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notesSlides/notesSlide3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39.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4.xml" ContentType="application/vnd.openxmlformats-officedocument.drawingml.chart+xml"/>
  <Override PartName="/ppt/notesSlides/notesSlide42.xml" ContentType="application/vnd.openxmlformats-officedocument.presentationml.notesSlide+xml"/>
  <Override PartName="/ppt/charts/chart5.xml" ContentType="application/vnd.openxmlformats-officedocument.drawingml.chart+xml"/>
  <Override PartName="/ppt/notesSlides/notesSlide43.xml" ContentType="application/vnd.openxmlformats-officedocument.presentationml.notesSlide+xml"/>
  <Override PartName="/ppt/charts/chart6.xml" ContentType="application/vnd.openxmlformats-officedocument.drawingml.chart+xml"/>
  <Override PartName="/ppt/notesSlides/notesSlide44.xml" ContentType="application/vnd.openxmlformats-officedocument.presentationml.notesSlide+xml"/>
  <Override PartName="/ppt/charts/chart7.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7"/>
  </p:notesMasterIdLst>
  <p:handoutMasterIdLst>
    <p:handoutMasterId r:id="rId58"/>
  </p:handoutMasterIdLst>
  <p:sldIdLst>
    <p:sldId id="283" r:id="rId2"/>
    <p:sldId id="478" r:id="rId3"/>
    <p:sldId id="487" r:id="rId4"/>
    <p:sldId id="554" r:id="rId5"/>
    <p:sldId id="564" r:id="rId6"/>
    <p:sldId id="556" r:id="rId7"/>
    <p:sldId id="557" r:id="rId8"/>
    <p:sldId id="540" r:id="rId9"/>
    <p:sldId id="541" r:id="rId10"/>
    <p:sldId id="558" r:id="rId11"/>
    <p:sldId id="542" r:id="rId12"/>
    <p:sldId id="543" r:id="rId13"/>
    <p:sldId id="559" r:id="rId14"/>
    <p:sldId id="571" r:id="rId15"/>
    <p:sldId id="570" r:id="rId16"/>
    <p:sldId id="572" r:id="rId17"/>
    <p:sldId id="573" r:id="rId18"/>
    <p:sldId id="574" r:id="rId19"/>
    <p:sldId id="575" r:id="rId20"/>
    <p:sldId id="576" r:id="rId21"/>
    <p:sldId id="577" r:id="rId22"/>
    <p:sldId id="578" r:id="rId23"/>
    <p:sldId id="579" r:id="rId24"/>
    <p:sldId id="580" r:id="rId25"/>
    <p:sldId id="581" r:id="rId26"/>
    <p:sldId id="582" r:id="rId27"/>
    <p:sldId id="583" r:id="rId28"/>
    <p:sldId id="584" r:id="rId29"/>
    <p:sldId id="585" r:id="rId30"/>
    <p:sldId id="586" r:id="rId31"/>
    <p:sldId id="587" r:id="rId32"/>
    <p:sldId id="588" r:id="rId33"/>
    <p:sldId id="589" r:id="rId34"/>
    <p:sldId id="590" r:id="rId35"/>
    <p:sldId id="591" r:id="rId36"/>
    <p:sldId id="592" r:id="rId37"/>
    <p:sldId id="593" r:id="rId38"/>
    <p:sldId id="594" r:id="rId39"/>
    <p:sldId id="595" r:id="rId40"/>
    <p:sldId id="596" r:id="rId41"/>
    <p:sldId id="597" r:id="rId42"/>
    <p:sldId id="598" r:id="rId43"/>
    <p:sldId id="599" r:id="rId44"/>
    <p:sldId id="546" r:id="rId45"/>
    <p:sldId id="544" r:id="rId46"/>
    <p:sldId id="545" r:id="rId47"/>
    <p:sldId id="548" r:id="rId48"/>
    <p:sldId id="549" r:id="rId49"/>
    <p:sldId id="560" r:id="rId50"/>
    <p:sldId id="562" r:id="rId51"/>
    <p:sldId id="563" r:id="rId52"/>
    <p:sldId id="553" r:id="rId53"/>
    <p:sldId id="565" r:id="rId54"/>
    <p:sldId id="568" r:id="rId55"/>
    <p:sldId id="567" r:id="rId5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05">
          <p15:clr>
            <a:srgbClr val="A4A3A4"/>
          </p15:clr>
        </p15:guide>
        <p15:guide id="2" pos="2208">
          <p15:clr>
            <a:srgbClr val="A4A3A4"/>
          </p15:clr>
        </p15:guide>
        <p15:guide id="3" orient="horz" pos="2928">
          <p15:clr>
            <a:srgbClr val="A4A3A4"/>
          </p15:clr>
        </p15:guide>
        <p15:guide id="4" pos="2160">
          <p15:clr>
            <a:srgbClr val="A4A3A4"/>
          </p15:clr>
        </p15:guide>
        <p15:guide id="5" pos="225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0670"/>
    <a:srgbClr val="2906A2"/>
    <a:srgbClr val="0033CC"/>
    <a:srgbClr val="F0E0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76" autoAdjust="0"/>
    <p:restoredTop sz="71170" autoAdjust="0"/>
  </p:normalViewPr>
  <p:slideViewPr>
    <p:cSldViewPr snapToGrid="0">
      <p:cViewPr varScale="1">
        <p:scale>
          <a:sx n="74" d="100"/>
          <a:sy n="74" d="100"/>
        </p:scale>
        <p:origin x="-101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330"/>
    </p:cViewPr>
  </p:sorterViewPr>
  <p:notesViewPr>
    <p:cSldViewPr snapToGrid="0">
      <p:cViewPr varScale="1">
        <p:scale>
          <a:sx n="55" d="100"/>
          <a:sy n="55" d="100"/>
        </p:scale>
        <p:origin x="-2868" y="-102"/>
      </p:cViewPr>
      <p:guideLst>
        <p:guide orient="horz" pos="2905"/>
        <p:guide orient="horz" pos="2928"/>
        <p:guide pos="2208"/>
        <p:guide pos="2160"/>
        <p:guide pos="225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93491084233024"/>
          <c:y val="3.2332322173502424E-2"/>
          <c:w val="0.81594772770633572"/>
          <c:h val="0.84646937464722938"/>
        </c:manualLayout>
      </c:layout>
      <c:barChart>
        <c:barDir val="col"/>
        <c:grouping val="clustered"/>
        <c:varyColors val="0"/>
        <c:ser>
          <c:idx val="0"/>
          <c:order val="0"/>
          <c:tx>
            <c:strRef>
              <c:f>Sheet1!$B$1</c:f>
              <c:strCache>
                <c:ptCount val="1"/>
                <c:pt idx="0">
                  <c:v>Column1</c:v>
                </c:pt>
              </c:strCache>
            </c:strRef>
          </c:tx>
          <c:invertIfNegative val="0"/>
          <c:dPt>
            <c:idx val="0"/>
            <c:invertIfNegative val="0"/>
            <c:bubble3D val="0"/>
            <c:spPr>
              <a:solidFill>
                <a:schemeClr val="accent2"/>
              </a:solidFill>
            </c:spPr>
            <c:extLst xmlns:c16r2="http://schemas.microsoft.com/office/drawing/2015/06/chart">
              <c:ext xmlns:c16="http://schemas.microsoft.com/office/drawing/2014/chart" uri="{C3380CC4-5D6E-409C-BE32-E72D297353CC}">
                <c16:uniqueId val="{00000001-E746-482A-B2CC-7C997FBDD64A}"/>
              </c:ext>
            </c:extLst>
          </c:dPt>
          <c:dPt>
            <c:idx val="1"/>
            <c:invertIfNegative val="0"/>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03-E746-482A-B2CC-7C997FBDD64A}"/>
              </c:ext>
            </c:extLst>
          </c:dPt>
          <c:dPt>
            <c:idx val="2"/>
            <c:invertIfNegative val="0"/>
            <c:bubble3D val="0"/>
            <c:spPr>
              <a:solidFill>
                <a:schemeClr val="accent2"/>
              </a:solidFill>
            </c:spPr>
            <c:extLst xmlns:c16r2="http://schemas.microsoft.com/office/drawing/2015/06/chart">
              <c:ext xmlns:c16="http://schemas.microsoft.com/office/drawing/2014/chart" uri="{C3380CC4-5D6E-409C-BE32-E72D297353CC}">
                <c16:uniqueId val="{00000005-E746-482A-B2CC-7C997FBDD64A}"/>
              </c:ext>
            </c:extLst>
          </c:dPt>
          <c:dPt>
            <c:idx val="3"/>
            <c:invertIfNegative val="0"/>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07-E746-482A-B2CC-7C997FBDD64A}"/>
              </c:ext>
            </c:extLst>
          </c:dPt>
          <c:dPt>
            <c:idx val="4"/>
            <c:invertIfNegative val="0"/>
            <c:bubble3D val="0"/>
            <c:spPr>
              <a:solidFill>
                <a:schemeClr val="accent2"/>
              </a:solidFill>
            </c:spPr>
            <c:extLst xmlns:c16r2="http://schemas.microsoft.com/office/drawing/2015/06/chart">
              <c:ext xmlns:c16="http://schemas.microsoft.com/office/drawing/2014/chart" uri="{C3380CC4-5D6E-409C-BE32-E72D297353CC}">
                <c16:uniqueId val="{00000009-E746-482A-B2CC-7C997FBDD64A}"/>
              </c:ext>
            </c:extLst>
          </c:dPt>
          <c:dPt>
            <c:idx val="5"/>
            <c:invertIfNegative val="0"/>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0B-E746-482A-B2CC-7C997FBDD64A}"/>
              </c:ext>
            </c:extLst>
          </c:dPt>
          <c:dPt>
            <c:idx val="6"/>
            <c:invertIfNegative val="0"/>
            <c:bubble3D val="0"/>
            <c:spPr>
              <a:solidFill>
                <a:schemeClr val="accent2"/>
              </a:solidFill>
            </c:spPr>
            <c:extLst xmlns:c16r2="http://schemas.microsoft.com/office/drawing/2015/06/chart">
              <c:ext xmlns:c16="http://schemas.microsoft.com/office/drawing/2014/chart" uri="{C3380CC4-5D6E-409C-BE32-E72D297353CC}">
                <c16:uniqueId val="{0000000D-E746-482A-B2CC-7C997FBDD64A}"/>
              </c:ext>
            </c:extLst>
          </c:dPt>
          <c:dPt>
            <c:idx val="7"/>
            <c:invertIfNegative val="0"/>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0F-E746-482A-B2CC-7C997FBDD64A}"/>
              </c:ext>
            </c:extLst>
          </c:dPt>
          <c:dLbls>
            <c:dLbl>
              <c:idx val="0"/>
              <c:layout>
                <c:manualLayout>
                  <c:x val="1.424988185745712E-17"/>
                  <c:y val="2.942651203613853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746-482A-B2CC-7C997FBDD64A}"/>
                </c:ext>
              </c:extLst>
            </c:dLbl>
            <c:dLbl>
              <c:idx val="1"/>
              <c:layout>
                <c:manualLayout>
                  <c:x val="-1.5545505243609085E-3"/>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746-482A-B2CC-7C997FBDD64A}"/>
                </c:ext>
              </c:extLst>
            </c:dLbl>
            <c:dLbl>
              <c:idx val="2"/>
              <c:layout>
                <c:manualLayout>
                  <c:x val="0"/>
                  <c:y val="-2.35412096289108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746-482A-B2CC-7C997FBDD64A}"/>
                </c:ext>
              </c:extLst>
            </c:dLbl>
            <c:dLbl>
              <c:idx val="3"/>
              <c:layout>
                <c:manualLayout>
                  <c:x val="-1.5545505243609085E-3"/>
                  <c:y val="-2.35412096289108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746-482A-B2CC-7C997FBDD64A}"/>
                </c:ext>
              </c:extLst>
            </c:dLbl>
            <c:dLbl>
              <c:idx val="4"/>
              <c:layout>
                <c:manualLayout>
                  <c:x val="0"/>
                  <c:y val="-1.471325601806926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E746-482A-B2CC-7C997FBDD64A}"/>
                </c:ext>
              </c:extLst>
            </c:dLbl>
            <c:dLbl>
              <c:idx val="5"/>
              <c:layout>
                <c:manualLayout>
                  <c:x val="0"/>
                  <c:y val="-5.885302407227734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E746-482A-B2CC-7C997FBDD64A}"/>
                </c:ext>
              </c:extLst>
            </c:dLbl>
            <c:dLbl>
              <c:idx val="7"/>
              <c:layout/>
              <c:tx>
                <c:rich>
                  <a:bodyPr/>
                  <a:lstStyle/>
                  <a:p>
                    <a:r>
                      <a:rPr lang="en-US"/>
                      <a:t>*1448</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E746-482A-B2CC-7C997FBDD64A}"/>
                </c:ext>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Sheet1!$A$2:$A$9</c:f>
              <c:strCache>
                <c:ptCount val="8"/>
                <c:pt idx="0">
                  <c:v>CY09</c:v>
                </c:pt>
                <c:pt idx="1">
                  <c:v>CY10</c:v>
                </c:pt>
                <c:pt idx="2">
                  <c:v>CY11</c:v>
                </c:pt>
                <c:pt idx="3">
                  <c:v>CY12</c:v>
                </c:pt>
                <c:pt idx="4">
                  <c:v>CY13</c:v>
                </c:pt>
                <c:pt idx="5">
                  <c:v>CY14</c:v>
                </c:pt>
                <c:pt idx="6">
                  <c:v>CY215</c:v>
                </c:pt>
                <c:pt idx="7">
                  <c:v>CY16</c:v>
                </c:pt>
              </c:strCache>
            </c:strRef>
          </c:cat>
          <c:val>
            <c:numRef>
              <c:f>Sheet1!$B$2:$B$9</c:f>
              <c:numCache>
                <c:formatCode>General</c:formatCode>
                <c:ptCount val="8"/>
                <c:pt idx="0">
                  <c:v>777</c:v>
                </c:pt>
                <c:pt idx="1">
                  <c:v>768</c:v>
                </c:pt>
                <c:pt idx="2">
                  <c:v>1427</c:v>
                </c:pt>
                <c:pt idx="3">
                  <c:v>1551</c:v>
                </c:pt>
                <c:pt idx="4">
                  <c:v>1683</c:v>
                </c:pt>
                <c:pt idx="5">
                  <c:v>1749</c:v>
                </c:pt>
                <c:pt idx="6">
                  <c:v>2198</c:v>
                </c:pt>
                <c:pt idx="7">
                  <c:v>1448</c:v>
                </c:pt>
              </c:numCache>
            </c:numRef>
          </c:val>
          <c:extLst xmlns:c16r2="http://schemas.microsoft.com/office/drawing/2015/06/chart">
            <c:ext xmlns:c16="http://schemas.microsoft.com/office/drawing/2014/chart" uri="{C3380CC4-5D6E-409C-BE32-E72D297353CC}">
              <c16:uniqueId val="{00000010-E746-482A-B2CC-7C997FBDD64A}"/>
            </c:ext>
          </c:extLst>
        </c:ser>
        <c:dLbls>
          <c:showLegendKey val="0"/>
          <c:showVal val="0"/>
          <c:showCatName val="0"/>
          <c:showSerName val="0"/>
          <c:showPercent val="0"/>
          <c:showBubbleSize val="0"/>
        </c:dLbls>
        <c:gapWidth val="150"/>
        <c:axId val="197718784"/>
        <c:axId val="197720320"/>
      </c:barChart>
      <c:catAx>
        <c:axId val="197718784"/>
        <c:scaling>
          <c:orientation val="minMax"/>
        </c:scaling>
        <c:delete val="0"/>
        <c:axPos val="b"/>
        <c:numFmt formatCode="General" sourceLinked="0"/>
        <c:majorTickMark val="out"/>
        <c:minorTickMark val="none"/>
        <c:tickLblPos val="nextTo"/>
        <c:txPr>
          <a:bodyPr/>
          <a:lstStyle/>
          <a:p>
            <a:pPr>
              <a:defRPr sz="1600" b="1"/>
            </a:pPr>
            <a:endParaRPr lang="en-US"/>
          </a:p>
        </c:txPr>
        <c:crossAx val="197720320"/>
        <c:crosses val="autoZero"/>
        <c:auto val="1"/>
        <c:lblAlgn val="ctr"/>
        <c:lblOffset val="100"/>
        <c:noMultiLvlLbl val="0"/>
      </c:catAx>
      <c:valAx>
        <c:axId val="197720320"/>
        <c:scaling>
          <c:orientation val="minMax"/>
        </c:scaling>
        <c:delete val="0"/>
        <c:axPos val="l"/>
        <c:majorGridlines/>
        <c:title>
          <c:tx>
            <c:rich>
              <a:bodyPr rot="-5400000" vert="horz"/>
              <a:lstStyle/>
              <a:p>
                <a:pPr>
                  <a:defRPr/>
                </a:pPr>
                <a:r>
                  <a:rPr lang="en-US" dirty="0"/>
                  <a:t># of Applications</a:t>
                </a:r>
              </a:p>
            </c:rich>
          </c:tx>
          <c:layout>
            <c:manualLayout>
              <c:xMode val="edge"/>
              <c:yMode val="edge"/>
              <c:x val="1.8003746055035467E-2"/>
              <c:y val="0.31637207715955845"/>
            </c:manualLayout>
          </c:layout>
          <c:overlay val="0"/>
        </c:title>
        <c:numFmt formatCode="General" sourceLinked="1"/>
        <c:majorTickMark val="out"/>
        <c:minorTickMark val="none"/>
        <c:tickLblPos val="nextTo"/>
        <c:txPr>
          <a:bodyPr/>
          <a:lstStyle/>
          <a:p>
            <a:pPr>
              <a:defRPr b="1"/>
            </a:pPr>
            <a:endParaRPr lang="en-US"/>
          </a:p>
        </c:txPr>
        <c:crossAx val="1977187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583396383533383E-2"/>
          <c:y val="0"/>
          <c:w val="0.57656979341309966"/>
          <c:h val="1"/>
        </c:manualLayout>
      </c:layout>
      <c:pieChart>
        <c:varyColors val="1"/>
        <c:ser>
          <c:idx val="0"/>
          <c:order val="0"/>
          <c:tx>
            <c:strRef>
              <c:f>Sheet1!$B$1</c:f>
              <c:strCache>
                <c:ptCount val="1"/>
                <c:pt idx="0">
                  <c:v>Column1</c:v>
                </c:pt>
              </c:strCache>
            </c:strRef>
          </c:tx>
          <c:spPr>
            <a:ln>
              <a:solidFill>
                <a:schemeClr val="tx2">
                  <a:lumMod val="20000"/>
                  <a:lumOff val="80000"/>
                </a:schemeClr>
              </a:solidFill>
            </a:ln>
          </c:spPr>
          <c:explosion val="37"/>
          <c:dPt>
            <c:idx val="0"/>
            <c:bubble3D val="0"/>
            <c:explosion val="30"/>
            <c:spPr>
              <a:solidFill>
                <a:schemeClr val="accent3">
                  <a:lumMod val="75000"/>
                </a:schemeClr>
              </a:solidFill>
              <a:ln>
                <a:solidFill>
                  <a:schemeClr val="tx2">
                    <a:lumMod val="20000"/>
                    <a:lumOff val="80000"/>
                  </a:schemeClr>
                </a:solidFill>
              </a:ln>
            </c:spPr>
            <c:extLst xmlns:c16r2="http://schemas.microsoft.com/office/drawing/2015/06/chart">
              <c:ext xmlns:c16="http://schemas.microsoft.com/office/drawing/2014/chart" uri="{C3380CC4-5D6E-409C-BE32-E72D297353CC}">
                <c16:uniqueId val="{00000001-A763-4E55-9CD0-36C7DA2F5E13}"/>
              </c:ext>
            </c:extLst>
          </c:dPt>
          <c:dPt>
            <c:idx val="1"/>
            <c:bubble3D val="0"/>
            <c:explosion val="2"/>
            <c:spPr>
              <a:solidFill>
                <a:schemeClr val="accent4"/>
              </a:solidFill>
              <a:ln>
                <a:solidFill>
                  <a:schemeClr val="tx2">
                    <a:lumMod val="20000"/>
                    <a:lumOff val="80000"/>
                  </a:schemeClr>
                </a:solidFill>
              </a:ln>
            </c:spPr>
            <c:extLst xmlns:c16r2="http://schemas.microsoft.com/office/drawing/2015/06/chart">
              <c:ext xmlns:c16="http://schemas.microsoft.com/office/drawing/2014/chart" uri="{C3380CC4-5D6E-409C-BE32-E72D297353CC}">
                <c16:uniqueId val="{00000003-A763-4E55-9CD0-36C7DA2F5E13}"/>
              </c:ext>
            </c:extLst>
          </c:dPt>
          <c:dLbls>
            <c:dLbl>
              <c:idx val="0"/>
              <c:layout>
                <c:manualLayout>
                  <c:x val="0.21460835582948454"/>
                  <c:y val="-7.4757350129543931E-2"/>
                </c:manualLayout>
              </c:layout>
              <c:spPr/>
              <c:txPr>
                <a:bodyPr/>
                <a:lstStyle/>
                <a:p>
                  <a:pPr>
                    <a:defRPr sz="2000" b="1"/>
                  </a:pPr>
                  <a:endParaRPr lang="en-US"/>
                </a:p>
              </c:txPr>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763-4E55-9CD0-36C7DA2F5E13}"/>
                </c:ext>
              </c:extLst>
            </c:dLbl>
            <c:dLbl>
              <c:idx val="1"/>
              <c:layout>
                <c:manualLayout>
                  <c:x val="-9.4475741340751068E-2"/>
                  <c:y val="2.9164765234447516E-2"/>
                </c:manualLayout>
              </c:layout>
              <c:spPr/>
              <c:txPr>
                <a:bodyPr/>
                <a:lstStyle/>
                <a:p>
                  <a:pPr>
                    <a:defRPr sz="2000" b="1"/>
                  </a:pPr>
                  <a:endParaRPr lang="en-US"/>
                </a:p>
              </c:txPr>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763-4E55-9CD0-36C7DA2F5E13}"/>
                </c:ext>
              </c:extLst>
            </c:dLbl>
            <c:dLbl>
              <c:idx val="2"/>
              <c:layout>
                <c:manualLayout>
                  <c:x val="0.1053449742393312"/>
                  <c:y val="8.8363866617872031E-2"/>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763-4E55-9CD0-36C7DA2F5E13}"/>
                </c:ext>
              </c:extLst>
            </c:dLbl>
            <c:dLbl>
              <c:idx val="3"/>
              <c:layout>
                <c:manualLayout>
                  <c:x val="0.15684960386896082"/>
                  <c:y val="0.14958211555614515"/>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763-4E55-9CD0-36C7DA2F5E13}"/>
                </c:ext>
              </c:extLst>
            </c:dLbl>
            <c:spPr>
              <a:noFill/>
              <a:ln>
                <a:noFill/>
              </a:ln>
              <a:effectLst/>
            </c:spPr>
            <c:txPr>
              <a:bodyPr wrap="square" lIns="38100" tIns="19050" rIns="38100" bIns="19050" anchor="ctr">
                <a:spAutoFit/>
              </a:bodyPr>
              <a:lstStyle/>
              <a:p>
                <a:pPr>
                  <a:defRPr sz="2000"/>
                </a:pPr>
                <a:endParaRPr lang="en-US"/>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numRef>
              <c:f>Sheet1!$A$2:$A$3</c:f>
              <c:numCache>
                <c:formatCode>General</c:formatCode>
                <c:ptCount val="2"/>
              </c:numCache>
            </c:numRef>
          </c:cat>
          <c:val>
            <c:numRef>
              <c:f>Sheet1!$B$2:$B$3</c:f>
              <c:numCache>
                <c:formatCode>General</c:formatCode>
                <c:ptCount val="2"/>
                <c:pt idx="0">
                  <c:v>3680</c:v>
                </c:pt>
                <c:pt idx="1">
                  <c:v>279</c:v>
                </c:pt>
              </c:numCache>
            </c:numRef>
          </c:val>
          <c:extLst xmlns:c16r2="http://schemas.microsoft.com/office/drawing/2015/06/chart">
            <c:ext xmlns:c16="http://schemas.microsoft.com/office/drawing/2014/chart" uri="{C3380CC4-5D6E-409C-BE32-E72D297353CC}">
              <c16:uniqueId val="{00000006-A763-4E55-9CD0-36C7DA2F5E13}"/>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012730100656605E-2"/>
          <c:y val="0.14575669804768737"/>
          <c:w val="0.45883979780305234"/>
          <c:h val="0.72807644356487256"/>
        </c:manualLayout>
      </c:layout>
      <c:pieChart>
        <c:varyColors val="1"/>
        <c:ser>
          <c:idx val="0"/>
          <c:order val="0"/>
          <c:tx>
            <c:strRef>
              <c:f>Sheet1!$B$1</c:f>
              <c:strCache>
                <c:ptCount val="1"/>
                <c:pt idx="0">
                  <c:v>Column1</c:v>
                </c:pt>
              </c:strCache>
            </c:strRef>
          </c:tx>
          <c:explosion val="25"/>
          <c:dPt>
            <c:idx val="0"/>
            <c:bubble3D val="0"/>
            <c:explosion val="10"/>
            <c:extLst xmlns:c16r2="http://schemas.microsoft.com/office/drawing/2015/06/chart">
              <c:ext xmlns:c16="http://schemas.microsoft.com/office/drawing/2014/chart" uri="{C3380CC4-5D6E-409C-BE32-E72D297353CC}">
                <c16:uniqueId val="{00000000-6A62-44E3-9E09-B085EDE30098}"/>
              </c:ext>
            </c:extLst>
          </c:dPt>
          <c:dPt>
            <c:idx val="1"/>
            <c:bubble3D val="0"/>
            <c:explosion val="23"/>
            <c:extLst xmlns:c16r2="http://schemas.microsoft.com/office/drawing/2015/06/chart">
              <c:ext xmlns:c16="http://schemas.microsoft.com/office/drawing/2014/chart" uri="{C3380CC4-5D6E-409C-BE32-E72D297353CC}">
                <c16:uniqueId val="{00000001-6A62-44E3-9E09-B085EDE30098}"/>
              </c:ext>
            </c:extLst>
          </c:dPt>
          <c:dLbls>
            <c:dLbl>
              <c:idx val="0"/>
              <c:layout>
                <c:manualLayout>
                  <c:x val="-8.02784659501561E-2"/>
                  <c:y val="-0.29187569244105982"/>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6A62-44E3-9E09-B085EDE30098}"/>
                </c:ext>
              </c:extLst>
            </c:dLbl>
            <c:dLbl>
              <c:idx val="1"/>
              <c:layout>
                <c:manualLayout>
                  <c:x val="9.8379905794603959E-3"/>
                  <c:y val="0.13829289201177994"/>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6A62-44E3-9E09-B085EDE30098}"/>
                </c:ext>
              </c:extLst>
            </c:dLbl>
            <c:dLbl>
              <c:idx val="2"/>
              <c:layout>
                <c:manualLayout>
                  <c:x val="-1.8953533586079534E-2"/>
                  <c:y val="-1.3753571385877036E-2"/>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6A62-44E3-9E09-B085EDE30098}"/>
                </c:ext>
              </c:extLst>
            </c:dLbl>
            <c:dLbl>
              <c:idx val="3"/>
              <c:layout>
                <c:manualLayout>
                  <c:x val="-9.0946704578594335E-3"/>
                  <c:y val="-6.9179513500985858E-3"/>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6A62-44E3-9E09-B085EDE30098}"/>
                </c:ext>
              </c:extLst>
            </c:dLbl>
            <c:spPr>
              <a:noFill/>
              <a:ln>
                <a:noFill/>
              </a:ln>
              <a:effectLst/>
            </c:spPr>
            <c:txPr>
              <a:bodyPr/>
              <a:lstStyle/>
              <a:p>
                <a:pPr>
                  <a:defRPr sz="2000" b="1"/>
                </a:pPr>
                <a:endParaRPr lang="en-US"/>
              </a:p>
            </c:tx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extLst>
          </c:dLbls>
          <c:cat>
            <c:numRef>
              <c:f>Sheet1!$A$2:$A$5</c:f>
              <c:numCache>
                <c:formatCode>General</c:formatCode>
                <c:ptCount val="4"/>
              </c:numCache>
            </c:numRef>
          </c:cat>
          <c:val>
            <c:numRef>
              <c:f>Sheet1!$B$2:$B$5</c:f>
              <c:numCache>
                <c:formatCode>General</c:formatCode>
                <c:ptCount val="4"/>
                <c:pt idx="0">
                  <c:v>1723</c:v>
                </c:pt>
                <c:pt idx="1">
                  <c:v>1474</c:v>
                </c:pt>
                <c:pt idx="2">
                  <c:v>288</c:v>
                </c:pt>
                <c:pt idx="3">
                  <c:v>195</c:v>
                </c:pt>
              </c:numCache>
            </c:numRef>
          </c:val>
          <c:extLst xmlns:c16r2="http://schemas.microsoft.com/office/drawing/2015/06/chart">
            <c:ext xmlns:c16="http://schemas.microsoft.com/office/drawing/2014/chart" uri="{C3380CC4-5D6E-409C-BE32-E72D297353CC}">
              <c16:uniqueId val="{00000004-6A62-44E3-9E09-B085EDE30098}"/>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47144012301492616"/>
          <c:y val="0.22938988832634519"/>
          <c:w val="4.640742508196577E-2"/>
          <c:h val="0.45061721491866552"/>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Home &amp; Community Care</c:v>
                </c:pt>
              </c:strCache>
            </c:strRef>
          </c:tx>
          <c:dLbls>
            <c:dLbl>
              <c:idx val="0"/>
              <c:layout>
                <c:manualLayout>
                  <c:x val="-2.7967712764983357E-2"/>
                  <c:y val="-5.645175518288009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C07-4E91-BC2E-0E2C60BD5CE7}"/>
                </c:ext>
              </c:extLst>
            </c:dLbl>
            <c:dLbl>
              <c:idx val="1"/>
              <c:layout>
                <c:manualLayout>
                  <c:x val="-3.5327637176821053E-2"/>
                  <c:y val="-5.666621681658741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C07-4E91-BC2E-0E2C60BD5CE7}"/>
                </c:ext>
              </c:extLst>
            </c:dLbl>
            <c:dLbl>
              <c:idx val="2"/>
              <c:layout>
                <c:manualLayout>
                  <c:x val="-3.0911682529718449E-2"/>
                  <c:y val="5.531895783560553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EC07-4E91-BC2E-0E2C60BD5CE7}"/>
                </c:ext>
              </c:extLst>
            </c:dLbl>
            <c:dLbl>
              <c:idx val="3"/>
              <c:layout>
                <c:manualLayout>
                  <c:x val="-3.2383667412085995E-2"/>
                  <c:y val="4.312788372620670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C07-4E91-BC2E-0E2C60BD5CE7}"/>
                </c:ext>
              </c:extLst>
            </c:dLbl>
            <c:dLbl>
              <c:idx val="4"/>
              <c:layout>
                <c:manualLayout>
                  <c:x val="-2.9439697647350903E-2"/>
                  <c:y val="4.312788372620665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C07-4E91-BC2E-0E2C60BD5CE7}"/>
                </c:ext>
              </c:extLst>
            </c:dLbl>
            <c:dLbl>
              <c:idx val="5"/>
              <c:layout>
                <c:manualLayout>
                  <c:x val="-3.3855652294453538E-2"/>
                  <c:y val="4.312788372620675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C07-4E91-BC2E-0E2C60BD5CE7}"/>
                </c:ext>
              </c:extLst>
            </c:dLbl>
            <c:dLbl>
              <c:idx val="6"/>
              <c:layout>
                <c:manualLayout>
                  <c:x val="-2.9439697647350903E-2"/>
                  <c:y val="5.121436192487046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EC07-4E91-BC2E-0E2C60BD5CE7}"/>
                </c:ext>
              </c:extLst>
            </c:dLbl>
            <c:dLbl>
              <c:idx val="7"/>
              <c:layout>
                <c:manualLayout>
                  <c:x val="-3.3855768198774984E-2"/>
                  <c:y val="4.971362727255438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C07-4E91-BC2E-0E2C60BD5CE7}"/>
                </c:ext>
              </c:extLst>
            </c:dLbl>
            <c:dLbl>
              <c:idx val="8"/>
              <c:layout>
                <c:manualLayout>
                  <c:x val="-3.3855652294453538E-2"/>
                  <c:y val="4.723242531591275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EC07-4E91-BC2E-0E2C60BD5CE7}"/>
                </c:ext>
              </c:extLst>
            </c:dLbl>
            <c:spPr>
              <a:noFill/>
              <a:ln>
                <a:noFill/>
              </a:ln>
              <a:effectLst/>
            </c:spPr>
            <c:txPr>
              <a:bodyPr/>
              <a:lstStyle/>
              <a:p>
                <a:pPr>
                  <a:defRPr sz="16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Sheet1!$A$2:$A$10</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Sheet1!$B$2:$B$10</c:f>
              <c:numCache>
                <c:formatCode>0%</c:formatCode>
                <c:ptCount val="9"/>
                <c:pt idx="0">
                  <c:v>0.33</c:v>
                </c:pt>
                <c:pt idx="1">
                  <c:v>0.33</c:v>
                </c:pt>
                <c:pt idx="2">
                  <c:v>0.35</c:v>
                </c:pt>
                <c:pt idx="3">
                  <c:v>0.38</c:v>
                </c:pt>
                <c:pt idx="4">
                  <c:v>0.4</c:v>
                </c:pt>
                <c:pt idx="5">
                  <c:v>0.41</c:v>
                </c:pt>
                <c:pt idx="6">
                  <c:v>0.43</c:v>
                </c:pt>
                <c:pt idx="7">
                  <c:v>0.45</c:v>
                </c:pt>
                <c:pt idx="8">
                  <c:v>0.45</c:v>
                </c:pt>
              </c:numCache>
            </c:numRef>
          </c:val>
          <c:smooth val="0"/>
          <c:extLst xmlns:c16r2="http://schemas.microsoft.com/office/drawing/2015/06/chart">
            <c:ext xmlns:c16="http://schemas.microsoft.com/office/drawing/2014/chart" uri="{C3380CC4-5D6E-409C-BE32-E72D297353CC}">
              <c16:uniqueId val="{00000009-EC07-4E91-BC2E-0E2C60BD5CE7}"/>
            </c:ext>
          </c:extLst>
        </c:ser>
        <c:ser>
          <c:idx val="1"/>
          <c:order val="1"/>
          <c:tx>
            <c:strRef>
              <c:f>Sheet1!$C$1</c:f>
              <c:strCache>
                <c:ptCount val="1"/>
                <c:pt idx="0">
                  <c:v>Institutional Care</c:v>
                </c:pt>
              </c:strCache>
            </c:strRef>
          </c:tx>
          <c:dLbls>
            <c:dLbl>
              <c:idx val="0"/>
              <c:layout>
                <c:manualLayout>
                  <c:x val="-3.2383667412085995E-2"/>
                  <c:y val="5.22708989539725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EC07-4E91-BC2E-0E2C60BD5CE7}"/>
                </c:ext>
              </c:extLst>
            </c:dLbl>
            <c:dLbl>
              <c:idx val="1"/>
              <c:layout>
                <c:manualLayout>
                  <c:x val="-3.385565229445351E-2"/>
                  <c:y val="5.666621681658741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EC07-4E91-BC2E-0E2C60BD5CE7}"/>
                </c:ext>
              </c:extLst>
            </c:dLbl>
            <c:dLbl>
              <c:idx val="2"/>
              <c:layout>
                <c:manualLayout>
                  <c:x val="-3.2383667412085995E-2"/>
                  <c:y val="5.191850366268851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EC07-4E91-BC2E-0E2C60BD5CE7}"/>
                </c:ext>
              </c:extLst>
            </c:dLbl>
            <c:dLbl>
              <c:idx val="3"/>
              <c:layout>
                <c:manualLayout>
                  <c:x val="-3.0911682529718449E-2"/>
                  <c:y val="-4.85188691919825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EC07-4E91-BC2E-0E2C60BD5CE7}"/>
                </c:ext>
              </c:extLst>
            </c:dLbl>
            <c:dLbl>
              <c:idx val="4"/>
              <c:layout>
                <c:manualLayout>
                  <c:x val="-3.3855652294453538E-2"/>
                  <c:y val="-4.04323909933187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EC07-4E91-BC2E-0E2C60BD5CE7}"/>
                </c:ext>
              </c:extLst>
            </c:dLbl>
            <c:dLbl>
              <c:idx val="5"/>
              <c:layout>
                <c:manualLayout>
                  <c:x val="-3.5327637176821081E-2"/>
                  <c:y val="-4.85188691919825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EC07-4E91-BC2E-0E2C60BD5CE7}"/>
                </c:ext>
              </c:extLst>
            </c:dLbl>
            <c:dLbl>
              <c:idx val="6"/>
              <c:layout>
                <c:manualLayout>
                  <c:x val="-2.9439697647350903E-2"/>
                  <c:y val="-7.988443817352924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EC07-4E91-BC2E-0E2C60BD5CE7}"/>
                </c:ext>
              </c:extLst>
            </c:dLbl>
            <c:dLbl>
              <c:idx val="7"/>
              <c:layout>
                <c:manualLayout>
                  <c:x val="-3.3855768198774984E-2"/>
                  <c:y val="-5.553341946931285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EC07-4E91-BC2E-0E2C60BD5CE7}"/>
                </c:ext>
              </c:extLst>
            </c:dLbl>
            <c:dLbl>
              <c:idx val="8"/>
              <c:layout>
                <c:manualLayout>
                  <c:x val="-3.679962205918863E-2"/>
                  <c:y val="-5.510449620189821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EC07-4E91-BC2E-0E2C60BD5CE7}"/>
                </c:ext>
              </c:extLst>
            </c:dLbl>
            <c:spPr>
              <a:noFill/>
              <a:ln>
                <a:noFill/>
              </a:ln>
              <a:effectLst/>
            </c:spPr>
            <c:txPr>
              <a:bodyPr/>
              <a:lstStyle/>
              <a:p>
                <a:pPr>
                  <a:defRPr sz="16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Sheet1!$A$2:$A$10</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Sheet1!$C$2:$C$10</c:f>
              <c:numCache>
                <c:formatCode>0%</c:formatCode>
                <c:ptCount val="9"/>
                <c:pt idx="0">
                  <c:v>0.67</c:v>
                </c:pt>
                <c:pt idx="1">
                  <c:v>0.67</c:v>
                </c:pt>
                <c:pt idx="2">
                  <c:v>0.65</c:v>
                </c:pt>
                <c:pt idx="3">
                  <c:v>0.62</c:v>
                </c:pt>
                <c:pt idx="4">
                  <c:v>0.6</c:v>
                </c:pt>
                <c:pt idx="5">
                  <c:v>0.59</c:v>
                </c:pt>
                <c:pt idx="6">
                  <c:v>0.56999999999999995</c:v>
                </c:pt>
                <c:pt idx="7">
                  <c:v>0.55000000000000004</c:v>
                </c:pt>
                <c:pt idx="8">
                  <c:v>0.55000000000000004</c:v>
                </c:pt>
              </c:numCache>
            </c:numRef>
          </c:val>
          <c:smooth val="0"/>
          <c:extLst xmlns:c16r2="http://schemas.microsoft.com/office/drawing/2015/06/chart">
            <c:ext xmlns:c16="http://schemas.microsoft.com/office/drawing/2014/chart" uri="{C3380CC4-5D6E-409C-BE32-E72D297353CC}">
              <c16:uniqueId val="{00000013-EC07-4E91-BC2E-0E2C60BD5CE7}"/>
            </c:ext>
          </c:extLst>
        </c:ser>
        <c:dLbls>
          <c:showLegendKey val="0"/>
          <c:showVal val="0"/>
          <c:showCatName val="0"/>
          <c:showSerName val="0"/>
          <c:showPercent val="0"/>
          <c:showBubbleSize val="0"/>
        </c:dLbls>
        <c:marker val="1"/>
        <c:smooth val="0"/>
        <c:axId val="198593152"/>
        <c:axId val="198607232"/>
      </c:lineChart>
      <c:catAx>
        <c:axId val="198593152"/>
        <c:scaling>
          <c:orientation val="minMax"/>
        </c:scaling>
        <c:delete val="0"/>
        <c:axPos val="b"/>
        <c:numFmt formatCode="General" sourceLinked="1"/>
        <c:majorTickMark val="out"/>
        <c:minorTickMark val="none"/>
        <c:tickLblPos val="nextTo"/>
        <c:txPr>
          <a:bodyPr/>
          <a:lstStyle/>
          <a:p>
            <a:pPr>
              <a:defRPr sz="1600" b="1"/>
            </a:pPr>
            <a:endParaRPr lang="en-US"/>
          </a:p>
        </c:txPr>
        <c:crossAx val="198607232"/>
        <c:crosses val="autoZero"/>
        <c:auto val="1"/>
        <c:lblAlgn val="ctr"/>
        <c:lblOffset val="100"/>
        <c:noMultiLvlLbl val="0"/>
      </c:catAx>
      <c:valAx>
        <c:axId val="198607232"/>
        <c:scaling>
          <c:orientation val="minMax"/>
          <c:min val="0.2"/>
        </c:scaling>
        <c:delete val="0"/>
        <c:axPos val="l"/>
        <c:majorGridlines/>
        <c:numFmt formatCode="0%" sourceLinked="1"/>
        <c:majorTickMark val="out"/>
        <c:minorTickMark val="none"/>
        <c:tickLblPos val="nextTo"/>
        <c:txPr>
          <a:bodyPr/>
          <a:lstStyle/>
          <a:p>
            <a:pPr>
              <a:defRPr sz="1600" b="1"/>
            </a:pPr>
            <a:endParaRPr lang="en-US"/>
          </a:p>
        </c:txPr>
        <c:crossAx val="198593152"/>
        <c:crosses val="autoZero"/>
        <c:crossBetween val="between"/>
        <c:majorUnit val="0.1"/>
      </c:valAx>
    </c:plotArea>
    <c:legend>
      <c:legendPos val="b"/>
      <c:layout/>
      <c:overlay val="0"/>
      <c:txPr>
        <a:bodyPr/>
        <a:lstStyle/>
        <a:p>
          <a:pPr>
            <a:defRPr sz="16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5103573260687594E-2"/>
          <c:y val="5.2038674170679762E-2"/>
          <c:w val="0.91134466862143171"/>
          <c:h val="0.71764527597861294"/>
        </c:manualLayout>
      </c:layout>
      <c:lineChart>
        <c:grouping val="standard"/>
        <c:varyColors val="0"/>
        <c:ser>
          <c:idx val="0"/>
          <c:order val="0"/>
          <c:tx>
            <c:strRef>
              <c:f>Sheet1!$B$1</c:f>
              <c:strCache>
                <c:ptCount val="1"/>
                <c:pt idx="0">
                  <c:v>Home &amp; Community Care</c:v>
                </c:pt>
              </c:strCache>
            </c:strRef>
          </c:tx>
          <c:dLbls>
            <c:dLbl>
              <c:idx val="0"/>
              <c:layout>
                <c:manualLayout>
                  <c:x val="-3.0911682529718449E-2"/>
                  <c:y val="4.566802209977565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831-411B-A73A-23AD24EED6FE}"/>
                </c:ext>
              </c:extLst>
            </c:dLbl>
            <c:dLbl>
              <c:idx val="1"/>
              <c:layout>
                <c:manualLayout>
                  <c:x val="-2.9439697647350903E-2"/>
                  <c:y val="4.559028595111269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831-411B-A73A-23AD24EED6FE}"/>
                </c:ext>
              </c:extLst>
            </c:dLbl>
            <c:dLbl>
              <c:idx val="2"/>
              <c:layout>
                <c:manualLayout>
                  <c:x val="-3.0911682529718449E-2"/>
                  <c:y val="7.277830378797381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831-411B-A73A-23AD24EED6FE}"/>
                </c:ext>
              </c:extLst>
            </c:dLbl>
            <c:dLbl>
              <c:idx val="3"/>
              <c:layout>
                <c:manualLayout>
                  <c:x val="-3.2383667412085995E-2"/>
                  <c:y val="4.312788372620670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831-411B-A73A-23AD24EED6FE}"/>
                </c:ext>
              </c:extLst>
            </c:dLbl>
            <c:dLbl>
              <c:idx val="4"/>
              <c:layout>
                <c:manualLayout>
                  <c:x val="-4.1215576706291265E-2"/>
                  <c:y val="-4.582358870261690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B831-411B-A73A-23AD24EED6FE}"/>
                </c:ext>
              </c:extLst>
            </c:dLbl>
            <c:dLbl>
              <c:idx val="5"/>
              <c:layout>
                <c:manualLayout>
                  <c:x val="-3.5327637176821081E-2"/>
                  <c:y val="-5.121436192487046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B831-411B-A73A-23AD24EED6FE}"/>
                </c:ext>
              </c:extLst>
            </c:dLbl>
            <c:dLbl>
              <c:idx val="6"/>
              <c:layout>
                <c:manualLayout>
                  <c:x val="-3.3855652294453538E-2"/>
                  <c:y val="-4.582337645909462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B831-411B-A73A-23AD24EED6FE}"/>
                </c:ext>
              </c:extLst>
            </c:dLbl>
            <c:dLbl>
              <c:idx val="7"/>
              <c:layout>
                <c:manualLayout>
                  <c:x val="-3.8271606941556173E-2"/>
                  <c:y val="-5.390985465775838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B831-411B-A73A-23AD24EED6FE}"/>
                </c:ext>
              </c:extLst>
            </c:dLbl>
            <c:dLbl>
              <c:idx val="8"/>
              <c:layout>
                <c:manualLayout>
                  <c:x val="-3.2383667412085995E-2"/>
                  <c:y val="-5.930105236705649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B831-411B-A73A-23AD24EED6FE}"/>
                </c:ext>
              </c:extLst>
            </c:dLbl>
            <c:dLbl>
              <c:idx val="9"/>
              <c:layout>
                <c:manualLayout>
                  <c:x val="-2.7967828669304695E-2"/>
                  <c:y val="-5.390985465775838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B831-411B-A73A-23AD24EED6FE}"/>
                </c:ext>
              </c:extLst>
            </c:dLbl>
            <c:spPr>
              <a:noFill/>
              <a:ln>
                <a:noFill/>
              </a:ln>
              <a:effectLst/>
            </c:spPr>
            <c:txPr>
              <a:bodyPr/>
              <a:lstStyle/>
              <a:p>
                <a:pPr>
                  <a:defRPr sz="16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Sheet1!$A$2:$A$11</c:f>
              <c:strCache>
                <c:ptCount val="10"/>
                <c:pt idx="0">
                  <c:v>2007</c:v>
                </c:pt>
                <c:pt idx="1">
                  <c:v>2008</c:v>
                </c:pt>
                <c:pt idx="2">
                  <c:v>2009</c:v>
                </c:pt>
                <c:pt idx="3">
                  <c:v>2010</c:v>
                </c:pt>
                <c:pt idx="4">
                  <c:v>2011</c:v>
                </c:pt>
                <c:pt idx="5">
                  <c:v>2012</c:v>
                </c:pt>
                <c:pt idx="6">
                  <c:v>2013</c:v>
                </c:pt>
                <c:pt idx="7">
                  <c:v>2014</c:v>
                </c:pt>
                <c:pt idx="8">
                  <c:v>2015</c:v>
                </c:pt>
                <c:pt idx="9">
                  <c:v>Q1
2016</c:v>
                </c:pt>
              </c:strCache>
            </c:strRef>
          </c:cat>
          <c:val>
            <c:numRef>
              <c:f>Sheet1!$B$2:$B$11</c:f>
              <c:numCache>
                <c:formatCode>0%</c:formatCode>
                <c:ptCount val="10"/>
                <c:pt idx="0">
                  <c:v>0.47</c:v>
                </c:pt>
                <c:pt idx="1">
                  <c:v>0.47</c:v>
                </c:pt>
                <c:pt idx="2">
                  <c:v>0.49</c:v>
                </c:pt>
                <c:pt idx="3">
                  <c:v>0.5</c:v>
                </c:pt>
                <c:pt idx="4">
                  <c:v>0.51</c:v>
                </c:pt>
                <c:pt idx="5">
                  <c:v>0.52</c:v>
                </c:pt>
                <c:pt idx="6">
                  <c:v>0.52</c:v>
                </c:pt>
                <c:pt idx="7">
                  <c:v>0.52</c:v>
                </c:pt>
                <c:pt idx="8">
                  <c:v>0.54</c:v>
                </c:pt>
                <c:pt idx="9">
                  <c:v>0.55000000000000004</c:v>
                </c:pt>
              </c:numCache>
            </c:numRef>
          </c:val>
          <c:smooth val="0"/>
          <c:extLst xmlns:c16r2="http://schemas.microsoft.com/office/drawing/2015/06/chart">
            <c:ext xmlns:c16="http://schemas.microsoft.com/office/drawing/2014/chart" uri="{C3380CC4-5D6E-409C-BE32-E72D297353CC}">
              <c16:uniqueId val="{0000000A-B831-411B-A73A-23AD24EED6FE}"/>
            </c:ext>
          </c:extLst>
        </c:ser>
        <c:ser>
          <c:idx val="1"/>
          <c:order val="1"/>
          <c:tx>
            <c:strRef>
              <c:f>Sheet1!$C$1</c:f>
              <c:strCache>
                <c:ptCount val="1"/>
                <c:pt idx="0">
                  <c:v>Skilled Nursing Facility</c:v>
                </c:pt>
              </c:strCache>
            </c:strRef>
          </c:tx>
          <c:dLbls>
            <c:dLbl>
              <c:idx val="0"/>
              <c:layout>
                <c:manualLayout>
                  <c:x val="-3.2383667412085995E-2"/>
                  <c:y val="-4.582358870261690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B831-411B-A73A-23AD24EED6FE}"/>
                </c:ext>
              </c:extLst>
            </c:dLbl>
            <c:dLbl>
              <c:idx val="1"/>
              <c:layout>
                <c:manualLayout>
                  <c:x val="-3.3855652294453538E-2"/>
                  <c:y val="-4.312809596972898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B831-411B-A73A-23AD24EED6FE}"/>
                </c:ext>
              </c:extLst>
            </c:dLbl>
            <c:dLbl>
              <c:idx val="2"/>
              <c:layout>
                <c:manualLayout>
                  <c:x val="-3.2383667412085995E-2"/>
                  <c:y val="-6.738731832219797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B831-411B-A73A-23AD24EED6FE}"/>
                </c:ext>
              </c:extLst>
            </c:dLbl>
            <c:dLbl>
              <c:idx val="3"/>
              <c:layout>
                <c:manualLayout>
                  <c:x val="-3.0911682529718449E-2"/>
                  <c:y val="-4.85188691919825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B831-411B-A73A-23AD24EED6FE}"/>
                </c:ext>
              </c:extLst>
            </c:dLbl>
            <c:dLbl>
              <c:idx val="4"/>
              <c:layout>
                <c:manualLayout>
                  <c:x val="-3.5327637176821081E-2"/>
                  <c:y val="5.930062788001194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B831-411B-A73A-23AD24EED6FE}"/>
                </c:ext>
              </c:extLst>
            </c:dLbl>
            <c:dLbl>
              <c:idx val="5"/>
              <c:layout>
                <c:manualLayout>
                  <c:x val="-3.679962205918863E-2"/>
                  <c:y val="5.390985465775838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B831-411B-A73A-23AD24EED6FE}"/>
                </c:ext>
              </c:extLst>
            </c:dLbl>
            <c:dLbl>
              <c:idx val="6"/>
              <c:layout>
                <c:manualLayout>
                  <c:x val="-3.2383667412085995E-2"/>
                  <c:y val="5.121436192487046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B831-411B-A73A-23AD24EED6FE}"/>
                </c:ext>
              </c:extLst>
            </c:dLbl>
            <c:dLbl>
              <c:idx val="7"/>
              <c:layout>
                <c:manualLayout>
                  <c:x val="-3.2383667412085995E-2"/>
                  <c:y val="5.6605347390646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B831-411B-A73A-23AD24EED6FE}"/>
                </c:ext>
              </c:extLst>
            </c:dLbl>
            <c:dLbl>
              <c:idx val="8"/>
              <c:layout>
                <c:manualLayout>
                  <c:x val="-3.9743591823923716E-2"/>
                  <c:y val="5.930084012353421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B831-411B-A73A-23AD24EED6FE}"/>
                </c:ext>
              </c:extLst>
            </c:dLbl>
            <c:dLbl>
              <c:idx val="9"/>
              <c:layout>
                <c:manualLayout>
                  <c:x val="-2.943969764735101E-2"/>
                  <c:y val="5.390985465775838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B831-411B-A73A-23AD24EED6FE}"/>
                </c:ext>
              </c:extLst>
            </c:dLbl>
            <c:spPr>
              <a:noFill/>
              <a:ln>
                <a:noFill/>
              </a:ln>
              <a:effectLst/>
            </c:spPr>
            <c:txPr>
              <a:bodyPr/>
              <a:lstStyle/>
              <a:p>
                <a:pPr>
                  <a:defRPr sz="16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Sheet1!$A$2:$A$11</c:f>
              <c:strCache>
                <c:ptCount val="10"/>
                <c:pt idx="0">
                  <c:v>2007</c:v>
                </c:pt>
                <c:pt idx="1">
                  <c:v>2008</c:v>
                </c:pt>
                <c:pt idx="2">
                  <c:v>2009</c:v>
                </c:pt>
                <c:pt idx="3">
                  <c:v>2010</c:v>
                </c:pt>
                <c:pt idx="4">
                  <c:v>2011</c:v>
                </c:pt>
                <c:pt idx="5">
                  <c:v>2012</c:v>
                </c:pt>
                <c:pt idx="6">
                  <c:v>2013</c:v>
                </c:pt>
                <c:pt idx="7">
                  <c:v>2014</c:v>
                </c:pt>
                <c:pt idx="8">
                  <c:v>2015</c:v>
                </c:pt>
                <c:pt idx="9">
                  <c:v>Q1
2016</c:v>
                </c:pt>
              </c:strCache>
            </c:strRef>
          </c:cat>
          <c:val>
            <c:numRef>
              <c:f>Sheet1!$C$2:$C$11</c:f>
              <c:numCache>
                <c:formatCode>0%</c:formatCode>
                <c:ptCount val="10"/>
                <c:pt idx="0">
                  <c:v>0.53</c:v>
                </c:pt>
                <c:pt idx="1">
                  <c:v>0.53</c:v>
                </c:pt>
                <c:pt idx="2">
                  <c:v>0.51</c:v>
                </c:pt>
                <c:pt idx="3">
                  <c:v>0.5</c:v>
                </c:pt>
                <c:pt idx="4">
                  <c:v>0.49</c:v>
                </c:pt>
                <c:pt idx="5">
                  <c:v>0.48</c:v>
                </c:pt>
                <c:pt idx="6">
                  <c:v>0.48</c:v>
                </c:pt>
                <c:pt idx="7">
                  <c:v>0.48</c:v>
                </c:pt>
                <c:pt idx="8">
                  <c:v>0.46</c:v>
                </c:pt>
                <c:pt idx="9">
                  <c:v>0.45</c:v>
                </c:pt>
              </c:numCache>
            </c:numRef>
          </c:val>
          <c:smooth val="0"/>
          <c:extLst xmlns:c16r2="http://schemas.microsoft.com/office/drawing/2015/06/chart">
            <c:ext xmlns:c16="http://schemas.microsoft.com/office/drawing/2014/chart" uri="{C3380CC4-5D6E-409C-BE32-E72D297353CC}">
              <c16:uniqueId val="{00000015-B831-411B-A73A-23AD24EED6FE}"/>
            </c:ext>
          </c:extLst>
        </c:ser>
        <c:dLbls>
          <c:showLegendKey val="0"/>
          <c:showVal val="0"/>
          <c:showCatName val="0"/>
          <c:showSerName val="0"/>
          <c:showPercent val="0"/>
          <c:showBubbleSize val="0"/>
        </c:dLbls>
        <c:marker val="1"/>
        <c:smooth val="0"/>
        <c:axId val="198751744"/>
        <c:axId val="198753280"/>
      </c:lineChart>
      <c:catAx>
        <c:axId val="198751744"/>
        <c:scaling>
          <c:orientation val="minMax"/>
        </c:scaling>
        <c:delete val="0"/>
        <c:axPos val="b"/>
        <c:numFmt formatCode="General" sourceLinked="1"/>
        <c:majorTickMark val="out"/>
        <c:minorTickMark val="none"/>
        <c:tickLblPos val="nextTo"/>
        <c:txPr>
          <a:bodyPr rot="0" vert="horz"/>
          <a:lstStyle/>
          <a:p>
            <a:pPr>
              <a:defRPr sz="1600" b="1"/>
            </a:pPr>
            <a:endParaRPr lang="en-US"/>
          </a:p>
        </c:txPr>
        <c:crossAx val="198753280"/>
        <c:crosses val="autoZero"/>
        <c:auto val="1"/>
        <c:lblAlgn val="ctr"/>
        <c:lblOffset val="100"/>
        <c:noMultiLvlLbl val="0"/>
      </c:catAx>
      <c:valAx>
        <c:axId val="198753280"/>
        <c:scaling>
          <c:orientation val="minMax"/>
          <c:min val="0.4"/>
        </c:scaling>
        <c:delete val="0"/>
        <c:axPos val="l"/>
        <c:majorGridlines/>
        <c:numFmt formatCode="0%" sourceLinked="1"/>
        <c:majorTickMark val="out"/>
        <c:minorTickMark val="none"/>
        <c:tickLblPos val="nextTo"/>
        <c:txPr>
          <a:bodyPr/>
          <a:lstStyle/>
          <a:p>
            <a:pPr>
              <a:defRPr sz="1600" b="1"/>
            </a:pPr>
            <a:endParaRPr lang="en-US"/>
          </a:p>
        </c:txPr>
        <c:crossAx val="198751744"/>
        <c:crosses val="autoZero"/>
        <c:crossBetween val="between"/>
        <c:majorUnit val="5.000000000000001E-2"/>
      </c:valAx>
    </c:plotArea>
    <c:legend>
      <c:legendPos val="b"/>
      <c:legendEntry>
        <c:idx val="0"/>
        <c:txPr>
          <a:bodyPr/>
          <a:lstStyle/>
          <a:p>
            <a:pPr>
              <a:defRPr sz="1600" b="1"/>
            </a:pPr>
            <a:endParaRPr lang="en-US"/>
          </a:p>
        </c:txPr>
      </c:legendEntry>
      <c:legendEntry>
        <c:idx val="1"/>
        <c:txPr>
          <a:bodyPr/>
          <a:lstStyle/>
          <a:p>
            <a:pPr>
              <a:defRPr sz="1600" b="1"/>
            </a:pPr>
            <a:endParaRPr lang="en-US"/>
          </a:p>
        </c:txPr>
      </c:legendEntry>
      <c:layout>
        <c:manualLayout>
          <c:xMode val="edge"/>
          <c:yMode val="edge"/>
          <c:x val="0.14852918575127907"/>
          <c:y val="0.8685807211992439"/>
          <c:w val="0.70294151259312043"/>
          <c:h val="7.4813931410109877E-2"/>
        </c:manualLayout>
      </c:layout>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2"/>
            </a:solidFill>
          </c:spPr>
          <c:invertIfNegative val="0"/>
          <c:dLbls>
            <c:dLbl>
              <c:idx val="0"/>
              <c:layout>
                <c:manualLayout>
                  <c:x val="2.8214077758442618E-3"/>
                  <c:y val="-2.9674498787200899E-2"/>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944F-4FAE-BA72-E7842DAC058A}"/>
                </c:ext>
              </c:extLst>
            </c:dLbl>
            <c:dLbl>
              <c:idx val="6"/>
              <c:layout>
                <c:manualLayout>
                  <c:x val="4.2321116637663928E-3"/>
                  <c:y val="1.360065482820858E-17"/>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44F-4FAE-BA72-E7842DAC058A}"/>
                </c:ext>
              </c:extLst>
            </c:dLbl>
            <c:dLbl>
              <c:idx val="7"/>
              <c:layout>
                <c:manualLayout>
                  <c:x val="1.4107038879221309E-3"/>
                  <c:y val="-5.9348997574401796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944F-4FAE-BA72-E7842DAC058A}"/>
                </c:ext>
              </c:extLst>
            </c:dLbl>
            <c:dLbl>
              <c:idx val="8"/>
              <c:layout>
                <c:manualLayout>
                  <c:x val="0"/>
                  <c:y val="-2.9674498787200889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944F-4FAE-BA72-E7842DAC058A}"/>
                </c:ext>
              </c:extLst>
            </c:dLbl>
            <c:spPr>
              <a:noFill/>
              <a:ln>
                <a:noFill/>
              </a:ln>
              <a:effectLst/>
            </c:spPr>
            <c:txPr>
              <a:bodyPr/>
              <a:lstStyle/>
              <a:p>
                <a:pPr>
                  <a:defRPr sz="1400" b="1"/>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Sheet1!$A$2:$A$16</c:f>
              <c:strCache>
                <c:ptCount val="15"/>
                <c:pt idx="0">
                  <c:v>Jan - June 08</c:v>
                </c:pt>
                <c:pt idx="1">
                  <c:v>July - Dec 08</c:v>
                </c:pt>
                <c:pt idx="2">
                  <c:v>Jan - June 09</c:v>
                </c:pt>
                <c:pt idx="3">
                  <c:v>July - Dec 09</c:v>
                </c:pt>
                <c:pt idx="4">
                  <c:v>Jan - June 10</c:v>
                </c:pt>
                <c:pt idx="5">
                  <c:v>July - Dec 10</c:v>
                </c:pt>
                <c:pt idx="6">
                  <c:v>Jan - June 11</c:v>
                </c:pt>
                <c:pt idx="7">
                  <c:v>July - Dec 11</c:v>
                </c:pt>
                <c:pt idx="8">
                  <c:v>Jan - June 12</c:v>
                </c:pt>
                <c:pt idx="9">
                  <c:v>July - Dec 12</c:v>
                </c:pt>
                <c:pt idx="10">
                  <c:v>Jan - June 13</c:v>
                </c:pt>
                <c:pt idx="11">
                  <c:v>July - Dec 13</c:v>
                </c:pt>
                <c:pt idx="12">
                  <c:v>Jan - June 14</c:v>
                </c:pt>
                <c:pt idx="13">
                  <c:v>July - Dec 14</c:v>
                </c:pt>
                <c:pt idx="14">
                  <c:v>Jan - June 15</c:v>
                </c:pt>
              </c:strCache>
            </c:strRef>
          </c:cat>
          <c:val>
            <c:numRef>
              <c:f>Sheet1!$B$2:$B$16</c:f>
              <c:numCache>
                <c:formatCode>0%</c:formatCode>
                <c:ptCount val="15"/>
                <c:pt idx="0">
                  <c:v>0.28000000000000003</c:v>
                </c:pt>
                <c:pt idx="1">
                  <c:v>0.25</c:v>
                </c:pt>
                <c:pt idx="2">
                  <c:v>0.24</c:v>
                </c:pt>
                <c:pt idx="3">
                  <c:v>0.27</c:v>
                </c:pt>
                <c:pt idx="4">
                  <c:v>0.28000000000000003</c:v>
                </c:pt>
                <c:pt idx="5">
                  <c:v>0.31</c:v>
                </c:pt>
                <c:pt idx="6">
                  <c:v>0.32</c:v>
                </c:pt>
                <c:pt idx="7">
                  <c:v>0.31</c:v>
                </c:pt>
                <c:pt idx="8">
                  <c:v>0.38</c:v>
                </c:pt>
                <c:pt idx="9">
                  <c:v>0.35</c:v>
                </c:pt>
                <c:pt idx="10">
                  <c:v>0.37</c:v>
                </c:pt>
                <c:pt idx="11">
                  <c:v>0.37</c:v>
                </c:pt>
                <c:pt idx="12">
                  <c:v>0.38</c:v>
                </c:pt>
                <c:pt idx="13">
                  <c:v>0.35</c:v>
                </c:pt>
                <c:pt idx="14">
                  <c:v>0.37</c:v>
                </c:pt>
              </c:numCache>
            </c:numRef>
          </c:val>
          <c:extLst xmlns:c16r2="http://schemas.microsoft.com/office/drawing/2015/06/chart">
            <c:ext xmlns:c16="http://schemas.microsoft.com/office/drawing/2014/chart" uri="{C3380CC4-5D6E-409C-BE32-E72D297353CC}">
              <c16:uniqueId val="{00000003-944F-4FAE-BA72-E7842DAC058A}"/>
            </c:ext>
          </c:extLst>
        </c:ser>
        <c:dLbls>
          <c:showLegendKey val="0"/>
          <c:showVal val="0"/>
          <c:showCatName val="0"/>
          <c:showSerName val="0"/>
          <c:showPercent val="0"/>
          <c:showBubbleSize val="0"/>
        </c:dLbls>
        <c:gapWidth val="150"/>
        <c:axId val="198968448"/>
        <c:axId val="198969984"/>
      </c:barChart>
      <c:catAx>
        <c:axId val="198968448"/>
        <c:scaling>
          <c:orientation val="minMax"/>
        </c:scaling>
        <c:delete val="0"/>
        <c:axPos val="b"/>
        <c:numFmt formatCode="General" sourceLinked="1"/>
        <c:majorTickMark val="out"/>
        <c:minorTickMark val="none"/>
        <c:tickLblPos val="nextTo"/>
        <c:txPr>
          <a:bodyPr rot="-3300000" vert="horz"/>
          <a:lstStyle/>
          <a:p>
            <a:pPr>
              <a:defRPr sz="1300" b="1"/>
            </a:pPr>
            <a:endParaRPr lang="en-US"/>
          </a:p>
        </c:txPr>
        <c:crossAx val="198969984"/>
        <c:crosses val="autoZero"/>
        <c:auto val="1"/>
        <c:lblAlgn val="ctr"/>
        <c:lblOffset val="100"/>
        <c:noMultiLvlLbl val="0"/>
      </c:catAx>
      <c:valAx>
        <c:axId val="198969984"/>
        <c:scaling>
          <c:orientation val="minMax"/>
        </c:scaling>
        <c:delete val="0"/>
        <c:axPos val="l"/>
        <c:majorGridlines/>
        <c:numFmt formatCode="0%" sourceLinked="1"/>
        <c:majorTickMark val="out"/>
        <c:minorTickMark val="none"/>
        <c:tickLblPos val="nextTo"/>
        <c:txPr>
          <a:bodyPr/>
          <a:lstStyle/>
          <a:p>
            <a:pPr>
              <a:defRPr sz="1400" b="1"/>
            </a:pPr>
            <a:endParaRPr lang="en-US"/>
          </a:p>
        </c:txPr>
        <c:crossAx val="198968448"/>
        <c:crosses val="autoZero"/>
        <c:crossBetween val="between"/>
        <c:majorUnit val="0.1"/>
        <c:minorUnit val="0.1"/>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327489978332847E-2"/>
          <c:y val="4.4336026294033923E-2"/>
          <c:w val="0.84901723566802501"/>
          <c:h val="0.70703014284672394"/>
        </c:manualLayout>
      </c:layout>
      <c:lineChart>
        <c:grouping val="standard"/>
        <c:varyColors val="0"/>
        <c:ser>
          <c:idx val="0"/>
          <c:order val="0"/>
          <c:tx>
            <c:strRef>
              <c:f>Sheet1!$B$1</c:f>
              <c:strCache>
                <c:ptCount val="1"/>
                <c:pt idx="0">
                  <c:v>Home &amp; Community Care</c:v>
                </c:pt>
              </c:strCache>
            </c:strRef>
          </c:tx>
          <c:dLbls>
            <c:dLbl>
              <c:idx val="0"/>
              <c:layout>
                <c:manualLayout>
                  <c:x val="-3.679962205918863E-2"/>
                  <c:y val="-5.97124985315292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032E-4E7B-B343-B539AE31E8C2}"/>
                </c:ext>
              </c:extLst>
            </c:dLbl>
            <c:dLbl>
              <c:idx val="1"/>
              <c:layout>
                <c:manualLayout>
                  <c:x val="-3.2383667412085995E-2"/>
                  <c:y val="-6.533657787131348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32E-4E7B-B343-B539AE31E8C2}"/>
                </c:ext>
              </c:extLst>
            </c:dLbl>
            <c:dLbl>
              <c:idx val="2"/>
              <c:layout>
                <c:manualLayout>
                  <c:x val="-4.2687561588658808E-2"/>
                  <c:y val="-5.756077940533593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032E-4E7B-B343-B539AE31E8C2}"/>
                </c:ext>
              </c:extLst>
            </c:dLbl>
            <c:dLbl>
              <c:idx val="3"/>
              <c:layout>
                <c:manualLayout>
                  <c:x val="-3.9743591823923716E-2"/>
                  <c:y val="-5.947950844550849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32E-4E7B-B343-B539AE31E8C2}"/>
                </c:ext>
              </c:extLst>
            </c:dLbl>
            <c:dLbl>
              <c:idx val="4"/>
              <c:layout>
                <c:manualLayout>
                  <c:x val="-4.1215576706291265E-2"/>
                  <c:y val="-4.582358870261690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032E-4E7B-B343-B539AE31E8C2}"/>
                </c:ext>
              </c:extLst>
            </c:dLbl>
            <c:dLbl>
              <c:idx val="5"/>
              <c:layout>
                <c:manualLayout>
                  <c:x val="-3.679962205918863E-2"/>
                  <c:y val="-5.676070848201827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32E-4E7B-B343-B539AE31E8C2}"/>
                </c:ext>
              </c:extLst>
            </c:dLbl>
            <c:dLbl>
              <c:idx val="6"/>
              <c:layout>
                <c:manualLayout>
                  <c:x val="-2.7967712764983357E-2"/>
                  <c:y val="4.569138661636817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032E-4E7B-B343-B539AE31E8C2}"/>
                </c:ext>
              </c:extLst>
            </c:dLbl>
            <c:dLbl>
              <c:idx val="7"/>
              <c:layout>
                <c:manualLayout>
                  <c:x val="-3.0911682529718338E-2"/>
                  <c:y val="4.566933225958458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32E-4E7B-B343-B539AE31E8C2}"/>
                </c:ext>
              </c:extLst>
            </c:dLbl>
            <c:dLbl>
              <c:idx val="8"/>
              <c:layout>
                <c:manualLayout>
                  <c:x val="-3.3855652294453538E-2"/>
                  <c:y val="5.130389287784026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032E-4E7B-B343-B539AE31E8C2}"/>
                </c:ext>
              </c:extLst>
            </c:dLbl>
            <c:dLbl>
              <c:idx val="9"/>
              <c:layout>
                <c:manualLayout>
                  <c:x val="-2.7967828669304695E-2"/>
                  <c:y val="-5.390985465775838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32E-4E7B-B343-B539AE31E8C2}"/>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Sheet1!$A$2:$A$10</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Sheet1!$B$2:$B$10</c:f>
              <c:numCache>
                <c:formatCode>0%</c:formatCode>
                <c:ptCount val="9"/>
                <c:pt idx="0">
                  <c:v>0.52</c:v>
                </c:pt>
                <c:pt idx="1">
                  <c:v>0.52</c:v>
                </c:pt>
                <c:pt idx="2">
                  <c:v>0.53</c:v>
                </c:pt>
                <c:pt idx="3">
                  <c:v>0.54</c:v>
                </c:pt>
                <c:pt idx="4">
                  <c:v>0.55000000000000004</c:v>
                </c:pt>
                <c:pt idx="5">
                  <c:v>0.56000000000000005</c:v>
                </c:pt>
                <c:pt idx="6">
                  <c:v>0.57999999999999996</c:v>
                </c:pt>
                <c:pt idx="7">
                  <c:v>0.59</c:v>
                </c:pt>
                <c:pt idx="8">
                  <c:v>0.6</c:v>
                </c:pt>
              </c:numCache>
            </c:numRef>
          </c:val>
          <c:smooth val="0"/>
          <c:extLst xmlns:c16r2="http://schemas.microsoft.com/office/drawing/2015/06/chart">
            <c:ext xmlns:c16="http://schemas.microsoft.com/office/drawing/2014/chart" uri="{C3380CC4-5D6E-409C-BE32-E72D297353CC}">
              <c16:uniqueId val="{0000000A-032E-4E7B-B343-B539AE31E8C2}"/>
            </c:ext>
          </c:extLst>
        </c:ser>
        <c:ser>
          <c:idx val="1"/>
          <c:order val="1"/>
          <c:tx>
            <c:strRef>
              <c:f>Sheet1!$C$1</c:f>
              <c:strCache>
                <c:ptCount val="1"/>
                <c:pt idx="0">
                  <c:v>Institutional Care</c:v>
                </c:pt>
              </c:strCache>
            </c:strRef>
          </c:tx>
          <c:dLbls>
            <c:dLbl>
              <c:idx val="0"/>
              <c:layout>
                <c:manualLayout>
                  <c:x val="-3.2383667412085995E-2"/>
                  <c:y val="4.291799666083941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032E-4E7B-B343-B539AE31E8C2}"/>
                </c:ext>
              </c:extLst>
            </c:dLbl>
            <c:dLbl>
              <c:idx val="1"/>
              <c:layout>
                <c:manualLayout>
                  <c:x val="-3.5327637176821081E-2"/>
                  <c:y val="5.393294689441902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032E-4E7B-B343-B539AE31E8C2}"/>
                </c:ext>
              </c:extLst>
            </c:dLbl>
            <c:dLbl>
              <c:idx val="2"/>
              <c:layout>
                <c:manualLayout>
                  <c:x val="-3.3855652294453538E-2"/>
                  <c:y val="4.353944913020674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032E-4E7B-B343-B539AE31E8C2}"/>
                </c:ext>
              </c:extLst>
            </c:dLbl>
            <c:dLbl>
              <c:idx val="3"/>
              <c:layout>
                <c:manualLayout>
                  <c:x val="-3.5327637176821081E-2"/>
                  <c:y val="4.02225612139416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032E-4E7B-B343-B539AE31E8C2}"/>
                </c:ext>
              </c:extLst>
            </c:dLbl>
            <c:dLbl>
              <c:idx val="4"/>
              <c:layout>
                <c:manualLayout>
                  <c:x val="-3.5327637176821081E-2"/>
                  <c:y val="4.820798524934743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032E-4E7B-B343-B539AE31E8C2}"/>
                </c:ext>
              </c:extLst>
            </c:dLbl>
            <c:dLbl>
              <c:idx val="5"/>
              <c:layout>
                <c:manualLayout>
                  <c:x val="-3.8271606941556173E-2"/>
                  <c:y val="4.836345754667335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032E-4E7B-B343-B539AE31E8C2}"/>
                </c:ext>
              </c:extLst>
            </c:dLbl>
            <c:dLbl>
              <c:idx val="6"/>
              <c:layout>
                <c:manualLayout>
                  <c:x val="-3.8271606941556173E-2"/>
                  <c:y val="7.062656645982154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032E-4E7B-B343-B539AE31E8C2}"/>
                </c:ext>
              </c:extLst>
            </c:dLbl>
            <c:dLbl>
              <c:idx val="7"/>
              <c:layout>
                <c:manualLayout>
                  <c:x val="-3.2383667412085884E-2"/>
                  <c:y val="5.105911135353920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032E-4E7B-B343-B539AE31E8C2}"/>
                </c:ext>
              </c:extLst>
            </c:dLbl>
            <c:dLbl>
              <c:idx val="8"/>
              <c:layout>
                <c:manualLayout>
                  <c:x val="-4.4159546471026351E-2"/>
                  <c:y val="4.543503201375492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032E-4E7B-B343-B539AE31E8C2}"/>
                </c:ext>
              </c:extLst>
            </c:dLbl>
            <c:dLbl>
              <c:idx val="9"/>
              <c:layout>
                <c:manualLayout>
                  <c:x val="-2.943969764735101E-2"/>
                  <c:y val="5.390985465775838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032E-4E7B-B343-B539AE31E8C2}"/>
                </c:ext>
              </c:extLst>
            </c:dLbl>
            <c:spPr>
              <a:noFill/>
              <a:ln>
                <a:noFill/>
              </a:ln>
              <a:effectLst/>
            </c:spPr>
            <c:txPr>
              <a:bodyPr/>
              <a:lstStyle/>
              <a:p>
                <a:pPr>
                  <a:defRPr sz="14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Sheet1!$A$2:$A$10</c:f>
              <c:numCache>
                <c:formatCode>General</c:formatCode>
                <c:ptCount val="9"/>
                <c:pt idx="0">
                  <c:v>2007</c:v>
                </c:pt>
                <c:pt idx="1">
                  <c:v>2008</c:v>
                </c:pt>
                <c:pt idx="2">
                  <c:v>2009</c:v>
                </c:pt>
                <c:pt idx="3">
                  <c:v>2010</c:v>
                </c:pt>
                <c:pt idx="4">
                  <c:v>2011</c:v>
                </c:pt>
                <c:pt idx="5">
                  <c:v>2012</c:v>
                </c:pt>
                <c:pt idx="6">
                  <c:v>2013</c:v>
                </c:pt>
                <c:pt idx="7">
                  <c:v>2014</c:v>
                </c:pt>
                <c:pt idx="8">
                  <c:v>2015</c:v>
                </c:pt>
              </c:numCache>
            </c:numRef>
          </c:cat>
          <c:val>
            <c:numRef>
              <c:f>Sheet1!$C$2:$C$10</c:f>
              <c:numCache>
                <c:formatCode>0%</c:formatCode>
                <c:ptCount val="9"/>
                <c:pt idx="0">
                  <c:v>0.48</c:v>
                </c:pt>
                <c:pt idx="1">
                  <c:v>0.48</c:v>
                </c:pt>
                <c:pt idx="2">
                  <c:v>0.47</c:v>
                </c:pt>
                <c:pt idx="3">
                  <c:v>0.46</c:v>
                </c:pt>
                <c:pt idx="4">
                  <c:v>0.45</c:v>
                </c:pt>
                <c:pt idx="5">
                  <c:v>0.44</c:v>
                </c:pt>
                <c:pt idx="6">
                  <c:v>0.42</c:v>
                </c:pt>
                <c:pt idx="7">
                  <c:v>0.41</c:v>
                </c:pt>
                <c:pt idx="8">
                  <c:v>0.4</c:v>
                </c:pt>
              </c:numCache>
            </c:numRef>
          </c:val>
          <c:smooth val="0"/>
          <c:extLst xmlns:c16r2="http://schemas.microsoft.com/office/drawing/2015/06/chart">
            <c:ext xmlns:c16="http://schemas.microsoft.com/office/drawing/2014/chart" uri="{C3380CC4-5D6E-409C-BE32-E72D297353CC}">
              <c16:uniqueId val="{00000015-032E-4E7B-B343-B539AE31E8C2}"/>
            </c:ext>
          </c:extLst>
        </c:ser>
        <c:dLbls>
          <c:showLegendKey val="0"/>
          <c:showVal val="0"/>
          <c:showCatName val="0"/>
          <c:showSerName val="0"/>
          <c:showPercent val="0"/>
          <c:showBubbleSize val="0"/>
        </c:dLbls>
        <c:marker val="1"/>
        <c:smooth val="0"/>
        <c:axId val="197332992"/>
        <c:axId val="197334528"/>
      </c:lineChart>
      <c:catAx>
        <c:axId val="197332992"/>
        <c:scaling>
          <c:orientation val="minMax"/>
        </c:scaling>
        <c:delete val="0"/>
        <c:axPos val="b"/>
        <c:numFmt formatCode="General" sourceLinked="1"/>
        <c:majorTickMark val="out"/>
        <c:minorTickMark val="none"/>
        <c:tickLblPos val="nextTo"/>
        <c:txPr>
          <a:bodyPr rot="0" vert="horz"/>
          <a:lstStyle/>
          <a:p>
            <a:pPr>
              <a:defRPr sz="1400" b="1"/>
            </a:pPr>
            <a:endParaRPr lang="en-US"/>
          </a:p>
        </c:txPr>
        <c:crossAx val="197334528"/>
        <c:crosses val="autoZero"/>
        <c:auto val="1"/>
        <c:lblAlgn val="ctr"/>
        <c:lblOffset val="100"/>
        <c:noMultiLvlLbl val="0"/>
      </c:catAx>
      <c:valAx>
        <c:axId val="197334528"/>
        <c:scaling>
          <c:orientation val="minMax"/>
          <c:max val="0.60000000000000009"/>
          <c:min val="0.30000000000000004"/>
        </c:scaling>
        <c:delete val="0"/>
        <c:axPos val="l"/>
        <c:majorGridlines/>
        <c:numFmt formatCode="0%" sourceLinked="1"/>
        <c:majorTickMark val="out"/>
        <c:minorTickMark val="none"/>
        <c:tickLblPos val="nextTo"/>
        <c:txPr>
          <a:bodyPr/>
          <a:lstStyle/>
          <a:p>
            <a:pPr>
              <a:defRPr sz="1400" b="1"/>
            </a:pPr>
            <a:endParaRPr lang="en-US"/>
          </a:p>
        </c:txPr>
        <c:crossAx val="197332992"/>
        <c:crosses val="autoZero"/>
        <c:crossBetween val="between"/>
        <c:majorUnit val="0.1"/>
      </c:valAx>
    </c:plotArea>
    <c:legend>
      <c:legendPos val="b"/>
      <c:legendEntry>
        <c:idx val="0"/>
        <c:txPr>
          <a:bodyPr/>
          <a:lstStyle/>
          <a:p>
            <a:pPr>
              <a:defRPr sz="1600" b="1"/>
            </a:pPr>
            <a:endParaRPr lang="en-US"/>
          </a:p>
        </c:txPr>
      </c:legendEntry>
      <c:legendEntry>
        <c:idx val="1"/>
        <c:txPr>
          <a:bodyPr/>
          <a:lstStyle/>
          <a:p>
            <a:pPr>
              <a:defRPr sz="1600" b="1"/>
            </a:pPr>
            <a:endParaRPr lang="en-US"/>
          </a:p>
        </c:txPr>
      </c:legendEntry>
      <c:layout>
        <c:manualLayout>
          <c:xMode val="edge"/>
          <c:yMode val="edge"/>
          <c:x val="0.14852918575127907"/>
          <c:y val="0.8685807211992439"/>
          <c:w val="0.70294151259312043"/>
          <c:h val="7.4813931410109877E-2"/>
        </c:manualLayout>
      </c:layout>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3F792-0E63-493A-99E2-8A1E9B4DDCD3}" type="doc">
      <dgm:prSet loTypeId="urn:microsoft.com/office/officeart/2005/8/layout/cycle4" loCatId="relationship" qsTypeId="urn:microsoft.com/office/officeart/2005/8/quickstyle/3d1" qsCatId="3D" csTypeId="urn:microsoft.com/office/officeart/2005/8/colors/accent1_2" csCatId="accent1" phldr="1"/>
      <dgm:spPr/>
      <dgm:t>
        <a:bodyPr/>
        <a:lstStyle/>
        <a:p>
          <a:endParaRPr lang="en-US"/>
        </a:p>
      </dgm:t>
    </dgm:pt>
    <dgm:pt modelId="{2B4B6F0B-4C48-469D-BC43-AA3B980C4129}">
      <dgm:prSet phldrT="[Text]" custT="1"/>
      <dgm:spPr>
        <a:solidFill>
          <a:schemeClr val="tx2"/>
        </a:solidFill>
      </dgm:spPr>
      <dgm:t>
        <a:bodyPr/>
        <a:lstStyle/>
        <a:p>
          <a:r>
            <a:rPr lang="en-US" sz="1600" b="1" dirty="0"/>
            <a:t>Experience </a:t>
          </a:r>
        </a:p>
        <a:p>
          <a:r>
            <a:rPr lang="en-US" sz="1600" b="1" dirty="0"/>
            <a:t>of Care </a:t>
          </a:r>
        </a:p>
        <a:p>
          <a:r>
            <a:rPr lang="en-US" sz="1600" b="1" dirty="0"/>
            <a:t>(EOC)</a:t>
          </a:r>
        </a:p>
      </dgm:t>
    </dgm:pt>
    <dgm:pt modelId="{06960175-2CAC-4DE3-A7B2-5F7A0D24CF21}" type="parTrans" cxnId="{199737E5-A4CB-4145-AB22-D3B8EF50ADA2}">
      <dgm:prSet/>
      <dgm:spPr/>
      <dgm:t>
        <a:bodyPr/>
        <a:lstStyle/>
        <a:p>
          <a:endParaRPr lang="en-US"/>
        </a:p>
      </dgm:t>
    </dgm:pt>
    <dgm:pt modelId="{EE28BFA0-EEDF-48BB-B3C6-8E3971469710}" type="sibTrans" cxnId="{199737E5-A4CB-4145-AB22-D3B8EF50ADA2}">
      <dgm:prSet/>
      <dgm:spPr/>
      <dgm:t>
        <a:bodyPr/>
        <a:lstStyle/>
        <a:p>
          <a:endParaRPr lang="en-US"/>
        </a:p>
      </dgm:t>
    </dgm:pt>
    <dgm:pt modelId="{62BD77B6-03CD-49A8-8A72-3C9A55EEAB96}">
      <dgm:prSet phldrT="[Text]" custT="1">
        <dgm:style>
          <a:lnRef idx="1">
            <a:schemeClr val="accent3"/>
          </a:lnRef>
          <a:fillRef idx="2">
            <a:schemeClr val="accent3"/>
          </a:fillRef>
          <a:effectRef idx="1">
            <a:schemeClr val="accent3"/>
          </a:effectRef>
          <a:fontRef idx="minor">
            <a:schemeClr val="dk1"/>
          </a:fontRef>
        </dgm:style>
      </dgm:prSet>
      <dgm: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r>
            <a:rPr lang="en-US" sz="1600" dirty="0"/>
            <a:t>EOC Survey Testing completed</a:t>
          </a:r>
        </a:p>
      </dgm:t>
    </dgm:pt>
    <dgm:pt modelId="{8DC545C5-5682-419F-A1B7-54142760B4AA}" type="parTrans" cxnId="{9DF6C5AD-8E0C-4C7F-AEEB-307277BABA8E}">
      <dgm:prSet/>
      <dgm:spPr/>
      <dgm:t>
        <a:bodyPr/>
        <a:lstStyle/>
        <a:p>
          <a:endParaRPr lang="en-US"/>
        </a:p>
      </dgm:t>
    </dgm:pt>
    <dgm:pt modelId="{2BD5803E-A9D3-408B-9CD3-42CF1B322CA2}" type="sibTrans" cxnId="{9DF6C5AD-8E0C-4C7F-AEEB-307277BABA8E}">
      <dgm:prSet/>
      <dgm:spPr/>
      <dgm:t>
        <a:bodyPr/>
        <a:lstStyle/>
        <a:p>
          <a:endParaRPr lang="en-US"/>
        </a:p>
      </dgm:t>
    </dgm:pt>
    <dgm:pt modelId="{0276EA2B-5682-4C65-929F-EA9FF1C06A07}">
      <dgm:prSet phldrT="[Text]" custT="1"/>
      <dgm:spPr>
        <a:solidFill>
          <a:schemeClr val="tx2"/>
        </a:solidFill>
      </dgm:spPr>
      <dgm:t>
        <a:bodyPr/>
        <a:lstStyle/>
        <a:p>
          <a:pPr>
            <a:lnSpc>
              <a:spcPct val="100000"/>
            </a:lnSpc>
            <a:spcAft>
              <a:spcPts val="0"/>
            </a:spcAft>
          </a:pPr>
          <a:r>
            <a:rPr lang="en-US" sz="1500" b="1" dirty="0"/>
            <a:t>Functional Assessment Standardized Items</a:t>
          </a:r>
        </a:p>
        <a:p>
          <a:pPr>
            <a:lnSpc>
              <a:spcPct val="100000"/>
            </a:lnSpc>
            <a:spcAft>
              <a:spcPts val="0"/>
            </a:spcAft>
          </a:pPr>
          <a:r>
            <a:rPr lang="en-US" sz="1500" b="1" dirty="0"/>
            <a:t>(FASI)</a:t>
          </a:r>
        </a:p>
      </dgm:t>
    </dgm:pt>
    <dgm:pt modelId="{E6C188AF-08BC-4E37-9847-ACBAAEA3A599}" type="parTrans" cxnId="{80C10A8E-92DA-4A32-B26F-6B9C6331E7B0}">
      <dgm:prSet/>
      <dgm:spPr/>
      <dgm:t>
        <a:bodyPr/>
        <a:lstStyle/>
        <a:p>
          <a:endParaRPr lang="en-US"/>
        </a:p>
      </dgm:t>
    </dgm:pt>
    <dgm:pt modelId="{C52B8E81-5F23-491F-8D36-B4957D5D2717}" type="sibTrans" cxnId="{80C10A8E-92DA-4A32-B26F-6B9C6331E7B0}">
      <dgm:prSet/>
      <dgm:spPr/>
      <dgm:t>
        <a:bodyPr/>
        <a:lstStyle/>
        <a:p>
          <a:endParaRPr lang="en-US"/>
        </a:p>
      </dgm:t>
    </dgm:pt>
    <dgm:pt modelId="{9600AC66-E0E2-4EF6-8EB9-A8AFB6D77EE7}">
      <dgm:prSet phldrT="[Text]" custT="1"/>
      <dgm:spPr>
        <a:solidFill>
          <a:schemeClr val="tx2"/>
        </a:solidFill>
      </dgm:spPr>
      <dgm:t>
        <a:bodyPr/>
        <a:lstStyle/>
        <a:p>
          <a:pPr>
            <a:lnSpc>
              <a:spcPct val="100000"/>
            </a:lnSpc>
            <a:spcAft>
              <a:spcPts val="0"/>
            </a:spcAft>
          </a:pPr>
          <a:endParaRPr lang="en-US" sz="1400" b="1" dirty="0"/>
        </a:p>
        <a:p>
          <a:pPr>
            <a:lnSpc>
              <a:spcPct val="100000"/>
            </a:lnSpc>
            <a:spcAft>
              <a:spcPts val="0"/>
            </a:spcAft>
          </a:pPr>
          <a:r>
            <a:rPr lang="en-US" sz="1500" b="1" dirty="0"/>
            <a:t>Electronic</a:t>
          </a:r>
        </a:p>
        <a:p>
          <a:pPr>
            <a:lnSpc>
              <a:spcPct val="100000"/>
            </a:lnSpc>
            <a:spcAft>
              <a:spcPts val="0"/>
            </a:spcAft>
          </a:pPr>
          <a:r>
            <a:rPr lang="en-US" sz="1500" b="1" dirty="0"/>
            <a:t>Long- Term Services &amp; Supports Standard</a:t>
          </a:r>
        </a:p>
        <a:p>
          <a:pPr>
            <a:lnSpc>
              <a:spcPct val="100000"/>
            </a:lnSpc>
            <a:spcAft>
              <a:spcPts val="0"/>
            </a:spcAft>
          </a:pPr>
          <a:r>
            <a:rPr lang="en-US" sz="1500" b="1" dirty="0"/>
            <a:t>(</a:t>
          </a:r>
          <a:r>
            <a:rPr lang="en-US" sz="1500" b="1" dirty="0" err="1"/>
            <a:t>eLTSS</a:t>
          </a:r>
          <a:r>
            <a:rPr lang="en-US" sz="1500" b="1" dirty="0"/>
            <a:t>)</a:t>
          </a:r>
        </a:p>
      </dgm:t>
    </dgm:pt>
    <dgm:pt modelId="{07A01B0F-5498-4046-8186-6B7970D1AF46}" type="parTrans" cxnId="{B37EF0C4-1AF6-488D-859C-EE6DA4560AB9}">
      <dgm:prSet/>
      <dgm:spPr/>
      <dgm:t>
        <a:bodyPr/>
        <a:lstStyle/>
        <a:p>
          <a:endParaRPr lang="en-US"/>
        </a:p>
      </dgm:t>
    </dgm:pt>
    <dgm:pt modelId="{2969E7E6-A9EF-44FB-B580-9F262AB6F9D9}" type="sibTrans" cxnId="{B37EF0C4-1AF6-488D-859C-EE6DA4560AB9}">
      <dgm:prSet/>
      <dgm:spPr/>
      <dgm:t>
        <a:bodyPr/>
        <a:lstStyle/>
        <a:p>
          <a:endParaRPr lang="en-US"/>
        </a:p>
      </dgm:t>
    </dgm:pt>
    <dgm:pt modelId="{1B81BA87-59D5-4371-AFC7-22220B08C296}">
      <dgm:prSet phldrT="[Text]" custT="1"/>
      <dgm:spPr>
        <a:solidFill>
          <a:schemeClr val="tx2"/>
        </a:solidFill>
      </dgm:spPr>
      <dgm:t>
        <a:bodyPr/>
        <a:lstStyle/>
        <a:p>
          <a:r>
            <a:rPr lang="en-US" sz="1600" b="1" dirty="0"/>
            <a:t>Personal Health Records (PHR)</a:t>
          </a:r>
        </a:p>
      </dgm:t>
    </dgm:pt>
    <dgm:pt modelId="{F14E2146-6916-4479-8E7E-4C3B8907F701}" type="parTrans" cxnId="{3A724239-C9B6-49F5-9E79-A29DB908D96B}">
      <dgm:prSet/>
      <dgm:spPr/>
      <dgm:t>
        <a:bodyPr/>
        <a:lstStyle/>
        <a:p>
          <a:endParaRPr lang="en-US"/>
        </a:p>
      </dgm:t>
    </dgm:pt>
    <dgm:pt modelId="{7E0F1C4E-9DAC-43C1-A2EE-38A1DFC862B2}" type="sibTrans" cxnId="{3A724239-C9B6-49F5-9E79-A29DB908D96B}">
      <dgm:prSet/>
      <dgm:spPr/>
      <dgm:t>
        <a:bodyPr/>
        <a:lstStyle/>
        <a:p>
          <a:endParaRPr lang="en-US"/>
        </a:p>
      </dgm:t>
    </dgm:pt>
    <dgm:pt modelId="{4F1D548E-46C9-4A92-B547-223A36DFF091}">
      <dgm:prSet phldrT="[Text]" custT="1">
        <dgm:style>
          <a:lnRef idx="1">
            <a:schemeClr val="accent3"/>
          </a:lnRef>
          <a:fillRef idx="2">
            <a:schemeClr val="accent3"/>
          </a:fillRef>
          <a:effectRef idx="1">
            <a:schemeClr val="accent3"/>
          </a:effectRef>
          <a:fontRef idx="minor">
            <a:schemeClr val="dk1"/>
          </a:fontRef>
        </dgm:style>
      </dgm:prSet>
      <dgm: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nchor="b" anchorCtr="0"/>
        <a:lstStyle/>
        <a:p>
          <a:r>
            <a:rPr lang="en-US" sz="1600" dirty="0"/>
            <a:t>Finalizing options and anticipate announcing which PHR will be made available to individuals served under the Money Follows the Person Demonstration</a:t>
          </a:r>
        </a:p>
      </dgm:t>
    </dgm:pt>
    <dgm:pt modelId="{9F4240C5-25C8-422A-AFC3-B46A952502BA}" type="parTrans" cxnId="{181431B1-A916-490A-A83F-3236EDB5E207}">
      <dgm:prSet/>
      <dgm:spPr/>
      <dgm:t>
        <a:bodyPr/>
        <a:lstStyle/>
        <a:p>
          <a:endParaRPr lang="en-US"/>
        </a:p>
      </dgm:t>
    </dgm:pt>
    <dgm:pt modelId="{44EA977A-E59D-4D00-A498-C47897D77F83}" type="sibTrans" cxnId="{181431B1-A916-490A-A83F-3236EDB5E207}">
      <dgm:prSet/>
      <dgm:spPr/>
      <dgm:t>
        <a:bodyPr/>
        <a:lstStyle/>
        <a:p>
          <a:endParaRPr lang="en-US"/>
        </a:p>
      </dgm:t>
    </dgm:pt>
    <dgm:pt modelId="{ED607D64-3D9C-4655-B9C7-5AAC0CF48725}">
      <dgm:prSet phldrT="[Text]" custT="1">
        <dgm:style>
          <a:lnRef idx="1">
            <a:schemeClr val="accent3"/>
          </a:lnRef>
          <a:fillRef idx="2">
            <a:schemeClr val="accent3"/>
          </a:fillRef>
          <a:effectRef idx="1">
            <a:schemeClr val="accent3"/>
          </a:effectRef>
          <a:fontRef idx="minor">
            <a:schemeClr val="dk1"/>
          </a:fontRef>
        </dgm:style>
      </dgm:prSet>
      <dgm: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r>
            <a:rPr lang="en-US" sz="1600" dirty="0"/>
            <a:t>Consumer Assessment of Healthcare Providers &amp; Systems (CHAPS) Certification granted</a:t>
          </a:r>
        </a:p>
      </dgm:t>
    </dgm:pt>
    <dgm:pt modelId="{931F3A12-0357-4682-B34C-66DAB5902050}" type="parTrans" cxnId="{4E99F574-4181-429F-8A10-0BCC842C61EF}">
      <dgm:prSet/>
      <dgm:spPr/>
      <dgm:t>
        <a:bodyPr/>
        <a:lstStyle/>
        <a:p>
          <a:endParaRPr lang="en-US"/>
        </a:p>
      </dgm:t>
    </dgm:pt>
    <dgm:pt modelId="{4B597227-8F3D-496C-9ACA-EC5985390B20}" type="sibTrans" cxnId="{4E99F574-4181-429F-8A10-0BCC842C61EF}">
      <dgm:prSet/>
      <dgm:spPr/>
      <dgm:t>
        <a:bodyPr/>
        <a:lstStyle/>
        <a:p>
          <a:endParaRPr lang="en-US"/>
        </a:p>
      </dgm:t>
    </dgm:pt>
    <dgm:pt modelId="{1637135B-F80A-4347-A2B6-DF5F4643E456}">
      <dgm:prSet phldrT="[Text]" custT="1">
        <dgm:style>
          <a:lnRef idx="1">
            <a:schemeClr val="accent3"/>
          </a:lnRef>
          <a:fillRef idx="2">
            <a:schemeClr val="accent3"/>
          </a:fillRef>
          <a:effectRef idx="1">
            <a:schemeClr val="accent3"/>
          </a:effectRef>
          <a:fontRef idx="minor">
            <a:schemeClr val="dk1"/>
          </a:fontRef>
        </dgm:style>
      </dgm:prSet>
      <dgm: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nchor="ctr" anchorCtr="1"/>
        <a:lstStyle/>
        <a:p>
          <a:r>
            <a:rPr lang="en-US" sz="1600" b="0" dirty="0"/>
            <a:t>Continuing to develop a set of national standards to identify and allow for electronic sharing of components of care plans</a:t>
          </a:r>
          <a:endParaRPr lang="en-US" sz="1600" dirty="0"/>
        </a:p>
      </dgm:t>
    </dgm:pt>
    <dgm:pt modelId="{55497E41-982E-4BF9-A474-722DD107833A}" type="sibTrans" cxnId="{FE822282-E52C-4FC4-B2F3-50BA2D3BE2AB}">
      <dgm:prSet/>
      <dgm:spPr/>
      <dgm:t>
        <a:bodyPr/>
        <a:lstStyle/>
        <a:p>
          <a:endParaRPr lang="en-US"/>
        </a:p>
      </dgm:t>
    </dgm:pt>
    <dgm:pt modelId="{6FAA4E60-CEB9-4674-816C-97A7C6C61B8B}" type="parTrans" cxnId="{FE822282-E52C-4FC4-B2F3-50BA2D3BE2AB}">
      <dgm:prSet/>
      <dgm:spPr/>
      <dgm:t>
        <a:bodyPr/>
        <a:lstStyle/>
        <a:p>
          <a:endParaRPr lang="en-US"/>
        </a:p>
      </dgm:t>
    </dgm:pt>
    <dgm:pt modelId="{5696E0DC-CBC5-450B-8F2B-67E732752063}">
      <dgm:prSet phldrT="[Text]" custT="1">
        <dgm:style>
          <a:lnRef idx="1">
            <a:schemeClr val="accent3"/>
          </a:lnRef>
          <a:fillRef idx="2">
            <a:schemeClr val="accent3"/>
          </a:fillRef>
          <a:effectRef idx="1">
            <a:schemeClr val="accent3"/>
          </a:effectRef>
          <a:fontRef idx="minor">
            <a:schemeClr val="dk1"/>
          </a:fontRef>
        </dgm:style>
      </dgm:prSet>
      <dgm: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endParaRPr lang="en-US" sz="1200" dirty="0"/>
        </a:p>
      </dgm:t>
    </dgm:pt>
    <dgm:pt modelId="{F9844159-A1B0-43F6-BB61-5E0D9924ADE4}" type="parTrans" cxnId="{0A7359FC-D79F-4716-BFA8-28B7B08C2881}">
      <dgm:prSet/>
      <dgm:spPr/>
      <dgm:t>
        <a:bodyPr/>
        <a:lstStyle/>
        <a:p>
          <a:endParaRPr lang="en-US"/>
        </a:p>
      </dgm:t>
    </dgm:pt>
    <dgm:pt modelId="{F8683126-304B-471E-83AB-55E0A3D5C6A2}" type="sibTrans" cxnId="{0A7359FC-D79F-4716-BFA8-28B7B08C2881}">
      <dgm:prSet/>
      <dgm:spPr/>
      <dgm:t>
        <a:bodyPr/>
        <a:lstStyle/>
        <a:p>
          <a:endParaRPr lang="en-US"/>
        </a:p>
      </dgm:t>
    </dgm:pt>
    <dgm:pt modelId="{B4DB638A-2A01-4AEE-AF63-FE03F3D8AE2F}">
      <dgm:prSet phldrT="[Text]" custT="1">
        <dgm:style>
          <a:lnRef idx="1">
            <a:schemeClr val="accent3"/>
          </a:lnRef>
          <a:fillRef idx="2">
            <a:schemeClr val="accent3"/>
          </a:fillRef>
          <a:effectRef idx="1">
            <a:schemeClr val="accent3"/>
          </a:effectRef>
          <a:fontRef idx="minor">
            <a:schemeClr val="dk1"/>
          </a:fontRef>
        </dgm:style>
      </dgm:prSet>
      <dgm: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dgm:spPr>
      <dgm:t>
        <a:bodyPr/>
        <a:lstStyle/>
        <a:p>
          <a:r>
            <a:rPr lang="en-US" sz="1600" dirty="0"/>
            <a:t>Round 1 Testing complete;  Round 2 underway</a:t>
          </a:r>
        </a:p>
      </dgm:t>
    </dgm:pt>
    <dgm:pt modelId="{2621D116-5437-429F-9F70-406ED57D65EA}" type="parTrans" cxnId="{FE7BAA34-B0B2-4A22-899D-EE94D22CA51C}">
      <dgm:prSet/>
      <dgm:spPr/>
      <dgm:t>
        <a:bodyPr/>
        <a:lstStyle/>
        <a:p>
          <a:endParaRPr lang="en-US"/>
        </a:p>
      </dgm:t>
    </dgm:pt>
    <dgm:pt modelId="{75A52D5D-1FDA-4C8A-8FA9-F7DF2A6035AE}" type="sibTrans" cxnId="{FE7BAA34-B0B2-4A22-899D-EE94D22CA51C}">
      <dgm:prSet/>
      <dgm:spPr/>
      <dgm:t>
        <a:bodyPr/>
        <a:lstStyle/>
        <a:p>
          <a:endParaRPr lang="en-US"/>
        </a:p>
      </dgm:t>
    </dgm:pt>
    <dgm:pt modelId="{F94E5443-162B-4907-AB07-A666C8FE9384}" type="pres">
      <dgm:prSet presAssocID="{46F3F792-0E63-493A-99E2-8A1E9B4DDCD3}" presName="cycleMatrixDiagram" presStyleCnt="0">
        <dgm:presLayoutVars>
          <dgm:chMax val="1"/>
          <dgm:dir/>
          <dgm:animLvl val="lvl"/>
          <dgm:resizeHandles val="exact"/>
        </dgm:presLayoutVars>
      </dgm:prSet>
      <dgm:spPr/>
      <dgm:t>
        <a:bodyPr/>
        <a:lstStyle/>
        <a:p>
          <a:endParaRPr lang="en-US"/>
        </a:p>
      </dgm:t>
    </dgm:pt>
    <dgm:pt modelId="{13144A5B-1EB9-4DE8-B715-8DB62025ED56}" type="pres">
      <dgm:prSet presAssocID="{46F3F792-0E63-493A-99E2-8A1E9B4DDCD3}" presName="children" presStyleCnt="0"/>
      <dgm:spPr/>
    </dgm:pt>
    <dgm:pt modelId="{C1F9F43C-C978-440B-91AC-07942C50C83C}" type="pres">
      <dgm:prSet presAssocID="{46F3F792-0E63-493A-99E2-8A1E9B4DDCD3}" presName="child1group" presStyleCnt="0"/>
      <dgm:spPr/>
    </dgm:pt>
    <dgm:pt modelId="{D1F9520E-0A62-4738-BA1F-2C025286BE45}" type="pres">
      <dgm:prSet presAssocID="{46F3F792-0E63-493A-99E2-8A1E9B4DDCD3}" presName="child1" presStyleLbl="bgAcc1" presStyleIdx="0" presStyleCnt="4" custScaleX="178432" custScaleY="134524" custLinFactNeighborX="-29954" custLinFactNeighborY="17342"/>
      <dgm:spPr/>
      <dgm:t>
        <a:bodyPr/>
        <a:lstStyle/>
        <a:p>
          <a:endParaRPr lang="en-US"/>
        </a:p>
      </dgm:t>
    </dgm:pt>
    <dgm:pt modelId="{965B9E9C-0ED3-4E51-8756-6963ED940F97}" type="pres">
      <dgm:prSet presAssocID="{46F3F792-0E63-493A-99E2-8A1E9B4DDCD3}" presName="child1Text" presStyleLbl="bgAcc1" presStyleIdx="0" presStyleCnt="4">
        <dgm:presLayoutVars>
          <dgm:bulletEnabled val="1"/>
        </dgm:presLayoutVars>
      </dgm:prSet>
      <dgm:spPr/>
      <dgm:t>
        <a:bodyPr/>
        <a:lstStyle/>
        <a:p>
          <a:endParaRPr lang="en-US"/>
        </a:p>
      </dgm:t>
    </dgm:pt>
    <dgm:pt modelId="{B3E26FE6-811E-46A3-A392-059734F384BC}" type="pres">
      <dgm:prSet presAssocID="{46F3F792-0E63-493A-99E2-8A1E9B4DDCD3}" presName="child2group" presStyleCnt="0"/>
      <dgm:spPr/>
    </dgm:pt>
    <dgm:pt modelId="{1727702A-3D7C-4757-B260-C129A9BE3483}" type="pres">
      <dgm:prSet presAssocID="{46F3F792-0E63-493A-99E2-8A1E9B4DDCD3}" presName="child2" presStyleLbl="bgAcc1" presStyleIdx="1" presStyleCnt="4" custScaleX="178220" custScaleY="134365" custLinFactNeighborX="29156" custLinFactNeighborY="18749"/>
      <dgm:spPr/>
      <dgm:t>
        <a:bodyPr/>
        <a:lstStyle/>
        <a:p>
          <a:endParaRPr lang="en-US"/>
        </a:p>
      </dgm:t>
    </dgm:pt>
    <dgm:pt modelId="{34863AFA-B068-401D-8AF3-83321C94D117}" type="pres">
      <dgm:prSet presAssocID="{46F3F792-0E63-493A-99E2-8A1E9B4DDCD3}" presName="child2Text" presStyleLbl="bgAcc1" presStyleIdx="1" presStyleCnt="4">
        <dgm:presLayoutVars>
          <dgm:bulletEnabled val="1"/>
        </dgm:presLayoutVars>
      </dgm:prSet>
      <dgm:spPr/>
      <dgm:t>
        <a:bodyPr/>
        <a:lstStyle/>
        <a:p>
          <a:endParaRPr lang="en-US"/>
        </a:p>
      </dgm:t>
    </dgm:pt>
    <dgm:pt modelId="{E3F9CF10-298C-4E3D-862D-F3F3DB50CEB7}" type="pres">
      <dgm:prSet presAssocID="{46F3F792-0E63-493A-99E2-8A1E9B4DDCD3}" presName="child3group" presStyleCnt="0"/>
      <dgm:spPr/>
    </dgm:pt>
    <dgm:pt modelId="{DACBC11D-8BE1-4322-81D1-5B93474B0B4C}" type="pres">
      <dgm:prSet presAssocID="{46F3F792-0E63-493A-99E2-8A1E9B4DDCD3}" presName="child3" presStyleLbl="bgAcc1" presStyleIdx="2" presStyleCnt="4" custScaleX="178220" custScaleY="134365" custLinFactNeighborX="30274" custLinFactNeighborY="-14928"/>
      <dgm:spPr/>
      <dgm:t>
        <a:bodyPr/>
        <a:lstStyle/>
        <a:p>
          <a:endParaRPr lang="en-US"/>
        </a:p>
      </dgm:t>
    </dgm:pt>
    <dgm:pt modelId="{468FDCE3-9FEC-449A-8037-0FBD92FF8654}" type="pres">
      <dgm:prSet presAssocID="{46F3F792-0E63-493A-99E2-8A1E9B4DDCD3}" presName="child3Text" presStyleLbl="bgAcc1" presStyleIdx="2" presStyleCnt="4">
        <dgm:presLayoutVars>
          <dgm:bulletEnabled val="1"/>
        </dgm:presLayoutVars>
      </dgm:prSet>
      <dgm:spPr/>
      <dgm:t>
        <a:bodyPr/>
        <a:lstStyle/>
        <a:p>
          <a:endParaRPr lang="en-US"/>
        </a:p>
      </dgm:t>
    </dgm:pt>
    <dgm:pt modelId="{1471B0DC-25D3-41D7-B290-E24B1BBF6D11}" type="pres">
      <dgm:prSet presAssocID="{46F3F792-0E63-493A-99E2-8A1E9B4DDCD3}" presName="child4group" presStyleCnt="0"/>
      <dgm:spPr/>
    </dgm:pt>
    <dgm:pt modelId="{1FF1F584-5F1D-43F5-90DF-75EDEA3076AB}" type="pres">
      <dgm:prSet presAssocID="{46F3F792-0E63-493A-99E2-8A1E9B4DDCD3}" presName="child4" presStyleLbl="bgAcc1" presStyleIdx="3" presStyleCnt="4" custScaleX="178220" custScaleY="134380" custLinFactNeighborX="-30274" custLinFactNeighborY="-16843"/>
      <dgm:spPr/>
      <dgm:t>
        <a:bodyPr/>
        <a:lstStyle/>
        <a:p>
          <a:endParaRPr lang="en-US"/>
        </a:p>
      </dgm:t>
    </dgm:pt>
    <dgm:pt modelId="{F8AE4135-305B-42C6-BE35-9624D403F471}" type="pres">
      <dgm:prSet presAssocID="{46F3F792-0E63-493A-99E2-8A1E9B4DDCD3}" presName="child4Text" presStyleLbl="bgAcc1" presStyleIdx="3" presStyleCnt="4">
        <dgm:presLayoutVars>
          <dgm:bulletEnabled val="1"/>
        </dgm:presLayoutVars>
      </dgm:prSet>
      <dgm:spPr/>
      <dgm:t>
        <a:bodyPr/>
        <a:lstStyle/>
        <a:p>
          <a:endParaRPr lang="en-US"/>
        </a:p>
      </dgm:t>
    </dgm:pt>
    <dgm:pt modelId="{CE251364-5C1B-402B-8638-176A519D892D}" type="pres">
      <dgm:prSet presAssocID="{46F3F792-0E63-493A-99E2-8A1E9B4DDCD3}" presName="childPlaceholder" presStyleCnt="0"/>
      <dgm:spPr/>
    </dgm:pt>
    <dgm:pt modelId="{8DD45589-CC56-416A-B730-F0FF8D092842}" type="pres">
      <dgm:prSet presAssocID="{46F3F792-0E63-493A-99E2-8A1E9B4DDCD3}" presName="circle" presStyleCnt="0"/>
      <dgm:spPr/>
    </dgm:pt>
    <dgm:pt modelId="{00A42A5E-0DA5-4169-AD7C-D5980E66C2AA}" type="pres">
      <dgm:prSet presAssocID="{46F3F792-0E63-493A-99E2-8A1E9B4DDCD3}" presName="quadrant1" presStyleLbl="node1" presStyleIdx="0" presStyleCnt="4">
        <dgm:presLayoutVars>
          <dgm:chMax val="1"/>
          <dgm:bulletEnabled val="1"/>
        </dgm:presLayoutVars>
      </dgm:prSet>
      <dgm:spPr/>
      <dgm:t>
        <a:bodyPr/>
        <a:lstStyle/>
        <a:p>
          <a:endParaRPr lang="en-US"/>
        </a:p>
      </dgm:t>
    </dgm:pt>
    <dgm:pt modelId="{2D33CF54-8BB6-4DC2-8363-FC31A48B568F}" type="pres">
      <dgm:prSet presAssocID="{46F3F792-0E63-493A-99E2-8A1E9B4DDCD3}" presName="quadrant2" presStyleLbl="node1" presStyleIdx="1" presStyleCnt="4" custScaleX="101858">
        <dgm:presLayoutVars>
          <dgm:chMax val="1"/>
          <dgm:bulletEnabled val="1"/>
        </dgm:presLayoutVars>
      </dgm:prSet>
      <dgm:spPr/>
      <dgm:t>
        <a:bodyPr/>
        <a:lstStyle/>
        <a:p>
          <a:endParaRPr lang="en-US"/>
        </a:p>
      </dgm:t>
    </dgm:pt>
    <dgm:pt modelId="{01F9098A-BCFD-452F-AE61-E7FFDB198D32}" type="pres">
      <dgm:prSet presAssocID="{46F3F792-0E63-493A-99E2-8A1E9B4DDCD3}" presName="quadrant3" presStyleLbl="node1" presStyleIdx="2" presStyleCnt="4">
        <dgm:presLayoutVars>
          <dgm:chMax val="1"/>
          <dgm:bulletEnabled val="1"/>
        </dgm:presLayoutVars>
      </dgm:prSet>
      <dgm:spPr/>
      <dgm:t>
        <a:bodyPr/>
        <a:lstStyle/>
        <a:p>
          <a:endParaRPr lang="en-US"/>
        </a:p>
      </dgm:t>
    </dgm:pt>
    <dgm:pt modelId="{4192BD33-72FC-4263-A028-2D7F37680477}" type="pres">
      <dgm:prSet presAssocID="{46F3F792-0E63-493A-99E2-8A1E9B4DDCD3}" presName="quadrant4" presStyleLbl="node1" presStyleIdx="3" presStyleCnt="4" custLinFactNeighborX="-525" custLinFactNeighborY="525">
        <dgm:presLayoutVars>
          <dgm:chMax val="1"/>
          <dgm:bulletEnabled val="1"/>
        </dgm:presLayoutVars>
      </dgm:prSet>
      <dgm:spPr/>
      <dgm:t>
        <a:bodyPr/>
        <a:lstStyle/>
        <a:p>
          <a:endParaRPr lang="en-US"/>
        </a:p>
      </dgm:t>
    </dgm:pt>
    <dgm:pt modelId="{C8F4B179-B977-4957-AE55-31F34FAB6E1E}" type="pres">
      <dgm:prSet presAssocID="{46F3F792-0E63-493A-99E2-8A1E9B4DDCD3}" presName="quadrantPlaceholder" presStyleCnt="0"/>
      <dgm:spPr/>
    </dgm:pt>
    <dgm:pt modelId="{9325DB74-52DE-4B88-9A06-76F0F78374CB}" type="pres">
      <dgm:prSet presAssocID="{46F3F792-0E63-493A-99E2-8A1E9B4DDCD3}" presName="center1" presStyleLbl="fgShp" presStyleIdx="0" presStyleCnt="2" custScaleX="7144" custScaleY="44592" custLinFactNeighborX="2638" custLinFactNeighborY="5244"/>
      <dgm:spPr>
        <a:prstGeom prst="rect">
          <a:avLst/>
        </a:prstGeom>
      </dgm:spPr>
    </dgm:pt>
    <dgm:pt modelId="{AF3B96E6-443D-4829-AC70-944584A95348}" type="pres">
      <dgm:prSet presAssocID="{46F3F792-0E63-493A-99E2-8A1E9B4DDCD3}" presName="center2" presStyleLbl="fgShp" presStyleIdx="1" presStyleCnt="2" custFlipHor="1" custScaleX="42125" custScaleY="36497" custLinFactNeighborY="-18665"/>
      <dgm:spPr>
        <a:prstGeom prst="rect">
          <a:avLst/>
        </a:prstGeom>
      </dgm:spPr>
    </dgm:pt>
  </dgm:ptLst>
  <dgm:cxnLst>
    <dgm:cxn modelId="{CB70D523-F6C7-429C-8181-1180F6D1C18D}" type="presOf" srcId="{62BD77B6-03CD-49A8-8A72-3C9A55EEAB96}" destId="{D1F9520E-0A62-4738-BA1F-2C025286BE45}" srcOrd="0" destOrd="0" presId="urn:microsoft.com/office/officeart/2005/8/layout/cycle4"/>
    <dgm:cxn modelId="{23456DFB-B07B-48BA-A5BD-1DA4C6547D0C}" type="presOf" srcId="{B4DB638A-2A01-4AEE-AF63-FE03F3D8AE2F}" destId="{1727702A-3D7C-4757-B260-C129A9BE3483}" srcOrd="0" destOrd="0" presId="urn:microsoft.com/office/officeart/2005/8/layout/cycle4"/>
    <dgm:cxn modelId="{F72A9CDC-DB51-4CD6-8D23-D9D09F73E32F}" type="presOf" srcId="{1B81BA87-59D5-4371-AFC7-22220B08C296}" destId="{4192BD33-72FC-4263-A028-2D7F37680477}" srcOrd="0" destOrd="0" presId="urn:microsoft.com/office/officeart/2005/8/layout/cycle4"/>
    <dgm:cxn modelId="{4E99F574-4181-429F-8A10-0BCC842C61EF}" srcId="{2B4B6F0B-4C48-469D-BC43-AA3B980C4129}" destId="{ED607D64-3D9C-4655-B9C7-5AAC0CF48725}" srcOrd="2" destOrd="0" parTransId="{931F3A12-0357-4682-B34C-66DAB5902050}" sibTransId="{4B597227-8F3D-496C-9ACA-EC5985390B20}"/>
    <dgm:cxn modelId="{AE568EB2-B46F-4DDE-9B79-44498F6098DB}" type="presOf" srcId="{4F1D548E-46C9-4A92-B547-223A36DFF091}" destId="{F8AE4135-305B-42C6-BE35-9624D403F471}" srcOrd="1" destOrd="0" presId="urn:microsoft.com/office/officeart/2005/8/layout/cycle4"/>
    <dgm:cxn modelId="{BE06B173-90D3-41C5-9EC4-3A8AE294E9FC}" type="presOf" srcId="{ED607D64-3D9C-4655-B9C7-5AAC0CF48725}" destId="{D1F9520E-0A62-4738-BA1F-2C025286BE45}" srcOrd="0" destOrd="2" presId="urn:microsoft.com/office/officeart/2005/8/layout/cycle4"/>
    <dgm:cxn modelId="{1116DFAC-1000-4345-8926-790E07A21A02}" type="presOf" srcId="{5696E0DC-CBC5-450B-8F2B-67E732752063}" destId="{D1F9520E-0A62-4738-BA1F-2C025286BE45}" srcOrd="0" destOrd="1" presId="urn:microsoft.com/office/officeart/2005/8/layout/cycle4"/>
    <dgm:cxn modelId="{A8AA282E-49E9-47DF-9724-7FB6093C6DBD}" type="presOf" srcId="{62BD77B6-03CD-49A8-8A72-3C9A55EEAB96}" destId="{965B9E9C-0ED3-4E51-8756-6963ED940F97}" srcOrd="1" destOrd="0" presId="urn:microsoft.com/office/officeart/2005/8/layout/cycle4"/>
    <dgm:cxn modelId="{A130940A-22B4-41BE-83D1-BAF02C90BB5A}" type="presOf" srcId="{2B4B6F0B-4C48-469D-BC43-AA3B980C4129}" destId="{00A42A5E-0DA5-4169-AD7C-D5980E66C2AA}" srcOrd="0" destOrd="0" presId="urn:microsoft.com/office/officeart/2005/8/layout/cycle4"/>
    <dgm:cxn modelId="{199737E5-A4CB-4145-AB22-D3B8EF50ADA2}" srcId="{46F3F792-0E63-493A-99E2-8A1E9B4DDCD3}" destId="{2B4B6F0B-4C48-469D-BC43-AA3B980C4129}" srcOrd="0" destOrd="0" parTransId="{06960175-2CAC-4DE3-A7B2-5F7A0D24CF21}" sibTransId="{EE28BFA0-EEDF-48BB-B3C6-8E3971469710}"/>
    <dgm:cxn modelId="{2DFBC0C0-4697-42AE-A90F-EB629FFCBE5D}" type="presOf" srcId="{5696E0DC-CBC5-450B-8F2B-67E732752063}" destId="{965B9E9C-0ED3-4E51-8756-6963ED940F97}" srcOrd="1" destOrd="1" presId="urn:microsoft.com/office/officeart/2005/8/layout/cycle4"/>
    <dgm:cxn modelId="{22F77DF5-AA00-434A-8CE2-E868F208C309}" type="presOf" srcId="{9600AC66-E0E2-4EF6-8EB9-A8AFB6D77EE7}" destId="{01F9098A-BCFD-452F-AE61-E7FFDB198D32}" srcOrd="0" destOrd="0" presId="urn:microsoft.com/office/officeart/2005/8/layout/cycle4"/>
    <dgm:cxn modelId="{FE7BAA34-B0B2-4A22-899D-EE94D22CA51C}" srcId="{0276EA2B-5682-4C65-929F-EA9FF1C06A07}" destId="{B4DB638A-2A01-4AEE-AF63-FE03F3D8AE2F}" srcOrd="0" destOrd="0" parTransId="{2621D116-5437-429F-9F70-406ED57D65EA}" sibTransId="{75A52D5D-1FDA-4C8A-8FA9-F7DF2A6035AE}"/>
    <dgm:cxn modelId="{9DF6C5AD-8E0C-4C7F-AEEB-307277BABA8E}" srcId="{2B4B6F0B-4C48-469D-BC43-AA3B980C4129}" destId="{62BD77B6-03CD-49A8-8A72-3C9A55EEAB96}" srcOrd="0" destOrd="0" parTransId="{8DC545C5-5682-419F-A1B7-54142760B4AA}" sibTransId="{2BD5803E-A9D3-408B-9CD3-42CF1B322CA2}"/>
    <dgm:cxn modelId="{FE822282-E52C-4FC4-B2F3-50BA2D3BE2AB}" srcId="{9600AC66-E0E2-4EF6-8EB9-A8AFB6D77EE7}" destId="{1637135B-F80A-4347-A2B6-DF5F4643E456}" srcOrd="0" destOrd="0" parTransId="{6FAA4E60-CEB9-4674-816C-97A7C6C61B8B}" sibTransId="{55497E41-982E-4BF9-A474-722DD107833A}"/>
    <dgm:cxn modelId="{D09B56CC-DB67-4F4F-9392-6AA695C3C734}" type="presOf" srcId="{1637135B-F80A-4347-A2B6-DF5F4643E456}" destId="{468FDCE3-9FEC-449A-8037-0FBD92FF8654}" srcOrd="1" destOrd="0" presId="urn:microsoft.com/office/officeart/2005/8/layout/cycle4"/>
    <dgm:cxn modelId="{118EB237-915E-4594-8634-0B4FA76A8585}" type="presOf" srcId="{0276EA2B-5682-4C65-929F-EA9FF1C06A07}" destId="{2D33CF54-8BB6-4DC2-8363-FC31A48B568F}" srcOrd="0" destOrd="0" presId="urn:microsoft.com/office/officeart/2005/8/layout/cycle4"/>
    <dgm:cxn modelId="{0A7359FC-D79F-4716-BFA8-28B7B08C2881}" srcId="{2B4B6F0B-4C48-469D-BC43-AA3B980C4129}" destId="{5696E0DC-CBC5-450B-8F2B-67E732752063}" srcOrd="1" destOrd="0" parTransId="{F9844159-A1B0-43F6-BB61-5E0D9924ADE4}" sibTransId="{F8683126-304B-471E-83AB-55E0A3D5C6A2}"/>
    <dgm:cxn modelId="{C65B256F-8FB1-4596-A5D2-5F4240D6E414}" type="presOf" srcId="{ED607D64-3D9C-4655-B9C7-5AAC0CF48725}" destId="{965B9E9C-0ED3-4E51-8756-6963ED940F97}" srcOrd="1" destOrd="2" presId="urn:microsoft.com/office/officeart/2005/8/layout/cycle4"/>
    <dgm:cxn modelId="{71061ECC-E8FA-48ED-BD64-532B44FE0B02}" type="presOf" srcId="{B4DB638A-2A01-4AEE-AF63-FE03F3D8AE2F}" destId="{34863AFA-B068-401D-8AF3-83321C94D117}" srcOrd="1" destOrd="0" presId="urn:microsoft.com/office/officeart/2005/8/layout/cycle4"/>
    <dgm:cxn modelId="{D5AEB7AD-E436-4B59-88BA-6B3631EFF0DB}" type="presOf" srcId="{46F3F792-0E63-493A-99E2-8A1E9B4DDCD3}" destId="{F94E5443-162B-4907-AB07-A666C8FE9384}" srcOrd="0" destOrd="0" presId="urn:microsoft.com/office/officeart/2005/8/layout/cycle4"/>
    <dgm:cxn modelId="{181431B1-A916-490A-A83F-3236EDB5E207}" srcId="{1B81BA87-59D5-4371-AFC7-22220B08C296}" destId="{4F1D548E-46C9-4A92-B547-223A36DFF091}" srcOrd="0" destOrd="0" parTransId="{9F4240C5-25C8-422A-AFC3-B46A952502BA}" sibTransId="{44EA977A-E59D-4D00-A498-C47897D77F83}"/>
    <dgm:cxn modelId="{B37EF0C4-1AF6-488D-859C-EE6DA4560AB9}" srcId="{46F3F792-0E63-493A-99E2-8A1E9B4DDCD3}" destId="{9600AC66-E0E2-4EF6-8EB9-A8AFB6D77EE7}" srcOrd="2" destOrd="0" parTransId="{07A01B0F-5498-4046-8186-6B7970D1AF46}" sibTransId="{2969E7E6-A9EF-44FB-B580-9F262AB6F9D9}"/>
    <dgm:cxn modelId="{84C7F66C-7C33-41FF-94A5-A886FEFB5890}" type="presOf" srcId="{1637135B-F80A-4347-A2B6-DF5F4643E456}" destId="{DACBC11D-8BE1-4322-81D1-5B93474B0B4C}" srcOrd="0" destOrd="0" presId="urn:microsoft.com/office/officeart/2005/8/layout/cycle4"/>
    <dgm:cxn modelId="{80C10A8E-92DA-4A32-B26F-6B9C6331E7B0}" srcId="{46F3F792-0E63-493A-99E2-8A1E9B4DDCD3}" destId="{0276EA2B-5682-4C65-929F-EA9FF1C06A07}" srcOrd="1" destOrd="0" parTransId="{E6C188AF-08BC-4E37-9847-ACBAAEA3A599}" sibTransId="{C52B8E81-5F23-491F-8D36-B4957D5D2717}"/>
    <dgm:cxn modelId="{06BCC6DD-8877-462A-B650-D4DCF2374E2B}" type="presOf" srcId="{4F1D548E-46C9-4A92-B547-223A36DFF091}" destId="{1FF1F584-5F1D-43F5-90DF-75EDEA3076AB}" srcOrd="0" destOrd="0" presId="urn:microsoft.com/office/officeart/2005/8/layout/cycle4"/>
    <dgm:cxn modelId="{3A724239-C9B6-49F5-9E79-A29DB908D96B}" srcId="{46F3F792-0E63-493A-99E2-8A1E9B4DDCD3}" destId="{1B81BA87-59D5-4371-AFC7-22220B08C296}" srcOrd="3" destOrd="0" parTransId="{F14E2146-6916-4479-8E7E-4C3B8907F701}" sibTransId="{7E0F1C4E-9DAC-43C1-A2EE-38A1DFC862B2}"/>
    <dgm:cxn modelId="{FE5483CB-05DF-4941-8A03-1456460496F7}" type="presParOf" srcId="{F94E5443-162B-4907-AB07-A666C8FE9384}" destId="{13144A5B-1EB9-4DE8-B715-8DB62025ED56}" srcOrd="0" destOrd="0" presId="urn:microsoft.com/office/officeart/2005/8/layout/cycle4"/>
    <dgm:cxn modelId="{8AD80C85-354B-4414-8406-DB7B21701ECE}" type="presParOf" srcId="{13144A5B-1EB9-4DE8-B715-8DB62025ED56}" destId="{C1F9F43C-C978-440B-91AC-07942C50C83C}" srcOrd="0" destOrd="0" presId="urn:microsoft.com/office/officeart/2005/8/layout/cycle4"/>
    <dgm:cxn modelId="{4FDE6731-CA0A-4973-BD4F-3FFB111D1FC4}" type="presParOf" srcId="{C1F9F43C-C978-440B-91AC-07942C50C83C}" destId="{D1F9520E-0A62-4738-BA1F-2C025286BE45}" srcOrd="0" destOrd="0" presId="urn:microsoft.com/office/officeart/2005/8/layout/cycle4"/>
    <dgm:cxn modelId="{B9442BF2-8D41-46F0-8EE8-6D483A3D560A}" type="presParOf" srcId="{C1F9F43C-C978-440B-91AC-07942C50C83C}" destId="{965B9E9C-0ED3-4E51-8756-6963ED940F97}" srcOrd="1" destOrd="0" presId="urn:microsoft.com/office/officeart/2005/8/layout/cycle4"/>
    <dgm:cxn modelId="{C5D71DAF-3F6A-43BE-AEDA-2F9D432AEB10}" type="presParOf" srcId="{13144A5B-1EB9-4DE8-B715-8DB62025ED56}" destId="{B3E26FE6-811E-46A3-A392-059734F384BC}" srcOrd="1" destOrd="0" presId="urn:microsoft.com/office/officeart/2005/8/layout/cycle4"/>
    <dgm:cxn modelId="{0AA13575-85E4-4BD9-A38C-1BD3FF26B704}" type="presParOf" srcId="{B3E26FE6-811E-46A3-A392-059734F384BC}" destId="{1727702A-3D7C-4757-B260-C129A9BE3483}" srcOrd="0" destOrd="0" presId="urn:microsoft.com/office/officeart/2005/8/layout/cycle4"/>
    <dgm:cxn modelId="{2A845F7B-CF6F-40D0-B990-A5C7A2A559C2}" type="presParOf" srcId="{B3E26FE6-811E-46A3-A392-059734F384BC}" destId="{34863AFA-B068-401D-8AF3-83321C94D117}" srcOrd="1" destOrd="0" presId="urn:microsoft.com/office/officeart/2005/8/layout/cycle4"/>
    <dgm:cxn modelId="{2099CF86-495D-4FEE-97FC-234E927776E5}" type="presParOf" srcId="{13144A5B-1EB9-4DE8-B715-8DB62025ED56}" destId="{E3F9CF10-298C-4E3D-862D-F3F3DB50CEB7}" srcOrd="2" destOrd="0" presId="urn:microsoft.com/office/officeart/2005/8/layout/cycle4"/>
    <dgm:cxn modelId="{913CCB36-0185-476E-B41F-CF781751310A}" type="presParOf" srcId="{E3F9CF10-298C-4E3D-862D-F3F3DB50CEB7}" destId="{DACBC11D-8BE1-4322-81D1-5B93474B0B4C}" srcOrd="0" destOrd="0" presId="urn:microsoft.com/office/officeart/2005/8/layout/cycle4"/>
    <dgm:cxn modelId="{34E874D3-F72C-46D5-B146-E85EFC323051}" type="presParOf" srcId="{E3F9CF10-298C-4E3D-862D-F3F3DB50CEB7}" destId="{468FDCE3-9FEC-449A-8037-0FBD92FF8654}" srcOrd="1" destOrd="0" presId="urn:microsoft.com/office/officeart/2005/8/layout/cycle4"/>
    <dgm:cxn modelId="{3DC62605-68D7-4B20-94AA-C37BA0C813C3}" type="presParOf" srcId="{13144A5B-1EB9-4DE8-B715-8DB62025ED56}" destId="{1471B0DC-25D3-41D7-B290-E24B1BBF6D11}" srcOrd="3" destOrd="0" presId="urn:microsoft.com/office/officeart/2005/8/layout/cycle4"/>
    <dgm:cxn modelId="{C9BFB3A9-B9F9-429C-89ED-8DA923C831C5}" type="presParOf" srcId="{1471B0DC-25D3-41D7-B290-E24B1BBF6D11}" destId="{1FF1F584-5F1D-43F5-90DF-75EDEA3076AB}" srcOrd="0" destOrd="0" presId="urn:microsoft.com/office/officeart/2005/8/layout/cycle4"/>
    <dgm:cxn modelId="{D25E1416-78A2-41D6-AD91-8774452EB683}" type="presParOf" srcId="{1471B0DC-25D3-41D7-B290-E24B1BBF6D11}" destId="{F8AE4135-305B-42C6-BE35-9624D403F471}" srcOrd="1" destOrd="0" presId="urn:microsoft.com/office/officeart/2005/8/layout/cycle4"/>
    <dgm:cxn modelId="{E30A602F-27D9-4F41-BCDC-BA263A87B61E}" type="presParOf" srcId="{13144A5B-1EB9-4DE8-B715-8DB62025ED56}" destId="{CE251364-5C1B-402B-8638-176A519D892D}" srcOrd="4" destOrd="0" presId="urn:microsoft.com/office/officeart/2005/8/layout/cycle4"/>
    <dgm:cxn modelId="{3AFEEF78-DE6E-4891-9778-EB4025373965}" type="presParOf" srcId="{F94E5443-162B-4907-AB07-A666C8FE9384}" destId="{8DD45589-CC56-416A-B730-F0FF8D092842}" srcOrd="1" destOrd="0" presId="urn:microsoft.com/office/officeart/2005/8/layout/cycle4"/>
    <dgm:cxn modelId="{B98C9FD2-4083-43E5-B8F8-C2CF33E7951F}" type="presParOf" srcId="{8DD45589-CC56-416A-B730-F0FF8D092842}" destId="{00A42A5E-0DA5-4169-AD7C-D5980E66C2AA}" srcOrd="0" destOrd="0" presId="urn:microsoft.com/office/officeart/2005/8/layout/cycle4"/>
    <dgm:cxn modelId="{8649DDF5-47DA-4811-A9B1-571F563D3B74}" type="presParOf" srcId="{8DD45589-CC56-416A-B730-F0FF8D092842}" destId="{2D33CF54-8BB6-4DC2-8363-FC31A48B568F}" srcOrd="1" destOrd="0" presId="urn:microsoft.com/office/officeart/2005/8/layout/cycle4"/>
    <dgm:cxn modelId="{7DEA357B-39C9-4764-9342-C7F57A7A6F11}" type="presParOf" srcId="{8DD45589-CC56-416A-B730-F0FF8D092842}" destId="{01F9098A-BCFD-452F-AE61-E7FFDB198D32}" srcOrd="2" destOrd="0" presId="urn:microsoft.com/office/officeart/2005/8/layout/cycle4"/>
    <dgm:cxn modelId="{7B64364D-8A2E-4C5F-82D8-459B3C3C388E}" type="presParOf" srcId="{8DD45589-CC56-416A-B730-F0FF8D092842}" destId="{4192BD33-72FC-4263-A028-2D7F37680477}" srcOrd="3" destOrd="0" presId="urn:microsoft.com/office/officeart/2005/8/layout/cycle4"/>
    <dgm:cxn modelId="{C3920F18-0667-44B0-A3A5-DC839123541D}" type="presParOf" srcId="{8DD45589-CC56-416A-B730-F0FF8D092842}" destId="{C8F4B179-B977-4957-AE55-31F34FAB6E1E}" srcOrd="4" destOrd="0" presId="urn:microsoft.com/office/officeart/2005/8/layout/cycle4"/>
    <dgm:cxn modelId="{7B408246-6385-4EEA-9A49-F35BCC0585B4}" type="presParOf" srcId="{F94E5443-162B-4907-AB07-A666C8FE9384}" destId="{9325DB74-52DE-4B88-9A06-76F0F78374CB}" srcOrd="2" destOrd="0" presId="urn:microsoft.com/office/officeart/2005/8/layout/cycle4"/>
    <dgm:cxn modelId="{4F414AD8-2119-4CB3-BFD2-AAC4E3D3F81E}" type="presParOf" srcId="{F94E5443-162B-4907-AB07-A666C8FE9384}" destId="{AF3B96E6-443D-4829-AC70-944584A95348}"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03146C-029B-41E8-88A4-70B34D8CBAC7}" type="doc">
      <dgm:prSet loTypeId="urn:microsoft.com/office/officeart/2005/8/layout/equation1" loCatId="relationship" qsTypeId="urn:microsoft.com/office/officeart/2005/8/quickstyle/simple1" qsCatId="simple" csTypeId="urn:microsoft.com/office/officeart/2005/8/colors/accent1_2" csCatId="accent1" phldr="1"/>
      <dgm:spPr/>
    </dgm:pt>
    <dgm:pt modelId="{C974498F-5C85-437D-B57A-CC04AA411BA3}">
      <dgm:prSet phldrT="[Text]" custT="1"/>
      <dgm:spPr>
        <a:solidFill>
          <a:schemeClr val="accent3">
            <a:lumMod val="60000"/>
            <a:lumOff val="40000"/>
          </a:schemeClr>
        </a:solidFill>
      </dgm:spPr>
      <dgm:t>
        <a:bodyPr/>
        <a:lstStyle/>
        <a:p>
          <a:r>
            <a:rPr lang="en-US" sz="2000" b="1" dirty="0">
              <a:solidFill>
                <a:schemeClr val="tx2"/>
              </a:solidFill>
            </a:rPr>
            <a:t>Total Grant Funds</a:t>
          </a:r>
        </a:p>
        <a:p>
          <a:r>
            <a:rPr lang="en-US" sz="2000" dirty="0">
              <a:solidFill>
                <a:schemeClr val="tx2"/>
              </a:solidFill>
            </a:rPr>
            <a:t>$78.07 million</a:t>
          </a:r>
        </a:p>
      </dgm:t>
    </dgm:pt>
    <dgm:pt modelId="{B54BFD99-1B3B-49F8-8AFB-2CE5B60E14E3}" type="parTrans" cxnId="{3D1442FD-67D0-4D5C-B6A4-15571B13E0AC}">
      <dgm:prSet/>
      <dgm:spPr/>
      <dgm:t>
        <a:bodyPr/>
        <a:lstStyle/>
        <a:p>
          <a:endParaRPr lang="en-US"/>
        </a:p>
      </dgm:t>
    </dgm:pt>
    <dgm:pt modelId="{C38F1C63-7AC5-44D0-A58F-0F86BCB34C3D}" type="sibTrans" cxnId="{3D1442FD-67D0-4D5C-B6A4-15571B13E0AC}">
      <dgm:prSet/>
      <dgm:spPr/>
      <dgm:t>
        <a:bodyPr/>
        <a:lstStyle/>
        <a:p>
          <a:endParaRPr lang="en-US"/>
        </a:p>
      </dgm:t>
    </dgm:pt>
    <dgm:pt modelId="{15BBB8A3-1F6D-40B4-BCF4-1AD6E1B6681B}">
      <dgm:prSet phldrT="[Text]" custT="1"/>
      <dgm:spPr>
        <a:solidFill>
          <a:schemeClr val="accent3">
            <a:lumMod val="20000"/>
            <a:lumOff val="80000"/>
          </a:schemeClr>
        </a:solidFill>
      </dgm:spPr>
      <dgm:t>
        <a:bodyPr/>
        <a:lstStyle/>
        <a:p>
          <a:r>
            <a:rPr lang="en-US" sz="2000" b="1" dirty="0">
              <a:solidFill>
                <a:schemeClr val="tx2"/>
              </a:solidFill>
            </a:rPr>
            <a:t>Initial Award </a:t>
          </a:r>
          <a:r>
            <a:rPr lang="en-US" sz="2000" dirty="0">
              <a:solidFill>
                <a:schemeClr val="tx2"/>
              </a:solidFill>
            </a:rPr>
            <a:t>$72,780,505</a:t>
          </a:r>
        </a:p>
      </dgm:t>
    </dgm:pt>
    <dgm:pt modelId="{24E0A703-DF43-4A9E-BAA4-3F57143C2F4F}" type="parTrans" cxnId="{75506D1C-47D3-4363-9107-42CFCA201F32}">
      <dgm:prSet/>
      <dgm:spPr/>
      <dgm:t>
        <a:bodyPr/>
        <a:lstStyle/>
        <a:p>
          <a:endParaRPr lang="en-US"/>
        </a:p>
      </dgm:t>
    </dgm:pt>
    <dgm:pt modelId="{77579136-D5CE-4DC1-8CEA-A0FBC7C29767}" type="sibTrans" cxnId="{75506D1C-47D3-4363-9107-42CFCA201F32}">
      <dgm:prSet/>
      <dgm:spPr/>
      <dgm:t>
        <a:bodyPr/>
        <a:lstStyle/>
        <a:p>
          <a:endParaRPr lang="en-US"/>
        </a:p>
      </dgm:t>
    </dgm:pt>
    <dgm:pt modelId="{FBD4BF07-B5C1-41A3-83F6-2A3BA65E101D}">
      <dgm:prSet phldrT="[Text]" custT="1"/>
      <dgm:spPr>
        <a:solidFill>
          <a:schemeClr val="accent3">
            <a:lumMod val="40000"/>
            <a:lumOff val="60000"/>
          </a:schemeClr>
        </a:solidFill>
      </dgm:spPr>
      <dgm:t>
        <a:bodyPr/>
        <a:lstStyle/>
        <a:p>
          <a:pPr>
            <a:spcAft>
              <a:spcPts val="0"/>
            </a:spcAft>
          </a:pPr>
          <a:r>
            <a:rPr lang="en-US" sz="2200" b="1" dirty="0">
              <a:solidFill>
                <a:schemeClr val="tx2"/>
              </a:solidFill>
            </a:rPr>
            <a:t>Additional</a:t>
          </a:r>
        </a:p>
        <a:p>
          <a:pPr>
            <a:spcAft>
              <a:spcPts val="0"/>
            </a:spcAft>
          </a:pPr>
          <a:r>
            <a:rPr lang="en-US" sz="2200" b="0" dirty="0">
              <a:solidFill>
                <a:schemeClr val="tx2"/>
              </a:solidFill>
            </a:rPr>
            <a:t>$5.29 million</a:t>
          </a:r>
        </a:p>
      </dgm:t>
    </dgm:pt>
    <dgm:pt modelId="{21EA8113-6893-41D2-B803-6AEE9365C3D8}" type="parTrans" cxnId="{3A29ACCA-C790-40F8-8C40-9BFABFCA6AA6}">
      <dgm:prSet/>
      <dgm:spPr/>
      <dgm:t>
        <a:bodyPr/>
        <a:lstStyle/>
        <a:p>
          <a:endParaRPr lang="en-US"/>
        </a:p>
      </dgm:t>
    </dgm:pt>
    <dgm:pt modelId="{9BF2A5E8-235E-4243-8D4B-30CE0CC6A035}" type="sibTrans" cxnId="{3A29ACCA-C790-40F8-8C40-9BFABFCA6AA6}">
      <dgm:prSet/>
      <dgm:spPr/>
      <dgm:t>
        <a:bodyPr/>
        <a:lstStyle/>
        <a:p>
          <a:endParaRPr lang="en-US"/>
        </a:p>
      </dgm:t>
    </dgm:pt>
    <dgm:pt modelId="{40484C64-1E51-4802-966D-F873FB305849}" type="pres">
      <dgm:prSet presAssocID="{C903146C-029B-41E8-88A4-70B34D8CBAC7}" presName="linearFlow" presStyleCnt="0">
        <dgm:presLayoutVars>
          <dgm:dir/>
          <dgm:resizeHandles val="exact"/>
        </dgm:presLayoutVars>
      </dgm:prSet>
      <dgm:spPr/>
    </dgm:pt>
    <dgm:pt modelId="{15644FCA-AC5D-414E-B48C-6A7ACBB1A9D7}" type="pres">
      <dgm:prSet presAssocID="{15BBB8A3-1F6D-40B4-BCF4-1AD6E1B6681B}" presName="node" presStyleLbl="node1" presStyleIdx="0" presStyleCnt="3" custScaleX="133747">
        <dgm:presLayoutVars>
          <dgm:bulletEnabled val="1"/>
        </dgm:presLayoutVars>
      </dgm:prSet>
      <dgm:spPr/>
      <dgm:t>
        <a:bodyPr/>
        <a:lstStyle/>
        <a:p>
          <a:endParaRPr lang="en-US"/>
        </a:p>
      </dgm:t>
    </dgm:pt>
    <dgm:pt modelId="{CB18E09D-D0C0-4A9D-BB23-373C76F525EE}" type="pres">
      <dgm:prSet presAssocID="{77579136-D5CE-4DC1-8CEA-A0FBC7C29767}" presName="spacerL" presStyleCnt="0"/>
      <dgm:spPr/>
    </dgm:pt>
    <dgm:pt modelId="{177F2124-5732-4CAA-BDD5-7A0F18E7E7B9}" type="pres">
      <dgm:prSet presAssocID="{77579136-D5CE-4DC1-8CEA-A0FBC7C29767}" presName="sibTrans" presStyleLbl="sibTrans2D1" presStyleIdx="0" presStyleCnt="2" custLinFactNeighborX="-14106" custLinFactNeighborY="2961"/>
      <dgm:spPr/>
      <dgm:t>
        <a:bodyPr/>
        <a:lstStyle/>
        <a:p>
          <a:endParaRPr lang="en-US"/>
        </a:p>
      </dgm:t>
    </dgm:pt>
    <dgm:pt modelId="{7905D563-01E4-4954-BFB1-B3C11633A49D}" type="pres">
      <dgm:prSet presAssocID="{77579136-D5CE-4DC1-8CEA-A0FBC7C29767}" presName="spacerR" presStyleCnt="0"/>
      <dgm:spPr/>
    </dgm:pt>
    <dgm:pt modelId="{BAFCABC5-2494-4791-B35D-F9C0043D7B1C}" type="pres">
      <dgm:prSet presAssocID="{FBD4BF07-B5C1-41A3-83F6-2A3BA65E101D}" presName="node" presStyleLbl="node1" presStyleIdx="1" presStyleCnt="3" custScaleX="133747">
        <dgm:presLayoutVars>
          <dgm:bulletEnabled val="1"/>
        </dgm:presLayoutVars>
      </dgm:prSet>
      <dgm:spPr/>
      <dgm:t>
        <a:bodyPr/>
        <a:lstStyle/>
        <a:p>
          <a:endParaRPr lang="en-US"/>
        </a:p>
      </dgm:t>
    </dgm:pt>
    <dgm:pt modelId="{9C298A05-529A-4905-BE3D-5AC3E9FCFB8D}" type="pres">
      <dgm:prSet presAssocID="{9BF2A5E8-235E-4243-8D4B-30CE0CC6A035}" presName="spacerL" presStyleCnt="0"/>
      <dgm:spPr/>
    </dgm:pt>
    <dgm:pt modelId="{00134031-2454-441E-9F06-B8C62212DBB7}" type="pres">
      <dgm:prSet presAssocID="{9BF2A5E8-235E-4243-8D4B-30CE0CC6A035}" presName="sibTrans" presStyleLbl="sibTrans2D1" presStyleIdx="1" presStyleCnt="2"/>
      <dgm:spPr/>
      <dgm:t>
        <a:bodyPr/>
        <a:lstStyle/>
        <a:p>
          <a:endParaRPr lang="en-US"/>
        </a:p>
      </dgm:t>
    </dgm:pt>
    <dgm:pt modelId="{836C7E71-B519-45BD-BBDD-210BFC9CAC98}" type="pres">
      <dgm:prSet presAssocID="{9BF2A5E8-235E-4243-8D4B-30CE0CC6A035}" presName="spacerR" presStyleCnt="0"/>
      <dgm:spPr/>
    </dgm:pt>
    <dgm:pt modelId="{534ED197-7357-4C47-AF68-967B1CF86158}" type="pres">
      <dgm:prSet presAssocID="{C974498F-5C85-437D-B57A-CC04AA411BA3}" presName="node" presStyleLbl="node1" presStyleIdx="2" presStyleCnt="3" custScaleX="133747">
        <dgm:presLayoutVars>
          <dgm:bulletEnabled val="1"/>
        </dgm:presLayoutVars>
      </dgm:prSet>
      <dgm:spPr/>
      <dgm:t>
        <a:bodyPr/>
        <a:lstStyle/>
        <a:p>
          <a:endParaRPr lang="en-US"/>
        </a:p>
      </dgm:t>
    </dgm:pt>
  </dgm:ptLst>
  <dgm:cxnLst>
    <dgm:cxn modelId="{7625352E-9103-4450-86F5-AA9A1760C77C}" type="presOf" srcId="{15BBB8A3-1F6D-40B4-BCF4-1AD6E1B6681B}" destId="{15644FCA-AC5D-414E-B48C-6A7ACBB1A9D7}" srcOrd="0" destOrd="0" presId="urn:microsoft.com/office/officeart/2005/8/layout/equation1"/>
    <dgm:cxn modelId="{7B61B05D-6AB0-4388-ACA0-E2F850C90AF7}" type="presOf" srcId="{C903146C-029B-41E8-88A4-70B34D8CBAC7}" destId="{40484C64-1E51-4802-966D-F873FB305849}" srcOrd="0" destOrd="0" presId="urn:microsoft.com/office/officeart/2005/8/layout/equation1"/>
    <dgm:cxn modelId="{B464AF96-478C-4860-B019-882C9B9C98E9}" type="presOf" srcId="{C974498F-5C85-437D-B57A-CC04AA411BA3}" destId="{534ED197-7357-4C47-AF68-967B1CF86158}" srcOrd="0" destOrd="0" presId="urn:microsoft.com/office/officeart/2005/8/layout/equation1"/>
    <dgm:cxn modelId="{08022FF4-2E01-4945-80EA-CC30FC1470B5}" type="presOf" srcId="{FBD4BF07-B5C1-41A3-83F6-2A3BA65E101D}" destId="{BAFCABC5-2494-4791-B35D-F9C0043D7B1C}" srcOrd="0" destOrd="0" presId="urn:microsoft.com/office/officeart/2005/8/layout/equation1"/>
    <dgm:cxn modelId="{E221295B-3E6C-42AB-A7D5-82B495FE7310}" type="presOf" srcId="{77579136-D5CE-4DC1-8CEA-A0FBC7C29767}" destId="{177F2124-5732-4CAA-BDD5-7A0F18E7E7B9}" srcOrd="0" destOrd="0" presId="urn:microsoft.com/office/officeart/2005/8/layout/equation1"/>
    <dgm:cxn modelId="{75506D1C-47D3-4363-9107-42CFCA201F32}" srcId="{C903146C-029B-41E8-88A4-70B34D8CBAC7}" destId="{15BBB8A3-1F6D-40B4-BCF4-1AD6E1B6681B}" srcOrd="0" destOrd="0" parTransId="{24E0A703-DF43-4A9E-BAA4-3F57143C2F4F}" sibTransId="{77579136-D5CE-4DC1-8CEA-A0FBC7C29767}"/>
    <dgm:cxn modelId="{52B95536-80B6-4D73-AC34-6D2729665B3B}" type="presOf" srcId="{9BF2A5E8-235E-4243-8D4B-30CE0CC6A035}" destId="{00134031-2454-441E-9F06-B8C62212DBB7}" srcOrd="0" destOrd="0" presId="urn:microsoft.com/office/officeart/2005/8/layout/equation1"/>
    <dgm:cxn modelId="{3D1442FD-67D0-4D5C-B6A4-15571B13E0AC}" srcId="{C903146C-029B-41E8-88A4-70B34D8CBAC7}" destId="{C974498F-5C85-437D-B57A-CC04AA411BA3}" srcOrd="2" destOrd="0" parTransId="{B54BFD99-1B3B-49F8-8AFB-2CE5B60E14E3}" sibTransId="{C38F1C63-7AC5-44D0-A58F-0F86BCB34C3D}"/>
    <dgm:cxn modelId="{3A29ACCA-C790-40F8-8C40-9BFABFCA6AA6}" srcId="{C903146C-029B-41E8-88A4-70B34D8CBAC7}" destId="{FBD4BF07-B5C1-41A3-83F6-2A3BA65E101D}" srcOrd="1" destOrd="0" parTransId="{21EA8113-6893-41D2-B803-6AEE9365C3D8}" sibTransId="{9BF2A5E8-235E-4243-8D4B-30CE0CC6A035}"/>
    <dgm:cxn modelId="{3C4CA960-A1CF-42E2-824D-83A5EF0DF170}" type="presParOf" srcId="{40484C64-1E51-4802-966D-F873FB305849}" destId="{15644FCA-AC5D-414E-B48C-6A7ACBB1A9D7}" srcOrd="0" destOrd="0" presId="urn:microsoft.com/office/officeart/2005/8/layout/equation1"/>
    <dgm:cxn modelId="{AD75E3C6-F5A8-4A3B-8001-444762719595}" type="presParOf" srcId="{40484C64-1E51-4802-966D-F873FB305849}" destId="{CB18E09D-D0C0-4A9D-BB23-373C76F525EE}" srcOrd="1" destOrd="0" presId="urn:microsoft.com/office/officeart/2005/8/layout/equation1"/>
    <dgm:cxn modelId="{FC161EAC-D11E-4B1B-86FE-6892CDC1A588}" type="presParOf" srcId="{40484C64-1E51-4802-966D-F873FB305849}" destId="{177F2124-5732-4CAA-BDD5-7A0F18E7E7B9}" srcOrd="2" destOrd="0" presId="urn:microsoft.com/office/officeart/2005/8/layout/equation1"/>
    <dgm:cxn modelId="{F4CE92B8-0D3D-4C9C-B680-A5FD98AE8CCB}" type="presParOf" srcId="{40484C64-1E51-4802-966D-F873FB305849}" destId="{7905D563-01E4-4954-BFB1-B3C11633A49D}" srcOrd="3" destOrd="0" presId="urn:microsoft.com/office/officeart/2005/8/layout/equation1"/>
    <dgm:cxn modelId="{68ED6948-8773-4CFB-986E-A00FD0E7F0F3}" type="presParOf" srcId="{40484C64-1E51-4802-966D-F873FB305849}" destId="{BAFCABC5-2494-4791-B35D-F9C0043D7B1C}" srcOrd="4" destOrd="0" presId="urn:microsoft.com/office/officeart/2005/8/layout/equation1"/>
    <dgm:cxn modelId="{6E921377-7E86-42EF-B7BC-3C317954817F}" type="presParOf" srcId="{40484C64-1E51-4802-966D-F873FB305849}" destId="{9C298A05-529A-4905-BE3D-5AC3E9FCFB8D}" srcOrd="5" destOrd="0" presId="urn:microsoft.com/office/officeart/2005/8/layout/equation1"/>
    <dgm:cxn modelId="{0F7A7BE2-D003-4ADF-AB91-FD5448E9BA4C}" type="presParOf" srcId="{40484C64-1E51-4802-966D-F873FB305849}" destId="{00134031-2454-441E-9F06-B8C62212DBB7}" srcOrd="6" destOrd="0" presId="urn:microsoft.com/office/officeart/2005/8/layout/equation1"/>
    <dgm:cxn modelId="{1F3061BD-FCE0-4777-B795-1BAA9AAC7C6F}" type="presParOf" srcId="{40484C64-1E51-4802-966D-F873FB305849}" destId="{836C7E71-B519-45BD-BBDD-210BFC9CAC98}" srcOrd="7" destOrd="0" presId="urn:microsoft.com/office/officeart/2005/8/layout/equation1"/>
    <dgm:cxn modelId="{5DFB774F-6965-48D3-A79B-E595521FBFCA}" type="presParOf" srcId="{40484C64-1E51-4802-966D-F873FB305849}" destId="{534ED197-7357-4C47-AF68-967B1CF86158}"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3834B3-D50F-4DB7-8A40-FEAA402875EB}"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C4086B0B-0452-4E8F-BF8E-568B18835862}">
      <dgm:prSet phldrT="[Text]" custT="1"/>
      <dgm:spPr/>
      <dgm:t>
        <a:bodyPr/>
        <a:lstStyle/>
        <a:p>
          <a:r>
            <a:rPr lang="en-US" sz="2000" dirty="0"/>
            <a:t>ABI Waiver II</a:t>
          </a:r>
        </a:p>
      </dgm:t>
    </dgm:pt>
    <dgm:pt modelId="{ED973B4F-C772-4D57-A1AF-3CF3EEA570F1}" type="parTrans" cxnId="{86E24EF3-CDF5-4ACD-A227-05C5EB6C606D}">
      <dgm:prSet/>
      <dgm:spPr/>
      <dgm:t>
        <a:bodyPr/>
        <a:lstStyle/>
        <a:p>
          <a:endParaRPr lang="en-US"/>
        </a:p>
      </dgm:t>
    </dgm:pt>
    <dgm:pt modelId="{37314350-6F63-4F53-B5E6-0E8C0ECC7BC6}" type="sibTrans" cxnId="{86E24EF3-CDF5-4ACD-A227-05C5EB6C606D}">
      <dgm:prSet custT="1"/>
      <dgm:spPr/>
      <dgm:t>
        <a:bodyPr/>
        <a:lstStyle/>
        <a:p>
          <a:r>
            <a:rPr lang="en-US" sz="2000" dirty="0" smtClean="0"/>
            <a:t>Autism Waiver</a:t>
          </a:r>
          <a:endParaRPr lang="en-US" sz="2000" dirty="0"/>
        </a:p>
      </dgm:t>
    </dgm:pt>
    <dgm:pt modelId="{31CF38D3-59EE-4FEC-BBAE-07A7DB3EA3A0}">
      <dgm:prSet phldrT="[Text]" custT="1"/>
      <dgm:spPr>
        <a:solidFill>
          <a:schemeClr val="accent3"/>
        </a:solidFill>
      </dgm:spPr>
      <dgm:t>
        <a:bodyPr/>
        <a:lstStyle/>
        <a:p>
          <a:r>
            <a:rPr lang="en-US" sz="2600" b="1" dirty="0">
              <a:solidFill>
                <a:schemeClr val="tx1"/>
              </a:solidFill>
            </a:rPr>
            <a:t>No Wrong Door</a:t>
          </a:r>
        </a:p>
      </dgm:t>
    </dgm:pt>
    <dgm:pt modelId="{D715F09F-5A8A-4BA1-8879-F8FA03313F3B}" type="parTrans" cxnId="{436886A2-8F14-42AF-A3DF-59C65369EF91}">
      <dgm:prSet/>
      <dgm:spPr/>
      <dgm:t>
        <a:bodyPr/>
        <a:lstStyle/>
        <a:p>
          <a:endParaRPr lang="en-US"/>
        </a:p>
      </dgm:t>
    </dgm:pt>
    <dgm:pt modelId="{A32D95D6-EDB3-42AF-986A-B165A292278C}" type="sibTrans" cxnId="{436886A2-8F14-42AF-A3DF-59C65369EF91}">
      <dgm:prSet/>
      <dgm:spPr/>
      <dgm:t>
        <a:bodyPr/>
        <a:lstStyle/>
        <a:p>
          <a:r>
            <a:rPr lang="en-US" dirty="0" smtClean="0"/>
            <a:t>Care Management Systems</a:t>
          </a:r>
          <a:endParaRPr lang="en-US" dirty="0"/>
        </a:p>
      </dgm:t>
    </dgm:pt>
    <dgm:pt modelId="{B7004326-4796-49B8-B263-7850393A1147}">
      <dgm:prSet phldrT="[Text]" custT="1"/>
      <dgm:spPr>
        <a:solidFill>
          <a:schemeClr val="accent3"/>
        </a:solidFill>
      </dgm:spPr>
      <dgm:t>
        <a:bodyPr/>
        <a:lstStyle/>
        <a:p>
          <a:r>
            <a:rPr lang="en-US" sz="2100" b="1" dirty="0">
              <a:solidFill>
                <a:schemeClr val="tx1"/>
              </a:solidFill>
            </a:rPr>
            <a:t>Community First Choice</a:t>
          </a:r>
        </a:p>
      </dgm:t>
    </dgm:pt>
    <dgm:pt modelId="{54168CFD-8C12-45EE-9FC8-41A165621F45}" type="parTrans" cxnId="{3BE195EA-0E95-48FA-A22A-7434660A62C6}">
      <dgm:prSet/>
      <dgm:spPr/>
      <dgm:t>
        <a:bodyPr/>
        <a:lstStyle/>
        <a:p>
          <a:endParaRPr lang="en-US"/>
        </a:p>
      </dgm:t>
    </dgm:pt>
    <dgm:pt modelId="{00D7232A-1616-4D3C-B743-E48145A9980A}" type="sibTrans" cxnId="{3BE195EA-0E95-48FA-A22A-7434660A62C6}">
      <dgm:prSet/>
      <dgm:spPr/>
      <dgm:t>
        <a:bodyPr/>
        <a:lstStyle/>
        <a:p>
          <a:r>
            <a:rPr lang="en-US" dirty="0" smtClean="0"/>
            <a:t>Increased Waiver Services</a:t>
          </a:r>
          <a:endParaRPr lang="en-US" dirty="0"/>
        </a:p>
      </dgm:t>
    </dgm:pt>
    <dgm:pt modelId="{9C9571B9-C01C-4BE1-B25B-95546BE04885}">
      <dgm:prSet/>
      <dgm:spPr/>
      <dgm:t>
        <a:bodyPr/>
        <a:lstStyle/>
        <a:p>
          <a:r>
            <a:rPr lang="en-US" dirty="0" smtClean="0"/>
            <a:t>Additional Waiver Slots</a:t>
          </a:r>
          <a:endParaRPr lang="en-US" dirty="0"/>
        </a:p>
      </dgm:t>
    </dgm:pt>
    <dgm:pt modelId="{728EC99C-60B0-4789-A786-B84B713D11F8}" type="parTrans" cxnId="{AA5ADFB4-806F-4CF9-A01F-12257761C104}">
      <dgm:prSet/>
      <dgm:spPr/>
      <dgm:t>
        <a:bodyPr/>
        <a:lstStyle/>
        <a:p>
          <a:endParaRPr lang="en-US"/>
        </a:p>
      </dgm:t>
    </dgm:pt>
    <dgm:pt modelId="{BB1FD7C0-487E-4EAB-8FED-E82F1156E36F}" type="sibTrans" cxnId="{AA5ADFB4-806F-4CF9-A01F-12257761C104}">
      <dgm:prSet custT="1"/>
      <dgm:spPr/>
      <dgm:t>
        <a:bodyPr/>
        <a:lstStyle/>
        <a:p>
          <a:r>
            <a:rPr lang="en-US" sz="2200" dirty="0" smtClean="0"/>
            <a:t>Wage Increases</a:t>
          </a:r>
          <a:endParaRPr lang="en-US" sz="2200" dirty="0"/>
        </a:p>
      </dgm:t>
    </dgm:pt>
    <dgm:pt modelId="{621896E3-C812-4350-81F2-8DCCF5A30411}" type="pres">
      <dgm:prSet presAssocID="{8A3834B3-D50F-4DB7-8A40-FEAA402875EB}" presName="Name0" presStyleCnt="0">
        <dgm:presLayoutVars>
          <dgm:chMax/>
          <dgm:chPref/>
          <dgm:dir/>
          <dgm:animLvl val="lvl"/>
        </dgm:presLayoutVars>
      </dgm:prSet>
      <dgm:spPr/>
      <dgm:t>
        <a:bodyPr/>
        <a:lstStyle/>
        <a:p>
          <a:endParaRPr lang="en-US"/>
        </a:p>
      </dgm:t>
    </dgm:pt>
    <dgm:pt modelId="{E3A1D62B-10A8-4783-B155-4E90158F6EAA}" type="pres">
      <dgm:prSet presAssocID="{C4086B0B-0452-4E8F-BF8E-568B18835862}" presName="composite" presStyleCnt="0"/>
      <dgm:spPr/>
    </dgm:pt>
    <dgm:pt modelId="{FABE1B04-7835-4CDE-85B1-D4CC960663BA}" type="pres">
      <dgm:prSet presAssocID="{C4086B0B-0452-4E8F-BF8E-568B18835862}" presName="Parent1" presStyleLbl="node1" presStyleIdx="0" presStyleCnt="8" custScaleX="142316" custScaleY="141606" custLinFactNeighborX="-8537" custLinFactNeighborY="2140">
        <dgm:presLayoutVars>
          <dgm:chMax val="1"/>
          <dgm:chPref val="1"/>
          <dgm:bulletEnabled val="1"/>
        </dgm:presLayoutVars>
      </dgm:prSet>
      <dgm:spPr/>
      <dgm:t>
        <a:bodyPr/>
        <a:lstStyle/>
        <a:p>
          <a:endParaRPr lang="en-US"/>
        </a:p>
      </dgm:t>
    </dgm:pt>
    <dgm:pt modelId="{6D91C2F9-66B5-4DBB-86C8-C73F0A4931C2}" type="pres">
      <dgm:prSet presAssocID="{C4086B0B-0452-4E8F-BF8E-568B18835862}" presName="Childtext1" presStyleLbl="revTx" presStyleIdx="0" presStyleCnt="4">
        <dgm:presLayoutVars>
          <dgm:chMax val="0"/>
          <dgm:chPref val="0"/>
          <dgm:bulletEnabled val="1"/>
        </dgm:presLayoutVars>
      </dgm:prSet>
      <dgm:spPr/>
    </dgm:pt>
    <dgm:pt modelId="{FA2312FA-55CC-4F91-8518-874AFF7DAD39}" type="pres">
      <dgm:prSet presAssocID="{C4086B0B-0452-4E8F-BF8E-568B18835862}" presName="BalanceSpacing" presStyleCnt="0"/>
      <dgm:spPr/>
    </dgm:pt>
    <dgm:pt modelId="{15DF07FA-62F6-46AA-9A73-9718247BB5BD}" type="pres">
      <dgm:prSet presAssocID="{C4086B0B-0452-4E8F-BF8E-568B18835862}" presName="BalanceSpacing1" presStyleCnt="0"/>
      <dgm:spPr/>
    </dgm:pt>
    <dgm:pt modelId="{728AE344-A7A9-4875-A0ED-379EF53DA2FE}" type="pres">
      <dgm:prSet presAssocID="{37314350-6F63-4F53-B5E6-0E8C0ECC7BC6}" presName="Accent1Text" presStyleLbl="node1" presStyleIdx="1" presStyleCnt="8" custAng="0" custScaleX="151884" custScaleY="131360" custLinFactNeighborX="-62774" custLinFactNeighborY="2082"/>
      <dgm:spPr/>
      <dgm:t>
        <a:bodyPr/>
        <a:lstStyle/>
        <a:p>
          <a:endParaRPr lang="en-US"/>
        </a:p>
      </dgm:t>
    </dgm:pt>
    <dgm:pt modelId="{DA1531AA-BDF9-491A-9121-DAD61CC7ACA1}" type="pres">
      <dgm:prSet presAssocID="{37314350-6F63-4F53-B5E6-0E8C0ECC7BC6}" presName="spaceBetweenRectangles" presStyleCnt="0"/>
      <dgm:spPr/>
    </dgm:pt>
    <dgm:pt modelId="{F4DD94FA-5F14-4466-8843-5D5761D0D9BF}" type="pres">
      <dgm:prSet presAssocID="{31CF38D3-59EE-4FEC-BBAE-07A7DB3EA3A0}" presName="composite" presStyleCnt="0"/>
      <dgm:spPr/>
    </dgm:pt>
    <dgm:pt modelId="{E601F8C7-3D7B-430D-9EC4-73BD38AF80DB}" type="pres">
      <dgm:prSet presAssocID="{31CF38D3-59EE-4FEC-BBAE-07A7DB3EA3A0}" presName="Parent1" presStyleLbl="node1" presStyleIdx="2" presStyleCnt="8" custScaleX="161628" custScaleY="126814" custLinFactNeighborX="-44878" custLinFactNeighborY="-9394">
        <dgm:presLayoutVars>
          <dgm:chMax val="1"/>
          <dgm:chPref val="1"/>
          <dgm:bulletEnabled val="1"/>
        </dgm:presLayoutVars>
      </dgm:prSet>
      <dgm:spPr/>
      <dgm:t>
        <a:bodyPr/>
        <a:lstStyle/>
        <a:p>
          <a:endParaRPr lang="en-US"/>
        </a:p>
      </dgm:t>
    </dgm:pt>
    <dgm:pt modelId="{823581A4-D46D-4E58-81F7-A0120EDBAA10}" type="pres">
      <dgm:prSet presAssocID="{31CF38D3-59EE-4FEC-BBAE-07A7DB3EA3A0}" presName="Childtext1" presStyleLbl="revTx" presStyleIdx="1" presStyleCnt="4">
        <dgm:presLayoutVars>
          <dgm:chMax val="0"/>
          <dgm:chPref val="0"/>
          <dgm:bulletEnabled val="1"/>
        </dgm:presLayoutVars>
      </dgm:prSet>
      <dgm:spPr/>
    </dgm:pt>
    <dgm:pt modelId="{EB2D9854-50DB-4C0F-A6A2-56F739E57877}" type="pres">
      <dgm:prSet presAssocID="{31CF38D3-59EE-4FEC-BBAE-07A7DB3EA3A0}" presName="BalanceSpacing" presStyleCnt="0"/>
      <dgm:spPr/>
    </dgm:pt>
    <dgm:pt modelId="{C17B0B20-9CA9-49D8-8A33-C34769F4C6F4}" type="pres">
      <dgm:prSet presAssocID="{31CF38D3-59EE-4FEC-BBAE-07A7DB3EA3A0}" presName="BalanceSpacing1" presStyleCnt="0"/>
      <dgm:spPr/>
    </dgm:pt>
    <dgm:pt modelId="{7CCA84AE-42DA-499E-8A63-8817850C0C9C}" type="pres">
      <dgm:prSet presAssocID="{A32D95D6-EDB3-42AF-986A-B165A292278C}" presName="Accent1Text" presStyleLbl="node1" presStyleIdx="3" presStyleCnt="8" custAng="21540000" custScaleX="167397" custScaleY="121080" custLinFactNeighborX="21114" custLinFactNeighborY="-9170"/>
      <dgm:spPr/>
      <dgm:t>
        <a:bodyPr/>
        <a:lstStyle/>
        <a:p>
          <a:endParaRPr lang="en-US"/>
        </a:p>
      </dgm:t>
    </dgm:pt>
    <dgm:pt modelId="{CC2D51D8-45C1-416B-92EC-F83CFC7BE6A8}" type="pres">
      <dgm:prSet presAssocID="{A32D95D6-EDB3-42AF-986A-B165A292278C}" presName="spaceBetweenRectangles" presStyleCnt="0"/>
      <dgm:spPr/>
    </dgm:pt>
    <dgm:pt modelId="{52B29F85-2002-405F-BCC0-315BE53489D0}" type="pres">
      <dgm:prSet presAssocID="{B7004326-4796-49B8-B263-7850393A1147}" presName="composite" presStyleCnt="0"/>
      <dgm:spPr/>
    </dgm:pt>
    <dgm:pt modelId="{2E159788-4692-4669-BE15-18E5F2C21851}" type="pres">
      <dgm:prSet presAssocID="{B7004326-4796-49B8-B263-7850393A1147}" presName="Parent1" presStyleLbl="node1" presStyleIdx="4" presStyleCnt="8" custAng="0" custScaleX="186828" custScaleY="134283" custLinFactNeighborX="-11248" custLinFactNeighborY="-21490">
        <dgm:presLayoutVars>
          <dgm:chMax val="1"/>
          <dgm:chPref val="1"/>
          <dgm:bulletEnabled val="1"/>
        </dgm:presLayoutVars>
      </dgm:prSet>
      <dgm:spPr/>
      <dgm:t>
        <a:bodyPr/>
        <a:lstStyle/>
        <a:p>
          <a:endParaRPr lang="en-US"/>
        </a:p>
      </dgm:t>
    </dgm:pt>
    <dgm:pt modelId="{97E17506-A8CB-4787-9203-9926B2BE488D}" type="pres">
      <dgm:prSet presAssocID="{B7004326-4796-49B8-B263-7850393A1147}" presName="Childtext1" presStyleLbl="revTx" presStyleIdx="2" presStyleCnt="4">
        <dgm:presLayoutVars>
          <dgm:chMax val="0"/>
          <dgm:chPref val="0"/>
          <dgm:bulletEnabled val="1"/>
        </dgm:presLayoutVars>
      </dgm:prSet>
      <dgm:spPr/>
    </dgm:pt>
    <dgm:pt modelId="{F558E772-D9D8-4917-A0FF-E21F00972886}" type="pres">
      <dgm:prSet presAssocID="{B7004326-4796-49B8-B263-7850393A1147}" presName="BalanceSpacing" presStyleCnt="0"/>
      <dgm:spPr/>
    </dgm:pt>
    <dgm:pt modelId="{CDBE24B3-2DD8-496B-925F-41D39BCACE66}" type="pres">
      <dgm:prSet presAssocID="{B7004326-4796-49B8-B263-7850393A1147}" presName="BalanceSpacing1" presStyleCnt="0"/>
      <dgm:spPr/>
    </dgm:pt>
    <dgm:pt modelId="{A22B2D14-CD88-448B-91DE-F928B4304F7B}" type="pres">
      <dgm:prSet presAssocID="{00D7232A-1616-4D3C-B743-E48145A9980A}" presName="Accent1Text" presStyleLbl="node1" presStyleIdx="5" presStyleCnt="8" custScaleX="137429" custScaleY="116857" custLinFactNeighborX="-70811" custLinFactNeighborY="-29084"/>
      <dgm:spPr/>
      <dgm:t>
        <a:bodyPr/>
        <a:lstStyle/>
        <a:p>
          <a:endParaRPr lang="en-US"/>
        </a:p>
      </dgm:t>
    </dgm:pt>
    <dgm:pt modelId="{B29E4B5A-C5EE-4F68-BE9E-7AF086A066DC}" type="pres">
      <dgm:prSet presAssocID="{00D7232A-1616-4D3C-B743-E48145A9980A}" presName="spaceBetweenRectangles" presStyleCnt="0"/>
      <dgm:spPr/>
    </dgm:pt>
    <dgm:pt modelId="{BE967A2D-6A25-4112-BBB4-AB3DA1F9DAE2}" type="pres">
      <dgm:prSet presAssocID="{9C9571B9-C01C-4BE1-B25B-95546BE04885}" presName="composite" presStyleCnt="0"/>
      <dgm:spPr/>
    </dgm:pt>
    <dgm:pt modelId="{8E1A8926-B2EE-4FBE-BEF9-55CD1E3C4378}" type="pres">
      <dgm:prSet presAssocID="{9C9571B9-C01C-4BE1-B25B-95546BE04885}" presName="Parent1" presStyleLbl="node1" presStyleIdx="6" presStyleCnt="8" custAng="60000" custScaleX="152362" custScaleY="135653" custLinFactX="-100000" custLinFactY="-100000" custLinFactNeighborX="-106347" custLinFactNeighborY="-144392">
        <dgm:presLayoutVars>
          <dgm:chMax val="1"/>
          <dgm:chPref val="1"/>
          <dgm:bulletEnabled val="1"/>
        </dgm:presLayoutVars>
      </dgm:prSet>
      <dgm:spPr/>
      <dgm:t>
        <a:bodyPr/>
        <a:lstStyle/>
        <a:p>
          <a:endParaRPr lang="en-US"/>
        </a:p>
      </dgm:t>
    </dgm:pt>
    <dgm:pt modelId="{51602532-EB36-4C33-8FEB-90620B92F8B2}" type="pres">
      <dgm:prSet presAssocID="{9C9571B9-C01C-4BE1-B25B-95546BE04885}" presName="Childtext1" presStyleLbl="revTx" presStyleIdx="3" presStyleCnt="4">
        <dgm:presLayoutVars>
          <dgm:chMax val="0"/>
          <dgm:chPref val="0"/>
          <dgm:bulletEnabled val="1"/>
        </dgm:presLayoutVars>
      </dgm:prSet>
      <dgm:spPr/>
    </dgm:pt>
    <dgm:pt modelId="{0FD444A6-19AC-4782-BACB-6CE133DAEC01}" type="pres">
      <dgm:prSet presAssocID="{9C9571B9-C01C-4BE1-B25B-95546BE04885}" presName="BalanceSpacing" presStyleCnt="0"/>
      <dgm:spPr/>
    </dgm:pt>
    <dgm:pt modelId="{063E07CF-2A39-4B8A-9343-1BCC589B5C46}" type="pres">
      <dgm:prSet presAssocID="{9C9571B9-C01C-4BE1-B25B-95546BE04885}" presName="BalanceSpacing1" presStyleCnt="0"/>
      <dgm:spPr/>
    </dgm:pt>
    <dgm:pt modelId="{D63429B9-4757-412F-9264-C0C362235A65}" type="pres">
      <dgm:prSet presAssocID="{BB1FD7C0-487E-4EAB-8FED-E82F1156E36F}" presName="Accent1Text" presStyleLbl="node1" presStyleIdx="7" presStyleCnt="8" custAng="0" custScaleX="147277" custScaleY="140638" custLinFactY="-155959" custLinFactNeighborX="93235" custLinFactNeighborY="-200000"/>
      <dgm:spPr/>
      <dgm:t>
        <a:bodyPr/>
        <a:lstStyle/>
        <a:p>
          <a:endParaRPr lang="en-US"/>
        </a:p>
      </dgm:t>
    </dgm:pt>
  </dgm:ptLst>
  <dgm:cxnLst>
    <dgm:cxn modelId="{19943946-F2B5-4C85-87EF-4435AD57A44F}" type="presOf" srcId="{00D7232A-1616-4D3C-B743-E48145A9980A}" destId="{A22B2D14-CD88-448B-91DE-F928B4304F7B}" srcOrd="0" destOrd="0" presId="urn:microsoft.com/office/officeart/2008/layout/AlternatingHexagons"/>
    <dgm:cxn modelId="{86E24EF3-CDF5-4ACD-A227-05C5EB6C606D}" srcId="{8A3834B3-D50F-4DB7-8A40-FEAA402875EB}" destId="{C4086B0B-0452-4E8F-BF8E-568B18835862}" srcOrd="0" destOrd="0" parTransId="{ED973B4F-C772-4D57-A1AF-3CF3EEA570F1}" sibTransId="{37314350-6F63-4F53-B5E6-0E8C0ECC7BC6}"/>
    <dgm:cxn modelId="{9067A180-8924-477E-9ED7-E31562B2A5F8}" type="presOf" srcId="{37314350-6F63-4F53-B5E6-0E8C0ECC7BC6}" destId="{728AE344-A7A9-4875-A0ED-379EF53DA2FE}" srcOrd="0" destOrd="0" presId="urn:microsoft.com/office/officeart/2008/layout/AlternatingHexagons"/>
    <dgm:cxn modelId="{032CCE96-686B-4683-A800-2DBA6F2EC4E0}" type="presOf" srcId="{8A3834B3-D50F-4DB7-8A40-FEAA402875EB}" destId="{621896E3-C812-4350-81F2-8DCCF5A30411}" srcOrd="0" destOrd="0" presId="urn:microsoft.com/office/officeart/2008/layout/AlternatingHexagons"/>
    <dgm:cxn modelId="{3BE195EA-0E95-48FA-A22A-7434660A62C6}" srcId="{8A3834B3-D50F-4DB7-8A40-FEAA402875EB}" destId="{B7004326-4796-49B8-B263-7850393A1147}" srcOrd="2" destOrd="0" parTransId="{54168CFD-8C12-45EE-9FC8-41A165621F45}" sibTransId="{00D7232A-1616-4D3C-B743-E48145A9980A}"/>
    <dgm:cxn modelId="{AA5ADFB4-806F-4CF9-A01F-12257761C104}" srcId="{8A3834B3-D50F-4DB7-8A40-FEAA402875EB}" destId="{9C9571B9-C01C-4BE1-B25B-95546BE04885}" srcOrd="3" destOrd="0" parTransId="{728EC99C-60B0-4789-A786-B84B713D11F8}" sibTransId="{BB1FD7C0-487E-4EAB-8FED-E82F1156E36F}"/>
    <dgm:cxn modelId="{D1B3AFD9-BF1A-4135-B081-AB4C64D0C3A3}" type="presOf" srcId="{31CF38D3-59EE-4FEC-BBAE-07A7DB3EA3A0}" destId="{E601F8C7-3D7B-430D-9EC4-73BD38AF80DB}" srcOrd="0" destOrd="0" presId="urn:microsoft.com/office/officeart/2008/layout/AlternatingHexagons"/>
    <dgm:cxn modelId="{D24E6AEA-EC54-4F8D-BD30-216574E5CC2C}" type="presOf" srcId="{C4086B0B-0452-4E8F-BF8E-568B18835862}" destId="{FABE1B04-7835-4CDE-85B1-D4CC960663BA}" srcOrd="0" destOrd="0" presId="urn:microsoft.com/office/officeart/2008/layout/AlternatingHexagons"/>
    <dgm:cxn modelId="{436886A2-8F14-42AF-A3DF-59C65369EF91}" srcId="{8A3834B3-D50F-4DB7-8A40-FEAA402875EB}" destId="{31CF38D3-59EE-4FEC-BBAE-07A7DB3EA3A0}" srcOrd="1" destOrd="0" parTransId="{D715F09F-5A8A-4BA1-8879-F8FA03313F3B}" sibTransId="{A32D95D6-EDB3-42AF-986A-B165A292278C}"/>
    <dgm:cxn modelId="{97726428-6352-498D-8609-0F1EC1902698}" type="presOf" srcId="{9C9571B9-C01C-4BE1-B25B-95546BE04885}" destId="{8E1A8926-B2EE-4FBE-BEF9-55CD1E3C4378}" srcOrd="0" destOrd="0" presId="urn:microsoft.com/office/officeart/2008/layout/AlternatingHexagons"/>
    <dgm:cxn modelId="{985F53DE-9592-444B-A8FB-965D59E2AA45}" type="presOf" srcId="{BB1FD7C0-487E-4EAB-8FED-E82F1156E36F}" destId="{D63429B9-4757-412F-9264-C0C362235A65}" srcOrd="0" destOrd="0" presId="urn:microsoft.com/office/officeart/2008/layout/AlternatingHexagons"/>
    <dgm:cxn modelId="{DE00ADB7-4146-4A61-AB32-B14BBC5D470C}" type="presOf" srcId="{B7004326-4796-49B8-B263-7850393A1147}" destId="{2E159788-4692-4669-BE15-18E5F2C21851}" srcOrd="0" destOrd="0" presId="urn:microsoft.com/office/officeart/2008/layout/AlternatingHexagons"/>
    <dgm:cxn modelId="{CE3FDBF0-468B-41EB-9990-3345309CADFD}" type="presOf" srcId="{A32D95D6-EDB3-42AF-986A-B165A292278C}" destId="{7CCA84AE-42DA-499E-8A63-8817850C0C9C}" srcOrd="0" destOrd="0" presId="urn:microsoft.com/office/officeart/2008/layout/AlternatingHexagons"/>
    <dgm:cxn modelId="{C618ADDE-D1C2-40FB-AF03-B8D6B747D3A8}" type="presParOf" srcId="{621896E3-C812-4350-81F2-8DCCF5A30411}" destId="{E3A1D62B-10A8-4783-B155-4E90158F6EAA}" srcOrd="0" destOrd="0" presId="urn:microsoft.com/office/officeart/2008/layout/AlternatingHexagons"/>
    <dgm:cxn modelId="{1DCDCD35-0DB9-46DE-99F4-76778609F3B0}" type="presParOf" srcId="{E3A1D62B-10A8-4783-B155-4E90158F6EAA}" destId="{FABE1B04-7835-4CDE-85B1-D4CC960663BA}" srcOrd="0" destOrd="0" presId="urn:microsoft.com/office/officeart/2008/layout/AlternatingHexagons"/>
    <dgm:cxn modelId="{3D3BEE46-B67D-4D5C-A5FB-F591A4D17BA6}" type="presParOf" srcId="{E3A1D62B-10A8-4783-B155-4E90158F6EAA}" destId="{6D91C2F9-66B5-4DBB-86C8-C73F0A4931C2}" srcOrd="1" destOrd="0" presId="urn:microsoft.com/office/officeart/2008/layout/AlternatingHexagons"/>
    <dgm:cxn modelId="{998CFE39-AF1F-419D-A75F-451A7CE832EB}" type="presParOf" srcId="{E3A1D62B-10A8-4783-B155-4E90158F6EAA}" destId="{FA2312FA-55CC-4F91-8518-874AFF7DAD39}" srcOrd="2" destOrd="0" presId="urn:microsoft.com/office/officeart/2008/layout/AlternatingHexagons"/>
    <dgm:cxn modelId="{ECC9F75A-4567-4F15-AA81-0E070B26BA2B}" type="presParOf" srcId="{E3A1D62B-10A8-4783-B155-4E90158F6EAA}" destId="{15DF07FA-62F6-46AA-9A73-9718247BB5BD}" srcOrd="3" destOrd="0" presId="urn:microsoft.com/office/officeart/2008/layout/AlternatingHexagons"/>
    <dgm:cxn modelId="{24CEAAF9-16E5-4EAA-A11D-4CFB6B807784}" type="presParOf" srcId="{E3A1D62B-10A8-4783-B155-4E90158F6EAA}" destId="{728AE344-A7A9-4875-A0ED-379EF53DA2FE}" srcOrd="4" destOrd="0" presId="urn:microsoft.com/office/officeart/2008/layout/AlternatingHexagons"/>
    <dgm:cxn modelId="{BFC29807-71CB-4BD8-B711-BC7ACC4FDDE6}" type="presParOf" srcId="{621896E3-C812-4350-81F2-8DCCF5A30411}" destId="{DA1531AA-BDF9-491A-9121-DAD61CC7ACA1}" srcOrd="1" destOrd="0" presId="urn:microsoft.com/office/officeart/2008/layout/AlternatingHexagons"/>
    <dgm:cxn modelId="{13D2949C-AD25-4A62-BAD6-E183FAB8E636}" type="presParOf" srcId="{621896E3-C812-4350-81F2-8DCCF5A30411}" destId="{F4DD94FA-5F14-4466-8843-5D5761D0D9BF}" srcOrd="2" destOrd="0" presId="urn:microsoft.com/office/officeart/2008/layout/AlternatingHexagons"/>
    <dgm:cxn modelId="{880CD9C9-A2B7-412E-A70B-AFA8D3671E05}" type="presParOf" srcId="{F4DD94FA-5F14-4466-8843-5D5761D0D9BF}" destId="{E601F8C7-3D7B-430D-9EC4-73BD38AF80DB}" srcOrd="0" destOrd="0" presId="urn:microsoft.com/office/officeart/2008/layout/AlternatingHexagons"/>
    <dgm:cxn modelId="{55E45F1C-2413-4E7C-9A2C-80FA82D8E94F}" type="presParOf" srcId="{F4DD94FA-5F14-4466-8843-5D5761D0D9BF}" destId="{823581A4-D46D-4E58-81F7-A0120EDBAA10}" srcOrd="1" destOrd="0" presId="urn:microsoft.com/office/officeart/2008/layout/AlternatingHexagons"/>
    <dgm:cxn modelId="{4A2682BE-7D8C-468F-8CA3-118E39585E9B}" type="presParOf" srcId="{F4DD94FA-5F14-4466-8843-5D5761D0D9BF}" destId="{EB2D9854-50DB-4C0F-A6A2-56F739E57877}" srcOrd="2" destOrd="0" presId="urn:microsoft.com/office/officeart/2008/layout/AlternatingHexagons"/>
    <dgm:cxn modelId="{A1CA261D-EFE3-4CA4-BFC8-D0F18155EC9B}" type="presParOf" srcId="{F4DD94FA-5F14-4466-8843-5D5761D0D9BF}" destId="{C17B0B20-9CA9-49D8-8A33-C34769F4C6F4}" srcOrd="3" destOrd="0" presId="urn:microsoft.com/office/officeart/2008/layout/AlternatingHexagons"/>
    <dgm:cxn modelId="{63CBE8C8-6436-4616-933E-3805593DEB3C}" type="presParOf" srcId="{F4DD94FA-5F14-4466-8843-5D5761D0D9BF}" destId="{7CCA84AE-42DA-499E-8A63-8817850C0C9C}" srcOrd="4" destOrd="0" presId="urn:microsoft.com/office/officeart/2008/layout/AlternatingHexagons"/>
    <dgm:cxn modelId="{58B94E0D-4809-4D9A-A109-F9D771F86C5C}" type="presParOf" srcId="{621896E3-C812-4350-81F2-8DCCF5A30411}" destId="{CC2D51D8-45C1-416B-92EC-F83CFC7BE6A8}" srcOrd="3" destOrd="0" presId="urn:microsoft.com/office/officeart/2008/layout/AlternatingHexagons"/>
    <dgm:cxn modelId="{D74B9502-F6EF-40C2-B0A3-EEC2D72249E2}" type="presParOf" srcId="{621896E3-C812-4350-81F2-8DCCF5A30411}" destId="{52B29F85-2002-405F-BCC0-315BE53489D0}" srcOrd="4" destOrd="0" presId="urn:microsoft.com/office/officeart/2008/layout/AlternatingHexagons"/>
    <dgm:cxn modelId="{B34F9040-FF29-4E02-A60A-6751A824B892}" type="presParOf" srcId="{52B29F85-2002-405F-BCC0-315BE53489D0}" destId="{2E159788-4692-4669-BE15-18E5F2C21851}" srcOrd="0" destOrd="0" presId="urn:microsoft.com/office/officeart/2008/layout/AlternatingHexagons"/>
    <dgm:cxn modelId="{FCC99770-C96A-460A-8AAF-1E13DC7E4B46}" type="presParOf" srcId="{52B29F85-2002-405F-BCC0-315BE53489D0}" destId="{97E17506-A8CB-4787-9203-9926B2BE488D}" srcOrd="1" destOrd="0" presId="urn:microsoft.com/office/officeart/2008/layout/AlternatingHexagons"/>
    <dgm:cxn modelId="{9261CE6D-9FEC-42FD-8811-04895999148B}" type="presParOf" srcId="{52B29F85-2002-405F-BCC0-315BE53489D0}" destId="{F558E772-D9D8-4917-A0FF-E21F00972886}" srcOrd="2" destOrd="0" presId="urn:microsoft.com/office/officeart/2008/layout/AlternatingHexagons"/>
    <dgm:cxn modelId="{18F4149B-E193-40D8-B882-136040988283}" type="presParOf" srcId="{52B29F85-2002-405F-BCC0-315BE53489D0}" destId="{CDBE24B3-2DD8-496B-925F-41D39BCACE66}" srcOrd="3" destOrd="0" presId="urn:microsoft.com/office/officeart/2008/layout/AlternatingHexagons"/>
    <dgm:cxn modelId="{46E7E78E-C039-425E-B88B-FF49AF73CDF4}" type="presParOf" srcId="{52B29F85-2002-405F-BCC0-315BE53489D0}" destId="{A22B2D14-CD88-448B-91DE-F928B4304F7B}" srcOrd="4" destOrd="0" presId="urn:microsoft.com/office/officeart/2008/layout/AlternatingHexagons"/>
    <dgm:cxn modelId="{FFCEBA2A-E040-4873-A286-0E5455F67132}" type="presParOf" srcId="{621896E3-C812-4350-81F2-8DCCF5A30411}" destId="{B29E4B5A-C5EE-4F68-BE9E-7AF086A066DC}" srcOrd="5" destOrd="0" presId="urn:microsoft.com/office/officeart/2008/layout/AlternatingHexagons"/>
    <dgm:cxn modelId="{8AB17313-ED39-4DC2-BAF5-79680909A950}" type="presParOf" srcId="{621896E3-C812-4350-81F2-8DCCF5A30411}" destId="{BE967A2D-6A25-4112-BBB4-AB3DA1F9DAE2}" srcOrd="6" destOrd="0" presId="urn:microsoft.com/office/officeart/2008/layout/AlternatingHexagons"/>
    <dgm:cxn modelId="{4AA592CA-D56A-4F9D-8F97-638C805B01E8}" type="presParOf" srcId="{BE967A2D-6A25-4112-BBB4-AB3DA1F9DAE2}" destId="{8E1A8926-B2EE-4FBE-BEF9-55CD1E3C4378}" srcOrd="0" destOrd="0" presId="urn:microsoft.com/office/officeart/2008/layout/AlternatingHexagons"/>
    <dgm:cxn modelId="{06D1FF05-6A80-4587-BFAA-7FEDBDC6CB2F}" type="presParOf" srcId="{BE967A2D-6A25-4112-BBB4-AB3DA1F9DAE2}" destId="{51602532-EB36-4C33-8FEB-90620B92F8B2}" srcOrd="1" destOrd="0" presId="urn:microsoft.com/office/officeart/2008/layout/AlternatingHexagons"/>
    <dgm:cxn modelId="{2DABEB1B-3CC2-427F-8677-0118335C05B0}" type="presParOf" srcId="{BE967A2D-6A25-4112-BBB4-AB3DA1F9DAE2}" destId="{0FD444A6-19AC-4782-BACB-6CE133DAEC01}" srcOrd="2" destOrd="0" presId="urn:microsoft.com/office/officeart/2008/layout/AlternatingHexagons"/>
    <dgm:cxn modelId="{E9738CE7-0542-4A6C-AA22-FCCF8D1FCEC4}" type="presParOf" srcId="{BE967A2D-6A25-4112-BBB4-AB3DA1F9DAE2}" destId="{063E07CF-2A39-4B8A-9343-1BCC589B5C46}" srcOrd="3" destOrd="0" presId="urn:microsoft.com/office/officeart/2008/layout/AlternatingHexagons"/>
    <dgm:cxn modelId="{B972D5D8-ABFE-49BA-9ACE-2474FB0E1898}" type="presParOf" srcId="{BE967A2D-6A25-4112-BBB4-AB3DA1F9DAE2}" destId="{D63429B9-4757-412F-9264-C0C362235A6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40E443-AFF2-4407-B906-613D84D4167E}"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D8774E05-8027-4B42-BC8F-9197733FA286}">
      <dgm:prSet phldrT="[Text]" custT="1"/>
      <dgm:spPr/>
      <dgm:t>
        <a:bodyPr/>
        <a:lstStyle/>
        <a:p>
          <a:pPr>
            <a:lnSpc>
              <a:spcPct val="90000"/>
            </a:lnSpc>
            <a:spcAft>
              <a:spcPct val="35000"/>
            </a:spcAft>
          </a:pPr>
          <a:r>
            <a:rPr lang="en-US" sz="2200" b="1" dirty="0"/>
            <a:t>1. APPLY</a:t>
          </a:r>
        </a:p>
      </dgm:t>
    </dgm:pt>
    <dgm:pt modelId="{F1C6A86E-4A4A-45DC-948F-1D12775BFD62}" type="parTrans" cxnId="{1A4ADCBF-04E4-44E2-9730-90C8F26A8600}">
      <dgm:prSet/>
      <dgm:spPr/>
      <dgm:t>
        <a:bodyPr/>
        <a:lstStyle/>
        <a:p>
          <a:endParaRPr lang="en-US"/>
        </a:p>
      </dgm:t>
    </dgm:pt>
    <dgm:pt modelId="{533D765D-7EE8-4172-83BE-38F39E0C892D}" type="sibTrans" cxnId="{1A4ADCBF-04E4-44E2-9730-90C8F26A8600}">
      <dgm:prSet/>
      <dgm:spPr/>
      <dgm:t>
        <a:bodyPr/>
        <a:lstStyle/>
        <a:p>
          <a:endParaRPr lang="en-US"/>
        </a:p>
      </dgm:t>
    </dgm:pt>
    <dgm:pt modelId="{F9AFCF9A-02C9-4C4B-8E60-8E3345BF5373}">
      <dgm:prSet phldrT="[Text]" custT="1"/>
      <dgm:spPr/>
      <dgm:t>
        <a:bodyPr/>
        <a:lstStyle/>
        <a:p>
          <a:r>
            <a:rPr lang="en-US" sz="2000" b="1" dirty="0"/>
            <a:t>2. ASSESSMENT</a:t>
          </a:r>
        </a:p>
      </dgm:t>
    </dgm:pt>
    <dgm:pt modelId="{E45A3230-3C7E-4301-A955-D26C192396B8}" type="parTrans" cxnId="{4D58E52F-75DD-4133-86AD-0250D98A519C}">
      <dgm:prSet/>
      <dgm:spPr/>
      <dgm:t>
        <a:bodyPr/>
        <a:lstStyle/>
        <a:p>
          <a:endParaRPr lang="en-US"/>
        </a:p>
      </dgm:t>
    </dgm:pt>
    <dgm:pt modelId="{241C3DB3-3539-4D3F-B534-E56D247F43B6}" type="sibTrans" cxnId="{4D58E52F-75DD-4133-86AD-0250D98A519C}">
      <dgm:prSet/>
      <dgm:spPr/>
      <dgm:t>
        <a:bodyPr/>
        <a:lstStyle/>
        <a:p>
          <a:endParaRPr lang="en-US"/>
        </a:p>
      </dgm:t>
    </dgm:pt>
    <dgm:pt modelId="{32056E5F-DE06-4347-8B1D-64A1CF16B878}">
      <dgm:prSet phldrT="[Text]" custT="1"/>
      <dgm:spPr/>
      <dgm:t>
        <a:bodyPr/>
        <a:lstStyle/>
        <a:p>
          <a:r>
            <a:rPr lang="en-US" sz="2000" b="1" dirty="0"/>
            <a:t>3. DEVELOP SERVICE PLAN</a:t>
          </a:r>
          <a:endParaRPr lang="en-US" sz="2000" dirty="0"/>
        </a:p>
      </dgm:t>
    </dgm:pt>
    <dgm:pt modelId="{4148ACAF-1271-4DBB-9A6E-E0F030615FA0}" type="parTrans" cxnId="{3FE6B1CC-22E6-482E-BEC3-5A7F8F50BA02}">
      <dgm:prSet/>
      <dgm:spPr/>
      <dgm:t>
        <a:bodyPr/>
        <a:lstStyle/>
        <a:p>
          <a:endParaRPr lang="en-US"/>
        </a:p>
      </dgm:t>
    </dgm:pt>
    <dgm:pt modelId="{7896EC54-24E0-4BA0-A88A-76E61C642A53}" type="sibTrans" cxnId="{3FE6B1CC-22E6-482E-BEC3-5A7F8F50BA02}">
      <dgm:prSet/>
      <dgm:spPr/>
      <dgm:t>
        <a:bodyPr/>
        <a:lstStyle/>
        <a:p>
          <a:endParaRPr lang="en-US"/>
        </a:p>
      </dgm:t>
    </dgm:pt>
    <dgm:pt modelId="{90D2F11D-158C-4611-9DC8-2D01E1FEEE34}">
      <dgm:prSet phldrT="[Text]" custT="1"/>
      <dgm:spPr/>
      <dgm:t>
        <a:bodyPr/>
        <a:lstStyle/>
        <a:p>
          <a:r>
            <a:rPr lang="en-US" sz="2000" b="1" dirty="0"/>
            <a:t>4.  SERVICE PLAN APPROVAL </a:t>
          </a:r>
          <a:endParaRPr lang="en-US" sz="2000" dirty="0"/>
        </a:p>
      </dgm:t>
    </dgm:pt>
    <dgm:pt modelId="{63AA046C-9869-4C66-BCCD-96994614DBD2}" type="parTrans" cxnId="{61CB9458-09E7-43FC-861C-0C0C37154CDA}">
      <dgm:prSet/>
      <dgm:spPr/>
      <dgm:t>
        <a:bodyPr/>
        <a:lstStyle/>
        <a:p>
          <a:endParaRPr lang="en-US"/>
        </a:p>
      </dgm:t>
    </dgm:pt>
    <dgm:pt modelId="{5074A1B1-5E5F-4CF4-BA22-5C7152B034B0}" type="sibTrans" cxnId="{61CB9458-09E7-43FC-861C-0C0C37154CDA}">
      <dgm:prSet/>
      <dgm:spPr/>
      <dgm:t>
        <a:bodyPr/>
        <a:lstStyle/>
        <a:p>
          <a:endParaRPr lang="en-US"/>
        </a:p>
      </dgm:t>
    </dgm:pt>
    <dgm:pt modelId="{F0230E2F-E86D-4C07-8663-C75242E2DA7A}">
      <dgm:prSet phldrT="[Text]" custT="1"/>
      <dgm:spPr/>
      <dgm:t>
        <a:bodyPr/>
        <a:lstStyle/>
        <a:p>
          <a:r>
            <a:rPr lang="en-US" sz="2000" b="1" dirty="0"/>
            <a:t>5.  HIRE STAFF, MANAGE BUDGET</a:t>
          </a:r>
          <a:endParaRPr lang="en-US" sz="2000" dirty="0"/>
        </a:p>
      </dgm:t>
    </dgm:pt>
    <dgm:pt modelId="{843EE627-FC22-4750-A314-FAEDE5BB86A4}" type="parTrans" cxnId="{AC34E983-4B56-4507-9A65-4B035ACD5EAE}">
      <dgm:prSet/>
      <dgm:spPr/>
      <dgm:t>
        <a:bodyPr/>
        <a:lstStyle/>
        <a:p>
          <a:endParaRPr lang="en-US"/>
        </a:p>
      </dgm:t>
    </dgm:pt>
    <dgm:pt modelId="{E708A86D-D338-44F2-9A99-30676E11AADD}" type="sibTrans" cxnId="{AC34E983-4B56-4507-9A65-4B035ACD5EAE}">
      <dgm:prSet/>
      <dgm:spPr/>
      <dgm:t>
        <a:bodyPr/>
        <a:lstStyle/>
        <a:p>
          <a:endParaRPr lang="en-US"/>
        </a:p>
      </dgm:t>
    </dgm:pt>
    <dgm:pt modelId="{B0407F44-98B5-4E4C-A318-06DF3B59D8A6}" type="pres">
      <dgm:prSet presAssocID="{C340E443-AFF2-4407-B906-613D84D4167E}" presName="CompostProcess" presStyleCnt="0">
        <dgm:presLayoutVars>
          <dgm:dir/>
          <dgm:resizeHandles val="exact"/>
        </dgm:presLayoutVars>
      </dgm:prSet>
      <dgm:spPr/>
      <dgm:t>
        <a:bodyPr/>
        <a:lstStyle/>
        <a:p>
          <a:endParaRPr lang="en-US"/>
        </a:p>
      </dgm:t>
    </dgm:pt>
    <dgm:pt modelId="{BCE7B47F-5551-4959-A429-6AC4DA901A80}" type="pres">
      <dgm:prSet presAssocID="{C340E443-AFF2-4407-B906-613D84D4167E}" presName="arrow" presStyleLbl="bgShp" presStyleIdx="0" presStyleCnt="1" custScaleX="117647" custLinFactNeighborX="-1819" custLinFactNeighborY="-3471"/>
      <dgm: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pt>
    <dgm:pt modelId="{7A5B46AD-8D6B-4759-8D92-B8B7C4E92C9A}" type="pres">
      <dgm:prSet presAssocID="{C340E443-AFF2-4407-B906-613D84D4167E}" presName="linearProcess" presStyleCnt="0"/>
      <dgm:spPr/>
    </dgm:pt>
    <dgm:pt modelId="{65F8C0EB-11D5-47B5-A1B7-E5AF2E77E494}" type="pres">
      <dgm:prSet presAssocID="{D8774E05-8027-4B42-BC8F-9197733FA286}" presName="textNode" presStyleLbl="node1" presStyleIdx="0" presStyleCnt="5" custScaleX="143336" custScaleY="74185" custLinFactNeighborX="-2187" custLinFactNeighborY="-88353">
        <dgm:presLayoutVars>
          <dgm:bulletEnabled val="1"/>
        </dgm:presLayoutVars>
      </dgm:prSet>
      <dgm:spPr/>
      <dgm:t>
        <a:bodyPr/>
        <a:lstStyle/>
        <a:p>
          <a:endParaRPr lang="en-US"/>
        </a:p>
      </dgm:t>
    </dgm:pt>
    <dgm:pt modelId="{5F6ADEA6-A001-4628-B0F3-020C8F79AC85}" type="pres">
      <dgm:prSet presAssocID="{533D765D-7EE8-4172-83BE-38F39E0C892D}" presName="sibTrans" presStyleCnt="0"/>
      <dgm:spPr/>
    </dgm:pt>
    <dgm:pt modelId="{0E52BE65-62A4-4D55-A83B-99AF1D35870F}" type="pres">
      <dgm:prSet presAssocID="{F9AFCF9A-02C9-4C4B-8E60-8E3345BF5373}" presName="textNode" presStyleLbl="node1" presStyleIdx="1" presStyleCnt="5" custScaleX="190615" custScaleY="74185" custLinFactNeighborX="-18149" custLinFactNeighborY="-56089">
        <dgm:presLayoutVars>
          <dgm:bulletEnabled val="1"/>
        </dgm:presLayoutVars>
      </dgm:prSet>
      <dgm:spPr/>
      <dgm:t>
        <a:bodyPr/>
        <a:lstStyle/>
        <a:p>
          <a:endParaRPr lang="en-US"/>
        </a:p>
      </dgm:t>
    </dgm:pt>
    <dgm:pt modelId="{055646C8-16F5-4BED-9281-9442C5BA24FA}" type="pres">
      <dgm:prSet presAssocID="{241C3DB3-3539-4D3F-B534-E56D247F43B6}" presName="sibTrans" presStyleCnt="0"/>
      <dgm:spPr/>
    </dgm:pt>
    <dgm:pt modelId="{155C87BB-A069-46C2-A321-945D363FADE8}" type="pres">
      <dgm:prSet presAssocID="{32056E5F-DE06-4347-8B1D-64A1CF16B878}" presName="textNode" presStyleLbl="node1" presStyleIdx="2" presStyleCnt="5" custScaleX="173297" custScaleY="74185" custLinFactNeighborX="-36361" custLinFactNeighborY="-20831">
        <dgm:presLayoutVars>
          <dgm:bulletEnabled val="1"/>
        </dgm:presLayoutVars>
      </dgm:prSet>
      <dgm:spPr/>
      <dgm:t>
        <a:bodyPr/>
        <a:lstStyle/>
        <a:p>
          <a:endParaRPr lang="en-US"/>
        </a:p>
      </dgm:t>
    </dgm:pt>
    <dgm:pt modelId="{84ABCA3D-AB9F-4321-84BB-A2FEA005FA1F}" type="pres">
      <dgm:prSet presAssocID="{7896EC54-24E0-4BA0-A88A-76E61C642A53}" presName="sibTrans" presStyleCnt="0"/>
      <dgm:spPr/>
    </dgm:pt>
    <dgm:pt modelId="{87D6ED18-7C95-4E0A-9235-4BD2F9DB9E64}" type="pres">
      <dgm:prSet presAssocID="{90D2F11D-158C-4611-9DC8-2D01E1FEEE34}" presName="textNode" presStyleLbl="node1" presStyleIdx="3" presStyleCnt="5" custScaleX="182326" custScaleY="74185" custLinFactNeighborX="-16925" custLinFactNeighborY="31814">
        <dgm:presLayoutVars>
          <dgm:bulletEnabled val="1"/>
        </dgm:presLayoutVars>
      </dgm:prSet>
      <dgm:spPr/>
      <dgm:t>
        <a:bodyPr/>
        <a:lstStyle/>
        <a:p>
          <a:endParaRPr lang="en-US"/>
        </a:p>
      </dgm:t>
    </dgm:pt>
    <dgm:pt modelId="{7F4C05A0-AE85-4C93-8D3E-168ABFE7D435}" type="pres">
      <dgm:prSet presAssocID="{5074A1B1-5E5F-4CF4-BA22-5C7152B034B0}" presName="sibTrans" presStyleCnt="0"/>
      <dgm:spPr/>
    </dgm:pt>
    <dgm:pt modelId="{66397577-12A7-4661-B9B0-DFB03D960C0C}" type="pres">
      <dgm:prSet presAssocID="{F0230E2F-E86D-4C07-8663-C75242E2DA7A}" presName="textNode" presStyleLbl="node1" presStyleIdx="4" presStyleCnt="5" custScaleX="186432" custScaleY="74185" custLinFactY="6566" custLinFactNeighborX="5167" custLinFactNeighborY="100000">
        <dgm:presLayoutVars>
          <dgm:bulletEnabled val="1"/>
        </dgm:presLayoutVars>
      </dgm:prSet>
      <dgm:spPr/>
      <dgm:t>
        <a:bodyPr/>
        <a:lstStyle/>
        <a:p>
          <a:endParaRPr lang="en-US"/>
        </a:p>
      </dgm:t>
    </dgm:pt>
  </dgm:ptLst>
  <dgm:cxnLst>
    <dgm:cxn modelId="{4D58E52F-75DD-4133-86AD-0250D98A519C}" srcId="{C340E443-AFF2-4407-B906-613D84D4167E}" destId="{F9AFCF9A-02C9-4C4B-8E60-8E3345BF5373}" srcOrd="1" destOrd="0" parTransId="{E45A3230-3C7E-4301-A955-D26C192396B8}" sibTransId="{241C3DB3-3539-4D3F-B534-E56D247F43B6}"/>
    <dgm:cxn modelId="{5F772F95-8766-44BE-8557-EE3BB5DE65A4}" type="presOf" srcId="{F9AFCF9A-02C9-4C4B-8E60-8E3345BF5373}" destId="{0E52BE65-62A4-4D55-A83B-99AF1D35870F}" srcOrd="0" destOrd="0" presId="urn:microsoft.com/office/officeart/2005/8/layout/hProcess9"/>
    <dgm:cxn modelId="{3FE6B1CC-22E6-482E-BEC3-5A7F8F50BA02}" srcId="{C340E443-AFF2-4407-B906-613D84D4167E}" destId="{32056E5F-DE06-4347-8B1D-64A1CF16B878}" srcOrd="2" destOrd="0" parTransId="{4148ACAF-1271-4DBB-9A6E-E0F030615FA0}" sibTransId="{7896EC54-24E0-4BA0-A88A-76E61C642A53}"/>
    <dgm:cxn modelId="{76E2A630-EF86-42CF-AB44-2AFCF44D0076}" type="presOf" srcId="{C340E443-AFF2-4407-B906-613D84D4167E}" destId="{B0407F44-98B5-4E4C-A318-06DF3B59D8A6}" srcOrd="0" destOrd="0" presId="urn:microsoft.com/office/officeart/2005/8/layout/hProcess9"/>
    <dgm:cxn modelId="{21C105AE-CF8C-4DFF-8FCC-8FF620243E24}" type="presOf" srcId="{D8774E05-8027-4B42-BC8F-9197733FA286}" destId="{65F8C0EB-11D5-47B5-A1B7-E5AF2E77E494}" srcOrd="0" destOrd="0" presId="urn:microsoft.com/office/officeart/2005/8/layout/hProcess9"/>
    <dgm:cxn modelId="{E256EFF8-C104-418C-B4E8-97A76E8BDEF1}" type="presOf" srcId="{F0230E2F-E86D-4C07-8663-C75242E2DA7A}" destId="{66397577-12A7-4661-B9B0-DFB03D960C0C}" srcOrd="0" destOrd="0" presId="urn:microsoft.com/office/officeart/2005/8/layout/hProcess9"/>
    <dgm:cxn modelId="{03C3810D-3672-45E8-B0BC-B57E4BB75FD7}" type="presOf" srcId="{32056E5F-DE06-4347-8B1D-64A1CF16B878}" destId="{155C87BB-A069-46C2-A321-945D363FADE8}" srcOrd="0" destOrd="0" presId="urn:microsoft.com/office/officeart/2005/8/layout/hProcess9"/>
    <dgm:cxn modelId="{1A4ADCBF-04E4-44E2-9730-90C8F26A8600}" srcId="{C340E443-AFF2-4407-B906-613D84D4167E}" destId="{D8774E05-8027-4B42-BC8F-9197733FA286}" srcOrd="0" destOrd="0" parTransId="{F1C6A86E-4A4A-45DC-948F-1D12775BFD62}" sibTransId="{533D765D-7EE8-4172-83BE-38F39E0C892D}"/>
    <dgm:cxn modelId="{61CB9458-09E7-43FC-861C-0C0C37154CDA}" srcId="{C340E443-AFF2-4407-B906-613D84D4167E}" destId="{90D2F11D-158C-4611-9DC8-2D01E1FEEE34}" srcOrd="3" destOrd="0" parTransId="{63AA046C-9869-4C66-BCCD-96994614DBD2}" sibTransId="{5074A1B1-5E5F-4CF4-BA22-5C7152B034B0}"/>
    <dgm:cxn modelId="{B2861660-5976-4B25-96CF-A7C5AB90E747}" type="presOf" srcId="{90D2F11D-158C-4611-9DC8-2D01E1FEEE34}" destId="{87D6ED18-7C95-4E0A-9235-4BD2F9DB9E64}" srcOrd="0" destOrd="0" presId="urn:microsoft.com/office/officeart/2005/8/layout/hProcess9"/>
    <dgm:cxn modelId="{AC34E983-4B56-4507-9A65-4B035ACD5EAE}" srcId="{C340E443-AFF2-4407-B906-613D84D4167E}" destId="{F0230E2F-E86D-4C07-8663-C75242E2DA7A}" srcOrd="4" destOrd="0" parTransId="{843EE627-FC22-4750-A314-FAEDE5BB86A4}" sibTransId="{E708A86D-D338-44F2-9A99-30676E11AADD}"/>
    <dgm:cxn modelId="{15821B69-DE10-44D2-9957-896967009AE0}" type="presParOf" srcId="{B0407F44-98B5-4E4C-A318-06DF3B59D8A6}" destId="{BCE7B47F-5551-4959-A429-6AC4DA901A80}" srcOrd="0" destOrd="0" presId="urn:microsoft.com/office/officeart/2005/8/layout/hProcess9"/>
    <dgm:cxn modelId="{BAF25284-0942-4A37-867D-2F84915E9689}" type="presParOf" srcId="{B0407F44-98B5-4E4C-A318-06DF3B59D8A6}" destId="{7A5B46AD-8D6B-4759-8D92-B8B7C4E92C9A}" srcOrd="1" destOrd="0" presId="urn:microsoft.com/office/officeart/2005/8/layout/hProcess9"/>
    <dgm:cxn modelId="{218C86EB-FD1F-4E00-9A2F-A5A411A00B1B}" type="presParOf" srcId="{7A5B46AD-8D6B-4759-8D92-B8B7C4E92C9A}" destId="{65F8C0EB-11D5-47B5-A1B7-E5AF2E77E494}" srcOrd="0" destOrd="0" presId="urn:microsoft.com/office/officeart/2005/8/layout/hProcess9"/>
    <dgm:cxn modelId="{434DDA7D-092C-4D66-9D23-30AD1D21E376}" type="presParOf" srcId="{7A5B46AD-8D6B-4759-8D92-B8B7C4E92C9A}" destId="{5F6ADEA6-A001-4628-B0F3-020C8F79AC85}" srcOrd="1" destOrd="0" presId="urn:microsoft.com/office/officeart/2005/8/layout/hProcess9"/>
    <dgm:cxn modelId="{CA9389EC-247C-4410-B743-5972C2770C4E}" type="presParOf" srcId="{7A5B46AD-8D6B-4759-8D92-B8B7C4E92C9A}" destId="{0E52BE65-62A4-4D55-A83B-99AF1D35870F}" srcOrd="2" destOrd="0" presId="urn:microsoft.com/office/officeart/2005/8/layout/hProcess9"/>
    <dgm:cxn modelId="{F2C24CBD-A7FA-4155-AB73-4A0A63D09A0F}" type="presParOf" srcId="{7A5B46AD-8D6B-4759-8D92-B8B7C4E92C9A}" destId="{055646C8-16F5-4BED-9281-9442C5BA24FA}" srcOrd="3" destOrd="0" presId="urn:microsoft.com/office/officeart/2005/8/layout/hProcess9"/>
    <dgm:cxn modelId="{290D60B0-8E58-469A-921D-C2C4DAB3B4DA}" type="presParOf" srcId="{7A5B46AD-8D6B-4759-8D92-B8B7C4E92C9A}" destId="{155C87BB-A069-46C2-A321-945D363FADE8}" srcOrd="4" destOrd="0" presId="urn:microsoft.com/office/officeart/2005/8/layout/hProcess9"/>
    <dgm:cxn modelId="{04A54D10-7566-4632-942F-F547E9943988}" type="presParOf" srcId="{7A5B46AD-8D6B-4759-8D92-B8B7C4E92C9A}" destId="{84ABCA3D-AB9F-4321-84BB-A2FEA005FA1F}" srcOrd="5" destOrd="0" presId="urn:microsoft.com/office/officeart/2005/8/layout/hProcess9"/>
    <dgm:cxn modelId="{99BCCE26-96EF-48B2-8BB8-47928B173423}" type="presParOf" srcId="{7A5B46AD-8D6B-4759-8D92-B8B7C4E92C9A}" destId="{87D6ED18-7C95-4E0A-9235-4BD2F9DB9E64}" srcOrd="6" destOrd="0" presId="urn:microsoft.com/office/officeart/2005/8/layout/hProcess9"/>
    <dgm:cxn modelId="{26426005-1120-4BF3-927D-492025173D95}" type="presParOf" srcId="{7A5B46AD-8D6B-4759-8D92-B8B7C4E92C9A}" destId="{7F4C05A0-AE85-4C93-8D3E-168ABFE7D435}" srcOrd="7" destOrd="0" presId="urn:microsoft.com/office/officeart/2005/8/layout/hProcess9"/>
    <dgm:cxn modelId="{6B5F23BA-34AB-4288-B859-C24BE461AA81}" type="presParOf" srcId="{7A5B46AD-8D6B-4759-8D92-B8B7C4E92C9A}" destId="{66397577-12A7-4661-B9B0-DFB03D960C0C}"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3834B3-D50F-4DB7-8A40-FEAA402875EB}"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C4086B0B-0452-4E8F-BF8E-568B18835862}">
      <dgm:prSet phldrT="[Text]" custT="1"/>
      <dgm:spPr/>
      <dgm:t>
        <a:bodyPr/>
        <a:lstStyle/>
        <a:p>
          <a:r>
            <a:rPr lang="en-US" sz="2000" dirty="0"/>
            <a:t>ABI Waiver II</a:t>
          </a:r>
        </a:p>
      </dgm:t>
    </dgm:pt>
    <dgm:pt modelId="{ED973B4F-C772-4D57-A1AF-3CF3EEA570F1}" type="parTrans" cxnId="{86E24EF3-CDF5-4ACD-A227-05C5EB6C606D}">
      <dgm:prSet/>
      <dgm:spPr/>
      <dgm:t>
        <a:bodyPr/>
        <a:lstStyle/>
        <a:p>
          <a:endParaRPr lang="en-US"/>
        </a:p>
      </dgm:t>
    </dgm:pt>
    <dgm:pt modelId="{37314350-6F63-4F53-B5E6-0E8C0ECC7BC6}" type="sibTrans" cxnId="{86E24EF3-CDF5-4ACD-A227-05C5EB6C606D}">
      <dgm:prSet custT="1"/>
      <dgm:spPr/>
      <dgm:t>
        <a:bodyPr/>
        <a:lstStyle/>
        <a:p>
          <a:r>
            <a:rPr lang="en-US" sz="2000" dirty="0" smtClean="0"/>
            <a:t>Autism Waiver</a:t>
          </a:r>
          <a:endParaRPr lang="en-US" sz="2000" dirty="0"/>
        </a:p>
      </dgm:t>
    </dgm:pt>
    <dgm:pt modelId="{31CF38D3-59EE-4FEC-BBAE-07A7DB3EA3A0}">
      <dgm:prSet phldrT="[Text]" custT="1"/>
      <dgm:spPr>
        <a:solidFill>
          <a:schemeClr val="accent3"/>
        </a:solidFill>
      </dgm:spPr>
      <dgm:t>
        <a:bodyPr/>
        <a:lstStyle/>
        <a:p>
          <a:r>
            <a:rPr lang="en-US" sz="2600" b="1" dirty="0">
              <a:solidFill>
                <a:schemeClr val="tx1"/>
              </a:solidFill>
            </a:rPr>
            <a:t>No Wrong Door</a:t>
          </a:r>
        </a:p>
      </dgm:t>
    </dgm:pt>
    <dgm:pt modelId="{D715F09F-5A8A-4BA1-8879-F8FA03313F3B}" type="parTrans" cxnId="{436886A2-8F14-42AF-A3DF-59C65369EF91}">
      <dgm:prSet/>
      <dgm:spPr/>
      <dgm:t>
        <a:bodyPr/>
        <a:lstStyle/>
        <a:p>
          <a:endParaRPr lang="en-US"/>
        </a:p>
      </dgm:t>
    </dgm:pt>
    <dgm:pt modelId="{A32D95D6-EDB3-42AF-986A-B165A292278C}" type="sibTrans" cxnId="{436886A2-8F14-42AF-A3DF-59C65369EF91}">
      <dgm:prSet/>
      <dgm:spPr/>
      <dgm:t>
        <a:bodyPr/>
        <a:lstStyle/>
        <a:p>
          <a:r>
            <a:rPr lang="en-US" dirty="0" smtClean="0"/>
            <a:t>Care Management Systems</a:t>
          </a:r>
          <a:endParaRPr lang="en-US" dirty="0"/>
        </a:p>
      </dgm:t>
    </dgm:pt>
    <dgm:pt modelId="{B7004326-4796-49B8-B263-7850393A1147}">
      <dgm:prSet phldrT="[Text]" custT="1"/>
      <dgm:spPr>
        <a:solidFill>
          <a:schemeClr val="accent3"/>
        </a:solidFill>
      </dgm:spPr>
      <dgm:t>
        <a:bodyPr/>
        <a:lstStyle/>
        <a:p>
          <a:r>
            <a:rPr lang="en-US" sz="2100" b="1" dirty="0">
              <a:solidFill>
                <a:schemeClr val="tx1"/>
              </a:solidFill>
            </a:rPr>
            <a:t>Community First Choice</a:t>
          </a:r>
        </a:p>
      </dgm:t>
    </dgm:pt>
    <dgm:pt modelId="{54168CFD-8C12-45EE-9FC8-41A165621F45}" type="parTrans" cxnId="{3BE195EA-0E95-48FA-A22A-7434660A62C6}">
      <dgm:prSet/>
      <dgm:spPr/>
      <dgm:t>
        <a:bodyPr/>
        <a:lstStyle/>
        <a:p>
          <a:endParaRPr lang="en-US"/>
        </a:p>
      </dgm:t>
    </dgm:pt>
    <dgm:pt modelId="{00D7232A-1616-4D3C-B743-E48145A9980A}" type="sibTrans" cxnId="{3BE195EA-0E95-48FA-A22A-7434660A62C6}">
      <dgm:prSet/>
      <dgm:spPr/>
      <dgm:t>
        <a:bodyPr/>
        <a:lstStyle/>
        <a:p>
          <a:r>
            <a:rPr lang="en-US" dirty="0" smtClean="0"/>
            <a:t>Increased Waiver Services</a:t>
          </a:r>
          <a:endParaRPr lang="en-US" dirty="0"/>
        </a:p>
      </dgm:t>
    </dgm:pt>
    <dgm:pt modelId="{9C9571B9-C01C-4BE1-B25B-95546BE04885}">
      <dgm:prSet/>
      <dgm:spPr/>
      <dgm:t>
        <a:bodyPr/>
        <a:lstStyle/>
        <a:p>
          <a:r>
            <a:rPr lang="en-US" dirty="0" smtClean="0"/>
            <a:t>Additional Waiver Slots</a:t>
          </a:r>
          <a:endParaRPr lang="en-US" dirty="0"/>
        </a:p>
      </dgm:t>
    </dgm:pt>
    <dgm:pt modelId="{728EC99C-60B0-4789-A786-B84B713D11F8}" type="parTrans" cxnId="{AA5ADFB4-806F-4CF9-A01F-12257761C104}">
      <dgm:prSet/>
      <dgm:spPr/>
      <dgm:t>
        <a:bodyPr/>
        <a:lstStyle/>
        <a:p>
          <a:endParaRPr lang="en-US"/>
        </a:p>
      </dgm:t>
    </dgm:pt>
    <dgm:pt modelId="{BB1FD7C0-487E-4EAB-8FED-E82F1156E36F}" type="sibTrans" cxnId="{AA5ADFB4-806F-4CF9-A01F-12257761C104}">
      <dgm:prSet custT="1"/>
      <dgm:spPr/>
      <dgm:t>
        <a:bodyPr/>
        <a:lstStyle/>
        <a:p>
          <a:r>
            <a:rPr lang="en-US" sz="2200" dirty="0" smtClean="0"/>
            <a:t>Wage Increases</a:t>
          </a:r>
          <a:endParaRPr lang="en-US" sz="2200" dirty="0"/>
        </a:p>
      </dgm:t>
    </dgm:pt>
    <dgm:pt modelId="{621896E3-C812-4350-81F2-8DCCF5A30411}" type="pres">
      <dgm:prSet presAssocID="{8A3834B3-D50F-4DB7-8A40-FEAA402875EB}" presName="Name0" presStyleCnt="0">
        <dgm:presLayoutVars>
          <dgm:chMax/>
          <dgm:chPref/>
          <dgm:dir/>
          <dgm:animLvl val="lvl"/>
        </dgm:presLayoutVars>
      </dgm:prSet>
      <dgm:spPr/>
      <dgm:t>
        <a:bodyPr/>
        <a:lstStyle/>
        <a:p>
          <a:endParaRPr lang="en-US"/>
        </a:p>
      </dgm:t>
    </dgm:pt>
    <dgm:pt modelId="{E3A1D62B-10A8-4783-B155-4E90158F6EAA}" type="pres">
      <dgm:prSet presAssocID="{C4086B0B-0452-4E8F-BF8E-568B18835862}" presName="composite" presStyleCnt="0"/>
      <dgm:spPr/>
    </dgm:pt>
    <dgm:pt modelId="{FABE1B04-7835-4CDE-85B1-D4CC960663BA}" type="pres">
      <dgm:prSet presAssocID="{C4086B0B-0452-4E8F-BF8E-568B18835862}" presName="Parent1" presStyleLbl="node1" presStyleIdx="0" presStyleCnt="8" custScaleX="142316" custScaleY="141606" custLinFactNeighborX="-8537" custLinFactNeighborY="2140">
        <dgm:presLayoutVars>
          <dgm:chMax val="1"/>
          <dgm:chPref val="1"/>
          <dgm:bulletEnabled val="1"/>
        </dgm:presLayoutVars>
      </dgm:prSet>
      <dgm:spPr/>
      <dgm:t>
        <a:bodyPr/>
        <a:lstStyle/>
        <a:p>
          <a:endParaRPr lang="en-US"/>
        </a:p>
      </dgm:t>
    </dgm:pt>
    <dgm:pt modelId="{6D91C2F9-66B5-4DBB-86C8-C73F0A4931C2}" type="pres">
      <dgm:prSet presAssocID="{C4086B0B-0452-4E8F-BF8E-568B18835862}" presName="Childtext1" presStyleLbl="revTx" presStyleIdx="0" presStyleCnt="4">
        <dgm:presLayoutVars>
          <dgm:chMax val="0"/>
          <dgm:chPref val="0"/>
          <dgm:bulletEnabled val="1"/>
        </dgm:presLayoutVars>
      </dgm:prSet>
      <dgm:spPr/>
    </dgm:pt>
    <dgm:pt modelId="{FA2312FA-55CC-4F91-8518-874AFF7DAD39}" type="pres">
      <dgm:prSet presAssocID="{C4086B0B-0452-4E8F-BF8E-568B18835862}" presName="BalanceSpacing" presStyleCnt="0"/>
      <dgm:spPr/>
    </dgm:pt>
    <dgm:pt modelId="{15DF07FA-62F6-46AA-9A73-9718247BB5BD}" type="pres">
      <dgm:prSet presAssocID="{C4086B0B-0452-4E8F-BF8E-568B18835862}" presName="BalanceSpacing1" presStyleCnt="0"/>
      <dgm:spPr/>
    </dgm:pt>
    <dgm:pt modelId="{728AE344-A7A9-4875-A0ED-379EF53DA2FE}" type="pres">
      <dgm:prSet presAssocID="{37314350-6F63-4F53-B5E6-0E8C0ECC7BC6}" presName="Accent1Text" presStyleLbl="node1" presStyleIdx="1" presStyleCnt="8" custAng="0" custScaleX="151884" custScaleY="131360" custLinFactNeighborX="-62774" custLinFactNeighborY="2082"/>
      <dgm:spPr/>
      <dgm:t>
        <a:bodyPr/>
        <a:lstStyle/>
        <a:p>
          <a:endParaRPr lang="en-US"/>
        </a:p>
      </dgm:t>
    </dgm:pt>
    <dgm:pt modelId="{DA1531AA-BDF9-491A-9121-DAD61CC7ACA1}" type="pres">
      <dgm:prSet presAssocID="{37314350-6F63-4F53-B5E6-0E8C0ECC7BC6}" presName="spaceBetweenRectangles" presStyleCnt="0"/>
      <dgm:spPr/>
    </dgm:pt>
    <dgm:pt modelId="{F4DD94FA-5F14-4466-8843-5D5761D0D9BF}" type="pres">
      <dgm:prSet presAssocID="{31CF38D3-59EE-4FEC-BBAE-07A7DB3EA3A0}" presName="composite" presStyleCnt="0"/>
      <dgm:spPr/>
    </dgm:pt>
    <dgm:pt modelId="{E601F8C7-3D7B-430D-9EC4-73BD38AF80DB}" type="pres">
      <dgm:prSet presAssocID="{31CF38D3-59EE-4FEC-BBAE-07A7DB3EA3A0}" presName="Parent1" presStyleLbl="node1" presStyleIdx="2" presStyleCnt="8" custScaleX="161628" custScaleY="126814" custLinFactNeighborX="-44878" custLinFactNeighborY="-9394">
        <dgm:presLayoutVars>
          <dgm:chMax val="1"/>
          <dgm:chPref val="1"/>
          <dgm:bulletEnabled val="1"/>
        </dgm:presLayoutVars>
      </dgm:prSet>
      <dgm:spPr/>
      <dgm:t>
        <a:bodyPr/>
        <a:lstStyle/>
        <a:p>
          <a:endParaRPr lang="en-US"/>
        </a:p>
      </dgm:t>
    </dgm:pt>
    <dgm:pt modelId="{823581A4-D46D-4E58-81F7-A0120EDBAA10}" type="pres">
      <dgm:prSet presAssocID="{31CF38D3-59EE-4FEC-BBAE-07A7DB3EA3A0}" presName="Childtext1" presStyleLbl="revTx" presStyleIdx="1" presStyleCnt="4">
        <dgm:presLayoutVars>
          <dgm:chMax val="0"/>
          <dgm:chPref val="0"/>
          <dgm:bulletEnabled val="1"/>
        </dgm:presLayoutVars>
      </dgm:prSet>
      <dgm:spPr/>
    </dgm:pt>
    <dgm:pt modelId="{EB2D9854-50DB-4C0F-A6A2-56F739E57877}" type="pres">
      <dgm:prSet presAssocID="{31CF38D3-59EE-4FEC-BBAE-07A7DB3EA3A0}" presName="BalanceSpacing" presStyleCnt="0"/>
      <dgm:spPr/>
    </dgm:pt>
    <dgm:pt modelId="{C17B0B20-9CA9-49D8-8A33-C34769F4C6F4}" type="pres">
      <dgm:prSet presAssocID="{31CF38D3-59EE-4FEC-BBAE-07A7DB3EA3A0}" presName="BalanceSpacing1" presStyleCnt="0"/>
      <dgm:spPr/>
    </dgm:pt>
    <dgm:pt modelId="{7CCA84AE-42DA-499E-8A63-8817850C0C9C}" type="pres">
      <dgm:prSet presAssocID="{A32D95D6-EDB3-42AF-986A-B165A292278C}" presName="Accent1Text" presStyleLbl="node1" presStyleIdx="3" presStyleCnt="8" custAng="21540000" custScaleX="167397" custScaleY="121080" custLinFactNeighborX="21114" custLinFactNeighborY="-9170"/>
      <dgm:spPr/>
      <dgm:t>
        <a:bodyPr/>
        <a:lstStyle/>
        <a:p>
          <a:endParaRPr lang="en-US"/>
        </a:p>
      </dgm:t>
    </dgm:pt>
    <dgm:pt modelId="{CC2D51D8-45C1-416B-92EC-F83CFC7BE6A8}" type="pres">
      <dgm:prSet presAssocID="{A32D95D6-EDB3-42AF-986A-B165A292278C}" presName="spaceBetweenRectangles" presStyleCnt="0"/>
      <dgm:spPr/>
    </dgm:pt>
    <dgm:pt modelId="{52B29F85-2002-405F-BCC0-315BE53489D0}" type="pres">
      <dgm:prSet presAssocID="{B7004326-4796-49B8-B263-7850393A1147}" presName="composite" presStyleCnt="0"/>
      <dgm:spPr/>
    </dgm:pt>
    <dgm:pt modelId="{2E159788-4692-4669-BE15-18E5F2C21851}" type="pres">
      <dgm:prSet presAssocID="{B7004326-4796-49B8-B263-7850393A1147}" presName="Parent1" presStyleLbl="node1" presStyleIdx="4" presStyleCnt="8" custAng="0" custScaleX="186828" custScaleY="134283" custLinFactNeighborX="-11248" custLinFactNeighborY="-21490">
        <dgm:presLayoutVars>
          <dgm:chMax val="1"/>
          <dgm:chPref val="1"/>
          <dgm:bulletEnabled val="1"/>
        </dgm:presLayoutVars>
      </dgm:prSet>
      <dgm:spPr/>
      <dgm:t>
        <a:bodyPr/>
        <a:lstStyle/>
        <a:p>
          <a:endParaRPr lang="en-US"/>
        </a:p>
      </dgm:t>
    </dgm:pt>
    <dgm:pt modelId="{97E17506-A8CB-4787-9203-9926B2BE488D}" type="pres">
      <dgm:prSet presAssocID="{B7004326-4796-49B8-B263-7850393A1147}" presName="Childtext1" presStyleLbl="revTx" presStyleIdx="2" presStyleCnt="4">
        <dgm:presLayoutVars>
          <dgm:chMax val="0"/>
          <dgm:chPref val="0"/>
          <dgm:bulletEnabled val="1"/>
        </dgm:presLayoutVars>
      </dgm:prSet>
      <dgm:spPr/>
    </dgm:pt>
    <dgm:pt modelId="{F558E772-D9D8-4917-A0FF-E21F00972886}" type="pres">
      <dgm:prSet presAssocID="{B7004326-4796-49B8-B263-7850393A1147}" presName="BalanceSpacing" presStyleCnt="0"/>
      <dgm:spPr/>
    </dgm:pt>
    <dgm:pt modelId="{CDBE24B3-2DD8-496B-925F-41D39BCACE66}" type="pres">
      <dgm:prSet presAssocID="{B7004326-4796-49B8-B263-7850393A1147}" presName="BalanceSpacing1" presStyleCnt="0"/>
      <dgm:spPr/>
    </dgm:pt>
    <dgm:pt modelId="{A22B2D14-CD88-448B-91DE-F928B4304F7B}" type="pres">
      <dgm:prSet presAssocID="{00D7232A-1616-4D3C-B743-E48145A9980A}" presName="Accent1Text" presStyleLbl="node1" presStyleIdx="5" presStyleCnt="8" custScaleX="137429" custScaleY="116857" custLinFactNeighborX="-70811" custLinFactNeighborY="-29084"/>
      <dgm:spPr/>
      <dgm:t>
        <a:bodyPr/>
        <a:lstStyle/>
        <a:p>
          <a:endParaRPr lang="en-US"/>
        </a:p>
      </dgm:t>
    </dgm:pt>
    <dgm:pt modelId="{B29E4B5A-C5EE-4F68-BE9E-7AF086A066DC}" type="pres">
      <dgm:prSet presAssocID="{00D7232A-1616-4D3C-B743-E48145A9980A}" presName="spaceBetweenRectangles" presStyleCnt="0"/>
      <dgm:spPr/>
    </dgm:pt>
    <dgm:pt modelId="{BE967A2D-6A25-4112-BBB4-AB3DA1F9DAE2}" type="pres">
      <dgm:prSet presAssocID="{9C9571B9-C01C-4BE1-B25B-95546BE04885}" presName="composite" presStyleCnt="0"/>
      <dgm:spPr/>
    </dgm:pt>
    <dgm:pt modelId="{8E1A8926-B2EE-4FBE-BEF9-55CD1E3C4378}" type="pres">
      <dgm:prSet presAssocID="{9C9571B9-C01C-4BE1-B25B-95546BE04885}" presName="Parent1" presStyleLbl="node1" presStyleIdx="6" presStyleCnt="8" custAng="60000" custScaleX="152362" custScaleY="135653" custLinFactX="-100000" custLinFactY="-100000" custLinFactNeighborX="-106347" custLinFactNeighborY="-144392">
        <dgm:presLayoutVars>
          <dgm:chMax val="1"/>
          <dgm:chPref val="1"/>
          <dgm:bulletEnabled val="1"/>
        </dgm:presLayoutVars>
      </dgm:prSet>
      <dgm:spPr/>
      <dgm:t>
        <a:bodyPr/>
        <a:lstStyle/>
        <a:p>
          <a:endParaRPr lang="en-US"/>
        </a:p>
      </dgm:t>
    </dgm:pt>
    <dgm:pt modelId="{51602532-EB36-4C33-8FEB-90620B92F8B2}" type="pres">
      <dgm:prSet presAssocID="{9C9571B9-C01C-4BE1-B25B-95546BE04885}" presName="Childtext1" presStyleLbl="revTx" presStyleIdx="3" presStyleCnt="4">
        <dgm:presLayoutVars>
          <dgm:chMax val="0"/>
          <dgm:chPref val="0"/>
          <dgm:bulletEnabled val="1"/>
        </dgm:presLayoutVars>
      </dgm:prSet>
      <dgm:spPr/>
    </dgm:pt>
    <dgm:pt modelId="{0FD444A6-19AC-4782-BACB-6CE133DAEC01}" type="pres">
      <dgm:prSet presAssocID="{9C9571B9-C01C-4BE1-B25B-95546BE04885}" presName="BalanceSpacing" presStyleCnt="0"/>
      <dgm:spPr/>
    </dgm:pt>
    <dgm:pt modelId="{063E07CF-2A39-4B8A-9343-1BCC589B5C46}" type="pres">
      <dgm:prSet presAssocID="{9C9571B9-C01C-4BE1-B25B-95546BE04885}" presName="BalanceSpacing1" presStyleCnt="0"/>
      <dgm:spPr/>
    </dgm:pt>
    <dgm:pt modelId="{D63429B9-4757-412F-9264-C0C362235A65}" type="pres">
      <dgm:prSet presAssocID="{BB1FD7C0-487E-4EAB-8FED-E82F1156E36F}" presName="Accent1Text" presStyleLbl="node1" presStyleIdx="7" presStyleCnt="8" custAng="0" custScaleX="147277" custScaleY="140638" custLinFactY="-155959" custLinFactNeighborX="93235" custLinFactNeighborY="-200000"/>
      <dgm:spPr/>
      <dgm:t>
        <a:bodyPr/>
        <a:lstStyle/>
        <a:p>
          <a:endParaRPr lang="en-US"/>
        </a:p>
      </dgm:t>
    </dgm:pt>
  </dgm:ptLst>
  <dgm:cxnLst>
    <dgm:cxn modelId="{3397C803-D93A-4FDF-80A2-C723D3305BAB}" type="presOf" srcId="{8A3834B3-D50F-4DB7-8A40-FEAA402875EB}" destId="{621896E3-C812-4350-81F2-8DCCF5A30411}" srcOrd="0" destOrd="0" presId="urn:microsoft.com/office/officeart/2008/layout/AlternatingHexagons"/>
    <dgm:cxn modelId="{92665361-9114-4CB5-91FC-67C9FCAF9CE1}" type="presOf" srcId="{9C9571B9-C01C-4BE1-B25B-95546BE04885}" destId="{8E1A8926-B2EE-4FBE-BEF9-55CD1E3C4378}" srcOrd="0" destOrd="0" presId="urn:microsoft.com/office/officeart/2008/layout/AlternatingHexagons"/>
    <dgm:cxn modelId="{3BE195EA-0E95-48FA-A22A-7434660A62C6}" srcId="{8A3834B3-D50F-4DB7-8A40-FEAA402875EB}" destId="{B7004326-4796-49B8-B263-7850393A1147}" srcOrd="2" destOrd="0" parTransId="{54168CFD-8C12-45EE-9FC8-41A165621F45}" sibTransId="{00D7232A-1616-4D3C-B743-E48145A9980A}"/>
    <dgm:cxn modelId="{AA5ADFB4-806F-4CF9-A01F-12257761C104}" srcId="{8A3834B3-D50F-4DB7-8A40-FEAA402875EB}" destId="{9C9571B9-C01C-4BE1-B25B-95546BE04885}" srcOrd="3" destOrd="0" parTransId="{728EC99C-60B0-4789-A786-B84B713D11F8}" sibTransId="{BB1FD7C0-487E-4EAB-8FED-E82F1156E36F}"/>
    <dgm:cxn modelId="{54A1D468-9A90-4FFE-BCA6-ABA726A480DC}" type="presOf" srcId="{C4086B0B-0452-4E8F-BF8E-568B18835862}" destId="{FABE1B04-7835-4CDE-85B1-D4CC960663BA}" srcOrd="0" destOrd="0" presId="urn:microsoft.com/office/officeart/2008/layout/AlternatingHexagons"/>
    <dgm:cxn modelId="{6CBB00A5-2729-4BB5-B8AE-F7F70E4CC516}" type="presOf" srcId="{B7004326-4796-49B8-B263-7850393A1147}" destId="{2E159788-4692-4669-BE15-18E5F2C21851}" srcOrd="0" destOrd="0" presId="urn:microsoft.com/office/officeart/2008/layout/AlternatingHexagons"/>
    <dgm:cxn modelId="{436886A2-8F14-42AF-A3DF-59C65369EF91}" srcId="{8A3834B3-D50F-4DB7-8A40-FEAA402875EB}" destId="{31CF38D3-59EE-4FEC-BBAE-07A7DB3EA3A0}" srcOrd="1" destOrd="0" parTransId="{D715F09F-5A8A-4BA1-8879-F8FA03313F3B}" sibTransId="{A32D95D6-EDB3-42AF-986A-B165A292278C}"/>
    <dgm:cxn modelId="{A0407ECC-22ED-42E5-8E54-0465A2B580EA}" type="presOf" srcId="{A32D95D6-EDB3-42AF-986A-B165A292278C}" destId="{7CCA84AE-42DA-499E-8A63-8817850C0C9C}" srcOrd="0" destOrd="0" presId="urn:microsoft.com/office/officeart/2008/layout/AlternatingHexagons"/>
    <dgm:cxn modelId="{86E24EF3-CDF5-4ACD-A227-05C5EB6C606D}" srcId="{8A3834B3-D50F-4DB7-8A40-FEAA402875EB}" destId="{C4086B0B-0452-4E8F-BF8E-568B18835862}" srcOrd="0" destOrd="0" parTransId="{ED973B4F-C772-4D57-A1AF-3CF3EEA570F1}" sibTransId="{37314350-6F63-4F53-B5E6-0E8C0ECC7BC6}"/>
    <dgm:cxn modelId="{C1B253ED-CFFA-4EA0-8B25-0E48B8FD299B}" type="presOf" srcId="{00D7232A-1616-4D3C-B743-E48145A9980A}" destId="{A22B2D14-CD88-448B-91DE-F928B4304F7B}" srcOrd="0" destOrd="0" presId="urn:microsoft.com/office/officeart/2008/layout/AlternatingHexagons"/>
    <dgm:cxn modelId="{1D7F338B-5A2C-488E-A05D-399D4562A1CF}" type="presOf" srcId="{37314350-6F63-4F53-B5E6-0E8C0ECC7BC6}" destId="{728AE344-A7A9-4875-A0ED-379EF53DA2FE}" srcOrd="0" destOrd="0" presId="urn:microsoft.com/office/officeart/2008/layout/AlternatingHexagons"/>
    <dgm:cxn modelId="{ACED19EA-ECE4-4F15-8603-2612705BD6E8}" type="presOf" srcId="{31CF38D3-59EE-4FEC-BBAE-07A7DB3EA3A0}" destId="{E601F8C7-3D7B-430D-9EC4-73BD38AF80DB}" srcOrd="0" destOrd="0" presId="urn:microsoft.com/office/officeart/2008/layout/AlternatingHexagons"/>
    <dgm:cxn modelId="{093A6663-8016-4A57-91AE-FC7FA1F5BC5E}" type="presOf" srcId="{BB1FD7C0-487E-4EAB-8FED-E82F1156E36F}" destId="{D63429B9-4757-412F-9264-C0C362235A65}" srcOrd="0" destOrd="0" presId="urn:microsoft.com/office/officeart/2008/layout/AlternatingHexagons"/>
    <dgm:cxn modelId="{E89BD9C2-CAEF-4D01-A62A-037DA7E2A5BA}" type="presParOf" srcId="{621896E3-C812-4350-81F2-8DCCF5A30411}" destId="{E3A1D62B-10A8-4783-B155-4E90158F6EAA}" srcOrd="0" destOrd="0" presId="urn:microsoft.com/office/officeart/2008/layout/AlternatingHexagons"/>
    <dgm:cxn modelId="{6505DDC1-6BD9-4A12-9045-8136C1A136B9}" type="presParOf" srcId="{E3A1D62B-10A8-4783-B155-4E90158F6EAA}" destId="{FABE1B04-7835-4CDE-85B1-D4CC960663BA}" srcOrd="0" destOrd="0" presId="urn:microsoft.com/office/officeart/2008/layout/AlternatingHexagons"/>
    <dgm:cxn modelId="{9AA462A7-13D7-4D1E-BFA1-D37DAE633426}" type="presParOf" srcId="{E3A1D62B-10A8-4783-B155-4E90158F6EAA}" destId="{6D91C2F9-66B5-4DBB-86C8-C73F0A4931C2}" srcOrd="1" destOrd="0" presId="urn:microsoft.com/office/officeart/2008/layout/AlternatingHexagons"/>
    <dgm:cxn modelId="{7B5EAF98-4D6E-441F-AD80-E5015F16F91D}" type="presParOf" srcId="{E3A1D62B-10A8-4783-B155-4E90158F6EAA}" destId="{FA2312FA-55CC-4F91-8518-874AFF7DAD39}" srcOrd="2" destOrd="0" presId="urn:microsoft.com/office/officeart/2008/layout/AlternatingHexagons"/>
    <dgm:cxn modelId="{6C26ED69-37FA-4637-BB9B-AEF83177A2FD}" type="presParOf" srcId="{E3A1D62B-10A8-4783-B155-4E90158F6EAA}" destId="{15DF07FA-62F6-46AA-9A73-9718247BB5BD}" srcOrd="3" destOrd="0" presId="urn:microsoft.com/office/officeart/2008/layout/AlternatingHexagons"/>
    <dgm:cxn modelId="{8CCD6E6B-78AD-46C3-8FB2-CDA8F5674814}" type="presParOf" srcId="{E3A1D62B-10A8-4783-B155-4E90158F6EAA}" destId="{728AE344-A7A9-4875-A0ED-379EF53DA2FE}" srcOrd="4" destOrd="0" presId="urn:microsoft.com/office/officeart/2008/layout/AlternatingHexagons"/>
    <dgm:cxn modelId="{6682A341-0743-459E-946D-2D1AD21458CF}" type="presParOf" srcId="{621896E3-C812-4350-81F2-8DCCF5A30411}" destId="{DA1531AA-BDF9-491A-9121-DAD61CC7ACA1}" srcOrd="1" destOrd="0" presId="urn:microsoft.com/office/officeart/2008/layout/AlternatingHexagons"/>
    <dgm:cxn modelId="{7F576009-9FF1-4668-BD7C-BA8A8AA1A061}" type="presParOf" srcId="{621896E3-C812-4350-81F2-8DCCF5A30411}" destId="{F4DD94FA-5F14-4466-8843-5D5761D0D9BF}" srcOrd="2" destOrd="0" presId="urn:microsoft.com/office/officeart/2008/layout/AlternatingHexagons"/>
    <dgm:cxn modelId="{0965957B-70DB-45C4-A102-66DF1982B532}" type="presParOf" srcId="{F4DD94FA-5F14-4466-8843-5D5761D0D9BF}" destId="{E601F8C7-3D7B-430D-9EC4-73BD38AF80DB}" srcOrd="0" destOrd="0" presId="urn:microsoft.com/office/officeart/2008/layout/AlternatingHexagons"/>
    <dgm:cxn modelId="{F549DD5A-DE47-47DC-B68A-81204119B685}" type="presParOf" srcId="{F4DD94FA-5F14-4466-8843-5D5761D0D9BF}" destId="{823581A4-D46D-4E58-81F7-A0120EDBAA10}" srcOrd="1" destOrd="0" presId="urn:microsoft.com/office/officeart/2008/layout/AlternatingHexagons"/>
    <dgm:cxn modelId="{749DD9B8-6BBA-4873-AA98-6ABBF62BC06B}" type="presParOf" srcId="{F4DD94FA-5F14-4466-8843-5D5761D0D9BF}" destId="{EB2D9854-50DB-4C0F-A6A2-56F739E57877}" srcOrd="2" destOrd="0" presId="urn:microsoft.com/office/officeart/2008/layout/AlternatingHexagons"/>
    <dgm:cxn modelId="{23260F39-D67F-439B-841E-1BDB79152642}" type="presParOf" srcId="{F4DD94FA-5F14-4466-8843-5D5761D0D9BF}" destId="{C17B0B20-9CA9-49D8-8A33-C34769F4C6F4}" srcOrd="3" destOrd="0" presId="urn:microsoft.com/office/officeart/2008/layout/AlternatingHexagons"/>
    <dgm:cxn modelId="{0C2A914D-77BE-4553-AE32-70355FDADAFB}" type="presParOf" srcId="{F4DD94FA-5F14-4466-8843-5D5761D0D9BF}" destId="{7CCA84AE-42DA-499E-8A63-8817850C0C9C}" srcOrd="4" destOrd="0" presId="urn:microsoft.com/office/officeart/2008/layout/AlternatingHexagons"/>
    <dgm:cxn modelId="{31252ABA-B990-421B-887F-8DC25090EDC1}" type="presParOf" srcId="{621896E3-C812-4350-81F2-8DCCF5A30411}" destId="{CC2D51D8-45C1-416B-92EC-F83CFC7BE6A8}" srcOrd="3" destOrd="0" presId="urn:microsoft.com/office/officeart/2008/layout/AlternatingHexagons"/>
    <dgm:cxn modelId="{E6631856-B0E3-4091-A2CA-8D13318DCF54}" type="presParOf" srcId="{621896E3-C812-4350-81F2-8DCCF5A30411}" destId="{52B29F85-2002-405F-BCC0-315BE53489D0}" srcOrd="4" destOrd="0" presId="urn:microsoft.com/office/officeart/2008/layout/AlternatingHexagons"/>
    <dgm:cxn modelId="{627BF556-1981-49C5-8B11-DF1EFBDFA5C5}" type="presParOf" srcId="{52B29F85-2002-405F-BCC0-315BE53489D0}" destId="{2E159788-4692-4669-BE15-18E5F2C21851}" srcOrd="0" destOrd="0" presId="urn:microsoft.com/office/officeart/2008/layout/AlternatingHexagons"/>
    <dgm:cxn modelId="{5773FA78-5659-45E6-A7B0-EA2836390AEF}" type="presParOf" srcId="{52B29F85-2002-405F-BCC0-315BE53489D0}" destId="{97E17506-A8CB-4787-9203-9926B2BE488D}" srcOrd="1" destOrd="0" presId="urn:microsoft.com/office/officeart/2008/layout/AlternatingHexagons"/>
    <dgm:cxn modelId="{DF04B423-105E-446B-844E-D56E4378798E}" type="presParOf" srcId="{52B29F85-2002-405F-BCC0-315BE53489D0}" destId="{F558E772-D9D8-4917-A0FF-E21F00972886}" srcOrd="2" destOrd="0" presId="urn:microsoft.com/office/officeart/2008/layout/AlternatingHexagons"/>
    <dgm:cxn modelId="{0B2AF443-AC13-40E9-987F-15C0BFE6DA58}" type="presParOf" srcId="{52B29F85-2002-405F-BCC0-315BE53489D0}" destId="{CDBE24B3-2DD8-496B-925F-41D39BCACE66}" srcOrd="3" destOrd="0" presId="urn:microsoft.com/office/officeart/2008/layout/AlternatingHexagons"/>
    <dgm:cxn modelId="{B9A4BBB4-1011-4B04-AB71-AE8DAAB20CA6}" type="presParOf" srcId="{52B29F85-2002-405F-BCC0-315BE53489D0}" destId="{A22B2D14-CD88-448B-91DE-F928B4304F7B}" srcOrd="4" destOrd="0" presId="urn:microsoft.com/office/officeart/2008/layout/AlternatingHexagons"/>
    <dgm:cxn modelId="{8D464B2F-F139-4848-AF84-80D8EB52E34A}" type="presParOf" srcId="{621896E3-C812-4350-81F2-8DCCF5A30411}" destId="{B29E4B5A-C5EE-4F68-BE9E-7AF086A066DC}" srcOrd="5" destOrd="0" presId="urn:microsoft.com/office/officeart/2008/layout/AlternatingHexagons"/>
    <dgm:cxn modelId="{EA980CE2-E662-44A1-9F3A-A543B013E2D3}" type="presParOf" srcId="{621896E3-C812-4350-81F2-8DCCF5A30411}" destId="{BE967A2D-6A25-4112-BBB4-AB3DA1F9DAE2}" srcOrd="6" destOrd="0" presId="urn:microsoft.com/office/officeart/2008/layout/AlternatingHexagons"/>
    <dgm:cxn modelId="{BC260132-371F-47B7-9F48-B017D73E7D07}" type="presParOf" srcId="{BE967A2D-6A25-4112-BBB4-AB3DA1F9DAE2}" destId="{8E1A8926-B2EE-4FBE-BEF9-55CD1E3C4378}" srcOrd="0" destOrd="0" presId="urn:microsoft.com/office/officeart/2008/layout/AlternatingHexagons"/>
    <dgm:cxn modelId="{C305E4C9-63E7-432B-8F49-6733CA21F184}" type="presParOf" srcId="{BE967A2D-6A25-4112-BBB4-AB3DA1F9DAE2}" destId="{51602532-EB36-4C33-8FEB-90620B92F8B2}" srcOrd="1" destOrd="0" presId="urn:microsoft.com/office/officeart/2008/layout/AlternatingHexagons"/>
    <dgm:cxn modelId="{FE18823E-736A-4456-844D-6736FA791CD9}" type="presParOf" srcId="{BE967A2D-6A25-4112-BBB4-AB3DA1F9DAE2}" destId="{0FD444A6-19AC-4782-BACB-6CE133DAEC01}" srcOrd="2" destOrd="0" presId="urn:microsoft.com/office/officeart/2008/layout/AlternatingHexagons"/>
    <dgm:cxn modelId="{19E24B33-34DF-490A-90C2-5212308EB3D9}" type="presParOf" srcId="{BE967A2D-6A25-4112-BBB4-AB3DA1F9DAE2}" destId="{063E07CF-2A39-4B8A-9343-1BCC589B5C46}" srcOrd="3" destOrd="0" presId="urn:microsoft.com/office/officeart/2008/layout/AlternatingHexagons"/>
    <dgm:cxn modelId="{74E98441-7A95-4DA4-A1B9-17CF7E9AFDC3}" type="presParOf" srcId="{BE967A2D-6A25-4112-BBB4-AB3DA1F9DAE2}" destId="{D63429B9-4757-412F-9264-C0C362235A65}"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BC11D-8BE1-4322-81D1-5B93474B0B4C}">
      <dsp:nvSpPr>
        <dsp:cNvPr id="0" name=""/>
        <dsp:cNvSpPr/>
      </dsp:nvSpPr>
      <dsp:spPr>
        <a:xfrm>
          <a:off x="4937717" y="2578510"/>
          <a:ext cx="3931524" cy="1920055"/>
        </a:xfrm>
        <a:prstGeom prst="roundRect">
          <a:avLst>
            <a:gd name="adj" fmla="val 1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extrusionH="12700"/>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ctr" anchorCtr="1">
          <a:noAutofit/>
        </a:bodyPr>
        <a:lstStyle/>
        <a:p>
          <a:pPr marL="171450" lvl="1" indent="-171450" algn="l" defTabSz="711200">
            <a:lnSpc>
              <a:spcPct val="90000"/>
            </a:lnSpc>
            <a:spcBef>
              <a:spcPct val="0"/>
            </a:spcBef>
            <a:spcAft>
              <a:spcPct val="15000"/>
            </a:spcAft>
            <a:buChar char="••"/>
          </a:pPr>
          <a:r>
            <a:rPr lang="en-US" sz="1600" b="0" kern="1200" dirty="0"/>
            <a:t>Continuing to develop a set of national standards to identify and allow for electronic sharing of components of care plans</a:t>
          </a:r>
          <a:endParaRPr lang="en-US" sz="1600" kern="1200" dirty="0"/>
        </a:p>
      </dsp:txBody>
      <dsp:txXfrm>
        <a:off x="6159351" y="3100701"/>
        <a:ext cx="2667713" cy="1355687"/>
      </dsp:txXfrm>
    </dsp:sp>
    <dsp:sp modelId="{1FF1F584-5F1D-43F5-90DF-75EDEA3076AB}">
      <dsp:nvSpPr>
        <dsp:cNvPr id="0" name=""/>
        <dsp:cNvSpPr/>
      </dsp:nvSpPr>
      <dsp:spPr>
        <a:xfrm>
          <a:off x="2775" y="2551037"/>
          <a:ext cx="3931524" cy="1920269"/>
        </a:xfrm>
        <a:prstGeom prst="roundRect">
          <a:avLst>
            <a:gd name="adj" fmla="val 1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extrusionH="12700"/>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b" anchorCtr="0">
          <a:noAutofit/>
        </a:bodyPr>
        <a:lstStyle/>
        <a:p>
          <a:pPr marL="171450" lvl="1" indent="-171450" algn="l" defTabSz="711200">
            <a:lnSpc>
              <a:spcPct val="90000"/>
            </a:lnSpc>
            <a:spcBef>
              <a:spcPct val="0"/>
            </a:spcBef>
            <a:spcAft>
              <a:spcPct val="15000"/>
            </a:spcAft>
            <a:buChar char="••"/>
          </a:pPr>
          <a:r>
            <a:rPr lang="en-US" sz="1600" kern="1200" dirty="0"/>
            <a:t>Finalizing options and anticipate announcing which PHR will be made available to individuals served under the Money Follows the Person Demonstration</a:t>
          </a:r>
        </a:p>
      </dsp:txBody>
      <dsp:txXfrm>
        <a:off x="44957" y="3073287"/>
        <a:ext cx="2667703" cy="1355838"/>
      </dsp:txXfrm>
    </dsp:sp>
    <dsp:sp modelId="{1727702A-3D7C-4757-B260-C129A9BE3483}">
      <dsp:nvSpPr>
        <dsp:cNvPr id="0" name=""/>
        <dsp:cNvSpPr/>
      </dsp:nvSpPr>
      <dsp:spPr>
        <a:xfrm>
          <a:off x="4913054" y="23156"/>
          <a:ext cx="3931524" cy="1920055"/>
        </a:xfrm>
        <a:prstGeom prst="roundRect">
          <a:avLst>
            <a:gd name="adj" fmla="val 1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extrusionH="12700"/>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Round 1 Testing complete;  Round 2 underway</a:t>
          </a:r>
        </a:p>
      </dsp:txBody>
      <dsp:txXfrm>
        <a:off x="6134688" y="65333"/>
        <a:ext cx="2667713" cy="1355687"/>
      </dsp:txXfrm>
    </dsp:sp>
    <dsp:sp modelId="{D1F9520E-0A62-4738-BA1F-2C025286BE45}">
      <dsp:nvSpPr>
        <dsp:cNvPr id="0" name=""/>
        <dsp:cNvSpPr/>
      </dsp:nvSpPr>
      <dsp:spPr>
        <a:xfrm>
          <a:off x="7496" y="1914"/>
          <a:ext cx="3936201" cy="1922327"/>
        </a:xfrm>
        <a:prstGeom prst="roundRect">
          <a:avLst>
            <a:gd name="adj" fmla="val 10000"/>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z="-190500" extrusionH="12700"/>
      </dsp:spPr>
      <dsp:style>
        <a:lnRef idx="1">
          <a:schemeClr val="accent3"/>
        </a:lnRef>
        <a:fillRef idx="2">
          <a:schemeClr val="accent3"/>
        </a:fillRef>
        <a:effectRef idx="1">
          <a:schemeClr val="accent3"/>
        </a:effectRef>
        <a:fontRef idx="minor">
          <a:schemeClr val="dk1"/>
        </a:fontRef>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EOC Survey Testing completed</a:t>
          </a:r>
        </a:p>
        <a:p>
          <a:pPr marL="114300" lvl="1" indent="-114300" algn="l" defTabSz="533400">
            <a:lnSpc>
              <a:spcPct val="90000"/>
            </a:lnSpc>
            <a:spcBef>
              <a:spcPct val="0"/>
            </a:spcBef>
            <a:spcAft>
              <a:spcPct val="15000"/>
            </a:spcAft>
            <a:buChar char="••"/>
          </a:pPr>
          <a:endParaRPr lang="en-US" sz="1200" kern="1200" dirty="0"/>
        </a:p>
        <a:p>
          <a:pPr marL="171450" lvl="1" indent="-171450" algn="l" defTabSz="711200">
            <a:lnSpc>
              <a:spcPct val="90000"/>
            </a:lnSpc>
            <a:spcBef>
              <a:spcPct val="0"/>
            </a:spcBef>
            <a:spcAft>
              <a:spcPct val="15000"/>
            </a:spcAft>
            <a:buChar char="••"/>
          </a:pPr>
          <a:r>
            <a:rPr lang="en-US" sz="1600" kern="1200" dirty="0"/>
            <a:t>Consumer Assessment of Healthcare Providers &amp; Systems (CHAPS) Certification granted</a:t>
          </a:r>
        </a:p>
      </dsp:txBody>
      <dsp:txXfrm>
        <a:off x="49723" y="44141"/>
        <a:ext cx="2670887" cy="1357291"/>
      </dsp:txXfrm>
    </dsp:sp>
    <dsp:sp modelId="{00A42A5E-0DA5-4169-AD7C-D5980E66C2AA}">
      <dsp:nvSpPr>
        <dsp:cNvPr id="0" name=""/>
        <dsp:cNvSpPr/>
      </dsp:nvSpPr>
      <dsp:spPr>
        <a:xfrm>
          <a:off x="2456589" y="254795"/>
          <a:ext cx="1933595" cy="1933595"/>
        </a:xfrm>
        <a:prstGeom prst="pieWedge">
          <a:avLst/>
        </a:prstGeom>
        <a:solidFill>
          <a:schemeClr val="tx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a:t>Experience </a:t>
          </a:r>
        </a:p>
        <a:p>
          <a:pPr lvl="0" algn="ctr" defTabSz="711200">
            <a:lnSpc>
              <a:spcPct val="90000"/>
            </a:lnSpc>
            <a:spcBef>
              <a:spcPct val="0"/>
            </a:spcBef>
            <a:spcAft>
              <a:spcPct val="35000"/>
            </a:spcAft>
          </a:pPr>
          <a:r>
            <a:rPr lang="en-US" sz="1600" b="1" kern="1200" dirty="0"/>
            <a:t>of Care </a:t>
          </a:r>
        </a:p>
        <a:p>
          <a:pPr lvl="0" algn="ctr" defTabSz="711200">
            <a:lnSpc>
              <a:spcPct val="90000"/>
            </a:lnSpc>
            <a:spcBef>
              <a:spcPct val="0"/>
            </a:spcBef>
            <a:spcAft>
              <a:spcPct val="35000"/>
            </a:spcAft>
          </a:pPr>
          <a:r>
            <a:rPr lang="en-US" sz="1600" b="1" kern="1200" dirty="0"/>
            <a:t>(EOC)</a:t>
          </a:r>
        </a:p>
      </dsp:txBody>
      <dsp:txXfrm>
        <a:off x="3022926" y="821132"/>
        <a:ext cx="1367258" cy="1367258"/>
      </dsp:txXfrm>
    </dsp:sp>
    <dsp:sp modelId="{2D33CF54-8BB6-4DC2-8363-FC31A48B568F}">
      <dsp:nvSpPr>
        <dsp:cNvPr id="0" name=""/>
        <dsp:cNvSpPr/>
      </dsp:nvSpPr>
      <dsp:spPr>
        <a:xfrm rot="5400000">
          <a:off x="4479495" y="236832"/>
          <a:ext cx="1933595" cy="1969521"/>
        </a:xfrm>
        <a:prstGeom prst="pieWedge">
          <a:avLst/>
        </a:prstGeom>
        <a:solidFill>
          <a:schemeClr val="tx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100000"/>
            </a:lnSpc>
            <a:spcBef>
              <a:spcPct val="0"/>
            </a:spcBef>
            <a:spcAft>
              <a:spcPts val="0"/>
            </a:spcAft>
          </a:pPr>
          <a:r>
            <a:rPr lang="en-US" sz="1500" b="1" kern="1200" dirty="0"/>
            <a:t>Functional Assessment Standardized Items</a:t>
          </a:r>
        </a:p>
        <a:p>
          <a:pPr lvl="0" algn="ctr" defTabSz="666750">
            <a:lnSpc>
              <a:spcPct val="100000"/>
            </a:lnSpc>
            <a:spcBef>
              <a:spcPct val="0"/>
            </a:spcBef>
            <a:spcAft>
              <a:spcPts val="0"/>
            </a:spcAft>
          </a:pPr>
          <a:r>
            <a:rPr lang="en-US" sz="1500" b="1" kern="1200" dirty="0"/>
            <a:t>(FASI)</a:t>
          </a:r>
        </a:p>
      </dsp:txBody>
      <dsp:txXfrm rot="-5400000">
        <a:off x="4461532" y="821132"/>
        <a:ext cx="1392662" cy="1367258"/>
      </dsp:txXfrm>
    </dsp:sp>
    <dsp:sp modelId="{01F9098A-BCFD-452F-AE61-E7FFDB198D32}">
      <dsp:nvSpPr>
        <dsp:cNvPr id="0" name=""/>
        <dsp:cNvSpPr/>
      </dsp:nvSpPr>
      <dsp:spPr>
        <a:xfrm rot="10800000">
          <a:off x="4479495" y="2277701"/>
          <a:ext cx="1933595" cy="1933595"/>
        </a:xfrm>
        <a:prstGeom prst="pieWedge">
          <a:avLst/>
        </a:prstGeom>
        <a:solidFill>
          <a:schemeClr val="tx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100000"/>
            </a:lnSpc>
            <a:spcBef>
              <a:spcPct val="0"/>
            </a:spcBef>
            <a:spcAft>
              <a:spcPts val="0"/>
            </a:spcAft>
          </a:pPr>
          <a:endParaRPr lang="en-US" sz="1400" b="1" kern="1200" dirty="0"/>
        </a:p>
        <a:p>
          <a:pPr lvl="0" algn="ctr" defTabSz="622300">
            <a:lnSpc>
              <a:spcPct val="100000"/>
            </a:lnSpc>
            <a:spcBef>
              <a:spcPct val="0"/>
            </a:spcBef>
            <a:spcAft>
              <a:spcPts val="0"/>
            </a:spcAft>
          </a:pPr>
          <a:r>
            <a:rPr lang="en-US" sz="1500" b="1" kern="1200" dirty="0"/>
            <a:t>Electronic</a:t>
          </a:r>
        </a:p>
        <a:p>
          <a:pPr lvl="0" algn="ctr" defTabSz="622300">
            <a:lnSpc>
              <a:spcPct val="100000"/>
            </a:lnSpc>
            <a:spcBef>
              <a:spcPct val="0"/>
            </a:spcBef>
            <a:spcAft>
              <a:spcPts val="0"/>
            </a:spcAft>
          </a:pPr>
          <a:r>
            <a:rPr lang="en-US" sz="1500" b="1" kern="1200" dirty="0"/>
            <a:t>Long- Term Services &amp; Supports Standard</a:t>
          </a:r>
        </a:p>
        <a:p>
          <a:pPr lvl="0" algn="ctr" defTabSz="622300">
            <a:lnSpc>
              <a:spcPct val="100000"/>
            </a:lnSpc>
            <a:spcBef>
              <a:spcPct val="0"/>
            </a:spcBef>
            <a:spcAft>
              <a:spcPts val="0"/>
            </a:spcAft>
          </a:pPr>
          <a:r>
            <a:rPr lang="en-US" sz="1500" b="1" kern="1200" dirty="0"/>
            <a:t>(</a:t>
          </a:r>
          <a:r>
            <a:rPr lang="en-US" sz="1500" b="1" kern="1200" dirty="0" err="1"/>
            <a:t>eLTSS</a:t>
          </a:r>
          <a:r>
            <a:rPr lang="en-US" sz="1500" b="1" kern="1200" dirty="0"/>
            <a:t>)</a:t>
          </a:r>
        </a:p>
      </dsp:txBody>
      <dsp:txXfrm rot="10800000">
        <a:off x="4479495" y="2277701"/>
        <a:ext cx="1367258" cy="1367258"/>
      </dsp:txXfrm>
    </dsp:sp>
    <dsp:sp modelId="{4192BD33-72FC-4263-A028-2D7F37680477}">
      <dsp:nvSpPr>
        <dsp:cNvPr id="0" name=""/>
        <dsp:cNvSpPr/>
      </dsp:nvSpPr>
      <dsp:spPr>
        <a:xfrm rot="16200000">
          <a:off x="2446437" y="2287853"/>
          <a:ext cx="1933595" cy="1933595"/>
        </a:xfrm>
        <a:prstGeom prst="pieWedge">
          <a:avLst/>
        </a:prstGeom>
        <a:solidFill>
          <a:schemeClr val="tx2"/>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a:t>Personal Health Records (PHR)</a:t>
          </a:r>
        </a:p>
      </dsp:txBody>
      <dsp:txXfrm rot="5400000">
        <a:off x="3012774" y="2287853"/>
        <a:ext cx="1367258" cy="1367258"/>
      </dsp:txXfrm>
    </dsp:sp>
    <dsp:sp modelId="{9325DB74-52DE-4B88-9A06-76F0F78374CB}">
      <dsp:nvSpPr>
        <dsp:cNvPr id="0" name=""/>
        <dsp:cNvSpPr/>
      </dsp:nvSpPr>
      <dsp:spPr>
        <a:xfrm>
          <a:off x="4428604" y="2022415"/>
          <a:ext cx="47693" cy="258867"/>
        </a:xfrm>
        <a:prstGeom prst="rect">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AF3B96E6-443D-4829-AC70-944584A95348}">
      <dsp:nvSpPr>
        <dsp:cNvPr id="0" name=""/>
        <dsp:cNvSpPr/>
      </dsp:nvSpPr>
      <dsp:spPr>
        <a:xfrm rot="10800000" flipH="1">
          <a:off x="4294225" y="2130393"/>
          <a:ext cx="281228" cy="211874"/>
        </a:xfrm>
        <a:prstGeom prst="rect">
          <a:avLst/>
        </a:prstGeom>
        <a:solidFill>
          <a:schemeClr val="accent1">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44FCA-AC5D-414E-B48C-6A7ACBB1A9D7}">
      <dsp:nvSpPr>
        <dsp:cNvPr id="0" name=""/>
        <dsp:cNvSpPr/>
      </dsp:nvSpPr>
      <dsp:spPr>
        <a:xfrm>
          <a:off x="626" y="157775"/>
          <a:ext cx="2156874" cy="1612652"/>
        </a:xfrm>
        <a:prstGeom prst="ellipse">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chemeClr val="tx2"/>
              </a:solidFill>
            </a:rPr>
            <a:t>Initial Award </a:t>
          </a:r>
          <a:r>
            <a:rPr lang="en-US" sz="2000" kern="1200" dirty="0">
              <a:solidFill>
                <a:schemeClr val="tx2"/>
              </a:solidFill>
            </a:rPr>
            <a:t>$72,780,505</a:t>
          </a:r>
        </a:p>
      </dsp:txBody>
      <dsp:txXfrm>
        <a:off x="316493" y="393942"/>
        <a:ext cx="1525140" cy="1140318"/>
      </dsp:txXfrm>
    </dsp:sp>
    <dsp:sp modelId="{177F2124-5732-4CAA-BDD5-7A0F18E7E7B9}">
      <dsp:nvSpPr>
        <dsp:cNvPr id="0" name=""/>
        <dsp:cNvSpPr/>
      </dsp:nvSpPr>
      <dsp:spPr>
        <a:xfrm>
          <a:off x="2269976" y="524128"/>
          <a:ext cx="935338" cy="93533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a:p>
      </dsp:txBody>
      <dsp:txXfrm>
        <a:off x="2393955" y="881801"/>
        <a:ext cx="687380" cy="219992"/>
      </dsp:txXfrm>
    </dsp:sp>
    <dsp:sp modelId="{BAFCABC5-2494-4791-B35D-F9C0043D7B1C}">
      <dsp:nvSpPr>
        <dsp:cNvPr id="0" name=""/>
        <dsp:cNvSpPr/>
      </dsp:nvSpPr>
      <dsp:spPr>
        <a:xfrm>
          <a:off x="3354733" y="157775"/>
          <a:ext cx="2156874" cy="1612652"/>
        </a:xfrm>
        <a:prstGeom prst="ellipse">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ts val="0"/>
            </a:spcAft>
          </a:pPr>
          <a:r>
            <a:rPr lang="en-US" sz="2200" b="1" kern="1200" dirty="0">
              <a:solidFill>
                <a:schemeClr val="tx2"/>
              </a:solidFill>
            </a:rPr>
            <a:t>Additional</a:t>
          </a:r>
        </a:p>
        <a:p>
          <a:pPr lvl="0" algn="ctr" defTabSz="977900">
            <a:lnSpc>
              <a:spcPct val="90000"/>
            </a:lnSpc>
            <a:spcBef>
              <a:spcPct val="0"/>
            </a:spcBef>
            <a:spcAft>
              <a:spcPts val="0"/>
            </a:spcAft>
          </a:pPr>
          <a:r>
            <a:rPr lang="en-US" sz="2200" b="0" kern="1200" dirty="0">
              <a:solidFill>
                <a:schemeClr val="tx2"/>
              </a:solidFill>
            </a:rPr>
            <a:t>$5.29 million</a:t>
          </a:r>
        </a:p>
      </dsp:txBody>
      <dsp:txXfrm>
        <a:off x="3670600" y="393942"/>
        <a:ext cx="1525140" cy="1140318"/>
      </dsp:txXfrm>
    </dsp:sp>
    <dsp:sp modelId="{00134031-2454-441E-9F06-B8C62212DBB7}">
      <dsp:nvSpPr>
        <dsp:cNvPr id="0" name=""/>
        <dsp:cNvSpPr/>
      </dsp:nvSpPr>
      <dsp:spPr>
        <a:xfrm>
          <a:off x="5642554" y="496432"/>
          <a:ext cx="935338" cy="935338"/>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33550">
            <a:lnSpc>
              <a:spcPct val="90000"/>
            </a:lnSpc>
            <a:spcBef>
              <a:spcPct val="0"/>
            </a:spcBef>
            <a:spcAft>
              <a:spcPct val="35000"/>
            </a:spcAft>
          </a:pPr>
          <a:endParaRPr lang="en-US" sz="3900" kern="1200"/>
        </a:p>
      </dsp:txBody>
      <dsp:txXfrm>
        <a:off x="5766533" y="689112"/>
        <a:ext cx="687380" cy="549978"/>
      </dsp:txXfrm>
    </dsp:sp>
    <dsp:sp modelId="{534ED197-7357-4C47-AF68-967B1CF86158}">
      <dsp:nvSpPr>
        <dsp:cNvPr id="0" name=""/>
        <dsp:cNvSpPr/>
      </dsp:nvSpPr>
      <dsp:spPr>
        <a:xfrm>
          <a:off x="6708840" y="157775"/>
          <a:ext cx="2156874" cy="1612652"/>
        </a:xfrm>
        <a:prstGeom prst="ellipse">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chemeClr val="tx2"/>
              </a:solidFill>
            </a:rPr>
            <a:t>Total Grant Funds</a:t>
          </a:r>
        </a:p>
        <a:p>
          <a:pPr lvl="0" algn="ctr" defTabSz="889000">
            <a:lnSpc>
              <a:spcPct val="90000"/>
            </a:lnSpc>
            <a:spcBef>
              <a:spcPct val="0"/>
            </a:spcBef>
            <a:spcAft>
              <a:spcPct val="35000"/>
            </a:spcAft>
          </a:pPr>
          <a:r>
            <a:rPr lang="en-US" sz="2000" kern="1200" dirty="0">
              <a:solidFill>
                <a:schemeClr val="tx2"/>
              </a:solidFill>
            </a:rPr>
            <a:t>$78.07 million</a:t>
          </a:r>
        </a:p>
      </dsp:txBody>
      <dsp:txXfrm>
        <a:off x="7024707" y="393942"/>
        <a:ext cx="1525140" cy="11403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E1B04-7835-4CDE-85B1-D4CC960663BA}">
      <dsp:nvSpPr>
        <dsp:cNvPr id="0" name=""/>
        <dsp:cNvSpPr/>
      </dsp:nvSpPr>
      <dsp:spPr>
        <a:xfrm rot="5400000">
          <a:off x="4049103" y="153591"/>
          <a:ext cx="1964944" cy="1718072"/>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ABI Waiver II</a:t>
          </a:r>
        </a:p>
      </dsp:txBody>
      <dsp:txXfrm rot="-5400000">
        <a:off x="4440896" y="337073"/>
        <a:ext cx="1181358" cy="1351108"/>
      </dsp:txXfrm>
    </dsp:sp>
    <dsp:sp modelId="{6D91C2F9-66B5-4DBB-86C8-C73F0A4931C2}">
      <dsp:nvSpPr>
        <dsp:cNvPr id="0" name=""/>
        <dsp:cNvSpPr/>
      </dsp:nvSpPr>
      <dsp:spPr>
        <a:xfrm>
          <a:off x="5774881" y="566648"/>
          <a:ext cx="1548576" cy="832568"/>
        </a:xfrm>
        <a:prstGeom prst="rect">
          <a:avLst/>
        </a:prstGeom>
        <a:noFill/>
        <a:ln>
          <a:noFill/>
        </a:ln>
        <a:effectLst/>
      </dsp:spPr>
      <dsp:style>
        <a:lnRef idx="0">
          <a:scrgbClr r="0" g="0" b="0"/>
        </a:lnRef>
        <a:fillRef idx="0">
          <a:scrgbClr r="0" g="0" b="0"/>
        </a:fillRef>
        <a:effectRef idx="0">
          <a:scrgbClr r="0" g="0" b="0"/>
        </a:effectRef>
        <a:fontRef idx="minor"/>
      </dsp:style>
    </dsp:sp>
    <dsp:sp modelId="{728AE344-A7A9-4875-A0ED-379EF53DA2FE}">
      <dsp:nvSpPr>
        <dsp:cNvPr id="0" name=""/>
        <dsp:cNvSpPr/>
      </dsp:nvSpPr>
      <dsp:spPr>
        <a:xfrm rot="5400000">
          <a:off x="2161627" y="95032"/>
          <a:ext cx="1822769" cy="183357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Autism Waiver</a:t>
          </a:r>
          <a:endParaRPr lang="en-US" sz="2000" kern="1200" dirty="0"/>
        </a:p>
      </dsp:txBody>
      <dsp:txXfrm rot="-5400000">
        <a:off x="2461819" y="404232"/>
        <a:ext cx="1222386" cy="1215179"/>
      </dsp:txXfrm>
    </dsp:sp>
    <dsp:sp modelId="{E601F8C7-3D7B-430D-9EC4-73BD38AF80DB}">
      <dsp:nvSpPr>
        <dsp:cNvPr id="0" name=""/>
        <dsp:cNvSpPr/>
      </dsp:nvSpPr>
      <dsp:spPr>
        <a:xfrm rot="5400000">
          <a:off x="3058615" y="1529483"/>
          <a:ext cx="1759688" cy="1951211"/>
        </a:xfrm>
        <a:prstGeom prst="hexagon">
          <a:avLst>
            <a:gd name="adj" fmla="val 25000"/>
            <a:gd name="vf" fmla="val 11547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solidFill>
                <a:schemeClr val="tx1"/>
              </a:solidFill>
            </a:rPr>
            <a:t>No Wrong Door</a:t>
          </a:r>
        </a:p>
      </dsp:txBody>
      <dsp:txXfrm rot="-5400000">
        <a:off x="3288056" y="1918525"/>
        <a:ext cx="1300807" cy="1173126"/>
      </dsp:txXfrm>
    </dsp:sp>
    <dsp:sp modelId="{823581A4-D46D-4E58-81F7-A0120EDBAA10}">
      <dsp:nvSpPr>
        <dsp:cNvPr id="0" name=""/>
        <dsp:cNvSpPr/>
      </dsp:nvSpPr>
      <dsp:spPr>
        <a:xfrm>
          <a:off x="2328049" y="2219157"/>
          <a:ext cx="1498622" cy="832568"/>
        </a:xfrm>
        <a:prstGeom prst="rect">
          <a:avLst/>
        </a:prstGeom>
        <a:noFill/>
        <a:ln>
          <a:noFill/>
        </a:ln>
        <a:effectLst/>
      </dsp:spPr>
      <dsp:style>
        <a:lnRef idx="0">
          <a:scrgbClr r="0" g="0" b="0"/>
        </a:lnRef>
        <a:fillRef idx="0">
          <a:scrgbClr r="0" g="0" b="0"/>
        </a:fillRef>
        <a:effectRef idx="0">
          <a:scrgbClr r="0" g="0" b="0"/>
        </a:effectRef>
        <a:fontRef idx="minor"/>
      </dsp:style>
    </dsp:sp>
    <dsp:sp modelId="{7CCA84AE-42DA-499E-8A63-8817850C0C9C}">
      <dsp:nvSpPr>
        <dsp:cNvPr id="0" name=""/>
        <dsp:cNvSpPr/>
      </dsp:nvSpPr>
      <dsp:spPr>
        <a:xfrm rot="5340000">
          <a:off x="5198871" y="1497769"/>
          <a:ext cx="1680122" cy="202085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Care Management Systems</a:t>
          </a:r>
          <a:endParaRPr lang="en-US" sz="1800" kern="1200" dirty="0"/>
        </a:p>
      </dsp:txBody>
      <dsp:txXfrm rot="-5400000">
        <a:off x="5365313" y="1948156"/>
        <a:ext cx="1347238" cy="1120082"/>
      </dsp:txXfrm>
    </dsp:sp>
    <dsp:sp modelId="{2E159788-4692-4669-BE15-18E5F2C21851}">
      <dsp:nvSpPr>
        <dsp:cNvPr id="0" name=""/>
        <dsp:cNvSpPr/>
      </dsp:nvSpPr>
      <dsp:spPr>
        <a:xfrm rot="5400000">
          <a:off x="4067183" y="2811228"/>
          <a:ext cx="1863329" cy="2255432"/>
        </a:xfrm>
        <a:prstGeom prst="hexagon">
          <a:avLst>
            <a:gd name="adj" fmla="val 25000"/>
            <a:gd name="vf" fmla="val 11547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a:solidFill>
                <a:schemeClr val="tx1"/>
              </a:solidFill>
            </a:rPr>
            <a:t>Community First Choice</a:t>
          </a:r>
        </a:p>
      </dsp:txBody>
      <dsp:txXfrm rot="-5400000">
        <a:off x="4247037" y="3317834"/>
        <a:ext cx="1503622" cy="1242219"/>
      </dsp:txXfrm>
    </dsp:sp>
    <dsp:sp modelId="{97E17506-A8CB-4787-9203-9926B2BE488D}">
      <dsp:nvSpPr>
        <dsp:cNvPr id="0" name=""/>
        <dsp:cNvSpPr/>
      </dsp:nvSpPr>
      <dsp:spPr>
        <a:xfrm>
          <a:off x="5774881" y="3820859"/>
          <a:ext cx="1548576" cy="832568"/>
        </a:xfrm>
        <a:prstGeom prst="rect">
          <a:avLst/>
        </a:prstGeom>
        <a:noFill/>
        <a:ln>
          <a:noFill/>
        </a:ln>
        <a:effectLst/>
      </dsp:spPr>
      <dsp:style>
        <a:lnRef idx="0">
          <a:scrgbClr r="0" g="0" b="0"/>
        </a:lnRef>
        <a:fillRef idx="0">
          <a:scrgbClr r="0" g="0" b="0"/>
        </a:fillRef>
        <a:effectRef idx="0">
          <a:scrgbClr r="0" g="0" b="0"/>
        </a:effectRef>
        <a:fontRef idx="minor"/>
      </dsp:style>
    </dsp:sp>
    <dsp:sp modelId="{A22B2D14-CD88-448B-91DE-F928B4304F7B}">
      <dsp:nvSpPr>
        <dsp:cNvPr id="0" name=""/>
        <dsp:cNvSpPr/>
      </dsp:nvSpPr>
      <dsp:spPr>
        <a:xfrm rot="5400000">
          <a:off x="2165225" y="3004031"/>
          <a:ext cx="1621523" cy="165907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Increased Waiver Services</a:t>
          </a:r>
          <a:endParaRPr lang="en-US" sz="2100" kern="1200" dirty="0"/>
        </a:p>
      </dsp:txBody>
      <dsp:txXfrm rot="-5400000">
        <a:off x="2422962" y="3293061"/>
        <a:ext cx="1106050" cy="1081015"/>
      </dsp:txXfrm>
    </dsp:sp>
    <dsp:sp modelId="{8E1A8926-B2EE-4FBE-BEF9-55CD1E3C4378}">
      <dsp:nvSpPr>
        <dsp:cNvPr id="0" name=""/>
        <dsp:cNvSpPr/>
      </dsp:nvSpPr>
      <dsp:spPr>
        <a:xfrm rot="5460000">
          <a:off x="1047997" y="1623864"/>
          <a:ext cx="1882339" cy="183935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Additional Waiver Slots</a:t>
          </a:r>
          <a:endParaRPr lang="en-US" sz="2000" kern="1200" dirty="0"/>
        </a:p>
      </dsp:txBody>
      <dsp:txXfrm rot="-5400000">
        <a:off x="1372549" y="1912511"/>
        <a:ext cx="1233234" cy="1262057"/>
      </dsp:txXfrm>
    </dsp:sp>
    <dsp:sp modelId="{51602532-EB36-4C33-8FEB-90620B92F8B2}">
      <dsp:nvSpPr>
        <dsp:cNvPr id="0" name=""/>
        <dsp:cNvSpPr/>
      </dsp:nvSpPr>
      <dsp:spPr>
        <a:xfrm>
          <a:off x="2328049" y="5518472"/>
          <a:ext cx="1498622" cy="832568"/>
        </a:xfrm>
        <a:prstGeom prst="rect">
          <a:avLst/>
        </a:prstGeom>
        <a:noFill/>
        <a:ln>
          <a:noFill/>
        </a:ln>
        <a:effectLst/>
      </dsp:spPr>
      <dsp:style>
        <a:lnRef idx="0">
          <a:scrgbClr r="0" g="0" b="0"/>
        </a:lnRef>
        <a:fillRef idx="0">
          <a:scrgbClr r="0" g="0" b="0"/>
        </a:fillRef>
        <a:effectRef idx="0">
          <a:scrgbClr r="0" g="0" b="0"/>
        </a:effectRef>
        <a:fontRef idx="minor"/>
      </dsp:style>
    </dsp:sp>
    <dsp:sp modelId="{D63429B9-4757-412F-9264-C0C362235A65}">
      <dsp:nvSpPr>
        <dsp:cNvPr id="0" name=""/>
        <dsp:cNvSpPr/>
      </dsp:nvSpPr>
      <dsp:spPr>
        <a:xfrm rot="5400000">
          <a:off x="5933838" y="106439"/>
          <a:ext cx="1951511" cy="1777963"/>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Wage Increases</a:t>
          </a:r>
          <a:endParaRPr lang="en-US" sz="2200" kern="1200" dirty="0"/>
        </a:p>
      </dsp:txBody>
      <dsp:txXfrm rot="-5400000">
        <a:off x="6303763" y="330456"/>
        <a:ext cx="1211661" cy="13299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E7B47F-5551-4959-A429-6AC4DA901A80}">
      <dsp:nvSpPr>
        <dsp:cNvPr id="0" name=""/>
        <dsp:cNvSpPr/>
      </dsp:nvSpPr>
      <dsp:spPr>
        <a:xfrm>
          <a:off x="0" y="0"/>
          <a:ext cx="8869675" cy="4622238"/>
        </a:xfrm>
        <a:prstGeom prst="rightArrow">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dsp:spPr>
      <dsp:style>
        <a:lnRef idx="0">
          <a:scrgbClr r="0" g="0" b="0"/>
        </a:lnRef>
        <a:fillRef idx="1">
          <a:scrgbClr r="0" g="0" b="0"/>
        </a:fillRef>
        <a:effectRef idx="0">
          <a:scrgbClr r="0" g="0" b="0"/>
        </a:effectRef>
        <a:fontRef idx="minor"/>
      </dsp:style>
    </dsp:sp>
    <dsp:sp modelId="{65F8C0EB-11D5-47B5-A1B7-E5AF2E77E494}">
      <dsp:nvSpPr>
        <dsp:cNvPr id="0" name=""/>
        <dsp:cNvSpPr/>
      </dsp:nvSpPr>
      <dsp:spPr>
        <a:xfrm>
          <a:off x="0" y="0"/>
          <a:ext cx="1348320" cy="1371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a:t>1. APPLY</a:t>
          </a:r>
        </a:p>
      </dsp:txBody>
      <dsp:txXfrm>
        <a:off x="65820" y="65820"/>
        <a:ext cx="1216680" cy="1239962"/>
      </dsp:txXfrm>
    </dsp:sp>
    <dsp:sp modelId="{0E52BE65-62A4-4D55-A83B-99AF1D35870F}">
      <dsp:nvSpPr>
        <dsp:cNvPr id="0" name=""/>
        <dsp:cNvSpPr/>
      </dsp:nvSpPr>
      <dsp:spPr>
        <a:xfrm>
          <a:off x="1477760" y="588290"/>
          <a:ext cx="1793060" cy="1371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2. ASSESSMENT</a:t>
          </a:r>
        </a:p>
      </dsp:txBody>
      <dsp:txXfrm>
        <a:off x="1544716" y="655246"/>
        <a:ext cx="1659148" cy="1237690"/>
      </dsp:txXfrm>
    </dsp:sp>
    <dsp:sp modelId="{155C87BB-A069-46C2-A321-945D363FADE8}">
      <dsp:nvSpPr>
        <dsp:cNvPr id="0" name=""/>
        <dsp:cNvSpPr/>
      </dsp:nvSpPr>
      <dsp:spPr>
        <a:xfrm>
          <a:off x="3399046" y="1240174"/>
          <a:ext cx="1630154" cy="1371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3. DEVELOP SERVICE PLAN</a:t>
          </a:r>
          <a:endParaRPr lang="en-US" sz="2000" kern="1200" dirty="0"/>
        </a:p>
      </dsp:txBody>
      <dsp:txXfrm>
        <a:off x="3466002" y="1307130"/>
        <a:ext cx="1496242" cy="1237690"/>
      </dsp:txXfrm>
    </dsp:sp>
    <dsp:sp modelId="{87D6ED18-7C95-4E0A-9235-4BD2F9DB9E64}">
      <dsp:nvSpPr>
        <dsp:cNvPr id="0" name=""/>
        <dsp:cNvSpPr/>
      </dsp:nvSpPr>
      <dsp:spPr>
        <a:xfrm>
          <a:off x="5216451" y="2213525"/>
          <a:ext cx="1715088" cy="1371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4.  SERVICE PLAN APPROVAL </a:t>
          </a:r>
          <a:endParaRPr lang="en-US" sz="2000" kern="1200" dirty="0"/>
        </a:p>
      </dsp:txBody>
      <dsp:txXfrm>
        <a:off x="5283407" y="2280481"/>
        <a:ext cx="1581176" cy="1237690"/>
      </dsp:txXfrm>
    </dsp:sp>
    <dsp:sp modelId="{66397577-12A7-4661-B9B0-DFB03D960C0C}">
      <dsp:nvSpPr>
        <dsp:cNvPr id="0" name=""/>
        <dsp:cNvSpPr/>
      </dsp:nvSpPr>
      <dsp:spPr>
        <a:xfrm>
          <a:off x="7115967" y="3250635"/>
          <a:ext cx="1753712" cy="13716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t>5.  HIRE STAFF, MANAGE BUDGET</a:t>
          </a:r>
          <a:endParaRPr lang="en-US" sz="2000" kern="1200" dirty="0"/>
        </a:p>
      </dsp:txBody>
      <dsp:txXfrm>
        <a:off x="7182923" y="3317591"/>
        <a:ext cx="1619800" cy="12376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E1B04-7835-4CDE-85B1-D4CC960663BA}">
      <dsp:nvSpPr>
        <dsp:cNvPr id="0" name=""/>
        <dsp:cNvSpPr/>
      </dsp:nvSpPr>
      <dsp:spPr>
        <a:xfrm rot="5400000">
          <a:off x="4049103" y="153591"/>
          <a:ext cx="1964944" cy="1718072"/>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ABI Waiver II</a:t>
          </a:r>
        </a:p>
      </dsp:txBody>
      <dsp:txXfrm rot="-5400000">
        <a:off x="4440896" y="337073"/>
        <a:ext cx="1181358" cy="1351108"/>
      </dsp:txXfrm>
    </dsp:sp>
    <dsp:sp modelId="{6D91C2F9-66B5-4DBB-86C8-C73F0A4931C2}">
      <dsp:nvSpPr>
        <dsp:cNvPr id="0" name=""/>
        <dsp:cNvSpPr/>
      </dsp:nvSpPr>
      <dsp:spPr>
        <a:xfrm>
          <a:off x="5774881" y="566648"/>
          <a:ext cx="1548576" cy="832568"/>
        </a:xfrm>
        <a:prstGeom prst="rect">
          <a:avLst/>
        </a:prstGeom>
        <a:noFill/>
        <a:ln>
          <a:noFill/>
        </a:ln>
        <a:effectLst/>
      </dsp:spPr>
      <dsp:style>
        <a:lnRef idx="0">
          <a:scrgbClr r="0" g="0" b="0"/>
        </a:lnRef>
        <a:fillRef idx="0">
          <a:scrgbClr r="0" g="0" b="0"/>
        </a:fillRef>
        <a:effectRef idx="0">
          <a:scrgbClr r="0" g="0" b="0"/>
        </a:effectRef>
        <a:fontRef idx="minor"/>
      </dsp:style>
    </dsp:sp>
    <dsp:sp modelId="{728AE344-A7A9-4875-A0ED-379EF53DA2FE}">
      <dsp:nvSpPr>
        <dsp:cNvPr id="0" name=""/>
        <dsp:cNvSpPr/>
      </dsp:nvSpPr>
      <dsp:spPr>
        <a:xfrm rot="5400000">
          <a:off x="2161627" y="95032"/>
          <a:ext cx="1822769" cy="183357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Autism Waiver</a:t>
          </a:r>
          <a:endParaRPr lang="en-US" sz="2000" kern="1200" dirty="0"/>
        </a:p>
      </dsp:txBody>
      <dsp:txXfrm rot="-5400000">
        <a:off x="2461819" y="404232"/>
        <a:ext cx="1222386" cy="1215179"/>
      </dsp:txXfrm>
    </dsp:sp>
    <dsp:sp modelId="{E601F8C7-3D7B-430D-9EC4-73BD38AF80DB}">
      <dsp:nvSpPr>
        <dsp:cNvPr id="0" name=""/>
        <dsp:cNvSpPr/>
      </dsp:nvSpPr>
      <dsp:spPr>
        <a:xfrm rot="5400000">
          <a:off x="3058615" y="1529483"/>
          <a:ext cx="1759688" cy="1951211"/>
        </a:xfrm>
        <a:prstGeom prst="hexagon">
          <a:avLst>
            <a:gd name="adj" fmla="val 25000"/>
            <a:gd name="vf" fmla="val 11547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b="1" kern="1200" dirty="0">
              <a:solidFill>
                <a:schemeClr val="tx1"/>
              </a:solidFill>
            </a:rPr>
            <a:t>No Wrong Door</a:t>
          </a:r>
        </a:p>
      </dsp:txBody>
      <dsp:txXfrm rot="-5400000">
        <a:off x="3288056" y="1918525"/>
        <a:ext cx="1300807" cy="1173126"/>
      </dsp:txXfrm>
    </dsp:sp>
    <dsp:sp modelId="{823581A4-D46D-4E58-81F7-A0120EDBAA10}">
      <dsp:nvSpPr>
        <dsp:cNvPr id="0" name=""/>
        <dsp:cNvSpPr/>
      </dsp:nvSpPr>
      <dsp:spPr>
        <a:xfrm>
          <a:off x="2328049" y="2219157"/>
          <a:ext cx="1498622" cy="832568"/>
        </a:xfrm>
        <a:prstGeom prst="rect">
          <a:avLst/>
        </a:prstGeom>
        <a:noFill/>
        <a:ln>
          <a:noFill/>
        </a:ln>
        <a:effectLst/>
      </dsp:spPr>
      <dsp:style>
        <a:lnRef idx="0">
          <a:scrgbClr r="0" g="0" b="0"/>
        </a:lnRef>
        <a:fillRef idx="0">
          <a:scrgbClr r="0" g="0" b="0"/>
        </a:fillRef>
        <a:effectRef idx="0">
          <a:scrgbClr r="0" g="0" b="0"/>
        </a:effectRef>
        <a:fontRef idx="minor"/>
      </dsp:style>
    </dsp:sp>
    <dsp:sp modelId="{7CCA84AE-42DA-499E-8A63-8817850C0C9C}">
      <dsp:nvSpPr>
        <dsp:cNvPr id="0" name=""/>
        <dsp:cNvSpPr/>
      </dsp:nvSpPr>
      <dsp:spPr>
        <a:xfrm rot="5340000">
          <a:off x="5198871" y="1497769"/>
          <a:ext cx="1680122" cy="2020856"/>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kern="1200" dirty="0" smtClean="0"/>
            <a:t>Care Management Systems</a:t>
          </a:r>
          <a:endParaRPr lang="en-US" sz="1800" kern="1200" dirty="0"/>
        </a:p>
      </dsp:txBody>
      <dsp:txXfrm rot="-5400000">
        <a:off x="5365313" y="1948156"/>
        <a:ext cx="1347238" cy="1120082"/>
      </dsp:txXfrm>
    </dsp:sp>
    <dsp:sp modelId="{2E159788-4692-4669-BE15-18E5F2C21851}">
      <dsp:nvSpPr>
        <dsp:cNvPr id="0" name=""/>
        <dsp:cNvSpPr/>
      </dsp:nvSpPr>
      <dsp:spPr>
        <a:xfrm rot="5400000">
          <a:off x="4067183" y="2811228"/>
          <a:ext cx="1863329" cy="2255432"/>
        </a:xfrm>
        <a:prstGeom prst="hexagon">
          <a:avLst>
            <a:gd name="adj" fmla="val 25000"/>
            <a:gd name="vf" fmla="val 11547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a:solidFill>
                <a:schemeClr val="tx1"/>
              </a:solidFill>
            </a:rPr>
            <a:t>Community First Choice</a:t>
          </a:r>
        </a:p>
      </dsp:txBody>
      <dsp:txXfrm rot="-5400000">
        <a:off x="4247037" y="3317834"/>
        <a:ext cx="1503622" cy="1242219"/>
      </dsp:txXfrm>
    </dsp:sp>
    <dsp:sp modelId="{97E17506-A8CB-4787-9203-9926B2BE488D}">
      <dsp:nvSpPr>
        <dsp:cNvPr id="0" name=""/>
        <dsp:cNvSpPr/>
      </dsp:nvSpPr>
      <dsp:spPr>
        <a:xfrm>
          <a:off x="5774881" y="3820859"/>
          <a:ext cx="1548576" cy="832568"/>
        </a:xfrm>
        <a:prstGeom prst="rect">
          <a:avLst/>
        </a:prstGeom>
        <a:noFill/>
        <a:ln>
          <a:noFill/>
        </a:ln>
        <a:effectLst/>
      </dsp:spPr>
      <dsp:style>
        <a:lnRef idx="0">
          <a:scrgbClr r="0" g="0" b="0"/>
        </a:lnRef>
        <a:fillRef idx="0">
          <a:scrgbClr r="0" g="0" b="0"/>
        </a:fillRef>
        <a:effectRef idx="0">
          <a:scrgbClr r="0" g="0" b="0"/>
        </a:effectRef>
        <a:fontRef idx="minor"/>
      </dsp:style>
    </dsp:sp>
    <dsp:sp modelId="{A22B2D14-CD88-448B-91DE-F928B4304F7B}">
      <dsp:nvSpPr>
        <dsp:cNvPr id="0" name=""/>
        <dsp:cNvSpPr/>
      </dsp:nvSpPr>
      <dsp:spPr>
        <a:xfrm rot="5400000">
          <a:off x="2165225" y="3004031"/>
          <a:ext cx="1621523" cy="1659075"/>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n-US" sz="2100" kern="1200" dirty="0" smtClean="0"/>
            <a:t>Increased Waiver Services</a:t>
          </a:r>
          <a:endParaRPr lang="en-US" sz="2100" kern="1200" dirty="0"/>
        </a:p>
      </dsp:txBody>
      <dsp:txXfrm rot="-5400000">
        <a:off x="2422962" y="3293061"/>
        <a:ext cx="1106050" cy="1081015"/>
      </dsp:txXfrm>
    </dsp:sp>
    <dsp:sp modelId="{8E1A8926-B2EE-4FBE-BEF9-55CD1E3C4378}">
      <dsp:nvSpPr>
        <dsp:cNvPr id="0" name=""/>
        <dsp:cNvSpPr/>
      </dsp:nvSpPr>
      <dsp:spPr>
        <a:xfrm rot="5460000">
          <a:off x="1047997" y="1623864"/>
          <a:ext cx="1882339" cy="183935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Additional Waiver Slots</a:t>
          </a:r>
          <a:endParaRPr lang="en-US" sz="2000" kern="1200" dirty="0"/>
        </a:p>
      </dsp:txBody>
      <dsp:txXfrm rot="-5400000">
        <a:off x="1372549" y="1912511"/>
        <a:ext cx="1233234" cy="1262057"/>
      </dsp:txXfrm>
    </dsp:sp>
    <dsp:sp modelId="{51602532-EB36-4C33-8FEB-90620B92F8B2}">
      <dsp:nvSpPr>
        <dsp:cNvPr id="0" name=""/>
        <dsp:cNvSpPr/>
      </dsp:nvSpPr>
      <dsp:spPr>
        <a:xfrm>
          <a:off x="2328049" y="5518472"/>
          <a:ext cx="1498622" cy="832568"/>
        </a:xfrm>
        <a:prstGeom prst="rect">
          <a:avLst/>
        </a:prstGeom>
        <a:noFill/>
        <a:ln>
          <a:noFill/>
        </a:ln>
        <a:effectLst/>
      </dsp:spPr>
      <dsp:style>
        <a:lnRef idx="0">
          <a:scrgbClr r="0" g="0" b="0"/>
        </a:lnRef>
        <a:fillRef idx="0">
          <a:scrgbClr r="0" g="0" b="0"/>
        </a:fillRef>
        <a:effectRef idx="0">
          <a:scrgbClr r="0" g="0" b="0"/>
        </a:effectRef>
        <a:fontRef idx="minor"/>
      </dsp:style>
    </dsp:sp>
    <dsp:sp modelId="{D63429B9-4757-412F-9264-C0C362235A65}">
      <dsp:nvSpPr>
        <dsp:cNvPr id="0" name=""/>
        <dsp:cNvSpPr/>
      </dsp:nvSpPr>
      <dsp:spPr>
        <a:xfrm rot="5400000">
          <a:off x="5933838" y="106439"/>
          <a:ext cx="1951511" cy="1777963"/>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Wage Increases</a:t>
          </a:r>
          <a:endParaRPr lang="en-US" sz="2200" kern="1200" dirty="0"/>
        </a:p>
      </dsp:txBody>
      <dsp:txXfrm rot="-5400000">
        <a:off x="6303763" y="330456"/>
        <a:ext cx="1211661" cy="1329932"/>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0.51192</cdr:x>
      <cdr:y>0.74722</cdr:y>
    </cdr:from>
    <cdr:to>
      <cdr:x>0.95907</cdr:x>
      <cdr:y>0.83035</cdr:y>
    </cdr:to>
    <cdr:sp macro="" textlink="">
      <cdr:nvSpPr>
        <cdr:cNvPr id="2" name="TextBox 1"/>
        <cdr:cNvSpPr txBox="1"/>
      </cdr:nvSpPr>
      <cdr:spPr>
        <a:xfrm xmlns:a="http://schemas.openxmlformats.org/drawingml/2006/main">
          <a:off x="4740978" y="3828626"/>
          <a:ext cx="4141076" cy="425915"/>
        </a:xfrm>
        <a:prstGeom xmlns:a="http://schemas.openxmlformats.org/drawingml/2006/main" prst="rect">
          <a:avLst/>
        </a:prstGeom>
        <a:solidFill xmlns:a="http://schemas.openxmlformats.org/drawingml/2006/main">
          <a:schemeClr val="accent3">
            <a:lumMod val="60000"/>
            <a:lumOff val="40000"/>
          </a:schemeClr>
        </a:solidFill>
      </cdr:spPr>
      <cdr:txBody>
        <a:bodyPr xmlns:a="http://schemas.openxmlformats.org/drawingml/2006/main" vertOverflow="clip" wrap="square" rtlCol="0"/>
        <a:lstStyle xmlns:a="http://schemas.openxmlformats.org/drawingml/2006/main"/>
        <a:p xmlns:a="http://schemas.openxmlformats.org/drawingml/2006/main">
          <a:r>
            <a:rPr lang="en-US" sz="2000" b="1" dirty="0"/>
            <a:t>Demonstration = 3,680 consumers</a:t>
          </a:r>
        </a:p>
      </cdr:txBody>
    </cdr:sp>
  </cdr:relSizeAnchor>
  <cdr:relSizeAnchor xmlns:cdr="http://schemas.openxmlformats.org/drawingml/2006/chartDrawing">
    <cdr:from>
      <cdr:x>0.32274</cdr:x>
      <cdr:y>0.10489</cdr:y>
    </cdr:from>
    <cdr:to>
      <cdr:x>0.78364</cdr:x>
      <cdr:y>0.20465</cdr:y>
    </cdr:to>
    <cdr:sp macro="" textlink="">
      <cdr:nvSpPr>
        <cdr:cNvPr id="3" name="TextBox 1"/>
        <cdr:cNvSpPr txBox="1"/>
      </cdr:nvSpPr>
      <cdr:spPr>
        <a:xfrm xmlns:a="http://schemas.openxmlformats.org/drawingml/2006/main">
          <a:off x="2988956" y="537452"/>
          <a:ext cx="4268437" cy="511150"/>
        </a:xfrm>
        <a:prstGeom xmlns:a="http://schemas.openxmlformats.org/drawingml/2006/main" prst="rect">
          <a:avLst/>
        </a:prstGeom>
        <a:solidFill xmlns:a="http://schemas.openxmlformats.org/drawingml/2006/main">
          <a:schemeClr val="accent4">
            <a:lumMod val="20000"/>
            <a:lumOff val="8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Non- Demonstration = 279 consumers</a:t>
          </a:r>
        </a:p>
      </cdr:txBody>
    </cdr:sp>
  </cdr:relSizeAnchor>
</c:userShapes>
</file>

<file path=ppt/drawings/drawing2.xml><?xml version="1.0" encoding="utf-8"?>
<c:userShapes xmlns:c="http://schemas.openxmlformats.org/drawingml/2006/chart">
  <cdr:relSizeAnchor xmlns:cdr="http://schemas.openxmlformats.org/drawingml/2006/chartDrawing">
    <cdr:from>
      <cdr:x>0.52509</cdr:x>
      <cdr:y>0.22353</cdr:y>
    </cdr:from>
    <cdr:to>
      <cdr:x>0.93283</cdr:x>
      <cdr:y>0.2959</cdr:y>
    </cdr:to>
    <cdr:sp macro="" textlink="">
      <cdr:nvSpPr>
        <cdr:cNvPr id="2" name="TextBox 1"/>
        <cdr:cNvSpPr txBox="1"/>
      </cdr:nvSpPr>
      <cdr:spPr>
        <a:xfrm xmlns:a="http://schemas.openxmlformats.org/drawingml/2006/main">
          <a:off x="4753375" y="1159322"/>
          <a:ext cx="3691089" cy="375333"/>
        </a:xfrm>
        <a:prstGeom xmlns:a="http://schemas.openxmlformats.org/drawingml/2006/main" prst="rect">
          <a:avLst/>
        </a:prstGeom>
        <a:solidFill xmlns:a="http://schemas.openxmlformats.org/drawingml/2006/main">
          <a:schemeClr val="accent1">
            <a:lumMod val="60000"/>
            <a:lumOff val="40000"/>
          </a:schemeClr>
        </a:solidFill>
      </cdr:spPr>
      <cdr:txBody>
        <a:bodyPr xmlns:a="http://schemas.openxmlformats.org/drawingml/2006/main" vertOverflow="clip" wrap="square" rtlCol="0"/>
        <a:lstStyle xmlns:a="http://schemas.openxmlformats.org/drawingml/2006/main"/>
        <a:p xmlns:a="http://schemas.openxmlformats.org/drawingml/2006/main">
          <a:r>
            <a:rPr lang="en-US" sz="2000" b="1" dirty="0"/>
            <a:t>Older Adults = 1723 consumers</a:t>
          </a:r>
        </a:p>
      </cdr:txBody>
    </cdr:sp>
  </cdr:relSizeAnchor>
  <cdr:relSizeAnchor xmlns:cdr="http://schemas.openxmlformats.org/drawingml/2006/chartDrawing">
    <cdr:from>
      <cdr:x>0.52909</cdr:x>
      <cdr:y>0.34796</cdr:y>
    </cdr:from>
    <cdr:to>
      <cdr:x>0.99625</cdr:x>
      <cdr:y>0.4258</cdr:y>
    </cdr:to>
    <cdr:sp macro="" textlink="">
      <cdr:nvSpPr>
        <cdr:cNvPr id="3" name="TextBox 1"/>
        <cdr:cNvSpPr txBox="1"/>
      </cdr:nvSpPr>
      <cdr:spPr>
        <a:xfrm xmlns:a="http://schemas.openxmlformats.org/drawingml/2006/main">
          <a:off x="4789663" y="1804644"/>
          <a:ext cx="4228975" cy="403714"/>
        </a:xfrm>
        <a:prstGeom xmlns:a="http://schemas.openxmlformats.org/drawingml/2006/main" prst="rect">
          <a:avLst/>
        </a:prstGeom>
        <a:solidFill xmlns:a="http://schemas.openxmlformats.org/drawingml/2006/main">
          <a:schemeClr val="accent2"/>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solidFill>
                <a:schemeClr val="bg2"/>
              </a:solidFill>
            </a:rPr>
            <a:t>Physical Disabilities = 1474 consumers</a:t>
          </a:r>
        </a:p>
      </cdr:txBody>
    </cdr:sp>
  </cdr:relSizeAnchor>
  <cdr:relSizeAnchor xmlns:cdr="http://schemas.openxmlformats.org/drawingml/2006/chartDrawing">
    <cdr:from>
      <cdr:x>0.5317</cdr:x>
      <cdr:y>0.46157</cdr:y>
    </cdr:from>
    <cdr:to>
      <cdr:x>0.88581</cdr:x>
      <cdr:y>0.53843</cdr:y>
    </cdr:to>
    <cdr:sp macro="" textlink="">
      <cdr:nvSpPr>
        <cdr:cNvPr id="4" name="TextBox 1"/>
        <cdr:cNvSpPr txBox="1"/>
      </cdr:nvSpPr>
      <cdr:spPr>
        <a:xfrm xmlns:a="http://schemas.openxmlformats.org/drawingml/2006/main">
          <a:off x="4813226" y="2393847"/>
          <a:ext cx="3205628" cy="398667"/>
        </a:xfrm>
        <a:prstGeom xmlns:a="http://schemas.openxmlformats.org/drawingml/2006/main" prst="rect">
          <a:avLst/>
        </a:prstGeom>
        <a:solidFill xmlns:a="http://schemas.openxmlformats.org/drawingml/2006/main">
          <a:schemeClr val="accent3">
            <a:lumMod val="60000"/>
            <a:lumOff val="4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Mental Health = 288</a:t>
          </a:r>
        </a:p>
      </cdr:txBody>
    </cdr:sp>
  </cdr:relSizeAnchor>
  <cdr:relSizeAnchor xmlns:cdr="http://schemas.openxmlformats.org/drawingml/2006/chartDrawing">
    <cdr:from>
      <cdr:x>0.52701</cdr:x>
      <cdr:y>0.59555</cdr:y>
    </cdr:from>
    <cdr:to>
      <cdr:x>0.96465</cdr:x>
      <cdr:y>0.6735</cdr:y>
    </cdr:to>
    <cdr:sp macro="" textlink="">
      <cdr:nvSpPr>
        <cdr:cNvPr id="5" name="TextBox 1"/>
        <cdr:cNvSpPr txBox="1"/>
      </cdr:nvSpPr>
      <cdr:spPr>
        <a:xfrm xmlns:a="http://schemas.openxmlformats.org/drawingml/2006/main">
          <a:off x="4770757" y="3088718"/>
          <a:ext cx="3961763" cy="404319"/>
        </a:xfrm>
        <a:prstGeom xmlns:a="http://schemas.openxmlformats.org/drawingml/2006/main" prst="rect">
          <a:avLst/>
        </a:prstGeom>
        <a:solidFill xmlns:a="http://schemas.openxmlformats.org/drawingml/2006/main">
          <a:schemeClr val="accent4">
            <a:lumMod val="60000"/>
            <a:lumOff val="40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1" dirty="0"/>
            <a:t>Developmental Disabilities  = 195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3"/>
            <a:ext cx="3038475" cy="465621"/>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70341" y="3"/>
            <a:ext cx="3038475" cy="465621"/>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6055D80E-F34F-42DA-804E-2301DD079272}" type="datetimeFigureOut">
              <a:rPr lang="en-US"/>
              <a:pPr>
                <a:defRPr/>
              </a:pPr>
              <a:t>9/19/2016</a:t>
            </a:fld>
            <a:endParaRPr lang="en-US" dirty="0"/>
          </a:p>
        </p:txBody>
      </p:sp>
      <p:sp>
        <p:nvSpPr>
          <p:cNvPr id="4" name="Footer Placeholder 3"/>
          <p:cNvSpPr>
            <a:spLocks noGrp="1"/>
          </p:cNvSpPr>
          <p:nvPr>
            <p:ph type="ftr" sz="quarter" idx="2"/>
          </p:nvPr>
        </p:nvSpPr>
        <p:spPr>
          <a:xfrm>
            <a:off x="5" y="8829183"/>
            <a:ext cx="3038475" cy="465621"/>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70341" y="8829183"/>
            <a:ext cx="3038475" cy="465621"/>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A7FAE73F-587A-4D66-A555-6AF11F52C300}" type="slidenum">
              <a:rPr lang="en-US"/>
              <a:pPr>
                <a:defRPr/>
              </a:pPr>
              <a:t>‹#›</a:t>
            </a:fld>
            <a:endParaRPr lang="en-US" dirty="0"/>
          </a:p>
        </p:txBody>
      </p:sp>
    </p:spTree>
    <p:extLst>
      <p:ext uri="{BB962C8B-B14F-4D97-AF65-F5344CB8AC3E}">
        <p14:creationId xmlns:p14="http://schemas.microsoft.com/office/powerpoint/2010/main" val="13925909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3"/>
            <a:ext cx="3038475" cy="467219"/>
          </a:xfrm>
          <a:prstGeom prst="rect">
            <a:avLst/>
          </a:prstGeom>
        </p:spPr>
        <p:txBody>
          <a:bodyPr vert="horz" lIns="92757" tIns="46378" rIns="92757" bIns="46378"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341" y="3"/>
            <a:ext cx="3038475" cy="467219"/>
          </a:xfrm>
          <a:prstGeom prst="rect">
            <a:avLst/>
          </a:prstGeom>
        </p:spPr>
        <p:txBody>
          <a:bodyPr vert="horz" lIns="92757" tIns="46378" rIns="92757" bIns="46378" rtlCol="0"/>
          <a:lstStyle>
            <a:lvl1pPr algn="r" fontAlgn="auto">
              <a:spcBef>
                <a:spcPts val="0"/>
              </a:spcBef>
              <a:spcAft>
                <a:spcPts val="0"/>
              </a:spcAft>
              <a:defRPr sz="1200" smtClean="0">
                <a:latin typeface="+mn-lt"/>
              </a:defRPr>
            </a:lvl1pPr>
          </a:lstStyle>
          <a:p>
            <a:pPr>
              <a:defRPr/>
            </a:pPr>
            <a:fld id="{B979878A-3676-4B62-8DA4-89ED9C2E6347}" type="datetimeFigureOut">
              <a:rPr lang="en-US"/>
              <a:pPr>
                <a:defRPr/>
              </a:pPr>
              <a:t>9/19/2016</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2757" tIns="46378" rIns="92757" bIns="46378" rtlCol="0" anchor="ctr"/>
          <a:lstStyle/>
          <a:p>
            <a:pPr lvl="0"/>
            <a:endParaRPr lang="en-US" noProof="0" dirty="0"/>
          </a:p>
        </p:txBody>
      </p:sp>
      <p:sp>
        <p:nvSpPr>
          <p:cNvPr id="5" name="Notes Placeholder 4"/>
          <p:cNvSpPr>
            <a:spLocks noGrp="1"/>
          </p:cNvSpPr>
          <p:nvPr>
            <p:ph type="body" sz="quarter" idx="3"/>
          </p:nvPr>
        </p:nvSpPr>
        <p:spPr>
          <a:xfrm>
            <a:off x="701675" y="4473795"/>
            <a:ext cx="5607050" cy="3660959"/>
          </a:xfrm>
          <a:prstGeom prst="rect">
            <a:avLst/>
          </a:prstGeom>
        </p:spPr>
        <p:txBody>
          <a:bodyPr vert="horz" lIns="92757" tIns="46378" rIns="92757" bIns="4637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5" y="8829184"/>
            <a:ext cx="3038475" cy="467219"/>
          </a:xfrm>
          <a:prstGeom prst="rect">
            <a:avLst/>
          </a:prstGeom>
        </p:spPr>
        <p:txBody>
          <a:bodyPr vert="horz" lIns="92757" tIns="46378" rIns="92757" bIns="46378"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341" y="8829184"/>
            <a:ext cx="3038475" cy="467219"/>
          </a:xfrm>
          <a:prstGeom prst="rect">
            <a:avLst/>
          </a:prstGeom>
        </p:spPr>
        <p:txBody>
          <a:bodyPr vert="horz" lIns="92757" tIns="46378" rIns="92757" bIns="46378" rtlCol="0" anchor="b"/>
          <a:lstStyle>
            <a:lvl1pPr algn="r" fontAlgn="auto">
              <a:spcBef>
                <a:spcPts val="0"/>
              </a:spcBef>
              <a:spcAft>
                <a:spcPts val="0"/>
              </a:spcAft>
              <a:defRPr sz="1200" smtClean="0">
                <a:latin typeface="+mn-lt"/>
              </a:defRPr>
            </a:lvl1pPr>
          </a:lstStyle>
          <a:p>
            <a:pPr>
              <a:defRPr/>
            </a:pPr>
            <a:fld id="{A800A31E-C330-4EDA-8129-B5A5DDFE74AC}" type="slidenum">
              <a:rPr lang="en-US"/>
              <a:pPr>
                <a:defRPr/>
              </a:pPr>
              <a:t>‹#›</a:t>
            </a:fld>
            <a:endParaRPr lang="en-US" dirty="0"/>
          </a:p>
        </p:txBody>
      </p:sp>
    </p:spTree>
    <p:extLst>
      <p:ext uri="{BB962C8B-B14F-4D97-AF65-F5344CB8AC3E}">
        <p14:creationId xmlns:p14="http://schemas.microsoft.com/office/powerpoint/2010/main" val="248200994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aringCareers.org"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CTHires.or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C94D1A7-C6B7-4D1E-9C5C-3776B2563E5A}" type="slidenum">
              <a:rPr lang="en-US" altLang="en-US">
                <a:solidFill>
                  <a:srgbClr val="000000"/>
                </a:solidFill>
                <a:latin typeface="Arial" charset="0"/>
              </a:rPr>
              <a:pPr fontAlgn="base">
                <a:spcBef>
                  <a:spcPct val="0"/>
                </a:spcBef>
                <a:spcAft>
                  <a:spcPct val="0"/>
                </a:spcAft>
              </a:pPr>
              <a:t>1</a:t>
            </a:fld>
            <a:endParaRPr lang="en-US" altLang="en-US" dirty="0">
              <a:solidFill>
                <a:srgbClr val="000000"/>
              </a:solidFill>
              <a:latin typeface="Arial" charset="0"/>
            </a:endParaRPr>
          </a:p>
        </p:txBody>
      </p:sp>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xfrm>
            <a:off x="203200" y="4416193"/>
            <a:ext cx="6661150" cy="4184181"/>
          </a:xfrm>
          <a:noFill/>
        </p:spPr>
        <p:txBody>
          <a:bodyPr wrap="square" numCol="1" anchor="t" anchorCtr="0" compatLnSpc="1">
            <a:prstTxWarp prst="textNoShape">
              <a:avLst/>
            </a:prstTxWarp>
          </a:bodyPr>
          <a:lstStyle/>
          <a:p>
            <a:pPr>
              <a:lnSpc>
                <a:spcPct val="150000"/>
              </a:lnSpc>
              <a:spcBef>
                <a:spcPct val="0"/>
              </a:spcBef>
            </a:pPr>
            <a:endParaRPr lang="en-US" altLang="en-US" sz="1600" dirty="0">
              <a:latin typeface="Segoe UI"/>
              <a:ea typeface="Segoe UI"/>
              <a:cs typeface="Segoe UI"/>
            </a:endParaRPr>
          </a:p>
        </p:txBody>
      </p:sp>
    </p:spTree>
    <p:extLst>
      <p:ext uri="{BB962C8B-B14F-4D97-AF65-F5344CB8AC3E}">
        <p14:creationId xmlns:p14="http://schemas.microsoft.com/office/powerpoint/2010/main" val="3432746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10</a:t>
            </a:fld>
            <a:endParaRPr lang="en-US" dirty="0"/>
          </a:p>
        </p:txBody>
      </p:sp>
    </p:spTree>
    <p:extLst>
      <p:ext uri="{BB962C8B-B14F-4D97-AF65-F5344CB8AC3E}">
        <p14:creationId xmlns:p14="http://schemas.microsoft.com/office/powerpoint/2010/main" val="2066234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11</a:t>
            </a:fld>
            <a:endParaRPr lang="en-US" dirty="0"/>
          </a:p>
        </p:txBody>
      </p:sp>
    </p:spTree>
    <p:extLst>
      <p:ext uri="{BB962C8B-B14F-4D97-AF65-F5344CB8AC3E}">
        <p14:creationId xmlns:p14="http://schemas.microsoft.com/office/powerpoint/2010/main" val="1968121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12</a:t>
            </a:fld>
            <a:endParaRPr lang="en-US" dirty="0"/>
          </a:p>
        </p:txBody>
      </p:sp>
    </p:spTree>
    <p:extLst>
      <p:ext uri="{BB962C8B-B14F-4D97-AF65-F5344CB8AC3E}">
        <p14:creationId xmlns:p14="http://schemas.microsoft.com/office/powerpoint/2010/main" val="2174255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13</a:t>
            </a:fld>
            <a:endParaRPr lang="en-US" dirty="0"/>
          </a:p>
        </p:txBody>
      </p:sp>
    </p:spTree>
    <p:extLst>
      <p:ext uri="{BB962C8B-B14F-4D97-AF65-F5344CB8AC3E}">
        <p14:creationId xmlns:p14="http://schemas.microsoft.com/office/powerpoint/2010/main" val="2174255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14</a:t>
            </a:fld>
            <a:endParaRPr lang="en-US" dirty="0"/>
          </a:p>
        </p:txBody>
      </p:sp>
    </p:spTree>
    <p:extLst>
      <p:ext uri="{BB962C8B-B14F-4D97-AF65-F5344CB8AC3E}">
        <p14:creationId xmlns:p14="http://schemas.microsoft.com/office/powerpoint/2010/main" val="4898635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15</a:t>
            </a:fld>
            <a:endParaRPr lang="en-US" dirty="0"/>
          </a:p>
        </p:txBody>
      </p:sp>
    </p:spTree>
    <p:extLst>
      <p:ext uri="{BB962C8B-B14F-4D97-AF65-F5344CB8AC3E}">
        <p14:creationId xmlns:p14="http://schemas.microsoft.com/office/powerpoint/2010/main" val="3946970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Good Morning! [Introduction of </a:t>
            </a:r>
            <a:r>
              <a:rPr lang="en-US" dirty="0" err="1" smtClean="0"/>
              <a:t>Mintz</a:t>
            </a:r>
            <a:r>
              <a:rPr lang="en-US" dirty="0" smtClean="0"/>
              <a:t> + Hoke people] I’m here today to talk about the public awareness program for MFP and rebalancing, also known as My Place Connecticut. The goal of this campaign is to make it easier for people to remain in their homes in the community.</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16</a:t>
            </a:fld>
            <a:endParaRPr lang="en-US"/>
          </a:p>
        </p:txBody>
      </p:sp>
    </p:spTree>
    <p:extLst>
      <p:ext uri="{BB962C8B-B14F-4D97-AF65-F5344CB8AC3E}">
        <p14:creationId xmlns:p14="http://schemas.microsoft.com/office/powerpoint/2010/main" val="1824978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There are four key components within this program:  workforce development, No Wrong Door partner recruitment, consumer education and an overhaul of MyplaceCT.org  </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17</a:t>
            </a:fld>
            <a:endParaRPr lang="en-US"/>
          </a:p>
        </p:txBody>
      </p:sp>
    </p:spTree>
    <p:extLst>
      <p:ext uri="{BB962C8B-B14F-4D97-AF65-F5344CB8AC3E}">
        <p14:creationId xmlns:p14="http://schemas.microsoft.com/office/powerpoint/2010/main" val="1627594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The Workforce Stimulus program is designed to help boost the supply of personal care professionals in CT. We know there’s demand out there. Caregiver jobs represent the fastest growing employment segment.  And if our goal is to match in-home personal care workers with older adults and people with disabilities, we need to take action to help ensure that the supply of people in the workforce is not outstripped by the demand. This program runs from now, through the end of the year.</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18</a:t>
            </a:fld>
            <a:endParaRPr lang="en-US"/>
          </a:p>
        </p:txBody>
      </p:sp>
    </p:spTree>
    <p:extLst>
      <p:ext uri="{BB962C8B-B14F-4D97-AF65-F5344CB8AC3E}">
        <p14:creationId xmlns:p14="http://schemas.microsoft.com/office/powerpoint/2010/main" val="233955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The “theme line” we are using to alert people to the benefits of becoming an in-home care worker is “In-home is in demand.” You’ll find it on every piece in the program. There’s wordplay going on here, but it’s also designed to be a very clear message. Here you see a billboard that is currently being displayed throughout the state. </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19</a:t>
            </a:fld>
            <a:endParaRPr lang="en-US"/>
          </a:p>
        </p:txBody>
      </p:sp>
    </p:spTree>
    <p:extLst>
      <p:ext uri="{BB962C8B-B14F-4D97-AF65-F5344CB8AC3E}">
        <p14:creationId xmlns:p14="http://schemas.microsoft.com/office/powerpoint/2010/main" val="382571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2</a:t>
            </a:fld>
            <a:endParaRPr lang="en-US" dirty="0"/>
          </a:p>
        </p:txBody>
      </p:sp>
    </p:spTree>
    <p:extLst>
      <p:ext uri="{BB962C8B-B14F-4D97-AF65-F5344CB8AC3E}">
        <p14:creationId xmlns:p14="http://schemas.microsoft.com/office/powerpoint/2010/main" val="4255918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We are also running advertising in local papers. We opted for a smaller space ad with a consistent line. </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20</a:t>
            </a:fld>
            <a:endParaRPr lang="en-US"/>
          </a:p>
        </p:txBody>
      </p:sp>
    </p:spTree>
    <p:extLst>
      <p:ext uri="{BB962C8B-B14F-4D97-AF65-F5344CB8AC3E}">
        <p14:creationId xmlns:p14="http://schemas.microsoft.com/office/powerpoint/2010/main" val="1733905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And we have created a microsite — at the URL, </a:t>
            </a:r>
            <a:r>
              <a:rPr lang="en-US" u="sng" dirty="0" smtClean="0">
                <a:hlinkClick r:id="rId3"/>
              </a:rPr>
              <a:t>CaringCareers.org</a:t>
            </a:r>
            <a:r>
              <a:rPr lang="en-US" dirty="0" smtClean="0"/>
              <a:t> — that helps people navigate the process of finding a job and drives them to our sister site, </a:t>
            </a:r>
            <a:r>
              <a:rPr lang="en-US" u="sng" dirty="0" smtClean="0">
                <a:hlinkClick r:id="rId4"/>
              </a:rPr>
              <a:t>CTHires.org</a:t>
            </a:r>
            <a:r>
              <a:rPr lang="en-US" dirty="0" smtClean="0"/>
              <a:t> where they can see a list of in-home care jobs by title and community. </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21</a:t>
            </a:fld>
            <a:endParaRPr lang="en-US"/>
          </a:p>
        </p:txBody>
      </p:sp>
    </p:spTree>
    <p:extLst>
      <p:ext uri="{BB962C8B-B14F-4D97-AF65-F5344CB8AC3E}">
        <p14:creationId xmlns:p14="http://schemas.microsoft.com/office/powerpoint/2010/main" val="3351120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We built a section into the microsite that helps consumers</a:t>
            </a:r>
            <a:r>
              <a:rPr lang="en-US" baseline="0" dirty="0" smtClean="0"/>
              <a:t> find a caregiver.</a:t>
            </a:r>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22</a:t>
            </a:fld>
            <a:endParaRPr lang="en-US"/>
          </a:p>
        </p:txBody>
      </p:sp>
    </p:spTree>
    <p:extLst>
      <p:ext uri="{BB962C8B-B14F-4D97-AF65-F5344CB8AC3E}">
        <p14:creationId xmlns:p14="http://schemas.microsoft.com/office/powerpoint/2010/main" val="2379594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We just completed production on a TV spot which I will play at the end of my remarks, so please stay tuned for that. </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23</a:t>
            </a:fld>
            <a:endParaRPr lang="en-US"/>
          </a:p>
        </p:txBody>
      </p:sp>
    </p:spTree>
    <p:extLst>
      <p:ext uri="{BB962C8B-B14F-4D97-AF65-F5344CB8AC3E}">
        <p14:creationId xmlns:p14="http://schemas.microsoft.com/office/powerpoint/2010/main" val="642056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We are advertising on Pandora in three ways. With banners that drive people to our microsite. (More on the site in a minute…) With spot radio. And with spot video. Throughout the state Pandora reaches more people than any other radio outlet and it is especially good at reaching a younger demographic of people who have  just entered the workforce and are looking to establish a career. </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24</a:t>
            </a:fld>
            <a:endParaRPr lang="en-US"/>
          </a:p>
        </p:txBody>
      </p:sp>
    </p:spTree>
    <p:extLst>
      <p:ext uri="{BB962C8B-B14F-4D97-AF65-F5344CB8AC3E}">
        <p14:creationId xmlns:p14="http://schemas.microsoft.com/office/powerpoint/2010/main" val="822264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Next up, let’s talk a little about the My Place CT “Care through Community Partner network.” This is where job seekers and consumers can get in-person help.  There are really four kinds of partners in the Community network. </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25</a:t>
            </a:fld>
            <a:endParaRPr lang="en-US"/>
          </a:p>
        </p:txBody>
      </p:sp>
    </p:spTree>
    <p:extLst>
      <p:ext uri="{BB962C8B-B14F-4D97-AF65-F5344CB8AC3E}">
        <p14:creationId xmlns:p14="http://schemas.microsoft.com/office/powerpoint/2010/main" val="1276008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So what does a partner network look like? Influencers are town officials who want to see the people in their community live independently. Connectors may be folks like hairdressers, pharmacists and first responders who can point a client or family member in the right direction. Providers, obviously are healthcare professionals who offer care and support to their patients. And finally Navigators, who are DSS-trained people who help clients access the system. </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26</a:t>
            </a:fld>
            <a:endParaRPr lang="en-US"/>
          </a:p>
        </p:txBody>
      </p:sp>
    </p:spTree>
    <p:extLst>
      <p:ext uri="{BB962C8B-B14F-4D97-AF65-F5344CB8AC3E}">
        <p14:creationId xmlns:p14="http://schemas.microsoft.com/office/powerpoint/2010/main" val="1935357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The first component of the partner program was a simple sticker — it’s called a window cling. And it will help people throughout the community to identify a partner location. It asks the most important question our clients need to hear. How can we help?</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27</a:t>
            </a:fld>
            <a:endParaRPr lang="en-US"/>
          </a:p>
        </p:txBody>
      </p:sp>
    </p:spTree>
    <p:extLst>
      <p:ext uri="{BB962C8B-B14F-4D97-AF65-F5344CB8AC3E}">
        <p14:creationId xmlns:p14="http://schemas.microsoft.com/office/powerpoint/2010/main" val="2935994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We developed a range of materials that can be inexpensively printed and distributed to help people become a partner, from flyers to table tents to bookmarks and pins. </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28</a:t>
            </a:fld>
            <a:endParaRPr lang="en-US"/>
          </a:p>
        </p:txBody>
      </p:sp>
    </p:spTree>
    <p:extLst>
      <p:ext uri="{BB962C8B-B14F-4D97-AF65-F5344CB8AC3E}">
        <p14:creationId xmlns:p14="http://schemas.microsoft.com/office/powerpoint/2010/main" val="1808825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We have just begun production of the consumer awareness campaign, which you will start seeing in the first quarter of 2017 throughout the community. </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29</a:t>
            </a:fld>
            <a:endParaRPr lang="en-US"/>
          </a:p>
        </p:txBody>
      </p:sp>
    </p:spTree>
    <p:extLst>
      <p:ext uri="{BB962C8B-B14F-4D97-AF65-F5344CB8AC3E}">
        <p14:creationId xmlns:p14="http://schemas.microsoft.com/office/powerpoint/2010/main" val="45105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3</a:t>
            </a:fld>
            <a:endParaRPr lang="en-US" dirty="0"/>
          </a:p>
        </p:txBody>
      </p:sp>
    </p:spTree>
    <p:extLst>
      <p:ext uri="{BB962C8B-B14F-4D97-AF65-F5344CB8AC3E}">
        <p14:creationId xmlns:p14="http://schemas.microsoft.com/office/powerpoint/2010/main" val="4282401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consumer awareness program will include PR, television, print, outdoor, and a number of additional tactics. The idea of the campaign is to help consumers and families find resources and help so they can live independently.</a:t>
            </a:r>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30</a:t>
            </a:fld>
            <a:endParaRPr lang="en-US"/>
          </a:p>
        </p:txBody>
      </p:sp>
    </p:spTree>
    <p:extLst>
      <p:ext uri="{BB962C8B-B14F-4D97-AF65-F5344CB8AC3E}">
        <p14:creationId xmlns:p14="http://schemas.microsoft.com/office/powerpoint/2010/main" val="2625271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I’ve saved the web site for last because, for many people, the web site represents the last link in the chain before consumers find care and support. How many times have you needed answers and sat at your computer and typed something like…</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31</a:t>
            </a:fld>
            <a:endParaRPr lang="en-US"/>
          </a:p>
        </p:txBody>
      </p:sp>
    </p:spTree>
    <p:extLst>
      <p:ext uri="{BB962C8B-B14F-4D97-AF65-F5344CB8AC3E}">
        <p14:creationId xmlns:p14="http://schemas.microsoft.com/office/powerpoint/2010/main" val="200491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 nursing home my father’s only option?” “How can I hire a nurse?” “How can I afford my medicine?” “How can I get help around the house?” “What is Medicaid?”</a:t>
            </a:r>
          </a:p>
          <a:p>
            <a:r>
              <a:rPr lang="en-US" dirty="0" smtClean="0"/>
              <a:t>Through good SEO practices, we plan to be able to bring people into the site and answer questions like these. </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32</a:t>
            </a:fld>
            <a:endParaRPr lang="en-US"/>
          </a:p>
        </p:txBody>
      </p:sp>
    </p:spTree>
    <p:extLst>
      <p:ext uri="{BB962C8B-B14F-4D97-AF65-F5344CB8AC3E}">
        <p14:creationId xmlns:p14="http://schemas.microsoft.com/office/powerpoint/2010/main" val="3150200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Features on the new web site will include: [List and explanations of each]</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33</a:t>
            </a:fld>
            <a:endParaRPr lang="en-US"/>
          </a:p>
        </p:txBody>
      </p:sp>
    </p:spTree>
    <p:extLst>
      <p:ext uri="{BB962C8B-B14F-4D97-AF65-F5344CB8AC3E}">
        <p14:creationId xmlns:p14="http://schemas.microsoft.com/office/powerpoint/2010/main" val="20903575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This is planned for launch early 2017.</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41</a:t>
            </a:fld>
            <a:endParaRPr lang="en-US"/>
          </a:p>
        </p:txBody>
      </p:sp>
    </p:spTree>
    <p:extLst>
      <p:ext uri="{BB962C8B-B14F-4D97-AF65-F5344CB8AC3E}">
        <p14:creationId xmlns:p14="http://schemas.microsoft.com/office/powerpoint/2010/main" val="1263875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dirty="0" smtClean="0"/>
              <a:t>This is planned for launch early 2017.</a:t>
            </a:r>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42</a:t>
            </a:fld>
            <a:endParaRPr lang="en-US"/>
          </a:p>
        </p:txBody>
      </p:sp>
    </p:spTree>
    <p:extLst>
      <p:ext uri="{BB962C8B-B14F-4D97-AF65-F5344CB8AC3E}">
        <p14:creationId xmlns:p14="http://schemas.microsoft.com/office/powerpoint/2010/main" val="12638759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fontAlgn="auto">
              <a:spcBef>
                <a:spcPts val="0"/>
              </a:spcBef>
              <a:spcAft>
                <a:spcPts val="0"/>
              </a:spcAft>
              <a:defRPr/>
            </a:pPr>
            <a:r>
              <a:rPr lang="en-US" smtClean="0"/>
              <a:t>Thank you.</a:t>
            </a:r>
            <a:endParaRPr lang="en-US" dirty="0" smtClean="0"/>
          </a:p>
          <a:p>
            <a:endParaRPr lang="en-US" dirty="0"/>
          </a:p>
        </p:txBody>
      </p:sp>
      <p:sp>
        <p:nvSpPr>
          <p:cNvPr id="4" name="Slide Number Placeholder 3"/>
          <p:cNvSpPr>
            <a:spLocks noGrp="1"/>
          </p:cNvSpPr>
          <p:nvPr>
            <p:ph type="sldNum" sz="quarter" idx="10"/>
          </p:nvPr>
        </p:nvSpPr>
        <p:spPr/>
        <p:txBody>
          <a:bodyPr/>
          <a:lstStyle/>
          <a:p>
            <a:fld id="{50D68F95-8096-5B40-B435-CCD3947D3B69}" type="slidenum">
              <a:rPr lang="en-US" smtClean="0"/>
              <a:t>43</a:t>
            </a:fld>
            <a:endParaRPr lang="en-US"/>
          </a:p>
        </p:txBody>
      </p:sp>
    </p:spTree>
    <p:extLst>
      <p:ext uri="{BB962C8B-B14F-4D97-AF65-F5344CB8AC3E}">
        <p14:creationId xmlns:p14="http://schemas.microsoft.com/office/powerpoint/2010/main" val="2935994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44</a:t>
            </a:fld>
            <a:endParaRPr lang="en-US" dirty="0"/>
          </a:p>
        </p:txBody>
      </p:sp>
    </p:spTree>
    <p:extLst>
      <p:ext uri="{BB962C8B-B14F-4D97-AF65-F5344CB8AC3E}">
        <p14:creationId xmlns:p14="http://schemas.microsoft.com/office/powerpoint/2010/main" val="1623779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45</a:t>
            </a:fld>
            <a:endParaRPr lang="en-US" dirty="0"/>
          </a:p>
        </p:txBody>
      </p:sp>
    </p:spTree>
    <p:extLst>
      <p:ext uri="{BB962C8B-B14F-4D97-AF65-F5344CB8AC3E}">
        <p14:creationId xmlns:p14="http://schemas.microsoft.com/office/powerpoint/2010/main" val="1178324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46</a:t>
            </a:fld>
            <a:endParaRPr lang="en-US" dirty="0"/>
          </a:p>
        </p:txBody>
      </p:sp>
    </p:spTree>
    <p:extLst>
      <p:ext uri="{BB962C8B-B14F-4D97-AF65-F5344CB8AC3E}">
        <p14:creationId xmlns:p14="http://schemas.microsoft.com/office/powerpoint/2010/main" val="1726757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4</a:t>
            </a:fld>
            <a:endParaRPr lang="en-US" dirty="0"/>
          </a:p>
        </p:txBody>
      </p:sp>
    </p:spTree>
    <p:extLst>
      <p:ext uri="{BB962C8B-B14F-4D97-AF65-F5344CB8AC3E}">
        <p14:creationId xmlns:p14="http://schemas.microsoft.com/office/powerpoint/2010/main" val="5790596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47</a:t>
            </a:fld>
            <a:endParaRPr lang="en-US" dirty="0"/>
          </a:p>
        </p:txBody>
      </p:sp>
    </p:spTree>
    <p:extLst>
      <p:ext uri="{BB962C8B-B14F-4D97-AF65-F5344CB8AC3E}">
        <p14:creationId xmlns:p14="http://schemas.microsoft.com/office/powerpoint/2010/main" val="3243004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48</a:t>
            </a:fld>
            <a:endParaRPr lang="en-US" dirty="0"/>
          </a:p>
        </p:txBody>
      </p:sp>
    </p:spTree>
    <p:extLst>
      <p:ext uri="{BB962C8B-B14F-4D97-AF65-F5344CB8AC3E}">
        <p14:creationId xmlns:p14="http://schemas.microsoft.com/office/powerpoint/2010/main" val="1219815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49</a:t>
            </a:fld>
            <a:endParaRPr lang="en-US" dirty="0"/>
          </a:p>
        </p:txBody>
      </p:sp>
    </p:spTree>
    <p:extLst>
      <p:ext uri="{BB962C8B-B14F-4D97-AF65-F5344CB8AC3E}">
        <p14:creationId xmlns:p14="http://schemas.microsoft.com/office/powerpoint/2010/main" val="1219815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50</a:t>
            </a:fld>
            <a:endParaRPr lang="en-US" dirty="0"/>
          </a:p>
        </p:txBody>
      </p:sp>
    </p:spTree>
    <p:extLst>
      <p:ext uri="{BB962C8B-B14F-4D97-AF65-F5344CB8AC3E}">
        <p14:creationId xmlns:p14="http://schemas.microsoft.com/office/powerpoint/2010/main" val="1219815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51</a:t>
            </a:fld>
            <a:endParaRPr lang="en-US" dirty="0"/>
          </a:p>
        </p:txBody>
      </p:sp>
    </p:spTree>
    <p:extLst>
      <p:ext uri="{BB962C8B-B14F-4D97-AF65-F5344CB8AC3E}">
        <p14:creationId xmlns:p14="http://schemas.microsoft.com/office/powerpoint/2010/main" val="12198157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52</a:t>
            </a:fld>
            <a:endParaRPr lang="en-US" dirty="0"/>
          </a:p>
        </p:txBody>
      </p:sp>
    </p:spTree>
    <p:extLst>
      <p:ext uri="{BB962C8B-B14F-4D97-AF65-F5344CB8AC3E}">
        <p14:creationId xmlns:p14="http://schemas.microsoft.com/office/powerpoint/2010/main" val="3603592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53</a:t>
            </a:fld>
            <a:endParaRPr lang="en-US" dirty="0"/>
          </a:p>
        </p:txBody>
      </p:sp>
    </p:spTree>
    <p:extLst>
      <p:ext uri="{BB962C8B-B14F-4D97-AF65-F5344CB8AC3E}">
        <p14:creationId xmlns:p14="http://schemas.microsoft.com/office/powerpoint/2010/main" val="179213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54</a:t>
            </a:fld>
            <a:endParaRPr lang="en-US" dirty="0"/>
          </a:p>
        </p:txBody>
      </p:sp>
    </p:spTree>
    <p:extLst>
      <p:ext uri="{BB962C8B-B14F-4D97-AF65-F5344CB8AC3E}">
        <p14:creationId xmlns:p14="http://schemas.microsoft.com/office/powerpoint/2010/main" val="774763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55</a:t>
            </a:fld>
            <a:endParaRPr lang="en-US" dirty="0"/>
          </a:p>
        </p:txBody>
      </p:sp>
    </p:spTree>
    <p:extLst>
      <p:ext uri="{BB962C8B-B14F-4D97-AF65-F5344CB8AC3E}">
        <p14:creationId xmlns:p14="http://schemas.microsoft.com/office/powerpoint/2010/main" val="803283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5</a:t>
            </a:fld>
            <a:endParaRPr lang="en-US" dirty="0"/>
          </a:p>
        </p:txBody>
      </p:sp>
    </p:spTree>
    <p:extLst>
      <p:ext uri="{BB962C8B-B14F-4D97-AF65-F5344CB8AC3E}">
        <p14:creationId xmlns:p14="http://schemas.microsoft.com/office/powerpoint/2010/main" val="579059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6</a:t>
            </a:fld>
            <a:endParaRPr lang="en-US" dirty="0"/>
          </a:p>
        </p:txBody>
      </p:sp>
    </p:spTree>
    <p:extLst>
      <p:ext uri="{BB962C8B-B14F-4D97-AF65-F5344CB8AC3E}">
        <p14:creationId xmlns:p14="http://schemas.microsoft.com/office/powerpoint/2010/main" val="489863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7</a:t>
            </a:fld>
            <a:endParaRPr lang="en-US" dirty="0"/>
          </a:p>
        </p:txBody>
      </p:sp>
    </p:spTree>
    <p:extLst>
      <p:ext uri="{BB962C8B-B14F-4D97-AF65-F5344CB8AC3E}">
        <p14:creationId xmlns:p14="http://schemas.microsoft.com/office/powerpoint/2010/main" val="489863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8</a:t>
            </a:fld>
            <a:endParaRPr lang="en-US" dirty="0"/>
          </a:p>
        </p:txBody>
      </p:sp>
    </p:spTree>
    <p:extLst>
      <p:ext uri="{BB962C8B-B14F-4D97-AF65-F5344CB8AC3E}">
        <p14:creationId xmlns:p14="http://schemas.microsoft.com/office/powerpoint/2010/main" val="1873926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00A31E-C330-4EDA-8129-B5A5DDFE74AC}" type="slidenum">
              <a:rPr lang="en-US" smtClean="0"/>
              <a:pPr>
                <a:defRPr/>
              </a:pPr>
              <a:t>9</a:t>
            </a:fld>
            <a:endParaRPr lang="en-US" dirty="0"/>
          </a:p>
        </p:txBody>
      </p:sp>
    </p:spTree>
    <p:extLst>
      <p:ext uri="{BB962C8B-B14F-4D97-AF65-F5344CB8AC3E}">
        <p14:creationId xmlns:p14="http://schemas.microsoft.com/office/powerpoint/2010/main" val="2066234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itle 3"/>
          <p:cNvSpPr txBox="1">
            <a:spLocks/>
          </p:cNvSpPr>
          <p:nvPr userDrawn="1"/>
        </p:nvSpPr>
        <p:spPr>
          <a:xfrm>
            <a:off x="3432175" y="1616075"/>
            <a:ext cx="5711825" cy="2270125"/>
          </a:xfrm>
          <a:prstGeom prst="rect">
            <a:avLst/>
          </a:prstGeom>
          <a:solidFill>
            <a:schemeClr val="tx1">
              <a:lumMod val="85000"/>
              <a:lumOff val="15000"/>
            </a:schemeClr>
          </a:solidFill>
        </p:spPr>
        <p:txBody>
          <a:bodyPr anchor="b"/>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endParaRPr lang="en-US" sz="1800" b="1" dirty="0">
              <a:solidFill>
                <a:srgbClr val="FFFF00"/>
              </a:solidFill>
              <a:effectLst>
                <a:outerShdw blurRad="38100" dist="38100" dir="2700000" algn="tl">
                  <a:srgbClr val="000000">
                    <a:alpha val="43137"/>
                  </a:srgbClr>
                </a:outerShdw>
              </a:effectLst>
            </a:endParaRPr>
          </a:p>
        </p:txBody>
      </p:sp>
      <p:sp>
        <p:nvSpPr>
          <p:cNvPr id="5" name="Title 3"/>
          <p:cNvSpPr txBox="1">
            <a:spLocks/>
          </p:cNvSpPr>
          <p:nvPr userDrawn="1"/>
        </p:nvSpPr>
        <p:spPr>
          <a:xfrm>
            <a:off x="0" y="1616075"/>
            <a:ext cx="3406775" cy="2270125"/>
          </a:xfrm>
          <a:prstGeom prst="rect">
            <a:avLst/>
          </a:prstGeom>
          <a:solidFill>
            <a:srgbClr val="2906A2"/>
          </a:solidFill>
        </p:spPr>
        <p:txBody>
          <a:bodyPr anchor="b"/>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endParaRPr lang="en-US" sz="1800" b="1" dirty="0">
              <a:solidFill>
                <a:srgbClr val="FFFF00"/>
              </a:solidFill>
              <a:effectLst>
                <a:outerShdw blurRad="38100" dist="38100" dir="2700000" algn="tl">
                  <a:srgbClr val="000000">
                    <a:alpha val="43137"/>
                  </a:srgbClr>
                </a:outerShdw>
              </a:effectLst>
            </a:endParaRPr>
          </a:p>
        </p:txBody>
      </p:sp>
      <p:pic>
        <p:nvPicPr>
          <p:cNvPr id="6" name="Picture 7" descr="DSS LOGO vector difference"/>
          <p:cNvPicPr>
            <a:picLocks noChangeAspect="1" noChangeArrowheads="1"/>
          </p:cNvPicPr>
          <p:nvPr userDrawn="1"/>
        </p:nvPicPr>
        <p:blipFill>
          <a:blip r:embed="rId2"/>
          <a:srcRect/>
          <a:stretch>
            <a:fillRect/>
          </a:stretch>
        </p:blipFill>
        <p:spPr bwMode="auto">
          <a:xfrm>
            <a:off x="0" y="3098800"/>
            <a:ext cx="3200400" cy="787400"/>
          </a:xfrm>
          <a:prstGeom prst="rect">
            <a:avLst/>
          </a:prstGeom>
          <a:noFill/>
          <a:ln w="9525">
            <a:noFill/>
            <a:miter lim="800000"/>
            <a:headEnd/>
            <a:tailEnd/>
          </a:ln>
        </p:spPr>
      </p:pic>
      <p:sp>
        <p:nvSpPr>
          <p:cNvPr id="7" name="Rectangle 9"/>
          <p:cNvSpPr/>
          <p:nvPr userDrawn="1"/>
        </p:nvSpPr>
        <p:spPr>
          <a:xfrm>
            <a:off x="-12700" y="-103188"/>
            <a:ext cx="9156700" cy="169068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10"/>
          <p:cNvSpPr/>
          <p:nvPr userDrawn="1"/>
        </p:nvSpPr>
        <p:spPr>
          <a:xfrm>
            <a:off x="-12700" y="3919538"/>
            <a:ext cx="9156700" cy="2971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ctrTitle"/>
          </p:nvPr>
        </p:nvSpPr>
        <p:spPr>
          <a:xfrm>
            <a:off x="3432131" y="2130425"/>
            <a:ext cx="5711869" cy="800665"/>
          </a:xfrm>
          <a:noFill/>
        </p:spPr>
        <p:txBody>
          <a:bodyPr anchor="t"/>
          <a:lstStyle>
            <a:lvl1pPr algn="ctr">
              <a:defRPr sz="3200"/>
            </a:lvl1pPr>
          </a:lstStyle>
          <a:p>
            <a:r>
              <a:rPr lang="en-US" dirty="0"/>
              <a:t>Click to edit Master title style</a:t>
            </a:r>
          </a:p>
        </p:txBody>
      </p:sp>
      <p:sp>
        <p:nvSpPr>
          <p:cNvPr id="3" name="Subtitle 2"/>
          <p:cNvSpPr>
            <a:spLocks noGrp="1"/>
          </p:cNvSpPr>
          <p:nvPr>
            <p:ph type="subTitle" idx="1"/>
          </p:nvPr>
        </p:nvSpPr>
        <p:spPr>
          <a:xfrm>
            <a:off x="3432130" y="2983261"/>
            <a:ext cx="5711870" cy="877886"/>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9" name="Date Placeholder 3"/>
          <p:cNvSpPr>
            <a:spLocks noGrp="1"/>
          </p:cNvSpPr>
          <p:nvPr>
            <p:ph type="dt" sz="half" idx="10"/>
          </p:nvPr>
        </p:nvSpPr>
        <p:spPr/>
        <p:txBody>
          <a:bodyPr/>
          <a:lstStyle>
            <a:lvl1pPr>
              <a:defRPr/>
            </a:lvl1pPr>
          </a:lstStyle>
          <a:p>
            <a:pPr>
              <a:defRPr/>
            </a:pPr>
            <a:r>
              <a:rPr lang="en-US"/>
              <a:t>9/13/2016</a:t>
            </a:r>
            <a:endParaRPr lang="en-US" dirty="0"/>
          </a:p>
        </p:txBody>
      </p:sp>
      <p:sp>
        <p:nvSpPr>
          <p:cNvPr id="10" name="Footer Placeholder 4"/>
          <p:cNvSpPr>
            <a:spLocks noGrp="1"/>
          </p:cNvSpPr>
          <p:nvPr>
            <p:ph type="ftr" sz="quarter" idx="11"/>
          </p:nvPr>
        </p:nvSpPr>
        <p:spPr/>
        <p:txBody>
          <a:bodyPr/>
          <a:lstStyle>
            <a:lvl1pPr>
              <a:defRPr/>
            </a:lvl1pPr>
          </a:lstStyle>
          <a:p>
            <a:pPr>
              <a:defRPr/>
            </a:pPr>
            <a:r>
              <a:rPr lang="en-US" dirty="0"/>
              <a:t>Department of Social Services</a:t>
            </a:r>
          </a:p>
        </p:txBody>
      </p:sp>
      <p:sp>
        <p:nvSpPr>
          <p:cNvPr id="11" name="Slide Number Placeholder 5"/>
          <p:cNvSpPr>
            <a:spLocks noGrp="1"/>
          </p:cNvSpPr>
          <p:nvPr>
            <p:ph type="sldNum" sz="quarter" idx="12"/>
          </p:nvPr>
        </p:nvSpPr>
        <p:spPr/>
        <p:txBody>
          <a:bodyPr/>
          <a:lstStyle>
            <a:lvl1pPr>
              <a:defRPr/>
            </a:lvl1pPr>
          </a:lstStyle>
          <a:p>
            <a:pPr>
              <a:defRPr/>
            </a:pPr>
            <a:fld id="{22A8FCF6-5391-4B26-880E-5F24893A50C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9/13/2016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Department of Social Services</a:t>
            </a:r>
          </a:p>
        </p:txBody>
      </p:sp>
      <p:sp>
        <p:nvSpPr>
          <p:cNvPr id="6" name="Slide Number Placeholder 5"/>
          <p:cNvSpPr>
            <a:spLocks noGrp="1"/>
          </p:cNvSpPr>
          <p:nvPr>
            <p:ph type="sldNum" sz="quarter" idx="12"/>
          </p:nvPr>
        </p:nvSpPr>
        <p:spPr/>
        <p:txBody>
          <a:bodyPr/>
          <a:lstStyle>
            <a:lvl1pPr>
              <a:defRPr/>
            </a:lvl1pPr>
          </a:lstStyle>
          <a:p>
            <a:pPr>
              <a:defRPr/>
            </a:pPr>
            <a:fld id="{6D5A4297-53E4-41EB-B544-90BB684DE89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9/13/2016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Department of Social Services</a:t>
            </a:r>
          </a:p>
        </p:txBody>
      </p:sp>
      <p:sp>
        <p:nvSpPr>
          <p:cNvPr id="6" name="Slide Number Placeholder 5"/>
          <p:cNvSpPr>
            <a:spLocks noGrp="1"/>
          </p:cNvSpPr>
          <p:nvPr>
            <p:ph type="sldNum" sz="quarter" idx="12"/>
          </p:nvPr>
        </p:nvSpPr>
        <p:spPr/>
        <p:txBody>
          <a:bodyPr/>
          <a:lstStyle>
            <a:lvl1pPr>
              <a:defRPr/>
            </a:lvl1pPr>
          </a:lstStyle>
          <a:p>
            <a:pPr>
              <a:defRPr/>
            </a:pPr>
            <a:fld id="{8D91D655-7119-457D-A34B-11276AAE675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t>9/13/2016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Department of Social Services</a:t>
            </a:r>
          </a:p>
        </p:txBody>
      </p:sp>
      <p:sp>
        <p:nvSpPr>
          <p:cNvPr id="6" name="Slide Number Placeholder 5"/>
          <p:cNvSpPr>
            <a:spLocks noGrp="1"/>
          </p:cNvSpPr>
          <p:nvPr>
            <p:ph type="sldNum" sz="quarter" idx="12"/>
          </p:nvPr>
        </p:nvSpPr>
        <p:spPr/>
        <p:txBody>
          <a:bodyPr/>
          <a:lstStyle>
            <a:lvl1pPr>
              <a:defRPr/>
            </a:lvl1pPr>
          </a:lstStyle>
          <a:p>
            <a:pPr>
              <a:defRPr/>
            </a:pPr>
            <a:fld id="{8E0910F7-5D48-4D29-89D1-83725AECF73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544638"/>
            <a:ext cx="7772400" cy="1362075"/>
          </a:xfrm>
          <a:solidFill>
            <a:schemeClr val="accent1">
              <a:lumMod val="20000"/>
              <a:lumOff val="80000"/>
            </a:schemeClr>
          </a:solidFill>
        </p:spPr>
        <p:txBody>
          <a:bodyPr anchor="t"/>
          <a:lstStyle>
            <a:lvl1pPr algn="l">
              <a:defRPr sz="4000" b="1" u="none" cap="none">
                <a:solidFill>
                  <a:srgbClr val="2906A2"/>
                </a:solidFill>
                <a:effectLs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9/13/2016</a:t>
            </a:r>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Department of Social Services</a:t>
            </a:r>
          </a:p>
        </p:txBody>
      </p:sp>
      <p:sp>
        <p:nvSpPr>
          <p:cNvPr id="6" name="Slide Number Placeholder 5"/>
          <p:cNvSpPr>
            <a:spLocks noGrp="1"/>
          </p:cNvSpPr>
          <p:nvPr>
            <p:ph type="sldNum" sz="quarter" idx="12"/>
          </p:nvPr>
        </p:nvSpPr>
        <p:spPr/>
        <p:txBody>
          <a:bodyPr/>
          <a:lstStyle>
            <a:lvl1pPr>
              <a:defRPr/>
            </a:lvl1pPr>
          </a:lstStyle>
          <a:p>
            <a:pPr>
              <a:defRPr/>
            </a:pPr>
            <a:fld id="{120F9A6D-C033-4D6D-9AA8-89024EE4BA4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t>9/13/2016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Department of Social Services</a:t>
            </a:r>
          </a:p>
        </p:txBody>
      </p:sp>
      <p:sp>
        <p:nvSpPr>
          <p:cNvPr id="7" name="Slide Number Placeholder 5"/>
          <p:cNvSpPr>
            <a:spLocks noGrp="1"/>
          </p:cNvSpPr>
          <p:nvPr>
            <p:ph type="sldNum" sz="quarter" idx="12"/>
          </p:nvPr>
        </p:nvSpPr>
        <p:spPr/>
        <p:txBody>
          <a:bodyPr/>
          <a:lstStyle>
            <a:lvl1pPr>
              <a:defRPr/>
            </a:lvl1pPr>
          </a:lstStyle>
          <a:p>
            <a:pPr>
              <a:defRPr/>
            </a:pPr>
            <a:fld id="{382B61B4-6BB9-47A6-B93C-99ACD9D56F8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t>9/13/2016</a:t>
            </a:r>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a:t>Department of Social Services</a:t>
            </a:r>
          </a:p>
        </p:txBody>
      </p:sp>
      <p:sp>
        <p:nvSpPr>
          <p:cNvPr id="9" name="Slide Number Placeholder 5"/>
          <p:cNvSpPr>
            <a:spLocks noGrp="1"/>
          </p:cNvSpPr>
          <p:nvPr>
            <p:ph type="sldNum" sz="quarter" idx="12"/>
          </p:nvPr>
        </p:nvSpPr>
        <p:spPr/>
        <p:txBody>
          <a:bodyPr/>
          <a:lstStyle>
            <a:lvl1pPr>
              <a:defRPr/>
            </a:lvl1pPr>
          </a:lstStyle>
          <a:p>
            <a:pPr>
              <a:defRPr/>
            </a:pPr>
            <a:fld id="{73517445-A01B-4834-84D5-6A6757894F5E}"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t>9/13/2016</a:t>
            </a:r>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a:t>Department of Social Services</a:t>
            </a:r>
          </a:p>
        </p:txBody>
      </p:sp>
      <p:sp>
        <p:nvSpPr>
          <p:cNvPr id="5" name="Slide Number Placeholder 5"/>
          <p:cNvSpPr>
            <a:spLocks noGrp="1"/>
          </p:cNvSpPr>
          <p:nvPr>
            <p:ph type="sldNum" sz="quarter" idx="12"/>
          </p:nvPr>
        </p:nvSpPr>
        <p:spPr/>
        <p:txBody>
          <a:bodyPr/>
          <a:lstStyle>
            <a:lvl1pPr>
              <a:defRPr/>
            </a:lvl1pPr>
          </a:lstStyle>
          <a:p>
            <a:pPr>
              <a:defRPr/>
            </a:pPr>
            <a:fld id="{B77E40C9-912E-40AE-8E8F-5BBEFA612765}"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9/13/2016</a:t>
            </a:r>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a:t>Department of Social Services</a:t>
            </a:r>
          </a:p>
        </p:txBody>
      </p:sp>
      <p:sp>
        <p:nvSpPr>
          <p:cNvPr id="4" name="Slide Number Placeholder 5"/>
          <p:cNvSpPr>
            <a:spLocks noGrp="1"/>
          </p:cNvSpPr>
          <p:nvPr>
            <p:ph type="sldNum" sz="quarter" idx="12"/>
          </p:nvPr>
        </p:nvSpPr>
        <p:spPr/>
        <p:txBody>
          <a:bodyPr/>
          <a:lstStyle>
            <a:lvl1pPr>
              <a:defRPr/>
            </a:lvl1pPr>
          </a:lstStyle>
          <a:p>
            <a:pPr>
              <a:defRPr/>
            </a:pPr>
            <a:fld id="{56F41AA8-8C5A-4593-9204-DB23FE104221}"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9/13/2016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Department of Social Services</a:t>
            </a:r>
          </a:p>
        </p:txBody>
      </p:sp>
      <p:sp>
        <p:nvSpPr>
          <p:cNvPr id="7" name="Slide Number Placeholder 5"/>
          <p:cNvSpPr>
            <a:spLocks noGrp="1"/>
          </p:cNvSpPr>
          <p:nvPr>
            <p:ph type="sldNum" sz="quarter" idx="12"/>
          </p:nvPr>
        </p:nvSpPr>
        <p:spPr/>
        <p:txBody>
          <a:bodyPr/>
          <a:lstStyle>
            <a:lvl1pPr>
              <a:defRPr/>
            </a:lvl1pPr>
          </a:lstStyle>
          <a:p>
            <a:pPr>
              <a:defRPr/>
            </a:pPr>
            <a:fld id="{34F3143F-4BD4-4B07-9F39-382813E35AF1}"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9/13/2016</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Department of Social Services</a:t>
            </a:r>
          </a:p>
        </p:txBody>
      </p:sp>
      <p:sp>
        <p:nvSpPr>
          <p:cNvPr id="7" name="Slide Number Placeholder 5"/>
          <p:cNvSpPr>
            <a:spLocks noGrp="1"/>
          </p:cNvSpPr>
          <p:nvPr>
            <p:ph type="sldNum" sz="quarter" idx="12"/>
          </p:nvPr>
        </p:nvSpPr>
        <p:spPr/>
        <p:txBody>
          <a:bodyPr/>
          <a:lstStyle>
            <a:lvl1pPr>
              <a:defRPr/>
            </a:lvl1pPr>
          </a:lstStyle>
          <a:p>
            <a:pPr>
              <a:defRPr/>
            </a:pPr>
            <a:fld id="{40A5E6D9-857F-4A68-8641-FFCB332747B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939800"/>
            <a:ext cx="8229600" cy="5186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r>
              <a:rPr lang="en-US"/>
              <a:t>9/13/2016</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defRPr>
            </a:lvl1pPr>
          </a:lstStyle>
          <a:p>
            <a:pPr>
              <a:defRPr/>
            </a:pPr>
            <a:r>
              <a:rPr lang="en-US" dirty="0"/>
              <a:t>Department of Social Services</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3F14E114-112D-4C96-A0B4-2C41C19A598A}" type="slidenum">
              <a:rPr lang="en-US"/>
              <a:pPr>
                <a:defRPr/>
              </a:pPr>
              <a:t>‹#›</a:t>
            </a:fld>
            <a:endParaRPr lang="en-US" dirty="0"/>
          </a:p>
        </p:txBody>
      </p:sp>
      <p:sp>
        <p:nvSpPr>
          <p:cNvPr id="7" name="Rectangle 6"/>
          <p:cNvSpPr/>
          <p:nvPr userDrawn="1"/>
        </p:nvSpPr>
        <p:spPr>
          <a:xfrm>
            <a:off x="0" y="0"/>
            <a:ext cx="9144000" cy="798513"/>
          </a:xfrm>
          <a:prstGeom prst="rect">
            <a:avLst/>
          </a:prstGeom>
          <a:solidFill>
            <a:srgbClr val="2906A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031" name="Picture 8" descr="DSS LOGO vector difference"/>
          <p:cNvPicPr>
            <a:picLocks noChangeAspect="1" noChangeArrowheads="1"/>
          </p:cNvPicPr>
          <p:nvPr userDrawn="1"/>
        </p:nvPicPr>
        <p:blipFill>
          <a:blip r:embed="rId13"/>
          <a:srcRect/>
          <a:stretch>
            <a:fillRect/>
          </a:stretch>
        </p:blipFill>
        <p:spPr bwMode="auto">
          <a:xfrm>
            <a:off x="0" y="0"/>
            <a:ext cx="3200400" cy="787400"/>
          </a:xfrm>
          <a:prstGeom prst="rect">
            <a:avLst/>
          </a:prstGeom>
          <a:noFill/>
          <a:ln w="9525">
            <a:noFill/>
            <a:miter lim="800000"/>
            <a:headEnd/>
            <a:tailEnd/>
          </a:ln>
        </p:spPr>
      </p:pic>
      <p:cxnSp>
        <p:nvCxnSpPr>
          <p:cNvPr id="10" name="Straight Connector 9"/>
          <p:cNvCxnSpPr/>
          <p:nvPr userDrawn="1"/>
        </p:nvCxnSpPr>
        <p:spPr>
          <a:xfrm>
            <a:off x="738188" y="536575"/>
            <a:ext cx="8275637" cy="0"/>
          </a:xfrm>
          <a:prstGeom prst="line">
            <a:avLst/>
          </a:prstGeom>
          <a:ln w="25400">
            <a:solidFill>
              <a:srgbClr val="F0E018"/>
            </a:solidFill>
          </a:ln>
        </p:spPr>
        <p:style>
          <a:lnRef idx="1">
            <a:schemeClr val="accent1"/>
          </a:lnRef>
          <a:fillRef idx="0">
            <a:schemeClr val="accent1"/>
          </a:fillRef>
          <a:effectRef idx="0">
            <a:schemeClr val="accent1"/>
          </a:effectRef>
          <a:fontRef idx="minor">
            <a:schemeClr val="tx1"/>
          </a:fontRef>
        </p:style>
      </p:cxnSp>
      <p:sp>
        <p:nvSpPr>
          <p:cNvPr id="1033" name="Title Placeholder 1"/>
          <p:cNvSpPr>
            <a:spLocks noGrp="1"/>
          </p:cNvSpPr>
          <p:nvPr>
            <p:ph type="title"/>
          </p:nvPr>
        </p:nvSpPr>
        <p:spPr bwMode="auto">
          <a:xfrm>
            <a:off x="3124200" y="41275"/>
            <a:ext cx="5889625" cy="5318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61"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Lst>
  <p:hf hdr="0" ftr="0"/>
  <p:txStyles>
    <p:title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p:titleStyle>
    <p:bodyStyle>
      <a:lvl1pPr marL="342900" indent="-342900" algn="l" rtl="0" fontAlgn="base">
        <a:spcBef>
          <a:spcPct val="20000"/>
        </a:spcBef>
        <a:spcAft>
          <a:spcPct val="0"/>
        </a:spcAft>
        <a:buFont typeface="Wingdings" pitchFamily="2" charset="2"/>
        <a:buChar char="§"/>
        <a:defRPr sz="2400" kern="1200">
          <a:solidFill>
            <a:srgbClr val="2906A2"/>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ct.gov/dss/cwp/view.asp?a=3922&amp;q=562672"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www.myplacect.org/"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mailto:Deanna.Clark@ct.gov"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mailto:Dawn.Lambert@ct.gov"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6"/>
          <p:cNvSpPr>
            <a:spLocks noGrp="1" noChangeArrowheads="1"/>
          </p:cNvSpPr>
          <p:nvPr>
            <p:ph type="sldNum" sz="quarter" idx="12"/>
          </p:nvPr>
        </p:nvSpPr>
        <p:spPr bwMode="auto">
          <a:xfrm>
            <a:off x="8620126" y="6350239"/>
            <a:ext cx="276225" cy="3397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5F5F2041-E455-48EC-937E-7560ADE7771A}" type="slidenum">
              <a:rPr lang="en-US" smtClean="0">
                <a:solidFill>
                  <a:srgbClr val="7B9899"/>
                </a:solidFill>
              </a:rPr>
              <a:pPr fontAlgn="base">
                <a:spcBef>
                  <a:spcPct val="0"/>
                </a:spcBef>
                <a:spcAft>
                  <a:spcPct val="0"/>
                </a:spcAft>
              </a:pPr>
              <a:t>1</a:t>
            </a:fld>
            <a:endParaRPr lang="en-US" dirty="0">
              <a:solidFill>
                <a:srgbClr val="7B9899"/>
              </a:solidFill>
            </a:endParaRPr>
          </a:p>
        </p:txBody>
      </p:sp>
      <p:sp>
        <p:nvSpPr>
          <p:cNvPr id="2" name="Rectangle 1"/>
          <p:cNvSpPr/>
          <p:nvPr/>
        </p:nvSpPr>
        <p:spPr>
          <a:xfrm>
            <a:off x="232475" y="1157954"/>
            <a:ext cx="8663876" cy="5139869"/>
          </a:xfrm>
          <a:prstGeom prst="rect">
            <a:avLst/>
          </a:prstGeom>
        </p:spPr>
        <p:txBody>
          <a:bodyPr wrap="square">
            <a:spAutoFit/>
          </a:bodyPr>
          <a:lstStyle/>
          <a:p>
            <a:pPr algn="ctr" fontAlgn="auto">
              <a:lnSpc>
                <a:spcPct val="90000"/>
              </a:lnSpc>
              <a:spcBef>
                <a:spcPts val="0"/>
              </a:spcBef>
              <a:spcAft>
                <a:spcPts val="0"/>
              </a:spcAft>
              <a:defRPr/>
            </a:pPr>
            <a:endParaRPr lang="en-US" sz="4000" dirty="0">
              <a:solidFill>
                <a:srgbClr val="1D0670"/>
              </a:solidFill>
              <a:latin typeface="+mn-lt"/>
              <a:ea typeface="+mj-ea"/>
              <a:cs typeface="+mj-cs"/>
            </a:endParaRPr>
          </a:p>
          <a:p>
            <a:pPr algn="ctr" fontAlgn="auto">
              <a:lnSpc>
                <a:spcPct val="90000"/>
              </a:lnSpc>
              <a:spcBef>
                <a:spcPts val="0"/>
              </a:spcBef>
              <a:spcAft>
                <a:spcPts val="0"/>
              </a:spcAft>
              <a:defRPr/>
            </a:pPr>
            <a:endParaRPr lang="en-US" sz="4000" dirty="0">
              <a:solidFill>
                <a:srgbClr val="1D0670"/>
              </a:solidFill>
              <a:latin typeface="+mn-lt"/>
              <a:ea typeface="+mj-ea"/>
              <a:cs typeface="+mj-cs"/>
            </a:endParaRPr>
          </a:p>
          <a:p>
            <a:pPr algn="ctr" fontAlgn="auto">
              <a:lnSpc>
                <a:spcPct val="90000"/>
              </a:lnSpc>
              <a:spcBef>
                <a:spcPts val="0"/>
              </a:spcBef>
              <a:spcAft>
                <a:spcPts val="0"/>
              </a:spcAft>
              <a:defRPr/>
            </a:pPr>
            <a:endParaRPr lang="en-US" sz="4000" dirty="0">
              <a:solidFill>
                <a:srgbClr val="1D0670"/>
              </a:solidFill>
              <a:latin typeface="+mn-lt"/>
              <a:ea typeface="+mj-ea"/>
              <a:cs typeface="+mj-cs"/>
            </a:endParaRPr>
          </a:p>
          <a:p>
            <a:pPr algn="ctr" fontAlgn="auto">
              <a:lnSpc>
                <a:spcPts val="4000"/>
              </a:lnSpc>
              <a:spcBef>
                <a:spcPts val="0"/>
              </a:spcBef>
              <a:spcAft>
                <a:spcPts val="0"/>
              </a:spcAft>
              <a:defRPr/>
            </a:pPr>
            <a:endParaRPr lang="en-US" sz="2800" dirty="0">
              <a:solidFill>
                <a:srgbClr val="1D0670"/>
              </a:solidFill>
              <a:latin typeface="+mn-lt"/>
              <a:ea typeface="+mj-ea"/>
              <a:cs typeface="+mj-cs"/>
            </a:endParaRPr>
          </a:p>
          <a:p>
            <a:pPr algn="ctr" fontAlgn="auto">
              <a:lnSpc>
                <a:spcPts val="4000"/>
              </a:lnSpc>
              <a:spcBef>
                <a:spcPts val="0"/>
              </a:spcBef>
              <a:spcAft>
                <a:spcPts val="0"/>
              </a:spcAft>
              <a:defRPr/>
            </a:pPr>
            <a:endParaRPr lang="en-US" sz="2800" dirty="0">
              <a:solidFill>
                <a:srgbClr val="1D0670"/>
              </a:solidFill>
              <a:latin typeface="+mn-lt"/>
              <a:ea typeface="+mj-ea"/>
              <a:cs typeface="+mj-cs"/>
            </a:endParaRPr>
          </a:p>
          <a:p>
            <a:pPr algn="ctr" fontAlgn="auto">
              <a:lnSpc>
                <a:spcPts val="4000"/>
              </a:lnSpc>
              <a:spcBef>
                <a:spcPts val="0"/>
              </a:spcBef>
              <a:spcAft>
                <a:spcPts val="0"/>
              </a:spcAft>
              <a:defRPr/>
            </a:pPr>
            <a:endParaRPr lang="en-US" sz="2000" dirty="0">
              <a:solidFill>
                <a:srgbClr val="1D0670"/>
              </a:solidFill>
              <a:latin typeface="+mn-lt"/>
              <a:ea typeface="+mj-ea"/>
              <a:cs typeface="+mj-cs"/>
            </a:endParaRPr>
          </a:p>
          <a:p>
            <a:endParaRPr lang="en-US" sz="2000" dirty="0">
              <a:solidFill>
                <a:schemeClr val="tx2"/>
              </a:solidFill>
              <a:latin typeface="+mj-lt"/>
            </a:endParaRPr>
          </a:p>
          <a:p>
            <a:endParaRPr lang="en-US" sz="2000" dirty="0">
              <a:solidFill>
                <a:schemeClr val="tx2"/>
              </a:solidFill>
              <a:latin typeface="+mj-lt"/>
            </a:endParaRPr>
          </a:p>
          <a:p>
            <a:endParaRPr lang="en-US" sz="2000" dirty="0">
              <a:solidFill>
                <a:schemeClr val="tx2"/>
              </a:solidFill>
              <a:latin typeface="+mj-lt"/>
            </a:endParaRPr>
          </a:p>
          <a:p>
            <a:r>
              <a:rPr lang="en-US" sz="2000" dirty="0">
                <a:solidFill>
                  <a:schemeClr val="tx2"/>
                </a:solidFill>
                <a:latin typeface="+mj-lt"/>
              </a:rPr>
              <a:t>Connecticut Legislative Office Building</a:t>
            </a:r>
          </a:p>
          <a:p>
            <a:r>
              <a:rPr lang="en-US" sz="2000" dirty="0">
                <a:solidFill>
                  <a:schemeClr val="tx2"/>
                </a:solidFill>
                <a:latin typeface="+mj-lt"/>
              </a:rPr>
              <a:t>Long Term Care Planning Committee Meeting</a:t>
            </a:r>
          </a:p>
          <a:p>
            <a:r>
              <a:rPr lang="en-US" sz="2000" dirty="0">
                <a:solidFill>
                  <a:schemeClr val="tx2"/>
                </a:solidFill>
                <a:latin typeface="+mj-lt"/>
              </a:rPr>
              <a:t>Hartford, CT</a:t>
            </a:r>
          </a:p>
        </p:txBody>
      </p:sp>
      <p:sp>
        <p:nvSpPr>
          <p:cNvPr id="8" name="Date Placeholder 7"/>
          <p:cNvSpPr>
            <a:spLocks noGrp="1"/>
          </p:cNvSpPr>
          <p:nvPr>
            <p:ph type="dt" sz="quarter" idx="10"/>
          </p:nvPr>
        </p:nvSpPr>
        <p:spPr>
          <a:xfrm>
            <a:off x="56857" y="6371600"/>
            <a:ext cx="878175" cy="297002"/>
          </a:xfrm>
        </p:spPr>
        <p:txBody>
          <a:bodyPr/>
          <a:lstStyle/>
          <a:p>
            <a:pPr>
              <a:defRPr/>
            </a:pPr>
            <a:r>
              <a:rPr lang="en-US" dirty="0"/>
              <a:t>9/13/2016</a:t>
            </a:r>
          </a:p>
        </p:txBody>
      </p:sp>
      <p:grpSp>
        <p:nvGrpSpPr>
          <p:cNvPr id="6" name="Group 5"/>
          <p:cNvGrpSpPr/>
          <p:nvPr/>
        </p:nvGrpSpPr>
        <p:grpSpPr>
          <a:xfrm>
            <a:off x="495945" y="1907721"/>
            <a:ext cx="8198603" cy="2501531"/>
            <a:chOff x="28555" y="2093090"/>
            <a:chExt cx="2805866" cy="1517979"/>
          </a:xfrm>
        </p:grpSpPr>
        <p:sp>
          <p:nvSpPr>
            <p:cNvPr id="7" name="Rounded Rectangle 6"/>
            <p:cNvSpPr/>
            <p:nvPr/>
          </p:nvSpPr>
          <p:spPr>
            <a:xfrm>
              <a:off x="28555" y="2093090"/>
              <a:ext cx="2805866" cy="1517979"/>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ounded Rectangle 4"/>
            <p:cNvSpPr/>
            <p:nvPr/>
          </p:nvSpPr>
          <p:spPr>
            <a:xfrm>
              <a:off x="28555" y="2093090"/>
              <a:ext cx="2805866" cy="15179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2800" b="1" dirty="0">
                  <a:latin typeface="Calibri" panose="020F0502020204030204" pitchFamily="34" charset="0"/>
                </a:rPr>
                <a:t>Long-Term Services &amp; Supports</a:t>
              </a:r>
            </a:p>
            <a:p>
              <a:pPr lvl="0" algn="ctr" defTabSz="800100">
                <a:lnSpc>
                  <a:spcPct val="90000"/>
                </a:lnSpc>
                <a:spcBef>
                  <a:spcPct val="0"/>
                </a:spcBef>
                <a:spcAft>
                  <a:spcPct val="35000"/>
                </a:spcAft>
              </a:pPr>
              <a:r>
                <a:rPr lang="en-US" sz="2800" b="1" dirty="0">
                  <a:latin typeface="Calibri" panose="020F0502020204030204" pitchFamily="34" charset="0"/>
                </a:rPr>
                <a:t>Rebalancing Updates</a:t>
              </a:r>
            </a:p>
            <a:p>
              <a:pPr algn="ctr" defTabSz="800100">
                <a:lnSpc>
                  <a:spcPct val="90000"/>
                </a:lnSpc>
                <a:spcAft>
                  <a:spcPct val="35000"/>
                </a:spcAft>
              </a:pPr>
              <a:r>
                <a:rPr lang="en-US" sz="2400" b="1" dirty="0">
                  <a:latin typeface="Calibri" panose="020F0502020204030204" pitchFamily="34" charset="0"/>
                </a:rPr>
                <a:t>September 2016</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Community First Choice</a:t>
            </a:r>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a:xfrm>
            <a:off x="6850729" y="6400799"/>
            <a:ext cx="2133600" cy="365125"/>
          </a:xfrm>
        </p:spPr>
        <p:txBody>
          <a:bodyPr/>
          <a:lstStyle/>
          <a:p>
            <a:pPr>
              <a:defRPr/>
            </a:pPr>
            <a:fld id="{8E0910F7-5D48-4D29-89D1-83725AECF732}" type="slidenum">
              <a:rPr lang="en-US" smtClean="0"/>
              <a:pPr>
                <a:defRPr/>
              </a:pPr>
              <a:t>10</a:t>
            </a:fld>
            <a:endParaRPr lang="en-US" dirty="0"/>
          </a:p>
        </p:txBody>
      </p:sp>
      <p:sp>
        <p:nvSpPr>
          <p:cNvPr id="9" name="Title 1"/>
          <p:cNvSpPr txBox="1">
            <a:spLocks/>
          </p:cNvSpPr>
          <p:nvPr/>
        </p:nvSpPr>
        <p:spPr bwMode="auto">
          <a:xfrm>
            <a:off x="137160" y="987107"/>
            <a:ext cx="8869680"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Institutional Level of Care (LOC)</a:t>
            </a:r>
          </a:p>
        </p:txBody>
      </p:sp>
      <p:sp>
        <p:nvSpPr>
          <p:cNvPr id="10" name="Content Placeholder 9"/>
          <p:cNvSpPr>
            <a:spLocks noGrp="1"/>
          </p:cNvSpPr>
          <p:nvPr>
            <p:ph idx="1"/>
          </p:nvPr>
        </p:nvSpPr>
        <p:spPr>
          <a:xfrm>
            <a:off x="131455" y="1669475"/>
            <a:ext cx="8778240" cy="4731324"/>
          </a:xfrm>
        </p:spPr>
        <p:txBody>
          <a:bodyPr/>
          <a:lstStyle/>
          <a:p>
            <a:pPr marL="0" indent="0">
              <a:buNone/>
            </a:pPr>
            <a:r>
              <a:rPr lang="en-US" sz="2200" b="1" dirty="0">
                <a:solidFill>
                  <a:schemeClr val="tx2"/>
                </a:solidFill>
              </a:rPr>
              <a:t>Defined as:</a:t>
            </a:r>
          </a:p>
          <a:p>
            <a:pPr marL="457200" indent="-457200">
              <a:buAutoNum type="arabicPeriod"/>
            </a:pPr>
            <a:r>
              <a:rPr lang="en-US" sz="2000" dirty="0">
                <a:solidFill>
                  <a:schemeClr val="tx2"/>
                </a:solidFill>
              </a:rPr>
              <a:t>Supervision or cueing ≥ 3 Activities of Daily Living (ADLs) + need factor; OR</a:t>
            </a:r>
          </a:p>
          <a:p>
            <a:pPr marL="457200" indent="-457200">
              <a:buFont typeface="Wingdings" pitchFamily="2" charset="2"/>
              <a:buAutoNum type="arabicPeriod"/>
            </a:pPr>
            <a:r>
              <a:rPr lang="en-US" sz="2000" dirty="0">
                <a:solidFill>
                  <a:schemeClr val="tx2"/>
                </a:solidFill>
              </a:rPr>
              <a:t>Hands-on ≥ 3 ADLs; OR</a:t>
            </a:r>
          </a:p>
          <a:p>
            <a:pPr marL="457200" indent="-457200">
              <a:buFont typeface="Wingdings" pitchFamily="2" charset="2"/>
              <a:buAutoNum type="arabicPeriod"/>
            </a:pPr>
            <a:r>
              <a:rPr lang="en-US" sz="2000" dirty="0">
                <a:solidFill>
                  <a:schemeClr val="tx2"/>
                </a:solidFill>
              </a:rPr>
              <a:t>Hands-on ≥ 2 ADLs + need factor; OR</a:t>
            </a:r>
          </a:p>
          <a:p>
            <a:pPr marL="457200" indent="-457200">
              <a:buFont typeface="Wingdings" pitchFamily="2" charset="2"/>
              <a:buAutoNum type="arabicPeriod"/>
            </a:pPr>
            <a:r>
              <a:rPr lang="en-US" sz="2000" dirty="0">
                <a:solidFill>
                  <a:schemeClr val="tx2"/>
                </a:solidFill>
              </a:rPr>
              <a:t>A cognitive impairment which requires daily supervision to prevent harm.</a:t>
            </a:r>
          </a:p>
          <a:p>
            <a:pPr marL="457200" indent="-457200">
              <a:buFont typeface="Wingdings" pitchFamily="2" charset="2"/>
              <a:buAutoNum type="arabicPeriod"/>
            </a:pPr>
            <a:endParaRPr lang="en-US" sz="1200" dirty="0">
              <a:solidFill>
                <a:schemeClr val="tx2"/>
              </a:solidFill>
            </a:endParaRPr>
          </a:p>
          <a:p>
            <a:pPr marL="2805113" indent="-2805113">
              <a:buNone/>
            </a:pPr>
            <a:r>
              <a:rPr lang="en-US" sz="2200" b="1" u="sng" dirty="0">
                <a:solidFill>
                  <a:schemeClr val="tx2"/>
                </a:solidFill>
              </a:rPr>
              <a:t>Activities of Daily Living</a:t>
            </a:r>
            <a:r>
              <a:rPr lang="en-US" sz="2200" b="1" dirty="0">
                <a:solidFill>
                  <a:schemeClr val="tx2"/>
                </a:solidFill>
              </a:rPr>
              <a:t> </a:t>
            </a:r>
            <a:r>
              <a:rPr lang="en-US" sz="2000" dirty="0">
                <a:solidFill>
                  <a:schemeClr val="tx2"/>
                </a:solidFill>
              </a:rPr>
              <a:t>include Bathing, Dressing (upper or lower body), </a:t>
            </a:r>
          </a:p>
          <a:p>
            <a:pPr marL="2805113" indent="-2805113">
              <a:buNone/>
            </a:pPr>
            <a:r>
              <a:rPr lang="en-US" sz="2000" dirty="0">
                <a:solidFill>
                  <a:schemeClr val="tx2"/>
                </a:solidFill>
              </a:rPr>
              <a:t>	Toilet Use, Eating, or Transferring</a:t>
            </a:r>
          </a:p>
          <a:p>
            <a:pPr marL="0" indent="0">
              <a:buNone/>
            </a:pPr>
            <a:endParaRPr lang="en-US" sz="1200" dirty="0">
              <a:solidFill>
                <a:schemeClr val="tx2"/>
              </a:solidFill>
            </a:endParaRPr>
          </a:p>
          <a:p>
            <a:pPr marL="0" indent="0">
              <a:buNone/>
            </a:pPr>
            <a:r>
              <a:rPr lang="en-US" sz="2200" b="1" u="sng" dirty="0">
                <a:solidFill>
                  <a:schemeClr val="tx2"/>
                </a:solidFill>
              </a:rPr>
              <a:t>Needs Factors </a:t>
            </a:r>
            <a:r>
              <a:rPr lang="en-US" sz="2000" dirty="0">
                <a:solidFill>
                  <a:schemeClr val="tx2"/>
                </a:solidFill>
              </a:rPr>
              <a:t>include:</a:t>
            </a:r>
          </a:p>
          <a:p>
            <a:pPr fontAlgn="t"/>
            <a:r>
              <a:rPr lang="en-US" sz="2000" b="1" dirty="0">
                <a:solidFill>
                  <a:schemeClr val="tx2"/>
                </a:solidFill>
              </a:rPr>
              <a:t>Rehabilitative Services: </a:t>
            </a:r>
            <a:r>
              <a:rPr lang="en-US" sz="2000" dirty="0">
                <a:solidFill>
                  <a:schemeClr val="tx2"/>
                </a:solidFill>
              </a:rPr>
              <a:t>Physical, Occupational, or Speech therapy</a:t>
            </a:r>
          </a:p>
          <a:p>
            <a:pPr fontAlgn="t"/>
            <a:r>
              <a:rPr lang="en-US" sz="2000" b="1" dirty="0">
                <a:solidFill>
                  <a:schemeClr val="tx2"/>
                </a:solidFill>
              </a:rPr>
              <a:t>Behavioral Need:  </a:t>
            </a:r>
            <a:r>
              <a:rPr lang="en-US" sz="2000" dirty="0">
                <a:solidFill>
                  <a:schemeClr val="tx2"/>
                </a:solidFill>
              </a:rPr>
              <a:t>Behavior requiring daily supervision to prevent harm</a:t>
            </a:r>
          </a:p>
          <a:p>
            <a:pPr fontAlgn="t"/>
            <a:r>
              <a:rPr lang="en-US" sz="2000" b="1" dirty="0">
                <a:solidFill>
                  <a:schemeClr val="tx2"/>
                </a:solidFill>
              </a:rPr>
              <a:t>Medication support:  </a:t>
            </a:r>
            <a:r>
              <a:rPr lang="en-US" sz="2000" dirty="0">
                <a:solidFill>
                  <a:schemeClr val="tx2"/>
                </a:solidFill>
              </a:rPr>
              <a:t>Assistance for taking daily medications beyond setting up</a:t>
            </a:r>
          </a:p>
        </p:txBody>
      </p:sp>
    </p:spTree>
    <p:extLst>
      <p:ext uri="{BB962C8B-B14F-4D97-AF65-F5344CB8AC3E}">
        <p14:creationId xmlns:p14="http://schemas.microsoft.com/office/powerpoint/2010/main" val="18908041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Community First Choice</a:t>
            </a:r>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a:xfrm>
            <a:off x="8291592" y="6356350"/>
            <a:ext cx="395207" cy="307921"/>
          </a:xfrm>
        </p:spPr>
        <p:txBody>
          <a:bodyPr/>
          <a:lstStyle/>
          <a:p>
            <a:pPr>
              <a:defRPr/>
            </a:pPr>
            <a:fld id="{8E0910F7-5D48-4D29-89D1-83725AECF732}" type="slidenum">
              <a:rPr lang="en-US" smtClean="0"/>
              <a:pPr>
                <a:defRPr/>
              </a:pPr>
              <a:t>11</a:t>
            </a:fld>
            <a:endParaRPr lang="en-US" dirty="0"/>
          </a:p>
        </p:txBody>
      </p:sp>
      <p:sp>
        <p:nvSpPr>
          <p:cNvPr id="9" name="Title 1"/>
          <p:cNvSpPr txBox="1">
            <a:spLocks/>
          </p:cNvSpPr>
          <p:nvPr/>
        </p:nvSpPr>
        <p:spPr bwMode="auto">
          <a:xfrm>
            <a:off x="135144" y="981573"/>
            <a:ext cx="8873712"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Services available under CFC</a:t>
            </a:r>
          </a:p>
        </p:txBody>
      </p:sp>
      <p:sp>
        <p:nvSpPr>
          <p:cNvPr id="3" name="Content Placeholder 2"/>
          <p:cNvSpPr>
            <a:spLocks noGrp="1"/>
          </p:cNvSpPr>
          <p:nvPr>
            <p:ph idx="1"/>
          </p:nvPr>
        </p:nvSpPr>
        <p:spPr>
          <a:xfrm>
            <a:off x="137160" y="1781803"/>
            <a:ext cx="8869680" cy="4471216"/>
          </a:xfrm>
        </p:spPr>
        <p:txBody>
          <a:bodyPr/>
          <a:lstStyle/>
          <a:p>
            <a:r>
              <a:rPr lang="en-US" dirty="0">
                <a:solidFill>
                  <a:schemeClr val="tx2"/>
                </a:solidFill>
              </a:rPr>
              <a:t>Self-hired personal care attendant</a:t>
            </a:r>
          </a:p>
          <a:p>
            <a:r>
              <a:rPr lang="en-US" dirty="0">
                <a:solidFill>
                  <a:schemeClr val="tx2"/>
                </a:solidFill>
              </a:rPr>
              <a:t>Home delivered meals</a:t>
            </a:r>
          </a:p>
          <a:p>
            <a:r>
              <a:rPr lang="en-US" dirty="0">
                <a:solidFill>
                  <a:schemeClr val="tx2"/>
                </a:solidFill>
              </a:rPr>
              <a:t>Emergency response system</a:t>
            </a:r>
          </a:p>
          <a:p>
            <a:r>
              <a:rPr lang="en-US" dirty="0">
                <a:solidFill>
                  <a:schemeClr val="tx2"/>
                </a:solidFill>
              </a:rPr>
              <a:t>Support and Planning Coach</a:t>
            </a:r>
          </a:p>
          <a:p>
            <a:r>
              <a:rPr lang="en-US" dirty="0">
                <a:solidFill>
                  <a:schemeClr val="tx2"/>
                </a:solidFill>
              </a:rPr>
              <a:t>Health Coach</a:t>
            </a:r>
          </a:p>
          <a:p>
            <a:r>
              <a:rPr lang="en-US" dirty="0">
                <a:solidFill>
                  <a:schemeClr val="tx2"/>
                </a:solidFill>
              </a:rPr>
              <a:t>Consumer Education</a:t>
            </a:r>
          </a:p>
          <a:p>
            <a:r>
              <a:rPr lang="en-US" dirty="0">
                <a:solidFill>
                  <a:schemeClr val="tx2"/>
                </a:solidFill>
              </a:rPr>
              <a:t>Personal Attendant Education</a:t>
            </a:r>
          </a:p>
          <a:p>
            <a:r>
              <a:rPr lang="en-US" dirty="0">
                <a:solidFill>
                  <a:schemeClr val="tx2"/>
                </a:solidFill>
              </a:rPr>
              <a:t>Assistive Technology</a:t>
            </a:r>
          </a:p>
          <a:p>
            <a:r>
              <a:rPr lang="en-US" dirty="0">
                <a:solidFill>
                  <a:schemeClr val="tx2"/>
                </a:solidFill>
              </a:rPr>
              <a:t>Environmental Adaptations</a:t>
            </a:r>
          </a:p>
          <a:p>
            <a:r>
              <a:rPr lang="en-US" dirty="0">
                <a:solidFill>
                  <a:schemeClr val="tx2"/>
                </a:solidFill>
              </a:rPr>
              <a:t>Transitional Services</a:t>
            </a:r>
          </a:p>
        </p:txBody>
      </p:sp>
    </p:spTree>
    <p:extLst>
      <p:ext uri="{BB962C8B-B14F-4D97-AF65-F5344CB8AC3E}">
        <p14:creationId xmlns:p14="http://schemas.microsoft.com/office/powerpoint/2010/main" val="1619081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Community First Choice</a:t>
            </a:r>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a:xfrm>
            <a:off x="6880225" y="6492875"/>
            <a:ext cx="2133600" cy="365125"/>
          </a:xfrm>
        </p:spPr>
        <p:txBody>
          <a:bodyPr/>
          <a:lstStyle/>
          <a:p>
            <a:pPr>
              <a:defRPr/>
            </a:pPr>
            <a:fld id="{8E0910F7-5D48-4D29-89D1-83725AECF732}" type="slidenum">
              <a:rPr lang="en-US" smtClean="0"/>
              <a:pPr>
                <a:defRPr/>
              </a:pPr>
              <a:t>12</a:t>
            </a:fld>
            <a:endParaRPr lang="en-US" dirty="0"/>
          </a:p>
        </p:txBody>
      </p:sp>
      <p:sp>
        <p:nvSpPr>
          <p:cNvPr id="9" name="Title 1"/>
          <p:cNvSpPr txBox="1">
            <a:spLocks/>
          </p:cNvSpPr>
          <p:nvPr/>
        </p:nvSpPr>
        <p:spPr bwMode="auto">
          <a:xfrm>
            <a:off x="137160" y="1041409"/>
            <a:ext cx="8869680"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CFC Process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14243271"/>
              </p:ext>
            </p:extLst>
          </p:nvPr>
        </p:nvGraphicFramePr>
        <p:xfrm>
          <a:off x="137160" y="1890793"/>
          <a:ext cx="8869680" cy="462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71767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Community First Choice</a:t>
            </a:r>
          </a:p>
        </p:txBody>
      </p:sp>
      <p:sp>
        <p:nvSpPr>
          <p:cNvPr id="4" name="Date Placeholder 3"/>
          <p:cNvSpPr>
            <a:spLocks noGrp="1"/>
          </p:cNvSpPr>
          <p:nvPr>
            <p:ph type="dt" sz="half" idx="10"/>
          </p:nvPr>
        </p:nvSpPr>
        <p:spPr>
          <a:xfrm>
            <a:off x="0" y="64801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a:xfrm>
            <a:off x="6880225" y="6492875"/>
            <a:ext cx="2133600" cy="365125"/>
          </a:xfrm>
        </p:spPr>
        <p:txBody>
          <a:bodyPr/>
          <a:lstStyle/>
          <a:p>
            <a:pPr>
              <a:defRPr/>
            </a:pPr>
            <a:fld id="{8E0910F7-5D48-4D29-89D1-83725AECF732}" type="slidenum">
              <a:rPr lang="en-US" smtClean="0"/>
              <a:pPr>
                <a:defRPr/>
              </a:pPr>
              <a:t>13</a:t>
            </a:fld>
            <a:endParaRPr lang="en-US" dirty="0"/>
          </a:p>
        </p:txBody>
      </p:sp>
      <p:sp>
        <p:nvSpPr>
          <p:cNvPr id="9" name="Title 1"/>
          <p:cNvSpPr txBox="1">
            <a:spLocks/>
          </p:cNvSpPr>
          <p:nvPr/>
        </p:nvSpPr>
        <p:spPr bwMode="auto">
          <a:xfrm>
            <a:off x="137160" y="981572"/>
            <a:ext cx="8869680"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Status of CFC Implementation</a:t>
            </a:r>
          </a:p>
        </p:txBody>
      </p:sp>
      <p:sp>
        <p:nvSpPr>
          <p:cNvPr id="3" name="Content Placeholder 2"/>
          <p:cNvSpPr>
            <a:spLocks noGrp="1"/>
          </p:cNvSpPr>
          <p:nvPr>
            <p:ph idx="1"/>
          </p:nvPr>
        </p:nvSpPr>
        <p:spPr>
          <a:xfrm>
            <a:off x="91440" y="1771264"/>
            <a:ext cx="8961120" cy="4480560"/>
          </a:xfrm>
        </p:spPr>
        <p:txBody>
          <a:bodyPr/>
          <a:lstStyle/>
          <a:p>
            <a:pPr marL="0" indent="0">
              <a:buNone/>
            </a:pPr>
            <a:r>
              <a:rPr lang="en-US" dirty="0">
                <a:solidFill>
                  <a:schemeClr val="tx2"/>
                </a:solidFill>
              </a:rPr>
              <a:t>As of 8/31/2016,</a:t>
            </a:r>
          </a:p>
          <a:p>
            <a:r>
              <a:rPr lang="en-US" b="1" dirty="0">
                <a:solidFill>
                  <a:schemeClr val="tx2"/>
                </a:solidFill>
              </a:rPr>
              <a:t>2,197</a:t>
            </a:r>
            <a:r>
              <a:rPr lang="en-US" dirty="0">
                <a:solidFill>
                  <a:schemeClr val="tx2"/>
                </a:solidFill>
              </a:rPr>
              <a:t> applications received</a:t>
            </a:r>
          </a:p>
          <a:p>
            <a:r>
              <a:rPr lang="en-US" b="1" dirty="0">
                <a:solidFill>
                  <a:schemeClr val="tx2"/>
                </a:solidFill>
              </a:rPr>
              <a:t>1,003</a:t>
            </a:r>
            <a:r>
              <a:rPr lang="en-US" dirty="0">
                <a:solidFill>
                  <a:schemeClr val="tx2"/>
                </a:solidFill>
              </a:rPr>
              <a:t> applicants referred to an Access Agency</a:t>
            </a:r>
          </a:p>
          <a:p>
            <a:r>
              <a:rPr lang="en-US" b="1" dirty="0">
                <a:solidFill>
                  <a:schemeClr val="tx2"/>
                </a:solidFill>
              </a:rPr>
              <a:t>383</a:t>
            </a:r>
            <a:r>
              <a:rPr lang="en-US" dirty="0">
                <a:solidFill>
                  <a:schemeClr val="tx2"/>
                </a:solidFill>
              </a:rPr>
              <a:t> Service Plans submitted</a:t>
            </a:r>
          </a:p>
          <a:p>
            <a:r>
              <a:rPr lang="en-US" b="1" dirty="0">
                <a:solidFill>
                  <a:schemeClr val="tx2"/>
                </a:solidFill>
              </a:rPr>
              <a:t>313</a:t>
            </a:r>
            <a:r>
              <a:rPr lang="en-US" dirty="0">
                <a:solidFill>
                  <a:schemeClr val="tx2"/>
                </a:solidFill>
              </a:rPr>
              <a:t>	Service Plans Approved</a:t>
            </a:r>
          </a:p>
          <a:p>
            <a:pPr marL="0" indent="0">
              <a:buNone/>
            </a:pPr>
            <a:endParaRPr lang="en-US" dirty="0">
              <a:solidFill>
                <a:schemeClr val="tx2"/>
              </a:solidFill>
            </a:endParaRPr>
          </a:p>
          <a:p>
            <a:r>
              <a:rPr lang="en-US" dirty="0">
                <a:solidFill>
                  <a:schemeClr val="tx2"/>
                </a:solidFill>
              </a:rPr>
              <a:t>Estimated timeframe application to assessment  = 1 to 3 months</a:t>
            </a:r>
          </a:p>
          <a:p>
            <a:r>
              <a:rPr lang="en-US" dirty="0">
                <a:solidFill>
                  <a:schemeClr val="tx2"/>
                </a:solidFill>
              </a:rPr>
              <a:t>Applicants who are at a immediate risk of institutionalization are prioritized</a:t>
            </a:r>
          </a:p>
          <a:p>
            <a:pPr marL="0" indent="0">
              <a:buNone/>
            </a:pPr>
            <a:endParaRPr lang="en-US" dirty="0"/>
          </a:p>
        </p:txBody>
      </p:sp>
    </p:spTree>
    <p:extLst>
      <p:ext uri="{BB962C8B-B14F-4D97-AF65-F5344CB8AC3E}">
        <p14:creationId xmlns:p14="http://schemas.microsoft.com/office/powerpoint/2010/main" val="1571652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Balancing Incentive Program</a:t>
            </a:r>
          </a:p>
        </p:txBody>
      </p:sp>
      <p:sp>
        <p:nvSpPr>
          <p:cNvPr id="3" name="Content Placeholder 2"/>
          <p:cNvSpPr>
            <a:spLocks noGrp="1"/>
          </p:cNvSpPr>
          <p:nvPr>
            <p:ph idx="1"/>
          </p:nvPr>
        </p:nvSpPr>
        <p:spPr>
          <a:xfrm>
            <a:off x="523702" y="2534794"/>
            <a:ext cx="8620298" cy="4745326"/>
          </a:xfrm>
        </p:spPr>
        <p:txBody>
          <a:bodyPr/>
          <a:lstStyle/>
          <a:p>
            <a:pPr marL="457200" lvl="1" indent="0">
              <a:buNone/>
            </a:pPr>
            <a:endParaRPr lang="en-US" sz="2800" b="1" dirty="0">
              <a:solidFill>
                <a:srgbClr val="2906A2"/>
              </a:solidFill>
            </a:endParaRPr>
          </a:p>
          <a:p>
            <a:pPr marL="0" lvl="0" indent="0">
              <a:buNone/>
            </a:pPr>
            <a:endParaRPr lang="en-US" sz="1200" dirty="0"/>
          </a:p>
          <a:p>
            <a:pPr marL="0" lvl="0" indent="0">
              <a:buNone/>
            </a:pPr>
            <a:endParaRPr lang="en-US" sz="1200" dirty="0"/>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a:xfrm>
            <a:off x="6791325" y="6454775"/>
            <a:ext cx="2133600" cy="365125"/>
          </a:xfrm>
        </p:spPr>
        <p:txBody>
          <a:bodyPr/>
          <a:lstStyle/>
          <a:p>
            <a:pPr>
              <a:defRPr/>
            </a:pPr>
            <a:fld id="{8E0910F7-5D48-4D29-89D1-83725AECF732}" type="slidenum">
              <a:rPr lang="en-US" smtClean="0"/>
              <a:pPr>
                <a:defRPr/>
              </a:pPr>
              <a:t>14</a:t>
            </a:fld>
            <a:endParaRPr lang="en-US" dirty="0"/>
          </a:p>
        </p:txBody>
      </p:sp>
      <p:sp>
        <p:nvSpPr>
          <p:cNvPr id="9" name="Title 1"/>
          <p:cNvSpPr txBox="1">
            <a:spLocks/>
          </p:cNvSpPr>
          <p:nvPr/>
        </p:nvSpPr>
        <p:spPr bwMode="auto">
          <a:xfrm>
            <a:off x="147484" y="1002817"/>
            <a:ext cx="8866341"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Connecticut’s BIP Reinvestment</a:t>
            </a:r>
          </a:p>
        </p:txBody>
      </p:sp>
      <p:graphicFrame>
        <p:nvGraphicFramePr>
          <p:cNvPr id="5" name="Diagram 4"/>
          <p:cNvGraphicFramePr>
            <a:graphicFrameLocks noChangeAspect="1"/>
          </p:cNvGraphicFramePr>
          <p:nvPr>
            <p:extLst>
              <p:ext uri="{D42A27DB-BD31-4B8C-83A1-F6EECF244321}">
                <p14:modId xmlns:p14="http://schemas.microsoft.com/office/powerpoint/2010/main" val="1867030691"/>
              </p:ext>
            </p:extLst>
          </p:nvPr>
        </p:nvGraphicFramePr>
        <p:xfrm>
          <a:off x="147482" y="1734208"/>
          <a:ext cx="9651507" cy="6910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556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No Wrong Door</a:t>
            </a:r>
          </a:p>
        </p:txBody>
      </p:sp>
      <p:sp>
        <p:nvSpPr>
          <p:cNvPr id="4" name="Date Placeholder 3"/>
          <p:cNvSpPr>
            <a:spLocks noGrp="1"/>
          </p:cNvSpPr>
          <p:nvPr>
            <p:ph type="dt" sz="half" idx="10"/>
          </p:nvPr>
        </p:nvSpPr>
        <p:spPr>
          <a:xfrm>
            <a:off x="0" y="64801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a:xfrm>
            <a:off x="6880225" y="6492875"/>
            <a:ext cx="2133600" cy="365125"/>
          </a:xfrm>
        </p:spPr>
        <p:txBody>
          <a:bodyPr/>
          <a:lstStyle/>
          <a:p>
            <a:pPr>
              <a:defRPr/>
            </a:pPr>
            <a:fld id="{8E0910F7-5D48-4D29-89D1-83725AECF732}" type="slidenum">
              <a:rPr lang="en-US" smtClean="0"/>
              <a:pPr>
                <a:defRPr/>
              </a:pPr>
              <a:t>15</a:t>
            </a:fld>
            <a:endParaRPr lang="en-US" dirty="0"/>
          </a:p>
        </p:txBody>
      </p:sp>
      <p:sp>
        <p:nvSpPr>
          <p:cNvPr id="9" name="Title 1"/>
          <p:cNvSpPr txBox="1">
            <a:spLocks/>
          </p:cNvSpPr>
          <p:nvPr/>
        </p:nvSpPr>
        <p:spPr bwMode="auto">
          <a:xfrm>
            <a:off x="137160" y="981572"/>
            <a:ext cx="8869680"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Overview</a:t>
            </a:r>
          </a:p>
        </p:txBody>
      </p:sp>
      <p:sp>
        <p:nvSpPr>
          <p:cNvPr id="3" name="Content Placeholder 2"/>
          <p:cNvSpPr>
            <a:spLocks noGrp="1"/>
          </p:cNvSpPr>
          <p:nvPr>
            <p:ph idx="1"/>
          </p:nvPr>
        </p:nvSpPr>
        <p:spPr>
          <a:xfrm>
            <a:off x="91440" y="2185150"/>
            <a:ext cx="8869680" cy="3840480"/>
          </a:xfrm>
        </p:spPr>
        <p:txBody>
          <a:bodyPr/>
          <a:lstStyle/>
          <a:p>
            <a:pPr marL="0" indent="0">
              <a:buNone/>
            </a:pPr>
            <a:r>
              <a:rPr lang="en-US" b="1" dirty="0" smtClean="0">
                <a:solidFill>
                  <a:schemeClr val="tx2"/>
                </a:solidFill>
              </a:rPr>
              <a:t>No Wrong Door Systems </a:t>
            </a:r>
            <a:r>
              <a:rPr lang="en-US" dirty="0" smtClean="0">
                <a:solidFill>
                  <a:schemeClr val="tx2"/>
                </a:solidFill>
              </a:rPr>
              <a:t>to be established in order for people to more easily obtain information on Medicaid LTSS.</a:t>
            </a:r>
            <a:endParaRPr lang="en-US" dirty="0">
              <a:solidFill>
                <a:schemeClr val="tx2"/>
              </a:solidFill>
            </a:endParaRPr>
          </a:p>
          <a:p>
            <a:pPr marL="0" indent="0">
              <a:buNone/>
            </a:pPr>
            <a:endParaRPr lang="en-US" dirty="0">
              <a:solidFill>
                <a:schemeClr val="tx2"/>
              </a:solidFill>
            </a:endParaRPr>
          </a:p>
          <a:p>
            <a:pPr marL="0" indent="0">
              <a:buNone/>
            </a:pPr>
            <a:r>
              <a:rPr lang="en-US" b="1" dirty="0" smtClean="0">
                <a:solidFill>
                  <a:schemeClr val="tx2"/>
                </a:solidFill>
              </a:rPr>
              <a:t>May 2016 </a:t>
            </a:r>
            <a:r>
              <a:rPr lang="en-US" dirty="0" smtClean="0">
                <a:solidFill>
                  <a:schemeClr val="tx2"/>
                </a:solidFill>
              </a:rPr>
              <a:t>– Request for Qualification (RFQ) released seeking LTSS 			community partners</a:t>
            </a:r>
          </a:p>
          <a:p>
            <a:pPr marL="0" indent="0">
              <a:buNone/>
            </a:pPr>
            <a:r>
              <a:rPr lang="en-US" b="1" dirty="0" smtClean="0">
                <a:solidFill>
                  <a:schemeClr val="tx2"/>
                </a:solidFill>
              </a:rPr>
              <a:t>September 2016</a:t>
            </a:r>
            <a:r>
              <a:rPr lang="en-US" b="1" dirty="0">
                <a:solidFill>
                  <a:schemeClr val="tx2"/>
                </a:solidFill>
              </a:rPr>
              <a:t> </a:t>
            </a:r>
            <a:r>
              <a:rPr lang="en-US" dirty="0" smtClean="0">
                <a:solidFill>
                  <a:schemeClr val="tx2"/>
                </a:solidFill>
              </a:rPr>
              <a:t>– 3 communities awarded</a:t>
            </a:r>
          </a:p>
          <a:p>
            <a:pPr marL="0" indent="0">
              <a:buNone/>
            </a:pPr>
            <a:r>
              <a:rPr lang="en-US" dirty="0">
                <a:solidFill>
                  <a:schemeClr val="tx2"/>
                </a:solidFill>
              </a:rPr>
              <a:t>	</a:t>
            </a:r>
            <a:r>
              <a:rPr lang="en-US" dirty="0" smtClean="0">
                <a:solidFill>
                  <a:schemeClr val="tx2"/>
                </a:solidFill>
              </a:rPr>
              <a:t>		1.  Enfield Senior Center, Enfield</a:t>
            </a:r>
          </a:p>
          <a:p>
            <a:pPr marL="0" indent="0">
              <a:buNone/>
            </a:pPr>
            <a:r>
              <a:rPr lang="en-US" dirty="0">
                <a:solidFill>
                  <a:schemeClr val="tx2"/>
                </a:solidFill>
              </a:rPr>
              <a:t>	</a:t>
            </a:r>
            <a:r>
              <a:rPr lang="en-US" dirty="0" smtClean="0">
                <a:solidFill>
                  <a:schemeClr val="tx2"/>
                </a:solidFill>
              </a:rPr>
              <a:t>		2.  Newington Senior Center, Newington</a:t>
            </a:r>
          </a:p>
          <a:p>
            <a:pPr marL="0" indent="0">
              <a:buNone/>
            </a:pPr>
            <a:r>
              <a:rPr lang="en-US" dirty="0">
                <a:solidFill>
                  <a:schemeClr val="tx2"/>
                </a:solidFill>
              </a:rPr>
              <a:t>	</a:t>
            </a:r>
            <a:r>
              <a:rPr lang="en-US" dirty="0" smtClean="0">
                <a:solidFill>
                  <a:schemeClr val="tx2"/>
                </a:solidFill>
              </a:rPr>
              <a:t>		3.  CCCI - Danbury</a:t>
            </a:r>
            <a:endParaRPr lang="en-US" dirty="0"/>
          </a:p>
        </p:txBody>
      </p:sp>
    </p:spTree>
    <p:extLst>
      <p:ext uri="{BB962C8B-B14F-4D97-AF65-F5344CB8AC3E}">
        <p14:creationId xmlns:p14="http://schemas.microsoft.com/office/powerpoint/2010/main" val="39634603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18000" y="889000"/>
            <a:ext cx="184666" cy="369332"/>
          </a:xfrm>
          <a:prstGeom prst="rect">
            <a:avLst/>
          </a:prstGeom>
          <a:noFill/>
        </p:spPr>
        <p:txBody>
          <a:bodyPr wrap="none" rtlCol="0">
            <a:spAutoFit/>
          </a:bodyPr>
          <a:lstStyle/>
          <a:p>
            <a:endParaRPr lang="en-US" dirty="0"/>
          </a:p>
        </p:txBody>
      </p:sp>
      <p:pic>
        <p:nvPicPr>
          <p:cNvPr id="4" name="Picture 3" descr="PPt_P_Cover_back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6586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ProgComponent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257219" y="2249784"/>
            <a:ext cx="4502550" cy="2271391"/>
          </a:xfrm>
          <a:prstGeom prst="rect">
            <a:avLst/>
          </a:prstGeom>
          <a:noFill/>
        </p:spPr>
        <p:txBody>
          <a:bodyPr wrap="square" rtlCol="0">
            <a:spAutoFit/>
          </a:bodyPr>
          <a:lstStyle/>
          <a:p>
            <a:pPr>
              <a:lnSpc>
                <a:spcPct val="70000"/>
              </a:lnSpc>
            </a:pPr>
            <a:r>
              <a:rPr lang="en-US" sz="3600" b="1" baseline="30000" dirty="0">
                <a:solidFill>
                  <a:schemeClr val="accent4">
                    <a:lumMod val="75000"/>
                  </a:schemeClr>
                </a:solidFill>
              </a:rPr>
              <a:t>Workforce </a:t>
            </a:r>
            <a:r>
              <a:rPr lang="en-US" sz="3600" b="1" baseline="30000" dirty="0" smtClean="0">
                <a:solidFill>
                  <a:schemeClr val="accent4">
                    <a:lumMod val="75000"/>
                  </a:schemeClr>
                </a:solidFill>
              </a:rPr>
              <a:t>Stimulus</a:t>
            </a:r>
            <a:br>
              <a:rPr lang="en-US" sz="3600" b="1" baseline="30000" dirty="0" smtClean="0">
                <a:solidFill>
                  <a:schemeClr val="accent4">
                    <a:lumMod val="75000"/>
                  </a:schemeClr>
                </a:solidFill>
              </a:rPr>
            </a:br>
            <a:endParaRPr lang="en-US" sz="3600" b="1" baseline="30000" dirty="0">
              <a:solidFill>
                <a:schemeClr val="accent4">
                  <a:lumMod val="75000"/>
                </a:schemeClr>
              </a:solidFill>
            </a:endParaRPr>
          </a:p>
          <a:p>
            <a:pPr>
              <a:lnSpc>
                <a:spcPct val="70000"/>
              </a:lnSpc>
            </a:pPr>
            <a:r>
              <a:rPr lang="en-US" sz="3600" b="1" baseline="30000" dirty="0">
                <a:solidFill>
                  <a:schemeClr val="accent4">
                    <a:lumMod val="75000"/>
                  </a:schemeClr>
                </a:solidFill>
              </a:rPr>
              <a:t>Care Through Community </a:t>
            </a:r>
            <a:r>
              <a:rPr lang="en-US" sz="3600" b="1" baseline="30000" dirty="0" smtClean="0">
                <a:solidFill>
                  <a:schemeClr val="accent4">
                    <a:lumMod val="75000"/>
                  </a:schemeClr>
                </a:solidFill>
              </a:rPr>
              <a:t>Partner</a:t>
            </a:r>
            <a:br>
              <a:rPr lang="en-US" sz="3600" b="1" baseline="30000" dirty="0" smtClean="0">
                <a:solidFill>
                  <a:schemeClr val="accent4">
                    <a:lumMod val="75000"/>
                  </a:schemeClr>
                </a:solidFill>
              </a:rPr>
            </a:br>
            <a:endParaRPr lang="en-US" sz="3600" b="1" baseline="30000" dirty="0" smtClean="0">
              <a:solidFill>
                <a:schemeClr val="accent4">
                  <a:lumMod val="75000"/>
                </a:schemeClr>
              </a:solidFill>
            </a:endParaRPr>
          </a:p>
          <a:p>
            <a:pPr>
              <a:lnSpc>
                <a:spcPct val="70000"/>
              </a:lnSpc>
            </a:pPr>
            <a:r>
              <a:rPr lang="en-US" sz="3600" b="1" baseline="30000" dirty="0" smtClean="0">
                <a:solidFill>
                  <a:schemeClr val="accent4">
                    <a:lumMod val="75000"/>
                  </a:schemeClr>
                </a:solidFill>
              </a:rPr>
              <a:t>Consumer </a:t>
            </a:r>
            <a:r>
              <a:rPr lang="en-US" sz="3600" b="1" baseline="30000" dirty="0">
                <a:solidFill>
                  <a:schemeClr val="accent4">
                    <a:lumMod val="75000"/>
                  </a:schemeClr>
                </a:solidFill>
              </a:rPr>
              <a:t>awareness and </a:t>
            </a:r>
            <a:r>
              <a:rPr lang="en-US" sz="3600" b="1" baseline="30000" dirty="0" smtClean="0">
                <a:solidFill>
                  <a:schemeClr val="accent4">
                    <a:lumMod val="75000"/>
                  </a:schemeClr>
                </a:solidFill>
              </a:rPr>
              <a:t>education</a:t>
            </a:r>
            <a:br>
              <a:rPr lang="en-US" sz="3600" b="1" baseline="30000" dirty="0" smtClean="0">
                <a:solidFill>
                  <a:schemeClr val="accent4">
                    <a:lumMod val="75000"/>
                  </a:schemeClr>
                </a:solidFill>
              </a:rPr>
            </a:br>
            <a:endParaRPr lang="en-US" sz="3600" b="1" baseline="30000" dirty="0">
              <a:solidFill>
                <a:schemeClr val="accent4">
                  <a:lumMod val="75000"/>
                </a:schemeClr>
              </a:solidFill>
            </a:endParaRPr>
          </a:p>
          <a:p>
            <a:r>
              <a:rPr lang="en-US" sz="3600" b="1" baseline="30000" dirty="0" err="1" smtClean="0">
                <a:solidFill>
                  <a:schemeClr val="accent4">
                    <a:lumMod val="75000"/>
                  </a:schemeClr>
                </a:solidFill>
              </a:rPr>
              <a:t>MyPlaceCT.org</a:t>
            </a:r>
            <a:endParaRPr lang="en-US" dirty="0">
              <a:solidFill>
                <a:schemeClr val="accent4">
                  <a:lumMod val="75000"/>
                </a:schemeClr>
              </a:solidFill>
            </a:endParaRPr>
          </a:p>
        </p:txBody>
      </p:sp>
    </p:spTree>
    <p:extLst>
      <p:ext uri="{BB962C8B-B14F-4D97-AF65-F5344CB8AC3E}">
        <p14:creationId xmlns:p14="http://schemas.microsoft.com/office/powerpoint/2010/main" val="30942093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P_WrkFrc_Title_bck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744254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Pt_BottomBord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descr="006410_01_MPCT_Billboard_1400x4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50" y="2240643"/>
            <a:ext cx="8293100" cy="2369457"/>
          </a:xfrm>
          <a:prstGeom prst="rect">
            <a:avLst/>
          </a:prstGeom>
        </p:spPr>
      </p:pic>
      <p:sp>
        <p:nvSpPr>
          <p:cNvPr id="12" name="TextBox 11"/>
          <p:cNvSpPr txBox="1"/>
          <p:nvPr/>
        </p:nvSpPr>
        <p:spPr>
          <a:xfrm>
            <a:off x="457200" y="381000"/>
            <a:ext cx="4737100" cy="369332"/>
          </a:xfrm>
          <a:prstGeom prst="rect">
            <a:avLst/>
          </a:prstGeom>
          <a:noFill/>
        </p:spPr>
        <p:txBody>
          <a:bodyPr wrap="square" rtlCol="0">
            <a:spAutoFit/>
          </a:bodyPr>
          <a:lstStyle/>
          <a:p>
            <a:r>
              <a:rPr lang="en-US" dirty="0" smtClean="0">
                <a:solidFill>
                  <a:srgbClr val="E84F1A"/>
                </a:solidFill>
                <a:latin typeface="Arial"/>
                <a:cs typeface="Arial"/>
              </a:rPr>
              <a:t>Billboard</a:t>
            </a:r>
            <a:endParaRPr lang="en-US" dirty="0">
              <a:solidFill>
                <a:srgbClr val="E84F1A"/>
              </a:solidFill>
              <a:latin typeface="Arial"/>
              <a:cs typeface="Arial"/>
            </a:endParaRPr>
          </a:p>
        </p:txBody>
      </p:sp>
    </p:spTree>
    <p:extLst>
      <p:ext uri="{BB962C8B-B14F-4D97-AF65-F5344CB8AC3E}">
        <p14:creationId xmlns:p14="http://schemas.microsoft.com/office/powerpoint/2010/main" val="4191873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 y="965941"/>
            <a:ext cx="8869680" cy="548640"/>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r>
              <a:rPr lang="en-US" sz="2600" dirty="0">
                <a:solidFill>
                  <a:schemeClr val="tx2"/>
                </a:solidFill>
              </a:rPr>
              <a:t>CT Long-Term Services &amp; Services (LTSS) Initiatives</a:t>
            </a:r>
          </a:p>
        </p:txBody>
      </p:sp>
      <p:sp>
        <p:nvSpPr>
          <p:cNvPr id="3" name="Text Placeholder 2"/>
          <p:cNvSpPr>
            <a:spLocks noGrp="1"/>
          </p:cNvSpPr>
          <p:nvPr>
            <p:ph type="body" idx="1"/>
          </p:nvPr>
        </p:nvSpPr>
        <p:spPr>
          <a:xfrm>
            <a:off x="137160" y="1689316"/>
            <a:ext cx="8869680" cy="4206240"/>
          </a:xfrm>
        </p:spPr>
        <p:txBody>
          <a:bodyPr/>
          <a:lstStyle/>
          <a:p>
            <a:pPr marL="457200" indent="-457200">
              <a:spcBef>
                <a:spcPts val="0"/>
              </a:spcBef>
              <a:buFont typeface="Wingdings" panose="05000000000000000000" pitchFamily="2" charset="2"/>
              <a:buChar char="q"/>
            </a:pPr>
            <a:r>
              <a:rPr lang="en-US" sz="2400" b="1" dirty="0">
                <a:solidFill>
                  <a:schemeClr val="tx2"/>
                </a:solidFill>
              </a:rPr>
              <a:t>Testing Experience &amp; Functional Tools (TEFT)</a:t>
            </a:r>
          </a:p>
          <a:p>
            <a:pPr marL="457200" indent="-457200">
              <a:spcBef>
                <a:spcPts val="0"/>
              </a:spcBef>
              <a:buFont typeface="Wingdings" panose="05000000000000000000" pitchFamily="2" charset="2"/>
              <a:buChar char="q"/>
            </a:pPr>
            <a:r>
              <a:rPr lang="en-US" sz="2400" b="1" dirty="0">
                <a:solidFill>
                  <a:schemeClr val="tx2"/>
                </a:solidFill>
              </a:rPr>
              <a:t>Innovation Accelerator Program (IAP)</a:t>
            </a:r>
          </a:p>
          <a:p>
            <a:pPr marL="457200" indent="-457200">
              <a:spcBef>
                <a:spcPts val="0"/>
              </a:spcBef>
              <a:buFont typeface="Wingdings" panose="05000000000000000000" pitchFamily="2" charset="2"/>
              <a:buChar char="q"/>
            </a:pPr>
            <a:r>
              <a:rPr lang="en-US" sz="2400" b="1" dirty="0">
                <a:solidFill>
                  <a:schemeClr val="tx2"/>
                </a:solidFill>
              </a:rPr>
              <a:t>Balancing Incentive Program (BIP) </a:t>
            </a:r>
          </a:p>
          <a:p>
            <a:pPr>
              <a:spcBef>
                <a:spcPts val="0"/>
              </a:spcBef>
            </a:pPr>
            <a:r>
              <a:rPr lang="en-US" sz="2400" b="1" dirty="0">
                <a:solidFill>
                  <a:schemeClr val="tx2"/>
                </a:solidFill>
              </a:rPr>
              <a:t>	</a:t>
            </a:r>
            <a:r>
              <a:rPr lang="en-US" sz="2300" dirty="0">
                <a:solidFill>
                  <a:schemeClr val="tx2"/>
                </a:solidFill>
              </a:rPr>
              <a:t>Community First Choice</a:t>
            </a:r>
          </a:p>
          <a:p>
            <a:pPr>
              <a:spcBef>
                <a:spcPts val="0"/>
              </a:spcBef>
            </a:pPr>
            <a:r>
              <a:rPr lang="en-US" sz="2300" dirty="0">
                <a:solidFill>
                  <a:schemeClr val="tx2"/>
                </a:solidFill>
              </a:rPr>
              <a:t>	No Wrong Door – *</a:t>
            </a:r>
            <a:r>
              <a:rPr lang="en-US" sz="2300" dirty="0" err="1">
                <a:solidFill>
                  <a:schemeClr val="tx2"/>
                </a:solidFill>
              </a:rPr>
              <a:t>Mintz</a:t>
            </a:r>
            <a:r>
              <a:rPr lang="en-US" sz="2300" dirty="0">
                <a:solidFill>
                  <a:schemeClr val="tx2"/>
                </a:solidFill>
              </a:rPr>
              <a:t> &amp; Hoke</a:t>
            </a:r>
            <a:r>
              <a:rPr lang="en-US" sz="2200" dirty="0">
                <a:solidFill>
                  <a:schemeClr val="tx2"/>
                </a:solidFill>
              </a:rPr>
              <a:t>	</a:t>
            </a:r>
          </a:p>
          <a:p>
            <a:pPr marL="457200" indent="-457200">
              <a:spcBef>
                <a:spcPts val="0"/>
              </a:spcBef>
              <a:buFont typeface="Wingdings" panose="05000000000000000000" pitchFamily="2" charset="2"/>
              <a:buChar char="q"/>
            </a:pPr>
            <a:r>
              <a:rPr lang="en-US" sz="2400" b="1" dirty="0">
                <a:solidFill>
                  <a:schemeClr val="tx2"/>
                </a:solidFill>
              </a:rPr>
              <a:t>Money Follows the Person Demonstration (MFP)</a:t>
            </a:r>
          </a:p>
          <a:p>
            <a:pPr>
              <a:spcBef>
                <a:spcPts val="0"/>
              </a:spcBef>
            </a:pPr>
            <a:r>
              <a:rPr lang="en-US" sz="2600" b="1" dirty="0">
                <a:solidFill>
                  <a:schemeClr val="tx2"/>
                </a:solidFill>
              </a:rPr>
              <a:t>	</a:t>
            </a:r>
            <a:r>
              <a:rPr lang="en-US" sz="2300" dirty="0">
                <a:solidFill>
                  <a:schemeClr val="tx2"/>
                </a:solidFill>
              </a:rPr>
              <a:t>Status Updates</a:t>
            </a:r>
          </a:p>
          <a:p>
            <a:pPr>
              <a:spcBef>
                <a:spcPts val="0"/>
              </a:spcBef>
            </a:pPr>
            <a:r>
              <a:rPr lang="en-US" sz="2300" dirty="0">
                <a:solidFill>
                  <a:schemeClr val="tx2"/>
                </a:solidFill>
              </a:rPr>
              <a:t>	Focus for Final Years</a:t>
            </a:r>
            <a:r>
              <a:rPr lang="en-US" sz="2300" b="1" i="1" dirty="0">
                <a:solidFill>
                  <a:schemeClr val="tx2"/>
                </a:solidFill>
              </a:rPr>
              <a:t>	</a:t>
            </a:r>
          </a:p>
          <a:p>
            <a:pPr marL="457200" indent="-457200">
              <a:spcBef>
                <a:spcPts val="0"/>
              </a:spcBef>
              <a:buFont typeface="Wingdings" panose="05000000000000000000" pitchFamily="2" charset="2"/>
              <a:buChar char="q"/>
            </a:pPr>
            <a:r>
              <a:rPr lang="en-US" sz="2400" b="1" dirty="0">
                <a:solidFill>
                  <a:schemeClr val="tx2"/>
                </a:solidFill>
              </a:rPr>
              <a:t>Benchmarks</a:t>
            </a:r>
          </a:p>
          <a:p>
            <a:pPr marL="457200" indent="-457200">
              <a:spcBef>
                <a:spcPts val="0"/>
              </a:spcBef>
              <a:buFont typeface="Wingdings" panose="05000000000000000000" pitchFamily="2" charset="2"/>
              <a:buChar char="q"/>
            </a:pPr>
            <a:r>
              <a:rPr lang="en-US" sz="2400" b="1" dirty="0">
                <a:solidFill>
                  <a:schemeClr val="tx2"/>
                </a:solidFill>
              </a:rPr>
              <a:t>Questions</a:t>
            </a:r>
          </a:p>
          <a:p>
            <a:pPr marL="457200" indent="-457200">
              <a:spcBef>
                <a:spcPts val="0"/>
              </a:spcBef>
              <a:buFont typeface="Wingdings" panose="05000000000000000000" pitchFamily="2" charset="2"/>
              <a:buChar char="q"/>
            </a:pPr>
            <a:r>
              <a:rPr lang="en-US" sz="2400" b="1" dirty="0">
                <a:solidFill>
                  <a:schemeClr val="tx2"/>
                </a:solidFill>
              </a:rPr>
              <a:t>Contacts &amp; Information</a:t>
            </a:r>
            <a:endParaRPr lang="en-US" sz="2400" dirty="0">
              <a:solidFill>
                <a:schemeClr val="tx2"/>
              </a:solidFill>
            </a:endParaRPr>
          </a:p>
        </p:txBody>
      </p:sp>
      <p:sp>
        <p:nvSpPr>
          <p:cNvPr id="4" name="Date Placeholder 3"/>
          <p:cNvSpPr>
            <a:spLocks noGrp="1"/>
          </p:cNvSpPr>
          <p:nvPr>
            <p:ph type="dt" sz="half" idx="10"/>
          </p:nvPr>
        </p:nvSpPr>
        <p:spPr>
          <a:xfrm>
            <a:off x="57344" y="6344611"/>
            <a:ext cx="883403" cy="320985"/>
          </a:xfrm>
        </p:spPr>
        <p:txBody>
          <a:bodyPr/>
          <a:lstStyle/>
          <a:p>
            <a:pPr>
              <a:defRPr/>
            </a:pPr>
            <a:r>
              <a:rPr lang="en-US" dirty="0"/>
              <a:t>9/13/2016</a:t>
            </a:r>
          </a:p>
        </p:txBody>
      </p:sp>
      <p:sp>
        <p:nvSpPr>
          <p:cNvPr id="6" name="Slide Number Placeholder 5"/>
          <p:cNvSpPr>
            <a:spLocks noGrp="1"/>
          </p:cNvSpPr>
          <p:nvPr>
            <p:ph type="sldNum" sz="quarter" idx="12"/>
          </p:nvPr>
        </p:nvSpPr>
        <p:spPr>
          <a:xfrm>
            <a:off x="8586061" y="6371422"/>
            <a:ext cx="281294" cy="343054"/>
          </a:xfrm>
        </p:spPr>
        <p:txBody>
          <a:bodyPr/>
          <a:lstStyle/>
          <a:p>
            <a:pPr>
              <a:defRPr/>
            </a:pPr>
            <a:fld id="{120F9A6D-C033-4D6D-9AA8-89024EE4BA4D}" type="slidenum">
              <a:rPr lang="en-US" smtClean="0"/>
              <a:pPr>
                <a:defRPr/>
              </a:pPr>
              <a:t>2</a:t>
            </a:fld>
            <a:endParaRPr lang="en-US" dirty="0"/>
          </a:p>
        </p:txBody>
      </p:sp>
      <p:sp>
        <p:nvSpPr>
          <p:cNvPr id="7" name="Title 1"/>
          <p:cNvSpPr txBox="1">
            <a:spLocks/>
          </p:cNvSpPr>
          <p:nvPr/>
        </p:nvSpPr>
        <p:spPr bwMode="auto">
          <a:xfrm>
            <a:off x="3063240" y="29047"/>
            <a:ext cx="5943600" cy="365760"/>
          </a:xfrm>
          <a:prstGeom prst="rect">
            <a:avLst/>
          </a:prstGeom>
          <a:solidFill>
            <a:srgbClr val="2906A2"/>
          </a:solidFill>
          <a:ln w="9525">
            <a:noFill/>
            <a:miter lim="800000"/>
            <a:headEnd/>
            <a:tailEnd/>
          </a:ln>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u="none" kern="1200" cap="none">
                <a:solidFill>
                  <a:srgbClr val="2906A2"/>
                </a:solidFill>
                <a:effectLst/>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pPr algn="r"/>
            <a:r>
              <a:rPr lang="en-US" sz="2800" b="0" i="1" dirty="0">
                <a:solidFill>
                  <a:srgbClr val="FFFF00"/>
                </a:solidFill>
              </a:rPr>
              <a:t>Agenda</a:t>
            </a:r>
          </a:p>
        </p:txBody>
      </p:sp>
    </p:spTree>
    <p:extLst>
      <p:ext uri="{BB962C8B-B14F-4D97-AF65-F5344CB8AC3E}">
        <p14:creationId xmlns:p14="http://schemas.microsoft.com/office/powerpoint/2010/main" val="13942850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Pt_BottomBord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descr="6409_stripA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5671" y="1524000"/>
            <a:ext cx="6752658" cy="4088290"/>
          </a:xfrm>
          <a:prstGeom prst="rect">
            <a:avLst/>
          </a:prstGeom>
        </p:spPr>
      </p:pic>
      <p:sp>
        <p:nvSpPr>
          <p:cNvPr id="7" name="TextBox 6"/>
          <p:cNvSpPr txBox="1"/>
          <p:nvPr/>
        </p:nvSpPr>
        <p:spPr>
          <a:xfrm>
            <a:off x="457200" y="381000"/>
            <a:ext cx="4737100" cy="369332"/>
          </a:xfrm>
          <a:prstGeom prst="rect">
            <a:avLst/>
          </a:prstGeom>
          <a:noFill/>
        </p:spPr>
        <p:txBody>
          <a:bodyPr wrap="square" rtlCol="0">
            <a:spAutoFit/>
          </a:bodyPr>
          <a:lstStyle/>
          <a:p>
            <a:r>
              <a:rPr lang="en-US" dirty="0" smtClean="0">
                <a:solidFill>
                  <a:srgbClr val="E84F1A"/>
                </a:solidFill>
                <a:latin typeface="Arial"/>
                <a:cs typeface="Arial"/>
              </a:rPr>
              <a:t>Strip Ad</a:t>
            </a:r>
            <a:endParaRPr lang="en-US" dirty="0">
              <a:solidFill>
                <a:srgbClr val="E84F1A"/>
              </a:solidFill>
              <a:latin typeface="Arial"/>
              <a:cs typeface="Arial"/>
            </a:endParaRPr>
          </a:p>
        </p:txBody>
      </p:sp>
    </p:spTree>
    <p:extLst>
      <p:ext uri="{BB962C8B-B14F-4D97-AF65-F5344CB8AC3E}">
        <p14:creationId xmlns:p14="http://schemas.microsoft.com/office/powerpoint/2010/main" val="1849732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_BottomBord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caringcareers.png"/>
          <p:cNvPicPr>
            <a:picLocks noChangeAspect="1"/>
          </p:cNvPicPr>
          <p:nvPr/>
        </p:nvPicPr>
        <p:blipFill rotWithShape="1">
          <a:blip r:embed="rId4">
            <a:extLst>
              <a:ext uri="{28A0092B-C50C-407E-A947-70E740481C1C}">
                <a14:useLocalDpi xmlns:a14="http://schemas.microsoft.com/office/drawing/2010/main" val="0"/>
              </a:ext>
            </a:extLst>
          </a:blip>
          <a:srcRect b="26642"/>
          <a:stretch/>
        </p:blipFill>
        <p:spPr>
          <a:xfrm>
            <a:off x="558800" y="901700"/>
            <a:ext cx="8253573" cy="4864100"/>
          </a:xfrm>
          <a:prstGeom prst="rect">
            <a:avLst/>
          </a:prstGeom>
        </p:spPr>
      </p:pic>
      <p:sp>
        <p:nvSpPr>
          <p:cNvPr id="4" name="TextBox 3"/>
          <p:cNvSpPr txBox="1"/>
          <p:nvPr/>
        </p:nvSpPr>
        <p:spPr>
          <a:xfrm>
            <a:off x="457200" y="381000"/>
            <a:ext cx="4737100" cy="369332"/>
          </a:xfrm>
          <a:prstGeom prst="rect">
            <a:avLst/>
          </a:prstGeom>
          <a:noFill/>
        </p:spPr>
        <p:txBody>
          <a:bodyPr wrap="square" rtlCol="0">
            <a:spAutoFit/>
          </a:bodyPr>
          <a:lstStyle/>
          <a:p>
            <a:r>
              <a:rPr lang="en-US" dirty="0" err="1" smtClean="0">
                <a:solidFill>
                  <a:srgbClr val="E84F1A"/>
                </a:solidFill>
                <a:latin typeface="Arial"/>
                <a:cs typeface="Arial"/>
              </a:rPr>
              <a:t>CaringCareers.org</a:t>
            </a:r>
            <a:endParaRPr lang="en-US" dirty="0">
              <a:solidFill>
                <a:srgbClr val="E84F1A"/>
              </a:solidFill>
              <a:latin typeface="Arial"/>
              <a:cs typeface="Arial"/>
            </a:endParaRPr>
          </a:p>
        </p:txBody>
      </p:sp>
    </p:spTree>
    <p:extLst>
      <p:ext uri="{BB962C8B-B14F-4D97-AF65-F5344CB8AC3E}">
        <p14:creationId xmlns:p14="http://schemas.microsoft.com/office/powerpoint/2010/main" val="17813488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_BottomBord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57200" y="381000"/>
            <a:ext cx="4737100" cy="369332"/>
          </a:xfrm>
          <a:prstGeom prst="rect">
            <a:avLst/>
          </a:prstGeom>
          <a:noFill/>
        </p:spPr>
        <p:txBody>
          <a:bodyPr wrap="square" rtlCol="0">
            <a:spAutoFit/>
          </a:bodyPr>
          <a:lstStyle/>
          <a:p>
            <a:r>
              <a:rPr lang="en-US" dirty="0" err="1" smtClean="0">
                <a:solidFill>
                  <a:srgbClr val="D64819"/>
                </a:solidFill>
              </a:rPr>
              <a:t>CaringCareers.org</a:t>
            </a:r>
            <a:r>
              <a:rPr lang="en-US" dirty="0" smtClean="0">
                <a:solidFill>
                  <a:srgbClr val="D64819"/>
                </a:solidFill>
              </a:rPr>
              <a:t>/find-a-caregiver</a:t>
            </a:r>
            <a:endParaRPr lang="en-US" dirty="0">
              <a:solidFill>
                <a:srgbClr val="D64819"/>
              </a:solidFill>
            </a:endParaRPr>
          </a:p>
        </p:txBody>
      </p:sp>
      <p:pic>
        <p:nvPicPr>
          <p:cNvPr id="2" name="Picture 1" descr="findcaregiver.png"/>
          <p:cNvPicPr>
            <a:picLocks noChangeAspect="1"/>
          </p:cNvPicPr>
          <p:nvPr/>
        </p:nvPicPr>
        <p:blipFill rotWithShape="1">
          <a:blip r:embed="rId4">
            <a:extLst>
              <a:ext uri="{28A0092B-C50C-407E-A947-70E740481C1C}">
                <a14:useLocalDpi xmlns:a14="http://schemas.microsoft.com/office/drawing/2010/main" val="0"/>
              </a:ext>
            </a:extLst>
          </a:blip>
          <a:srcRect b="23386"/>
          <a:stretch/>
        </p:blipFill>
        <p:spPr>
          <a:xfrm>
            <a:off x="692150" y="973249"/>
            <a:ext cx="7759700" cy="4723538"/>
          </a:xfrm>
          <a:prstGeom prst="rect">
            <a:avLst/>
          </a:prstGeom>
        </p:spPr>
      </p:pic>
    </p:spTree>
    <p:extLst>
      <p:ext uri="{BB962C8B-B14F-4D97-AF65-F5344CB8AC3E}">
        <p14:creationId xmlns:p14="http://schemas.microsoft.com/office/powerpoint/2010/main" val="1672374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BottomBord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57200" y="381000"/>
            <a:ext cx="4737100" cy="369332"/>
          </a:xfrm>
          <a:prstGeom prst="rect">
            <a:avLst/>
          </a:prstGeom>
          <a:noFill/>
        </p:spPr>
        <p:txBody>
          <a:bodyPr wrap="square" rtlCol="0">
            <a:spAutoFit/>
          </a:bodyPr>
          <a:lstStyle/>
          <a:p>
            <a:r>
              <a:rPr lang="en-US" dirty="0" smtClean="0">
                <a:solidFill>
                  <a:srgbClr val="D64819"/>
                </a:solidFill>
              </a:rPr>
              <a:t>TV Spot</a:t>
            </a:r>
            <a:endParaRPr lang="en-US" dirty="0">
              <a:solidFill>
                <a:srgbClr val="D64819"/>
              </a:solidFill>
            </a:endParaRPr>
          </a:p>
        </p:txBody>
      </p:sp>
      <p:pic>
        <p:nvPicPr>
          <p:cNvPr id="2" name="Picture 1" descr="Screen Shot 2016-09-12 at 2.16.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0" y="1397000"/>
            <a:ext cx="7149113" cy="4022179"/>
          </a:xfrm>
          <a:prstGeom prst="rect">
            <a:avLst/>
          </a:prstGeom>
        </p:spPr>
      </p:pic>
    </p:spTree>
    <p:extLst>
      <p:ext uri="{BB962C8B-B14F-4D97-AF65-F5344CB8AC3E}">
        <p14:creationId xmlns:p14="http://schemas.microsoft.com/office/powerpoint/2010/main" val="2898734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_BottomBord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descr="006441_01_MPCT_pandora.jpg"/>
          <p:cNvPicPr>
            <a:picLocks noChangeAspect="1"/>
          </p:cNvPicPr>
          <p:nvPr/>
        </p:nvPicPr>
        <p:blipFill rotWithShape="1">
          <a:blip r:embed="rId4">
            <a:extLst>
              <a:ext uri="{28A0092B-C50C-407E-A947-70E740481C1C}">
                <a14:useLocalDpi xmlns:a14="http://schemas.microsoft.com/office/drawing/2010/main" val="0"/>
              </a:ext>
            </a:extLst>
          </a:blip>
          <a:srcRect b="16010"/>
          <a:stretch/>
        </p:blipFill>
        <p:spPr>
          <a:xfrm>
            <a:off x="387846" y="1135756"/>
            <a:ext cx="8368309" cy="4160143"/>
          </a:xfrm>
          <a:prstGeom prst="rect">
            <a:avLst/>
          </a:prstGeom>
        </p:spPr>
      </p:pic>
      <p:sp>
        <p:nvSpPr>
          <p:cNvPr id="4" name="TextBox 3"/>
          <p:cNvSpPr txBox="1"/>
          <p:nvPr/>
        </p:nvSpPr>
        <p:spPr>
          <a:xfrm>
            <a:off x="457200" y="381000"/>
            <a:ext cx="4737100" cy="369332"/>
          </a:xfrm>
          <a:prstGeom prst="rect">
            <a:avLst/>
          </a:prstGeom>
          <a:noFill/>
        </p:spPr>
        <p:txBody>
          <a:bodyPr wrap="square" rtlCol="0">
            <a:spAutoFit/>
          </a:bodyPr>
          <a:lstStyle/>
          <a:p>
            <a:r>
              <a:rPr lang="en-US" dirty="0" smtClean="0">
                <a:solidFill>
                  <a:srgbClr val="D64819"/>
                </a:solidFill>
              </a:rPr>
              <a:t>Pandora</a:t>
            </a:r>
            <a:endParaRPr lang="en-US" dirty="0">
              <a:solidFill>
                <a:srgbClr val="D64819"/>
              </a:solidFill>
            </a:endParaRPr>
          </a:p>
        </p:txBody>
      </p:sp>
    </p:spTree>
    <p:extLst>
      <p:ext uri="{BB962C8B-B14F-4D97-AF65-F5344CB8AC3E}">
        <p14:creationId xmlns:p14="http://schemas.microsoft.com/office/powerpoint/2010/main" val="24998689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P_Prtnrs_Title_bck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33122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t_11x85-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PPt_11x85-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2416296" y="1461250"/>
            <a:ext cx="6642010" cy="297517"/>
          </a:xfrm>
          <a:prstGeom prst="rect">
            <a:avLst/>
          </a:prstGeom>
          <a:solidFill>
            <a:schemeClr val="bg1"/>
          </a:solidFill>
        </p:spPr>
        <p:txBody>
          <a:bodyPr wrap="square" rtlCol="0">
            <a:spAutoFit/>
          </a:bodyPr>
          <a:lstStyle/>
          <a:p>
            <a:r>
              <a:rPr lang="en-US" sz="2000" baseline="30000" dirty="0">
                <a:latin typeface="Arial"/>
                <a:cs typeface="Arial"/>
              </a:rPr>
              <a:t>Town officials who want the resources to help residents live independently.</a:t>
            </a:r>
          </a:p>
        </p:txBody>
      </p:sp>
      <p:sp>
        <p:nvSpPr>
          <p:cNvPr id="6" name="TextBox 5"/>
          <p:cNvSpPr txBox="1"/>
          <p:nvPr/>
        </p:nvSpPr>
        <p:spPr>
          <a:xfrm>
            <a:off x="2416296" y="2748690"/>
            <a:ext cx="6727704" cy="502702"/>
          </a:xfrm>
          <a:prstGeom prst="rect">
            <a:avLst/>
          </a:prstGeom>
          <a:solidFill>
            <a:schemeClr val="bg1"/>
          </a:solidFill>
        </p:spPr>
        <p:txBody>
          <a:bodyPr wrap="square" rtlCol="0">
            <a:spAutoFit/>
          </a:bodyPr>
          <a:lstStyle/>
          <a:p>
            <a:r>
              <a:rPr lang="en-US" sz="2000" baseline="30000" dirty="0">
                <a:latin typeface="Arial"/>
                <a:cs typeface="Arial"/>
              </a:rPr>
              <a:t>From pharmacists to hairdressers and first responders, connectors field </a:t>
            </a:r>
            <a:r>
              <a:rPr lang="en-US" sz="2000" baseline="30000" dirty="0" smtClean="0">
                <a:latin typeface="Arial"/>
                <a:cs typeface="Arial"/>
              </a:rPr>
              <a:t>questions</a:t>
            </a:r>
            <a:br>
              <a:rPr lang="en-US" sz="2000" baseline="30000" dirty="0" smtClean="0">
                <a:latin typeface="Arial"/>
                <a:cs typeface="Arial"/>
              </a:rPr>
            </a:br>
            <a:r>
              <a:rPr lang="en-US" sz="2000" baseline="30000" dirty="0" smtClean="0">
                <a:latin typeface="Arial"/>
                <a:cs typeface="Arial"/>
              </a:rPr>
              <a:t>and </a:t>
            </a:r>
            <a:r>
              <a:rPr lang="en-US" sz="2000" baseline="30000" dirty="0">
                <a:latin typeface="Arial"/>
                <a:cs typeface="Arial"/>
              </a:rPr>
              <a:t>send people to </a:t>
            </a:r>
            <a:r>
              <a:rPr lang="en-US" sz="2000" baseline="30000" dirty="0" err="1">
                <a:latin typeface="Arial"/>
                <a:cs typeface="Arial"/>
              </a:rPr>
              <a:t>MyPlaceCT.org</a:t>
            </a:r>
            <a:r>
              <a:rPr lang="en-US" sz="2000" baseline="30000" dirty="0">
                <a:latin typeface="Arial"/>
                <a:cs typeface="Arial"/>
              </a:rPr>
              <a:t>, 2-1-1 or a local Navigator.</a:t>
            </a:r>
          </a:p>
        </p:txBody>
      </p:sp>
      <p:sp>
        <p:nvSpPr>
          <p:cNvPr id="7" name="Rectangle 6"/>
          <p:cNvSpPr/>
          <p:nvPr/>
        </p:nvSpPr>
        <p:spPr>
          <a:xfrm>
            <a:off x="2398381" y="3971162"/>
            <a:ext cx="6644467" cy="502702"/>
          </a:xfrm>
          <a:prstGeom prst="rect">
            <a:avLst/>
          </a:prstGeom>
          <a:solidFill>
            <a:schemeClr val="bg1"/>
          </a:solidFill>
        </p:spPr>
        <p:txBody>
          <a:bodyPr wrap="square">
            <a:spAutoFit/>
          </a:bodyPr>
          <a:lstStyle/>
          <a:p>
            <a:r>
              <a:rPr lang="en-US" sz="2000" baseline="30000" dirty="0">
                <a:latin typeface="Arial"/>
                <a:cs typeface="Arial"/>
              </a:rPr>
              <a:t>Health care and service professionals that provide care and support </a:t>
            </a:r>
            <a:br>
              <a:rPr lang="en-US" sz="2000" baseline="30000" dirty="0">
                <a:latin typeface="Arial"/>
                <a:cs typeface="Arial"/>
              </a:rPr>
            </a:br>
            <a:r>
              <a:rPr lang="en-US" sz="2000" baseline="30000" dirty="0">
                <a:latin typeface="Arial"/>
                <a:cs typeface="Arial"/>
              </a:rPr>
              <a:t>recommendations.</a:t>
            </a:r>
          </a:p>
        </p:txBody>
      </p:sp>
      <p:sp>
        <p:nvSpPr>
          <p:cNvPr id="8" name="Rectangle 7"/>
          <p:cNvSpPr/>
          <p:nvPr/>
        </p:nvSpPr>
        <p:spPr>
          <a:xfrm>
            <a:off x="2371340" y="5542246"/>
            <a:ext cx="6642010" cy="502702"/>
          </a:xfrm>
          <a:prstGeom prst="rect">
            <a:avLst/>
          </a:prstGeom>
          <a:solidFill>
            <a:schemeClr val="bg1"/>
          </a:solidFill>
        </p:spPr>
        <p:txBody>
          <a:bodyPr wrap="square">
            <a:spAutoFit/>
          </a:bodyPr>
          <a:lstStyle/>
          <a:p>
            <a:r>
              <a:rPr lang="en-US" sz="2000" baseline="30000" dirty="0">
                <a:latin typeface="Arial"/>
                <a:cs typeface="Arial"/>
              </a:rPr>
              <a:t>DSS-trained individuals that assist residents with the tools to plan and </a:t>
            </a:r>
            <a:r>
              <a:rPr lang="en-US" sz="2000" baseline="30000" dirty="0" smtClean="0">
                <a:latin typeface="Arial"/>
                <a:cs typeface="Arial"/>
              </a:rPr>
              <a:t/>
            </a:r>
            <a:br>
              <a:rPr lang="en-US" sz="2000" baseline="30000" dirty="0" smtClean="0">
                <a:latin typeface="Arial"/>
                <a:cs typeface="Arial"/>
              </a:rPr>
            </a:br>
            <a:r>
              <a:rPr lang="en-US" sz="2000" baseline="30000" dirty="0" smtClean="0">
                <a:latin typeface="Arial"/>
                <a:cs typeface="Arial"/>
              </a:rPr>
              <a:t>access </a:t>
            </a:r>
            <a:r>
              <a:rPr lang="en-US" sz="2000" baseline="30000" dirty="0">
                <a:latin typeface="Arial"/>
                <a:cs typeface="Arial"/>
              </a:rPr>
              <a:t>care and support. </a:t>
            </a:r>
          </a:p>
        </p:txBody>
      </p:sp>
    </p:spTree>
    <p:extLst>
      <p:ext uri="{BB962C8B-B14F-4D97-AF65-F5344CB8AC3E}">
        <p14:creationId xmlns:p14="http://schemas.microsoft.com/office/powerpoint/2010/main" val="22765658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BottomBord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PPt_11x85-17.jpg"/>
          <p:cNvPicPr>
            <a:picLocks noChangeAspect="1"/>
          </p:cNvPicPr>
          <p:nvPr/>
        </p:nvPicPr>
        <p:blipFill rotWithShape="1">
          <a:blip r:embed="rId4">
            <a:extLst>
              <a:ext uri="{28A0092B-C50C-407E-A947-70E740481C1C}">
                <a14:useLocalDpi xmlns:a14="http://schemas.microsoft.com/office/drawing/2010/main" val="0"/>
              </a:ext>
            </a:extLst>
          </a:blip>
          <a:srcRect l="4166" t="12036" r="4584" b="5556"/>
          <a:stretch/>
        </p:blipFill>
        <p:spPr>
          <a:xfrm>
            <a:off x="1039930" y="939800"/>
            <a:ext cx="7064140" cy="4784691"/>
          </a:xfrm>
          <a:prstGeom prst="rect">
            <a:avLst/>
          </a:prstGeom>
        </p:spPr>
      </p:pic>
      <p:sp>
        <p:nvSpPr>
          <p:cNvPr id="5" name="Rectangle 4"/>
          <p:cNvSpPr/>
          <p:nvPr/>
        </p:nvSpPr>
        <p:spPr>
          <a:xfrm>
            <a:off x="533657" y="361434"/>
            <a:ext cx="1483436" cy="369332"/>
          </a:xfrm>
          <a:prstGeom prst="rect">
            <a:avLst/>
          </a:prstGeom>
        </p:spPr>
        <p:txBody>
          <a:bodyPr wrap="none">
            <a:spAutoFit/>
          </a:bodyPr>
          <a:lstStyle/>
          <a:p>
            <a:r>
              <a:rPr lang="en-US" dirty="0" smtClean="0">
                <a:solidFill>
                  <a:srgbClr val="D64819"/>
                </a:solidFill>
              </a:rPr>
              <a:t>Window Cling</a:t>
            </a:r>
            <a:endParaRPr lang="en-US" dirty="0">
              <a:solidFill>
                <a:srgbClr val="D64819"/>
              </a:solidFill>
            </a:endParaRPr>
          </a:p>
        </p:txBody>
      </p:sp>
    </p:spTree>
    <p:extLst>
      <p:ext uri="{BB962C8B-B14F-4D97-AF65-F5344CB8AC3E}">
        <p14:creationId xmlns:p14="http://schemas.microsoft.com/office/powerpoint/2010/main" val="29098274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BottomBord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descr="All_materials.jpg"/>
          <p:cNvPicPr>
            <a:picLocks noChangeAspect="1"/>
          </p:cNvPicPr>
          <p:nvPr/>
        </p:nvPicPr>
        <p:blipFill rotWithShape="1">
          <a:blip r:embed="rId4" cstate="print">
            <a:extLst>
              <a:ext uri="{28A0092B-C50C-407E-A947-70E740481C1C}">
                <a14:useLocalDpi xmlns:a14="http://schemas.microsoft.com/office/drawing/2010/main" val="0"/>
              </a:ext>
            </a:extLst>
          </a:blip>
          <a:srcRect t="9815" b="12037"/>
          <a:stretch/>
        </p:blipFill>
        <p:spPr>
          <a:xfrm>
            <a:off x="520700" y="849182"/>
            <a:ext cx="8268005" cy="4992817"/>
          </a:xfrm>
          <a:prstGeom prst="rect">
            <a:avLst/>
          </a:prstGeom>
        </p:spPr>
      </p:pic>
      <p:sp>
        <p:nvSpPr>
          <p:cNvPr id="3" name="Rectangle 2"/>
          <p:cNvSpPr/>
          <p:nvPr/>
        </p:nvSpPr>
        <p:spPr>
          <a:xfrm>
            <a:off x="619994" y="379968"/>
            <a:ext cx="1828445" cy="369332"/>
          </a:xfrm>
          <a:prstGeom prst="rect">
            <a:avLst/>
          </a:prstGeom>
        </p:spPr>
        <p:txBody>
          <a:bodyPr wrap="none">
            <a:spAutoFit/>
          </a:bodyPr>
          <a:lstStyle/>
          <a:p>
            <a:r>
              <a:rPr lang="en-US" dirty="0" smtClean="0">
                <a:solidFill>
                  <a:srgbClr val="D64819"/>
                </a:solidFill>
              </a:rPr>
              <a:t>Partner Materials</a:t>
            </a:r>
            <a:endParaRPr lang="en-US" dirty="0">
              <a:solidFill>
                <a:srgbClr val="D64819"/>
              </a:solidFill>
            </a:endParaRPr>
          </a:p>
        </p:txBody>
      </p:sp>
    </p:spTree>
    <p:extLst>
      <p:ext uri="{BB962C8B-B14F-4D97-AF65-F5344CB8AC3E}">
        <p14:creationId xmlns:p14="http://schemas.microsoft.com/office/powerpoint/2010/main" val="30095612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Pt_P_Consumers_Title_bck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220773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2400" i="1" dirty="0"/>
              <a:t>Testing Experience &amp; Functional Tools (TEFT)</a:t>
            </a:r>
          </a:p>
        </p:txBody>
      </p:sp>
      <p:sp>
        <p:nvSpPr>
          <p:cNvPr id="3" name="Content Placeholder 2"/>
          <p:cNvSpPr>
            <a:spLocks noGrp="1"/>
          </p:cNvSpPr>
          <p:nvPr>
            <p:ph idx="1"/>
          </p:nvPr>
        </p:nvSpPr>
        <p:spPr>
          <a:xfrm>
            <a:off x="457200" y="2562502"/>
            <a:ext cx="8620298" cy="4745326"/>
          </a:xfrm>
        </p:spPr>
        <p:txBody>
          <a:bodyPr/>
          <a:lstStyle/>
          <a:p>
            <a:pPr marL="457200" lvl="1" indent="0">
              <a:buNone/>
            </a:pPr>
            <a:endParaRPr lang="en-US" sz="2800" b="1" dirty="0">
              <a:solidFill>
                <a:srgbClr val="2906A2"/>
              </a:solidFill>
            </a:endParaRPr>
          </a:p>
          <a:p>
            <a:pPr marL="0" lvl="0" indent="0">
              <a:buNone/>
            </a:pPr>
            <a:endParaRPr lang="en-US" sz="1200" dirty="0"/>
          </a:p>
          <a:p>
            <a:pPr marL="0" lvl="0" indent="0">
              <a:buNone/>
            </a:pPr>
            <a:endParaRPr lang="en-US" sz="1200" dirty="0"/>
          </a:p>
        </p:txBody>
      </p:sp>
      <p:sp>
        <p:nvSpPr>
          <p:cNvPr id="4" name="Date Placeholder 3"/>
          <p:cNvSpPr>
            <a:spLocks noGrp="1"/>
          </p:cNvSpPr>
          <p:nvPr>
            <p:ph type="dt" sz="half" idx="10"/>
          </p:nvPr>
        </p:nvSpPr>
        <p:spPr>
          <a:xfrm>
            <a:off x="88340" y="6428112"/>
            <a:ext cx="2133600" cy="365125"/>
          </a:xfrm>
        </p:spPr>
        <p:txBody>
          <a:bodyPr/>
          <a:lstStyle/>
          <a:p>
            <a:pPr>
              <a:defRPr/>
            </a:pPr>
            <a:r>
              <a:rPr lang="en-US" dirty="0"/>
              <a:t>9/13/2016</a:t>
            </a:r>
          </a:p>
        </p:txBody>
      </p:sp>
      <p:sp>
        <p:nvSpPr>
          <p:cNvPr id="6" name="Slide Number Placeholder 5"/>
          <p:cNvSpPr>
            <a:spLocks noGrp="1"/>
          </p:cNvSpPr>
          <p:nvPr>
            <p:ph type="sldNum" sz="quarter" idx="12"/>
          </p:nvPr>
        </p:nvSpPr>
        <p:spPr>
          <a:xfrm>
            <a:off x="8741044" y="6411699"/>
            <a:ext cx="272781" cy="365125"/>
          </a:xfrm>
        </p:spPr>
        <p:txBody>
          <a:bodyPr/>
          <a:lstStyle/>
          <a:p>
            <a:pPr>
              <a:defRPr/>
            </a:pPr>
            <a:fld id="{8E0910F7-5D48-4D29-89D1-83725AECF732}" type="slidenum">
              <a:rPr lang="en-US" smtClean="0"/>
              <a:pPr>
                <a:defRPr/>
              </a:pPr>
              <a:t>3</a:t>
            </a:fld>
            <a:endParaRPr lang="en-US" dirty="0"/>
          </a:p>
        </p:txBody>
      </p:sp>
      <p:sp>
        <p:nvSpPr>
          <p:cNvPr id="9" name="Title 1"/>
          <p:cNvSpPr txBox="1">
            <a:spLocks/>
          </p:cNvSpPr>
          <p:nvPr/>
        </p:nvSpPr>
        <p:spPr bwMode="auto">
          <a:xfrm>
            <a:off x="137160" y="1007232"/>
            <a:ext cx="8869680"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Updates</a:t>
            </a:r>
          </a:p>
        </p:txBody>
      </p:sp>
      <p:graphicFrame>
        <p:nvGraphicFramePr>
          <p:cNvPr id="5" name="Diagram 4"/>
          <p:cNvGraphicFramePr/>
          <p:nvPr>
            <p:extLst>
              <p:ext uri="{D42A27DB-BD31-4B8C-83A1-F6EECF244321}">
                <p14:modId xmlns:p14="http://schemas.microsoft.com/office/powerpoint/2010/main" val="982882509"/>
              </p:ext>
            </p:extLst>
          </p:nvPr>
        </p:nvGraphicFramePr>
        <p:xfrm>
          <a:off x="137160" y="1812556"/>
          <a:ext cx="8869680" cy="4466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44206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_BottomBord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566057" y="379968"/>
            <a:ext cx="1024477" cy="369332"/>
          </a:xfrm>
          <a:prstGeom prst="rect">
            <a:avLst/>
          </a:prstGeom>
        </p:spPr>
        <p:txBody>
          <a:bodyPr wrap="none">
            <a:spAutoFit/>
          </a:bodyPr>
          <a:lstStyle/>
          <a:p>
            <a:r>
              <a:rPr lang="en-US" dirty="0" smtClean="0">
                <a:solidFill>
                  <a:srgbClr val="D64819"/>
                </a:solidFill>
              </a:rPr>
              <a:t>Billboard</a:t>
            </a:r>
            <a:endParaRPr lang="en-US" dirty="0">
              <a:solidFill>
                <a:srgbClr val="D64819"/>
              </a:solidFill>
            </a:endParaRPr>
          </a:p>
        </p:txBody>
      </p:sp>
      <p:pic>
        <p:nvPicPr>
          <p:cNvPr id="4" name="Picture 3" descr="006401_01_MPCT_Consumer_Outdoor_24x7.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057" y="2425700"/>
            <a:ext cx="8011886" cy="2336800"/>
          </a:xfrm>
          <a:prstGeom prst="rect">
            <a:avLst/>
          </a:prstGeom>
        </p:spPr>
      </p:pic>
    </p:spTree>
    <p:extLst>
      <p:ext uri="{BB962C8B-B14F-4D97-AF65-F5344CB8AC3E}">
        <p14:creationId xmlns:p14="http://schemas.microsoft.com/office/powerpoint/2010/main" val="5362514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_BottomBord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006475_03_MPCT_homepage_824.jpg"/>
          <p:cNvPicPr>
            <a:picLocks noChangeAspect="1"/>
          </p:cNvPicPr>
          <p:nvPr/>
        </p:nvPicPr>
        <p:blipFill rotWithShape="1">
          <a:blip r:embed="rId4">
            <a:extLst>
              <a:ext uri="{28A0092B-C50C-407E-A947-70E740481C1C}">
                <a14:useLocalDpi xmlns:a14="http://schemas.microsoft.com/office/drawing/2010/main" val="0"/>
              </a:ext>
            </a:extLst>
          </a:blip>
          <a:srcRect b="59091"/>
          <a:stretch/>
        </p:blipFill>
        <p:spPr>
          <a:xfrm>
            <a:off x="1155700" y="939800"/>
            <a:ext cx="7010400" cy="4770258"/>
          </a:xfrm>
          <a:prstGeom prst="rect">
            <a:avLst/>
          </a:prstGeom>
        </p:spPr>
      </p:pic>
      <p:sp>
        <p:nvSpPr>
          <p:cNvPr id="4" name="TextBox 3"/>
          <p:cNvSpPr txBox="1"/>
          <p:nvPr/>
        </p:nvSpPr>
        <p:spPr>
          <a:xfrm>
            <a:off x="457200" y="381000"/>
            <a:ext cx="4737100" cy="369332"/>
          </a:xfrm>
          <a:prstGeom prst="rect">
            <a:avLst/>
          </a:prstGeom>
          <a:noFill/>
        </p:spPr>
        <p:txBody>
          <a:bodyPr wrap="square" rtlCol="0">
            <a:spAutoFit/>
          </a:bodyPr>
          <a:lstStyle/>
          <a:p>
            <a:r>
              <a:rPr lang="en-US" dirty="0" err="1" smtClean="0">
                <a:solidFill>
                  <a:srgbClr val="D64819"/>
                </a:solidFill>
              </a:rPr>
              <a:t>MyPlaceCT.org</a:t>
            </a:r>
            <a:r>
              <a:rPr lang="en-US" dirty="0" smtClean="0">
                <a:solidFill>
                  <a:srgbClr val="D64819"/>
                </a:solidFill>
              </a:rPr>
              <a:t> Homepage</a:t>
            </a:r>
            <a:endParaRPr lang="en-US" dirty="0">
              <a:solidFill>
                <a:srgbClr val="D64819"/>
              </a:solidFill>
            </a:endParaRPr>
          </a:p>
        </p:txBody>
      </p:sp>
    </p:spTree>
    <p:extLst>
      <p:ext uri="{BB962C8B-B14F-4D97-AF65-F5344CB8AC3E}">
        <p14:creationId xmlns:p14="http://schemas.microsoft.com/office/powerpoint/2010/main" val="7197382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P_deliveranswers_bck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4178300" y="1866900"/>
            <a:ext cx="5308600" cy="3762569"/>
          </a:xfrm>
          <a:prstGeom prst="rect">
            <a:avLst/>
          </a:prstGeom>
          <a:noFill/>
        </p:spPr>
        <p:txBody>
          <a:bodyPr wrap="square" rtlCol="0">
            <a:spAutoFit/>
          </a:bodyPr>
          <a:lstStyle/>
          <a:p>
            <a:pPr>
              <a:lnSpc>
                <a:spcPct val="80000"/>
              </a:lnSpc>
            </a:pPr>
            <a:r>
              <a:rPr lang="en-US" sz="2500" dirty="0" smtClean="0">
                <a:solidFill>
                  <a:srgbClr val="4D3C6D"/>
                </a:solidFill>
              </a:rPr>
              <a:t>“Is a nursing home my father’s </a:t>
            </a:r>
            <a:br>
              <a:rPr lang="en-US" sz="2500" dirty="0" smtClean="0">
                <a:solidFill>
                  <a:srgbClr val="4D3C6D"/>
                </a:solidFill>
              </a:rPr>
            </a:br>
            <a:r>
              <a:rPr lang="en-US" sz="2500" dirty="0" smtClean="0">
                <a:solidFill>
                  <a:srgbClr val="4D3C6D"/>
                </a:solidFill>
              </a:rPr>
              <a:t>only option?”</a:t>
            </a:r>
          </a:p>
          <a:p>
            <a:pPr>
              <a:lnSpc>
                <a:spcPct val="70000"/>
              </a:lnSpc>
            </a:pPr>
            <a:endParaRPr lang="en-US" sz="2500" dirty="0">
              <a:solidFill>
                <a:srgbClr val="4D3C6D"/>
              </a:solidFill>
            </a:endParaRPr>
          </a:p>
          <a:p>
            <a:pPr>
              <a:lnSpc>
                <a:spcPct val="70000"/>
              </a:lnSpc>
            </a:pPr>
            <a:r>
              <a:rPr lang="en-US" sz="2500" dirty="0" smtClean="0">
                <a:solidFill>
                  <a:srgbClr val="4D3C6D"/>
                </a:solidFill>
              </a:rPr>
              <a:t>“How can I hire a caregiver?”</a:t>
            </a:r>
          </a:p>
          <a:p>
            <a:pPr>
              <a:lnSpc>
                <a:spcPct val="70000"/>
              </a:lnSpc>
            </a:pPr>
            <a:endParaRPr lang="en-US" sz="2500" dirty="0" smtClean="0">
              <a:solidFill>
                <a:srgbClr val="4D3C6D"/>
              </a:solidFill>
            </a:endParaRPr>
          </a:p>
          <a:p>
            <a:pPr>
              <a:lnSpc>
                <a:spcPct val="70000"/>
              </a:lnSpc>
            </a:pPr>
            <a:r>
              <a:rPr lang="en-US" sz="2500" dirty="0" smtClean="0">
                <a:solidFill>
                  <a:srgbClr val="4D3C6D"/>
                </a:solidFill>
              </a:rPr>
              <a:t>“How can I afford my medicine?”</a:t>
            </a:r>
          </a:p>
          <a:p>
            <a:pPr>
              <a:lnSpc>
                <a:spcPct val="70000"/>
              </a:lnSpc>
            </a:pPr>
            <a:endParaRPr lang="en-US" sz="2500" dirty="0">
              <a:solidFill>
                <a:srgbClr val="4D3C6D"/>
              </a:solidFill>
            </a:endParaRPr>
          </a:p>
          <a:p>
            <a:pPr>
              <a:lnSpc>
                <a:spcPct val="80000"/>
              </a:lnSpc>
            </a:pPr>
            <a:r>
              <a:rPr lang="en-US" sz="2500" dirty="0" smtClean="0">
                <a:solidFill>
                  <a:srgbClr val="4D3C6D"/>
                </a:solidFill>
              </a:rPr>
              <a:t>“How can I get help around </a:t>
            </a:r>
            <a:br>
              <a:rPr lang="en-US" sz="2500" dirty="0" smtClean="0">
                <a:solidFill>
                  <a:srgbClr val="4D3C6D"/>
                </a:solidFill>
              </a:rPr>
            </a:br>
            <a:r>
              <a:rPr lang="en-US" sz="2500" dirty="0" smtClean="0">
                <a:solidFill>
                  <a:srgbClr val="4D3C6D"/>
                </a:solidFill>
              </a:rPr>
              <a:t> the house?”</a:t>
            </a:r>
          </a:p>
          <a:p>
            <a:pPr>
              <a:lnSpc>
                <a:spcPct val="70000"/>
              </a:lnSpc>
            </a:pPr>
            <a:endParaRPr lang="en-US" sz="2500" dirty="0">
              <a:solidFill>
                <a:srgbClr val="4D3C6D"/>
              </a:solidFill>
            </a:endParaRPr>
          </a:p>
          <a:p>
            <a:pPr>
              <a:lnSpc>
                <a:spcPct val="70000"/>
              </a:lnSpc>
            </a:pPr>
            <a:r>
              <a:rPr lang="en-US" sz="2500" dirty="0" smtClean="0">
                <a:solidFill>
                  <a:srgbClr val="4D3C6D"/>
                </a:solidFill>
              </a:rPr>
              <a:t>“What is Medicaid?”</a:t>
            </a:r>
          </a:p>
          <a:p>
            <a:endParaRPr lang="en-US" dirty="0"/>
          </a:p>
          <a:p>
            <a:endParaRPr lang="en-US" dirty="0"/>
          </a:p>
        </p:txBody>
      </p:sp>
    </p:spTree>
    <p:extLst>
      <p:ext uri="{BB962C8B-B14F-4D97-AF65-F5344CB8AC3E}">
        <p14:creationId xmlns:p14="http://schemas.microsoft.com/office/powerpoint/2010/main" val="27430536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_P_deliveranswers_bck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152900" y="1562100"/>
            <a:ext cx="5308600" cy="1089529"/>
          </a:xfrm>
          <a:prstGeom prst="rect">
            <a:avLst/>
          </a:prstGeom>
          <a:noFill/>
        </p:spPr>
        <p:txBody>
          <a:bodyPr wrap="square" rtlCol="0">
            <a:spAutoFit/>
          </a:bodyPr>
          <a:lstStyle/>
          <a:p>
            <a:pPr>
              <a:lnSpc>
                <a:spcPct val="120000"/>
              </a:lnSpc>
            </a:pPr>
            <a:r>
              <a:rPr lang="en-US" sz="2400" dirty="0" smtClean="0">
                <a:solidFill>
                  <a:srgbClr val="4D3C6D"/>
                </a:solidFill>
              </a:rPr>
              <a:t>A direct link to help right now</a:t>
            </a:r>
          </a:p>
          <a:p>
            <a:endParaRPr lang="en-US" dirty="0"/>
          </a:p>
          <a:p>
            <a:endParaRPr lang="en-US" dirty="0"/>
          </a:p>
        </p:txBody>
      </p:sp>
    </p:spTree>
    <p:extLst>
      <p:ext uri="{BB962C8B-B14F-4D97-AF65-F5344CB8AC3E}">
        <p14:creationId xmlns:p14="http://schemas.microsoft.com/office/powerpoint/2010/main" val="29776087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_P_deliveranswers_bck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152900" y="1562100"/>
            <a:ext cx="5308600" cy="1532727"/>
          </a:xfrm>
          <a:prstGeom prst="rect">
            <a:avLst/>
          </a:prstGeom>
          <a:noFill/>
        </p:spPr>
        <p:txBody>
          <a:bodyPr wrap="square" rtlCol="0">
            <a:spAutoFit/>
          </a:bodyPr>
          <a:lstStyle/>
          <a:p>
            <a:pPr>
              <a:lnSpc>
                <a:spcPct val="120000"/>
              </a:lnSpc>
            </a:pPr>
            <a:r>
              <a:rPr lang="en-US" sz="2400" dirty="0" smtClean="0">
                <a:solidFill>
                  <a:srgbClr val="4D3C6D"/>
                </a:solidFill>
              </a:rPr>
              <a:t>A direct link to help right now</a:t>
            </a:r>
          </a:p>
          <a:p>
            <a:pPr>
              <a:lnSpc>
                <a:spcPct val="120000"/>
              </a:lnSpc>
            </a:pPr>
            <a:r>
              <a:rPr lang="en-US" sz="2400" dirty="0" smtClean="0">
                <a:solidFill>
                  <a:srgbClr val="4D3C6D"/>
                </a:solidFill>
              </a:rPr>
              <a:t>Benefits Check-up</a:t>
            </a:r>
          </a:p>
          <a:p>
            <a:endParaRPr lang="en-US" dirty="0"/>
          </a:p>
          <a:p>
            <a:endParaRPr lang="en-US" dirty="0"/>
          </a:p>
        </p:txBody>
      </p:sp>
    </p:spTree>
    <p:extLst>
      <p:ext uri="{BB962C8B-B14F-4D97-AF65-F5344CB8AC3E}">
        <p14:creationId xmlns:p14="http://schemas.microsoft.com/office/powerpoint/2010/main" val="338012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P_deliveranswers_bck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152900" y="1562100"/>
            <a:ext cx="5308600" cy="1409617"/>
          </a:xfrm>
          <a:prstGeom prst="rect">
            <a:avLst/>
          </a:prstGeom>
          <a:noFill/>
        </p:spPr>
        <p:txBody>
          <a:bodyPr wrap="square" rtlCol="0">
            <a:spAutoFit/>
          </a:bodyPr>
          <a:lstStyle/>
          <a:p>
            <a:pPr>
              <a:lnSpc>
                <a:spcPct val="120000"/>
              </a:lnSpc>
            </a:pPr>
            <a:r>
              <a:rPr lang="en-US" sz="2400" dirty="0" smtClean="0">
                <a:solidFill>
                  <a:srgbClr val="4D3C6D"/>
                </a:solidFill>
              </a:rPr>
              <a:t>A direct link to help right now</a:t>
            </a:r>
          </a:p>
          <a:p>
            <a:pPr>
              <a:lnSpc>
                <a:spcPct val="120000"/>
              </a:lnSpc>
            </a:pPr>
            <a:r>
              <a:rPr lang="en-US" sz="2400" dirty="0" smtClean="0">
                <a:solidFill>
                  <a:srgbClr val="4D3C6D"/>
                </a:solidFill>
              </a:rPr>
              <a:t>Benefits Check-up</a:t>
            </a:r>
          </a:p>
          <a:p>
            <a:pPr>
              <a:lnSpc>
                <a:spcPct val="120000"/>
              </a:lnSpc>
            </a:pPr>
            <a:r>
              <a:rPr lang="en-US" sz="2400" dirty="0">
                <a:solidFill>
                  <a:srgbClr val="4D3C6D"/>
                </a:solidFill>
              </a:rPr>
              <a:t>Benefits Pre-</a:t>
            </a:r>
            <a:r>
              <a:rPr lang="en-US" sz="2400" dirty="0" smtClean="0">
                <a:solidFill>
                  <a:srgbClr val="4D3C6D"/>
                </a:solidFill>
              </a:rPr>
              <a:t>Screen</a:t>
            </a:r>
            <a:endParaRPr lang="en-US" sz="2400" dirty="0">
              <a:solidFill>
                <a:srgbClr val="4D3C6D"/>
              </a:solidFill>
            </a:endParaRPr>
          </a:p>
        </p:txBody>
      </p:sp>
    </p:spTree>
    <p:extLst>
      <p:ext uri="{BB962C8B-B14F-4D97-AF65-F5344CB8AC3E}">
        <p14:creationId xmlns:p14="http://schemas.microsoft.com/office/powerpoint/2010/main" val="24005176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P_deliveranswers_bck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152900" y="1562100"/>
            <a:ext cx="5308600" cy="2419124"/>
          </a:xfrm>
          <a:prstGeom prst="rect">
            <a:avLst/>
          </a:prstGeom>
          <a:noFill/>
        </p:spPr>
        <p:txBody>
          <a:bodyPr wrap="square" rtlCol="0">
            <a:spAutoFit/>
          </a:bodyPr>
          <a:lstStyle/>
          <a:p>
            <a:pPr>
              <a:lnSpc>
                <a:spcPct val="120000"/>
              </a:lnSpc>
            </a:pPr>
            <a:r>
              <a:rPr lang="en-US" sz="2400" dirty="0" smtClean="0">
                <a:solidFill>
                  <a:srgbClr val="4D3C6D"/>
                </a:solidFill>
              </a:rPr>
              <a:t>A direct link to help right now</a:t>
            </a:r>
          </a:p>
          <a:p>
            <a:pPr>
              <a:lnSpc>
                <a:spcPct val="120000"/>
              </a:lnSpc>
            </a:pPr>
            <a:r>
              <a:rPr lang="en-US" sz="2400" dirty="0" smtClean="0">
                <a:solidFill>
                  <a:srgbClr val="4D3C6D"/>
                </a:solidFill>
              </a:rPr>
              <a:t>Benefits Check-up</a:t>
            </a:r>
          </a:p>
          <a:p>
            <a:pPr>
              <a:lnSpc>
                <a:spcPct val="120000"/>
              </a:lnSpc>
            </a:pPr>
            <a:r>
              <a:rPr lang="en-US" sz="2400" dirty="0">
                <a:solidFill>
                  <a:srgbClr val="4D3C6D"/>
                </a:solidFill>
              </a:rPr>
              <a:t>Benefits Pre-Screen</a:t>
            </a:r>
          </a:p>
          <a:p>
            <a:pPr>
              <a:lnSpc>
                <a:spcPct val="120000"/>
              </a:lnSpc>
            </a:pPr>
            <a:r>
              <a:rPr lang="en-US" sz="2400" dirty="0">
                <a:solidFill>
                  <a:srgbClr val="4D3C6D"/>
                </a:solidFill>
              </a:rPr>
              <a:t>My Tool Kit</a:t>
            </a:r>
          </a:p>
          <a:p>
            <a:endParaRPr lang="en-US" dirty="0"/>
          </a:p>
          <a:p>
            <a:endParaRPr lang="en-US" dirty="0"/>
          </a:p>
        </p:txBody>
      </p:sp>
    </p:spTree>
    <p:extLst>
      <p:ext uri="{BB962C8B-B14F-4D97-AF65-F5344CB8AC3E}">
        <p14:creationId xmlns:p14="http://schemas.microsoft.com/office/powerpoint/2010/main" val="26141719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P_deliveranswers_bck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152900" y="1562100"/>
            <a:ext cx="5308600" cy="2862322"/>
          </a:xfrm>
          <a:prstGeom prst="rect">
            <a:avLst/>
          </a:prstGeom>
          <a:noFill/>
        </p:spPr>
        <p:txBody>
          <a:bodyPr wrap="square" rtlCol="0">
            <a:spAutoFit/>
          </a:bodyPr>
          <a:lstStyle/>
          <a:p>
            <a:pPr>
              <a:lnSpc>
                <a:spcPct val="120000"/>
              </a:lnSpc>
            </a:pPr>
            <a:r>
              <a:rPr lang="en-US" sz="2400" dirty="0" smtClean="0">
                <a:solidFill>
                  <a:srgbClr val="4D3C6D"/>
                </a:solidFill>
              </a:rPr>
              <a:t>A direct link to help right now</a:t>
            </a:r>
          </a:p>
          <a:p>
            <a:pPr>
              <a:lnSpc>
                <a:spcPct val="120000"/>
              </a:lnSpc>
            </a:pPr>
            <a:r>
              <a:rPr lang="en-US" sz="2400" dirty="0" smtClean="0">
                <a:solidFill>
                  <a:srgbClr val="4D3C6D"/>
                </a:solidFill>
              </a:rPr>
              <a:t>Benefits Check-up</a:t>
            </a:r>
          </a:p>
          <a:p>
            <a:pPr>
              <a:lnSpc>
                <a:spcPct val="120000"/>
              </a:lnSpc>
            </a:pPr>
            <a:r>
              <a:rPr lang="en-US" sz="2400" dirty="0">
                <a:solidFill>
                  <a:srgbClr val="4D3C6D"/>
                </a:solidFill>
              </a:rPr>
              <a:t>Benefits Pre-Screen</a:t>
            </a:r>
          </a:p>
          <a:p>
            <a:pPr>
              <a:lnSpc>
                <a:spcPct val="120000"/>
              </a:lnSpc>
            </a:pPr>
            <a:r>
              <a:rPr lang="en-US" sz="2400" dirty="0">
                <a:solidFill>
                  <a:srgbClr val="4D3C6D"/>
                </a:solidFill>
              </a:rPr>
              <a:t>My Tool Kit</a:t>
            </a:r>
          </a:p>
          <a:p>
            <a:pPr>
              <a:lnSpc>
                <a:spcPct val="120000"/>
              </a:lnSpc>
            </a:pPr>
            <a:r>
              <a:rPr lang="en-US" sz="2400" dirty="0" smtClean="0">
                <a:solidFill>
                  <a:srgbClr val="4D3C6D"/>
                </a:solidFill>
              </a:rPr>
              <a:t>A </a:t>
            </a:r>
            <a:r>
              <a:rPr lang="en-US" sz="2400" dirty="0">
                <a:solidFill>
                  <a:srgbClr val="4D3C6D"/>
                </a:solidFill>
              </a:rPr>
              <a:t>Partner portal with unique log-</a:t>
            </a:r>
            <a:r>
              <a:rPr lang="en-US" sz="2400" dirty="0" smtClean="0">
                <a:solidFill>
                  <a:srgbClr val="4D3C6D"/>
                </a:solidFill>
              </a:rPr>
              <a:t>in</a:t>
            </a:r>
          </a:p>
          <a:p>
            <a:endParaRPr lang="en-US" dirty="0"/>
          </a:p>
          <a:p>
            <a:endParaRPr lang="en-US" dirty="0"/>
          </a:p>
        </p:txBody>
      </p:sp>
    </p:spTree>
    <p:extLst>
      <p:ext uri="{BB962C8B-B14F-4D97-AF65-F5344CB8AC3E}">
        <p14:creationId xmlns:p14="http://schemas.microsoft.com/office/powerpoint/2010/main" val="15874902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P_deliveranswers_bck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152900" y="1562100"/>
            <a:ext cx="5308600" cy="3748719"/>
          </a:xfrm>
          <a:prstGeom prst="rect">
            <a:avLst/>
          </a:prstGeom>
          <a:noFill/>
        </p:spPr>
        <p:txBody>
          <a:bodyPr wrap="square" rtlCol="0">
            <a:spAutoFit/>
          </a:bodyPr>
          <a:lstStyle/>
          <a:p>
            <a:pPr>
              <a:lnSpc>
                <a:spcPct val="120000"/>
              </a:lnSpc>
            </a:pPr>
            <a:r>
              <a:rPr lang="en-US" sz="2400" dirty="0" smtClean="0">
                <a:solidFill>
                  <a:srgbClr val="4D3C6D"/>
                </a:solidFill>
              </a:rPr>
              <a:t>A direct link to help right now</a:t>
            </a:r>
          </a:p>
          <a:p>
            <a:pPr>
              <a:lnSpc>
                <a:spcPct val="120000"/>
              </a:lnSpc>
            </a:pPr>
            <a:r>
              <a:rPr lang="en-US" sz="2400" dirty="0" smtClean="0">
                <a:solidFill>
                  <a:srgbClr val="4D3C6D"/>
                </a:solidFill>
              </a:rPr>
              <a:t>Benefits Check-up</a:t>
            </a:r>
          </a:p>
          <a:p>
            <a:pPr>
              <a:lnSpc>
                <a:spcPct val="120000"/>
              </a:lnSpc>
            </a:pPr>
            <a:r>
              <a:rPr lang="en-US" sz="2400" dirty="0">
                <a:solidFill>
                  <a:srgbClr val="4D3C6D"/>
                </a:solidFill>
              </a:rPr>
              <a:t>Benefits Pre-Screen</a:t>
            </a:r>
          </a:p>
          <a:p>
            <a:pPr>
              <a:lnSpc>
                <a:spcPct val="120000"/>
              </a:lnSpc>
            </a:pPr>
            <a:r>
              <a:rPr lang="en-US" sz="2400" dirty="0">
                <a:solidFill>
                  <a:srgbClr val="4D3C6D"/>
                </a:solidFill>
              </a:rPr>
              <a:t>My Tool Kit</a:t>
            </a:r>
          </a:p>
          <a:p>
            <a:pPr>
              <a:lnSpc>
                <a:spcPct val="120000"/>
              </a:lnSpc>
            </a:pPr>
            <a:r>
              <a:rPr lang="en-US" sz="2400" dirty="0" smtClean="0">
                <a:solidFill>
                  <a:srgbClr val="4D3C6D"/>
                </a:solidFill>
              </a:rPr>
              <a:t>A Partner portal with unique log-in</a:t>
            </a:r>
          </a:p>
          <a:p>
            <a:pPr>
              <a:lnSpc>
                <a:spcPct val="120000"/>
              </a:lnSpc>
            </a:pPr>
            <a:r>
              <a:rPr lang="en-US" sz="2400" dirty="0">
                <a:solidFill>
                  <a:srgbClr val="4D3C6D"/>
                </a:solidFill>
              </a:rPr>
              <a:t>A Workforce section and landing </a:t>
            </a:r>
            <a:r>
              <a:rPr lang="en-US" sz="2400" dirty="0" smtClean="0">
                <a:solidFill>
                  <a:srgbClr val="4D3C6D"/>
                </a:solidFill>
              </a:rPr>
              <a:t>page</a:t>
            </a:r>
          </a:p>
          <a:p>
            <a:pPr>
              <a:lnSpc>
                <a:spcPct val="120000"/>
              </a:lnSpc>
            </a:pPr>
            <a:endParaRPr lang="en-US" sz="2400" dirty="0" smtClean="0">
              <a:solidFill>
                <a:srgbClr val="4D3C6D"/>
              </a:solidFill>
            </a:endParaRPr>
          </a:p>
          <a:p>
            <a:endParaRPr lang="en-US" dirty="0"/>
          </a:p>
          <a:p>
            <a:endParaRPr lang="en-US" dirty="0"/>
          </a:p>
        </p:txBody>
      </p:sp>
    </p:spTree>
    <p:extLst>
      <p:ext uri="{BB962C8B-B14F-4D97-AF65-F5344CB8AC3E}">
        <p14:creationId xmlns:p14="http://schemas.microsoft.com/office/powerpoint/2010/main" val="3892202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P_deliveranswers_bck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152900" y="1562100"/>
            <a:ext cx="5308600" cy="3748719"/>
          </a:xfrm>
          <a:prstGeom prst="rect">
            <a:avLst/>
          </a:prstGeom>
          <a:noFill/>
        </p:spPr>
        <p:txBody>
          <a:bodyPr wrap="square" rtlCol="0">
            <a:spAutoFit/>
          </a:bodyPr>
          <a:lstStyle/>
          <a:p>
            <a:pPr>
              <a:lnSpc>
                <a:spcPct val="120000"/>
              </a:lnSpc>
            </a:pPr>
            <a:r>
              <a:rPr lang="en-US" sz="2400" dirty="0" smtClean="0">
                <a:solidFill>
                  <a:srgbClr val="4D3C6D"/>
                </a:solidFill>
              </a:rPr>
              <a:t>A direct link to help right now</a:t>
            </a:r>
          </a:p>
          <a:p>
            <a:pPr>
              <a:lnSpc>
                <a:spcPct val="120000"/>
              </a:lnSpc>
            </a:pPr>
            <a:r>
              <a:rPr lang="en-US" sz="2400" dirty="0" smtClean="0">
                <a:solidFill>
                  <a:srgbClr val="4D3C6D"/>
                </a:solidFill>
              </a:rPr>
              <a:t>Benefits Check-up</a:t>
            </a:r>
          </a:p>
          <a:p>
            <a:pPr>
              <a:lnSpc>
                <a:spcPct val="120000"/>
              </a:lnSpc>
            </a:pPr>
            <a:r>
              <a:rPr lang="en-US" sz="2400" dirty="0">
                <a:solidFill>
                  <a:srgbClr val="4D3C6D"/>
                </a:solidFill>
              </a:rPr>
              <a:t>Benefits Pre-Screen</a:t>
            </a:r>
          </a:p>
          <a:p>
            <a:pPr>
              <a:lnSpc>
                <a:spcPct val="120000"/>
              </a:lnSpc>
            </a:pPr>
            <a:r>
              <a:rPr lang="en-US" sz="2400" dirty="0">
                <a:solidFill>
                  <a:srgbClr val="4D3C6D"/>
                </a:solidFill>
              </a:rPr>
              <a:t>My Tool Kit</a:t>
            </a:r>
          </a:p>
          <a:p>
            <a:pPr>
              <a:lnSpc>
                <a:spcPct val="120000"/>
              </a:lnSpc>
            </a:pPr>
            <a:r>
              <a:rPr lang="en-US" sz="2400" dirty="0" smtClean="0">
                <a:solidFill>
                  <a:srgbClr val="4D3C6D"/>
                </a:solidFill>
              </a:rPr>
              <a:t>A Partner portal with unique log-in</a:t>
            </a:r>
          </a:p>
          <a:p>
            <a:pPr>
              <a:lnSpc>
                <a:spcPct val="120000"/>
              </a:lnSpc>
            </a:pPr>
            <a:r>
              <a:rPr lang="en-US" sz="2400" dirty="0" smtClean="0">
                <a:solidFill>
                  <a:srgbClr val="4D3C6D"/>
                </a:solidFill>
              </a:rPr>
              <a:t>A Workforce section and landing page</a:t>
            </a:r>
          </a:p>
          <a:p>
            <a:pPr>
              <a:lnSpc>
                <a:spcPct val="120000"/>
              </a:lnSpc>
            </a:pPr>
            <a:r>
              <a:rPr lang="en-US" sz="2400" dirty="0" smtClean="0">
                <a:solidFill>
                  <a:srgbClr val="4D3C6D"/>
                </a:solidFill>
              </a:rPr>
              <a:t>Live support from 2-1-1</a:t>
            </a:r>
          </a:p>
          <a:p>
            <a:endParaRPr lang="en-US" dirty="0"/>
          </a:p>
          <a:p>
            <a:endParaRPr lang="en-US" dirty="0"/>
          </a:p>
        </p:txBody>
      </p:sp>
    </p:spTree>
    <p:extLst>
      <p:ext uri="{BB962C8B-B14F-4D97-AF65-F5344CB8AC3E}">
        <p14:creationId xmlns:p14="http://schemas.microsoft.com/office/powerpoint/2010/main" val="11052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Innovation Accelerator Program</a:t>
            </a:r>
          </a:p>
        </p:txBody>
      </p:sp>
      <p:sp>
        <p:nvSpPr>
          <p:cNvPr id="4" name="Date Placeholder 3"/>
          <p:cNvSpPr>
            <a:spLocks noGrp="1"/>
          </p:cNvSpPr>
          <p:nvPr>
            <p:ph type="dt" sz="half" idx="10"/>
          </p:nvPr>
        </p:nvSpPr>
        <p:spPr>
          <a:xfrm>
            <a:off x="0" y="646545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a:xfrm>
            <a:off x="6880225" y="6492875"/>
            <a:ext cx="2133600" cy="365125"/>
          </a:xfrm>
        </p:spPr>
        <p:txBody>
          <a:bodyPr/>
          <a:lstStyle/>
          <a:p>
            <a:pPr>
              <a:defRPr/>
            </a:pPr>
            <a:fld id="{8E0910F7-5D48-4D29-89D1-83725AECF732}" type="slidenum">
              <a:rPr lang="en-US" smtClean="0"/>
              <a:pPr>
                <a:defRPr/>
              </a:pPr>
              <a:t>4</a:t>
            </a:fld>
            <a:endParaRPr lang="en-US" dirty="0"/>
          </a:p>
        </p:txBody>
      </p:sp>
      <p:sp>
        <p:nvSpPr>
          <p:cNvPr id="9" name="Title 1"/>
          <p:cNvSpPr txBox="1">
            <a:spLocks/>
          </p:cNvSpPr>
          <p:nvPr/>
        </p:nvSpPr>
        <p:spPr bwMode="auto">
          <a:xfrm>
            <a:off x="137160" y="1043374"/>
            <a:ext cx="8869680"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Overview</a:t>
            </a:r>
          </a:p>
        </p:txBody>
      </p:sp>
      <p:sp>
        <p:nvSpPr>
          <p:cNvPr id="7" name="Content Placeholder 2"/>
          <p:cNvSpPr txBox="1">
            <a:spLocks/>
          </p:cNvSpPr>
          <p:nvPr/>
        </p:nvSpPr>
        <p:spPr bwMode="auto">
          <a:xfrm>
            <a:off x="138830" y="1767237"/>
            <a:ext cx="8866341" cy="43866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Wingdings" pitchFamily="2" charset="2"/>
              <a:buChar char="§"/>
              <a:defRPr sz="2400" kern="1200">
                <a:solidFill>
                  <a:srgbClr val="2906A2"/>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2000" dirty="0">
                <a:solidFill>
                  <a:schemeClr val="tx2"/>
                </a:solidFill>
              </a:rPr>
              <a:t>IAP is an intensive, six-month technical assistance opportunity designed to help states support individuals served by Medicaid in accessing and retaining stable housing; and meaningfully engaging with providers they choose to achieve their health goals.</a:t>
            </a:r>
          </a:p>
          <a:p>
            <a:pPr marL="0" indent="0">
              <a:spcBef>
                <a:spcPts val="0"/>
              </a:spcBef>
              <a:buNone/>
            </a:pPr>
            <a:endParaRPr lang="en-US" sz="1800" dirty="0"/>
          </a:p>
          <a:p>
            <a:pPr marL="0" indent="0">
              <a:spcBef>
                <a:spcPts val="0"/>
              </a:spcBef>
              <a:buNone/>
            </a:pPr>
            <a:r>
              <a:rPr lang="en-US" sz="2200" b="1" dirty="0">
                <a:solidFill>
                  <a:schemeClr val="tx2"/>
                </a:solidFill>
              </a:rPr>
              <a:t>Collaboration among Connecticut’s:</a:t>
            </a:r>
          </a:p>
          <a:p>
            <a:pPr>
              <a:spcBef>
                <a:spcPts val="0"/>
              </a:spcBef>
            </a:pPr>
            <a:r>
              <a:rPr lang="en-US" sz="2000" dirty="0">
                <a:solidFill>
                  <a:schemeClr val="tx2"/>
                </a:solidFill>
              </a:rPr>
              <a:t>Department of Social Services</a:t>
            </a:r>
          </a:p>
          <a:p>
            <a:pPr>
              <a:spcBef>
                <a:spcPts val="0"/>
              </a:spcBef>
            </a:pPr>
            <a:r>
              <a:rPr lang="en-US" sz="2000" dirty="0">
                <a:solidFill>
                  <a:schemeClr val="tx2"/>
                </a:solidFill>
              </a:rPr>
              <a:t>Department of Housing</a:t>
            </a:r>
          </a:p>
          <a:p>
            <a:pPr>
              <a:spcBef>
                <a:spcPts val="0"/>
              </a:spcBef>
            </a:pPr>
            <a:r>
              <a:rPr lang="en-US" sz="2000" dirty="0">
                <a:solidFill>
                  <a:schemeClr val="tx2"/>
                </a:solidFill>
              </a:rPr>
              <a:t>Department of Mental Health and Addiction Services</a:t>
            </a:r>
          </a:p>
          <a:p>
            <a:pPr>
              <a:spcBef>
                <a:spcPts val="0"/>
              </a:spcBef>
            </a:pPr>
            <a:r>
              <a:rPr lang="en-US" sz="2000" dirty="0">
                <a:solidFill>
                  <a:schemeClr val="tx2"/>
                </a:solidFill>
              </a:rPr>
              <a:t>Department of Developmental Services</a:t>
            </a:r>
          </a:p>
          <a:p>
            <a:pPr>
              <a:spcBef>
                <a:spcPts val="0"/>
              </a:spcBef>
            </a:pPr>
            <a:r>
              <a:rPr lang="en-US" sz="2000" dirty="0">
                <a:solidFill>
                  <a:schemeClr val="tx2"/>
                </a:solidFill>
              </a:rPr>
              <a:t>Office of Policy and Management</a:t>
            </a:r>
          </a:p>
          <a:p>
            <a:pPr>
              <a:spcBef>
                <a:spcPts val="0"/>
              </a:spcBef>
            </a:pPr>
            <a:r>
              <a:rPr lang="en-US" sz="2000" dirty="0">
                <a:solidFill>
                  <a:schemeClr val="tx2"/>
                </a:solidFill>
              </a:rPr>
              <a:t>CT Housing Finance Authority</a:t>
            </a:r>
          </a:p>
          <a:p>
            <a:pPr>
              <a:spcBef>
                <a:spcPts val="0"/>
              </a:spcBef>
            </a:pPr>
            <a:r>
              <a:rPr lang="en-US" sz="2000" dirty="0">
                <a:solidFill>
                  <a:schemeClr val="tx2"/>
                </a:solidFill>
              </a:rPr>
              <a:t>Partnership for Strong Communities, and</a:t>
            </a:r>
          </a:p>
          <a:p>
            <a:pPr>
              <a:spcBef>
                <a:spcPts val="0"/>
              </a:spcBef>
            </a:pPr>
            <a:r>
              <a:rPr lang="en-US" sz="2000" dirty="0">
                <a:solidFill>
                  <a:schemeClr val="tx2"/>
                </a:solidFill>
              </a:rPr>
              <a:t>Corporation for Supportive Housing</a:t>
            </a:r>
          </a:p>
          <a:p>
            <a:pPr marL="0" indent="0">
              <a:spcBef>
                <a:spcPts val="0"/>
              </a:spcBef>
              <a:buNone/>
            </a:pPr>
            <a:endParaRPr lang="en-US" sz="1200" dirty="0"/>
          </a:p>
          <a:p>
            <a:pPr marL="0" indent="0">
              <a:spcBef>
                <a:spcPts val="0"/>
              </a:spcBef>
              <a:buNone/>
            </a:pPr>
            <a:endParaRPr lang="en-US" sz="1200" dirty="0"/>
          </a:p>
          <a:p>
            <a:pPr marL="0" indent="0">
              <a:spcBef>
                <a:spcPts val="0"/>
              </a:spcBef>
              <a:buNone/>
            </a:pPr>
            <a:endParaRPr lang="en-US" dirty="0"/>
          </a:p>
          <a:p>
            <a:pPr marL="0" lvl="0" indent="0">
              <a:spcBef>
                <a:spcPts val="0"/>
              </a:spcBef>
              <a:buNone/>
            </a:pPr>
            <a:r>
              <a:rPr lang="en-US" dirty="0"/>
              <a:t>   </a:t>
            </a:r>
          </a:p>
          <a:p>
            <a:pPr marL="0" indent="0">
              <a:spcBef>
                <a:spcPts val="0"/>
              </a:spcBef>
              <a:buNone/>
            </a:pPr>
            <a:endParaRPr lang="en-US" dirty="0"/>
          </a:p>
        </p:txBody>
      </p:sp>
    </p:spTree>
    <p:extLst>
      <p:ext uri="{BB962C8B-B14F-4D97-AF65-F5344CB8AC3E}">
        <p14:creationId xmlns:p14="http://schemas.microsoft.com/office/powerpoint/2010/main" val="4467997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P_deliveranswers_bckg.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152900" y="1562100"/>
            <a:ext cx="5308600" cy="4191917"/>
          </a:xfrm>
          <a:prstGeom prst="rect">
            <a:avLst/>
          </a:prstGeom>
          <a:noFill/>
        </p:spPr>
        <p:txBody>
          <a:bodyPr wrap="square" rtlCol="0">
            <a:spAutoFit/>
          </a:bodyPr>
          <a:lstStyle/>
          <a:p>
            <a:pPr>
              <a:lnSpc>
                <a:spcPct val="120000"/>
              </a:lnSpc>
            </a:pPr>
            <a:r>
              <a:rPr lang="en-US" sz="2400" dirty="0" smtClean="0">
                <a:solidFill>
                  <a:srgbClr val="4D3C6D"/>
                </a:solidFill>
              </a:rPr>
              <a:t>A direct link to help right now</a:t>
            </a:r>
          </a:p>
          <a:p>
            <a:pPr>
              <a:lnSpc>
                <a:spcPct val="120000"/>
              </a:lnSpc>
            </a:pPr>
            <a:r>
              <a:rPr lang="en-US" sz="2400" dirty="0" smtClean="0">
                <a:solidFill>
                  <a:srgbClr val="4D3C6D"/>
                </a:solidFill>
              </a:rPr>
              <a:t>Benefits Check-up</a:t>
            </a:r>
          </a:p>
          <a:p>
            <a:pPr>
              <a:lnSpc>
                <a:spcPct val="120000"/>
              </a:lnSpc>
            </a:pPr>
            <a:r>
              <a:rPr lang="en-US" sz="2400" dirty="0" smtClean="0">
                <a:solidFill>
                  <a:srgbClr val="4D3C6D"/>
                </a:solidFill>
              </a:rPr>
              <a:t>Benefits Pre-Screen</a:t>
            </a:r>
          </a:p>
          <a:p>
            <a:pPr>
              <a:lnSpc>
                <a:spcPct val="120000"/>
              </a:lnSpc>
            </a:pPr>
            <a:r>
              <a:rPr lang="en-US" sz="2400" dirty="0" smtClean="0">
                <a:solidFill>
                  <a:srgbClr val="4D3C6D"/>
                </a:solidFill>
              </a:rPr>
              <a:t>My Tool Kit</a:t>
            </a:r>
          </a:p>
          <a:p>
            <a:pPr>
              <a:lnSpc>
                <a:spcPct val="120000"/>
              </a:lnSpc>
            </a:pPr>
            <a:r>
              <a:rPr lang="en-US" sz="2400" dirty="0" smtClean="0">
                <a:solidFill>
                  <a:srgbClr val="4D3C6D"/>
                </a:solidFill>
              </a:rPr>
              <a:t>A Partner portal with unique log-in</a:t>
            </a:r>
          </a:p>
          <a:p>
            <a:pPr>
              <a:lnSpc>
                <a:spcPct val="120000"/>
              </a:lnSpc>
            </a:pPr>
            <a:r>
              <a:rPr lang="en-US" sz="2400" dirty="0" smtClean="0">
                <a:solidFill>
                  <a:srgbClr val="4D3C6D"/>
                </a:solidFill>
              </a:rPr>
              <a:t>A Workforce section and landing page</a:t>
            </a:r>
          </a:p>
          <a:p>
            <a:pPr>
              <a:lnSpc>
                <a:spcPct val="120000"/>
              </a:lnSpc>
            </a:pPr>
            <a:r>
              <a:rPr lang="en-US" sz="2400" dirty="0" smtClean="0">
                <a:solidFill>
                  <a:srgbClr val="4D3C6D"/>
                </a:solidFill>
              </a:rPr>
              <a:t>Live support from 2-1-1</a:t>
            </a:r>
          </a:p>
          <a:p>
            <a:pPr>
              <a:lnSpc>
                <a:spcPct val="120000"/>
              </a:lnSpc>
            </a:pPr>
            <a:r>
              <a:rPr lang="en-US" sz="2400" dirty="0" smtClean="0">
                <a:solidFill>
                  <a:srgbClr val="4D3C6D"/>
                </a:solidFill>
              </a:rPr>
              <a:t>More. </a:t>
            </a:r>
          </a:p>
          <a:p>
            <a:endParaRPr lang="en-US" dirty="0"/>
          </a:p>
          <a:p>
            <a:endParaRPr lang="en-US" dirty="0"/>
          </a:p>
        </p:txBody>
      </p:sp>
    </p:spTree>
    <p:extLst>
      <p:ext uri="{BB962C8B-B14F-4D97-AF65-F5344CB8AC3E}">
        <p14:creationId xmlns:p14="http://schemas.microsoft.com/office/powerpoint/2010/main" val="28864754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_P_mpctschedule_bck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191000" y="2622363"/>
            <a:ext cx="4572000" cy="1194173"/>
          </a:xfrm>
          <a:prstGeom prst="rect">
            <a:avLst/>
          </a:prstGeom>
        </p:spPr>
        <p:txBody>
          <a:bodyPr>
            <a:spAutoFit/>
          </a:bodyPr>
          <a:lstStyle/>
          <a:p>
            <a:pPr>
              <a:lnSpc>
                <a:spcPct val="80000"/>
              </a:lnSpc>
            </a:pPr>
            <a:endParaRPr lang="en-US" sz="2400" dirty="0">
              <a:solidFill>
                <a:srgbClr val="4D3C6D"/>
              </a:solidFill>
            </a:endParaRPr>
          </a:p>
          <a:p>
            <a:pPr marL="342900" indent="-342900">
              <a:lnSpc>
                <a:spcPct val="110000"/>
              </a:lnSpc>
              <a:buAutoNum type="arabicPeriod"/>
            </a:pPr>
            <a:r>
              <a:rPr lang="en-US" sz="2400" dirty="0" smtClean="0">
                <a:solidFill>
                  <a:srgbClr val="4D3C6D"/>
                </a:solidFill>
              </a:rPr>
              <a:t>Partner Beta site: October </a:t>
            </a:r>
          </a:p>
          <a:p>
            <a:pPr marL="342900" indent="-342900">
              <a:lnSpc>
                <a:spcPct val="110000"/>
              </a:lnSpc>
              <a:buAutoNum type="arabicPeriod"/>
            </a:pPr>
            <a:r>
              <a:rPr lang="en-US" sz="2400" dirty="0" smtClean="0">
                <a:solidFill>
                  <a:srgbClr val="4D3C6D"/>
                </a:solidFill>
              </a:rPr>
              <a:t>Live to the public: Early 2017</a:t>
            </a:r>
            <a:endParaRPr lang="en-US" sz="2400" dirty="0">
              <a:solidFill>
                <a:srgbClr val="4D3C6D"/>
              </a:solidFill>
            </a:endParaRPr>
          </a:p>
        </p:txBody>
      </p:sp>
    </p:spTree>
    <p:extLst>
      <p:ext uri="{BB962C8B-B14F-4D97-AF65-F5344CB8AC3E}">
        <p14:creationId xmlns:p14="http://schemas.microsoft.com/office/powerpoint/2010/main" val="20382902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_P_mpctschedule_bck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4191000" y="2622363"/>
            <a:ext cx="4572000" cy="1194173"/>
          </a:xfrm>
          <a:prstGeom prst="rect">
            <a:avLst/>
          </a:prstGeom>
        </p:spPr>
        <p:txBody>
          <a:bodyPr>
            <a:spAutoFit/>
          </a:bodyPr>
          <a:lstStyle/>
          <a:p>
            <a:pPr>
              <a:lnSpc>
                <a:spcPct val="80000"/>
              </a:lnSpc>
            </a:pPr>
            <a:endParaRPr lang="en-US" sz="2400" dirty="0">
              <a:solidFill>
                <a:srgbClr val="4D3C6D"/>
              </a:solidFill>
            </a:endParaRPr>
          </a:p>
          <a:p>
            <a:pPr marL="342900" indent="-342900">
              <a:lnSpc>
                <a:spcPct val="110000"/>
              </a:lnSpc>
              <a:buAutoNum type="arabicPeriod"/>
            </a:pPr>
            <a:r>
              <a:rPr lang="en-US" sz="2400" dirty="0" smtClean="0">
                <a:solidFill>
                  <a:srgbClr val="4D3C6D"/>
                </a:solidFill>
              </a:rPr>
              <a:t>Partner Beta site: October </a:t>
            </a:r>
          </a:p>
          <a:p>
            <a:pPr marL="342900" indent="-342900">
              <a:lnSpc>
                <a:spcPct val="110000"/>
              </a:lnSpc>
              <a:buAutoNum type="arabicPeriod"/>
            </a:pPr>
            <a:r>
              <a:rPr lang="en-US" sz="2400" dirty="0" smtClean="0">
                <a:solidFill>
                  <a:srgbClr val="4D3C6D"/>
                </a:solidFill>
              </a:rPr>
              <a:t>Live to the public: Early 2017</a:t>
            </a:r>
            <a:endParaRPr lang="en-US" sz="2400" dirty="0">
              <a:solidFill>
                <a:srgbClr val="4D3C6D"/>
              </a:solidFill>
            </a:endParaRPr>
          </a:p>
        </p:txBody>
      </p:sp>
    </p:spTree>
    <p:extLst>
      <p:ext uri="{BB962C8B-B14F-4D97-AF65-F5344CB8AC3E}">
        <p14:creationId xmlns:p14="http://schemas.microsoft.com/office/powerpoint/2010/main" val="23523404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Pt_BottomBord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0" y="2216854"/>
            <a:ext cx="9143999" cy="1234184"/>
          </a:xfrm>
          <a:prstGeom prst="rect">
            <a:avLst/>
          </a:prstGeom>
        </p:spPr>
        <p:txBody>
          <a:bodyPr wrap="square">
            <a:spAutoFit/>
          </a:bodyPr>
          <a:lstStyle/>
          <a:p>
            <a:pPr>
              <a:lnSpc>
                <a:spcPct val="80000"/>
              </a:lnSpc>
            </a:pPr>
            <a:endParaRPr lang="en-US" sz="2400" dirty="0">
              <a:solidFill>
                <a:srgbClr val="4D3C6D"/>
              </a:solidFill>
            </a:endParaRPr>
          </a:p>
          <a:p>
            <a:pPr algn="ctr">
              <a:lnSpc>
                <a:spcPct val="110000"/>
              </a:lnSpc>
            </a:pPr>
            <a:r>
              <a:rPr lang="en-US" sz="5000" dirty="0" smtClean="0">
                <a:solidFill>
                  <a:srgbClr val="4D3C6D"/>
                </a:solidFill>
              </a:rPr>
              <a:t>Thank you.</a:t>
            </a:r>
          </a:p>
        </p:txBody>
      </p:sp>
    </p:spTree>
    <p:extLst>
      <p:ext uri="{BB962C8B-B14F-4D97-AF65-F5344CB8AC3E}">
        <p14:creationId xmlns:p14="http://schemas.microsoft.com/office/powerpoint/2010/main" val="13591133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Money Follows the Person</a:t>
            </a:r>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a:xfrm>
            <a:off x="6736080" y="6492874"/>
            <a:ext cx="2133600" cy="365125"/>
          </a:xfrm>
        </p:spPr>
        <p:txBody>
          <a:bodyPr/>
          <a:lstStyle/>
          <a:p>
            <a:pPr>
              <a:defRPr/>
            </a:pPr>
            <a:fld id="{8E0910F7-5D48-4D29-89D1-83725AECF732}" type="slidenum">
              <a:rPr lang="en-US" smtClean="0"/>
              <a:pPr>
                <a:defRPr/>
              </a:pPr>
              <a:t>44</a:t>
            </a:fld>
            <a:endParaRPr lang="en-US" dirty="0"/>
          </a:p>
        </p:txBody>
      </p:sp>
      <p:sp>
        <p:nvSpPr>
          <p:cNvPr id="9" name="Title 1"/>
          <p:cNvSpPr txBox="1">
            <a:spLocks/>
          </p:cNvSpPr>
          <p:nvPr/>
        </p:nvSpPr>
        <p:spPr bwMode="auto">
          <a:xfrm>
            <a:off x="137160" y="930167"/>
            <a:ext cx="8869680" cy="835572"/>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MFP Applications</a:t>
            </a:r>
          </a:p>
          <a:p>
            <a:r>
              <a:rPr lang="en-US" sz="2200" b="1" dirty="0">
                <a:solidFill>
                  <a:schemeClr val="tx2"/>
                </a:solidFill>
              </a:rPr>
              <a:t>*as of 8/31/2016   </a:t>
            </a:r>
            <a:r>
              <a:rPr lang="en-US" sz="2000" b="1" i="1" dirty="0">
                <a:solidFill>
                  <a:srgbClr val="C00000"/>
                </a:solidFill>
              </a:rPr>
              <a:t>(n = 11,601)</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268015488"/>
              </p:ext>
            </p:extLst>
          </p:nvPr>
        </p:nvGraphicFramePr>
        <p:xfrm>
          <a:off x="0" y="1954924"/>
          <a:ext cx="8869680" cy="46664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44775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Money Follows the Person</a:t>
            </a:r>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p:txBody>
          <a:bodyPr/>
          <a:lstStyle/>
          <a:p>
            <a:pPr>
              <a:defRPr/>
            </a:pPr>
            <a:fld id="{8E0910F7-5D48-4D29-89D1-83725AECF732}" type="slidenum">
              <a:rPr lang="en-US" smtClean="0"/>
              <a:pPr>
                <a:defRPr/>
              </a:pPr>
              <a:t>45</a:t>
            </a:fld>
            <a:endParaRPr lang="en-US" dirty="0"/>
          </a:p>
        </p:txBody>
      </p:sp>
      <p:sp>
        <p:nvSpPr>
          <p:cNvPr id="9" name="Title 1"/>
          <p:cNvSpPr txBox="1">
            <a:spLocks/>
          </p:cNvSpPr>
          <p:nvPr/>
        </p:nvSpPr>
        <p:spPr bwMode="auto">
          <a:xfrm>
            <a:off x="137160" y="1024758"/>
            <a:ext cx="8869680" cy="86710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MFP Transitions by Program</a:t>
            </a:r>
          </a:p>
          <a:p>
            <a:r>
              <a:rPr lang="en-US" sz="2200" b="1" dirty="0">
                <a:solidFill>
                  <a:schemeClr val="tx2"/>
                </a:solidFill>
              </a:rPr>
              <a:t>as of 8/31/2016  </a:t>
            </a:r>
            <a:r>
              <a:rPr lang="en-US" sz="2000" b="1" i="1" dirty="0">
                <a:solidFill>
                  <a:srgbClr val="C00000"/>
                </a:solidFill>
              </a:rPr>
              <a:t>(n = 3,959 transitions)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26533092"/>
              </p:ext>
            </p:extLst>
          </p:nvPr>
        </p:nvGraphicFramePr>
        <p:xfrm>
          <a:off x="0" y="1734207"/>
          <a:ext cx="9261139" cy="51237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97125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Money Follows the Person</a:t>
            </a:r>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p:txBody>
          <a:bodyPr/>
          <a:lstStyle/>
          <a:p>
            <a:pPr>
              <a:defRPr/>
            </a:pPr>
            <a:fld id="{8E0910F7-5D48-4D29-89D1-83725AECF732}" type="slidenum">
              <a:rPr lang="en-US" smtClean="0"/>
              <a:pPr>
                <a:defRPr/>
              </a:pPr>
              <a:t>46</a:t>
            </a:fld>
            <a:endParaRPr lang="en-US" dirty="0"/>
          </a:p>
        </p:txBody>
      </p:sp>
      <p:sp>
        <p:nvSpPr>
          <p:cNvPr id="9" name="Title 1"/>
          <p:cNvSpPr txBox="1">
            <a:spLocks/>
          </p:cNvSpPr>
          <p:nvPr/>
        </p:nvSpPr>
        <p:spPr bwMode="auto">
          <a:xfrm>
            <a:off x="137160" y="996320"/>
            <a:ext cx="8869680" cy="82296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MFP Transitions by Population</a:t>
            </a:r>
          </a:p>
          <a:p>
            <a:r>
              <a:rPr lang="en-US" sz="2200" b="1" dirty="0">
                <a:solidFill>
                  <a:schemeClr val="tx2"/>
                </a:solidFill>
              </a:rPr>
              <a:t>as of 8/31/2016</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0088708"/>
              </p:ext>
            </p:extLst>
          </p:nvPr>
        </p:nvGraphicFramePr>
        <p:xfrm>
          <a:off x="-45720" y="1819280"/>
          <a:ext cx="9052560" cy="51863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88301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Money Follows the Person</a:t>
            </a:r>
          </a:p>
        </p:txBody>
      </p:sp>
      <p:sp>
        <p:nvSpPr>
          <p:cNvPr id="4" name="Date Placeholder 3"/>
          <p:cNvSpPr>
            <a:spLocks noGrp="1"/>
          </p:cNvSpPr>
          <p:nvPr>
            <p:ph type="dt" sz="half" idx="10"/>
          </p:nvPr>
        </p:nvSpPr>
        <p:spPr/>
        <p:txBody>
          <a:bodyPr/>
          <a:lstStyle/>
          <a:p>
            <a:pPr>
              <a:defRPr/>
            </a:pPr>
            <a:r>
              <a:rPr lang="en-US"/>
              <a:t>9/13/2016</a:t>
            </a:r>
            <a:endParaRPr lang="en-US" dirty="0"/>
          </a:p>
        </p:txBody>
      </p:sp>
      <p:sp>
        <p:nvSpPr>
          <p:cNvPr id="6" name="Slide Number Placeholder 5"/>
          <p:cNvSpPr>
            <a:spLocks noGrp="1"/>
          </p:cNvSpPr>
          <p:nvPr>
            <p:ph type="sldNum" sz="quarter" idx="12"/>
          </p:nvPr>
        </p:nvSpPr>
        <p:spPr/>
        <p:txBody>
          <a:bodyPr/>
          <a:lstStyle/>
          <a:p>
            <a:pPr>
              <a:defRPr/>
            </a:pPr>
            <a:fld id="{8E0910F7-5D48-4D29-89D1-83725AECF732}" type="slidenum">
              <a:rPr lang="en-US" smtClean="0"/>
              <a:pPr>
                <a:defRPr/>
              </a:pPr>
              <a:t>47</a:t>
            </a:fld>
            <a:endParaRPr lang="en-US" dirty="0"/>
          </a:p>
        </p:txBody>
      </p:sp>
      <p:sp>
        <p:nvSpPr>
          <p:cNvPr id="9" name="Title 1"/>
          <p:cNvSpPr txBox="1">
            <a:spLocks/>
          </p:cNvSpPr>
          <p:nvPr/>
        </p:nvSpPr>
        <p:spPr bwMode="auto">
          <a:xfrm>
            <a:off x="137160" y="1025819"/>
            <a:ext cx="8869680"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Focus for MFP’s Final Years</a:t>
            </a:r>
          </a:p>
        </p:txBody>
      </p:sp>
      <p:sp>
        <p:nvSpPr>
          <p:cNvPr id="3" name="Content Placeholder 2"/>
          <p:cNvSpPr>
            <a:spLocks noGrp="1"/>
          </p:cNvSpPr>
          <p:nvPr>
            <p:ph idx="1"/>
          </p:nvPr>
        </p:nvSpPr>
        <p:spPr>
          <a:xfrm>
            <a:off x="137160" y="1749973"/>
            <a:ext cx="8869680" cy="5246854"/>
          </a:xfrm>
        </p:spPr>
        <p:txBody>
          <a:bodyPr/>
          <a:lstStyle/>
          <a:p>
            <a:pPr marL="0" indent="0">
              <a:buNone/>
            </a:pPr>
            <a:r>
              <a:rPr lang="en-US" dirty="0">
                <a:solidFill>
                  <a:schemeClr val="tx2"/>
                </a:solidFill>
              </a:rPr>
              <a:t>In April 2016, CMS awarded Connecticut </a:t>
            </a:r>
            <a:r>
              <a:rPr lang="en-US" b="1" u="sng" dirty="0">
                <a:solidFill>
                  <a:schemeClr val="tx2"/>
                </a:solidFill>
              </a:rPr>
              <a:t>$129,920,175</a:t>
            </a:r>
            <a:r>
              <a:rPr lang="en-US" dirty="0">
                <a:solidFill>
                  <a:schemeClr val="tx2"/>
                </a:solidFill>
              </a:rPr>
              <a:t>  extending the MFP Demonstration into 2020.  </a:t>
            </a:r>
          </a:p>
          <a:p>
            <a:pPr marL="457200" lvl="1" indent="0">
              <a:buNone/>
            </a:pPr>
            <a:endParaRPr lang="en-US" sz="1200" dirty="0"/>
          </a:p>
          <a:p>
            <a:r>
              <a:rPr lang="en-US" b="1" dirty="0">
                <a:solidFill>
                  <a:schemeClr val="tx2"/>
                </a:solidFill>
              </a:rPr>
              <a:t>Housing Initiatives</a:t>
            </a:r>
          </a:p>
          <a:p>
            <a:pPr lvl="1"/>
            <a:r>
              <a:rPr lang="en-US" dirty="0">
                <a:solidFill>
                  <a:schemeClr val="tx2"/>
                </a:solidFill>
              </a:rPr>
              <a:t>811 </a:t>
            </a:r>
            <a:r>
              <a:rPr lang="en-US" dirty="0" smtClean="0">
                <a:solidFill>
                  <a:schemeClr val="tx2"/>
                </a:solidFill>
              </a:rPr>
              <a:t>Grant</a:t>
            </a:r>
          </a:p>
          <a:p>
            <a:pPr lvl="1"/>
            <a:r>
              <a:rPr lang="en-US" dirty="0" smtClean="0">
                <a:solidFill>
                  <a:schemeClr val="tx2"/>
                </a:solidFill>
              </a:rPr>
              <a:t>Homelessness </a:t>
            </a:r>
            <a:endParaRPr lang="en-US" dirty="0">
              <a:solidFill>
                <a:schemeClr val="tx2"/>
              </a:solidFill>
            </a:endParaRPr>
          </a:p>
          <a:p>
            <a:r>
              <a:rPr lang="en-US" b="1" dirty="0" smtClean="0">
                <a:solidFill>
                  <a:schemeClr val="tx2"/>
                </a:solidFill>
              </a:rPr>
              <a:t>Continue </a:t>
            </a:r>
            <a:r>
              <a:rPr lang="en-US" b="1" dirty="0">
                <a:solidFill>
                  <a:schemeClr val="tx2"/>
                </a:solidFill>
              </a:rPr>
              <a:t>to demonstrate LTSS services </a:t>
            </a:r>
          </a:p>
          <a:p>
            <a:pPr lvl="1"/>
            <a:r>
              <a:rPr lang="en-US" dirty="0">
                <a:solidFill>
                  <a:schemeClr val="tx2"/>
                </a:solidFill>
              </a:rPr>
              <a:t>Demo Addiction Services and Supports</a:t>
            </a:r>
          </a:p>
          <a:p>
            <a:pPr lvl="1"/>
            <a:r>
              <a:rPr lang="en-US" dirty="0">
                <a:solidFill>
                  <a:schemeClr val="tx2"/>
                </a:solidFill>
              </a:rPr>
              <a:t>Informal Caregiver Supports</a:t>
            </a:r>
            <a:endParaRPr lang="en-US" b="1" dirty="0">
              <a:solidFill>
                <a:schemeClr val="tx2"/>
              </a:solidFill>
            </a:endParaRPr>
          </a:p>
          <a:p>
            <a:r>
              <a:rPr lang="en-US" b="1" dirty="0">
                <a:solidFill>
                  <a:schemeClr val="tx2"/>
                </a:solidFill>
              </a:rPr>
              <a:t>Community Options Unit – </a:t>
            </a:r>
            <a:r>
              <a:rPr lang="en-US" dirty="0">
                <a:solidFill>
                  <a:schemeClr val="tx2"/>
                </a:solidFill>
              </a:rPr>
              <a:t>an integrated unit of the former</a:t>
            </a:r>
          </a:p>
          <a:p>
            <a:pPr marL="393700" indent="-393700">
              <a:buNone/>
            </a:pPr>
            <a:r>
              <a:rPr lang="en-US" dirty="0">
                <a:solidFill>
                  <a:schemeClr val="tx2"/>
                </a:solidFill>
              </a:rPr>
              <a:t>	HCBS and MFP Units  at DSS</a:t>
            </a:r>
          </a:p>
          <a:p>
            <a:pPr lvl="1"/>
            <a:endParaRPr lang="en-US" dirty="0"/>
          </a:p>
          <a:p>
            <a:pPr marL="457200" lvl="1" indent="0">
              <a:buNone/>
            </a:pPr>
            <a:endParaRPr lang="en-US" dirty="0"/>
          </a:p>
          <a:p>
            <a:pPr marL="0" indent="0">
              <a:buNone/>
            </a:pPr>
            <a:endParaRPr lang="en-US" dirty="0"/>
          </a:p>
        </p:txBody>
      </p:sp>
    </p:spTree>
    <p:extLst>
      <p:ext uri="{BB962C8B-B14F-4D97-AF65-F5344CB8AC3E}">
        <p14:creationId xmlns:p14="http://schemas.microsoft.com/office/powerpoint/2010/main" val="1239198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Benchmarks</a:t>
            </a:r>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p:txBody>
          <a:bodyPr/>
          <a:lstStyle/>
          <a:p>
            <a:pPr>
              <a:defRPr/>
            </a:pPr>
            <a:fld id="{8E0910F7-5D48-4D29-89D1-83725AECF732}" type="slidenum">
              <a:rPr lang="en-US" smtClean="0"/>
              <a:pPr>
                <a:defRPr/>
              </a:pPr>
              <a:t>48</a:t>
            </a:fld>
            <a:endParaRPr lang="en-US" dirty="0"/>
          </a:p>
        </p:txBody>
      </p:sp>
      <p:sp>
        <p:nvSpPr>
          <p:cNvPr id="9" name="Title 1"/>
          <p:cNvSpPr txBox="1">
            <a:spLocks/>
          </p:cNvSpPr>
          <p:nvPr/>
        </p:nvSpPr>
        <p:spPr bwMode="auto">
          <a:xfrm>
            <a:off x="137160" y="951346"/>
            <a:ext cx="8869680" cy="96756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400" b="1" dirty="0">
                <a:solidFill>
                  <a:schemeClr val="tx2"/>
                </a:solidFill>
              </a:rPr>
              <a:t>CT Medicaid LTSS Expenditures</a:t>
            </a:r>
          </a:p>
          <a:p>
            <a:r>
              <a:rPr lang="en-US" sz="2000" dirty="0">
                <a:solidFill>
                  <a:schemeClr val="accent2">
                    <a:lumMod val="75000"/>
                  </a:schemeClr>
                </a:solidFill>
              </a:rPr>
              <a:t>Increase dollars to home &amp; community-based services</a:t>
            </a:r>
          </a:p>
          <a:p>
            <a:r>
              <a:rPr lang="en-US" sz="1800" b="1" dirty="0">
                <a:solidFill>
                  <a:schemeClr val="tx2"/>
                </a:solidFill>
              </a:rPr>
              <a:t>Source:  </a:t>
            </a:r>
            <a:r>
              <a:rPr lang="en-US" sz="1800" dirty="0">
                <a:solidFill>
                  <a:schemeClr val="tx2"/>
                </a:solidFill>
              </a:rPr>
              <a:t>Center on Aging, University of Connecticut</a:t>
            </a:r>
          </a:p>
        </p:txBody>
      </p:sp>
      <p:graphicFrame>
        <p:nvGraphicFramePr>
          <p:cNvPr id="7" name="Chart 6"/>
          <p:cNvGraphicFramePr/>
          <p:nvPr>
            <p:extLst>
              <p:ext uri="{D42A27DB-BD31-4B8C-83A1-F6EECF244321}">
                <p14:modId xmlns:p14="http://schemas.microsoft.com/office/powerpoint/2010/main" val="3092669110"/>
              </p:ext>
            </p:extLst>
          </p:nvPr>
        </p:nvGraphicFramePr>
        <p:xfrm>
          <a:off x="110614" y="2137983"/>
          <a:ext cx="8627806" cy="43644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1945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Benchmarks</a:t>
            </a:r>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p:txBody>
          <a:bodyPr/>
          <a:lstStyle/>
          <a:p>
            <a:pPr>
              <a:defRPr/>
            </a:pPr>
            <a:fld id="{8E0910F7-5D48-4D29-89D1-83725AECF732}" type="slidenum">
              <a:rPr lang="en-US" smtClean="0"/>
              <a:pPr>
                <a:defRPr/>
              </a:pPr>
              <a:t>49</a:t>
            </a:fld>
            <a:endParaRPr lang="en-US" dirty="0"/>
          </a:p>
        </p:txBody>
      </p:sp>
      <p:sp>
        <p:nvSpPr>
          <p:cNvPr id="9" name="Title 1"/>
          <p:cNvSpPr txBox="1">
            <a:spLocks/>
          </p:cNvSpPr>
          <p:nvPr/>
        </p:nvSpPr>
        <p:spPr bwMode="auto">
          <a:xfrm>
            <a:off x="110613" y="952106"/>
            <a:ext cx="8854277" cy="1392288"/>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400" b="1" dirty="0">
                <a:solidFill>
                  <a:schemeClr val="tx2"/>
                </a:solidFill>
              </a:rPr>
              <a:t>Percentage of Hospital Discharges to Home &amp; Community Care </a:t>
            </a:r>
          </a:p>
          <a:p>
            <a:r>
              <a:rPr lang="en-US" sz="2400" b="1" dirty="0">
                <a:solidFill>
                  <a:schemeClr val="tx2"/>
                </a:solidFill>
              </a:rPr>
              <a:t>vs. Skilled Nursing Facility</a:t>
            </a:r>
          </a:p>
          <a:p>
            <a:r>
              <a:rPr lang="en-US" sz="2000" dirty="0">
                <a:solidFill>
                  <a:schemeClr val="accent2">
                    <a:lumMod val="75000"/>
                  </a:schemeClr>
                </a:solidFill>
              </a:rPr>
              <a:t>Increase hospital discharges to the community rather than to institutions</a:t>
            </a:r>
          </a:p>
          <a:p>
            <a:r>
              <a:rPr lang="en-US" sz="1800" b="1" dirty="0">
                <a:solidFill>
                  <a:schemeClr val="tx2"/>
                </a:solidFill>
              </a:rPr>
              <a:t>Data Source:  </a:t>
            </a:r>
            <a:r>
              <a:rPr lang="en-US" sz="1800" dirty="0">
                <a:solidFill>
                  <a:schemeClr val="tx2"/>
                </a:solidFill>
              </a:rPr>
              <a:t>Connecticut Office of Health Care Access</a:t>
            </a:r>
          </a:p>
        </p:txBody>
      </p:sp>
      <p:graphicFrame>
        <p:nvGraphicFramePr>
          <p:cNvPr id="7" name="Chart 6"/>
          <p:cNvGraphicFramePr/>
          <p:nvPr>
            <p:extLst>
              <p:ext uri="{D42A27DB-BD31-4B8C-83A1-F6EECF244321}">
                <p14:modId xmlns:p14="http://schemas.microsoft.com/office/powerpoint/2010/main" val="3875703034"/>
              </p:ext>
            </p:extLst>
          </p:nvPr>
        </p:nvGraphicFramePr>
        <p:xfrm>
          <a:off x="110613" y="2278406"/>
          <a:ext cx="8627806" cy="45795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4587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Innovation Accelerator Program</a:t>
            </a:r>
          </a:p>
        </p:txBody>
      </p:sp>
      <p:sp>
        <p:nvSpPr>
          <p:cNvPr id="3" name="Content Placeholder 2"/>
          <p:cNvSpPr>
            <a:spLocks noGrp="1"/>
          </p:cNvSpPr>
          <p:nvPr>
            <p:ph idx="1"/>
          </p:nvPr>
        </p:nvSpPr>
        <p:spPr>
          <a:xfrm>
            <a:off x="457200" y="2562502"/>
            <a:ext cx="8620298" cy="4745326"/>
          </a:xfrm>
        </p:spPr>
        <p:txBody>
          <a:bodyPr/>
          <a:lstStyle/>
          <a:p>
            <a:pPr marL="457200" lvl="1" indent="0">
              <a:buNone/>
            </a:pPr>
            <a:endParaRPr lang="en-US" sz="2800" b="1" dirty="0">
              <a:solidFill>
                <a:srgbClr val="2906A2"/>
              </a:solidFill>
            </a:endParaRPr>
          </a:p>
          <a:p>
            <a:pPr marL="0" lvl="0" indent="0">
              <a:buNone/>
            </a:pPr>
            <a:endParaRPr lang="en-US" sz="1200" dirty="0"/>
          </a:p>
          <a:p>
            <a:pPr marL="0" lvl="0" indent="0">
              <a:buNone/>
            </a:pPr>
            <a:endParaRPr lang="en-US" sz="1200" dirty="0"/>
          </a:p>
        </p:txBody>
      </p:sp>
      <p:sp>
        <p:nvSpPr>
          <p:cNvPr id="4" name="Date Placeholder 3"/>
          <p:cNvSpPr>
            <a:spLocks noGrp="1"/>
          </p:cNvSpPr>
          <p:nvPr>
            <p:ph type="dt" sz="half" idx="10"/>
          </p:nvPr>
        </p:nvSpPr>
        <p:spPr>
          <a:xfrm>
            <a:off x="0" y="646545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a:xfrm>
            <a:off x="6850728" y="6492875"/>
            <a:ext cx="2133600" cy="365125"/>
          </a:xfrm>
        </p:spPr>
        <p:txBody>
          <a:bodyPr/>
          <a:lstStyle/>
          <a:p>
            <a:pPr>
              <a:defRPr/>
            </a:pPr>
            <a:fld id="{8E0910F7-5D48-4D29-89D1-83725AECF732}" type="slidenum">
              <a:rPr lang="en-US" smtClean="0"/>
              <a:pPr>
                <a:defRPr/>
              </a:pPr>
              <a:t>5</a:t>
            </a:fld>
            <a:endParaRPr lang="en-US" dirty="0"/>
          </a:p>
        </p:txBody>
      </p:sp>
      <p:sp>
        <p:nvSpPr>
          <p:cNvPr id="9" name="Title 1"/>
          <p:cNvSpPr txBox="1">
            <a:spLocks/>
          </p:cNvSpPr>
          <p:nvPr/>
        </p:nvSpPr>
        <p:spPr bwMode="auto">
          <a:xfrm>
            <a:off x="137160" y="970893"/>
            <a:ext cx="8869680"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Overview</a:t>
            </a:r>
          </a:p>
        </p:txBody>
      </p:sp>
      <p:sp>
        <p:nvSpPr>
          <p:cNvPr id="7" name="Content Placeholder 2"/>
          <p:cNvSpPr txBox="1">
            <a:spLocks/>
          </p:cNvSpPr>
          <p:nvPr/>
        </p:nvSpPr>
        <p:spPr bwMode="auto">
          <a:xfrm>
            <a:off x="138830" y="1670483"/>
            <a:ext cx="8866341" cy="40573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Wingdings" pitchFamily="2" charset="2"/>
              <a:buChar char="§"/>
              <a:defRPr sz="2400" kern="1200">
                <a:solidFill>
                  <a:srgbClr val="2906A2"/>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2200" b="1" dirty="0">
                <a:solidFill>
                  <a:schemeClr val="tx2"/>
                </a:solidFill>
              </a:rPr>
              <a:t>IAP GOALS:</a:t>
            </a:r>
          </a:p>
          <a:p>
            <a:pPr lvl="0">
              <a:buFont typeface="Wingdings" panose="05000000000000000000" pitchFamily="2" charset="2"/>
              <a:buChar char="v"/>
            </a:pPr>
            <a:r>
              <a:rPr lang="en-US" sz="2000" dirty="0">
                <a:solidFill>
                  <a:schemeClr val="tx2"/>
                </a:solidFill>
              </a:rPr>
              <a:t>Help States align policies and funding between state Medicaid, disability services, and housing agencies to maximize affordable and supportive housing opportunities; </a:t>
            </a:r>
          </a:p>
          <a:p>
            <a:pPr lvl="0">
              <a:buFont typeface="Wingdings" panose="05000000000000000000" pitchFamily="2" charset="2"/>
              <a:buChar char="v"/>
            </a:pPr>
            <a:endParaRPr lang="en-US" sz="1200" dirty="0">
              <a:solidFill>
                <a:schemeClr val="tx2"/>
              </a:solidFill>
            </a:endParaRPr>
          </a:p>
          <a:p>
            <a:pPr lvl="0">
              <a:buFont typeface="Wingdings" panose="05000000000000000000" pitchFamily="2" charset="2"/>
              <a:buChar char="v"/>
            </a:pPr>
            <a:r>
              <a:rPr lang="en-US" sz="2000" dirty="0">
                <a:solidFill>
                  <a:schemeClr val="tx2"/>
                </a:solidFill>
              </a:rPr>
              <a:t>Ensure people experiencing chronic homelessness, people identified as high utilizers of health care services, and/or individuals with disabling conditions who are exiting institutional settings have access to a service package linked to housing to improve access to health care and outcomes and reduce costs; and</a:t>
            </a:r>
          </a:p>
          <a:p>
            <a:pPr lvl="0">
              <a:buFont typeface="Wingdings" panose="05000000000000000000" pitchFamily="2" charset="2"/>
              <a:buChar char="v"/>
            </a:pPr>
            <a:endParaRPr lang="en-US" sz="1200" dirty="0">
              <a:solidFill>
                <a:schemeClr val="tx2"/>
              </a:solidFill>
            </a:endParaRPr>
          </a:p>
          <a:p>
            <a:pPr lvl="0">
              <a:buFont typeface="Wingdings" panose="05000000000000000000" pitchFamily="2" charset="2"/>
              <a:buChar char="v"/>
            </a:pPr>
            <a:r>
              <a:rPr lang="en-US" sz="2000" dirty="0">
                <a:solidFill>
                  <a:schemeClr val="tx2"/>
                </a:solidFill>
              </a:rPr>
              <a:t>Help States take advantage of opportunities in Medicaid to cover and finance services in supportive housing while maximizing the use of other resources to pay for non-Medicaid supports.</a:t>
            </a:r>
          </a:p>
          <a:p>
            <a:pPr marL="0" indent="0">
              <a:spcBef>
                <a:spcPts val="0"/>
              </a:spcBef>
              <a:buNone/>
            </a:pPr>
            <a:endParaRPr lang="en-US" sz="1200" dirty="0"/>
          </a:p>
          <a:p>
            <a:pPr marL="0" indent="0">
              <a:spcBef>
                <a:spcPts val="0"/>
              </a:spcBef>
              <a:buNone/>
            </a:pPr>
            <a:endParaRPr lang="en-US" dirty="0"/>
          </a:p>
          <a:p>
            <a:pPr marL="0" lvl="0" indent="0">
              <a:spcBef>
                <a:spcPts val="0"/>
              </a:spcBef>
              <a:buNone/>
            </a:pPr>
            <a:r>
              <a:rPr lang="en-US" dirty="0"/>
              <a:t>   </a:t>
            </a:r>
          </a:p>
          <a:p>
            <a:pPr marL="0" indent="0">
              <a:spcBef>
                <a:spcPts val="0"/>
              </a:spcBef>
              <a:buNone/>
            </a:pPr>
            <a:endParaRPr lang="en-US" dirty="0"/>
          </a:p>
        </p:txBody>
      </p:sp>
    </p:spTree>
    <p:extLst>
      <p:ext uri="{BB962C8B-B14F-4D97-AF65-F5344CB8AC3E}">
        <p14:creationId xmlns:p14="http://schemas.microsoft.com/office/powerpoint/2010/main" val="4939851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Benchmarks</a:t>
            </a:r>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p:txBody>
          <a:bodyPr/>
          <a:lstStyle/>
          <a:p>
            <a:pPr>
              <a:defRPr/>
            </a:pPr>
            <a:fld id="{8E0910F7-5D48-4D29-89D1-83725AECF732}" type="slidenum">
              <a:rPr lang="en-US" smtClean="0"/>
              <a:pPr>
                <a:defRPr/>
              </a:pPr>
              <a:t>50</a:t>
            </a:fld>
            <a:endParaRPr lang="en-US" dirty="0"/>
          </a:p>
        </p:txBody>
      </p:sp>
      <p:sp>
        <p:nvSpPr>
          <p:cNvPr id="9" name="Title 1"/>
          <p:cNvSpPr txBox="1">
            <a:spLocks/>
          </p:cNvSpPr>
          <p:nvPr/>
        </p:nvSpPr>
        <p:spPr bwMode="auto">
          <a:xfrm>
            <a:off x="182880" y="923825"/>
            <a:ext cx="8778240" cy="127361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200" b="1" dirty="0">
                <a:solidFill>
                  <a:schemeClr val="tx2"/>
                </a:solidFill>
              </a:rPr>
              <a:t>Percent of SNF Admissions Returning to the Community within 6 Month</a:t>
            </a:r>
            <a:r>
              <a:rPr lang="en-US" sz="2200" b="1" dirty="0">
                <a:solidFill>
                  <a:srgbClr val="2906A2"/>
                </a:solidFill>
              </a:rPr>
              <a:t>s</a:t>
            </a:r>
          </a:p>
          <a:p>
            <a:r>
              <a:rPr lang="en-US" sz="2000" dirty="0">
                <a:solidFill>
                  <a:schemeClr val="accent2">
                    <a:lumMod val="75000"/>
                  </a:schemeClr>
                </a:solidFill>
              </a:rPr>
              <a:t>Increase probability of returning to the community during the 6 months following</a:t>
            </a:r>
          </a:p>
          <a:p>
            <a:r>
              <a:rPr lang="en-US" sz="2000" dirty="0">
                <a:solidFill>
                  <a:schemeClr val="accent2">
                    <a:lumMod val="75000"/>
                  </a:schemeClr>
                </a:solidFill>
              </a:rPr>
              <a:t>nursing home admission</a:t>
            </a:r>
          </a:p>
          <a:p>
            <a:r>
              <a:rPr lang="en-US" sz="1800" b="1" dirty="0">
                <a:solidFill>
                  <a:schemeClr val="tx2"/>
                </a:solidFill>
              </a:rPr>
              <a:t>Source: </a:t>
            </a:r>
            <a:r>
              <a:rPr lang="en-US" sz="1800" dirty="0">
                <a:solidFill>
                  <a:schemeClr val="tx2"/>
                </a:solidFill>
              </a:rPr>
              <a:t>Center on Aging, University of CT</a:t>
            </a:r>
          </a:p>
        </p:txBody>
      </p:sp>
      <p:sp>
        <p:nvSpPr>
          <p:cNvPr id="3" name="Content Placeholder 2"/>
          <p:cNvSpPr>
            <a:spLocks noGrp="1"/>
          </p:cNvSpPr>
          <p:nvPr>
            <p:ph idx="1"/>
          </p:nvPr>
        </p:nvSpPr>
        <p:spPr>
          <a:xfrm>
            <a:off x="2170323" y="2197436"/>
            <a:ext cx="8627806" cy="5186363"/>
          </a:xfrm>
        </p:spPr>
        <p:txBody>
          <a:bodyPr/>
          <a:lstStyle/>
          <a:p>
            <a:pPr marL="0" indent="0">
              <a:buNone/>
            </a:pPr>
            <a:endParaRPr lang="en-US" dirty="0"/>
          </a:p>
          <a:p>
            <a:pPr marL="0" indent="0">
              <a:buNone/>
            </a:pPr>
            <a:endParaRPr lang="en-US" dirty="0"/>
          </a:p>
        </p:txBody>
      </p:sp>
      <p:graphicFrame>
        <p:nvGraphicFramePr>
          <p:cNvPr id="7" name="Chart 6"/>
          <p:cNvGraphicFramePr/>
          <p:nvPr>
            <p:extLst>
              <p:ext uri="{D42A27DB-BD31-4B8C-83A1-F6EECF244321}">
                <p14:modId xmlns:p14="http://schemas.microsoft.com/office/powerpoint/2010/main" val="3630877345"/>
              </p:ext>
            </p:extLst>
          </p:nvPr>
        </p:nvGraphicFramePr>
        <p:xfrm>
          <a:off x="70701" y="2259143"/>
          <a:ext cx="9002598" cy="42797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16078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Benchmarks</a:t>
            </a:r>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p:txBody>
          <a:bodyPr/>
          <a:lstStyle/>
          <a:p>
            <a:pPr>
              <a:defRPr/>
            </a:pPr>
            <a:fld id="{8E0910F7-5D48-4D29-89D1-83725AECF732}" type="slidenum">
              <a:rPr lang="en-US" smtClean="0"/>
              <a:pPr>
                <a:defRPr/>
              </a:pPr>
              <a:t>51</a:t>
            </a:fld>
            <a:endParaRPr lang="en-US" dirty="0"/>
          </a:p>
        </p:txBody>
      </p:sp>
      <p:sp>
        <p:nvSpPr>
          <p:cNvPr id="9" name="Title 1"/>
          <p:cNvSpPr txBox="1">
            <a:spLocks/>
          </p:cNvSpPr>
          <p:nvPr/>
        </p:nvSpPr>
        <p:spPr bwMode="auto">
          <a:xfrm>
            <a:off x="137160" y="942680"/>
            <a:ext cx="8869680" cy="1344741"/>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400" b="1" dirty="0">
                <a:solidFill>
                  <a:schemeClr val="tx2"/>
                </a:solidFill>
              </a:rPr>
              <a:t>Percent Receiving LTSS in the Community vs. Institutions</a:t>
            </a:r>
          </a:p>
          <a:p>
            <a:r>
              <a:rPr lang="en-US" sz="2000" dirty="0">
                <a:solidFill>
                  <a:schemeClr val="accent2">
                    <a:lumMod val="75000"/>
                  </a:schemeClr>
                </a:solidFill>
              </a:rPr>
              <a:t>Increase the percentage of long term care participants living in the community  compared to an institution</a:t>
            </a:r>
          </a:p>
          <a:p>
            <a:r>
              <a:rPr lang="en-US" sz="1800" b="1" dirty="0">
                <a:solidFill>
                  <a:schemeClr val="tx2"/>
                </a:solidFill>
              </a:rPr>
              <a:t>Data Source:  </a:t>
            </a:r>
            <a:r>
              <a:rPr lang="en-US" sz="1800" dirty="0">
                <a:solidFill>
                  <a:schemeClr val="tx2"/>
                </a:solidFill>
              </a:rPr>
              <a:t>Office of Policy &amp; Management, Trends in Long-Term Care Annual Report</a:t>
            </a:r>
          </a:p>
        </p:txBody>
      </p:sp>
      <p:sp>
        <p:nvSpPr>
          <p:cNvPr id="3" name="Content Placeholder 2"/>
          <p:cNvSpPr>
            <a:spLocks noGrp="1"/>
          </p:cNvSpPr>
          <p:nvPr>
            <p:ph idx="1"/>
          </p:nvPr>
        </p:nvSpPr>
        <p:spPr>
          <a:xfrm>
            <a:off x="2170323" y="2197436"/>
            <a:ext cx="8627806" cy="5186363"/>
          </a:xfrm>
        </p:spPr>
        <p:txBody>
          <a:bodyPr/>
          <a:lstStyle/>
          <a:p>
            <a:pPr marL="0" indent="0">
              <a:buNone/>
            </a:pPr>
            <a:endParaRPr lang="en-US" dirty="0"/>
          </a:p>
          <a:p>
            <a:pPr marL="0" indent="0">
              <a:buNone/>
            </a:pPr>
            <a:endParaRPr lang="en-US" dirty="0"/>
          </a:p>
        </p:txBody>
      </p:sp>
      <p:graphicFrame>
        <p:nvGraphicFramePr>
          <p:cNvPr id="7" name="Chart 6"/>
          <p:cNvGraphicFramePr/>
          <p:nvPr>
            <p:extLst>
              <p:ext uri="{D42A27DB-BD31-4B8C-83A1-F6EECF244321}">
                <p14:modId xmlns:p14="http://schemas.microsoft.com/office/powerpoint/2010/main" val="4065627073"/>
              </p:ext>
            </p:extLst>
          </p:nvPr>
        </p:nvGraphicFramePr>
        <p:xfrm>
          <a:off x="110612" y="2378071"/>
          <a:ext cx="8854277" cy="44340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2266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Benchmarks</a:t>
            </a:r>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p:txBody>
          <a:bodyPr/>
          <a:lstStyle/>
          <a:p>
            <a:pPr>
              <a:defRPr/>
            </a:pPr>
            <a:fld id="{8E0910F7-5D48-4D29-89D1-83725AECF732}" type="slidenum">
              <a:rPr lang="en-US" smtClean="0"/>
              <a:pPr>
                <a:defRPr/>
              </a:pPr>
              <a:t>52</a:t>
            </a:fld>
            <a:endParaRPr lang="en-US" dirty="0"/>
          </a:p>
        </p:txBody>
      </p:sp>
      <p:sp>
        <p:nvSpPr>
          <p:cNvPr id="9" name="Title 1"/>
          <p:cNvSpPr txBox="1">
            <a:spLocks/>
          </p:cNvSpPr>
          <p:nvPr/>
        </p:nvSpPr>
        <p:spPr bwMode="auto">
          <a:xfrm>
            <a:off x="125362" y="981573"/>
            <a:ext cx="8869680"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Quality of Life</a:t>
            </a:r>
          </a:p>
        </p:txBody>
      </p:sp>
      <p:sp>
        <p:nvSpPr>
          <p:cNvPr id="3" name="Content Placeholder 2"/>
          <p:cNvSpPr>
            <a:spLocks noGrp="1"/>
          </p:cNvSpPr>
          <p:nvPr>
            <p:ph idx="1"/>
          </p:nvPr>
        </p:nvSpPr>
        <p:spPr>
          <a:xfrm>
            <a:off x="258097" y="1839453"/>
            <a:ext cx="8229600" cy="5186363"/>
          </a:xfrm>
        </p:spPr>
        <p:txBody>
          <a:bodyPr/>
          <a:lstStyle/>
          <a:p>
            <a:pPr marL="0" indent="0">
              <a:buNone/>
            </a:pPr>
            <a:endParaRPr lang="en-US" dirty="0"/>
          </a:p>
          <a:p>
            <a:pPr marL="0" indent="0">
              <a:buNone/>
            </a:pPr>
            <a:r>
              <a:rPr lang="en-US" dirty="0"/>
              <a:t>1</a:t>
            </a:r>
          </a:p>
        </p:txBody>
      </p:sp>
      <p:pic>
        <p:nvPicPr>
          <p:cNvPr id="5" name="Picture 4"/>
          <p:cNvPicPr>
            <a:picLocks noChangeAspect="1"/>
          </p:cNvPicPr>
          <p:nvPr/>
        </p:nvPicPr>
        <p:blipFill>
          <a:blip r:embed="rId3"/>
          <a:stretch>
            <a:fillRect/>
          </a:stretch>
        </p:blipFill>
        <p:spPr>
          <a:xfrm>
            <a:off x="258097" y="2396359"/>
            <a:ext cx="4161328" cy="2830151"/>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983" y="2589542"/>
            <a:ext cx="3853480" cy="3556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88983" y="1734678"/>
            <a:ext cx="4164185" cy="707886"/>
          </a:xfrm>
          <a:prstGeom prst="rect">
            <a:avLst/>
          </a:prstGeom>
          <a:noFill/>
        </p:spPr>
        <p:txBody>
          <a:bodyPr wrap="square" rtlCol="0">
            <a:spAutoFit/>
          </a:bodyPr>
          <a:lstStyle/>
          <a:p>
            <a:r>
              <a:rPr lang="en-US" sz="2000" b="1" dirty="0">
                <a:solidFill>
                  <a:schemeClr val="tx2"/>
                </a:solidFill>
                <a:latin typeface="+mj-lt"/>
              </a:rPr>
              <a:t>MFP Participant:  Melanie </a:t>
            </a:r>
            <a:r>
              <a:rPr lang="en-US" sz="2000" b="1" dirty="0" err="1" smtClean="0">
                <a:solidFill>
                  <a:schemeClr val="tx2"/>
                </a:solidFill>
                <a:latin typeface="+mj-lt"/>
              </a:rPr>
              <a:t>Korotash</a:t>
            </a:r>
            <a:endParaRPr lang="en-US" sz="2000" b="1" dirty="0" smtClean="0">
              <a:solidFill>
                <a:schemeClr val="tx2"/>
              </a:solidFill>
              <a:latin typeface="+mj-lt"/>
            </a:endParaRPr>
          </a:p>
          <a:p>
            <a:r>
              <a:rPr lang="en-US" sz="2000" b="1" dirty="0">
                <a:solidFill>
                  <a:schemeClr val="tx2"/>
                </a:solidFill>
                <a:latin typeface="+mj-lt"/>
              </a:rPr>
              <a:t>	</a:t>
            </a:r>
            <a:r>
              <a:rPr lang="en-US" sz="2000" b="1" dirty="0" smtClean="0">
                <a:solidFill>
                  <a:schemeClr val="tx2"/>
                </a:solidFill>
                <a:latin typeface="+mj-lt"/>
              </a:rPr>
              <a:t>“It takes a village….”</a:t>
            </a:r>
            <a:endParaRPr lang="en-US" sz="2000" b="1" dirty="0">
              <a:solidFill>
                <a:schemeClr val="tx2"/>
              </a:solidFill>
              <a:latin typeface="+mj-lt"/>
            </a:endParaRPr>
          </a:p>
        </p:txBody>
      </p:sp>
      <p:sp>
        <p:nvSpPr>
          <p:cNvPr id="8" name="TextBox 7"/>
          <p:cNvSpPr txBox="1"/>
          <p:nvPr/>
        </p:nvSpPr>
        <p:spPr>
          <a:xfrm>
            <a:off x="351692" y="5197732"/>
            <a:ext cx="3969099" cy="307777"/>
          </a:xfrm>
          <a:prstGeom prst="rect">
            <a:avLst/>
          </a:prstGeom>
          <a:noFill/>
        </p:spPr>
        <p:txBody>
          <a:bodyPr wrap="square" rtlCol="0">
            <a:spAutoFit/>
          </a:bodyPr>
          <a:lstStyle/>
          <a:p>
            <a:r>
              <a:rPr lang="en-US" sz="1400" b="1" dirty="0" smtClean="0"/>
              <a:t>Data:  </a:t>
            </a:r>
            <a:r>
              <a:rPr lang="en-US" sz="1400" dirty="0" smtClean="0"/>
              <a:t>Center on Aging, UConn Health</a:t>
            </a:r>
            <a:endParaRPr lang="en-US" sz="1400" dirty="0"/>
          </a:p>
        </p:txBody>
      </p:sp>
    </p:spTree>
    <p:extLst>
      <p:ext uri="{BB962C8B-B14F-4D97-AF65-F5344CB8AC3E}">
        <p14:creationId xmlns:p14="http://schemas.microsoft.com/office/powerpoint/2010/main" val="698891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Conclusion</a:t>
            </a:r>
          </a:p>
        </p:txBody>
      </p:sp>
      <p:sp>
        <p:nvSpPr>
          <p:cNvPr id="3" name="Content Placeholder 2"/>
          <p:cNvSpPr>
            <a:spLocks noGrp="1"/>
          </p:cNvSpPr>
          <p:nvPr>
            <p:ph idx="1"/>
          </p:nvPr>
        </p:nvSpPr>
        <p:spPr>
          <a:xfrm>
            <a:off x="2422634" y="2632841"/>
            <a:ext cx="4130566" cy="1119351"/>
          </a:xfrm>
        </p:spPr>
        <p:txBody>
          <a:bodyPr/>
          <a:lstStyle/>
          <a:p>
            <a:pPr marL="0" indent="0">
              <a:buNone/>
            </a:pPr>
            <a:r>
              <a:rPr lang="en-US" sz="6600" b="1" dirty="0"/>
              <a:t>Questions?</a:t>
            </a:r>
          </a:p>
        </p:txBody>
      </p:sp>
      <p:sp>
        <p:nvSpPr>
          <p:cNvPr id="4" name="Date Placeholder 3"/>
          <p:cNvSpPr>
            <a:spLocks noGrp="1"/>
          </p:cNvSpPr>
          <p:nvPr>
            <p:ph type="dt" sz="half" idx="10"/>
          </p:nvPr>
        </p:nvSpPr>
        <p:spPr/>
        <p:txBody>
          <a:bodyPr/>
          <a:lstStyle/>
          <a:p>
            <a:pPr>
              <a:defRPr/>
            </a:pPr>
            <a:r>
              <a:rPr lang="en-US"/>
              <a:t>9/13/2016</a:t>
            </a:r>
            <a:endParaRPr lang="en-US" dirty="0"/>
          </a:p>
        </p:txBody>
      </p:sp>
      <p:sp>
        <p:nvSpPr>
          <p:cNvPr id="5" name="Slide Number Placeholder 4"/>
          <p:cNvSpPr>
            <a:spLocks noGrp="1"/>
          </p:cNvSpPr>
          <p:nvPr>
            <p:ph type="sldNum" sz="quarter" idx="12"/>
          </p:nvPr>
        </p:nvSpPr>
        <p:spPr/>
        <p:txBody>
          <a:bodyPr/>
          <a:lstStyle/>
          <a:p>
            <a:pPr>
              <a:defRPr/>
            </a:pPr>
            <a:fld id="{8E0910F7-5D48-4D29-89D1-83725AECF732}" type="slidenum">
              <a:rPr lang="en-US" smtClean="0"/>
              <a:pPr>
                <a:defRPr/>
              </a:pPr>
              <a:t>53</a:t>
            </a:fld>
            <a:endParaRPr lang="en-US" dirty="0"/>
          </a:p>
        </p:txBody>
      </p:sp>
    </p:spTree>
    <p:extLst>
      <p:ext uri="{BB962C8B-B14F-4D97-AF65-F5344CB8AC3E}">
        <p14:creationId xmlns:p14="http://schemas.microsoft.com/office/powerpoint/2010/main" val="27311423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Conclusion</a:t>
            </a:r>
          </a:p>
        </p:txBody>
      </p:sp>
      <p:sp>
        <p:nvSpPr>
          <p:cNvPr id="4" name="Date Placeholder 3"/>
          <p:cNvSpPr>
            <a:spLocks noGrp="1"/>
          </p:cNvSpPr>
          <p:nvPr>
            <p:ph type="dt" sz="half" idx="10"/>
          </p:nvPr>
        </p:nvSpPr>
        <p:spPr/>
        <p:txBody>
          <a:bodyPr/>
          <a:lstStyle/>
          <a:p>
            <a:pPr>
              <a:defRPr/>
            </a:pPr>
            <a:r>
              <a:rPr lang="en-US"/>
              <a:t>9/13/2016</a:t>
            </a:r>
            <a:endParaRPr lang="en-US" dirty="0"/>
          </a:p>
        </p:txBody>
      </p:sp>
      <p:sp>
        <p:nvSpPr>
          <p:cNvPr id="6" name="Slide Number Placeholder 5"/>
          <p:cNvSpPr>
            <a:spLocks noGrp="1"/>
          </p:cNvSpPr>
          <p:nvPr>
            <p:ph type="sldNum" sz="quarter" idx="12"/>
          </p:nvPr>
        </p:nvSpPr>
        <p:spPr/>
        <p:txBody>
          <a:bodyPr/>
          <a:lstStyle/>
          <a:p>
            <a:pPr>
              <a:defRPr/>
            </a:pPr>
            <a:fld id="{8E0910F7-5D48-4D29-89D1-83725AECF732}" type="slidenum">
              <a:rPr lang="en-US" smtClean="0"/>
              <a:pPr>
                <a:defRPr/>
              </a:pPr>
              <a:t>54</a:t>
            </a:fld>
            <a:endParaRPr lang="en-US" dirty="0"/>
          </a:p>
        </p:txBody>
      </p:sp>
      <p:sp>
        <p:nvSpPr>
          <p:cNvPr id="9" name="Title 1"/>
          <p:cNvSpPr txBox="1">
            <a:spLocks/>
          </p:cNvSpPr>
          <p:nvPr/>
        </p:nvSpPr>
        <p:spPr bwMode="auto">
          <a:xfrm>
            <a:off x="137160" y="1025819"/>
            <a:ext cx="8869680"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smtClean="0">
                <a:solidFill>
                  <a:schemeClr val="tx2"/>
                </a:solidFill>
              </a:rPr>
              <a:t>Resources</a:t>
            </a:r>
            <a:endParaRPr lang="en-US" sz="2600" b="1" dirty="0">
              <a:solidFill>
                <a:schemeClr val="tx2"/>
              </a:solidFill>
            </a:endParaRPr>
          </a:p>
        </p:txBody>
      </p:sp>
      <p:sp>
        <p:nvSpPr>
          <p:cNvPr id="3" name="Content Placeholder 2"/>
          <p:cNvSpPr>
            <a:spLocks noGrp="1"/>
          </p:cNvSpPr>
          <p:nvPr>
            <p:ph idx="1"/>
          </p:nvPr>
        </p:nvSpPr>
        <p:spPr>
          <a:xfrm>
            <a:off x="137160" y="1611146"/>
            <a:ext cx="8869680" cy="4759509"/>
          </a:xfrm>
        </p:spPr>
        <p:txBody>
          <a:bodyPr/>
          <a:lstStyle/>
          <a:p>
            <a:pPr marL="0" indent="0">
              <a:buNone/>
            </a:pPr>
            <a:r>
              <a:rPr lang="en-US" sz="2000" b="1" dirty="0" smtClean="0">
                <a:solidFill>
                  <a:schemeClr val="tx2"/>
                </a:solidFill>
              </a:rPr>
              <a:t>To apply for Community First Choice (CFC)</a:t>
            </a:r>
          </a:p>
          <a:p>
            <a:pPr indent="230188"/>
            <a:r>
              <a:rPr lang="en-US" sz="1800" b="1" dirty="0">
                <a:solidFill>
                  <a:schemeClr val="tx2"/>
                </a:solidFill>
              </a:rPr>
              <a:t>	</a:t>
            </a:r>
            <a:r>
              <a:rPr lang="en-US" sz="1800" b="1" dirty="0" smtClean="0">
                <a:solidFill>
                  <a:schemeClr val="tx2"/>
                </a:solidFill>
              </a:rPr>
              <a:t>Dial 2-1-1, select Option #3; </a:t>
            </a:r>
            <a:r>
              <a:rPr lang="en-US" sz="1800" dirty="0" smtClean="0">
                <a:solidFill>
                  <a:schemeClr val="tx2"/>
                </a:solidFill>
              </a:rPr>
              <a:t>or</a:t>
            </a:r>
          </a:p>
          <a:p>
            <a:pPr indent="230188"/>
            <a:r>
              <a:rPr lang="en-US" sz="1800" b="1" dirty="0">
                <a:solidFill>
                  <a:schemeClr val="tx2"/>
                </a:solidFill>
              </a:rPr>
              <a:t>	</a:t>
            </a:r>
            <a:r>
              <a:rPr lang="en-US" sz="1800" dirty="0" smtClean="0">
                <a:solidFill>
                  <a:schemeClr val="tx2"/>
                </a:solidFill>
              </a:rPr>
              <a:t>Apply online at </a:t>
            </a:r>
            <a:r>
              <a:rPr lang="en-US" sz="1800" b="1" dirty="0" smtClean="0">
                <a:solidFill>
                  <a:schemeClr val="tx2"/>
                </a:solidFill>
              </a:rPr>
              <a:t>ctmfp.com</a:t>
            </a:r>
          </a:p>
          <a:p>
            <a:pPr indent="0">
              <a:buNone/>
            </a:pPr>
            <a:endParaRPr lang="en-US" sz="1000" b="1" dirty="0">
              <a:solidFill>
                <a:schemeClr val="tx2"/>
              </a:solidFill>
            </a:endParaRPr>
          </a:p>
          <a:p>
            <a:pPr marL="0" indent="0">
              <a:buNone/>
            </a:pPr>
            <a:r>
              <a:rPr lang="en-US" sz="2000" b="1" dirty="0" smtClean="0">
                <a:solidFill>
                  <a:schemeClr val="tx2"/>
                </a:solidFill>
              </a:rPr>
              <a:t>For more information and to apply for Money Follows the Person (MFP)</a:t>
            </a:r>
            <a:endParaRPr lang="en-US" sz="2000" b="1" dirty="0">
              <a:solidFill>
                <a:schemeClr val="tx2"/>
              </a:solidFill>
            </a:endParaRPr>
          </a:p>
          <a:p>
            <a:pPr indent="230188"/>
            <a:r>
              <a:rPr lang="en-US" sz="1800" b="1" dirty="0">
                <a:solidFill>
                  <a:schemeClr val="tx2"/>
                </a:solidFill>
              </a:rPr>
              <a:t>	</a:t>
            </a:r>
            <a:r>
              <a:rPr lang="en-US" sz="1800" dirty="0" smtClean="0">
                <a:solidFill>
                  <a:schemeClr val="tx2"/>
                </a:solidFill>
              </a:rPr>
              <a:t>Apply </a:t>
            </a:r>
            <a:r>
              <a:rPr lang="en-US" sz="1800" dirty="0">
                <a:solidFill>
                  <a:schemeClr val="tx2"/>
                </a:solidFill>
              </a:rPr>
              <a:t>online at </a:t>
            </a:r>
            <a:r>
              <a:rPr lang="en-US" sz="1800" b="1" dirty="0" smtClean="0">
                <a:solidFill>
                  <a:schemeClr val="tx2"/>
                </a:solidFill>
              </a:rPr>
              <a:t>ctmfp.com</a:t>
            </a:r>
          </a:p>
          <a:p>
            <a:pPr indent="0">
              <a:buNone/>
            </a:pPr>
            <a:endParaRPr lang="en-US" sz="1000" b="1" dirty="0">
              <a:solidFill>
                <a:schemeClr val="tx2"/>
              </a:solidFill>
            </a:endParaRPr>
          </a:p>
          <a:p>
            <a:pPr marL="0" indent="0">
              <a:buNone/>
            </a:pPr>
            <a:r>
              <a:rPr lang="en-US" sz="2000" b="1" dirty="0" smtClean="0">
                <a:solidFill>
                  <a:schemeClr val="tx2"/>
                </a:solidFill>
              </a:rPr>
              <a:t>CT Testing Experience and Functional Assessment Tools (TEFT)</a:t>
            </a:r>
          </a:p>
          <a:p>
            <a:pPr marL="0" indent="0">
              <a:buNone/>
            </a:pPr>
            <a:r>
              <a:rPr lang="en-US" sz="1800" dirty="0" smtClean="0">
                <a:solidFill>
                  <a:schemeClr val="tx2"/>
                </a:solidFill>
                <a:hlinkClick r:id="rId3"/>
              </a:rPr>
              <a:t>http</a:t>
            </a:r>
            <a:r>
              <a:rPr lang="en-US" sz="1800" dirty="0">
                <a:solidFill>
                  <a:schemeClr val="tx2"/>
                </a:solidFill>
                <a:hlinkClick r:id="rId3"/>
              </a:rPr>
              <a:t>://</a:t>
            </a:r>
            <a:r>
              <a:rPr lang="en-US" sz="1800" dirty="0" smtClean="0">
                <a:solidFill>
                  <a:schemeClr val="tx2"/>
                </a:solidFill>
                <a:hlinkClick r:id="rId3"/>
              </a:rPr>
              <a:t>www.ct.gov/dss/cwp/view.asp?a=3922&amp;q=562672</a:t>
            </a:r>
            <a:endParaRPr lang="en-US" sz="1800" dirty="0" smtClean="0">
              <a:solidFill>
                <a:schemeClr val="tx2"/>
              </a:solidFill>
            </a:endParaRPr>
          </a:p>
          <a:p>
            <a:pPr marL="0" indent="0">
              <a:buNone/>
            </a:pPr>
            <a:endParaRPr lang="en-US" sz="1000" dirty="0">
              <a:solidFill>
                <a:schemeClr val="tx2"/>
              </a:solidFill>
            </a:endParaRPr>
          </a:p>
          <a:p>
            <a:pPr marL="0" indent="0">
              <a:buNone/>
            </a:pPr>
            <a:r>
              <a:rPr lang="en-US" sz="2000" b="1" dirty="0" smtClean="0">
                <a:solidFill>
                  <a:schemeClr val="tx2"/>
                </a:solidFill>
              </a:rPr>
              <a:t>No Wrong Door Resources</a:t>
            </a:r>
          </a:p>
          <a:p>
            <a:r>
              <a:rPr lang="en-US" sz="1800" b="1" dirty="0" err="1" smtClean="0">
                <a:solidFill>
                  <a:schemeClr val="tx2"/>
                </a:solidFill>
              </a:rPr>
              <a:t>MyPlaceCT</a:t>
            </a:r>
            <a:endParaRPr lang="en-US" sz="1800" b="1" dirty="0" smtClean="0">
              <a:solidFill>
                <a:schemeClr val="tx2"/>
              </a:solidFill>
            </a:endParaRPr>
          </a:p>
          <a:p>
            <a:pPr marL="341313" indent="0">
              <a:buNone/>
            </a:pPr>
            <a:r>
              <a:rPr lang="en-US" sz="1800" dirty="0" smtClean="0">
                <a:solidFill>
                  <a:schemeClr val="tx2"/>
                </a:solidFill>
                <a:hlinkClick r:id="rId4"/>
              </a:rPr>
              <a:t>http</a:t>
            </a:r>
            <a:r>
              <a:rPr lang="en-US" sz="1800" dirty="0">
                <a:solidFill>
                  <a:schemeClr val="tx2"/>
                </a:solidFill>
                <a:hlinkClick r:id="rId4"/>
              </a:rPr>
              <a:t>://www.myplacect.org</a:t>
            </a:r>
            <a:r>
              <a:rPr lang="en-US" sz="1800" dirty="0" smtClean="0">
                <a:solidFill>
                  <a:schemeClr val="tx2"/>
                </a:solidFill>
                <a:hlinkClick r:id="rId4"/>
              </a:rPr>
              <a:t>/</a:t>
            </a:r>
            <a:endParaRPr lang="en-US" sz="1800" dirty="0" smtClean="0">
              <a:solidFill>
                <a:schemeClr val="tx2"/>
              </a:solidFill>
            </a:endParaRPr>
          </a:p>
          <a:p>
            <a:pPr marL="231775" indent="-231775"/>
            <a:r>
              <a:rPr lang="en-US" sz="1800" b="1" dirty="0" err="1" smtClean="0">
                <a:solidFill>
                  <a:schemeClr val="tx2"/>
                </a:solidFill>
              </a:rPr>
              <a:t>CaringCareers</a:t>
            </a:r>
            <a:endParaRPr lang="en-US" sz="1800" b="1" dirty="0">
              <a:solidFill>
                <a:schemeClr val="tx2"/>
              </a:solidFill>
            </a:endParaRPr>
          </a:p>
          <a:p>
            <a:pPr marL="231775" indent="0">
              <a:buNone/>
            </a:pPr>
            <a:r>
              <a:rPr lang="en-US" sz="1800" dirty="0" smtClean="0">
                <a:solidFill>
                  <a:schemeClr val="tx2"/>
                </a:solidFill>
              </a:rPr>
              <a:t>www.CaringCareers.org</a:t>
            </a:r>
            <a:endParaRPr lang="en-US" sz="1800" dirty="0">
              <a:solidFill>
                <a:schemeClr val="tx2"/>
              </a:solidFill>
            </a:endParaRPr>
          </a:p>
          <a:p>
            <a:pPr indent="0">
              <a:buNone/>
            </a:pPr>
            <a:endParaRPr lang="en-US" sz="2200" b="1" dirty="0">
              <a:solidFill>
                <a:schemeClr val="tx2"/>
              </a:solidFill>
            </a:endParaRPr>
          </a:p>
          <a:p>
            <a:pPr marL="1588" indent="0">
              <a:buNone/>
            </a:pPr>
            <a:endParaRPr lang="en-US" sz="2200" b="1" dirty="0">
              <a:solidFill>
                <a:schemeClr val="tx2"/>
              </a:solidFill>
            </a:endParaRPr>
          </a:p>
          <a:p>
            <a:pPr lvl="1"/>
            <a:endParaRPr lang="en-US" dirty="0"/>
          </a:p>
          <a:p>
            <a:pPr marL="457200" lvl="1" indent="0">
              <a:buNone/>
            </a:pPr>
            <a:endParaRPr lang="en-US" dirty="0"/>
          </a:p>
          <a:p>
            <a:pPr marL="0" indent="0">
              <a:buNone/>
            </a:pPr>
            <a:endParaRPr lang="en-US" dirty="0"/>
          </a:p>
        </p:txBody>
      </p:sp>
    </p:spTree>
    <p:extLst>
      <p:ext uri="{BB962C8B-B14F-4D97-AF65-F5344CB8AC3E}">
        <p14:creationId xmlns:p14="http://schemas.microsoft.com/office/powerpoint/2010/main" val="451052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Conclusion</a:t>
            </a:r>
          </a:p>
        </p:txBody>
      </p:sp>
      <p:sp>
        <p:nvSpPr>
          <p:cNvPr id="4" name="Date Placeholder 3"/>
          <p:cNvSpPr>
            <a:spLocks noGrp="1"/>
          </p:cNvSpPr>
          <p:nvPr>
            <p:ph type="dt" sz="half" idx="10"/>
          </p:nvPr>
        </p:nvSpPr>
        <p:spPr/>
        <p:txBody>
          <a:bodyPr/>
          <a:lstStyle/>
          <a:p>
            <a:pPr>
              <a:defRPr/>
            </a:pPr>
            <a:r>
              <a:rPr lang="en-US"/>
              <a:t>9/13/2016</a:t>
            </a:r>
            <a:endParaRPr lang="en-US" dirty="0"/>
          </a:p>
        </p:txBody>
      </p:sp>
      <p:sp>
        <p:nvSpPr>
          <p:cNvPr id="6" name="Slide Number Placeholder 5"/>
          <p:cNvSpPr>
            <a:spLocks noGrp="1"/>
          </p:cNvSpPr>
          <p:nvPr>
            <p:ph type="sldNum" sz="quarter" idx="12"/>
          </p:nvPr>
        </p:nvSpPr>
        <p:spPr/>
        <p:txBody>
          <a:bodyPr/>
          <a:lstStyle/>
          <a:p>
            <a:pPr>
              <a:defRPr/>
            </a:pPr>
            <a:fld id="{8E0910F7-5D48-4D29-89D1-83725AECF732}" type="slidenum">
              <a:rPr lang="en-US" smtClean="0"/>
              <a:pPr>
                <a:defRPr/>
              </a:pPr>
              <a:t>55</a:t>
            </a:fld>
            <a:endParaRPr lang="en-US" dirty="0"/>
          </a:p>
        </p:txBody>
      </p:sp>
      <p:sp>
        <p:nvSpPr>
          <p:cNvPr id="9" name="Title 1"/>
          <p:cNvSpPr txBox="1">
            <a:spLocks/>
          </p:cNvSpPr>
          <p:nvPr/>
        </p:nvSpPr>
        <p:spPr bwMode="auto">
          <a:xfrm>
            <a:off x="137160" y="1025819"/>
            <a:ext cx="8869680"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Contact Information</a:t>
            </a:r>
          </a:p>
        </p:txBody>
      </p:sp>
      <p:sp>
        <p:nvSpPr>
          <p:cNvPr id="3" name="Content Placeholder 2"/>
          <p:cNvSpPr>
            <a:spLocks noGrp="1"/>
          </p:cNvSpPr>
          <p:nvPr>
            <p:ph idx="1"/>
          </p:nvPr>
        </p:nvSpPr>
        <p:spPr>
          <a:xfrm>
            <a:off x="137160" y="1862355"/>
            <a:ext cx="8685293" cy="4236994"/>
          </a:xfrm>
        </p:spPr>
        <p:txBody>
          <a:bodyPr/>
          <a:lstStyle/>
          <a:p>
            <a:pPr marL="0" indent="0">
              <a:buNone/>
            </a:pPr>
            <a:r>
              <a:rPr lang="en-US" sz="2200" b="1" dirty="0" smtClean="0">
                <a:solidFill>
                  <a:schemeClr val="tx2"/>
                </a:solidFill>
              </a:rPr>
              <a:t>Deanna Clark</a:t>
            </a:r>
          </a:p>
          <a:p>
            <a:pPr marL="0" indent="0">
              <a:buNone/>
            </a:pPr>
            <a:r>
              <a:rPr lang="en-US" sz="2000" dirty="0">
                <a:solidFill>
                  <a:schemeClr val="tx2"/>
                </a:solidFill>
              </a:rPr>
              <a:t>	</a:t>
            </a:r>
            <a:r>
              <a:rPr lang="en-US" sz="2000" dirty="0" smtClean="0">
                <a:solidFill>
                  <a:schemeClr val="tx2"/>
                </a:solidFill>
              </a:rPr>
              <a:t>Health Program Assistant</a:t>
            </a:r>
          </a:p>
          <a:p>
            <a:pPr marL="0" indent="0">
              <a:buNone/>
            </a:pPr>
            <a:r>
              <a:rPr lang="en-US" sz="2000" dirty="0">
                <a:solidFill>
                  <a:schemeClr val="tx2"/>
                </a:solidFill>
              </a:rPr>
              <a:t>	</a:t>
            </a:r>
            <a:r>
              <a:rPr lang="en-US" sz="2000" dirty="0" smtClean="0">
                <a:solidFill>
                  <a:schemeClr val="tx2"/>
                </a:solidFill>
              </a:rPr>
              <a:t>Department of Social Services – Community Options		</a:t>
            </a:r>
            <a:r>
              <a:rPr lang="en-US" sz="2000" dirty="0" smtClean="0">
                <a:solidFill>
                  <a:schemeClr val="tx2"/>
                </a:solidFill>
                <a:hlinkClick r:id="rId3"/>
              </a:rPr>
              <a:t>Deanna.Clark@ct.gov</a:t>
            </a:r>
            <a:endParaRPr lang="en-US" sz="2000" dirty="0" smtClean="0">
              <a:solidFill>
                <a:schemeClr val="tx2"/>
              </a:solidFill>
            </a:endParaRPr>
          </a:p>
          <a:p>
            <a:pPr marL="0" indent="0">
              <a:buNone/>
            </a:pPr>
            <a:r>
              <a:rPr lang="en-US" sz="2000" dirty="0">
                <a:solidFill>
                  <a:schemeClr val="tx2"/>
                </a:solidFill>
              </a:rPr>
              <a:t>	</a:t>
            </a:r>
            <a:r>
              <a:rPr lang="en-US" sz="2000" dirty="0" smtClean="0">
                <a:solidFill>
                  <a:schemeClr val="tx2"/>
                </a:solidFill>
              </a:rPr>
              <a:t>860-424-4984</a:t>
            </a:r>
          </a:p>
          <a:p>
            <a:pPr marL="0" indent="0">
              <a:buNone/>
            </a:pPr>
            <a:endParaRPr lang="en-US" sz="1200" dirty="0" smtClean="0">
              <a:solidFill>
                <a:schemeClr val="tx2"/>
              </a:solidFill>
            </a:endParaRPr>
          </a:p>
          <a:p>
            <a:pPr marL="0" indent="0">
              <a:buNone/>
            </a:pPr>
            <a:r>
              <a:rPr lang="en-US" sz="2200" b="1" dirty="0" smtClean="0">
                <a:solidFill>
                  <a:schemeClr val="tx2"/>
                </a:solidFill>
              </a:rPr>
              <a:t>Dawn Lambert</a:t>
            </a:r>
          </a:p>
          <a:p>
            <a:pPr marL="0" indent="0">
              <a:buNone/>
            </a:pPr>
            <a:r>
              <a:rPr lang="en-US" sz="2000" dirty="0">
                <a:solidFill>
                  <a:schemeClr val="tx2"/>
                </a:solidFill>
              </a:rPr>
              <a:t>	</a:t>
            </a:r>
            <a:r>
              <a:rPr lang="en-US" sz="2000" dirty="0" smtClean="0">
                <a:solidFill>
                  <a:schemeClr val="tx2"/>
                </a:solidFill>
              </a:rPr>
              <a:t>Project Director</a:t>
            </a:r>
          </a:p>
          <a:p>
            <a:pPr marL="0" indent="0">
              <a:buNone/>
            </a:pPr>
            <a:r>
              <a:rPr lang="en-US" sz="2000" dirty="0">
                <a:solidFill>
                  <a:schemeClr val="tx2"/>
                </a:solidFill>
              </a:rPr>
              <a:t>	</a:t>
            </a:r>
            <a:r>
              <a:rPr lang="en-US" sz="2000" dirty="0" smtClean="0">
                <a:solidFill>
                  <a:schemeClr val="tx2"/>
                </a:solidFill>
              </a:rPr>
              <a:t>Department of Social Services – Money Follows the Person</a:t>
            </a:r>
          </a:p>
          <a:p>
            <a:pPr marL="0" indent="0">
              <a:buNone/>
            </a:pPr>
            <a:r>
              <a:rPr lang="en-US" sz="2000" dirty="0">
                <a:solidFill>
                  <a:schemeClr val="tx2"/>
                </a:solidFill>
              </a:rPr>
              <a:t>	</a:t>
            </a:r>
            <a:r>
              <a:rPr lang="en-US" sz="2000" dirty="0" smtClean="0">
                <a:solidFill>
                  <a:schemeClr val="tx2"/>
                </a:solidFill>
                <a:hlinkClick r:id="rId4"/>
              </a:rPr>
              <a:t>Dawn.Lambert@ct.gov</a:t>
            </a:r>
            <a:endParaRPr lang="en-US" sz="2000" dirty="0" smtClean="0">
              <a:solidFill>
                <a:schemeClr val="tx2"/>
              </a:solidFill>
            </a:endParaRPr>
          </a:p>
          <a:p>
            <a:pPr marL="0" indent="0">
              <a:buNone/>
            </a:pPr>
            <a:r>
              <a:rPr lang="en-US" sz="2000" dirty="0">
                <a:solidFill>
                  <a:schemeClr val="tx2"/>
                </a:solidFill>
              </a:rPr>
              <a:t>	</a:t>
            </a:r>
            <a:r>
              <a:rPr lang="en-US" sz="2000" dirty="0" smtClean="0">
                <a:solidFill>
                  <a:schemeClr val="tx2"/>
                </a:solidFill>
              </a:rPr>
              <a:t>860-424-4897</a:t>
            </a:r>
            <a:endParaRPr lang="en-US" sz="2000" dirty="0">
              <a:solidFill>
                <a:schemeClr val="tx2"/>
              </a:solidFill>
            </a:endParaRPr>
          </a:p>
          <a:p>
            <a:pPr lvl="1"/>
            <a:endParaRPr lang="en-US" dirty="0"/>
          </a:p>
          <a:p>
            <a:pPr marL="457200" lvl="1" indent="0">
              <a:buNone/>
            </a:pPr>
            <a:endParaRPr lang="en-US" dirty="0"/>
          </a:p>
          <a:p>
            <a:pPr marL="0" indent="0">
              <a:buNone/>
            </a:pPr>
            <a:endParaRPr lang="en-US" dirty="0"/>
          </a:p>
        </p:txBody>
      </p:sp>
    </p:spTree>
    <p:extLst>
      <p:ext uri="{BB962C8B-B14F-4D97-AF65-F5344CB8AC3E}">
        <p14:creationId xmlns:p14="http://schemas.microsoft.com/office/powerpoint/2010/main" val="1822189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200" i="1" dirty="0"/>
              <a:t> </a:t>
            </a:r>
            <a:r>
              <a:rPr lang="en-US" i="1" dirty="0"/>
              <a:t>Balancing Incentive Program</a:t>
            </a:r>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a:xfrm>
            <a:off x="6775450" y="6492875"/>
            <a:ext cx="2133600" cy="365125"/>
          </a:xfrm>
        </p:spPr>
        <p:txBody>
          <a:bodyPr/>
          <a:lstStyle/>
          <a:p>
            <a:pPr>
              <a:defRPr/>
            </a:pPr>
            <a:fld id="{8E0910F7-5D48-4D29-89D1-83725AECF732}" type="slidenum">
              <a:rPr lang="en-US" smtClean="0"/>
              <a:pPr>
                <a:defRPr/>
              </a:pPr>
              <a:t>6</a:t>
            </a:fld>
            <a:endParaRPr lang="en-US" dirty="0"/>
          </a:p>
        </p:txBody>
      </p:sp>
      <p:sp>
        <p:nvSpPr>
          <p:cNvPr id="9" name="Title 1"/>
          <p:cNvSpPr txBox="1">
            <a:spLocks/>
          </p:cNvSpPr>
          <p:nvPr/>
        </p:nvSpPr>
        <p:spPr bwMode="auto">
          <a:xfrm>
            <a:off x="147484" y="1003935"/>
            <a:ext cx="8866341" cy="548640"/>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Overview</a:t>
            </a:r>
          </a:p>
        </p:txBody>
      </p:sp>
      <p:sp>
        <p:nvSpPr>
          <p:cNvPr id="8" name="Content Placeholder 2"/>
          <p:cNvSpPr txBox="1">
            <a:spLocks/>
          </p:cNvSpPr>
          <p:nvPr/>
        </p:nvSpPr>
        <p:spPr bwMode="auto">
          <a:xfrm>
            <a:off x="138829" y="1645563"/>
            <a:ext cx="8866342" cy="46634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Wingdings" pitchFamily="2" charset="2"/>
              <a:buChar char="§"/>
              <a:defRPr sz="2400" kern="1200">
                <a:solidFill>
                  <a:srgbClr val="2906A2"/>
                </a:solidFill>
                <a:latin typeface="+mn-lt"/>
                <a:ea typeface="+mn-ea"/>
                <a:cs typeface="+mn-cs"/>
              </a:defRPr>
            </a:lvl1pPr>
            <a:lvl2pPr marL="742950" indent="-285750" algn="l" rtl="0" fontAlgn="base">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2000" dirty="0">
                <a:solidFill>
                  <a:schemeClr val="tx2"/>
                </a:solidFill>
              </a:rPr>
              <a:t>In October 2011, CMS awarded States grants in order to serve more people in community-based settings.</a:t>
            </a:r>
          </a:p>
          <a:p>
            <a:pPr marL="0" indent="0">
              <a:spcBef>
                <a:spcPts val="0"/>
              </a:spcBef>
              <a:buNone/>
            </a:pPr>
            <a:endParaRPr lang="en-US" sz="1200" dirty="0">
              <a:solidFill>
                <a:schemeClr val="tx2"/>
              </a:solidFill>
            </a:endParaRPr>
          </a:p>
          <a:p>
            <a:pPr marL="0" indent="0">
              <a:spcBef>
                <a:spcPts val="0"/>
              </a:spcBef>
              <a:buNone/>
            </a:pPr>
            <a:r>
              <a:rPr lang="en-US" sz="2000" dirty="0">
                <a:solidFill>
                  <a:schemeClr val="tx2"/>
                </a:solidFill>
              </a:rPr>
              <a:t>In December 2012, Connecticut received its initial grant award.</a:t>
            </a:r>
          </a:p>
          <a:p>
            <a:pPr marL="0" indent="0">
              <a:spcBef>
                <a:spcPts val="0"/>
              </a:spcBef>
              <a:buNone/>
            </a:pPr>
            <a:endParaRPr lang="en-US" sz="16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2000" dirty="0"/>
          </a:p>
          <a:p>
            <a:pPr marL="0" indent="0">
              <a:spcBef>
                <a:spcPts val="0"/>
              </a:spcBef>
              <a:buNone/>
            </a:pPr>
            <a:endParaRPr lang="en-US" sz="1600" dirty="0"/>
          </a:p>
          <a:p>
            <a:pPr marL="0" indent="0">
              <a:spcBef>
                <a:spcPts val="0"/>
              </a:spcBef>
              <a:buNone/>
            </a:pPr>
            <a:r>
              <a:rPr lang="en-US" sz="2000" dirty="0">
                <a:solidFill>
                  <a:schemeClr val="tx2"/>
                </a:solidFill>
              </a:rPr>
              <a:t>Grantees received an enhanced Federal Matching Assistance Percentage (FMAP) on their LTSS spending which was to be used for new or expanded home and community-based services.</a:t>
            </a:r>
          </a:p>
          <a:p>
            <a:pPr marL="0" indent="0">
              <a:spcBef>
                <a:spcPts val="0"/>
              </a:spcBef>
              <a:buNone/>
            </a:pPr>
            <a:endParaRPr lang="en-US" sz="1600" dirty="0">
              <a:solidFill>
                <a:schemeClr val="tx2"/>
              </a:solidFill>
            </a:endParaRPr>
          </a:p>
          <a:p>
            <a:pPr marL="0" indent="0">
              <a:spcBef>
                <a:spcPts val="0"/>
              </a:spcBef>
              <a:buNone/>
            </a:pPr>
            <a:r>
              <a:rPr lang="en-US" sz="2000" dirty="0">
                <a:solidFill>
                  <a:schemeClr val="tx2"/>
                </a:solidFill>
              </a:rPr>
              <a:t>States were to transform their long-term care systems by September 30, 2015.</a:t>
            </a:r>
          </a:p>
          <a:p>
            <a:pPr marL="0" indent="0">
              <a:spcBef>
                <a:spcPts val="0"/>
              </a:spcBef>
              <a:buNone/>
            </a:pPr>
            <a:endParaRPr lang="en-US" sz="2000" dirty="0"/>
          </a:p>
          <a:p>
            <a:pPr marL="0" indent="0">
              <a:spcBef>
                <a:spcPts val="0"/>
              </a:spcBef>
              <a:buNone/>
            </a:pPr>
            <a:endParaRPr lang="en-US" sz="2000" dirty="0"/>
          </a:p>
        </p:txBody>
      </p:sp>
      <p:graphicFrame>
        <p:nvGraphicFramePr>
          <p:cNvPr id="11" name="Diagram 10"/>
          <p:cNvGraphicFramePr/>
          <p:nvPr>
            <p:extLst>
              <p:ext uri="{D42A27DB-BD31-4B8C-83A1-F6EECF244321}">
                <p14:modId xmlns:p14="http://schemas.microsoft.com/office/powerpoint/2010/main" val="1031465392"/>
              </p:ext>
            </p:extLst>
          </p:nvPr>
        </p:nvGraphicFramePr>
        <p:xfrm>
          <a:off x="138830" y="2876270"/>
          <a:ext cx="8866341" cy="1928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12433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Balancing Incentive Program</a:t>
            </a:r>
          </a:p>
        </p:txBody>
      </p:sp>
      <p:sp>
        <p:nvSpPr>
          <p:cNvPr id="3" name="Content Placeholder 2"/>
          <p:cNvSpPr>
            <a:spLocks noGrp="1"/>
          </p:cNvSpPr>
          <p:nvPr>
            <p:ph idx="1"/>
          </p:nvPr>
        </p:nvSpPr>
        <p:spPr>
          <a:xfrm>
            <a:off x="523702" y="2534794"/>
            <a:ext cx="8620298" cy="4745326"/>
          </a:xfrm>
        </p:spPr>
        <p:txBody>
          <a:bodyPr/>
          <a:lstStyle/>
          <a:p>
            <a:pPr marL="457200" lvl="1" indent="0">
              <a:buNone/>
            </a:pPr>
            <a:endParaRPr lang="en-US" sz="2800" b="1" dirty="0">
              <a:solidFill>
                <a:srgbClr val="2906A2"/>
              </a:solidFill>
            </a:endParaRPr>
          </a:p>
          <a:p>
            <a:pPr marL="0" lvl="0" indent="0">
              <a:buNone/>
            </a:pPr>
            <a:endParaRPr lang="en-US" sz="1200" dirty="0"/>
          </a:p>
          <a:p>
            <a:pPr marL="0" lvl="0" indent="0">
              <a:buNone/>
            </a:pPr>
            <a:endParaRPr lang="en-US" sz="1200" dirty="0"/>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a:xfrm>
            <a:off x="6791325" y="6454775"/>
            <a:ext cx="2133600" cy="365125"/>
          </a:xfrm>
        </p:spPr>
        <p:txBody>
          <a:bodyPr/>
          <a:lstStyle/>
          <a:p>
            <a:pPr>
              <a:defRPr/>
            </a:pPr>
            <a:fld id="{8E0910F7-5D48-4D29-89D1-83725AECF732}" type="slidenum">
              <a:rPr lang="en-US" smtClean="0"/>
              <a:pPr>
                <a:defRPr/>
              </a:pPr>
              <a:t>7</a:t>
            </a:fld>
            <a:endParaRPr lang="en-US" dirty="0"/>
          </a:p>
        </p:txBody>
      </p:sp>
      <p:sp>
        <p:nvSpPr>
          <p:cNvPr id="9" name="Title 1"/>
          <p:cNvSpPr txBox="1">
            <a:spLocks/>
          </p:cNvSpPr>
          <p:nvPr/>
        </p:nvSpPr>
        <p:spPr bwMode="auto">
          <a:xfrm>
            <a:off x="147484" y="1002817"/>
            <a:ext cx="8866341"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Connecticut’s BIP Reinvestment</a:t>
            </a:r>
          </a:p>
        </p:txBody>
      </p:sp>
      <p:graphicFrame>
        <p:nvGraphicFramePr>
          <p:cNvPr id="5" name="Diagram 4"/>
          <p:cNvGraphicFramePr>
            <a:graphicFrameLocks noChangeAspect="1"/>
          </p:cNvGraphicFramePr>
          <p:nvPr>
            <p:extLst>
              <p:ext uri="{D42A27DB-BD31-4B8C-83A1-F6EECF244321}">
                <p14:modId xmlns:p14="http://schemas.microsoft.com/office/powerpoint/2010/main" val="520763155"/>
              </p:ext>
            </p:extLst>
          </p:nvPr>
        </p:nvGraphicFramePr>
        <p:xfrm>
          <a:off x="147482" y="1734208"/>
          <a:ext cx="9651507" cy="6910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31842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Community First Choice</a:t>
            </a:r>
          </a:p>
        </p:txBody>
      </p:sp>
      <p:sp>
        <p:nvSpPr>
          <p:cNvPr id="4" name="Date Placeholder 3"/>
          <p:cNvSpPr>
            <a:spLocks noGrp="1"/>
          </p:cNvSpPr>
          <p:nvPr>
            <p:ph type="dt" sz="half" idx="10"/>
          </p:nvPr>
        </p:nvSpPr>
        <p:spPr>
          <a:xfrm>
            <a:off x="0" y="6492875"/>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a:xfrm>
            <a:off x="6880226" y="6454775"/>
            <a:ext cx="2133600" cy="365125"/>
          </a:xfrm>
        </p:spPr>
        <p:txBody>
          <a:bodyPr/>
          <a:lstStyle/>
          <a:p>
            <a:pPr>
              <a:defRPr/>
            </a:pPr>
            <a:fld id="{8E0910F7-5D48-4D29-89D1-83725AECF732}" type="slidenum">
              <a:rPr lang="en-US" smtClean="0"/>
              <a:pPr>
                <a:defRPr/>
              </a:pPr>
              <a:t>8</a:t>
            </a:fld>
            <a:endParaRPr lang="en-US" dirty="0"/>
          </a:p>
        </p:txBody>
      </p:sp>
      <p:sp>
        <p:nvSpPr>
          <p:cNvPr id="9" name="Title 1"/>
          <p:cNvSpPr txBox="1">
            <a:spLocks/>
          </p:cNvSpPr>
          <p:nvPr/>
        </p:nvSpPr>
        <p:spPr bwMode="auto">
          <a:xfrm>
            <a:off x="137160" y="1029382"/>
            <a:ext cx="8869680"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What is Community First Choice (CFC)? </a:t>
            </a:r>
          </a:p>
        </p:txBody>
      </p:sp>
      <p:sp>
        <p:nvSpPr>
          <p:cNvPr id="3" name="Content Placeholder 2"/>
          <p:cNvSpPr>
            <a:spLocks noGrp="1"/>
          </p:cNvSpPr>
          <p:nvPr>
            <p:ph idx="1"/>
          </p:nvPr>
        </p:nvSpPr>
        <p:spPr>
          <a:xfrm>
            <a:off x="137160" y="1710434"/>
            <a:ext cx="8869680" cy="4618998"/>
          </a:xfrm>
        </p:spPr>
        <p:txBody>
          <a:bodyPr/>
          <a:lstStyle/>
          <a:p>
            <a:pPr marL="0" indent="0">
              <a:buNone/>
            </a:pPr>
            <a:r>
              <a:rPr lang="en-US" sz="2200" dirty="0">
                <a:solidFill>
                  <a:schemeClr val="tx2"/>
                </a:solidFill>
              </a:rPr>
              <a:t>CFC is a home and community-based service option that supports the highest degree of </a:t>
            </a:r>
            <a:r>
              <a:rPr lang="en-US" sz="2200" b="1" dirty="0">
                <a:solidFill>
                  <a:schemeClr val="tx2"/>
                </a:solidFill>
              </a:rPr>
              <a:t>choice</a:t>
            </a:r>
            <a:r>
              <a:rPr lang="en-US" sz="2200" dirty="0">
                <a:solidFill>
                  <a:schemeClr val="tx2"/>
                </a:solidFill>
              </a:rPr>
              <a:t>, </a:t>
            </a:r>
            <a:r>
              <a:rPr lang="en-US" sz="2200" b="1" dirty="0">
                <a:solidFill>
                  <a:schemeClr val="tx2"/>
                </a:solidFill>
              </a:rPr>
              <a:t>control</a:t>
            </a:r>
            <a:r>
              <a:rPr lang="en-US" sz="2200" dirty="0">
                <a:solidFill>
                  <a:schemeClr val="tx2"/>
                </a:solidFill>
              </a:rPr>
              <a:t>, and </a:t>
            </a:r>
            <a:r>
              <a:rPr lang="en-US" sz="2200" b="1" dirty="0">
                <a:solidFill>
                  <a:schemeClr val="tx2"/>
                </a:solidFill>
              </a:rPr>
              <a:t>autonomy</a:t>
            </a:r>
            <a:r>
              <a:rPr lang="en-US" sz="2200" dirty="0">
                <a:solidFill>
                  <a:schemeClr val="tx2"/>
                </a:solidFill>
              </a:rPr>
              <a:t> for consumers through a</a:t>
            </a:r>
          </a:p>
          <a:p>
            <a:pPr marL="0" indent="0">
              <a:buNone/>
            </a:pPr>
            <a:r>
              <a:rPr lang="en-US" sz="2200" dirty="0">
                <a:solidFill>
                  <a:schemeClr val="tx2"/>
                </a:solidFill>
              </a:rPr>
              <a:t>self-directed model.</a:t>
            </a:r>
          </a:p>
          <a:p>
            <a:pPr marL="0" indent="0">
              <a:buNone/>
            </a:pPr>
            <a:endParaRPr lang="en-US" sz="1000" dirty="0">
              <a:solidFill>
                <a:schemeClr val="tx2"/>
              </a:solidFill>
            </a:endParaRPr>
          </a:p>
          <a:p>
            <a:pPr marL="0" indent="0">
              <a:buNone/>
            </a:pPr>
            <a:r>
              <a:rPr lang="en-US" sz="2200" b="1" dirty="0">
                <a:solidFill>
                  <a:schemeClr val="tx2"/>
                </a:solidFill>
              </a:rPr>
              <a:t>Employer Authority </a:t>
            </a:r>
            <a:r>
              <a:rPr lang="en-US" sz="2000" dirty="0">
                <a:solidFill>
                  <a:schemeClr val="tx2"/>
                </a:solidFill>
              </a:rPr>
              <a:t>– Decision-making authority over who they recruit, hire, train, and supervise their services</a:t>
            </a:r>
          </a:p>
          <a:p>
            <a:pPr marL="0" indent="0">
              <a:buNone/>
            </a:pPr>
            <a:r>
              <a:rPr lang="en-US" sz="2200" b="1" dirty="0">
                <a:solidFill>
                  <a:schemeClr val="tx2"/>
                </a:solidFill>
              </a:rPr>
              <a:t>Budget Authority </a:t>
            </a:r>
            <a:r>
              <a:rPr lang="en-US" sz="2000" dirty="0">
                <a:solidFill>
                  <a:schemeClr val="tx2"/>
                </a:solidFill>
              </a:rPr>
              <a:t>– Decision-making authority over how the Medicaid funds in their budget are spent  </a:t>
            </a:r>
          </a:p>
          <a:p>
            <a:pPr marL="400050" lvl="1" indent="0">
              <a:buNone/>
            </a:pPr>
            <a:endParaRPr lang="en-US" sz="600" b="1" dirty="0">
              <a:solidFill>
                <a:schemeClr val="tx2"/>
              </a:solidFill>
            </a:endParaRPr>
          </a:p>
          <a:p>
            <a:pPr marL="400050" lvl="1" indent="0">
              <a:buNone/>
            </a:pPr>
            <a:r>
              <a:rPr lang="en-US" sz="2200" b="1" dirty="0">
                <a:solidFill>
                  <a:schemeClr val="tx2"/>
                </a:solidFill>
              </a:rPr>
              <a:t>4 Budget Areas:</a:t>
            </a:r>
          </a:p>
          <a:p>
            <a:pPr marL="400050" lvl="1" indent="0">
              <a:buNone/>
            </a:pPr>
            <a:r>
              <a:rPr lang="en-US" sz="2000" dirty="0">
                <a:solidFill>
                  <a:schemeClr val="tx2"/>
                </a:solidFill>
              </a:rPr>
              <a:t>1. Assistance with hands-on care, cueing, and supervision</a:t>
            </a:r>
          </a:p>
          <a:p>
            <a:pPr marL="400050" lvl="1" indent="0">
              <a:buNone/>
            </a:pPr>
            <a:r>
              <a:rPr lang="en-US" sz="2000" dirty="0">
                <a:solidFill>
                  <a:schemeClr val="tx2"/>
                </a:solidFill>
              </a:rPr>
              <a:t>2. Assistance with managing a budget and/or staff</a:t>
            </a:r>
          </a:p>
          <a:p>
            <a:pPr marL="400050" lvl="1" indent="0">
              <a:buNone/>
            </a:pPr>
            <a:r>
              <a:rPr lang="en-US" sz="2000" dirty="0">
                <a:solidFill>
                  <a:schemeClr val="tx2"/>
                </a:solidFill>
              </a:rPr>
              <a:t>3. Assistance with back-up supports</a:t>
            </a:r>
          </a:p>
          <a:p>
            <a:pPr marL="400050" lvl="1" indent="0">
              <a:buNone/>
            </a:pPr>
            <a:r>
              <a:rPr lang="en-US" sz="2000" dirty="0">
                <a:solidFill>
                  <a:schemeClr val="tx2"/>
                </a:solidFill>
              </a:rPr>
              <a:t>4. Assistance to increase independence with health-related or daily-living tasks </a:t>
            </a:r>
          </a:p>
        </p:txBody>
      </p:sp>
    </p:spTree>
    <p:extLst>
      <p:ext uri="{BB962C8B-B14F-4D97-AF65-F5344CB8AC3E}">
        <p14:creationId xmlns:p14="http://schemas.microsoft.com/office/powerpoint/2010/main" val="34648874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i="1" dirty="0"/>
              <a:t>Community First Choice</a:t>
            </a:r>
          </a:p>
        </p:txBody>
      </p:sp>
      <p:sp>
        <p:nvSpPr>
          <p:cNvPr id="4" name="Date Placeholder 3"/>
          <p:cNvSpPr>
            <a:spLocks noGrp="1"/>
          </p:cNvSpPr>
          <p:nvPr>
            <p:ph type="dt" sz="half" idx="10"/>
          </p:nvPr>
        </p:nvSpPr>
        <p:spPr>
          <a:xfrm>
            <a:off x="0" y="6485656"/>
            <a:ext cx="2133600" cy="365125"/>
          </a:xfrm>
        </p:spPr>
        <p:txBody>
          <a:bodyPr/>
          <a:lstStyle/>
          <a:p>
            <a:pPr>
              <a:defRPr/>
            </a:pPr>
            <a:r>
              <a:rPr lang="en-US"/>
              <a:t>9/13/2016</a:t>
            </a:r>
            <a:endParaRPr lang="en-US" dirty="0"/>
          </a:p>
        </p:txBody>
      </p:sp>
      <p:sp>
        <p:nvSpPr>
          <p:cNvPr id="6" name="Slide Number Placeholder 5"/>
          <p:cNvSpPr>
            <a:spLocks noGrp="1"/>
          </p:cNvSpPr>
          <p:nvPr>
            <p:ph type="sldNum" sz="quarter" idx="12"/>
          </p:nvPr>
        </p:nvSpPr>
        <p:spPr>
          <a:xfrm>
            <a:off x="6873240" y="6485655"/>
            <a:ext cx="2133600" cy="365125"/>
          </a:xfrm>
        </p:spPr>
        <p:txBody>
          <a:bodyPr/>
          <a:lstStyle/>
          <a:p>
            <a:pPr>
              <a:defRPr/>
            </a:pPr>
            <a:fld id="{8E0910F7-5D48-4D29-89D1-83725AECF732}" type="slidenum">
              <a:rPr lang="en-US" smtClean="0"/>
              <a:pPr>
                <a:defRPr/>
              </a:pPr>
              <a:t>9</a:t>
            </a:fld>
            <a:endParaRPr lang="en-US" dirty="0"/>
          </a:p>
        </p:txBody>
      </p:sp>
      <p:sp>
        <p:nvSpPr>
          <p:cNvPr id="9" name="Title 1"/>
          <p:cNvSpPr txBox="1">
            <a:spLocks/>
          </p:cNvSpPr>
          <p:nvPr/>
        </p:nvSpPr>
        <p:spPr bwMode="auto">
          <a:xfrm>
            <a:off x="144145" y="1075928"/>
            <a:ext cx="8869680" cy="54864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9525">
            <a:noFill/>
            <a:miter lim="800000"/>
            <a:headEnd/>
            <a:tailEnd/>
          </a:ln>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800" kern="1200">
                <a:solidFill>
                  <a:srgbClr val="FFFF00"/>
                </a:solidFill>
                <a:latin typeface="+mj-lt"/>
                <a:ea typeface="+mj-ea"/>
                <a:cs typeface="+mj-cs"/>
              </a:defRPr>
            </a:lvl1pPr>
            <a:lvl2pPr algn="l" rtl="0" fontAlgn="base">
              <a:spcBef>
                <a:spcPct val="0"/>
              </a:spcBef>
              <a:spcAft>
                <a:spcPct val="0"/>
              </a:spcAft>
              <a:defRPr sz="2800">
                <a:solidFill>
                  <a:srgbClr val="FFFF00"/>
                </a:solidFill>
                <a:latin typeface="Calibri" pitchFamily="34" charset="0"/>
              </a:defRPr>
            </a:lvl2pPr>
            <a:lvl3pPr algn="l" rtl="0" fontAlgn="base">
              <a:spcBef>
                <a:spcPct val="0"/>
              </a:spcBef>
              <a:spcAft>
                <a:spcPct val="0"/>
              </a:spcAft>
              <a:defRPr sz="2800">
                <a:solidFill>
                  <a:srgbClr val="FFFF00"/>
                </a:solidFill>
                <a:latin typeface="Calibri" pitchFamily="34" charset="0"/>
              </a:defRPr>
            </a:lvl3pPr>
            <a:lvl4pPr algn="l" rtl="0" fontAlgn="base">
              <a:spcBef>
                <a:spcPct val="0"/>
              </a:spcBef>
              <a:spcAft>
                <a:spcPct val="0"/>
              </a:spcAft>
              <a:defRPr sz="2800">
                <a:solidFill>
                  <a:srgbClr val="FFFF00"/>
                </a:solidFill>
                <a:latin typeface="Calibri" pitchFamily="34" charset="0"/>
              </a:defRPr>
            </a:lvl4pPr>
            <a:lvl5pPr algn="l" rtl="0" fontAlgn="base">
              <a:spcBef>
                <a:spcPct val="0"/>
              </a:spcBef>
              <a:spcAft>
                <a:spcPct val="0"/>
              </a:spcAft>
              <a:defRPr sz="2800">
                <a:solidFill>
                  <a:srgbClr val="FFFF00"/>
                </a:solidFill>
                <a:latin typeface="Calibri" pitchFamily="34" charset="0"/>
              </a:defRPr>
            </a:lvl5pPr>
            <a:lvl6pPr marL="457200" algn="l" rtl="0" fontAlgn="base">
              <a:spcBef>
                <a:spcPct val="0"/>
              </a:spcBef>
              <a:spcAft>
                <a:spcPct val="0"/>
              </a:spcAft>
              <a:defRPr sz="2800">
                <a:solidFill>
                  <a:srgbClr val="FFFF00"/>
                </a:solidFill>
                <a:latin typeface="Calibri" pitchFamily="34" charset="0"/>
              </a:defRPr>
            </a:lvl6pPr>
            <a:lvl7pPr marL="914400" algn="l" rtl="0" fontAlgn="base">
              <a:spcBef>
                <a:spcPct val="0"/>
              </a:spcBef>
              <a:spcAft>
                <a:spcPct val="0"/>
              </a:spcAft>
              <a:defRPr sz="2800">
                <a:solidFill>
                  <a:srgbClr val="FFFF00"/>
                </a:solidFill>
                <a:latin typeface="Calibri" pitchFamily="34" charset="0"/>
              </a:defRPr>
            </a:lvl7pPr>
            <a:lvl8pPr marL="1371600" algn="l" rtl="0" fontAlgn="base">
              <a:spcBef>
                <a:spcPct val="0"/>
              </a:spcBef>
              <a:spcAft>
                <a:spcPct val="0"/>
              </a:spcAft>
              <a:defRPr sz="2800">
                <a:solidFill>
                  <a:srgbClr val="FFFF00"/>
                </a:solidFill>
                <a:latin typeface="Calibri" pitchFamily="34" charset="0"/>
              </a:defRPr>
            </a:lvl8pPr>
            <a:lvl9pPr marL="1828800" algn="l" rtl="0" fontAlgn="base">
              <a:spcBef>
                <a:spcPct val="0"/>
              </a:spcBef>
              <a:spcAft>
                <a:spcPct val="0"/>
              </a:spcAft>
              <a:defRPr sz="2800">
                <a:solidFill>
                  <a:srgbClr val="FFFF00"/>
                </a:solidFill>
                <a:latin typeface="Calibri" pitchFamily="34" charset="0"/>
              </a:defRPr>
            </a:lvl9pPr>
          </a:lstStyle>
          <a:p>
            <a:r>
              <a:rPr lang="en-US" sz="2600" b="1" dirty="0">
                <a:solidFill>
                  <a:schemeClr val="tx2"/>
                </a:solidFill>
              </a:rPr>
              <a:t>Determination of CFC Eligibility</a:t>
            </a:r>
          </a:p>
        </p:txBody>
      </p:sp>
      <p:sp>
        <p:nvSpPr>
          <p:cNvPr id="10" name="Content Placeholder 9"/>
          <p:cNvSpPr>
            <a:spLocks noGrp="1"/>
          </p:cNvSpPr>
          <p:nvPr>
            <p:ph idx="1"/>
          </p:nvPr>
        </p:nvSpPr>
        <p:spPr>
          <a:xfrm>
            <a:off x="189865" y="2127409"/>
            <a:ext cx="8778240" cy="2385290"/>
          </a:xfrm>
        </p:spPr>
        <p:txBody>
          <a:bodyPr/>
          <a:lstStyle/>
          <a:p>
            <a:pPr marL="0" indent="0">
              <a:buNone/>
            </a:pPr>
            <a:r>
              <a:rPr lang="en-US" b="1" dirty="0">
                <a:solidFill>
                  <a:schemeClr val="tx2"/>
                </a:solidFill>
              </a:rPr>
              <a:t>Consumers must:</a:t>
            </a:r>
          </a:p>
          <a:p>
            <a:pPr>
              <a:buFont typeface="Wingdings" panose="05000000000000000000" pitchFamily="2" charset="2"/>
              <a:buChar char="q"/>
            </a:pPr>
            <a:r>
              <a:rPr lang="en-US" dirty="0">
                <a:solidFill>
                  <a:schemeClr val="tx2"/>
                </a:solidFill>
              </a:rPr>
              <a:t>Live in a “community setting”</a:t>
            </a:r>
          </a:p>
          <a:p>
            <a:pPr>
              <a:buFont typeface="Wingdings" panose="05000000000000000000" pitchFamily="2" charset="2"/>
              <a:buChar char="q"/>
            </a:pPr>
            <a:r>
              <a:rPr lang="en-US" dirty="0">
                <a:solidFill>
                  <a:schemeClr val="tx2"/>
                </a:solidFill>
              </a:rPr>
              <a:t>Choose to self-direct and manage an individual budget</a:t>
            </a:r>
          </a:p>
          <a:p>
            <a:pPr>
              <a:buFont typeface="Wingdings" panose="05000000000000000000" pitchFamily="2" charset="2"/>
              <a:buChar char="q"/>
            </a:pPr>
            <a:r>
              <a:rPr lang="en-US" dirty="0">
                <a:solidFill>
                  <a:schemeClr val="tx2"/>
                </a:solidFill>
              </a:rPr>
              <a:t>Be covered under one of the Husky coverage groups</a:t>
            </a:r>
          </a:p>
          <a:p>
            <a:pPr>
              <a:buFont typeface="Wingdings" panose="05000000000000000000" pitchFamily="2" charset="2"/>
              <a:buChar char="q"/>
            </a:pPr>
            <a:r>
              <a:rPr lang="en-US" dirty="0">
                <a:solidFill>
                  <a:schemeClr val="tx2"/>
                </a:solidFill>
              </a:rPr>
              <a:t>Be at “Institutional Level of Care”</a:t>
            </a:r>
          </a:p>
        </p:txBody>
      </p:sp>
    </p:spTree>
    <p:extLst>
      <p:ext uri="{BB962C8B-B14F-4D97-AF65-F5344CB8AC3E}">
        <p14:creationId xmlns:p14="http://schemas.microsoft.com/office/powerpoint/2010/main" val="3102651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8526</TotalTime>
  <Words>2455</Words>
  <Application>Microsoft Office PowerPoint</Application>
  <PresentationFormat>On-screen Show (4:3)</PresentationFormat>
  <Paragraphs>548</Paragraphs>
  <Slides>55</Slides>
  <Notes>48</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CT Long-Term Services &amp; Services (LTSS) Initiatives</vt:lpstr>
      <vt:lpstr>Testing Experience &amp; Functional Tools (TEFT)</vt:lpstr>
      <vt:lpstr>Innovation Accelerator Program</vt:lpstr>
      <vt:lpstr>Innovation Accelerator Program</vt:lpstr>
      <vt:lpstr> Balancing Incentive Program</vt:lpstr>
      <vt:lpstr>Balancing Incentive Program</vt:lpstr>
      <vt:lpstr>Community First Choice</vt:lpstr>
      <vt:lpstr>Community First Choice</vt:lpstr>
      <vt:lpstr>Community First Choice</vt:lpstr>
      <vt:lpstr>Community First Choice</vt:lpstr>
      <vt:lpstr>Community First Choice</vt:lpstr>
      <vt:lpstr>Community First Choice</vt:lpstr>
      <vt:lpstr>Balancing Incentive Program</vt:lpstr>
      <vt:lpstr>No Wrong Door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Money Follows the Person</vt:lpstr>
      <vt:lpstr>Money Follows the Person</vt:lpstr>
      <vt:lpstr>Money Follows the Person</vt:lpstr>
      <vt:lpstr>Money Follows the Person</vt:lpstr>
      <vt:lpstr>Benchmarks</vt:lpstr>
      <vt:lpstr>Benchmarks</vt:lpstr>
      <vt:lpstr>Benchmarks</vt:lpstr>
      <vt:lpstr>Benchmarks</vt:lpstr>
      <vt:lpstr>Benchmarks</vt:lpstr>
      <vt:lpstr>Conclusion</vt:lpstr>
      <vt:lpstr>Conclusion</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2906a2</dc:title>
  <dc:creator>RobM</dc:creator>
  <cp:lastModifiedBy>Clark, Deanna</cp:lastModifiedBy>
  <cp:revision>774</cp:revision>
  <cp:lastPrinted>2016-09-13T12:45:40Z</cp:lastPrinted>
  <dcterms:created xsi:type="dcterms:W3CDTF">2006-08-16T00:00:00Z</dcterms:created>
  <dcterms:modified xsi:type="dcterms:W3CDTF">2016-09-19T17:56:53Z</dcterms:modified>
</cp:coreProperties>
</file>