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25" r:id="rId3"/>
    <p:sldMasterId id="2147483738" r:id="rId4"/>
    <p:sldMasterId id="2147483764" r:id="rId5"/>
    <p:sldMasterId id="2147483790" r:id="rId6"/>
  </p:sldMasterIdLst>
  <p:notesMasterIdLst>
    <p:notesMasterId r:id="rId59"/>
  </p:notesMasterIdLst>
  <p:handoutMasterIdLst>
    <p:handoutMasterId r:id="rId60"/>
  </p:handoutMasterIdLst>
  <p:sldIdLst>
    <p:sldId id="281" r:id="rId7"/>
    <p:sldId id="297" r:id="rId8"/>
    <p:sldId id="302" r:id="rId9"/>
    <p:sldId id="346" r:id="rId10"/>
    <p:sldId id="260" r:id="rId11"/>
    <p:sldId id="336" r:id="rId12"/>
    <p:sldId id="337" r:id="rId13"/>
    <p:sldId id="338" r:id="rId14"/>
    <p:sldId id="339" r:id="rId15"/>
    <p:sldId id="347" r:id="rId16"/>
    <p:sldId id="303" r:id="rId17"/>
    <p:sldId id="304" r:id="rId18"/>
    <p:sldId id="279" r:id="rId19"/>
    <p:sldId id="305" r:id="rId20"/>
    <p:sldId id="343" r:id="rId21"/>
    <p:sldId id="307" r:id="rId22"/>
    <p:sldId id="308" r:id="rId23"/>
    <p:sldId id="344" r:id="rId24"/>
    <p:sldId id="273" r:id="rId25"/>
    <p:sldId id="298" r:id="rId26"/>
    <p:sldId id="345" r:id="rId27"/>
    <p:sldId id="348" r:id="rId28"/>
    <p:sldId id="349" r:id="rId29"/>
    <p:sldId id="350" r:id="rId30"/>
    <p:sldId id="351" r:id="rId31"/>
    <p:sldId id="352" r:id="rId32"/>
    <p:sldId id="342" r:id="rId33"/>
    <p:sldId id="329" r:id="rId34"/>
    <p:sldId id="330" r:id="rId35"/>
    <p:sldId id="331" r:id="rId36"/>
    <p:sldId id="332" r:id="rId37"/>
    <p:sldId id="333" r:id="rId38"/>
    <p:sldId id="341" r:id="rId39"/>
    <p:sldId id="353" r:id="rId40"/>
    <p:sldId id="355" r:id="rId41"/>
    <p:sldId id="354" r:id="rId42"/>
    <p:sldId id="289" r:id="rId43"/>
    <p:sldId id="334" r:id="rId44"/>
    <p:sldId id="335" r:id="rId45"/>
    <p:sldId id="340" r:id="rId46"/>
    <p:sldId id="319" r:id="rId47"/>
    <p:sldId id="320" r:id="rId48"/>
    <p:sldId id="321" r:id="rId49"/>
    <p:sldId id="322" r:id="rId50"/>
    <p:sldId id="323" r:id="rId51"/>
    <p:sldId id="324" r:id="rId52"/>
    <p:sldId id="275" r:id="rId53"/>
    <p:sldId id="325" r:id="rId54"/>
    <p:sldId id="326" r:id="rId55"/>
    <p:sldId id="327" r:id="rId56"/>
    <p:sldId id="300" r:id="rId57"/>
    <p:sldId id="299" r:id="rId5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lek, Karri L" initials="P"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7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nsofs7\Aging_research\Policy%20Projects\Money%20follows%20the%20person\Evaluation\Quarterly%20QOL%20consumer%20dashboard\2017%20QOL%20Dashboard\Q3%202017\Q3%202017_Dashboard_Char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nsofs7\Aging_research\Policy%20Projects\Money%20follows%20the%20person\DSS%20Quarterly%20reports\2018\Q2%202018\Charts_Combined_Q2_2018.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1" i="0" u="none" strike="noStrike" kern="1200" spc="0" baseline="0">
                <a:solidFill>
                  <a:sysClr val="windowText" lastClr="000000"/>
                </a:solidFill>
                <a:latin typeface="+mn-lt"/>
                <a:ea typeface="+mn-ea"/>
                <a:cs typeface="+mn-cs"/>
              </a:defRPr>
            </a:pPr>
            <a:r>
              <a:rPr lang="en-US" sz="1050" b="1" i="0" baseline="0" dirty="0">
                <a:solidFill>
                  <a:sysClr val="windowText" lastClr="000000"/>
                </a:solidFill>
                <a:effectLst/>
              </a:rPr>
              <a:t>Benchmark 4</a:t>
            </a:r>
            <a:endParaRPr lang="en-US" sz="1050" b="1" dirty="0">
              <a:solidFill>
                <a:sysClr val="windowText" lastClr="000000"/>
              </a:solidFill>
              <a:effectLst/>
            </a:endParaRPr>
          </a:p>
          <a:p>
            <a:pPr>
              <a:defRPr sz="900" b="1" i="0" u="none" strike="noStrike" kern="1200" spc="0" baseline="0">
                <a:solidFill>
                  <a:sysClr val="windowText" lastClr="000000"/>
                </a:solidFill>
                <a:latin typeface="+mn-lt"/>
                <a:ea typeface="+mn-ea"/>
                <a:cs typeface="+mn-cs"/>
              </a:defRPr>
            </a:pPr>
            <a:r>
              <a:rPr lang="en-US" sz="1050" b="1" i="0" baseline="0" dirty="0">
                <a:solidFill>
                  <a:sysClr val="windowText" lastClr="000000"/>
                </a:solidFill>
                <a:effectLst/>
              </a:rPr>
              <a:t>Percent of SNF admissions returning to the community within 6 months</a:t>
            </a:r>
            <a:endParaRPr lang="en-US" sz="1050" b="1" dirty="0">
              <a:solidFill>
                <a:sysClr val="windowText" lastClr="000000"/>
              </a:solidFill>
              <a:effectLst/>
            </a:endParaRPr>
          </a:p>
        </c:rich>
      </c:tx>
      <c:layout>
        <c:manualLayout>
          <c:xMode val="edge"/>
          <c:yMode val="edge"/>
          <c:x val="0.17249906612796995"/>
          <c:y val="2.6709401709401708E-2"/>
        </c:manualLayout>
      </c:layout>
      <c:overlay val="0"/>
      <c:spPr>
        <a:noFill/>
        <a:ln>
          <a:noFill/>
        </a:ln>
        <a:effectLst/>
      </c:spPr>
    </c:title>
    <c:autoTitleDeleted val="0"/>
    <c:plotArea>
      <c:layout>
        <c:manualLayout>
          <c:layoutTarget val="inner"/>
          <c:xMode val="edge"/>
          <c:yMode val="edge"/>
          <c:x val="0.11910554719985844"/>
          <c:y val="0.29350320092200011"/>
          <c:w val="0.83797934668278828"/>
          <c:h val="0.34679476663974701"/>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'Bchmrk4(claims)'!$A$6:$A$14</c:f>
              <c:strCache>
                <c:ptCount val="9"/>
                <c:pt idx="0">
                  <c:v>2009</c:v>
                </c:pt>
                <c:pt idx="1">
                  <c:v>2010</c:v>
                </c:pt>
                <c:pt idx="2">
                  <c:v>2011</c:v>
                </c:pt>
                <c:pt idx="3">
                  <c:v>2012</c:v>
                </c:pt>
                <c:pt idx="4">
                  <c:v>2013</c:v>
                </c:pt>
                <c:pt idx="5">
                  <c:v>2014</c:v>
                </c:pt>
                <c:pt idx="6">
                  <c:v>2015</c:v>
                </c:pt>
                <c:pt idx="7">
                  <c:v>2016</c:v>
                </c:pt>
                <c:pt idx="8">
                  <c:v>Jan-Jul 2017</c:v>
                </c:pt>
              </c:strCache>
            </c:strRef>
          </c:cat>
          <c:val>
            <c:numRef>
              <c:f>'Bchmrk4(claims)'!$B$6:$B$14</c:f>
              <c:numCache>
                <c:formatCode>0.0%</c:formatCode>
                <c:ptCount val="9"/>
                <c:pt idx="0">
                  <c:v>0.254</c:v>
                </c:pt>
                <c:pt idx="1">
                  <c:v>0.29599999999999999</c:v>
                </c:pt>
                <c:pt idx="2">
                  <c:v>0.315</c:v>
                </c:pt>
                <c:pt idx="3">
                  <c:v>0.36799999999999999</c:v>
                </c:pt>
                <c:pt idx="4">
                  <c:v>0.35699999999999998</c:v>
                </c:pt>
                <c:pt idx="5">
                  <c:v>0.36699999999999999</c:v>
                </c:pt>
                <c:pt idx="6">
                  <c:v>0.36899999999999999</c:v>
                </c:pt>
                <c:pt idx="7">
                  <c:v>0.38900000000000001</c:v>
                </c:pt>
                <c:pt idx="8">
                  <c:v>0.41199999999999998</c:v>
                </c:pt>
              </c:numCache>
            </c:numRef>
          </c:val>
          <c:extLst xmlns:c16r2="http://schemas.microsoft.com/office/drawing/2015/06/chart">
            <c:ext xmlns:c16="http://schemas.microsoft.com/office/drawing/2014/chart" uri="{C3380CC4-5D6E-409C-BE32-E72D297353CC}">
              <c16:uniqueId val="{00000000-99CD-49B5-B877-467DCA3706AC}"/>
            </c:ext>
          </c:extLst>
        </c:ser>
        <c:dLbls>
          <c:showLegendKey val="0"/>
          <c:showVal val="1"/>
          <c:showCatName val="0"/>
          <c:showSerName val="0"/>
          <c:showPercent val="0"/>
          <c:showBubbleSize val="0"/>
        </c:dLbls>
        <c:gapWidth val="75"/>
        <c:axId val="25350144"/>
        <c:axId val="25352832"/>
      </c:barChart>
      <c:catAx>
        <c:axId val="25350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25352832"/>
        <c:crosses val="autoZero"/>
        <c:auto val="1"/>
        <c:lblAlgn val="ctr"/>
        <c:lblOffset val="100"/>
        <c:noMultiLvlLbl val="0"/>
      </c:catAx>
      <c:valAx>
        <c:axId val="2535283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25350144"/>
        <c:crosses val="autoZero"/>
        <c:crossBetween val="between"/>
        <c:majorUnit val="0.1"/>
      </c:valAx>
      <c:spPr>
        <a:noFill/>
        <a:ln>
          <a:noFill/>
        </a:ln>
        <a:effectLst/>
      </c:spPr>
    </c:plotArea>
    <c:plotVisOnly val="1"/>
    <c:dispBlanksAs val="gap"/>
    <c:showDLblsOverMax val="0"/>
  </c:chart>
  <c:spPr>
    <a:solidFill>
      <a:schemeClr val="bg1"/>
    </a:solidFill>
    <a:ln w="28575" cap="flat" cmpd="sng" algn="ctr">
      <a:solidFill>
        <a:srgbClr val="7030A0"/>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hart>
    <c:title>
      <c:tx>
        <c:rich>
          <a:bodyPr/>
          <a:lstStyle/>
          <a:p>
            <a:pPr>
              <a:defRPr sz="1100"/>
            </a:pPr>
            <a:r>
              <a:rPr lang="en-US" sz="1100"/>
              <a:t>Happy or unhappy with the way you live your life*</a:t>
            </a:r>
          </a:p>
        </c:rich>
      </c:tx>
      <c:layout/>
      <c:overlay val="0"/>
    </c:title>
    <c:autoTitleDeleted val="0"/>
    <c:plotArea>
      <c:layout>
        <c:manualLayout>
          <c:layoutTarget val="inner"/>
          <c:xMode val="edge"/>
          <c:yMode val="edge"/>
          <c:x val="0.10411679309317109"/>
          <c:y val="0.22402312369181687"/>
          <c:w val="0.67232538096916994"/>
          <c:h val="0.63850724935103276"/>
        </c:manualLayout>
      </c:layout>
      <c:barChart>
        <c:barDir val="col"/>
        <c:grouping val="clustered"/>
        <c:varyColors val="0"/>
        <c:ser>
          <c:idx val="0"/>
          <c:order val="0"/>
          <c:tx>
            <c:strRef>
              <c:f>Data!$A$14</c:f>
              <c:strCache>
                <c:ptCount val="1"/>
                <c:pt idx="0">
                  <c:v>happy</c:v>
                </c:pt>
              </c:strCache>
            </c:strRef>
          </c:tx>
          <c:spPr>
            <a:pattFill prst="pct90">
              <a:fgClr>
                <a:schemeClr val="accent4">
                  <a:lumMod val="75000"/>
                </a:schemeClr>
              </a:fgClr>
              <a:bgClr>
                <a:schemeClr val="bg1"/>
              </a:bgClr>
            </a:pattFill>
          </c:spPr>
          <c:invertIfNegative val="0"/>
          <c:dLbls>
            <c:dLbl>
              <c:idx val="3"/>
              <c:layout>
                <c:manualLayout>
                  <c:x val="0"/>
                  <c:y val="1.714677640603566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606-47A8-946A-1D2C149B9DAE}"/>
                </c:ext>
                <c:ext xmlns:c15="http://schemas.microsoft.com/office/drawing/2012/chart" uri="{CE6537A1-D6FC-4f65-9D91-7224C49458BB}">
                  <c15:layout/>
                </c:ext>
              </c:extLst>
            </c:dLbl>
            <c:numFmt formatCode="0%" sourceLinked="0"/>
            <c:spPr>
              <a:noFill/>
              <a:ln>
                <a:noFill/>
              </a:ln>
              <a:effectLst/>
            </c:spPr>
            <c:txPr>
              <a:bodyPr/>
              <a:lstStyle/>
              <a:p>
                <a:pPr>
                  <a:defRPr sz="10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Data!$B$13:$E$13</c:f>
              <c:strCache>
                <c:ptCount val="4"/>
                <c:pt idx="0">
                  <c:v>baseline</c:v>
                </c:pt>
                <c:pt idx="1">
                  <c:v>6 month</c:v>
                </c:pt>
                <c:pt idx="2">
                  <c:v>12 month</c:v>
                </c:pt>
                <c:pt idx="3">
                  <c:v>24 month</c:v>
                </c:pt>
              </c:strCache>
            </c:strRef>
          </c:cat>
          <c:val>
            <c:numRef>
              <c:f>Data!$B$14:$E$14</c:f>
              <c:numCache>
                <c:formatCode>####.0%</c:formatCode>
                <c:ptCount val="4"/>
                <c:pt idx="0">
                  <c:v>0.60299999999999998</c:v>
                </c:pt>
                <c:pt idx="1">
                  <c:v>0.78800000000000003</c:v>
                </c:pt>
                <c:pt idx="2">
                  <c:v>0.77</c:v>
                </c:pt>
                <c:pt idx="3">
                  <c:v>0.78200000000000003</c:v>
                </c:pt>
              </c:numCache>
            </c:numRef>
          </c:val>
          <c:extLst xmlns:c16r2="http://schemas.microsoft.com/office/drawing/2015/06/chart">
            <c:ext xmlns:c16="http://schemas.microsoft.com/office/drawing/2014/chart" uri="{C3380CC4-5D6E-409C-BE32-E72D297353CC}">
              <c16:uniqueId val="{00000001-7606-47A8-946A-1D2C149B9DAE}"/>
            </c:ext>
          </c:extLst>
        </c:ser>
        <c:ser>
          <c:idx val="1"/>
          <c:order val="1"/>
          <c:tx>
            <c:strRef>
              <c:f>Data!$A$15</c:f>
              <c:strCache>
                <c:ptCount val="1"/>
                <c:pt idx="0">
                  <c:v>unhappy</c:v>
                </c:pt>
              </c:strCache>
            </c:strRef>
          </c:tx>
          <c:spPr>
            <a:solidFill>
              <a:schemeClr val="accent4">
                <a:lumMod val="40000"/>
                <a:lumOff val="60000"/>
              </a:schemeClr>
            </a:solidFill>
            <a:ln>
              <a:solidFill>
                <a:sysClr val="windowText" lastClr="000000"/>
              </a:solidFill>
            </a:ln>
          </c:spPr>
          <c:invertIfNegative val="0"/>
          <c:dLbls>
            <c:dLbl>
              <c:idx val="0"/>
              <c:layout>
                <c:manualLayout>
                  <c:x val="1.2437810945273632E-2"/>
                  <c:y val="2.286236854138088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606-47A8-946A-1D2C149B9DAE}"/>
                </c:ext>
                <c:ext xmlns:c15="http://schemas.microsoft.com/office/drawing/2012/chart" uri="{CE6537A1-D6FC-4f65-9D91-7224C49458BB}">
                  <c15:layout/>
                </c:ext>
              </c:extLst>
            </c:dLbl>
            <c:dLbl>
              <c:idx val="1"/>
              <c:layout>
                <c:manualLayout>
                  <c:x val="2.0729684908789386E-2"/>
                  <c:y val="1.714677640603566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606-47A8-946A-1D2C149B9DAE}"/>
                </c:ext>
                <c:ext xmlns:c15="http://schemas.microsoft.com/office/drawing/2012/chart" uri="{CE6537A1-D6FC-4f65-9D91-7224C49458BB}">
                  <c15:layout/>
                </c:ext>
              </c:extLst>
            </c:dLbl>
            <c:dLbl>
              <c:idx val="2"/>
              <c:layout>
                <c:manualLayout>
                  <c:x val="1.2437810945273632E-2"/>
                  <c:y val="1.714677640603566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7606-47A8-946A-1D2C149B9DAE}"/>
                </c:ext>
                <c:ext xmlns:c15="http://schemas.microsoft.com/office/drawing/2012/chart" uri="{CE6537A1-D6FC-4f65-9D91-7224C49458BB}">
                  <c15:layout/>
                </c:ext>
              </c:extLst>
            </c:dLbl>
            <c:dLbl>
              <c:idx val="3"/>
              <c:layout>
                <c:manualLayout>
                  <c:x val="1.658374792703151E-2"/>
                  <c:y val="1.714677640603566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7606-47A8-946A-1D2C149B9DAE}"/>
                </c:ext>
                <c:ext xmlns:c15="http://schemas.microsoft.com/office/drawing/2012/chart" uri="{CE6537A1-D6FC-4f65-9D91-7224C49458BB}">
                  <c15:layout/>
                </c:ext>
              </c:extLst>
            </c:dLbl>
            <c:numFmt formatCode="0%" sourceLinked="0"/>
            <c:spPr>
              <a:noFill/>
              <a:ln>
                <a:noFill/>
              </a:ln>
              <a:effectLst/>
            </c:spPr>
            <c:txPr>
              <a:bodyPr/>
              <a:lstStyle/>
              <a:p>
                <a:pPr>
                  <a:defRPr sz="10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Data!$B$13:$E$13</c:f>
              <c:strCache>
                <c:ptCount val="4"/>
                <c:pt idx="0">
                  <c:v>baseline</c:v>
                </c:pt>
                <c:pt idx="1">
                  <c:v>6 month</c:v>
                </c:pt>
                <c:pt idx="2">
                  <c:v>12 month</c:v>
                </c:pt>
                <c:pt idx="3">
                  <c:v>24 month</c:v>
                </c:pt>
              </c:strCache>
            </c:strRef>
          </c:cat>
          <c:val>
            <c:numRef>
              <c:f>Data!$B$15:$E$15</c:f>
              <c:numCache>
                <c:formatCode>####.0%</c:formatCode>
                <c:ptCount val="4"/>
                <c:pt idx="0">
                  <c:v>0.39700000000000002</c:v>
                </c:pt>
                <c:pt idx="1">
                  <c:v>0.21199999999999999</c:v>
                </c:pt>
                <c:pt idx="2">
                  <c:v>0.23</c:v>
                </c:pt>
                <c:pt idx="3">
                  <c:v>0.218</c:v>
                </c:pt>
              </c:numCache>
            </c:numRef>
          </c:val>
          <c:extLst xmlns:c16r2="http://schemas.microsoft.com/office/drawing/2015/06/chart">
            <c:ext xmlns:c16="http://schemas.microsoft.com/office/drawing/2014/chart" uri="{C3380CC4-5D6E-409C-BE32-E72D297353CC}">
              <c16:uniqueId val="{00000006-7606-47A8-946A-1D2C149B9DAE}"/>
            </c:ext>
          </c:extLst>
        </c:ser>
        <c:dLbls>
          <c:showLegendKey val="0"/>
          <c:showVal val="0"/>
          <c:showCatName val="0"/>
          <c:showSerName val="0"/>
          <c:showPercent val="0"/>
          <c:showBubbleSize val="0"/>
        </c:dLbls>
        <c:gapWidth val="95"/>
        <c:axId val="106373120"/>
        <c:axId val="106374656"/>
      </c:barChart>
      <c:catAx>
        <c:axId val="106373120"/>
        <c:scaling>
          <c:orientation val="minMax"/>
        </c:scaling>
        <c:delete val="0"/>
        <c:axPos val="b"/>
        <c:numFmt formatCode="General" sourceLinked="0"/>
        <c:majorTickMark val="none"/>
        <c:minorTickMark val="none"/>
        <c:tickLblPos val="nextTo"/>
        <c:txPr>
          <a:bodyPr/>
          <a:lstStyle/>
          <a:p>
            <a:pPr>
              <a:defRPr sz="1000" b="1"/>
            </a:pPr>
            <a:endParaRPr lang="en-US"/>
          </a:p>
        </c:txPr>
        <c:crossAx val="106374656"/>
        <c:crosses val="autoZero"/>
        <c:auto val="1"/>
        <c:lblAlgn val="ctr"/>
        <c:lblOffset val="100"/>
        <c:noMultiLvlLbl val="0"/>
      </c:catAx>
      <c:valAx>
        <c:axId val="106374656"/>
        <c:scaling>
          <c:orientation val="minMax"/>
          <c:max val="1"/>
          <c:min val="0"/>
        </c:scaling>
        <c:delete val="0"/>
        <c:axPos val="l"/>
        <c:numFmt formatCode="0%" sourceLinked="0"/>
        <c:majorTickMark val="none"/>
        <c:minorTickMark val="none"/>
        <c:tickLblPos val="nextTo"/>
        <c:txPr>
          <a:bodyPr/>
          <a:lstStyle/>
          <a:p>
            <a:pPr>
              <a:defRPr sz="1000" b="1"/>
            </a:pPr>
            <a:endParaRPr lang="en-US"/>
          </a:p>
        </c:txPr>
        <c:crossAx val="106373120"/>
        <c:crosses val="autoZero"/>
        <c:crossBetween val="between"/>
        <c:majorUnit val="0.2"/>
      </c:valAx>
    </c:plotArea>
    <c:legend>
      <c:legendPos val="r"/>
      <c:layout>
        <c:manualLayout>
          <c:xMode val="edge"/>
          <c:yMode val="edge"/>
          <c:x val="0.79893791617336618"/>
          <c:y val="0.31831854605495258"/>
          <c:w val="0.19691601049868768"/>
          <c:h val="0.1876883445124915"/>
        </c:manualLayout>
      </c:layout>
      <c:overlay val="0"/>
      <c:txPr>
        <a:bodyPr/>
        <a:lstStyle/>
        <a:p>
          <a:pPr>
            <a:defRPr sz="900" b="1"/>
          </a:pPr>
          <a:endParaRPr lang="en-US"/>
        </a:p>
      </c:txPr>
    </c:legend>
    <c:plotVisOnly val="1"/>
    <c:dispBlanksAs val="gap"/>
    <c:showDLblsOverMax val="0"/>
  </c:chart>
  <c:spPr>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hart>
    <c:title>
      <c:tx>
        <c:rich>
          <a:bodyPr/>
          <a:lstStyle/>
          <a:p>
            <a:pPr>
              <a:defRPr sz="1400"/>
            </a:pPr>
            <a:r>
              <a:rPr lang="en-US" sz="1400"/>
              <a:t>Number of Transitions by Quarter: 12/2008 - 6/30/2018</a:t>
            </a:r>
          </a:p>
        </c:rich>
      </c:tx>
      <c:layout>
        <c:manualLayout>
          <c:xMode val="edge"/>
          <c:yMode val="edge"/>
          <c:x val="0.14141666666666666"/>
          <c:y val="0"/>
        </c:manualLayout>
      </c:layout>
      <c:overlay val="0"/>
    </c:title>
    <c:autoTitleDeleted val="0"/>
    <c:plotArea>
      <c:layout>
        <c:manualLayout>
          <c:layoutTarget val="inner"/>
          <c:xMode val="edge"/>
          <c:yMode val="edge"/>
          <c:x val="0.14622462817147858"/>
          <c:y val="7.4849986424110782E-2"/>
          <c:w val="0.80209492563429574"/>
          <c:h val="0.82489252421033565"/>
        </c:manualLayout>
      </c:layout>
      <c:barChart>
        <c:barDir val="bar"/>
        <c:grouping val="clustered"/>
        <c:varyColors val="0"/>
        <c:ser>
          <c:idx val="0"/>
          <c:order val="0"/>
          <c:invertIfNegative val="0"/>
          <c:dLbls>
            <c:dLbl>
              <c:idx val="1"/>
              <c:layout>
                <c:manualLayout>
                  <c:x val="-4.1277808327450892E-3"/>
                  <c:y val="-4.5045045045045045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454-4874-B23B-BF023E779338}"/>
                </c:ext>
                <c:ext xmlns:c15="http://schemas.microsoft.com/office/drawing/2012/chart" uri="{CE6537A1-D6FC-4f65-9D91-7224C49458BB}">
                  <c15:layout/>
                </c:ext>
              </c:extLst>
            </c:dLbl>
            <c:dLbl>
              <c:idx val="2"/>
              <c:layout>
                <c:manualLayout>
                  <c:x val="-2.0637279181112763E-3"/>
                  <c:y val="-1.7062140881038519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454-4874-B23B-BF023E779338}"/>
                </c:ext>
                <c:ext xmlns:c15="http://schemas.microsoft.com/office/drawing/2012/chart" uri="{CE6537A1-D6FC-4f65-9D91-7224C49458BB}">
                  <c15:layout/>
                </c:ext>
              </c:extLst>
            </c:dLbl>
            <c:dLbl>
              <c:idx val="4"/>
              <c:layout>
                <c:manualLayout>
                  <c:x val="2.0637279181112762E-2"/>
                  <c:y val="4.7773561983508539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454-4874-B23B-BF023E779338}"/>
                </c:ext>
                <c:ext xmlns:c15="http://schemas.microsoft.com/office/drawing/2012/chart" uri="{CE6537A1-D6FC-4f65-9D91-7224C49458BB}">
                  <c15:layout/>
                </c:ext>
              </c:extLst>
            </c:dLbl>
            <c:dLbl>
              <c:idx val="11"/>
              <c:layout>
                <c:manualLayout>
                  <c:x val="2.0637279181112762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454-4874-B23B-BF023E779338}"/>
                </c:ext>
                <c:ext xmlns:c15="http://schemas.microsoft.com/office/drawing/2012/chart" uri="{CE6537A1-D6FC-4f65-9D91-7224C49458BB}">
                  <c15:layout/>
                </c:ext>
              </c:extLst>
            </c:dLbl>
            <c:dLbl>
              <c:idx val="12"/>
              <c:layout>
                <c:manualLayout>
                  <c:x val="2.4764735017335313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A454-4874-B23B-BF023E779338}"/>
                </c:ext>
                <c:ext xmlns:c15="http://schemas.microsoft.com/office/drawing/2012/chart" uri="{CE6537A1-D6FC-4f65-9D91-7224C49458BB}">
                  <c15:layout/>
                </c:ext>
              </c:extLst>
            </c:dLbl>
            <c:dLbl>
              <c:idx val="13"/>
              <c:layout>
                <c:manualLayout>
                  <c:x val="2.8892190853557868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A454-4874-B23B-BF023E779338}"/>
                </c:ext>
                <c:ext xmlns:c15="http://schemas.microsoft.com/office/drawing/2012/chart" uri="{CE6537A1-D6FC-4f65-9D91-7224C49458BB}">
                  <c15:layout/>
                </c:ext>
              </c:extLst>
            </c:dLbl>
            <c:dLbl>
              <c:idx val="14"/>
              <c:layout>
                <c:manualLayout>
                  <c:x val="-6.1911837543338283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A454-4874-B23B-BF023E779338}"/>
                </c:ext>
                <c:ext xmlns:c15="http://schemas.microsoft.com/office/drawing/2012/chart" uri="{CE6537A1-D6FC-4f65-9D91-7224C49458BB}">
                  <c15:layout/>
                </c:ext>
              </c:extLst>
            </c:dLbl>
            <c:dLbl>
              <c:idx val="16"/>
              <c:layout>
                <c:manualLayout>
                  <c:x val="1.0318639590556381E-2"/>
                  <c:y val="-2.1510523619780687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A454-4874-B23B-BF023E779338}"/>
                </c:ext>
                <c:ext xmlns:c15="http://schemas.microsoft.com/office/drawing/2012/chart" uri="{CE6537A1-D6FC-4f65-9D91-7224C49458BB}">
                  <c15:layout/>
                </c:ext>
              </c:extLst>
            </c:dLbl>
            <c:dLbl>
              <c:idx val="18"/>
              <c:layout>
                <c:manualLayout>
                  <c:x val="8.3918433272763982E-3"/>
                  <c:y val="3.4824034092512629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A454-4874-B23B-BF023E779338}"/>
                </c:ext>
                <c:ext xmlns:c15="http://schemas.microsoft.com/office/drawing/2012/chart" uri="{CE6537A1-D6FC-4f65-9D91-7224C49458BB}">
                  <c15:layout/>
                </c:ext>
              </c:extLst>
            </c:dLbl>
            <c:dLbl>
              <c:idx val="19"/>
              <c:layout>
                <c:manualLayout>
                  <c:x val="-8.2175651120533003E-3"/>
                  <c:y val="-3.0529732170575452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A454-4874-B23B-BF023E779338}"/>
                </c:ext>
                <c:ext xmlns:c15="http://schemas.microsoft.com/office/drawing/2012/chart" uri="{CE6537A1-D6FC-4f65-9D91-7224C49458BB}">
                  <c15:layout/>
                </c:ext>
              </c:extLst>
            </c:dLbl>
            <c:dLbl>
              <c:idx val="22"/>
              <c:layout>
                <c:manualLayout>
                  <c:x val="4.2393700787401577E-3"/>
                  <c:y val="2.7235627804588942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A454-4874-B23B-BF023E779338}"/>
                </c:ext>
                <c:ext xmlns:c15="http://schemas.microsoft.com/office/drawing/2012/chart" uri="{CE6537A1-D6FC-4f65-9D91-7224C49458BB}">
                  <c15:layout/>
                </c:ext>
              </c:extLst>
            </c:dLbl>
            <c:dLbl>
              <c:idx val="24"/>
              <c:layout>
                <c:manualLayout>
                  <c:x val="2.4615384615384615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A454-4874-B23B-BF023E779338}"/>
                </c:ext>
                <c:ext xmlns:c15="http://schemas.microsoft.com/office/drawing/2012/chart" uri="{CE6537A1-D6FC-4f65-9D91-7224C49458BB}">
                  <c15:layout/>
                </c:ext>
              </c:extLst>
            </c:dLbl>
            <c:dLbl>
              <c:idx val="30"/>
              <c:layout>
                <c:manualLayout>
                  <c:x val="-8.2051282051282051E-3"/>
                  <c:y val="-2.8676092907741371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A454-4874-B23B-BF023E779338}"/>
                </c:ext>
                <c:ext xmlns:c15="http://schemas.microsoft.com/office/drawing/2012/chart" uri="{CE6537A1-D6FC-4f65-9D91-7224C49458BB}">
                  <c15:layout/>
                </c:ext>
              </c:extLst>
            </c:dLbl>
            <c:dLbl>
              <c:idx val="31"/>
              <c:layout>
                <c:manualLayout>
                  <c:x val="-8.2051282051282051E-3"/>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A454-4874-B23B-BF023E779338}"/>
                </c:ext>
                <c:ext xmlns:c15="http://schemas.microsoft.com/office/drawing/2012/chart" uri="{CE6537A1-D6FC-4f65-9D91-7224C49458BB}">
                  <c15:layout/>
                </c:ext>
              </c:extLst>
            </c:dLbl>
            <c:spPr>
              <a:noFill/>
              <a:ln>
                <a:noFill/>
              </a:ln>
              <a:effectLst/>
            </c:spPr>
            <c:txPr>
              <a:bodyPr/>
              <a:lstStyle/>
              <a:p>
                <a:pPr>
                  <a:defRPr sz="9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trendline>
            <c:trendlineType val="linear"/>
            <c:dispRSqr val="0"/>
            <c:dispEq val="0"/>
          </c:trendline>
          <c:cat>
            <c:strRef>
              <c:f>Transitions_Bchmrk1!$A$4:$A$41</c:f>
              <c:strCache>
                <c:ptCount val="38"/>
                <c:pt idx="0">
                  <c:v>2009 1</c:v>
                </c:pt>
                <c:pt idx="1">
                  <c:v>2009 2</c:v>
                </c:pt>
                <c:pt idx="2">
                  <c:v>2009 3</c:v>
                </c:pt>
                <c:pt idx="3">
                  <c:v>2009 4</c:v>
                </c:pt>
                <c:pt idx="4">
                  <c:v>2010 1</c:v>
                </c:pt>
                <c:pt idx="5">
                  <c:v>2010 2</c:v>
                </c:pt>
                <c:pt idx="6">
                  <c:v>2010 3</c:v>
                </c:pt>
                <c:pt idx="7">
                  <c:v>2010 4</c:v>
                </c:pt>
                <c:pt idx="8">
                  <c:v>2011 1</c:v>
                </c:pt>
                <c:pt idx="9">
                  <c:v>2011 2</c:v>
                </c:pt>
                <c:pt idx="10">
                  <c:v>2011 3</c:v>
                </c:pt>
                <c:pt idx="11">
                  <c:v>2011 4</c:v>
                </c:pt>
                <c:pt idx="12">
                  <c:v>2012 1</c:v>
                </c:pt>
                <c:pt idx="13">
                  <c:v>2012 2</c:v>
                </c:pt>
                <c:pt idx="14">
                  <c:v>2012 3</c:v>
                </c:pt>
                <c:pt idx="15">
                  <c:v>2012 4</c:v>
                </c:pt>
                <c:pt idx="16">
                  <c:v>2013 1</c:v>
                </c:pt>
                <c:pt idx="17">
                  <c:v>2013 2</c:v>
                </c:pt>
                <c:pt idx="18">
                  <c:v>2013 3</c:v>
                </c:pt>
                <c:pt idx="19">
                  <c:v>2013 4</c:v>
                </c:pt>
                <c:pt idx="20">
                  <c:v>2014 1</c:v>
                </c:pt>
                <c:pt idx="21">
                  <c:v>2014 2</c:v>
                </c:pt>
                <c:pt idx="22">
                  <c:v>2014 3</c:v>
                </c:pt>
                <c:pt idx="23">
                  <c:v>2014 4</c:v>
                </c:pt>
                <c:pt idx="24">
                  <c:v>2015 1</c:v>
                </c:pt>
                <c:pt idx="25">
                  <c:v>2015 2</c:v>
                </c:pt>
                <c:pt idx="26">
                  <c:v>2015 3</c:v>
                </c:pt>
                <c:pt idx="27">
                  <c:v>2015 4</c:v>
                </c:pt>
                <c:pt idx="28">
                  <c:v>2016 1</c:v>
                </c:pt>
                <c:pt idx="29">
                  <c:v>2016 2</c:v>
                </c:pt>
                <c:pt idx="30">
                  <c:v>2016 3</c:v>
                </c:pt>
                <c:pt idx="31">
                  <c:v>2016 4</c:v>
                </c:pt>
                <c:pt idx="32">
                  <c:v>2017 1</c:v>
                </c:pt>
                <c:pt idx="33">
                  <c:v>2017 2</c:v>
                </c:pt>
                <c:pt idx="34">
                  <c:v>2017 3</c:v>
                </c:pt>
                <c:pt idx="35">
                  <c:v>2017 4</c:v>
                </c:pt>
                <c:pt idx="36">
                  <c:v>2018 1</c:v>
                </c:pt>
                <c:pt idx="37">
                  <c:v>2018 2</c:v>
                </c:pt>
              </c:strCache>
            </c:strRef>
          </c:cat>
          <c:val>
            <c:numRef>
              <c:f>Transitions_Bchmrk1!$B$4:$B$41</c:f>
              <c:numCache>
                <c:formatCode>General</c:formatCode>
                <c:ptCount val="38"/>
                <c:pt idx="0">
                  <c:v>19</c:v>
                </c:pt>
                <c:pt idx="1">
                  <c:v>38</c:v>
                </c:pt>
                <c:pt idx="2">
                  <c:v>43</c:v>
                </c:pt>
                <c:pt idx="3">
                  <c:v>62</c:v>
                </c:pt>
                <c:pt idx="4">
                  <c:v>60</c:v>
                </c:pt>
                <c:pt idx="5">
                  <c:v>74</c:v>
                </c:pt>
                <c:pt idx="6">
                  <c:v>98</c:v>
                </c:pt>
                <c:pt idx="7">
                  <c:v>83</c:v>
                </c:pt>
                <c:pt idx="8">
                  <c:v>66</c:v>
                </c:pt>
                <c:pt idx="9">
                  <c:v>107</c:v>
                </c:pt>
                <c:pt idx="10">
                  <c:v>152</c:v>
                </c:pt>
                <c:pt idx="11">
                  <c:v>109</c:v>
                </c:pt>
                <c:pt idx="12">
                  <c:v>114</c:v>
                </c:pt>
                <c:pt idx="13">
                  <c:v>120</c:v>
                </c:pt>
                <c:pt idx="14">
                  <c:v>110</c:v>
                </c:pt>
                <c:pt idx="15">
                  <c:v>166</c:v>
                </c:pt>
                <c:pt idx="16">
                  <c:v>132</c:v>
                </c:pt>
                <c:pt idx="17">
                  <c:v>167</c:v>
                </c:pt>
                <c:pt idx="18">
                  <c:v>147</c:v>
                </c:pt>
                <c:pt idx="19">
                  <c:v>166</c:v>
                </c:pt>
                <c:pt idx="20">
                  <c:v>121</c:v>
                </c:pt>
                <c:pt idx="21">
                  <c:v>117</c:v>
                </c:pt>
                <c:pt idx="22">
                  <c:v>159</c:v>
                </c:pt>
                <c:pt idx="23">
                  <c:v>199</c:v>
                </c:pt>
                <c:pt idx="24">
                  <c:v>163</c:v>
                </c:pt>
                <c:pt idx="25">
                  <c:v>215</c:v>
                </c:pt>
                <c:pt idx="26">
                  <c:v>201</c:v>
                </c:pt>
                <c:pt idx="27">
                  <c:v>213</c:v>
                </c:pt>
                <c:pt idx="28">
                  <c:v>209</c:v>
                </c:pt>
                <c:pt idx="29">
                  <c:v>181</c:v>
                </c:pt>
                <c:pt idx="30">
                  <c:v>207</c:v>
                </c:pt>
                <c:pt idx="31">
                  <c:v>195</c:v>
                </c:pt>
                <c:pt idx="32">
                  <c:v>171</c:v>
                </c:pt>
                <c:pt idx="33">
                  <c:v>169</c:v>
                </c:pt>
                <c:pt idx="34">
                  <c:v>142</c:v>
                </c:pt>
                <c:pt idx="35">
                  <c:v>154</c:v>
                </c:pt>
                <c:pt idx="36">
                  <c:v>140</c:v>
                </c:pt>
                <c:pt idx="37">
                  <c:v>141</c:v>
                </c:pt>
              </c:numCache>
            </c:numRef>
          </c:val>
          <c:extLst xmlns:c16r2="http://schemas.microsoft.com/office/drawing/2015/06/chart">
            <c:ext xmlns:c16="http://schemas.microsoft.com/office/drawing/2014/chart" uri="{C3380CC4-5D6E-409C-BE32-E72D297353CC}">
              <c16:uniqueId val="{0000000E-A454-4874-B23B-BF023E779338}"/>
            </c:ext>
          </c:extLst>
        </c:ser>
        <c:dLbls>
          <c:showLegendKey val="0"/>
          <c:showVal val="0"/>
          <c:showCatName val="0"/>
          <c:showSerName val="0"/>
          <c:showPercent val="0"/>
          <c:showBubbleSize val="0"/>
        </c:dLbls>
        <c:gapWidth val="63"/>
        <c:axId val="106450304"/>
        <c:axId val="106485248"/>
      </c:barChart>
      <c:catAx>
        <c:axId val="106450304"/>
        <c:scaling>
          <c:orientation val="minMax"/>
        </c:scaling>
        <c:delete val="0"/>
        <c:axPos val="l"/>
        <c:title>
          <c:tx>
            <c:rich>
              <a:bodyPr rot="-5400000" vert="horz"/>
              <a:lstStyle/>
              <a:p>
                <a:pPr>
                  <a:defRPr sz="900"/>
                </a:pPr>
                <a:r>
                  <a:rPr lang="en-US" sz="900"/>
                  <a:t>Quarter</a:t>
                </a:r>
              </a:p>
            </c:rich>
          </c:tx>
          <c:layout>
            <c:manualLayout>
              <c:xMode val="edge"/>
              <c:yMode val="edge"/>
              <c:x val="2.1839603816239166E-2"/>
              <c:y val="0.44554072905668696"/>
            </c:manualLayout>
          </c:layout>
          <c:overlay val="0"/>
        </c:title>
        <c:numFmt formatCode="General" sourceLinked="0"/>
        <c:majorTickMark val="none"/>
        <c:minorTickMark val="none"/>
        <c:tickLblPos val="nextTo"/>
        <c:txPr>
          <a:bodyPr/>
          <a:lstStyle/>
          <a:p>
            <a:pPr>
              <a:defRPr sz="800"/>
            </a:pPr>
            <a:endParaRPr lang="en-US"/>
          </a:p>
        </c:txPr>
        <c:crossAx val="106485248"/>
        <c:crosses val="autoZero"/>
        <c:auto val="1"/>
        <c:lblAlgn val="ctr"/>
        <c:lblOffset val="100"/>
        <c:tickLblSkip val="1"/>
        <c:noMultiLvlLbl val="0"/>
      </c:catAx>
      <c:valAx>
        <c:axId val="106485248"/>
        <c:scaling>
          <c:orientation val="minMax"/>
          <c:min val="0"/>
        </c:scaling>
        <c:delete val="0"/>
        <c:axPos val="b"/>
        <c:title>
          <c:tx>
            <c:rich>
              <a:bodyPr/>
              <a:lstStyle/>
              <a:p>
                <a:pPr>
                  <a:defRPr sz="900"/>
                </a:pPr>
                <a:r>
                  <a:rPr lang="en-US" sz="900"/>
                  <a:t>Number of Transitioned Referrals</a:t>
                </a:r>
              </a:p>
            </c:rich>
          </c:tx>
          <c:layout/>
          <c:overlay val="0"/>
        </c:title>
        <c:numFmt formatCode="General" sourceLinked="1"/>
        <c:majorTickMark val="none"/>
        <c:minorTickMark val="none"/>
        <c:tickLblPos val="nextTo"/>
        <c:txPr>
          <a:bodyPr/>
          <a:lstStyle/>
          <a:p>
            <a:pPr>
              <a:defRPr sz="900"/>
            </a:pPr>
            <a:endParaRPr lang="en-US"/>
          </a:p>
        </c:txPr>
        <c:crossAx val="106450304"/>
        <c:crosses val="autoZero"/>
        <c:crossBetween val="between"/>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dirty="0"/>
              <a:t>Hospice Utilization </a:t>
            </a:r>
          </a:p>
          <a:p>
            <a:pPr>
              <a:defRPr sz="1600" b="1" i="0" u="none" strike="noStrike" kern="1200" baseline="0">
                <a:solidFill>
                  <a:schemeClr val="tx1">
                    <a:lumMod val="65000"/>
                    <a:lumOff val="35000"/>
                  </a:schemeClr>
                </a:solidFill>
                <a:latin typeface="+mn-lt"/>
                <a:ea typeface="+mn-ea"/>
                <a:cs typeface="+mn-cs"/>
              </a:defRPr>
            </a:pPr>
            <a:r>
              <a:rPr lang="en-US" dirty="0"/>
              <a:t>Dually Eligible and Medicaid-Only Decedents</a:t>
            </a:r>
          </a:p>
          <a:p>
            <a:pPr>
              <a:defRPr sz="1600" b="1" i="0" u="none" strike="noStrike" kern="1200" baseline="0">
                <a:solidFill>
                  <a:schemeClr val="tx1">
                    <a:lumMod val="65000"/>
                    <a:lumOff val="35000"/>
                  </a:schemeClr>
                </a:solidFill>
                <a:latin typeface="+mn-lt"/>
                <a:ea typeface="+mn-ea"/>
                <a:cs typeface="+mn-cs"/>
              </a:defRPr>
            </a:pPr>
            <a:endParaRPr lang="en-US" dirty="0"/>
          </a:p>
        </c:rich>
      </c:tx>
      <c:layout>
        <c:manualLayout>
          <c:xMode val="edge"/>
          <c:yMode val="edge"/>
          <c:x val="0.12998196136182255"/>
          <c:y val="7.349619600165716E-2"/>
        </c:manualLayout>
      </c:layout>
      <c:overlay val="0"/>
      <c:spPr>
        <a:noFill/>
        <a:ln>
          <a:noFill/>
        </a:ln>
        <a:effectLst/>
      </c:sp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Sheet1!$A$1:$B$1</c:f>
              <c:strCache>
                <c:ptCount val="2"/>
                <c:pt idx="0">
                  <c:v>Dual Eligible
n=12,090</c:v>
                </c:pt>
                <c:pt idx="1">
                  <c:v>Medicaid Only
n=2,979</c:v>
                </c:pt>
              </c:strCache>
            </c:strRef>
          </c:cat>
          <c:val>
            <c:numRef>
              <c:f>Sheet1!$A$2:$B$2</c:f>
              <c:numCache>
                <c:formatCode>0%</c:formatCode>
                <c:ptCount val="2"/>
                <c:pt idx="0">
                  <c:v>0.44</c:v>
                </c:pt>
                <c:pt idx="1">
                  <c:v>0.18</c:v>
                </c:pt>
              </c:numCache>
            </c:numRef>
          </c:val>
          <c:extLst xmlns:c16r2="http://schemas.microsoft.com/office/drawing/2015/06/chart">
            <c:ext xmlns:c16="http://schemas.microsoft.com/office/drawing/2014/chart" uri="{C3380CC4-5D6E-409C-BE32-E72D297353CC}">
              <c16:uniqueId val="{00000000-215B-4843-BEE6-12A103E14A70}"/>
            </c:ext>
          </c:extLst>
        </c:ser>
        <c:dLbls>
          <c:showLegendKey val="0"/>
          <c:showVal val="0"/>
          <c:showCatName val="0"/>
          <c:showSerName val="0"/>
          <c:showPercent val="0"/>
          <c:showBubbleSize val="0"/>
        </c:dLbls>
        <c:gapWidth val="100"/>
        <c:overlap val="-24"/>
        <c:axId val="93700096"/>
        <c:axId val="93701632"/>
      </c:barChart>
      <c:catAx>
        <c:axId val="937000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701632"/>
        <c:crosses val="autoZero"/>
        <c:auto val="1"/>
        <c:lblAlgn val="ctr"/>
        <c:lblOffset val="100"/>
        <c:noMultiLvlLbl val="0"/>
      </c:catAx>
      <c:valAx>
        <c:axId val="93701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700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Average Length</a:t>
            </a:r>
            <a:r>
              <a:rPr lang="en-US" baseline="0"/>
              <a:t> of Stay in Hospice (Days)</a:t>
            </a:r>
          </a:p>
          <a:p>
            <a:pPr>
              <a:defRPr sz="1600" b="1" i="0" u="none" strike="noStrike" kern="1200" baseline="0">
                <a:solidFill>
                  <a:schemeClr val="tx1">
                    <a:lumMod val="65000"/>
                    <a:lumOff val="35000"/>
                  </a:schemeClr>
                </a:solidFill>
                <a:latin typeface="+mn-lt"/>
                <a:ea typeface="+mn-ea"/>
                <a:cs typeface="+mn-cs"/>
              </a:defRPr>
            </a:pPr>
            <a:r>
              <a:rPr lang="en-US" baseline="0"/>
              <a:t>Dually Eligible and Medicaid Only Decedents </a:t>
            </a:r>
            <a:endParaRPr lang="en-US"/>
          </a:p>
          <a:p>
            <a:pPr>
              <a:defRPr sz="1600" b="1" i="0" u="none" strike="noStrike" kern="1200" baseline="0">
                <a:solidFill>
                  <a:schemeClr val="tx1">
                    <a:lumMod val="65000"/>
                    <a:lumOff val="35000"/>
                  </a:schemeClr>
                </a:solidFill>
                <a:latin typeface="+mn-lt"/>
                <a:ea typeface="+mn-ea"/>
                <a:cs typeface="+mn-cs"/>
              </a:defRPr>
            </a:pPr>
            <a:endParaRPr lang="en-US"/>
          </a:p>
        </c:rich>
      </c:tx>
      <c:layout/>
      <c:overlay val="0"/>
      <c:spPr>
        <a:noFill/>
        <a:ln>
          <a:noFill/>
        </a:ln>
        <a:effectLst/>
      </c:sp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Sheet1!$A$1:$B$1</c:f>
              <c:strCache>
                <c:ptCount val="2"/>
                <c:pt idx="0">
                  <c:v>Dual Eligible
n=12,090</c:v>
                </c:pt>
                <c:pt idx="1">
                  <c:v>Medicaid Only
n=2,979</c:v>
                </c:pt>
              </c:strCache>
            </c:strRef>
          </c:cat>
          <c:val>
            <c:numRef>
              <c:f>Sheet1!$A$2:$B$2</c:f>
              <c:numCache>
                <c:formatCode>0.00</c:formatCode>
                <c:ptCount val="2"/>
                <c:pt idx="0">
                  <c:v>49.65</c:v>
                </c:pt>
                <c:pt idx="1">
                  <c:v>26.58</c:v>
                </c:pt>
              </c:numCache>
            </c:numRef>
          </c:val>
          <c:extLst xmlns:c16r2="http://schemas.microsoft.com/office/drawing/2015/06/chart">
            <c:ext xmlns:c16="http://schemas.microsoft.com/office/drawing/2014/chart" uri="{C3380CC4-5D6E-409C-BE32-E72D297353CC}">
              <c16:uniqueId val="{00000000-4F7F-405B-96C3-395FA1CBC71E}"/>
            </c:ext>
          </c:extLst>
        </c:ser>
        <c:dLbls>
          <c:showLegendKey val="0"/>
          <c:showVal val="0"/>
          <c:showCatName val="0"/>
          <c:showSerName val="0"/>
          <c:showPercent val="0"/>
          <c:showBubbleSize val="0"/>
        </c:dLbls>
        <c:gapWidth val="100"/>
        <c:overlap val="-24"/>
        <c:axId val="94914432"/>
        <c:axId val="94915968"/>
      </c:barChart>
      <c:catAx>
        <c:axId val="949144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915968"/>
        <c:crosses val="autoZero"/>
        <c:auto val="1"/>
        <c:lblAlgn val="ctr"/>
        <c:lblOffset val="100"/>
        <c:noMultiLvlLbl val="0"/>
      </c:catAx>
      <c:valAx>
        <c:axId val="949159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914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0.90476</cdr:x>
      <cdr:y>0.77975</cdr:y>
    </cdr:from>
    <cdr:to>
      <cdr:x>0.91392</cdr:x>
      <cdr:y>0.82025</cdr:y>
    </cdr:to>
    <cdr:sp macro="" textlink="">
      <cdr:nvSpPr>
        <cdr:cNvPr id="3" name="TextBox 2"/>
        <cdr:cNvSpPr txBox="1"/>
      </cdr:nvSpPr>
      <cdr:spPr>
        <a:xfrm xmlns:a="http://schemas.openxmlformats.org/drawingml/2006/main">
          <a:off x="4705350" y="2933700"/>
          <a:ext cx="47625" cy="152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0.86264</cdr:x>
      <cdr:y>0.79241</cdr:y>
    </cdr:from>
    <cdr:to>
      <cdr:x>0.98168</cdr:x>
      <cdr:y>1</cdr:y>
    </cdr:to>
    <cdr:sp macro="" textlink="">
      <cdr:nvSpPr>
        <cdr:cNvPr id="4" name="TextBox 3"/>
        <cdr:cNvSpPr txBox="1"/>
      </cdr:nvSpPr>
      <cdr:spPr>
        <a:xfrm xmlns:a="http://schemas.openxmlformats.org/drawingml/2006/main">
          <a:off x="4486275" y="2981325"/>
          <a:ext cx="619125" cy="781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F98B244-1869-4FD5-8F14-7309310AC905}" type="datetimeFigureOut">
              <a:rPr lang="en-US" smtClean="0"/>
              <a:t>9/11/2018</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C649F4C-0E81-48C9-951A-5DE264762376}" type="slidenum">
              <a:rPr lang="en-US" smtClean="0"/>
              <a:t>‹#›</a:t>
            </a:fld>
            <a:endParaRPr lang="en-US"/>
          </a:p>
        </p:txBody>
      </p:sp>
    </p:spTree>
    <p:extLst>
      <p:ext uri="{BB962C8B-B14F-4D97-AF65-F5344CB8AC3E}">
        <p14:creationId xmlns:p14="http://schemas.microsoft.com/office/powerpoint/2010/main" val="552433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60D3D47-FAF6-4BD6-8220-69AC64CD582B}" type="datetimeFigureOut">
              <a:rPr lang="en-US" smtClean="0"/>
              <a:t>9/11/2018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850BFAB-8A4C-4286-8338-AC7A23CD3324}" type="slidenum">
              <a:rPr lang="en-US" smtClean="0"/>
              <a:t>‹#›</a:t>
            </a:fld>
            <a:endParaRPr lang="en-US"/>
          </a:p>
        </p:txBody>
      </p:sp>
    </p:spTree>
    <p:extLst>
      <p:ext uri="{BB962C8B-B14F-4D97-AF65-F5344CB8AC3E}">
        <p14:creationId xmlns:p14="http://schemas.microsoft.com/office/powerpoint/2010/main" val="3744170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Guest Speaker</a:t>
            </a:r>
            <a:endParaRPr lang="en-US" dirty="0"/>
          </a:p>
        </p:txBody>
      </p:sp>
      <p:sp>
        <p:nvSpPr>
          <p:cNvPr id="4" name="Slide Number Placeholder 3"/>
          <p:cNvSpPr>
            <a:spLocks noGrp="1"/>
          </p:cNvSpPr>
          <p:nvPr>
            <p:ph type="sldNum" sz="quarter" idx="10"/>
          </p:nvPr>
        </p:nvSpPr>
        <p:spPr/>
        <p:txBody>
          <a:bodyPr/>
          <a:lstStyle/>
          <a:p>
            <a:fld id="{A850BFAB-8A4C-4286-8338-AC7A23CD3324}" type="slidenum">
              <a:rPr lang="en-US" smtClean="0"/>
              <a:t>2</a:t>
            </a:fld>
            <a:endParaRPr lang="en-US"/>
          </a:p>
        </p:txBody>
      </p:sp>
    </p:spTree>
    <p:extLst>
      <p:ext uri="{BB962C8B-B14F-4D97-AF65-F5344CB8AC3E}">
        <p14:creationId xmlns:p14="http://schemas.microsoft.com/office/powerpoint/2010/main" val="145921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50BFAB-8A4C-4286-8338-AC7A23CD3324}" type="slidenum">
              <a:rPr lang="en-US" smtClean="0"/>
              <a:t>27</a:t>
            </a:fld>
            <a:endParaRPr lang="en-US"/>
          </a:p>
        </p:txBody>
      </p:sp>
    </p:spTree>
    <p:extLst>
      <p:ext uri="{BB962C8B-B14F-4D97-AF65-F5344CB8AC3E}">
        <p14:creationId xmlns:p14="http://schemas.microsoft.com/office/powerpoint/2010/main" val="2811097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50BFAB-8A4C-4286-8338-AC7A23CD3324}" type="slidenum">
              <a:rPr lang="en-US" smtClean="0"/>
              <a:t>28</a:t>
            </a:fld>
            <a:endParaRPr lang="en-US"/>
          </a:p>
        </p:txBody>
      </p:sp>
    </p:spTree>
    <p:extLst>
      <p:ext uri="{BB962C8B-B14F-4D97-AF65-F5344CB8AC3E}">
        <p14:creationId xmlns:p14="http://schemas.microsoft.com/office/powerpoint/2010/main" val="3844572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50BFAB-8A4C-4286-8338-AC7A23CD3324}" type="slidenum">
              <a:rPr lang="en-US" smtClean="0"/>
              <a:t>31</a:t>
            </a:fld>
            <a:endParaRPr lang="en-US"/>
          </a:p>
        </p:txBody>
      </p:sp>
    </p:spTree>
    <p:extLst>
      <p:ext uri="{BB962C8B-B14F-4D97-AF65-F5344CB8AC3E}">
        <p14:creationId xmlns:p14="http://schemas.microsoft.com/office/powerpoint/2010/main" val="2811097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50BFAB-8A4C-4286-8338-AC7A23CD3324}" type="slidenum">
              <a:rPr lang="en-US" smtClean="0"/>
              <a:t>33</a:t>
            </a:fld>
            <a:endParaRPr lang="en-US"/>
          </a:p>
        </p:txBody>
      </p:sp>
    </p:spTree>
    <p:extLst>
      <p:ext uri="{BB962C8B-B14F-4D97-AF65-F5344CB8AC3E}">
        <p14:creationId xmlns:p14="http://schemas.microsoft.com/office/powerpoint/2010/main" val="2811097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39441438" indent="-38965188">
              <a:defRPr>
                <a:solidFill>
                  <a:schemeClr val="tx1"/>
                </a:solidFill>
                <a:latin typeface="Calibri" panose="020F0502020204030204" pitchFamily="34" charset="0"/>
              </a:defRPr>
            </a:lvl2pPr>
            <a:lvl3pPr marL="1162050" indent="-230188">
              <a:defRPr>
                <a:solidFill>
                  <a:schemeClr val="tx1"/>
                </a:solidFill>
                <a:latin typeface="Calibri" panose="020F0502020204030204" pitchFamily="34" charset="0"/>
              </a:defRPr>
            </a:lvl3pPr>
            <a:lvl4pPr marL="1628775" indent="-230188">
              <a:defRPr>
                <a:solidFill>
                  <a:schemeClr val="tx1"/>
                </a:solidFill>
                <a:latin typeface="Calibri" panose="020F0502020204030204" pitchFamily="34" charset="0"/>
              </a:defRPr>
            </a:lvl4pPr>
            <a:lvl5pPr marL="2093913" indent="-230188">
              <a:defRPr>
                <a:solidFill>
                  <a:schemeClr val="tx1"/>
                </a:solidFill>
                <a:latin typeface="Calibri" panose="020F0502020204030204" pitchFamily="34" charset="0"/>
              </a:defRPr>
            </a:lvl5pPr>
            <a:lvl6pPr marL="2551113" indent="-230188" eaLnBrk="0" fontAlgn="base" hangingPunct="0">
              <a:spcBef>
                <a:spcPct val="0"/>
              </a:spcBef>
              <a:spcAft>
                <a:spcPct val="0"/>
              </a:spcAft>
              <a:defRPr>
                <a:solidFill>
                  <a:schemeClr val="tx1"/>
                </a:solidFill>
                <a:latin typeface="Calibri" panose="020F0502020204030204" pitchFamily="34" charset="0"/>
              </a:defRPr>
            </a:lvl6pPr>
            <a:lvl7pPr marL="3008313" indent="-230188" eaLnBrk="0" fontAlgn="base" hangingPunct="0">
              <a:spcBef>
                <a:spcPct val="0"/>
              </a:spcBef>
              <a:spcAft>
                <a:spcPct val="0"/>
              </a:spcAft>
              <a:defRPr>
                <a:solidFill>
                  <a:schemeClr val="tx1"/>
                </a:solidFill>
                <a:latin typeface="Calibri" panose="020F0502020204030204" pitchFamily="34" charset="0"/>
              </a:defRPr>
            </a:lvl7pPr>
            <a:lvl8pPr marL="3465513" indent="-230188" eaLnBrk="0" fontAlgn="base" hangingPunct="0">
              <a:spcBef>
                <a:spcPct val="0"/>
              </a:spcBef>
              <a:spcAft>
                <a:spcPct val="0"/>
              </a:spcAft>
              <a:defRPr>
                <a:solidFill>
                  <a:schemeClr val="tx1"/>
                </a:solidFill>
                <a:latin typeface="Calibri" panose="020F0502020204030204" pitchFamily="34" charset="0"/>
              </a:defRPr>
            </a:lvl8pPr>
            <a:lvl9pPr marL="3922713" indent="-23018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7F6DCC6-70C0-4534-8CB2-D363A523E12F}" type="slidenum">
              <a:rPr lang="en-US" altLang="en-US" smtClean="0">
                <a:solidFill>
                  <a:srgbClr val="262729"/>
                </a:solidFill>
                <a:latin typeface="Times" panose="02020603050405020304" pitchFamily="18" charset="0"/>
                <a:ea typeface="MS PGothic" panose="020B0600070205080204" pitchFamily="34" charset="-128"/>
              </a:rPr>
              <a:pPr fontAlgn="base">
                <a:spcBef>
                  <a:spcPct val="0"/>
                </a:spcBef>
                <a:spcAft>
                  <a:spcPct val="0"/>
                </a:spcAft>
              </a:pPr>
              <a:t>35</a:t>
            </a:fld>
            <a:endParaRPr lang="en-US" altLang="en-US" dirty="0" smtClean="0">
              <a:solidFill>
                <a:srgbClr val="262729"/>
              </a:solidFill>
              <a:latin typeface="Times" panose="02020603050405020304" pitchFamily="18" charset="0"/>
              <a:ea typeface="MS PGothic" panose="020B0600070205080204" pitchFamily="34" charset="-128"/>
            </a:endParaRPr>
          </a:p>
        </p:txBody>
      </p:sp>
      <p:sp>
        <p:nvSpPr>
          <p:cNvPr id="19459" name="Rectangle 2"/>
          <p:cNvSpPr>
            <a:spLocks noGrp="1" noRot="1" noChangeAspect="1" noChangeArrowheads="1" noTextEdit="1"/>
          </p:cNvSpPr>
          <p:nvPr>
            <p:ph type="sldImg"/>
          </p:nvPr>
        </p:nvSpPr>
        <p:spPr bwMode="auto">
          <a:xfrm>
            <a:off x="1492250" y="1162050"/>
            <a:ext cx="4181475"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a:p>
            <a:pPr eaLnBrk="1" hangingPunct="1">
              <a:spcBef>
                <a:spcPct val="0"/>
              </a:spcBef>
            </a:pPr>
            <a:endParaRPr lang="en-US" altLang="en-US" dirty="0" smtClean="0"/>
          </a:p>
        </p:txBody>
      </p:sp>
    </p:spTree>
    <p:extLst>
      <p:ext uri="{BB962C8B-B14F-4D97-AF65-F5344CB8AC3E}">
        <p14:creationId xmlns:p14="http://schemas.microsoft.com/office/powerpoint/2010/main" val="649592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50BFAB-8A4C-4286-8338-AC7A23CD3324}" type="slidenum">
              <a:rPr lang="en-US" smtClean="0"/>
              <a:t>38</a:t>
            </a:fld>
            <a:endParaRPr lang="en-US"/>
          </a:p>
        </p:txBody>
      </p:sp>
    </p:spTree>
    <p:extLst>
      <p:ext uri="{BB962C8B-B14F-4D97-AF65-F5344CB8AC3E}">
        <p14:creationId xmlns:p14="http://schemas.microsoft.com/office/powerpoint/2010/main" val="16886011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8A7414-2824-44E6-94EB-B8ECE594AAF4}" type="slidenum">
              <a:rPr lang="en-US" smtClean="0"/>
              <a:t>42</a:t>
            </a:fld>
            <a:endParaRPr lang="en-US"/>
          </a:p>
        </p:txBody>
      </p:sp>
    </p:spTree>
    <p:extLst>
      <p:ext uri="{BB962C8B-B14F-4D97-AF65-F5344CB8AC3E}">
        <p14:creationId xmlns:p14="http://schemas.microsoft.com/office/powerpoint/2010/main" val="1716678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baseline="30000" dirty="0"/>
              <a:t>1</a:t>
            </a:r>
            <a:r>
              <a:rPr lang="en-US" dirty="0"/>
              <a:t> Patients with appropriate hospice used died under hospice care and  had a single hospice episode the was &gt;7 days and &lt;180 days</a:t>
            </a:r>
            <a:r>
              <a:rPr lang="en-US" dirty="0" smtClean="0"/>
              <a:t> </a:t>
            </a:r>
          </a:p>
          <a:p>
            <a:r>
              <a:rPr lang="en-US" baseline="30000" dirty="0" smtClean="0"/>
              <a:t>2</a:t>
            </a:r>
            <a:r>
              <a:rPr lang="en-US" dirty="0" smtClean="0"/>
              <a:t> </a:t>
            </a:r>
            <a:r>
              <a:rPr lang="en-US" dirty="0"/>
              <a:t>Patients with potentially concerning hospice use were hierarchically categorized into one of the three categories.</a:t>
            </a:r>
            <a:r>
              <a:rPr lang="en-US" dirty="0" smtClean="0"/>
              <a:t> </a:t>
            </a:r>
          </a:p>
          <a:p>
            <a:r>
              <a:rPr lang="en-US" baseline="30000" dirty="0" smtClean="0"/>
              <a:t>3</a:t>
            </a:r>
            <a:r>
              <a:rPr lang="en-US" dirty="0" smtClean="0"/>
              <a:t> </a:t>
            </a:r>
            <a:r>
              <a:rPr lang="en-US" dirty="0"/>
              <a:t>Patients in the disenrollment category either had multiple episodes and may or may not have died under hospice care, or they had a single episode that ended prior to death.</a:t>
            </a:r>
            <a:r>
              <a:rPr lang="en-US" dirty="0" smtClean="0"/>
              <a:t> </a:t>
            </a:r>
          </a:p>
          <a:p>
            <a:r>
              <a:rPr lang="en-US" baseline="30000" dirty="0" smtClean="0"/>
              <a:t>4</a:t>
            </a:r>
            <a:r>
              <a:rPr lang="en-US" dirty="0" smtClean="0"/>
              <a:t> </a:t>
            </a:r>
            <a:r>
              <a:rPr lang="en-US" dirty="0"/>
              <a:t>Patients with very short hospice use died under hospice care and had a single episode that was &lt;=7 days.</a:t>
            </a:r>
            <a:r>
              <a:rPr lang="en-US" dirty="0" smtClean="0"/>
              <a:t> </a:t>
            </a:r>
          </a:p>
          <a:p>
            <a:r>
              <a:rPr lang="en-US" baseline="30000" dirty="0" smtClean="0"/>
              <a:t>5</a:t>
            </a:r>
            <a:r>
              <a:rPr lang="en-US" dirty="0" smtClean="0"/>
              <a:t> </a:t>
            </a:r>
            <a:r>
              <a:rPr lang="en-US" dirty="0"/>
              <a:t>Patients with very long hospice use died under hospice care and had a single episode that was &gt;=180 days.</a:t>
            </a:r>
            <a:r>
              <a:rPr lang="en-US" dirty="0" smtClean="0"/>
              <a:t> </a:t>
            </a:r>
            <a:endParaRPr lang="en-US" dirty="0"/>
          </a:p>
        </p:txBody>
      </p:sp>
      <p:sp>
        <p:nvSpPr>
          <p:cNvPr id="4" name="Slide Number Placeholder 3"/>
          <p:cNvSpPr>
            <a:spLocks noGrp="1"/>
          </p:cNvSpPr>
          <p:nvPr>
            <p:ph type="sldNum" sz="quarter" idx="10"/>
          </p:nvPr>
        </p:nvSpPr>
        <p:spPr/>
        <p:txBody>
          <a:bodyPr/>
          <a:lstStyle/>
          <a:p>
            <a:fld id="{578A7414-2824-44E6-94EB-B8ECE594AAF4}" type="slidenum">
              <a:rPr lang="en-US" smtClean="0"/>
              <a:t>43</a:t>
            </a:fld>
            <a:endParaRPr lang="en-US"/>
          </a:p>
        </p:txBody>
      </p:sp>
    </p:spTree>
    <p:extLst>
      <p:ext uri="{BB962C8B-B14F-4D97-AF65-F5344CB8AC3E}">
        <p14:creationId xmlns:p14="http://schemas.microsoft.com/office/powerpoint/2010/main" val="4266406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50BFAB-8A4C-4286-8338-AC7A23CD3324}" type="slidenum">
              <a:rPr lang="en-US" smtClean="0"/>
              <a:t>51</a:t>
            </a:fld>
            <a:endParaRPr lang="en-US"/>
          </a:p>
        </p:txBody>
      </p:sp>
    </p:spTree>
    <p:extLst>
      <p:ext uri="{BB962C8B-B14F-4D97-AF65-F5344CB8AC3E}">
        <p14:creationId xmlns:p14="http://schemas.microsoft.com/office/powerpoint/2010/main" val="2811097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50BFAB-8A4C-4286-8338-AC7A23CD3324}" type="slidenum">
              <a:rPr lang="en-US" smtClean="0"/>
              <a:t>52</a:t>
            </a:fld>
            <a:endParaRPr lang="en-US"/>
          </a:p>
        </p:txBody>
      </p:sp>
    </p:spTree>
    <p:extLst>
      <p:ext uri="{BB962C8B-B14F-4D97-AF65-F5344CB8AC3E}">
        <p14:creationId xmlns:p14="http://schemas.microsoft.com/office/powerpoint/2010/main" val="2811097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50BFAB-8A4C-4286-8338-AC7A23CD3324}" type="slidenum">
              <a:rPr lang="en-US" smtClean="0"/>
              <a:t>4</a:t>
            </a:fld>
            <a:endParaRPr lang="en-US"/>
          </a:p>
        </p:txBody>
      </p:sp>
    </p:spTree>
    <p:extLst>
      <p:ext uri="{BB962C8B-B14F-4D97-AF65-F5344CB8AC3E}">
        <p14:creationId xmlns:p14="http://schemas.microsoft.com/office/powerpoint/2010/main" val="2811097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50BFAB-8A4C-4286-8338-AC7A23CD3324}" type="slidenum">
              <a:rPr lang="en-US" smtClean="0"/>
              <a:t>10</a:t>
            </a:fld>
            <a:endParaRPr lang="en-US"/>
          </a:p>
        </p:txBody>
      </p:sp>
    </p:spTree>
    <p:extLst>
      <p:ext uri="{BB962C8B-B14F-4D97-AF65-F5344CB8AC3E}">
        <p14:creationId xmlns:p14="http://schemas.microsoft.com/office/powerpoint/2010/main" val="2811097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175D0-30C8-4D1F-831F-F22D82119D34}" type="slidenum">
              <a:rPr lang="en-US" smtClean="0"/>
              <a:t>11</a:t>
            </a:fld>
            <a:endParaRPr lang="en-US"/>
          </a:p>
        </p:txBody>
      </p:sp>
    </p:spTree>
    <p:extLst>
      <p:ext uri="{BB962C8B-B14F-4D97-AF65-F5344CB8AC3E}">
        <p14:creationId xmlns:p14="http://schemas.microsoft.com/office/powerpoint/2010/main" val="1982076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175D0-30C8-4D1F-831F-F22D82119D34}" type="slidenum">
              <a:rPr lang="en-US" smtClean="0"/>
              <a:t>14</a:t>
            </a:fld>
            <a:endParaRPr lang="en-US"/>
          </a:p>
        </p:txBody>
      </p:sp>
    </p:spTree>
    <p:extLst>
      <p:ext uri="{BB962C8B-B14F-4D97-AF65-F5344CB8AC3E}">
        <p14:creationId xmlns:p14="http://schemas.microsoft.com/office/powerpoint/2010/main" val="414344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50BFAB-8A4C-4286-8338-AC7A23CD3324}" type="slidenum">
              <a:rPr lang="en-US" smtClean="0"/>
              <a:t>15</a:t>
            </a:fld>
            <a:endParaRPr lang="en-US"/>
          </a:p>
        </p:txBody>
      </p:sp>
    </p:spTree>
    <p:extLst>
      <p:ext uri="{BB962C8B-B14F-4D97-AF65-F5344CB8AC3E}">
        <p14:creationId xmlns:p14="http://schemas.microsoft.com/office/powerpoint/2010/main" val="2811097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A175D0-30C8-4D1F-831F-F22D82119D34}" type="slidenum">
              <a:rPr lang="en-US" smtClean="0"/>
              <a:t>17</a:t>
            </a:fld>
            <a:endParaRPr lang="en-US"/>
          </a:p>
        </p:txBody>
      </p:sp>
    </p:spTree>
    <p:extLst>
      <p:ext uri="{BB962C8B-B14F-4D97-AF65-F5344CB8AC3E}">
        <p14:creationId xmlns:p14="http://schemas.microsoft.com/office/powerpoint/2010/main" val="3476640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50BFAB-8A4C-4286-8338-AC7A23CD3324}" type="slidenum">
              <a:rPr lang="en-US" smtClean="0"/>
              <a:t>18</a:t>
            </a:fld>
            <a:endParaRPr lang="en-US"/>
          </a:p>
        </p:txBody>
      </p:sp>
    </p:spTree>
    <p:extLst>
      <p:ext uri="{BB962C8B-B14F-4D97-AF65-F5344CB8AC3E}">
        <p14:creationId xmlns:p14="http://schemas.microsoft.com/office/powerpoint/2010/main" val="2811097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50BFAB-8A4C-4286-8338-AC7A23CD3324}" type="slidenum">
              <a:rPr lang="en-US" smtClean="0"/>
              <a:t>21</a:t>
            </a:fld>
            <a:endParaRPr lang="en-US"/>
          </a:p>
        </p:txBody>
      </p:sp>
    </p:spTree>
    <p:extLst>
      <p:ext uri="{BB962C8B-B14F-4D97-AF65-F5344CB8AC3E}">
        <p14:creationId xmlns:p14="http://schemas.microsoft.com/office/powerpoint/2010/main" val="2811097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4473E75-7666-4CF2-BBD4-1C63D46A9AE6}" type="datetime1">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2CC02-F079-4113-84A4-15FB3E8B1198}" type="slidenum">
              <a:rPr lang="en-US" smtClean="0"/>
              <a:t>‹#›</a:t>
            </a:fld>
            <a:endParaRPr lang="en-US"/>
          </a:p>
        </p:txBody>
      </p:sp>
    </p:spTree>
    <p:extLst>
      <p:ext uri="{BB962C8B-B14F-4D97-AF65-F5344CB8AC3E}">
        <p14:creationId xmlns:p14="http://schemas.microsoft.com/office/powerpoint/2010/main" val="789196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28F7DE-B5F4-472D-9BF3-42C9DF9B94AF}" type="datetime1">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2CC02-F079-4113-84A4-15FB3E8B1198}" type="slidenum">
              <a:rPr lang="en-US" smtClean="0"/>
              <a:t>‹#›</a:t>
            </a:fld>
            <a:endParaRPr lang="en-US"/>
          </a:p>
        </p:txBody>
      </p:sp>
    </p:spTree>
    <p:extLst>
      <p:ext uri="{BB962C8B-B14F-4D97-AF65-F5344CB8AC3E}">
        <p14:creationId xmlns:p14="http://schemas.microsoft.com/office/powerpoint/2010/main" val="2644580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D784F-63F6-4627-92AA-84A6412D4C49}" type="datetime1">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2CC02-F079-4113-84A4-15FB3E8B1198}" type="slidenum">
              <a:rPr lang="en-US" smtClean="0"/>
              <a:t>‹#›</a:t>
            </a:fld>
            <a:endParaRPr lang="en-US"/>
          </a:p>
        </p:txBody>
      </p:sp>
    </p:spTree>
    <p:extLst>
      <p:ext uri="{BB962C8B-B14F-4D97-AF65-F5344CB8AC3E}">
        <p14:creationId xmlns:p14="http://schemas.microsoft.com/office/powerpoint/2010/main" val="993133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C150DE8-8010-446B-8444-D2C7BA355505}" type="datetime1">
              <a:rPr lang="en-US" smtClean="0">
                <a:solidFill>
                  <a:prstClr val="black">
                    <a:tint val="75000"/>
                  </a:prstClr>
                </a:solidFill>
              </a:rPr>
              <a:t>9/11/2018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666DBE3-15B1-4A80-A0BD-5CD8B065DCE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51161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BA5F01A-87FB-417D-B988-169A86282CB2}" type="datetime1">
              <a:rPr lang="en-US" smtClean="0">
                <a:solidFill>
                  <a:prstClr val="black">
                    <a:tint val="75000"/>
                  </a:prstClr>
                </a:solidFill>
              </a:rPr>
              <a:t>9/11/2018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49C2571-02F4-4B8D-948F-906E4252C2F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4242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4EFEA15-D8F5-4D54-84FB-50D4D77BEDCB}" type="datetime1">
              <a:rPr lang="en-US" smtClean="0">
                <a:solidFill>
                  <a:prstClr val="black">
                    <a:tint val="75000"/>
                  </a:prstClr>
                </a:solidFill>
              </a:rPr>
              <a:t>9/11/2018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F1EEFA-0F07-4955-AA8F-3842CECE0D7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19625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F94A71C-929A-4B4A-9550-9350E73FFE9A}" type="datetime1">
              <a:rPr lang="en-US" smtClean="0">
                <a:solidFill>
                  <a:prstClr val="black">
                    <a:tint val="75000"/>
                  </a:prstClr>
                </a:solidFill>
              </a:rPr>
              <a:t>9/11/2018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B277DE4-6A98-40E6-8AFC-9DAE056A32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08318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AF74F7B-AF1B-4D0D-ABFE-1FC5C81DFE58}" type="datetime1">
              <a:rPr lang="en-US" smtClean="0">
                <a:solidFill>
                  <a:prstClr val="black">
                    <a:tint val="75000"/>
                  </a:prstClr>
                </a:solidFill>
              </a:rPr>
              <a:t>9/11/2018</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9B6A3F7-FE55-40B3-9FA8-38BF17CA166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2843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1562B2F-3511-429E-A721-063D202F8987}" type="datetime1">
              <a:rPr lang="en-US" smtClean="0">
                <a:solidFill>
                  <a:prstClr val="black">
                    <a:tint val="75000"/>
                  </a:prstClr>
                </a:solidFill>
              </a:rPr>
              <a:t>9/11/2018</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9979A0F-C8E8-4624-92A2-D67DABFB9F3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02282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EE10303-5E61-4DBE-90F4-5A8481A40BB4}" type="datetime1">
              <a:rPr lang="en-US" smtClean="0">
                <a:solidFill>
                  <a:prstClr val="black">
                    <a:tint val="75000"/>
                  </a:prstClr>
                </a:solidFill>
              </a:rPr>
              <a:t>9/11/2018</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F3985B7-3D0B-491A-BF98-4E8B4C5F08A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82809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4355BC4-0195-413B-B6A1-16360EF98FFB}" type="datetime1">
              <a:rPr lang="en-US" smtClean="0">
                <a:solidFill>
                  <a:prstClr val="black">
                    <a:tint val="75000"/>
                  </a:prstClr>
                </a:solidFill>
              </a:rPr>
              <a:t>9/11/2018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BFA534-31AD-443C-B57D-66AE400BAC3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01444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EFC195-0130-40D6-9AE0-A51E74231682}" type="datetime1">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2CC02-F079-4113-84A4-15FB3E8B1198}" type="slidenum">
              <a:rPr lang="en-US" smtClean="0"/>
              <a:t>‹#›</a:t>
            </a:fld>
            <a:endParaRPr lang="en-US"/>
          </a:p>
        </p:txBody>
      </p:sp>
    </p:spTree>
    <p:extLst>
      <p:ext uri="{BB962C8B-B14F-4D97-AF65-F5344CB8AC3E}">
        <p14:creationId xmlns:p14="http://schemas.microsoft.com/office/powerpoint/2010/main" val="16846307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8F04A5B-3C28-4E14-9D7C-A30E2EBCC681}" type="datetime1">
              <a:rPr lang="en-US" smtClean="0">
                <a:solidFill>
                  <a:prstClr val="black">
                    <a:tint val="75000"/>
                  </a:prstClr>
                </a:solidFill>
              </a:rPr>
              <a:t>9/11/2018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11E10C-AAC1-4084-B137-982749712DC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23539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7863" y="457200"/>
            <a:ext cx="4044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txBox="1">
            <a:spLocks/>
          </p:cNvSpPr>
          <p:nvPr userDrawn="1"/>
        </p:nvSpPr>
        <p:spPr>
          <a:xfrm>
            <a:off x="6781800" y="6481763"/>
            <a:ext cx="1447800" cy="228600"/>
          </a:xfrm>
          <a:prstGeom prst="rect">
            <a:avLst/>
          </a:prstGeom>
        </p:spPr>
        <p:txBody>
          <a:bodyPr/>
          <a:lstStyle>
            <a:defPPr>
              <a:defRPr lang="en-US"/>
            </a:defPPr>
            <a:lvl1pPr marL="0" algn="l" defTabSz="914400" rtl="0" eaLnBrk="1" latinLnBrk="0" hangingPunct="1">
              <a:defRPr sz="800" kern="1200">
                <a:solidFill>
                  <a:srgbClr val="292C28"/>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b="1" dirty="0">
                <a:sym typeface="Symbol"/>
              </a:rPr>
              <a:t>The State of Connecticut</a:t>
            </a:r>
            <a:endParaRPr lang="en-US" b="1" dirty="0"/>
          </a:p>
        </p:txBody>
      </p:sp>
      <p:pic>
        <p:nvPicPr>
          <p:cNvPr id="6" name="Picture 2" descr="\\DESIGN01\Design\MONEY_FOLLOWS\003082_01_MPCT_PPT\PPT\Images\state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53400" y="6196013"/>
            <a:ext cx="5334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582613" y="6480175"/>
            <a:ext cx="1219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800" b="1" dirty="0">
                <a:solidFill>
                  <a:srgbClr val="292C28"/>
                </a:solidFill>
                <a:latin typeface="Arial" charset="0"/>
                <a:cs typeface="Arial" charset="0"/>
                <a:sym typeface="Symbol" pitchFamily="18" charset="2"/>
              </a:rPr>
              <a:t> 2017 My Place CT</a:t>
            </a:r>
            <a:endParaRPr lang="en-US" sz="800" b="1" dirty="0">
              <a:solidFill>
                <a:srgbClr val="292C28"/>
              </a:solidFill>
              <a:latin typeface="Arial" charset="0"/>
              <a:cs typeface="Arial" charset="0"/>
            </a:endParaRPr>
          </a:p>
        </p:txBody>
      </p:sp>
      <p:sp>
        <p:nvSpPr>
          <p:cNvPr id="11" name="Title 1"/>
          <p:cNvSpPr>
            <a:spLocks noGrp="1"/>
          </p:cNvSpPr>
          <p:nvPr>
            <p:ph type="title"/>
          </p:nvPr>
        </p:nvSpPr>
        <p:spPr>
          <a:xfrm>
            <a:off x="578374" y="1263126"/>
            <a:ext cx="7422626" cy="430887"/>
          </a:xfrm>
        </p:spPr>
        <p:txBody>
          <a:bodyPr anchor="t">
            <a:spAutoFit/>
          </a:bodyPr>
          <a:lstStyle>
            <a:lvl1pPr>
              <a:defRPr sz="2200" b="1"/>
            </a:lvl1pPr>
          </a:lstStyle>
          <a:p>
            <a:r>
              <a:rPr lang="en-US" dirty="0"/>
              <a:t>Click to edit Master title style</a:t>
            </a:r>
          </a:p>
        </p:txBody>
      </p:sp>
      <p:sp>
        <p:nvSpPr>
          <p:cNvPr id="12" name="Content Placeholder 2"/>
          <p:cNvSpPr>
            <a:spLocks noGrp="1"/>
          </p:cNvSpPr>
          <p:nvPr>
            <p:ph idx="1"/>
          </p:nvPr>
        </p:nvSpPr>
        <p:spPr>
          <a:xfrm>
            <a:off x="572881" y="1861968"/>
            <a:ext cx="7428119" cy="4190106"/>
          </a:xfrm>
        </p:spPr>
        <p:txBody>
          <a:bodyPr/>
          <a:lstStyle>
            <a:lvl1pPr marL="171450" indent="-171450">
              <a:spcBef>
                <a:spcPts val="0"/>
              </a:spcBef>
              <a:spcAft>
                <a:spcPts val="1200"/>
              </a:spcAft>
              <a:buClr>
                <a:srgbClr val="68307A"/>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6441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B1968B0-59F3-46A3-8306-D5D980B0FD03}" type="datetime1">
              <a:rPr lang="en-US" smtClean="0">
                <a:solidFill>
                  <a:prstClr val="black">
                    <a:tint val="75000"/>
                  </a:prstClr>
                </a:solidFill>
              </a:rPr>
              <a:t>9/11/2018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0541DB-7525-4DC7-A988-8738D03C06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221329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Divider_purple">
    <p:spTree>
      <p:nvGrpSpPr>
        <p:cNvPr id="1" name=""/>
        <p:cNvGrpSpPr/>
        <p:nvPr/>
      </p:nvGrpSpPr>
      <p:grpSpPr>
        <a:xfrm>
          <a:off x="0" y="0"/>
          <a:ext cx="0" cy="0"/>
          <a:chOff x="0" y="0"/>
          <a:chExt cx="0" cy="0"/>
        </a:xfrm>
      </p:grpSpPr>
      <p:sp>
        <p:nvSpPr>
          <p:cNvPr id="4" name="Rectangle 3"/>
          <p:cNvSpPr/>
          <p:nvPr userDrawn="1"/>
        </p:nvSpPr>
        <p:spPr>
          <a:xfrm>
            <a:off x="0" y="5943600"/>
            <a:ext cx="9144000" cy="923925"/>
          </a:xfrm>
          <a:prstGeom prst="rect">
            <a:avLst/>
          </a:prstGeom>
          <a:solidFill>
            <a:srgbClr val="DCDC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7863" y="457200"/>
            <a:ext cx="4044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DESIGN01\Design\MONEY_FOLLOWS\003082_01_MPCT_PPT\PPT\Images\state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53400" y="6196013"/>
            <a:ext cx="5334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2514600"/>
            <a:ext cx="9144000" cy="3429000"/>
          </a:xfrm>
          <a:prstGeom prst="rect">
            <a:avLst/>
          </a:prstGeom>
          <a:solidFill>
            <a:srgbClr val="6830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Footer Placeholder 4"/>
          <p:cNvSpPr txBox="1">
            <a:spLocks/>
          </p:cNvSpPr>
          <p:nvPr userDrawn="1"/>
        </p:nvSpPr>
        <p:spPr>
          <a:xfrm>
            <a:off x="6781800" y="6481763"/>
            <a:ext cx="1447800" cy="228600"/>
          </a:xfrm>
          <a:prstGeom prst="rect">
            <a:avLst/>
          </a:prstGeom>
        </p:spPr>
        <p:txBody>
          <a:bodyPr/>
          <a:lstStyle>
            <a:defPPr>
              <a:defRPr lang="en-US"/>
            </a:defPPr>
            <a:lvl1pPr marL="0" algn="l" defTabSz="914400" rtl="0" eaLnBrk="1" latinLnBrk="0" hangingPunct="1">
              <a:defRPr sz="800" kern="1200">
                <a:solidFill>
                  <a:srgbClr val="292C28"/>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b="1" dirty="0">
                <a:sym typeface="Symbol"/>
              </a:rPr>
              <a:t>The State of Connecticut</a:t>
            </a:r>
            <a:endParaRPr lang="en-US" b="1" dirty="0"/>
          </a:p>
        </p:txBody>
      </p:sp>
      <p:sp>
        <p:nvSpPr>
          <p:cNvPr id="9" name="TextBox 8"/>
          <p:cNvSpPr txBox="1">
            <a:spLocks noChangeArrowheads="1"/>
          </p:cNvSpPr>
          <p:nvPr userDrawn="1"/>
        </p:nvSpPr>
        <p:spPr bwMode="auto">
          <a:xfrm>
            <a:off x="582613" y="6480175"/>
            <a:ext cx="1219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800" b="1" dirty="0">
                <a:solidFill>
                  <a:srgbClr val="292C28"/>
                </a:solidFill>
                <a:latin typeface="Arial" charset="0"/>
                <a:cs typeface="Arial" charset="0"/>
                <a:sym typeface="Symbol" pitchFamily="18" charset="2"/>
              </a:rPr>
              <a:t> 2017 My Place CT</a:t>
            </a:r>
            <a:endParaRPr lang="en-US" sz="800" b="1" dirty="0">
              <a:solidFill>
                <a:srgbClr val="292C28"/>
              </a:solidFill>
              <a:latin typeface="Arial" charset="0"/>
              <a:cs typeface="Arial" charset="0"/>
            </a:endParaRPr>
          </a:p>
        </p:txBody>
      </p:sp>
      <p:sp>
        <p:nvSpPr>
          <p:cNvPr id="2" name="Title 1"/>
          <p:cNvSpPr>
            <a:spLocks noGrp="1"/>
          </p:cNvSpPr>
          <p:nvPr>
            <p:ph type="title"/>
          </p:nvPr>
        </p:nvSpPr>
        <p:spPr>
          <a:xfrm>
            <a:off x="578374" y="1459452"/>
            <a:ext cx="7422626" cy="532506"/>
          </a:xfrm>
        </p:spPr>
        <p:txBody>
          <a:bodyPr>
            <a:normAutofit/>
          </a:bodyPr>
          <a:lstStyle>
            <a:lvl1pPr>
              <a:defRPr sz="2800" b="1"/>
            </a:lvl1pPr>
          </a:lstStyle>
          <a:p>
            <a:r>
              <a:rPr lang="en-US" dirty="0"/>
              <a:t>Click to edit Master title style</a:t>
            </a:r>
          </a:p>
        </p:txBody>
      </p:sp>
      <p:sp>
        <p:nvSpPr>
          <p:cNvPr id="10" name="Subtitle 6"/>
          <p:cNvSpPr>
            <a:spLocks noGrp="1"/>
          </p:cNvSpPr>
          <p:nvPr>
            <p:ph type="subTitle" idx="10"/>
          </p:nvPr>
        </p:nvSpPr>
        <p:spPr>
          <a:xfrm>
            <a:off x="582613" y="2881312"/>
            <a:ext cx="6313487" cy="414338"/>
          </a:xfrm>
        </p:spPr>
        <p:txBody>
          <a:bodyPr/>
          <a:lstStyle>
            <a:lvl1pPr marL="0" indent="0">
              <a:buNone/>
              <a:defRPr lang="en-US" sz="2000" kern="1200" dirty="0">
                <a:solidFill>
                  <a:schemeClr val="bg1"/>
                </a:solidFill>
                <a:latin typeface="Arial" pitchFamily="34" charset="0"/>
                <a:ea typeface="+mn-ea"/>
                <a:cs typeface="Arial" pitchFamily="34" charset="0"/>
              </a:defRPr>
            </a:lvl1pPr>
          </a:lstStyle>
          <a:p>
            <a:endParaRPr lang="en-US" dirty="0"/>
          </a:p>
        </p:txBody>
      </p:sp>
    </p:spTree>
    <p:extLst>
      <p:ext uri="{BB962C8B-B14F-4D97-AF65-F5344CB8AC3E}">
        <p14:creationId xmlns:p14="http://schemas.microsoft.com/office/powerpoint/2010/main" val="2870567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3320542-0A6E-47D1-9062-540BCBE51803}" type="datetime1">
              <a:rPr lang="en-US" smtClean="0">
                <a:solidFill>
                  <a:prstClr val="black">
                    <a:tint val="75000"/>
                  </a:prstClr>
                </a:solidFill>
              </a:rPr>
              <a:t>9/11/2018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666DBE3-15B1-4A80-A0BD-5CD8B065DCE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557718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BCBB772-3CB5-4059-997E-2CB21AF0F02A}" type="datetime1">
              <a:rPr lang="en-US" smtClean="0">
                <a:solidFill>
                  <a:prstClr val="black">
                    <a:tint val="75000"/>
                  </a:prstClr>
                </a:solidFill>
              </a:rPr>
              <a:t>9/11/2018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49C2571-02F4-4B8D-948F-906E4252C2F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48998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BDB424D-B4CB-456E-B2EC-D27AD9891015}" type="datetime1">
              <a:rPr lang="en-US" smtClean="0">
                <a:solidFill>
                  <a:prstClr val="black">
                    <a:tint val="75000"/>
                  </a:prstClr>
                </a:solidFill>
              </a:rPr>
              <a:t>9/11/2018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F1EEFA-0F07-4955-AA8F-3842CECE0D7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95886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163B401-677B-4D91-9C28-9DFFFABFEBC3}" type="datetime1">
              <a:rPr lang="en-US" smtClean="0">
                <a:solidFill>
                  <a:prstClr val="black">
                    <a:tint val="75000"/>
                  </a:prstClr>
                </a:solidFill>
              </a:rPr>
              <a:t>9/11/2018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B277DE4-6A98-40E6-8AFC-9DAE056A32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836229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7AFF3D8-5B40-49EE-9777-88C94D5454DD}" type="datetime1">
              <a:rPr lang="en-US" smtClean="0">
                <a:solidFill>
                  <a:prstClr val="black">
                    <a:tint val="75000"/>
                  </a:prstClr>
                </a:solidFill>
              </a:rPr>
              <a:t>9/11/2018</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9B6A3F7-FE55-40B3-9FA8-38BF17CA166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96708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199A43A-3091-42E0-BD07-5E73D8AB9058}" type="datetime1">
              <a:rPr lang="en-US" smtClean="0">
                <a:solidFill>
                  <a:prstClr val="black">
                    <a:tint val="75000"/>
                  </a:prstClr>
                </a:solidFill>
              </a:rPr>
              <a:t>9/11/2018</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9979A0F-C8E8-4624-92A2-D67DABFB9F3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7172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ACC9B5-7759-4518-B90D-F6F3B34F442D}" type="datetime1">
              <a:rPr lang="en-US" smtClean="0"/>
              <a:t>9/11/2018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2CC02-F079-4113-84A4-15FB3E8B1198}" type="slidenum">
              <a:rPr lang="en-US" smtClean="0"/>
              <a:t>‹#›</a:t>
            </a:fld>
            <a:endParaRPr lang="en-US"/>
          </a:p>
        </p:txBody>
      </p:sp>
    </p:spTree>
    <p:extLst>
      <p:ext uri="{BB962C8B-B14F-4D97-AF65-F5344CB8AC3E}">
        <p14:creationId xmlns:p14="http://schemas.microsoft.com/office/powerpoint/2010/main" val="30699637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C436B15-518C-4292-8CF6-D785161E1233}" type="datetime1">
              <a:rPr lang="en-US" smtClean="0">
                <a:solidFill>
                  <a:prstClr val="black">
                    <a:tint val="75000"/>
                  </a:prstClr>
                </a:solidFill>
              </a:rPr>
              <a:t>9/11/2018</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F3985B7-3D0B-491A-BF98-4E8B4C5F08A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276403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C072A4E-C4DC-4FE3-AE8F-576D91B6CC72}" type="datetime1">
              <a:rPr lang="en-US" smtClean="0">
                <a:solidFill>
                  <a:prstClr val="black">
                    <a:tint val="75000"/>
                  </a:prstClr>
                </a:solidFill>
              </a:rPr>
              <a:t>9/11/2018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BFA534-31AD-443C-B57D-66AE400BAC3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098932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343F924-0B8C-45E8-BCE9-5438F17172D5}" type="datetime1">
              <a:rPr lang="en-US" smtClean="0">
                <a:solidFill>
                  <a:prstClr val="black">
                    <a:tint val="75000"/>
                  </a:prstClr>
                </a:solidFill>
              </a:rPr>
              <a:t>9/11/2018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11E10C-AAC1-4084-B137-982749712DC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34231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7863" y="457200"/>
            <a:ext cx="4044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txBox="1">
            <a:spLocks/>
          </p:cNvSpPr>
          <p:nvPr userDrawn="1"/>
        </p:nvSpPr>
        <p:spPr>
          <a:xfrm>
            <a:off x="6781800" y="6481763"/>
            <a:ext cx="1447800" cy="228600"/>
          </a:xfrm>
          <a:prstGeom prst="rect">
            <a:avLst/>
          </a:prstGeom>
        </p:spPr>
        <p:txBody>
          <a:bodyPr/>
          <a:lstStyle>
            <a:defPPr>
              <a:defRPr lang="en-US"/>
            </a:defPPr>
            <a:lvl1pPr marL="0" algn="l" defTabSz="914400" rtl="0" eaLnBrk="1" latinLnBrk="0" hangingPunct="1">
              <a:defRPr sz="800" kern="1200">
                <a:solidFill>
                  <a:srgbClr val="292C28"/>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b="1" dirty="0">
                <a:sym typeface="Symbol"/>
              </a:rPr>
              <a:t>The State of Connecticut</a:t>
            </a:r>
            <a:endParaRPr lang="en-US" b="1" dirty="0"/>
          </a:p>
        </p:txBody>
      </p:sp>
      <p:pic>
        <p:nvPicPr>
          <p:cNvPr id="6" name="Picture 2" descr="\\DESIGN01\Design\MONEY_FOLLOWS\003082_01_MPCT_PPT\PPT\Images\state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53400" y="6196013"/>
            <a:ext cx="5334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582613" y="6480175"/>
            <a:ext cx="1219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800" b="1" dirty="0">
                <a:solidFill>
                  <a:srgbClr val="292C28"/>
                </a:solidFill>
                <a:latin typeface="Arial" charset="0"/>
                <a:cs typeface="Arial" charset="0"/>
                <a:sym typeface="Symbol" pitchFamily="18" charset="2"/>
              </a:rPr>
              <a:t> 2017 My Place CT</a:t>
            </a:r>
            <a:endParaRPr lang="en-US" sz="800" b="1" dirty="0">
              <a:solidFill>
                <a:srgbClr val="292C28"/>
              </a:solidFill>
              <a:latin typeface="Arial" charset="0"/>
              <a:cs typeface="Arial" charset="0"/>
            </a:endParaRPr>
          </a:p>
        </p:txBody>
      </p:sp>
      <p:sp>
        <p:nvSpPr>
          <p:cNvPr id="11" name="Title 1"/>
          <p:cNvSpPr>
            <a:spLocks noGrp="1"/>
          </p:cNvSpPr>
          <p:nvPr>
            <p:ph type="title"/>
          </p:nvPr>
        </p:nvSpPr>
        <p:spPr>
          <a:xfrm>
            <a:off x="578374" y="1263126"/>
            <a:ext cx="7422626" cy="430887"/>
          </a:xfrm>
        </p:spPr>
        <p:txBody>
          <a:bodyPr anchor="t">
            <a:spAutoFit/>
          </a:bodyPr>
          <a:lstStyle>
            <a:lvl1pPr>
              <a:defRPr sz="2200" b="1"/>
            </a:lvl1pPr>
          </a:lstStyle>
          <a:p>
            <a:r>
              <a:rPr lang="en-US" dirty="0"/>
              <a:t>Click to edit Master title style</a:t>
            </a:r>
          </a:p>
        </p:txBody>
      </p:sp>
      <p:sp>
        <p:nvSpPr>
          <p:cNvPr id="12" name="Content Placeholder 2"/>
          <p:cNvSpPr>
            <a:spLocks noGrp="1"/>
          </p:cNvSpPr>
          <p:nvPr>
            <p:ph idx="1"/>
          </p:nvPr>
        </p:nvSpPr>
        <p:spPr>
          <a:xfrm>
            <a:off x="572881" y="1861968"/>
            <a:ext cx="7428119" cy="4190106"/>
          </a:xfrm>
        </p:spPr>
        <p:txBody>
          <a:bodyPr/>
          <a:lstStyle>
            <a:lvl1pPr marL="171450" indent="-171450">
              <a:spcBef>
                <a:spcPts val="0"/>
              </a:spcBef>
              <a:spcAft>
                <a:spcPts val="1200"/>
              </a:spcAft>
              <a:buClr>
                <a:srgbClr val="68307A"/>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915341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AC2609E-2C83-4C9C-9935-D2CF7D85592E}" type="datetime1">
              <a:rPr lang="en-US" smtClean="0">
                <a:solidFill>
                  <a:prstClr val="black">
                    <a:tint val="75000"/>
                  </a:prstClr>
                </a:solidFill>
              </a:rPr>
              <a:t>9/11/2018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0541DB-7525-4DC7-A988-8738D03C06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926699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Divider_purple">
    <p:spTree>
      <p:nvGrpSpPr>
        <p:cNvPr id="1" name=""/>
        <p:cNvGrpSpPr/>
        <p:nvPr/>
      </p:nvGrpSpPr>
      <p:grpSpPr>
        <a:xfrm>
          <a:off x="0" y="0"/>
          <a:ext cx="0" cy="0"/>
          <a:chOff x="0" y="0"/>
          <a:chExt cx="0" cy="0"/>
        </a:xfrm>
      </p:grpSpPr>
      <p:sp>
        <p:nvSpPr>
          <p:cNvPr id="4" name="Rectangle 3"/>
          <p:cNvSpPr/>
          <p:nvPr userDrawn="1"/>
        </p:nvSpPr>
        <p:spPr>
          <a:xfrm>
            <a:off x="0" y="5943600"/>
            <a:ext cx="9144000" cy="923925"/>
          </a:xfrm>
          <a:prstGeom prst="rect">
            <a:avLst/>
          </a:prstGeom>
          <a:solidFill>
            <a:srgbClr val="DCDC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7863" y="457200"/>
            <a:ext cx="4044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DESIGN01\Design\MONEY_FOLLOWS\003082_01_MPCT_PPT\PPT\Images\state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53400" y="6196013"/>
            <a:ext cx="5334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2514600"/>
            <a:ext cx="9144000" cy="3429000"/>
          </a:xfrm>
          <a:prstGeom prst="rect">
            <a:avLst/>
          </a:prstGeom>
          <a:solidFill>
            <a:srgbClr val="6830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Footer Placeholder 4"/>
          <p:cNvSpPr txBox="1">
            <a:spLocks/>
          </p:cNvSpPr>
          <p:nvPr userDrawn="1"/>
        </p:nvSpPr>
        <p:spPr>
          <a:xfrm>
            <a:off x="6781800" y="6481763"/>
            <a:ext cx="1447800" cy="228600"/>
          </a:xfrm>
          <a:prstGeom prst="rect">
            <a:avLst/>
          </a:prstGeom>
        </p:spPr>
        <p:txBody>
          <a:bodyPr/>
          <a:lstStyle>
            <a:defPPr>
              <a:defRPr lang="en-US"/>
            </a:defPPr>
            <a:lvl1pPr marL="0" algn="l" defTabSz="914400" rtl="0" eaLnBrk="1" latinLnBrk="0" hangingPunct="1">
              <a:defRPr sz="800" kern="1200">
                <a:solidFill>
                  <a:srgbClr val="292C28"/>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b="1" dirty="0">
                <a:sym typeface="Symbol"/>
              </a:rPr>
              <a:t>The State of Connecticut</a:t>
            </a:r>
            <a:endParaRPr lang="en-US" b="1" dirty="0"/>
          </a:p>
        </p:txBody>
      </p:sp>
      <p:sp>
        <p:nvSpPr>
          <p:cNvPr id="9" name="TextBox 8"/>
          <p:cNvSpPr txBox="1">
            <a:spLocks noChangeArrowheads="1"/>
          </p:cNvSpPr>
          <p:nvPr userDrawn="1"/>
        </p:nvSpPr>
        <p:spPr bwMode="auto">
          <a:xfrm>
            <a:off x="582613" y="6480175"/>
            <a:ext cx="1219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800" b="1" dirty="0">
                <a:solidFill>
                  <a:srgbClr val="292C28"/>
                </a:solidFill>
                <a:latin typeface="Arial" charset="0"/>
                <a:cs typeface="Arial" charset="0"/>
                <a:sym typeface="Symbol" pitchFamily="18" charset="2"/>
              </a:rPr>
              <a:t> 2017 My Place CT</a:t>
            </a:r>
            <a:endParaRPr lang="en-US" sz="800" b="1" dirty="0">
              <a:solidFill>
                <a:srgbClr val="292C28"/>
              </a:solidFill>
              <a:latin typeface="Arial" charset="0"/>
              <a:cs typeface="Arial" charset="0"/>
            </a:endParaRPr>
          </a:p>
        </p:txBody>
      </p:sp>
      <p:sp>
        <p:nvSpPr>
          <p:cNvPr id="2" name="Title 1"/>
          <p:cNvSpPr>
            <a:spLocks noGrp="1"/>
          </p:cNvSpPr>
          <p:nvPr>
            <p:ph type="title"/>
          </p:nvPr>
        </p:nvSpPr>
        <p:spPr>
          <a:xfrm>
            <a:off x="578374" y="1459452"/>
            <a:ext cx="7422626" cy="532506"/>
          </a:xfrm>
        </p:spPr>
        <p:txBody>
          <a:bodyPr>
            <a:normAutofit/>
          </a:bodyPr>
          <a:lstStyle>
            <a:lvl1pPr>
              <a:defRPr sz="2800" b="1"/>
            </a:lvl1pPr>
          </a:lstStyle>
          <a:p>
            <a:r>
              <a:rPr lang="en-US" dirty="0"/>
              <a:t>Click to edit Master title style</a:t>
            </a:r>
          </a:p>
        </p:txBody>
      </p:sp>
      <p:sp>
        <p:nvSpPr>
          <p:cNvPr id="10" name="Subtitle 6"/>
          <p:cNvSpPr>
            <a:spLocks noGrp="1"/>
          </p:cNvSpPr>
          <p:nvPr>
            <p:ph type="subTitle" idx="10"/>
          </p:nvPr>
        </p:nvSpPr>
        <p:spPr>
          <a:xfrm>
            <a:off x="582613" y="2881312"/>
            <a:ext cx="6313487" cy="414338"/>
          </a:xfrm>
        </p:spPr>
        <p:txBody>
          <a:bodyPr/>
          <a:lstStyle>
            <a:lvl1pPr marL="0" indent="0">
              <a:buNone/>
              <a:defRPr lang="en-US" sz="2000" kern="1200" dirty="0">
                <a:solidFill>
                  <a:schemeClr val="bg1"/>
                </a:solidFill>
                <a:latin typeface="Arial" pitchFamily="34" charset="0"/>
                <a:ea typeface="+mn-ea"/>
                <a:cs typeface="Arial" pitchFamily="34" charset="0"/>
              </a:defRPr>
            </a:lvl1pPr>
          </a:lstStyle>
          <a:p>
            <a:endParaRPr lang="en-US" dirty="0"/>
          </a:p>
        </p:txBody>
      </p:sp>
    </p:spTree>
    <p:extLst>
      <p:ext uri="{BB962C8B-B14F-4D97-AF65-F5344CB8AC3E}">
        <p14:creationId xmlns:p14="http://schemas.microsoft.com/office/powerpoint/2010/main" val="786379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C49EA545-422F-4772-9C64-D501FC965A12}" type="datetime1">
              <a:rPr lang="en-US" smtClean="0">
                <a:solidFill>
                  <a:prstClr val="black">
                    <a:tint val="75000"/>
                  </a:prstClr>
                </a:solidFill>
              </a:rPr>
              <a:t>9/11/2018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666DBE3-15B1-4A80-A0BD-5CD8B065DCE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241801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50BF154-80BC-4079-82BE-5D0ACAD39E63}" type="datetime1">
              <a:rPr lang="en-US" smtClean="0">
                <a:solidFill>
                  <a:prstClr val="black">
                    <a:tint val="75000"/>
                  </a:prstClr>
                </a:solidFill>
              </a:rPr>
              <a:t>9/11/2018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49C2571-02F4-4B8D-948F-906E4252C2F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19299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A5BC019-C7D2-4358-AA99-EFE58061D795}" type="datetime1">
              <a:rPr lang="en-US" smtClean="0">
                <a:solidFill>
                  <a:prstClr val="black">
                    <a:tint val="75000"/>
                  </a:prstClr>
                </a:solidFill>
              </a:rPr>
              <a:t>9/11/2018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F1EEFA-0F07-4955-AA8F-3842CECE0D7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29262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6FAFB9FA-3E9B-41E8-B8D8-639591293C00}" type="datetime1">
              <a:rPr lang="en-US" smtClean="0">
                <a:solidFill>
                  <a:prstClr val="black">
                    <a:tint val="75000"/>
                  </a:prstClr>
                </a:solidFill>
              </a:rPr>
              <a:t>9/11/2018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B277DE4-6A98-40E6-8AFC-9DAE056A32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63038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C92CE1-45B2-459E-86D1-43BC4B4713BB}" type="datetime1">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62CC02-F079-4113-84A4-15FB3E8B1198}" type="slidenum">
              <a:rPr lang="en-US" smtClean="0"/>
              <a:t>‹#›</a:t>
            </a:fld>
            <a:endParaRPr lang="en-US"/>
          </a:p>
        </p:txBody>
      </p:sp>
    </p:spTree>
    <p:extLst>
      <p:ext uri="{BB962C8B-B14F-4D97-AF65-F5344CB8AC3E}">
        <p14:creationId xmlns:p14="http://schemas.microsoft.com/office/powerpoint/2010/main" val="29575120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EFA03DA-269D-436A-A97B-B898B29D1ABD}" type="datetime1">
              <a:rPr lang="en-US" smtClean="0">
                <a:solidFill>
                  <a:prstClr val="black">
                    <a:tint val="75000"/>
                  </a:prstClr>
                </a:solidFill>
              </a:rPr>
              <a:t>9/11/2018</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9B6A3F7-FE55-40B3-9FA8-38BF17CA166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859702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782627C7-80B5-4590-B941-6FDF2E114BD3}" type="datetime1">
              <a:rPr lang="en-US" smtClean="0">
                <a:solidFill>
                  <a:prstClr val="black">
                    <a:tint val="75000"/>
                  </a:prstClr>
                </a:solidFill>
              </a:rPr>
              <a:t>9/11/2018</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9979A0F-C8E8-4624-92A2-D67DABFB9F3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772798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E7D740-672D-4362-9914-4DD9ADBD84A8}" type="datetime1">
              <a:rPr lang="en-US" smtClean="0">
                <a:solidFill>
                  <a:prstClr val="black">
                    <a:tint val="75000"/>
                  </a:prstClr>
                </a:solidFill>
              </a:rPr>
              <a:t>9/11/2018</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F3985B7-3D0B-491A-BF98-4E8B4C5F08A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374296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9B82019-B36A-4A1A-9BF8-9B64664BFF0D}" type="datetime1">
              <a:rPr lang="en-US" smtClean="0">
                <a:solidFill>
                  <a:prstClr val="black">
                    <a:tint val="75000"/>
                  </a:prstClr>
                </a:solidFill>
              </a:rPr>
              <a:t>9/11/2018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BFA534-31AD-443C-B57D-66AE400BAC3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367974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67AA90A-2C67-4D1D-8541-1812EE007487}" type="datetime1">
              <a:rPr lang="en-US" smtClean="0">
                <a:solidFill>
                  <a:prstClr val="black">
                    <a:tint val="75000"/>
                  </a:prstClr>
                </a:solidFill>
              </a:rPr>
              <a:t>9/11/2018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11E10C-AAC1-4084-B137-982749712DC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409656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7863" y="457200"/>
            <a:ext cx="4044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txBox="1">
            <a:spLocks/>
          </p:cNvSpPr>
          <p:nvPr userDrawn="1"/>
        </p:nvSpPr>
        <p:spPr>
          <a:xfrm>
            <a:off x="6781800" y="6481763"/>
            <a:ext cx="1447800" cy="228600"/>
          </a:xfrm>
          <a:prstGeom prst="rect">
            <a:avLst/>
          </a:prstGeom>
        </p:spPr>
        <p:txBody>
          <a:bodyPr/>
          <a:lstStyle>
            <a:defPPr>
              <a:defRPr lang="en-US"/>
            </a:defPPr>
            <a:lvl1pPr marL="0" algn="l" defTabSz="914400" rtl="0" eaLnBrk="1" latinLnBrk="0" hangingPunct="1">
              <a:defRPr sz="800" kern="1200">
                <a:solidFill>
                  <a:srgbClr val="292C28"/>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b="1" dirty="0">
                <a:sym typeface="Symbol"/>
              </a:rPr>
              <a:t>The State of Connecticut</a:t>
            </a:r>
            <a:endParaRPr lang="en-US" b="1" dirty="0"/>
          </a:p>
        </p:txBody>
      </p:sp>
      <p:pic>
        <p:nvPicPr>
          <p:cNvPr id="6" name="Picture 2" descr="\\DESIGN01\Design\MONEY_FOLLOWS\003082_01_MPCT_PPT\PPT\Images\state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53400" y="6196013"/>
            <a:ext cx="5334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582613" y="6480175"/>
            <a:ext cx="1219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800" b="1" dirty="0">
                <a:solidFill>
                  <a:srgbClr val="292C28"/>
                </a:solidFill>
                <a:latin typeface="Arial" charset="0"/>
                <a:cs typeface="Arial" charset="0"/>
                <a:sym typeface="Symbol" pitchFamily="18" charset="2"/>
              </a:rPr>
              <a:t> 2017 My Place CT</a:t>
            </a:r>
            <a:endParaRPr lang="en-US" sz="800" b="1" dirty="0">
              <a:solidFill>
                <a:srgbClr val="292C28"/>
              </a:solidFill>
              <a:latin typeface="Arial" charset="0"/>
              <a:cs typeface="Arial" charset="0"/>
            </a:endParaRPr>
          </a:p>
        </p:txBody>
      </p:sp>
      <p:sp>
        <p:nvSpPr>
          <p:cNvPr id="11" name="Title 1"/>
          <p:cNvSpPr>
            <a:spLocks noGrp="1"/>
          </p:cNvSpPr>
          <p:nvPr>
            <p:ph type="title"/>
          </p:nvPr>
        </p:nvSpPr>
        <p:spPr>
          <a:xfrm>
            <a:off x="578374" y="1263126"/>
            <a:ext cx="7422626" cy="430887"/>
          </a:xfrm>
        </p:spPr>
        <p:txBody>
          <a:bodyPr anchor="t">
            <a:spAutoFit/>
          </a:bodyPr>
          <a:lstStyle>
            <a:lvl1pPr>
              <a:defRPr sz="2200" b="1"/>
            </a:lvl1pPr>
          </a:lstStyle>
          <a:p>
            <a:r>
              <a:rPr lang="en-US" dirty="0"/>
              <a:t>Click to edit Master title style</a:t>
            </a:r>
          </a:p>
        </p:txBody>
      </p:sp>
      <p:sp>
        <p:nvSpPr>
          <p:cNvPr id="12" name="Content Placeholder 2"/>
          <p:cNvSpPr>
            <a:spLocks noGrp="1"/>
          </p:cNvSpPr>
          <p:nvPr>
            <p:ph idx="1"/>
          </p:nvPr>
        </p:nvSpPr>
        <p:spPr>
          <a:xfrm>
            <a:off x="572881" y="1861968"/>
            <a:ext cx="7428119" cy="4190106"/>
          </a:xfrm>
        </p:spPr>
        <p:txBody>
          <a:bodyPr/>
          <a:lstStyle>
            <a:lvl1pPr marL="171450" indent="-171450">
              <a:spcBef>
                <a:spcPts val="0"/>
              </a:spcBef>
              <a:spcAft>
                <a:spcPts val="1200"/>
              </a:spcAft>
              <a:buClr>
                <a:srgbClr val="68307A"/>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51227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0B42D4-17D8-435D-A2FB-774A03266300}" type="datetime1">
              <a:rPr lang="en-US" smtClean="0">
                <a:solidFill>
                  <a:prstClr val="black">
                    <a:tint val="75000"/>
                  </a:prstClr>
                </a:solidFill>
              </a:rPr>
              <a:t>9/11/2018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0541DB-7525-4DC7-A988-8738D03C06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518092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Divider_purple">
    <p:spTree>
      <p:nvGrpSpPr>
        <p:cNvPr id="1" name=""/>
        <p:cNvGrpSpPr/>
        <p:nvPr/>
      </p:nvGrpSpPr>
      <p:grpSpPr>
        <a:xfrm>
          <a:off x="0" y="0"/>
          <a:ext cx="0" cy="0"/>
          <a:chOff x="0" y="0"/>
          <a:chExt cx="0" cy="0"/>
        </a:xfrm>
      </p:grpSpPr>
      <p:sp>
        <p:nvSpPr>
          <p:cNvPr id="4" name="Rectangle 3"/>
          <p:cNvSpPr/>
          <p:nvPr userDrawn="1"/>
        </p:nvSpPr>
        <p:spPr>
          <a:xfrm>
            <a:off x="0" y="5943600"/>
            <a:ext cx="9144000" cy="923925"/>
          </a:xfrm>
          <a:prstGeom prst="rect">
            <a:avLst/>
          </a:prstGeom>
          <a:solidFill>
            <a:srgbClr val="DCDC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7863" y="457200"/>
            <a:ext cx="4044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DESIGN01\Design\MONEY_FOLLOWS\003082_01_MPCT_PPT\PPT\Images\state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53400" y="6196013"/>
            <a:ext cx="5334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2514600"/>
            <a:ext cx="9144000" cy="3429000"/>
          </a:xfrm>
          <a:prstGeom prst="rect">
            <a:avLst/>
          </a:prstGeom>
          <a:solidFill>
            <a:srgbClr val="6830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Footer Placeholder 4"/>
          <p:cNvSpPr txBox="1">
            <a:spLocks/>
          </p:cNvSpPr>
          <p:nvPr userDrawn="1"/>
        </p:nvSpPr>
        <p:spPr>
          <a:xfrm>
            <a:off x="6781800" y="6481763"/>
            <a:ext cx="1447800" cy="228600"/>
          </a:xfrm>
          <a:prstGeom prst="rect">
            <a:avLst/>
          </a:prstGeom>
        </p:spPr>
        <p:txBody>
          <a:bodyPr/>
          <a:lstStyle>
            <a:defPPr>
              <a:defRPr lang="en-US"/>
            </a:defPPr>
            <a:lvl1pPr marL="0" algn="l" defTabSz="914400" rtl="0" eaLnBrk="1" latinLnBrk="0" hangingPunct="1">
              <a:defRPr sz="800" kern="1200">
                <a:solidFill>
                  <a:srgbClr val="292C28"/>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b="1" dirty="0">
                <a:sym typeface="Symbol"/>
              </a:rPr>
              <a:t>The State of Connecticut</a:t>
            </a:r>
            <a:endParaRPr lang="en-US" b="1" dirty="0"/>
          </a:p>
        </p:txBody>
      </p:sp>
      <p:sp>
        <p:nvSpPr>
          <p:cNvPr id="9" name="TextBox 8"/>
          <p:cNvSpPr txBox="1">
            <a:spLocks noChangeArrowheads="1"/>
          </p:cNvSpPr>
          <p:nvPr userDrawn="1"/>
        </p:nvSpPr>
        <p:spPr bwMode="auto">
          <a:xfrm>
            <a:off x="582613" y="6480175"/>
            <a:ext cx="1219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800" b="1" dirty="0">
                <a:solidFill>
                  <a:srgbClr val="292C28"/>
                </a:solidFill>
                <a:latin typeface="Arial" charset="0"/>
                <a:cs typeface="Arial" charset="0"/>
                <a:sym typeface="Symbol" pitchFamily="18" charset="2"/>
              </a:rPr>
              <a:t> 2017 My Place CT</a:t>
            </a:r>
            <a:endParaRPr lang="en-US" sz="800" b="1" dirty="0">
              <a:solidFill>
                <a:srgbClr val="292C28"/>
              </a:solidFill>
              <a:latin typeface="Arial" charset="0"/>
              <a:cs typeface="Arial" charset="0"/>
            </a:endParaRPr>
          </a:p>
        </p:txBody>
      </p:sp>
      <p:sp>
        <p:nvSpPr>
          <p:cNvPr id="2" name="Title 1"/>
          <p:cNvSpPr>
            <a:spLocks noGrp="1"/>
          </p:cNvSpPr>
          <p:nvPr>
            <p:ph type="title"/>
          </p:nvPr>
        </p:nvSpPr>
        <p:spPr>
          <a:xfrm>
            <a:off x="578374" y="1459452"/>
            <a:ext cx="7422626" cy="532506"/>
          </a:xfrm>
        </p:spPr>
        <p:txBody>
          <a:bodyPr>
            <a:normAutofit/>
          </a:bodyPr>
          <a:lstStyle>
            <a:lvl1pPr>
              <a:defRPr sz="2800" b="1"/>
            </a:lvl1pPr>
          </a:lstStyle>
          <a:p>
            <a:r>
              <a:rPr lang="en-US" dirty="0"/>
              <a:t>Click to edit Master title style</a:t>
            </a:r>
          </a:p>
        </p:txBody>
      </p:sp>
      <p:sp>
        <p:nvSpPr>
          <p:cNvPr id="10" name="Subtitle 6"/>
          <p:cNvSpPr>
            <a:spLocks noGrp="1"/>
          </p:cNvSpPr>
          <p:nvPr>
            <p:ph type="subTitle" idx="10"/>
          </p:nvPr>
        </p:nvSpPr>
        <p:spPr>
          <a:xfrm>
            <a:off x="582613" y="2881312"/>
            <a:ext cx="6313487" cy="414338"/>
          </a:xfrm>
        </p:spPr>
        <p:txBody>
          <a:bodyPr/>
          <a:lstStyle>
            <a:lvl1pPr marL="0" indent="0">
              <a:buNone/>
              <a:defRPr lang="en-US" sz="2000" kern="1200" dirty="0">
                <a:solidFill>
                  <a:schemeClr val="bg1"/>
                </a:solidFill>
                <a:latin typeface="Arial" pitchFamily="34" charset="0"/>
                <a:ea typeface="+mn-ea"/>
                <a:cs typeface="Arial" pitchFamily="34" charset="0"/>
              </a:defRPr>
            </a:lvl1pPr>
          </a:lstStyle>
          <a:p>
            <a:endParaRPr lang="en-US" dirty="0"/>
          </a:p>
        </p:txBody>
      </p:sp>
    </p:spTree>
    <p:extLst>
      <p:ext uri="{BB962C8B-B14F-4D97-AF65-F5344CB8AC3E}">
        <p14:creationId xmlns:p14="http://schemas.microsoft.com/office/powerpoint/2010/main" val="40091230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65D8845D-C434-4EAC-9E18-51ED368D5FDB}" type="datetime1">
              <a:rPr lang="en-US" smtClean="0">
                <a:solidFill>
                  <a:prstClr val="black">
                    <a:tint val="75000"/>
                  </a:prstClr>
                </a:solidFill>
              </a:rPr>
              <a:t>9/11/2018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666DBE3-15B1-4A80-A0BD-5CD8B065DCE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642283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CEB80B8-F152-42A0-AA6C-185D51FEA477}" type="datetime1">
              <a:rPr lang="en-US" smtClean="0">
                <a:solidFill>
                  <a:prstClr val="black">
                    <a:tint val="75000"/>
                  </a:prstClr>
                </a:solidFill>
              </a:rPr>
              <a:t>9/11/2018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49C2571-02F4-4B8D-948F-906E4252C2F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83053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D301A1-41C6-4E3C-95E2-E6B66657B6EA}" type="datetime1">
              <a:rPr lang="en-US" smtClean="0"/>
              <a:t>9/11/2018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62CC02-F079-4113-84A4-15FB3E8B1198}" type="slidenum">
              <a:rPr lang="en-US" smtClean="0"/>
              <a:t>‹#›</a:t>
            </a:fld>
            <a:endParaRPr lang="en-US"/>
          </a:p>
        </p:txBody>
      </p:sp>
    </p:spTree>
    <p:extLst>
      <p:ext uri="{BB962C8B-B14F-4D97-AF65-F5344CB8AC3E}">
        <p14:creationId xmlns:p14="http://schemas.microsoft.com/office/powerpoint/2010/main" val="37899745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FB7DFB8-B015-451B-AC7A-7F92F45A22C4}" type="datetime1">
              <a:rPr lang="en-US" smtClean="0">
                <a:solidFill>
                  <a:prstClr val="black">
                    <a:tint val="75000"/>
                  </a:prstClr>
                </a:solidFill>
              </a:rPr>
              <a:t>9/11/2018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F1EEFA-0F07-4955-AA8F-3842CECE0D7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414992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06BFE8D-A149-4DB1-BDD7-101D50E6B663}" type="datetime1">
              <a:rPr lang="en-US" smtClean="0">
                <a:solidFill>
                  <a:prstClr val="black">
                    <a:tint val="75000"/>
                  </a:prstClr>
                </a:solidFill>
              </a:rPr>
              <a:t>9/11/2018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B277DE4-6A98-40E6-8AFC-9DAE056A32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214595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ACD9D93-0DFD-45FB-ABAC-29D9F388251D}" type="datetime1">
              <a:rPr lang="en-US" smtClean="0">
                <a:solidFill>
                  <a:prstClr val="black">
                    <a:tint val="75000"/>
                  </a:prstClr>
                </a:solidFill>
              </a:rPr>
              <a:t>9/11/2018</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9B6A3F7-FE55-40B3-9FA8-38BF17CA166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569311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00EA10A7-9A28-41F0-827B-8E7281CC463C}" type="datetime1">
              <a:rPr lang="en-US" smtClean="0">
                <a:solidFill>
                  <a:prstClr val="black">
                    <a:tint val="75000"/>
                  </a:prstClr>
                </a:solidFill>
              </a:rPr>
              <a:t>9/11/2018</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9979A0F-C8E8-4624-92A2-D67DABFB9F3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46479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CC1F675-70E9-49C5-B909-E8645B0056D4}" type="datetime1">
              <a:rPr lang="en-US" smtClean="0">
                <a:solidFill>
                  <a:prstClr val="black">
                    <a:tint val="75000"/>
                  </a:prstClr>
                </a:solidFill>
              </a:rPr>
              <a:t>9/11/2018</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F3985B7-3D0B-491A-BF98-4E8B4C5F08A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575436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46959F0-7EC6-4669-9B49-E901C641BD49}" type="datetime1">
              <a:rPr lang="en-US" smtClean="0">
                <a:solidFill>
                  <a:prstClr val="black">
                    <a:tint val="75000"/>
                  </a:prstClr>
                </a:solidFill>
              </a:rPr>
              <a:t>9/11/2018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BFA534-31AD-443C-B57D-66AE400BAC3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835556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902529E-DB64-472A-A6CE-E2CA876C4349}" type="datetime1">
              <a:rPr lang="en-US" smtClean="0">
                <a:solidFill>
                  <a:prstClr val="black">
                    <a:tint val="75000"/>
                  </a:prstClr>
                </a:solidFill>
              </a:rPr>
              <a:t>9/11/2018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11E10C-AAC1-4084-B137-982749712DC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81618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7863" y="457200"/>
            <a:ext cx="4044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txBox="1">
            <a:spLocks/>
          </p:cNvSpPr>
          <p:nvPr userDrawn="1"/>
        </p:nvSpPr>
        <p:spPr>
          <a:xfrm>
            <a:off x="6781800" y="6481763"/>
            <a:ext cx="1447800" cy="228600"/>
          </a:xfrm>
          <a:prstGeom prst="rect">
            <a:avLst/>
          </a:prstGeom>
        </p:spPr>
        <p:txBody>
          <a:bodyPr/>
          <a:lstStyle>
            <a:defPPr>
              <a:defRPr lang="en-US"/>
            </a:defPPr>
            <a:lvl1pPr marL="0" algn="l" defTabSz="914400" rtl="0" eaLnBrk="1" latinLnBrk="0" hangingPunct="1">
              <a:defRPr sz="800" kern="1200">
                <a:solidFill>
                  <a:srgbClr val="292C28"/>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b="1" dirty="0">
                <a:sym typeface="Symbol"/>
              </a:rPr>
              <a:t>The State of Connecticut</a:t>
            </a:r>
            <a:endParaRPr lang="en-US" b="1" dirty="0"/>
          </a:p>
        </p:txBody>
      </p:sp>
      <p:pic>
        <p:nvPicPr>
          <p:cNvPr id="6" name="Picture 2" descr="\\DESIGN01\Design\MONEY_FOLLOWS\003082_01_MPCT_PPT\PPT\Images\state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53400" y="6196013"/>
            <a:ext cx="5334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582613" y="6480175"/>
            <a:ext cx="1219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800" b="1" dirty="0">
                <a:solidFill>
                  <a:srgbClr val="292C28"/>
                </a:solidFill>
                <a:latin typeface="Arial" charset="0"/>
                <a:cs typeface="Arial" charset="0"/>
                <a:sym typeface="Symbol" pitchFamily="18" charset="2"/>
              </a:rPr>
              <a:t> 2017 My Place CT</a:t>
            </a:r>
            <a:endParaRPr lang="en-US" sz="800" b="1" dirty="0">
              <a:solidFill>
                <a:srgbClr val="292C28"/>
              </a:solidFill>
              <a:latin typeface="Arial" charset="0"/>
              <a:cs typeface="Arial" charset="0"/>
            </a:endParaRPr>
          </a:p>
        </p:txBody>
      </p:sp>
      <p:sp>
        <p:nvSpPr>
          <p:cNvPr id="11" name="Title 1"/>
          <p:cNvSpPr>
            <a:spLocks noGrp="1"/>
          </p:cNvSpPr>
          <p:nvPr>
            <p:ph type="title"/>
          </p:nvPr>
        </p:nvSpPr>
        <p:spPr>
          <a:xfrm>
            <a:off x="578374" y="1263126"/>
            <a:ext cx="7422626" cy="430887"/>
          </a:xfrm>
        </p:spPr>
        <p:txBody>
          <a:bodyPr anchor="t">
            <a:spAutoFit/>
          </a:bodyPr>
          <a:lstStyle>
            <a:lvl1pPr>
              <a:defRPr sz="2200" b="1"/>
            </a:lvl1pPr>
          </a:lstStyle>
          <a:p>
            <a:r>
              <a:rPr lang="en-US" dirty="0"/>
              <a:t>Click to edit Master title style</a:t>
            </a:r>
          </a:p>
        </p:txBody>
      </p:sp>
      <p:sp>
        <p:nvSpPr>
          <p:cNvPr id="12" name="Content Placeholder 2"/>
          <p:cNvSpPr>
            <a:spLocks noGrp="1"/>
          </p:cNvSpPr>
          <p:nvPr>
            <p:ph idx="1"/>
          </p:nvPr>
        </p:nvSpPr>
        <p:spPr>
          <a:xfrm>
            <a:off x="572881" y="1861968"/>
            <a:ext cx="7428119" cy="4190106"/>
          </a:xfrm>
        </p:spPr>
        <p:txBody>
          <a:bodyPr/>
          <a:lstStyle>
            <a:lvl1pPr marL="171450" indent="-171450">
              <a:spcBef>
                <a:spcPts val="0"/>
              </a:spcBef>
              <a:spcAft>
                <a:spcPts val="1200"/>
              </a:spcAft>
              <a:buClr>
                <a:srgbClr val="68307A"/>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57951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E452E2-6282-4CF4-9FB1-AB9E3917B498}" type="datetime1">
              <a:rPr lang="en-US" smtClean="0">
                <a:solidFill>
                  <a:prstClr val="black">
                    <a:tint val="75000"/>
                  </a:prstClr>
                </a:solidFill>
              </a:rPr>
              <a:t>9/11/2018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0541DB-7525-4DC7-A988-8738D03C06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39179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Divider_purple">
    <p:spTree>
      <p:nvGrpSpPr>
        <p:cNvPr id="1" name=""/>
        <p:cNvGrpSpPr/>
        <p:nvPr/>
      </p:nvGrpSpPr>
      <p:grpSpPr>
        <a:xfrm>
          <a:off x="0" y="0"/>
          <a:ext cx="0" cy="0"/>
          <a:chOff x="0" y="0"/>
          <a:chExt cx="0" cy="0"/>
        </a:xfrm>
      </p:grpSpPr>
      <p:sp>
        <p:nvSpPr>
          <p:cNvPr id="4" name="Rectangle 3"/>
          <p:cNvSpPr/>
          <p:nvPr userDrawn="1"/>
        </p:nvSpPr>
        <p:spPr>
          <a:xfrm>
            <a:off x="0" y="5943600"/>
            <a:ext cx="9144000" cy="923925"/>
          </a:xfrm>
          <a:prstGeom prst="rect">
            <a:avLst/>
          </a:prstGeom>
          <a:solidFill>
            <a:srgbClr val="DCDC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7863" y="457200"/>
            <a:ext cx="4044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DESIGN01\Design\MONEY_FOLLOWS\003082_01_MPCT_PPT\PPT\Images\state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53400" y="6196013"/>
            <a:ext cx="5334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2514600"/>
            <a:ext cx="9144000" cy="3429000"/>
          </a:xfrm>
          <a:prstGeom prst="rect">
            <a:avLst/>
          </a:prstGeom>
          <a:solidFill>
            <a:srgbClr val="6830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Footer Placeholder 4"/>
          <p:cNvSpPr txBox="1">
            <a:spLocks/>
          </p:cNvSpPr>
          <p:nvPr userDrawn="1"/>
        </p:nvSpPr>
        <p:spPr>
          <a:xfrm>
            <a:off x="6781800" y="6481763"/>
            <a:ext cx="1447800" cy="228600"/>
          </a:xfrm>
          <a:prstGeom prst="rect">
            <a:avLst/>
          </a:prstGeom>
        </p:spPr>
        <p:txBody>
          <a:bodyPr/>
          <a:lstStyle>
            <a:defPPr>
              <a:defRPr lang="en-US"/>
            </a:defPPr>
            <a:lvl1pPr marL="0" algn="l" defTabSz="914400" rtl="0" eaLnBrk="1" latinLnBrk="0" hangingPunct="1">
              <a:defRPr sz="800" kern="1200">
                <a:solidFill>
                  <a:srgbClr val="292C28"/>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b="1" dirty="0">
                <a:sym typeface="Symbol"/>
              </a:rPr>
              <a:t>The State of Connecticut</a:t>
            </a:r>
            <a:endParaRPr lang="en-US" b="1" dirty="0"/>
          </a:p>
        </p:txBody>
      </p:sp>
      <p:sp>
        <p:nvSpPr>
          <p:cNvPr id="9" name="TextBox 8"/>
          <p:cNvSpPr txBox="1">
            <a:spLocks noChangeArrowheads="1"/>
          </p:cNvSpPr>
          <p:nvPr userDrawn="1"/>
        </p:nvSpPr>
        <p:spPr bwMode="auto">
          <a:xfrm>
            <a:off x="582613" y="6480175"/>
            <a:ext cx="1219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800" b="1" dirty="0">
                <a:solidFill>
                  <a:srgbClr val="292C28"/>
                </a:solidFill>
                <a:latin typeface="Arial" charset="0"/>
                <a:cs typeface="Arial" charset="0"/>
                <a:sym typeface="Symbol" pitchFamily="18" charset="2"/>
              </a:rPr>
              <a:t> 2017 My Place CT</a:t>
            </a:r>
            <a:endParaRPr lang="en-US" sz="800" b="1" dirty="0">
              <a:solidFill>
                <a:srgbClr val="292C28"/>
              </a:solidFill>
              <a:latin typeface="Arial" charset="0"/>
              <a:cs typeface="Arial" charset="0"/>
            </a:endParaRPr>
          </a:p>
        </p:txBody>
      </p:sp>
      <p:sp>
        <p:nvSpPr>
          <p:cNvPr id="2" name="Title 1"/>
          <p:cNvSpPr>
            <a:spLocks noGrp="1"/>
          </p:cNvSpPr>
          <p:nvPr>
            <p:ph type="title"/>
          </p:nvPr>
        </p:nvSpPr>
        <p:spPr>
          <a:xfrm>
            <a:off x="578374" y="1459452"/>
            <a:ext cx="7422626" cy="532506"/>
          </a:xfrm>
        </p:spPr>
        <p:txBody>
          <a:bodyPr>
            <a:normAutofit/>
          </a:bodyPr>
          <a:lstStyle>
            <a:lvl1pPr>
              <a:defRPr sz="2800" b="1"/>
            </a:lvl1pPr>
          </a:lstStyle>
          <a:p>
            <a:r>
              <a:rPr lang="en-US" dirty="0"/>
              <a:t>Click to edit Master title style</a:t>
            </a:r>
          </a:p>
        </p:txBody>
      </p:sp>
      <p:sp>
        <p:nvSpPr>
          <p:cNvPr id="10" name="Subtitle 6"/>
          <p:cNvSpPr>
            <a:spLocks noGrp="1"/>
          </p:cNvSpPr>
          <p:nvPr>
            <p:ph type="subTitle" idx="10"/>
          </p:nvPr>
        </p:nvSpPr>
        <p:spPr>
          <a:xfrm>
            <a:off x="582613" y="2881312"/>
            <a:ext cx="6313487" cy="414338"/>
          </a:xfrm>
        </p:spPr>
        <p:txBody>
          <a:bodyPr/>
          <a:lstStyle>
            <a:lvl1pPr marL="0" indent="0">
              <a:buNone/>
              <a:defRPr lang="en-US" sz="2000" kern="1200" dirty="0">
                <a:solidFill>
                  <a:schemeClr val="bg1"/>
                </a:solidFill>
                <a:latin typeface="Arial" pitchFamily="34" charset="0"/>
                <a:ea typeface="+mn-ea"/>
                <a:cs typeface="Arial" pitchFamily="34" charset="0"/>
              </a:defRPr>
            </a:lvl1pPr>
          </a:lstStyle>
          <a:p>
            <a:endParaRPr lang="en-US" dirty="0"/>
          </a:p>
        </p:txBody>
      </p:sp>
    </p:spTree>
    <p:extLst>
      <p:ext uri="{BB962C8B-B14F-4D97-AF65-F5344CB8AC3E}">
        <p14:creationId xmlns:p14="http://schemas.microsoft.com/office/powerpoint/2010/main" val="4191972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E2E5A4-4C17-49D5-A2A9-B52873393AB4}" type="datetime1">
              <a:rPr lang="en-US" smtClean="0"/>
              <a:t>9/11/2018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62CC02-F079-4113-84A4-15FB3E8B1198}" type="slidenum">
              <a:rPr lang="en-US" smtClean="0"/>
              <a:t>‹#›</a:t>
            </a:fld>
            <a:endParaRPr lang="en-US"/>
          </a:p>
        </p:txBody>
      </p:sp>
    </p:spTree>
    <p:extLst>
      <p:ext uri="{BB962C8B-B14F-4D97-AF65-F5344CB8AC3E}">
        <p14:creationId xmlns:p14="http://schemas.microsoft.com/office/powerpoint/2010/main" val="8258151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37D51DF-CB3C-48DC-BD60-729D415B6AF9}" type="datetime1">
              <a:rPr lang="en-US" smtClean="0">
                <a:solidFill>
                  <a:prstClr val="black">
                    <a:tint val="75000"/>
                  </a:prstClr>
                </a:solidFill>
              </a:rPr>
              <a:t>9/11/2018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666DBE3-15B1-4A80-A0BD-5CD8B065DCE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186701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663B5AA-D1AF-4C69-9A76-F9B66C9368A3}" type="datetime1">
              <a:rPr lang="en-US" smtClean="0">
                <a:solidFill>
                  <a:prstClr val="black">
                    <a:tint val="75000"/>
                  </a:prstClr>
                </a:solidFill>
              </a:rPr>
              <a:t>9/11/2018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49C2571-02F4-4B8D-948F-906E4252C2F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557877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639605-1F0C-4352-9F99-391FECAC8F35}" type="datetime1">
              <a:rPr lang="en-US" smtClean="0">
                <a:solidFill>
                  <a:prstClr val="black">
                    <a:tint val="75000"/>
                  </a:prstClr>
                </a:solidFill>
              </a:rPr>
              <a:t>9/11/2018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F1EEFA-0F07-4955-AA8F-3842CECE0D7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71910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577D89F-2031-48CC-83D8-27356EB1C8E4}" type="datetime1">
              <a:rPr lang="en-US" smtClean="0">
                <a:solidFill>
                  <a:prstClr val="black">
                    <a:tint val="75000"/>
                  </a:prstClr>
                </a:solidFill>
              </a:rPr>
              <a:t>9/11/2018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B277DE4-6A98-40E6-8AFC-9DAE056A32F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396464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7B58715-71F7-4C0D-BFEA-EDE3C37184BD}" type="datetime1">
              <a:rPr lang="en-US" smtClean="0">
                <a:solidFill>
                  <a:prstClr val="black">
                    <a:tint val="75000"/>
                  </a:prstClr>
                </a:solidFill>
              </a:rPr>
              <a:t>9/11/2018</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9B6A3F7-FE55-40B3-9FA8-38BF17CA166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18157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6060BAF-A780-4FA0-8E31-DB923CC5C108}" type="datetime1">
              <a:rPr lang="en-US" smtClean="0">
                <a:solidFill>
                  <a:prstClr val="black">
                    <a:tint val="75000"/>
                  </a:prstClr>
                </a:solidFill>
              </a:rPr>
              <a:t>9/11/2018</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9979A0F-C8E8-4624-92A2-D67DABFB9F3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351961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F87DAE4-9944-4890-A23C-3E23165C1C04}" type="datetime1">
              <a:rPr lang="en-US" smtClean="0">
                <a:solidFill>
                  <a:prstClr val="black">
                    <a:tint val="75000"/>
                  </a:prstClr>
                </a:solidFill>
              </a:rPr>
              <a:t>9/11/2018</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0F3985B7-3D0B-491A-BF98-4E8B4C5F08A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399079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02AFE0E-B09C-49F6-8FAC-BE20EB69558D}" type="datetime1">
              <a:rPr lang="en-US" smtClean="0">
                <a:solidFill>
                  <a:prstClr val="black">
                    <a:tint val="75000"/>
                  </a:prstClr>
                </a:solidFill>
              </a:rPr>
              <a:t>9/11/2018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BFA534-31AD-443C-B57D-66AE400BAC3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749670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271BE78-7BF1-4362-BAE2-1D7B07DAC34F}" type="datetime1">
              <a:rPr lang="en-US" smtClean="0">
                <a:solidFill>
                  <a:prstClr val="black">
                    <a:tint val="75000"/>
                  </a:prstClr>
                </a:solidFill>
              </a:rPr>
              <a:t>9/11/2018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311E10C-AAC1-4084-B137-982749712DC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21677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7863" y="457200"/>
            <a:ext cx="4044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4"/>
          <p:cNvSpPr txBox="1">
            <a:spLocks/>
          </p:cNvSpPr>
          <p:nvPr userDrawn="1"/>
        </p:nvSpPr>
        <p:spPr>
          <a:xfrm>
            <a:off x="6781800" y="6481763"/>
            <a:ext cx="1447800" cy="228600"/>
          </a:xfrm>
          <a:prstGeom prst="rect">
            <a:avLst/>
          </a:prstGeom>
        </p:spPr>
        <p:txBody>
          <a:bodyPr/>
          <a:lstStyle>
            <a:defPPr>
              <a:defRPr lang="en-US"/>
            </a:defPPr>
            <a:lvl1pPr marL="0" algn="l" defTabSz="914400" rtl="0" eaLnBrk="1" latinLnBrk="0" hangingPunct="1">
              <a:defRPr sz="800" kern="1200">
                <a:solidFill>
                  <a:srgbClr val="292C28"/>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b="1" dirty="0">
                <a:sym typeface="Symbol"/>
              </a:rPr>
              <a:t>The State of Connecticut</a:t>
            </a:r>
            <a:endParaRPr lang="en-US" b="1" dirty="0"/>
          </a:p>
        </p:txBody>
      </p:sp>
      <p:pic>
        <p:nvPicPr>
          <p:cNvPr id="6" name="Picture 2" descr="\\DESIGN01\Design\MONEY_FOLLOWS\003082_01_MPCT_PPT\PPT\Images\state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53400" y="6196013"/>
            <a:ext cx="5334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userDrawn="1"/>
        </p:nvSpPr>
        <p:spPr bwMode="auto">
          <a:xfrm>
            <a:off x="582613" y="6480175"/>
            <a:ext cx="1219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800" b="1" dirty="0">
                <a:solidFill>
                  <a:srgbClr val="292C28"/>
                </a:solidFill>
                <a:latin typeface="Arial" charset="0"/>
                <a:cs typeface="Arial" charset="0"/>
                <a:sym typeface="Symbol" pitchFamily="18" charset="2"/>
              </a:rPr>
              <a:t> 2017 My Place CT</a:t>
            </a:r>
            <a:endParaRPr lang="en-US" sz="800" b="1" dirty="0">
              <a:solidFill>
                <a:srgbClr val="292C28"/>
              </a:solidFill>
              <a:latin typeface="Arial" charset="0"/>
              <a:cs typeface="Arial" charset="0"/>
            </a:endParaRPr>
          </a:p>
        </p:txBody>
      </p:sp>
      <p:sp>
        <p:nvSpPr>
          <p:cNvPr id="11" name="Title 1"/>
          <p:cNvSpPr>
            <a:spLocks noGrp="1"/>
          </p:cNvSpPr>
          <p:nvPr>
            <p:ph type="title"/>
          </p:nvPr>
        </p:nvSpPr>
        <p:spPr>
          <a:xfrm>
            <a:off x="578374" y="1263126"/>
            <a:ext cx="7422626" cy="430887"/>
          </a:xfrm>
        </p:spPr>
        <p:txBody>
          <a:bodyPr anchor="t">
            <a:spAutoFit/>
          </a:bodyPr>
          <a:lstStyle>
            <a:lvl1pPr>
              <a:defRPr sz="2200" b="1"/>
            </a:lvl1pPr>
          </a:lstStyle>
          <a:p>
            <a:r>
              <a:rPr lang="en-US" dirty="0"/>
              <a:t>Click to edit Master title style</a:t>
            </a:r>
          </a:p>
        </p:txBody>
      </p:sp>
      <p:sp>
        <p:nvSpPr>
          <p:cNvPr id="12" name="Content Placeholder 2"/>
          <p:cNvSpPr>
            <a:spLocks noGrp="1"/>
          </p:cNvSpPr>
          <p:nvPr>
            <p:ph idx="1"/>
          </p:nvPr>
        </p:nvSpPr>
        <p:spPr>
          <a:xfrm>
            <a:off x="572881" y="1861968"/>
            <a:ext cx="7428119" cy="4190106"/>
          </a:xfrm>
        </p:spPr>
        <p:txBody>
          <a:bodyPr/>
          <a:lstStyle>
            <a:lvl1pPr marL="171450" indent="-171450">
              <a:spcBef>
                <a:spcPts val="0"/>
              </a:spcBef>
              <a:spcAft>
                <a:spcPts val="1200"/>
              </a:spcAft>
              <a:buClr>
                <a:srgbClr val="68307A"/>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132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4615C6-CB4E-44AB-85C4-335C2A6A0A40}" type="datetime1">
              <a:rPr lang="en-US" smtClean="0"/>
              <a:t>9/11/2018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62CC02-F079-4113-84A4-15FB3E8B1198}" type="slidenum">
              <a:rPr lang="en-US" smtClean="0"/>
              <a:t>‹#›</a:t>
            </a:fld>
            <a:endParaRPr lang="en-US"/>
          </a:p>
        </p:txBody>
      </p:sp>
    </p:spTree>
    <p:extLst>
      <p:ext uri="{BB962C8B-B14F-4D97-AF65-F5344CB8AC3E}">
        <p14:creationId xmlns:p14="http://schemas.microsoft.com/office/powerpoint/2010/main" val="31010307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C7B5BB0-A7FB-4D3F-AD80-9723FA1A27F3}" type="datetime1">
              <a:rPr lang="en-US" smtClean="0">
                <a:solidFill>
                  <a:prstClr val="black">
                    <a:tint val="75000"/>
                  </a:prstClr>
                </a:solidFill>
              </a:rPr>
              <a:t>9/11/2018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70541DB-7525-4DC7-A988-8738D03C065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60120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Divider_purple">
    <p:spTree>
      <p:nvGrpSpPr>
        <p:cNvPr id="1" name=""/>
        <p:cNvGrpSpPr/>
        <p:nvPr/>
      </p:nvGrpSpPr>
      <p:grpSpPr>
        <a:xfrm>
          <a:off x="0" y="0"/>
          <a:ext cx="0" cy="0"/>
          <a:chOff x="0" y="0"/>
          <a:chExt cx="0" cy="0"/>
        </a:xfrm>
      </p:grpSpPr>
      <p:sp>
        <p:nvSpPr>
          <p:cNvPr id="4" name="Rectangle 3"/>
          <p:cNvSpPr/>
          <p:nvPr userDrawn="1"/>
        </p:nvSpPr>
        <p:spPr>
          <a:xfrm>
            <a:off x="0" y="5943600"/>
            <a:ext cx="9144000" cy="923925"/>
          </a:xfrm>
          <a:prstGeom prst="rect">
            <a:avLst/>
          </a:prstGeom>
          <a:solidFill>
            <a:srgbClr val="DCDC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7863" y="457200"/>
            <a:ext cx="4044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DESIGN01\Design\MONEY_FOLLOWS\003082_01_MPCT_PPT\PPT\Images\state 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53400" y="6196013"/>
            <a:ext cx="5334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userDrawn="1"/>
        </p:nvSpPr>
        <p:spPr>
          <a:xfrm>
            <a:off x="0" y="2514600"/>
            <a:ext cx="9144000" cy="3429000"/>
          </a:xfrm>
          <a:prstGeom prst="rect">
            <a:avLst/>
          </a:prstGeom>
          <a:solidFill>
            <a:srgbClr val="6830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8" name="Footer Placeholder 4"/>
          <p:cNvSpPr txBox="1">
            <a:spLocks/>
          </p:cNvSpPr>
          <p:nvPr userDrawn="1"/>
        </p:nvSpPr>
        <p:spPr>
          <a:xfrm>
            <a:off x="6781800" y="6481763"/>
            <a:ext cx="1447800" cy="228600"/>
          </a:xfrm>
          <a:prstGeom prst="rect">
            <a:avLst/>
          </a:prstGeom>
        </p:spPr>
        <p:txBody>
          <a:bodyPr/>
          <a:lstStyle>
            <a:defPPr>
              <a:defRPr lang="en-US"/>
            </a:defPPr>
            <a:lvl1pPr marL="0" algn="l" defTabSz="914400" rtl="0" eaLnBrk="1" latinLnBrk="0" hangingPunct="1">
              <a:defRPr sz="800" kern="1200">
                <a:solidFill>
                  <a:srgbClr val="292C28"/>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b="1" dirty="0">
                <a:sym typeface="Symbol"/>
              </a:rPr>
              <a:t>The State of Connecticut</a:t>
            </a:r>
            <a:endParaRPr lang="en-US" b="1" dirty="0"/>
          </a:p>
        </p:txBody>
      </p:sp>
      <p:sp>
        <p:nvSpPr>
          <p:cNvPr id="9" name="TextBox 8"/>
          <p:cNvSpPr txBox="1">
            <a:spLocks noChangeArrowheads="1"/>
          </p:cNvSpPr>
          <p:nvPr userDrawn="1"/>
        </p:nvSpPr>
        <p:spPr bwMode="auto">
          <a:xfrm>
            <a:off x="582613" y="6480175"/>
            <a:ext cx="1219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sz="800" b="1" dirty="0">
                <a:solidFill>
                  <a:srgbClr val="292C28"/>
                </a:solidFill>
                <a:latin typeface="Arial" charset="0"/>
                <a:cs typeface="Arial" charset="0"/>
                <a:sym typeface="Symbol" pitchFamily="18" charset="2"/>
              </a:rPr>
              <a:t> 2017 My Place CT</a:t>
            </a:r>
            <a:endParaRPr lang="en-US" sz="800" b="1" dirty="0">
              <a:solidFill>
                <a:srgbClr val="292C28"/>
              </a:solidFill>
              <a:latin typeface="Arial" charset="0"/>
              <a:cs typeface="Arial" charset="0"/>
            </a:endParaRPr>
          </a:p>
        </p:txBody>
      </p:sp>
      <p:sp>
        <p:nvSpPr>
          <p:cNvPr id="2" name="Title 1"/>
          <p:cNvSpPr>
            <a:spLocks noGrp="1"/>
          </p:cNvSpPr>
          <p:nvPr>
            <p:ph type="title"/>
          </p:nvPr>
        </p:nvSpPr>
        <p:spPr>
          <a:xfrm>
            <a:off x="578374" y="1459452"/>
            <a:ext cx="7422626" cy="532506"/>
          </a:xfrm>
        </p:spPr>
        <p:txBody>
          <a:bodyPr>
            <a:normAutofit/>
          </a:bodyPr>
          <a:lstStyle>
            <a:lvl1pPr>
              <a:defRPr sz="2800" b="1"/>
            </a:lvl1pPr>
          </a:lstStyle>
          <a:p>
            <a:r>
              <a:rPr lang="en-US" dirty="0"/>
              <a:t>Click to edit Master title style</a:t>
            </a:r>
          </a:p>
        </p:txBody>
      </p:sp>
      <p:sp>
        <p:nvSpPr>
          <p:cNvPr id="10" name="Subtitle 6"/>
          <p:cNvSpPr>
            <a:spLocks noGrp="1"/>
          </p:cNvSpPr>
          <p:nvPr>
            <p:ph type="subTitle" idx="10"/>
          </p:nvPr>
        </p:nvSpPr>
        <p:spPr>
          <a:xfrm>
            <a:off x="582613" y="2881312"/>
            <a:ext cx="6313487" cy="414338"/>
          </a:xfrm>
        </p:spPr>
        <p:txBody>
          <a:bodyPr/>
          <a:lstStyle>
            <a:lvl1pPr marL="0" indent="0">
              <a:buNone/>
              <a:defRPr lang="en-US" sz="2000" kern="1200" dirty="0">
                <a:solidFill>
                  <a:schemeClr val="bg1"/>
                </a:solidFill>
                <a:latin typeface="Arial" pitchFamily="34" charset="0"/>
                <a:ea typeface="+mn-ea"/>
                <a:cs typeface="Arial" pitchFamily="34" charset="0"/>
              </a:defRPr>
            </a:lvl1pPr>
          </a:lstStyle>
          <a:p>
            <a:endParaRPr lang="en-US" dirty="0"/>
          </a:p>
        </p:txBody>
      </p:sp>
    </p:spTree>
    <p:extLst>
      <p:ext uri="{BB962C8B-B14F-4D97-AF65-F5344CB8AC3E}">
        <p14:creationId xmlns:p14="http://schemas.microsoft.com/office/powerpoint/2010/main" val="145501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BC659F-51D9-4DFF-AF2D-8C788BE67499}" type="datetime1">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62CC02-F079-4113-84A4-15FB3E8B1198}" type="slidenum">
              <a:rPr lang="en-US" smtClean="0"/>
              <a:t>‹#›</a:t>
            </a:fld>
            <a:endParaRPr lang="en-US"/>
          </a:p>
        </p:txBody>
      </p:sp>
    </p:spTree>
    <p:extLst>
      <p:ext uri="{BB962C8B-B14F-4D97-AF65-F5344CB8AC3E}">
        <p14:creationId xmlns:p14="http://schemas.microsoft.com/office/powerpoint/2010/main" val="340604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53D6F2-2559-4E15-99C0-F53E3BD92463}" type="datetime1">
              <a:rPr lang="en-US" smtClean="0"/>
              <a:t>9/11/2018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62CC02-F079-4113-84A4-15FB3E8B1198}" type="slidenum">
              <a:rPr lang="en-US" smtClean="0"/>
              <a:t>‹#›</a:t>
            </a:fld>
            <a:endParaRPr lang="en-US"/>
          </a:p>
        </p:txBody>
      </p:sp>
    </p:spTree>
    <p:extLst>
      <p:ext uri="{BB962C8B-B14F-4D97-AF65-F5344CB8AC3E}">
        <p14:creationId xmlns:p14="http://schemas.microsoft.com/office/powerpoint/2010/main" val="1180488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25DA92-F72E-4574-AD88-9644118C13EA}" type="datetime1">
              <a:rPr lang="en-US" smtClean="0"/>
              <a:t>9/11/2018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62CC02-F079-4113-84A4-15FB3E8B1198}" type="slidenum">
              <a:rPr lang="en-US" smtClean="0"/>
              <a:t>‹#›</a:t>
            </a:fld>
            <a:endParaRPr lang="en-US"/>
          </a:p>
        </p:txBody>
      </p:sp>
    </p:spTree>
    <p:extLst>
      <p:ext uri="{BB962C8B-B14F-4D97-AF65-F5344CB8AC3E}">
        <p14:creationId xmlns:p14="http://schemas.microsoft.com/office/powerpoint/2010/main" val="6580109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B7254CF-DAF8-42A0-9EBA-9A8B8E97A7F3}" type="datetime1">
              <a:rPr lang="en-US" smtClean="0">
                <a:solidFill>
                  <a:prstClr val="black">
                    <a:tint val="75000"/>
                  </a:prstClr>
                </a:solidFill>
              </a:rPr>
              <a:t>9/11/2018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767C7C1-C301-4B53-B65F-7ADBC6734C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5136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9001A43-7919-49E0-B1A1-0F9919430498}" type="datetime1">
              <a:rPr lang="en-US" smtClean="0">
                <a:solidFill>
                  <a:prstClr val="black">
                    <a:tint val="75000"/>
                  </a:prstClr>
                </a:solidFill>
              </a:rPr>
              <a:t>9/11/2018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767C7C1-C301-4B53-B65F-7ADBC6734C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4395912"/>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F8EF447-C398-4C66-B569-610B9D0107E6}" type="datetime1">
              <a:rPr lang="en-US" smtClean="0">
                <a:solidFill>
                  <a:prstClr val="black">
                    <a:tint val="75000"/>
                  </a:prstClr>
                </a:solidFill>
              </a:rPr>
              <a:t>9/11/2018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767C7C1-C301-4B53-B65F-7ADBC6734C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9803938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8CA5856-7921-4FB6-B364-7F9F2ABDA004}" type="datetime1">
              <a:rPr lang="en-US" smtClean="0">
                <a:solidFill>
                  <a:prstClr val="black">
                    <a:tint val="75000"/>
                  </a:prstClr>
                </a:solidFill>
              </a:rPr>
              <a:t>9/11/2018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767C7C1-C301-4B53-B65F-7ADBC6734C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2088443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BFB98AE-D4DD-42B4-915D-130B0D9239CB}" type="datetime1">
              <a:rPr lang="en-US" smtClean="0">
                <a:solidFill>
                  <a:prstClr val="black">
                    <a:tint val="75000"/>
                  </a:prstClr>
                </a:solidFill>
              </a:rPr>
              <a:t>9/11/2018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767C7C1-C301-4B53-B65F-7ADBC6734C6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7665060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0.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49.xml"/><Relationship Id="rId4" Type="http://schemas.openxmlformats.org/officeDocument/2006/relationships/chart" Target="../charts/char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27" y="1447800"/>
            <a:ext cx="9148527" cy="27432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prstTxWarp prst="textNoShape">
              <a:avLst/>
            </a:prstTxWarp>
          </a:bodyPr>
          <a:lstStyle>
            <a:defPPr>
              <a:defRPr lang="en-US"/>
            </a:defPPr>
            <a:lvl1pPr algn="ctr" eaLnBrk="0" fontAlgn="base" hangingPunct="0">
              <a:spcBef>
                <a:spcPct val="0"/>
              </a:spcBef>
              <a:spcAft>
                <a:spcPct val="0"/>
              </a:spcAft>
              <a:defRPr sz="4400"/>
            </a:lvl1pPr>
            <a:lvl2pPr algn="ctr" eaLnBrk="0" fontAlgn="base" hangingPunct="0">
              <a:spcBef>
                <a:spcPct val="0"/>
              </a:spcBef>
              <a:spcAft>
                <a:spcPct val="0"/>
              </a:spcAft>
              <a:defRPr sz="4400"/>
            </a:lvl2pPr>
            <a:lvl3pPr algn="ctr" eaLnBrk="0" fontAlgn="base" hangingPunct="0">
              <a:spcBef>
                <a:spcPct val="0"/>
              </a:spcBef>
              <a:spcAft>
                <a:spcPct val="0"/>
              </a:spcAft>
              <a:defRPr sz="4400"/>
            </a:lvl3pPr>
            <a:lvl4pPr algn="ctr" eaLnBrk="0" fontAlgn="base" hangingPunct="0">
              <a:spcBef>
                <a:spcPct val="0"/>
              </a:spcBef>
              <a:spcAft>
                <a:spcPct val="0"/>
              </a:spcAft>
              <a:defRPr sz="4400"/>
            </a:lvl4pPr>
            <a:lvl5pPr algn="ctr" eaLnBrk="0" fontAlgn="base" hangingPunct="0">
              <a:spcBef>
                <a:spcPct val="0"/>
              </a:spcBef>
              <a:spcAft>
                <a:spcPct val="0"/>
              </a:spcAft>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endParaRPr lang="en-US" b="1" dirty="0"/>
          </a:p>
          <a:p>
            <a:r>
              <a:rPr lang="en-US" sz="4000" b="1" dirty="0"/>
              <a:t>Medicaid Long Term Services &amp; </a:t>
            </a:r>
            <a:r>
              <a:rPr lang="en-US" sz="4000" b="1" dirty="0" smtClean="0"/>
              <a:t>Supports</a:t>
            </a:r>
            <a:endParaRPr lang="en-US" sz="4000" b="1" dirty="0"/>
          </a:p>
          <a:p>
            <a:r>
              <a:rPr lang="en-US" b="1" dirty="0"/>
              <a:t>Rebalancing </a:t>
            </a:r>
            <a:r>
              <a:rPr lang="en-US" b="1" dirty="0" smtClean="0"/>
              <a:t>Updates</a:t>
            </a:r>
          </a:p>
          <a:p>
            <a:endParaRPr lang="en-US" dirty="0"/>
          </a:p>
        </p:txBody>
      </p:sp>
      <p:sp>
        <p:nvSpPr>
          <p:cNvPr id="2" name="TextBox 1"/>
          <p:cNvSpPr txBox="1"/>
          <p:nvPr/>
        </p:nvSpPr>
        <p:spPr>
          <a:xfrm>
            <a:off x="2230038" y="4495800"/>
            <a:ext cx="4674870" cy="1846659"/>
          </a:xfrm>
          <a:prstGeom prst="rect">
            <a:avLst/>
          </a:prstGeom>
          <a:noFill/>
        </p:spPr>
        <p:txBody>
          <a:bodyPr wrap="none" rtlCol="0" anchor="ctr">
            <a:spAutoFit/>
          </a:bodyPr>
          <a:lstStyle/>
          <a:p>
            <a:pPr lvl="0" algn="ctr" eaLnBrk="0" fontAlgn="base" hangingPunct="0">
              <a:spcBef>
                <a:spcPct val="0"/>
              </a:spcBef>
              <a:spcAft>
                <a:spcPct val="0"/>
              </a:spcAft>
              <a:defRPr/>
            </a:pPr>
            <a:r>
              <a:rPr lang="en-US" sz="3200" dirty="0">
                <a:solidFill>
                  <a:srgbClr val="7030A0"/>
                </a:solidFill>
              </a:rPr>
              <a:t>DSS Community Options</a:t>
            </a:r>
          </a:p>
          <a:p>
            <a:pPr lvl="0" algn="ctr" eaLnBrk="0" fontAlgn="base" hangingPunct="0">
              <a:spcBef>
                <a:spcPct val="0"/>
              </a:spcBef>
              <a:spcAft>
                <a:spcPct val="0"/>
              </a:spcAft>
              <a:defRPr/>
            </a:pPr>
            <a:r>
              <a:rPr lang="en-US" sz="3200" dirty="0">
                <a:solidFill>
                  <a:srgbClr val="7030A0"/>
                </a:solidFill>
              </a:rPr>
              <a:t>Money Follows the Person </a:t>
            </a:r>
          </a:p>
          <a:p>
            <a:pPr lvl="0" algn="ctr" eaLnBrk="0" fontAlgn="base" hangingPunct="0">
              <a:spcBef>
                <a:spcPct val="0"/>
              </a:spcBef>
              <a:spcAft>
                <a:spcPct val="0"/>
              </a:spcAft>
              <a:defRPr/>
            </a:pPr>
            <a:r>
              <a:rPr lang="en-US" sz="3200" dirty="0" smtClean="0">
                <a:solidFill>
                  <a:srgbClr val="7030A0"/>
                </a:solidFill>
              </a:rPr>
              <a:t>Strategy </a:t>
            </a:r>
            <a:r>
              <a:rPr lang="en-US" sz="3200" dirty="0">
                <a:solidFill>
                  <a:srgbClr val="7030A0"/>
                </a:solidFill>
              </a:rPr>
              <a:t>Group</a:t>
            </a:r>
          </a:p>
          <a:p>
            <a:endParaRPr lang="en-US" dirty="0"/>
          </a:p>
        </p:txBody>
      </p:sp>
      <p:sp>
        <p:nvSpPr>
          <p:cNvPr id="4" name="Slide Number Placeholder 3"/>
          <p:cNvSpPr>
            <a:spLocks noGrp="1"/>
          </p:cNvSpPr>
          <p:nvPr>
            <p:ph type="sldNum" sz="quarter" idx="12"/>
          </p:nvPr>
        </p:nvSpPr>
        <p:spPr/>
        <p:txBody>
          <a:bodyPr/>
          <a:lstStyle/>
          <a:p>
            <a:fld id="{7F62CC02-F079-4113-84A4-15FB3E8B1198}" type="slidenum">
              <a:rPr lang="en-US" smtClean="0"/>
              <a:t>1</a:t>
            </a:fld>
            <a:endParaRPr lang="en-US"/>
          </a:p>
        </p:txBody>
      </p:sp>
    </p:spTree>
    <p:extLst>
      <p:ext uri="{BB962C8B-B14F-4D97-AF65-F5344CB8AC3E}">
        <p14:creationId xmlns:p14="http://schemas.microsoft.com/office/powerpoint/2010/main" val="3149094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229600" cy="1143000"/>
          </a:xfrm>
        </p:spPr>
        <p:txBody>
          <a:bodyPr/>
          <a:lstStyle/>
          <a:p>
            <a:r>
              <a:rPr lang="en-US" dirty="0" smtClean="0"/>
              <a:t>	</a:t>
            </a:r>
            <a:br>
              <a:rPr lang="en-US" dirty="0" smtClean="0"/>
            </a:br>
            <a:endParaRPr lang="en-US" dirty="0"/>
          </a:p>
        </p:txBody>
      </p:sp>
      <p:sp>
        <p:nvSpPr>
          <p:cNvPr id="3" name="Content Placeholder 2"/>
          <p:cNvSpPr>
            <a:spLocks noGrp="1"/>
          </p:cNvSpPr>
          <p:nvPr>
            <p:ph idx="1"/>
          </p:nvPr>
        </p:nvSpPr>
        <p:spPr>
          <a:xfrm>
            <a:off x="457200" y="1600201"/>
            <a:ext cx="8229600" cy="685799"/>
          </a:xfrm>
        </p:spPr>
        <p:txBody>
          <a:bodyPr/>
          <a:lstStyle/>
          <a:p>
            <a:pPr marL="0" indent="0">
              <a:buNone/>
            </a:pPr>
            <a:r>
              <a:rPr lang="en-US" dirty="0" smtClean="0"/>
              <a:t> </a:t>
            </a:r>
            <a:r>
              <a:rPr lang="en-US" dirty="0"/>
              <a:t>Community First Choice</a:t>
            </a:r>
            <a:br>
              <a:rPr lang="en-US" dirty="0"/>
            </a:br>
            <a:endParaRPr lang="en-US" dirty="0"/>
          </a:p>
        </p:txBody>
      </p:sp>
      <p:sp>
        <p:nvSpPr>
          <p:cNvPr id="6" name="Title 1"/>
          <p:cNvSpPr txBox="1">
            <a:spLocks/>
          </p:cNvSpPr>
          <p:nvPr/>
        </p:nvSpPr>
        <p:spPr bwMode="auto">
          <a:xfrm>
            <a:off x="0" y="1447800"/>
            <a:ext cx="9144000" cy="27432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prstTxWarp prst="textNoShape">
              <a:avLst/>
            </a:prstTxWarp>
          </a:bodyPr>
          <a:lstStyle>
            <a:lvl1pPr algn="ctr" eaLnBrk="0" fontAlgn="base" hangingPunct="0">
              <a:spcBef>
                <a:spcPct val="0"/>
              </a:spcBef>
              <a:spcAft>
                <a:spcPct val="0"/>
              </a:spcAft>
              <a:defRPr sz="4400"/>
            </a:lvl1pPr>
            <a:lvl2pPr algn="ctr" eaLnBrk="0" fontAlgn="base" hangingPunct="0">
              <a:spcBef>
                <a:spcPct val="0"/>
              </a:spcBef>
              <a:spcAft>
                <a:spcPct val="0"/>
              </a:spcAft>
              <a:defRPr sz="4400"/>
            </a:lvl2pPr>
            <a:lvl3pPr algn="ctr" eaLnBrk="0" fontAlgn="base" hangingPunct="0">
              <a:spcBef>
                <a:spcPct val="0"/>
              </a:spcBef>
              <a:spcAft>
                <a:spcPct val="0"/>
              </a:spcAft>
              <a:defRPr sz="4400"/>
            </a:lvl3pPr>
            <a:lvl4pPr algn="ctr" eaLnBrk="0" fontAlgn="base" hangingPunct="0">
              <a:spcBef>
                <a:spcPct val="0"/>
              </a:spcBef>
              <a:spcAft>
                <a:spcPct val="0"/>
              </a:spcAft>
              <a:defRPr sz="4400"/>
            </a:lvl4pPr>
            <a:lvl5pPr algn="ctr" eaLnBrk="0" fontAlgn="base" hangingPunct="0">
              <a:spcBef>
                <a:spcPct val="0"/>
              </a:spcBef>
              <a:spcAft>
                <a:spcPct val="0"/>
              </a:spcAft>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en-US" b="1" dirty="0" smtClean="0"/>
              <a:t>Nursing Facility Closures</a:t>
            </a:r>
          </a:p>
          <a:p>
            <a:endParaRPr lang="en-US" dirty="0"/>
          </a:p>
        </p:txBody>
      </p:sp>
      <p:sp>
        <p:nvSpPr>
          <p:cNvPr id="4" name="Slide Number Placeholder 3"/>
          <p:cNvSpPr>
            <a:spLocks noGrp="1"/>
          </p:cNvSpPr>
          <p:nvPr>
            <p:ph type="sldNum" sz="quarter" idx="12"/>
          </p:nvPr>
        </p:nvSpPr>
        <p:spPr/>
        <p:txBody>
          <a:bodyPr/>
          <a:lstStyle/>
          <a:p>
            <a:pPr>
              <a:defRPr/>
            </a:pPr>
            <a:fld id="{149C2571-02F4-4B8D-948F-906E4252C2FE}" type="slidenum">
              <a:rPr lang="en-US" smtClean="0">
                <a:solidFill>
                  <a:prstClr val="black">
                    <a:tint val="75000"/>
                  </a:prstClr>
                </a:solidFill>
              </a:rPr>
              <a:pPr>
                <a:defRPr/>
              </a:pPr>
              <a:t>10</a:t>
            </a:fld>
            <a:endParaRPr lang="en-US" dirty="0">
              <a:solidFill>
                <a:prstClr val="black">
                  <a:tint val="75000"/>
                </a:prstClr>
              </a:solidFill>
            </a:endParaRPr>
          </a:p>
        </p:txBody>
      </p:sp>
    </p:spTree>
    <p:extLst>
      <p:ext uri="{BB962C8B-B14F-4D97-AF65-F5344CB8AC3E}">
        <p14:creationId xmlns:p14="http://schemas.microsoft.com/office/powerpoint/2010/main" val="14138429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6800" y="381000"/>
            <a:ext cx="6858000" cy="584775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r"/>
            <a:endParaRPr lang="en-US" dirty="0" smtClean="0">
              <a:solidFill>
                <a:schemeClr val="tx1"/>
              </a:solidFill>
            </a:endParaRPr>
          </a:p>
          <a:p>
            <a:pPr algn="ctr"/>
            <a:r>
              <a:rPr lang="en-US" sz="3200" b="1" dirty="0" smtClean="0">
                <a:solidFill>
                  <a:srgbClr val="7030A0"/>
                </a:solidFill>
              </a:rPr>
              <a:t>Closure Procedures</a:t>
            </a:r>
          </a:p>
          <a:p>
            <a:pPr marL="285750" indent="-285750">
              <a:buFont typeface="Arial" panose="020B0604020202020204" pitchFamily="34" charset="0"/>
              <a:buChar char="•"/>
            </a:pPr>
            <a:r>
              <a:rPr lang="en-US" dirty="0" smtClean="0">
                <a:solidFill>
                  <a:schemeClr val="tx1"/>
                </a:solidFill>
              </a:rPr>
              <a:t>Money Follows the Person Project Team (MFP) works collaboratively with the Nursing home staff, Ombudsman and Receiver, if applicable. </a:t>
            </a:r>
          </a:p>
          <a:p>
            <a:endParaRPr lang="en-US" dirty="0" smtClean="0">
              <a:solidFill>
                <a:schemeClr val="tx1"/>
              </a:solidFill>
            </a:endParaRPr>
          </a:p>
          <a:p>
            <a:pPr marL="285750" indent="-285750">
              <a:buFont typeface="Arial" panose="020B0604020202020204" pitchFamily="34" charset="0"/>
              <a:buChar char="•"/>
            </a:pPr>
            <a:r>
              <a:rPr lang="en-US" dirty="0" smtClean="0">
                <a:solidFill>
                  <a:schemeClr val="tx1"/>
                </a:solidFill>
              </a:rPr>
              <a:t>Identify preferences for setting and provide informed choice to all nursing home residents.</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smtClean="0">
                <a:solidFill>
                  <a:schemeClr val="tx1"/>
                </a:solidFill>
              </a:rPr>
              <a:t>Assess and develop care plans for MFP eligible participants that meet their goals and needs. </a:t>
            </a:r>
          </a:p>
          <a:p>
            <a:pPr marL="285750" indent="-285750">
              <a:buFont typeface="Arial" panose="020B0604020202020204" pitchFamily="34" charset="0"/>
              <a:buChar char="•"/>
            </a:pPr>
            <a:endParaRPr lang="en-US" dirty="0" smtClean="0">
              <a:solidFill>
                <a:schemeClr val="tx1"/>
              </a:solidFill>
            </a:endParaRPr>
          </a:p>
          <a:p>
            <a:pPr marL="285750" indent="-285750">
              <a:buFont typeface="Arial" panose="020B0604020202020204" pitchFamily="34" charset="0"/>
              <a:buChar char="•"/>
            </a:pPr>
            <a:r>
              <a:rPr lang="en-US" dirty="0" smtClean="0">
                <a:solidFill>
                  <a:schemeClr val="tx1"/>
                </a:solidFill>
              </a:rPr>
              <a:t>Weekly meetings with the nursing home regarding MFP participants case status. </a:t>
            </a:r>
          </a:p>
          <a:p>
            <a:endParaRPr lang="en-US" dirty="0">
              <a:solidFill>
                <a:schemeClr val="tx1"/>
              </a:solidFill>
            </a:endParaRPr>
          </a:p>
          <a:p>
            <a:pPr marL="285750" indent="-285750">
              <a:buFont typeface="Arial" panose="020B0604020202020204" pitchFamily="34" charset="0"/>
              <a:buChar char="•"/>
            </a:pPr>
            <a:r>
              <a:rPr lang="en-US" dirty="0" smtClean="0">
                <a:solidFill>
                  <a:schemeClr val="tx1"/>
                </a:solidFill>
              </a:rPr>
              <a:t>Collaborate with Nursing facility during the discharge process. </a:t>
            </a:r>
          </a:p>
          <a:p>
            <a:endParaRPr lang="en-US" dirty="0">
              <a:solidFill>
                <a:schemeClr val="tx1"/>
              </a:solidFill>
            </a:endParaRPr>
          </a:p>
          <a:p>
            <a:pPr marL="285750" indent="-285750">
              <a:buFont typeface="Arial" panose="020B0604020202020204" pitchFamily="34" charset="0"/>
              <a:buChar char="•"/>
            </a:pPr>
            <a:r>
              <a:rPr lang="en-US" dirty="0" smtClean="0">
                <a:solidFill>
                  <a:schemeClr val="tx1"/>
                </a:solidFill>
              </a:rPr>
              <a:t>Support transition and ensure implementation of community care plan. </a:t>
            </a:r>
          </a:p>
          <a:p>
            <a:endParaRPr lang="en-US" dirty="0">
              <a:solidFill>
                <a:schemeClr val="tx1"/>
              </a:solidFill>
            </a:endParaRPr>
          </a:p>
        </p:txBody>
      </p:sp>
      <p:sp>
        <p:nvSpPr>
          <p:cNvPr id="2" name="Slide Number Placeholder 1"/>
          <p:cNvSpPr>
            <a:spLocks noGrp="1"/>
          </p:cNvSpPr>
          <p:nvPr>
            <p:ph type="sldNum" sz="quarter" idx="12"/>
          </p:nvPr>
        </p:nvSpPr>
        <p:spPr/>
        <p:txBody>
          <a:bodyPr/>
          <a:lstStyle/>
          <a:p>
            <a:pPr>
              <a:defRPr/>
            </a:pPr>
            <a:fld id="{0F3985B7-3D0B-491A-BF98-4E8B4C5F08AF}" type="slidenum">
              <a:rPr lang="en-US" smtClean="0">
                <a:solidFill>
                  <a:prstClr val="black">
                    <a:tint val="75000"/>
                  </a:prstClr>
                </a:solidFill>
              </a:rPr>
              <a:pPr>
                <a:defRPr/>
              </a:pPr>
              <a:t>11</a:t>
            </a:fld>
            <a:endParaRPr lang="en-US" dirty="0">
              <a:solidFill>
                <a:prstClr val="black">
                  <a:tint val="75000"/>
                </a:prstClr>
              </a:solidFill>
            </a:endParaRPr>
          </a:p>
        </p:txBody>
      </p:sp>
    </p:spTree>
    <p:extLst>
      <p:ext uri="{BB962C8B-B14F-4D97-AF65-F5344CB8AC3E}">
        <p14:creationId xmlns:p14="http://schemas.microsoft.com/office/powerpoint/2010/main" val="3265484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lumMod val="50000"/>
                    <a:lumOff val="50000"/>
                  </a:schemeClr>
                </a:solidFill>
              </a:rPr>
              <a:t>Current nursing home closures</a:t>
            </a:r>
            <a:endParaRPr lang="en-US" dirty="0">
              <a:solidFill>
                <a:schemeClr val="tx1">
                  <a:lumMod val="50000"/>
                  <a:lumOff val="50000"/>
                </a:schemeClr>
              </a:solidFill>
            </a:endParaRPr>
          </a:p>
        </p:txBody>
      </p:sp>
      <p:sp>
        <p:nvSpPr>
          <p:cNvPr id="3" name="Text Placeholder 2"/>
          <p:cNvSpPr>
            <a:spLocks noGrp="1"/>
          </p:cNvSpPr>
          <p:nvPr>
            <p:ph type="body" idx="1"/>
          </p:nvPr>
        </p:nvSpPr>
        <p:spPr/>
        <p:txBody>
          <a:bodyPr/>
          <a:lstStyle/>
          <a:p>
            <a:r>
              <a:rPr lang="en-US" dirty="0" err="1" smtClean="0">
                <a:solidFill>
                  <a:srgbClr val="7030A0"/>
                </a:solidFill>
              </a:rPr>
              <a:t>Rosegarden</a:t>
            </a:r>
            <a:endParaRPr lang="en-US" dirty="0">
              <a:solidFill>
                <a:srgbClr val="7030A0"/>
              </a:solidFill>
            </a:endParaRPr>
          </a:p>
        </p:txBody>
      </p:sp>
      <p:sp>
        <p:nvSpPr>
          <p:cNvPr id="4" name="Content Placeholder 3"/>
          <p:cNvSpPr>
            <a:spLocks noGrp="1"/>
          </p:cNvSpPr>
          <p:nvPr>
            <p:ph sz="half" idx="2"/>
          </p:nvPr>
        </p:nvSpPr>
        <p:spPr>
          <a:ln>
            <a:solidFill>
              <a:schemeClr val="bg1"/>
            </a:solidFill>
          </a:ln>
        </p:spPr>
        <p:txBody>
          <a:bodyPr>
            <a:normAutofit fontScale="85000" lnSpcReduction="10000"/>
          </a:bodyPr>
          <a:lstStyle/>
          <a:p>
            <a:r>
              <a:rPr lang="en-US" sz="1500" dirty="0" smtClean="0">
                <a:solidFill>
                  <a:schemeClr val="tx2"/>
                </a:solidFill>
              </a:rPr>
              <a:t>Census at start of closure: 41</a:t>
            </a:r>
          </a:p>
          <a:p>
            <a:endParaRPr lang="en-US" sz="1500" dirty="0" smtClean="0">
              <a:solidFill>
                <a:schemeClr val="tx2"/>
              </a:solidFill>
            </a:endParaRPr>
          </a:p>
          <a:p>
            <a:r>
              <a:rPr lang="en-US" sz="1500" dirty="0" smtClean="0">
                <a:solidFill>
                  <a:schemeClr val="tx2"/>
                </a:solidFill>
              </a:rPr>
              <a:t>Current census: 10</a:t>
            </a:r>
          </a:p>
          <a:p>
            <a:endParaRPr lang="en-US" sz="1500" dirty="0">
              <a:solidFill>
                <a:schemeClr val="tx2"/>
              </a:solidFill>
            </a:endParaRPr>
          </a:p>
          <a:p>
            <a:r>
              <a:rPr lang="en-US" sz="1500" dirty="0" smtClean="0">
                <a:solidFill>
                  <a:schemeClr val="tx2"/>
                </a:solidFill>
              </a:rPr>
              <a:t>MFP involved residents: 9</a:t>
            </a:r>
          </a:p>
          <a:p>
            <a:pPr marL="0" indent="0">
              <a:buNone/>
            </a:pPr>
            <a:endParaRPr lang="en-US" sz="1500" dirty="0" smtClean="0">
              <a:solidFill>
                <a:schemeClr val="tx2"/>
              </a:solidFill>
            </a:endParaRPr>
          </a:p>
          <a:p>
            <a:r>
              <a:rPr lang="en-US" sz="1500" dirty="0" smtClean="0">
                <a:solidFill>
                  <a:schemeClr val="tx2"/>
                </a:solidFill>
              </a:rPr>
              <a:t>Housing Units identified: 8</a:t>
            </a:r>
          </a:p>
          <a:p>
            <a:endParaRPr lang="en-US" sz="1500" dirty="0">
              <a:solidFill>
                <a:schemeClr val="tx2"/>
              </a:solidFill>
            </a:endParaRPr>
          </a:p>
          <a:p>
            <a:r>
              <a:rPr lang="en-US" sz="1500" dirty="0" smtClean="0">
                <a:solidFill>
                  <a:schemeClr val="tx2"/>
                </a:solidFill>
              </a:rPr>
              <a:t>Declinations: 22</a:t>
            </a:r>
          </a:p>
          <a:p>
            <a:endParaRPr lang="en-US" sz="1500" dirty="0">
              <a:solidFill>
                <a:schemeClr val="tx2"/>
              </a:solidFill>
            </a:endParaRPr>
          </a:p>
          <a:p>
            <a:r>
              <a:rPr lang="en-US" sz="1500" dirty="0" smtClean="0">
                <a:solidFill>
                  <a:schemeClr val="tx2"/>
                </a:solidFill>
              </a:rPr>
              <a:t>MFP to follow to next facility: 7</a:t>
            </a:r>
          </a:p>
          <a:p>
            <a:endParaRPr lang="en-US" sz="1500" dirty="0">
              <a:solidFill>
                <a:schemeClr val="tx2"/>
              </a:solidFill>
            </a:endParaRPr>
          </a:p>
          <a:p>
            <a:r>
              <a:rPr lang="en-US" sz="1500" dirty="0" smtClean="0">
                <a:solidFill>
                  <a:schemeClr val="tx2"/>
                </a:solidFill>
              </a:rPr>
              <a:t>Transitions: 3</a:t>
            </a:r>
          </a:p>
          <a:p>
            <a:pPr marL="0" indent="0">
              <a:buNone/>
            </a:pPr>
            <a:r>
              <a:rPr lang="en-US" sz="1500" dirty="0" smtClean="0">
                <a:solidFill>
                  <a:schemeClr val="tx2"/>
                </a:solidFill>
              </a:rPr>
              <a:t> </a:t>
            </a:r>
          </a:p>
          <a:p>
            <a:r>
              <a:rPr lang="en-US" sz="1500" dirty="0" smtClean="0">
                <a:solidFill>
                  <a:schemeClr val="tx2"/>
                </a:solidFill>
              </a:rPr>
              <a:t>Projected community transition percentage: 20-25%</a:t>
            </a:r>
          </a:p>
          <a:p>
            <a:endParaRPr lang="en-US" sz="1500" dirty="0" smtClean="0">
              <a:solidFill>
                <a:schemeClr val="tx2"/>
              </a:solidFill>
            </a:endParaRPr>
          </a:p>
          <a:p>
            <a:r>
              <a:rPr lang="en-US" sz="1500" dirty="0" smtClean="0">
                <a:solidFill>
                  <a:schemeClr val="tx2"/>
                </a:solidFill>
              </a:rPr>
              <a:t>Closure is projected to meet the 60 days timeline on 9/16/18 </a:t>
            </a:r>
          </a:p>
          <a:p>
            <a:endParaRPr lang="en-US" sz="1400" dirty="0">
              <a:solidFill>
                <a:schemeClr val="tx2"/>
              </a:solidFill>
            </a:endParaRPr>
          </a:p>
          <a:p>
            <a:endParaRPr lang="en-US" sz="1400" dirty="0" smtClean="0">
              <a:solidFill>
                <a:schemeClr val="tx2"/>
              </a:solidFill>
            </a:endParaRPr>
          </a:p>
          <a:p>
            <a:pPr marL="0" indent="0">
              <a:buNone/>
            </a:pPr>
            <a:endParaRPr lang="en-US" sz="1800" dirty="0" smtClean="0">
              <a:solidFill>
                <a:schemeClr val="tx2"/>
              </a:solidFill>
            </a:endParaRPr>
          </a:p>
          <a:p>
            <a:endParaRPr lang="en-US" sz="2000" dirty="0">
              <a:solidFill>
                <a:schemeClr val="tx2"/>
              </a:solidFill>
            </a:endParaRPr>
          </a:p>
        </p:txBody>
      </p:sp>
      <p:sp>
        <p:nvSpPr>
          <p:cNvPr id="5" name="Text Placeholder 4"/>
          <p:cNvSpPr>
            <a:spLocks noGrp="1"/>
          </p:cNvSpPr>
          <p:nvPr>
            <p:ph type="body" sz="quarter" idx="3"/>
          </p:nvPr>
        </p:nvSpPr>
        <p:spPr/>
        <p:txBody>
          <a:bodyPr/>
          <a:lstStyle/>
          <a:p>
            <a:r>
              <a:rPr lang="en-US" dirty="0" smtClean="0">
                <a:solidFill>
                  <a:srgbClr val="7030A0"/>
                </a:solidFill>
              </a:rPr>
              <a:t>Bridgeport Manor</a:t>
            </a:r>
            <a:endParaRPr lang="en-US" dirty="0">
              <a:solidFill>
                <a:srgbClr val="7030A0"/>
              </a:solidFill>
            </a:endParaRPr>
          </a:p>
        </p:txBody>
      </p:sp>
      <p:sp>
        <p:nvSpPr>
          <p:cNvPr id="6" name="Content Placeholder 5"/>
          <p:cNvSpPr>
            <a:spLocks noGrp="1"/>
          </p:cNvSpPr>
          <p:nvPr>
            <p:ph sz="quarter" idx="4"/>
          </p:nvPr>
        </p:nvSpPr>
        <p:spPr>
          <a:ln>
            <a:solidFill>
              <a:schemeClr val="bg1"/>
            </a:solidFill>
          </a:ln>
        </p:spPr>
        <p:txBody>
          <a:bodyPr>
            <a:noAutofit/>
          </a:bodyPr>
          <a:lstStyle/>
          <a:p>
            <a:r>
              <a:rPr lang="en-US" sz="1400" dirty="0">
                <a:solidFill>
                  <a:schemeClr val="tx2"/>
                </a:solidFill>
              </a:rPr>
              <a:t>Census at start of closure: </a:t>
            </a:r>
            <a:r>
              <a:rPr lang="en-US" sz="1400" dirty="0" smtClean="0">
                <a:solidFill>
                  <a:schemeClr val="tx2"/>
                </a:solidFill>
              </a:rPr>
              <a:t>67</a:t>
            </a:r>
          </a:p>
          <a:p>
            <a:endParaRPr lang="en-US" sz="1400" dirty="0">
              <a:solidFill>
                <a:schemeClr val="tx2"/>
              </a:solidFill>
            </a:endParaRPr>
          </a:p>
          <a:p>
            <a:r>
              <a:rPr lang="en-US" sz="1400" dirty="0">
                <a:solidFill>
                  <a:schemeClr val="tx2"/>
                </a:solidFill>
              </a:rPr>
              <a:t>Current census: </a:t>
            </a:r>
            <a:r>
              <a:rPr lang="en-US" sz="1400" dirty="0" smtClean="0">
                <a:solidFill>
                  <a:schemeClr val="tx2"/>
                </a:solidFill>
              </a:rPr>
              <a:t>33</a:t>
            </a:r>
          </a:p>
          <a:p>
            <a:endParaRPr lang="en-US" sz="1400" dirty="0">
              <a:solidFill>
                <a:schemeClr val="tx2"/>
              </a:solidFill>
            </a:endParaRPr>
          </a:p>
          <a:p>
            <a:r>
              <a:rPr lang="en-US" sz="1400" dirty="0">
                <a:solidFill>
                  <a:schemeClr val="tx2"/>
                </a:solidFill>
              </a:rPr>
              <a:t>MFP involved residents: </a:t>
            </a:r>
            <a:r>
              <a:rPr lang="en-US" sz="1400" dirty="0" smtClean="0">
                <a:solidFill>
                  <a:schemeClr val="tx2"/>
                </a:solidFill>
              </a:rPr>
              <a:t>22</a:t>
            </a:r>
          </a:p>
          <a:p>
            <a:endParaRPr lang="en-US" sz="1400" dirty="0">
              <a:solidFill>
                <a:schemeClr val="tx2"/>
              </a:solidFill>
            </a:endParaRPr>
          </a:p>
          <a:p>
            <a:r>
              <a:rPr lang="en-US" sz="1400" dirty="0" smtClean="0">
                <a:solidFill>
                  <a:schemeClr val="tx2"/>
                </a:solidFill>
              </a:rPr>
              <a:t>Housing units identified: 11</a:t>
            </a:r>
          </a:p>
          <a:p>
            <a:endParaRPr lang="en-US" sz="1400" dirty="0">
              <a:solidFill>
                <a:schemeClr val="tx2"/>
              </a:solidFill>
            </a:endParaRPr>
          </a:p>
          <a:p>
            <a:r>
              <a:rPr lang="en-US" sz="1400" dirty="0">
                <a:solidFill>
                  <a:schemeClr val="tx2"/>
                </a:solidFill>
              </a:rPr>
              <a:t>Declinations: </a:t>
            </a:r>
            <a:r>
              <a:rPr lang="en-US" sz="1400" dirty="0" smtClean="0">
                <a:solidFill>
                  <a:schemeClr val="tx2"/>
                </a:solidFill>
              </a:rPr>
              <a:t>43</a:t>
            </a:r>
          </a:p>
          <a:p>
            <a:endParaRPr lang="en-US" sz="1400" dirty="0">
              <a:solidFill>
                <a:schemeClr val="tx2"/>
              </a:solidFill>
            </a:endParaRPr>
          </a:p>
          <a:p>
            <a:r>
              <a:rPr lang="en-US" sz="1400" dirty="0" smtClean="0">
                <a:solidFill>
                  <a:schemeClr val="tx2"/>
                </a:solidFill>
              </a:rPr>
              <a:t>Transitions: 2</a:t>
            </a:r>
          </a:p>
          <a:p>
            <a:endParaRPr lang="en-US" sz="1400" dirty="0">
              <a:solidFill>
                <a:schemeClr val="tx2"/>
              </a:solidFill>
            </a:endParaRPr>
          </a:p>
          <a:p>
            <a:r>
              <a:rPr lang="en-US" sz="1400" dirty="0" smtClean="0">
                <a:solidFill>
                  <a:schemeClr val="tx2"/>
                </a:solidFill>
              </a:rPr>
              <a:t>Projected community </a:t>
            </a:r>
            <a:r>
              <a:rPr lang="en-US" sz="1400" dirty="0">
                <a:solidFill>
                  <a:schemeClr val="tx2"/>
                </a:solidFill>
              </a:rPr>
              <a:t>percentage: 25-30</a:t>
            </a:r>
            <a:r>
              <a:rPr lang="en-US" sz="1400" dirty="0" smtClean="0">
                <a:solidFill>
                  <a:schemeClr val="tx2"/>
                </a:solidFill>
              </a:rPr>
              <a:t>%</a:t>
            </a:r>
          </a:p>
          <a:p>
            <a:r>
              <a:rPr lang="en-US" sz="1400" dirty="0" smtClean="0">
                <a:solidFill>
                  <a:schemeClr val="tx2"/>
                </a:solidFill>
              </a:rPr>
              <a:t>Timeline for closure is targeted for 9/26/18.</a:t>
            </a:r>
            <a:endParaRPr lang="en-US" sz="1400" dirty="0">
              <a:solidFill>
                <a:schemeClr val="tx2"/>
              </a:solidFill>
            </a:endParaRPr>
          </a:p>
          <a:p>
            <a:pPr marL="0" indent="0">
              <a:buNone/>
            </a:pPr>
            <a:endParaRPr lang="en-US" sz="1400" dirty="0" smtClean="0">
              <a:solidFill>
                <a:schemeClr val="tx2"/>
              </a:solidFill>
            </a:endParaRPr>
          </a:p>
          <a:p>
            <a:endParaRPr lang="en-US" sz="1600" dirty="0">
              <a:solidFill>
                <a:schemeClr val="tx2"/>
              </a:solidFill>
            </a:endParaRPr>
          </a:p>
          <a:p>
            <a:endParaRPr lang="en-US" sz="1600" dirty="0"/>
          </a:p>
        </p:txBody>
      </p:sp>
      <p:sp>
        <p:nvSpPr>
          <p:cNvPr id="7" name="Slide Number Placeholder 6"/>
          <p:cNvSpPr>
            <a:spLocks noGrp="1"/>
          </p:cNvSpPr>
          <p:nvPr>
            <p:ph type="sldNum" sz="quarter" idx="12"/>
          </p:nvPr>
        </p:nvSpPr>
        <p:spPr/>
        <p:txBody>
          <a:bodyPr/>
          <a:lstStyle/>
          <a:p>
            <a:pPr>
              <a:defRPr/>
            </a:pPr>
            <a:fld id="{69B6A3F7-FE55-40B3-9FA8-38BF17CA166D}" type="slidenum">
              <a:rPr lang="en-US" smtClean="0">
                <a:solidFill>
                  <a:prstClr val="black">
                    <a:tint val="75000"/>
                  </a:prstClr>
                </a:solidFill>
              </a:rPr>
              <a:pPr>
                <a:defRPr/>
              </a:pPr>
              <a:t>12</a:t>
            </a:fld>
            <a:endParaRPr lang="en-US" dirty="0">
              <a:solidFill>
                <a:prstClr val="black">
                  <a:tint val="75000"/>
                </a:prstClr>
              </a:solidFill>
            </a:endParaRPr>
          </a:p>
        </p:txBody>
      </p:sp>
    </p:spTree>
    <p:extLst>
      <p:ext uri="{BB962C8B-B14F-4D97-AF65-F5344CB8AC3E}">
        <p14:creationId xmlns:p14="http://schemas.microsoft.com/office/powerpoint/2010/main" val="4102938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534400" cy="830997"/>
          </a:xfrm>
          <a:prstGeom prst="rect">
            <a:avLst/>
          </a:prstGeom>
        </p:spPr>
        <p:txBody>
          <a:bodyPr wrap="square">
            <a:spAutoFit/>
          </a:bodyPr>
          <a:lstStyle/>
          <a:p>
            <a:pPr algn="ctr"/>
            <a:r>
              <a:rPr lang="en-US" sz="2400" b="1" dirty="0">
                <a:solidFill>
                  <a:srgbClr val="7030A0"/>
                </a:solidFill>
              </a:rPr>
              <a:t>Nursing Home Closures and Anticipated Need:  2005 through 2025		</a:t>
            </a:r>
            <a:r>
              <a:rPr lang="en-US" dirty="0"/>
              <a:t>					</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0312"/>
            <a:ext cx="3429000" cy="592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9" y="681066"/>
            <a:ext cx="5153025" cy="592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7F62CC02-F079-4113-84A4-15FB3E8B1198}" type="slidenum">
              <a:rPr lang="en-US" smtClean="0"/>
              <a:t>13</a:t>
            </a:fld>
            <a:endParaRPr lang="en-US"/>
          </a:p>
        </p:txBody>
      </p:sp>
    </p:spTree>
    <p:extLst>
      <p:ext uri="{BB962C8B-B14F-4D97-AF65-F5344CB8AC3E}">
        <p14:creationId xmlns:p14="http://schemas.microsoft.com/office/powerpoint/2010/main" val="3006177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Table 20"/>
          <p:cNvGraphicFramePr>
            <a:graphicFrameLocks noGrp="1"/>
          </p:cNvGraphicFramePr>
          <p:nvPr>
            <p:extLst>
              <p:ext uri="{D42A27DB-BD31-4B8C-83A1-F6EECF244321}">
                <p14:modId xmlns:p14="http://schemas.microsoft.com/office/powerpoint/2010/main" val="574927669"/>
              </p:ext>
            </p:extLst>
          </p:nvPr>
        </p:nvGraphicFramePr>
        <p:xfrm>
          <a:off x="1752600" y="1600200"/>
          <a:ext cx="5257800" cy="4782414"/>
        </p:xfrm>
        <a:graphic>
          <a:graphicData uri="http://schemas.openxmlformats.org/drawingml/2006/table">
            <a:tbl>
              <a:tblPr/>
              <a:tblGrid>
                <a:gridCol w="725972"/>
                <a:gridCol w="2001924"/>
                <a:gridCol w="1451945"/>
                <a:gridCol w="1077959"/>
              </a:tblGrid>
              <a:tr h="126705">
                <a:tc>
                  <a:txBody>
                    <a:bodyPr/>
                    <a:lstStyle/>
                    <a:p>
                      <a:pPr algn="l" fontAlgn="b"/>
                      <a:r>
                        <a:rPr lang="en-US" sz="900" b="1" i="0" u="none" strike="noStrike" kern="1200" dirty="0">
                          <a:solidFill>
                            <a:srgbClr val="000000"/>
                          </a:solidFill>
                          <a:effectLst/>
                          <a:latin typeface="Calibri"/>
                          <a:ea typeface="Times New Roman"/>
                        </a:rPr>
                        <a:t>Year</a:t>
                      </a:r>
                      <a:endParaRPr lang="en-US" sz="900" b="1" i="0" u="none" strike="noStrike" dirty="0">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1" i="0" u="none" strike="noStrike" kern="1200">
                          <a:solidFill>
                            <a:srgbClr val="000000"/>
                          </a:solidFill>
                          <a:effectLst/>
                          <a:latin typeface="Calibri"/>
                          <a:ea typeface="Times New Roman"/>
                        </a:rPr>
                        <a:t>Nursing facility</a:t>
                      </a:r>
                      <a:endParaRPr lang="en-US" sz="900" b="1"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1" i="0" u="none" strike="noStrike" kern="1200">
                          <a:solidFill>
                            <a:srgbClr val="000000"/>
                          </a:solidFill>
                          <a:effectLst/>
                          <a:latin typeface="Calibri"/>
                          <a:ea typeface="Times New Roman"/>
                        </a:rPr>
                        <a:t>Town</a:t>
                      </a:r>
                      <a:endParaRPr lang="en-US" sz="900" b="1"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900" b="1" i="0" u="none" strike="noStrike" kern="1200">
                          <a:solidFill>
                            <a:srgbClr val="000000"/>
                          </a:solidFill>
                          <a:effectLst/>
                          <a:latin typeface="Calibri"/>
                          <a:ea typeface="Times New Roman"/>
                        </a:rPr>
                        <a:t># of Beds closed</a:t>
                      </a:r>
                      <a:endParaRPr lang="en-US" sz="900" b="1"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22167">
                <a:tc>
                  <a:txBody>
                    <a:bodyPr/>
                    <a:lstStyle/>
                    <a:p>
                      <a:pPr algn="r" fontAlgn="b"/>
                      <a:r>
                        <a:rPr lang="en-US" sz="900" b="0" i="0" u="none" strike="noStrike" kern="1200">
                          <a:solidFill>
                            <a:srgbClr val="000000"/>
                          </a:solidFill>
                          <a:effectLst/>
                          <a:latin typeface="Calibri"/>
                          <a:ea typeface="Times New Roman"/>
                        </a:rPr>
                        <a:t>2005</a:t>
                      </a:r>
                      <a:endParaRPr lang="en-US" sz="900" b="0" i="0" u="none" strike="noStrike">
                        <a:solidFill>
                          <a:srgbClr val="000000"/>
                        </a:solidFill>
                        <a:effectLst/>
                        <a:latin typeface="Calibri"/>
                      </a:endParaRP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Hamilton</a:t>
                      </a:r>
                      <a:endParaRPr lang="en-US" sz="900" b="0" i="0" u="none" strike="noStrike">
                        <a:solidFill>
                          <a:srgbClr val="000000"/>
                        </a:solidFill>
                        <a:effectLst/>
                        <a:latin typeface="Calibri"/>
                      </a:endParaRP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Norwich</a:t>
                      </a:r>
                      <a:endParaRPr lang="en-US" sz="900" b="0" i="0" u="none" strike="noStrike">
                        <a:solidFill>
                          <a:srgbClr val="000000"/>
                        </a:solidFill>
                        <a:effectLst/>
                        <a:latin typeface="Calibri"/>
                      </a:endParaRP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kern="1200">
                          <a:solidFill>
                            <a:srgbClr val="000000"/>
                          </a:solidFill>
                          <a:effectLst/>
                          <a:latin typeface="Calibri"/>
                          <a:ea typeface="Times New Roman"/>
                        </a:rPr>
                        <a:t>160</a:t>
                      </a:r>
                      <a:endParaRPr lang="en-US" sz="900" b="0" i="0" u="none" strike="noStrike">
                        <a:solidFill>
                          <a:srgbClr val="000000"/>
                        </a:solidFill>
                        <a:effectLst/>
                        <a:latin typeface="Calibri"/>
                      </a:endParaRP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513">
                <a:tc>
                  <a:txBody>
                    <a:bodyPr/>
                    <a:lstStyle/>
                    <a:p>
                      <a:pPr algn="r" fontAlgn="b"/>
                      <a:r>
                        <a:rPr lang="en-US" sz="900" b="0" i="0" u="none" strike="noStrike" kern="1200">
                          <a:solidFill>
                            <a:srgbClr val="000000"/>
                          </a:solidFill>
                          <a:effectLst/>
                          <a:latin typeface="Calibri"/>
                          <a:ea typeface="Times New Roman"/>
                        </a:rPr>
                        <a:t>2006</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dirty="0" err="1">
                          <a:solidFill>
                            <a:srgbClr val="000000"/>
                          </a:solidFill>
                          <a:effectLst/>
                          <a:latin typeface="Calibri"/>
                          <a:ea typeface="Times New Roman"/>
                        </a:rPr>
                        <a:t>Mercyknowll</a:t>
                      </a:r>
                      <a:endParaRPr lang="en-US" sz="900" b="0" i="0" u="none" strike="noStrike" dirty="0">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West Hartford</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kern="1200">
                          <a:solidFill>
                            <a:srgbClr val="000000"/>
                          </a:solidFill>
                          <a:effectLst/>
                          <a:latin typeface="Calibri"/>
                          <a:ea typeface="Times New Roman"/>
                        </a:rPr>
                        <a:t>59</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513">
                <a:tc>
                  <a:txBody>
                    <a:bodyPr/>
                    <a:lstStyle/>
                    <a:p>
                      <a:pPr algn="r" fontAlgn="b"/>
                      <a:r>
                        <a:rPr lang="en-US" sz="900" b="0" i="0" u="none" strike="noStrike" kern="1200">
                          <a:solidFill>
                            <a:srgbClr val="000000"/>
                          </a:solidFill>
                          <a:effectLst/>
                          <a:latin typeface="Calibri"/>
                          <a:ea typeface="Times New Roman"/>
                        </a:rPr>
                        <a:t>2007</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Darien Health Care Center</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Darien</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kern="1200">
                          <a:solidFill>
                            <a:srgbClr val="000000"/>
                          </a:solidFill>
                          <a:effectLst/>
                          <a:latin typeface="Calibri"/>
                          <a:ea typeface="Times New Roman"/>
                        </a:rPr>
                        <a:t>120</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513">
                <a:tc>
                  <a:txBody>
                    <a:bodyPr/>
                    <a:lstStyle/>
                    <a:p>
                      <a:pPr algn="r" fontAlgn="b"/>
                      <a:r>
                        <a:rPr lang="en-US" sz="900" b="0" i="0" u="none" strike="noStrike" kern="1200">
                          <a:solidFill>
                            <a:srgbClr val="000000"/>
                          </a:solidFill>
                          <a:effectLst/>
                          <a:latin typeface="Calibri"/>
                          <a:ea typeface="Times New Roman"/>
                        </a:rPr>
                        <a:t>2007</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dirty="0" err="1">
                          <a:solidFill>
                            <a:srgbClr val="000000"/>
                          </a:solidFill>
                          <a:effectLst/>
                          <a:latin typeface="Calibri"/>
                          <a:ea typeface="Times New Roman"/>
                        </a:rPr>
                        <a:t>Oakcliff</a:t>
                      </a:r>
                      <a:r>
                        <a:rPr lang="en-US" sz="900" b="0" i="0" u="none" strike="noStrike" kern="1200" dirty="0">
                          <a:solidFill>
                            <a:srgbClr val="000000"/>
                          </a:solidFill>
                          <a:effectLst/>
                          <a:latin typeface="Calibri"/>
                          <a:ea typeface="Times New Roman"/>
                        </a:rPr>
                        <a:t> Convalescent</a:t>
                      </a:r>
                      <a:endParaRPr lang="en-US" sz="900" b="0" i="0" u="none" strike="noStrike" dirty="0">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Waterbury </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kern="1200">
                          <a:solidFill>
                            <a:srgbClr val="000000"/>
                          </a:solidFill>
                          <a:effectLst/>
                          <a:latin typeface="Calibri"/>
                          <a:ea typeface="Times New Roman"/>
                        </a:rPr>
                        <a:t>60</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513">
                <a:tc>
                  <a:txBody>
                    <a:bodyPr/>
                    <a:lstStyle/>
                    <a:p>
                      <a:pPr algn="r" fontAlgn="b"/>
                      <a:r>
                        <a:rPr lang="en-US" sz="900" b="0" i="0" u="none" strike="noStrike" kern="1200" dirty="0">
                          <a:solidFill>
                            <a:srgbClr val="000000"/>
                          </a:solidFill>
                          <a:effectLst/>
                          <a:latin typeface="Calibri"/>
                          <a:ea typeface="Times New Roman"/>
                        </a:rPr>
                        <a:t>2008</a:t>
                      </a:r>
                      <a:endParaRPr lang="en-US" sz="900" b="0" i="0" u="none" strike="noStrike" dirty="0">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New Coleman Park</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Bridegport</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kern="1200">
                          <a:solidFill>
                            <a:srgbClr val="000000"/>
                          </a:solidFill>
                          <a:effectLst/>
                          <a:latin typeface="Calibri"/>
                          <a:ea typeface="Times New Roman"/>
                        </a:rPr>
                        <a:t>100</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513">
                <a:tc>
                  <a:txBody>
                    <a:bodyPr/>
                    <a:lstStyle/>
                    <a:p>
                      <a:pPr algn="r" fontAlgn="b"/>
                      <a:r>
                        <a:rPr lang="en-US" sz="900" b="0" i="0" u="none" strike="noStrike" kern="1200">
                          <a:solidFill>
                            <a:srgbClr val="000000"/>
                          </a:solidFill>
                          <a:effectLst/>
                          <a:latin typeface="Calibri"/>
                          <a:ea typeface="Times New Roman"/>
                        </a:rPr>
                        <a:t>2008</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Haven Health Center of Waterford</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Waterford</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kern="1200">
                          <a:solidFill>
                            <a:srgbClr val="000000"/>
                          </a:solidFill>
                          <a:effectLst/>
                          <a:latin typeface="Calibri"/>
                          <a:ea typeface="Times New Roman"/>
                        </a:rPr>
                        <a:t>90</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513">
                <a:tc>
                  <a:txBody>
                    <a:bodyPr/>
                    <a:lstStyle/>
                    <a:p>
                      <a:pPr algn="r" fontAlgn="b"/>
                      <a:r>
                        <a:rPr lang="en-US" sz="900" b="0" i="0" u="none" strike="noStrike" kern="1200">
                          <a:solidFill>
                            <a:srgbClr val="000000"/>
                          </a:solidFill>
                          <a:effectLst/>
                          <a:latin typeface="Calibri"/>
                          <a:ea typeface="Times New Roman"/>
                        </a:rPr>
                        <a:t>2009</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Sterling Manor</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East Hartford</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kern="1200">
                          <a:solidFill>
                            <a:srgbClr val="000000"/>
                          </a:solidFill>
                          <a:effectLst/>
                          <a:latin typeface="Calibri"/>
                          <a:ea typeface="Times New Roman"/>
                        </a:rPr>
                        <a:t>90</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513">
                <a:tc>
                  <a:txBody>
                    <a:bodyPr/>
                    <a:lstStyle/>
                    <a:p>
                      <a:pPr algn="r" fontAlgn="b"/>
                      <a:r>
                        <a:rPr lang="en-US" sz="900" b="0" i="0" u="none" strike="noStrike" kern="1200">
                          <a:solidFill>
                            <a:srgbClr val="000000"/>
                          </a:solidFill>
                          <a:effectLst/>
                          <a:latin typeface="Calibri"/>
                          <a:ea typeface="Times New Roman"/>
                        </a:rPr>
                        <a:t>2009</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Griswold Health and Rehab</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Griswold</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kern="1200">
                          <a:solidFill>
                            <a:srgbClr val="000000"/>
                          </a:solidFill>
                          <a:effectLst/>
                          <a:latin typeface="Calibri"/>
                          <a:ea typeface="Times New Roman"/>
                        </a:rPr>
                        <a:t>90</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513">
                <a:tc>
                  <a:txBody>
                    <a:bodyPr/>
                    <a:lstStyle/>
                    <a:p>
                      <a:pPr algn="r" fontAlgn="b"/>
                      <a:r>
                        <a:rPr lang="en-US" sz="900" b="0" i="0" u="none" strike="noStrike" kern="1200">
                          <a:solidFill>
                            <a:srgbClr val="000000"/>
                          </a:solidFill>
                          <a:effectLst/>
                          <a:latin typeface="Calibri"/>
                          <a:ea typeface="Times New Roman"/>
                        </a:rPr>
                        <a:t>2009</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Cresent Manor</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Waterbury </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kern="1200">
                          <a:solidFill>
                            <a:srgbClr val="000000"/>
                          </a:solidFill>
                          <a:effectLst/>
                          <a:latin typeface="Calibri"/>
                          <a:ea typeface="Times New Roman"/>
                        </a:rPr>
                        <a:t>115</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513">
                <a:tc>
                  <a:txBody>
                    <a:bodyPr/>
                    <a:lstStyle/>
                    <a:p>
                      <a:pPr algn="r" fontAlgn="b"/>
                      <a:r>
                        <a:rPr lang="en-US" sz="900" b="0" i="0" u="none" strike="noStrike" kern="1200">
                          <a:solidFill>
                            <a:srgbClr val="000000"/>
                          </a:solidFill>
                          <a:effectLst/>
                          <a:latin typeface="Calibri"/>
                          <a:ea typeface="Times New Roman"/>
                        </a:rPr>
                        <a:t>2010</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Courtland</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Stamford</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kern="1200">
                          <a:solidFill>
                            <a:srgbClr val="000000"/>
                          </a:solidFill>
                          <a:effectLst/>
                          <a:latin typeface="Calibri"/>
                          <a:ea typeface="Times New Roman"/>
                        </a:rPr>
                        <a:t>120</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513">
                <a:tc>
                  <a:txBody>
                    <a:bodyPr/>
                    <a:lstStyle/>
                    <a:p>
                      <a:pPr algn="r" fontAlgn="b"/>
                      <a:r>
                        <a:rPr lang="en-US" sz="900" b="0" i="0" u="none" strike="noStrike" kern="1200">
                          <a:solidFill>
                            <a:srgbClr val="000000"/>
                          </a:solidFill>
                          <a:effectLst/>
                          <a:latin typeface="Calibri"/>
                          <a:ea typeface="Times New Roman"/>
                        </a:rPr>
                        <a:t>2010</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West Rock Health Care</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New Haven</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kern="1200">
                          <a:solidFill>
                            <a:srgbClr val="000000"/>
                          </a:solidFill>
                          <a:effectLst/>
                          <a:latin typeface="Calibri"/>
                          <a:ea typeface="Times New Roman"/>
                        </a:rPr>
                        <a:t>87</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513">
                <a:tc>
                  <a:txBody>
                    <a:bodyPr/>
                    <a:lstStyle/>
                    <a:p>
                      <a:pPr algn="r" fontAlgn="b"/>
                      <a:r>
                        <a:rPr lang="en-US" sz="900" b="0" i="0" u="none" strike="noStrike" kern="1200">
                          <a:solidFill>
                            <a:srgbClr val="000000"/>
                          </a:solidFill>
                          <a:effectLst/>
                          <a:latin typeface="Calibri"/>
                          <a:ea typeface="Times New Roman"/>
                        </a:rPr>
                        <a:t>2011</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Rocky Hill Skilled Nursing</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Rocky Hill</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kern="1200">
                          <a:solidFill>
                            <a:srgbClr val="000000"/>
                          </a:solidFill>
                          <a:effectLst/>
                          <a:latin typeface="Calibri"/>
                          <a:ea typeface="Times New Roman"/>
                        </a:rPr>
                        <a:t>120</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513">
                <a:tc>
                  <a:txBody>
                    <a:bodyPr/>
                    <a:lstStyle/>
                    <a:p>
                      <a:pPr algn="r" fontAlgn="b"/>
                      <a:r>
                        <a:rPr lang="en-US" sz="900" b="0" i="0" u="none" strike="noStrike" kern="1200">
                          <a:solidFill>
                            <a:srgbClr val="000000"/>
                          </a:solidFill>
                          <a:effectLst/>
                          <a:latin typeface="Calibri"/>
                          <a:ea typeface="Times New Roman"/>
                        </a:rPr>
                        <a:t>2011</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Soundview </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West Haven</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kern="1200">
                          <a:solidFill>
                            <a:srgbClr val="000000"/>
                          </a:solidFill>
                          <a:effectLst/>
                          <a:latin typeface="Calibri"/>
                          <a:ea typeface="Times New Roman"/>
                        </a:rPr>
                        <a:t>102</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513">
                <a:tc>
                  <a:txBody>
                    <a:bodyPr/>
                    <a:lstStyle/>
                    <a:p>
                      <a:pPr algn="r" fontAlgn="b"/>
                      <a:r>
                        <a:rPr lang="en-US" sz="900" b="0" i="0" u="none" strike="noStrike" kern="1200">
                          <a:solidFill>
                            <a:srgbClr val="000000"/>
                          </a:solidFill>
                          <a:effectLst/>
                          <a:latin typeface="Calibri"/>
                          <a:ea typeface="Times New Roman"/>
                        </a:rPr>
                        <a:t>2011</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Bishop's Coner Skilled Nursing</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W. Hartford</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kern="1200">
                          <a:solidFill>
                            <a:srgbClr val="000000"/>
                          </a:solidFill>
                          <a:effectLst/>
                          <a:latin typeface="Calibri"/>
                          <a:ea typeface="Times New Roman"/>
                        </a:rPr>
                        <a:t>130</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513">
                <a:tc>
                  <a:txBody>
                    <a:bodyPr/>
                    <a:lstStyle/>
                    <a:p>
                      <a:pPr algn="r" fontAlgn="b"/>
                      <a:r>
                        <a:rPr lang="en-US" sz="900" b="0" i="0" u="none" strike="noStrike" kern="1200">
                          <a:solidFill>
                            <a:srgbClr val="000000"/>
                          </a:solidFill>
                          <a:effectLst/>
                          <a:latin typeface="Calibri"/>
                          <a:ea typeface="Times New Roman"/>
                        </a:rPr>
                        <a:t>2011</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University Skilled Nursing</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New Haven</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kern="1200">
                          <a:solidFill>
                            <a:srgbClr val="000000"/>
                          </a:solidFill>
                          <a:effectLst/>
                          <a:latin typeface="Calibri"/>
                          <a:ea typeface="Times New Roman"/>
                        </a:rPr>
                        <a:t>120</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513">
                <a:tc>
                  <a:txBody>
                    <a:bodyPr/>
                    <a:lstStyle/>
                    <a:p>
                      <a:pPr algn="r" fontAlgn="b"/>
                      <a:r>
                        <a:rPr lang="en-US" sz="900" b="0" i="0" u="none" strike="noStrike" kern="1200">
                          <a:solidFill>
                            <a:srgbClr val="000000"/>
                          </a:solidFill>
                          <a:effectLst/>
                          <a:latin typeface="Calibri"/>
                          <a:ea typeface="Times New Roman"/>
                        </a:rPr>
                        <a:t>2012</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Richard Rosenthal Hospice</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Stamford</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kern="1200">
                          <a:solidFill>
                            <a:srgbClr val="000000"/>
                          </a:solidFill>
                          <a:effectLst/>
                          <a:latin typeface="Calibri"/>
                          <a:ea typeface="Times New Roman"/>
                        </a:rPr>
                        <a:t>12</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513">
                <a:tc>
                  <a:txBody>
                    <a:bodyPr/>
                    <a:lstStyle/>
                    <a:p>
                      <a:pPr algn="r" fontAlgn="b"/>
                      <a:r>
                        <a:rPr lang="en-US" sz="900" b="0" i="0" u="none" strike="noStrike" kern="1200">
                          <a:solidFill>
                            <a:srgbClr val="000000"/>
                          </a:solidFill>
                          <a:effectLst/>
                          <a:latin typeface="Calibri"/>
                          <a:ea typeface="Times New Roman"/>
                        </a:rPr>
                        <a:t>2012</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Tandet</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Stamford</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kern="1200">
                          <a:solidFill>
                            <a:srgbClr val="000000"/>
                          </a:solidFill>
                          <a:effectLst/>
                          <a:latin typeface="Calibri"/>
                          <a:ea typeface="Times New Roman"/>
                        </a:rPr>
                        <a:t>130</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513">
                <a:tc>
                  <a:txBody>
                    <a:bodyPr/>
                    <a:lstStyle/>
                    <a:p>
                      <a:pPr algn="r" fontAlgn="b"/>
                      <a:r>
                        <a:rPr lang="en-US" sz="900" b="0" i="0" u="none" strike="noStrike" kern="1200">
                          <a:solidFill>
                            <a:srgbClr val="000000"/>
                          </a:solidFill>
                          <a:effectLst/>
                          <a:latin typeface="Calibri"/>
                          <a:ea typeface="Times New Roman"/>
                        </a:rPr>
                        <a:t>2012</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Clintonville</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North Haven</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kern="1200">
                          <a:solidFill>
                            <a:srgbClr val="000000"/>
                          </a:solidFill>
                          <a:effectLst/>
                          <a:latin typeface="Calibri"/>
                          <a:ea typeface="Times New Roman"/>
                        </a:rPr>
                        <a:t>112</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513">
                <a:tc>
                  <a:txBody>
                    <a:bodyPr/>
                    <a:lstStyle/>
                    <a:p>
                      <a:pPr algn="r" fontAlgn="b"/>
                      <a:r>
                        <a:rPr lang="en-US" sz="900" b="0" i="0" u="none" strike="noStrike" kern="1200">
                          <a:solidFill>
                            <a:srgbClr val="000000"/>
                          </a:solidFill>
                          <a:effectLst/>
                          <a:latin typeface="Calibri"/>
                          <a:ea typeface="Times New Roman"/>
                        </a:rPr>
                        <a:t>2012</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Wethersfield Healthcare</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Wethersfield</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kern="1200">
                          <a:solidFill>
                            <a:srgbClr val="000000"/>
                          </a:solidFill>
                          <a:effectLst/>
                          <a:latin typeface="Calibri"/>
                          <a:ea typeface="Times New Roman"/>
                        </a:rPr>
                        <a:t>210</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513">
                <a:tc>
                  <a:txBody>
                    <a:bodyPr/>
                    <a:lstStyle/>
                    <a:p>
                      <a:pPr algn="r" fontAlgn="b"/>
                      <a:r>
                        <a:rPr lang="en-US" sz="900" b="0" i="0" u="none" strike="noStrike" kern="1200">
                          <a:solidFill>
                            <a:srgbClr val="000000"/>
                          </a:solidFill>
                          <a:effectLst/>
                          <a:latin typeface="Calibri"/>
                          <a:ea typeface="Times New Roman"/>
                        </a:rPr>
                        <a:t>2013</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 Laurel Hill</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Winstead</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kern="1200">
                          <a:solidFill>
                            <a:srgbClr val="000000"/>
                          </a:solidFill>
                          <a:effectLst/>
                          <a:latin typeface="Calibri"/>
                          <a:ea typeface="Times New Roman"/>
                        </a:rPr>
                        <a:t>75</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513">
                <a:tc>
                  <a:txBody>
                    <a:bodyPr/>
                    <a:lstStyle/>
                    <a:p>
                      <a:pPr algn="r" fontAlgn="b"/>
                      <a:r>
                        <a:rPr lang="en-US" sz="900" b="0" i="0" u="none" strike="noStrike" kern="1200">
                          <a:solidFill>
                            <a:srgbClr val="000000"/>
                          </a:solidFill>
                          <a:effectLst/>
                          <a:latin typeface="Calibri"/>
                          <a:ea typeface="Times New Roman"/>
                        </a:rPr>
                        <a:t>2013</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Hilltop - Ansonia</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Ansonia</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kern="1200">
                          <a:solidFill>
                            <a:srgbClr val="000000"/>
                          </a:solidFill>
                          <a:effectLst/>
                          <a:latin typeface="Calibri"/>
                          <a:ea typeface="Times New Roman"/>
                        </a:rPr>
                        <a:t>90</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513">
                <a:tc>
                  <a:txBody>
                    <a:bodyPr/>
                    <a:lstStyle/>
                    <a:p>
                      <a:pPr algn="r" fontAlgn="b"/>
                      <a:r>
                        <a:rPr lang="en-US" sz="900" b="0" i="0" u="none" strike="noStrike" kern="1200">
                          <a:solidFill>
                            <a:srgbClr val="000000"/>
                          </a:solidFill>
                          <a:effectLst/>
                          <a:latin typeface="Calibri"/>
                          <a:ea typeface="Times New Roman"/>
                        </a:rPr>
                        <a:t>2015</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Marshall Lane Manor</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Derby</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kern="1200">
                          <a:solidFill>
                            <a:srgbClr val="000000"/>
                          </a:solidFill>
                          <a:effectLst/>
                          <a:latin typeface="Calibri"/>
                          <a:ea typeface="Times New Roman"/>
                        </a:rPr>
                        <a:t>120</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513">
                <a:tc>
                  <a:txBody>
                    <a:bodyPr/>
                    <a:lstStyle/>
                    <a:p>
                      <a:pPr algn="r" fontAlgn="b"/>
                      <a:r>
                        <a:rPr lang="en-US" sz="900" b="0" i="0" u="none" strike="noStrike" kern="1200">
                          <a:solidFill>
                            <a:srgbClr val="000000"/>
                          </a:solidFill>
                          <a:effectLst/>
                          <a:latin typeface="Calibri"/>
                          <a:ea typeface="Times New Roman"/>
                        </a:rPr>
                        <a:t>2015</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dirty="0">
                          <a:solidFill>
                            <a:srgbClr val="000000"/>
                          </a:solidFill>
                          <a:effectLst/>
                          <a:latin typeface="Calibri"/>
                          <a:ea typeface="Times New Roman"/>
                        </a:rPr>
                        <a:t>The Kent</a:t>
                      </a:r>
                      <a:endParaRPr lang="en-US" sz="900" b="0" i="0" u="none" strike="noStrike" dirty="0">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Kent</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kern="1200">
                          <a:solidFill>
                            <a:srgbClr val="000000"/>
                          </a:solidFill>
                          <a:effectLst/>
                          <a:latin typeface="Calibri"/>
                          <a:ea typeface="Times New Roman"/>
                        </a:rPr>
                        <a:t>90</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513">
                <a:tc>
                  <a:txBody>
                    <a:bodyPr/>
                    <a:lstStyle/>
                    <a:p>
                      <a:pPr algn="r" fontAlgn="b"/>
                      <a:r>
                        <a:rPr lang="en-US" sz="900" b="0" i="0" u="none" strike="noStrike" kern="1200">
                          <a:solidFill>
                            <a:srgbClr val="000000"/>
                          </a:solidFill>
                          <a:effectLst/>
                          <a:latin typeface="Calibri"/>
                          <a:ea typeface="Times New Roman"/>
                        </a:rPr>
                        <a:t>2016</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Holy Spitit Healthcare</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Putnum</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kern="1200">
                          <a:solidFill>
                            <a:srgbClr val="000000"/>
                          </a:solidFill>
                          <a:effectLst/>
                          <a:latin typeface="Calibri"/>
                          <a:ea typeface="Times New Roman"/>
                        </a:rPr>
                        <a:t>40</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513">
                <a:tc>
                  <a:txBody>
                    <a:bodyPr/>
                    <a:lstStyle/>
                    <a:p>
                      <a:pPr algn="r" fontAlgn="b"/>
                      <a:r>
                        <a:rPr lang="en-US" sz="900" b="0" i="0" u="none" strike="noStrike" kern="1200">
                          <a:solidFill>
                            <a:srgbClr val="000000"/>
                          </a:solidFill>
                          <a:effectLst/>
                          <a:latin typeface="Calibri"/>
                          <a:ea typeface="Times New Roman"/>
                        </a:rPr>
                        <a:t>2016</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Alexandria Manor </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Bloomfield</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kern="1200">
                          <a:solidFill>
                            <a:srgbClr val="000000"/>
                          </a:solidFill>
                          <a:effectLst/>
                          <a:latin typeface="Calibri"/>
                          <a:ea typeface="Times New Roman"/>
                        </a:rPr>
                        <a:t>120</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513">
                <a:tc>
                  <a:txBody>
                    <a:bodyPr/>
                    <a:lstStyle/>
                    <a:p>
                      <a:pPr algn="r" fontAlgn="b"/>
                      <a:r>
                        <a:rPr lang="en-US" sz="900" b="0" i="0" u="none" strike="noStrike" kern="1200">
                          <a:solidFill>
                            <a:srgbClr val="000000"/>
                          </a:solidFill>
                          <a:effectLst/>
                          <a:latin typeface="Calibri"/>
                          <a:ea typeface="Times New Roman"/>
                        </a:rPr>
                        <a:t>2016</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dirty="0">
                          <a:solidFill>
                            <a:srgbClr val="000000"/>
                          </a:solidFill>
                          <a:effectLst/>
                          <a:latin typeface="Calibri"/>
                          <a:ea typeface="Times New Roman"/>
                        </a:rPr>
                        <a:t>Astoria Park</a:t>
                      </a:r>
                      <a:endParaRPr lang="en-US" sz="900" b="0" i="0" u="none" strike="noStrike" dirty="0">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Bridgeport</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kern="1200">
                          <a:solidFill>
                            <a:srgbClr val="000000"/>
                          </a:solidFill>
                          <a:effectLst/>
                          <a:latin typeface="Calibri"/>
                          <a:ea typeface="Times New Roman"/>
                        </a:rPr>
                        <a:t>135</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513">
                <a:tc>
                  <a:txBody>
                    <a:bodyPr/>
                    <a:lstStyle/>
                    <a:p>
                      <a:pPr algn="r" fontAlgn="b"/>
                      <a:r>
                        <a:rPr lang="en-US" sz="900" b="0" i="0" u="none" strike="noStrike" kern="1200">
                          <a:solidFill>
                            <a:srgbClr val="000000"/>
                          </a:solidFill>
                          <a:effectLst/>
                          <a:latin typeface="Calibri"/>
                          <a:ea typeface="Times New Roman"/>
                        </a:rPr>
                        <a:t>2016</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Paradigm South Windsor</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South Windsor</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kern="1200">
                          <a:solidFill>
                            <a:srgbClr val="000000"/>
                          </a:solidFill>
                          <a:effectLst/>
                          <a:latin typeface="Calibri"/>
                          <a:ea typeface="Times New Roman"/>
                        </a:rPr>
                        <a:t>100</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513">
                <a:tc>
                  <a:txBody>
                    <a:bodyPr/>
                    <a:lstStyle/>
                    <a:p>
                      <a:pPr algn="r" fontAlgn="b"/>
                      <a:r>
                        <a:rPr lang="en-US" sz="900" b="0" i="0" u="none" strike="noStrike" kern="1200">
                          <a:solidFill>
                            <a:srgbClr val="000000"/>
                          </a:solidFill>
                          <a:effectLst/>
                          <a:latin typeface="Calibri"/>
                          <a:ea typeface="Times New Roman"/>
                        </a:rPr>
                        <a:t>2017</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Greensprings</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East Hartford</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kern="1200">
                          <a:solidFill>
                            <a:srgbClr val="000000"/>
                          </a:solidFill>
                          <a:effectLst/>
                          <a:latin typeface="Calibri"/>
                          <a:ea typeface="Times New Roman"/>
                        </a:rPr>
                        <a:t>145</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513">
                <a:tc>
                  <a:txBody>
                    <a:bodyPr/>
                    <a:lstStyle/>
                    <a:p>
                      <a:pPr algn="r" fontAlgn="b"/>
                      <a:r>
                        <a:rPr lang="en-US" sz="900" b="0" i="0" u="none" strike="noStrike" kern="1200">
                          <a:solidFill>
                            <a:srgbClr val="000000"/>
                          </a:solidFill>
                          <a:effectLst/>
                          <a:latin typeface="Calibri"/>
                          <a:ea typeface="Times New Roman"/>
                        </a:rPr>
                        <a:t>2018</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Ellis Manor</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kern="1200">
                          <a:solidFill>
                            <a:srgbClr val="000000"/>
                          </a:solidFill>
                          <a:effectLst/>
                          <a:latin typeface="Calibri"/>
                          <a:ea typeface="Times New Roman"/>
                        </a:rPr>
                        <a:t>Hartford</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a:rPr>
                        <a:t>105</a:t>
                      </a: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513">
                <a:tc>
                  <a:txBody>
                    <a:bodyPr/>
                    <a:lstStyle/>
                    <a:p>
                      <a:pPr algn="r" fontAlgn="b"/>
                      <a:r>
                        <a:rPr lang="en-US" sz="900" b="0" i="0" u="none" strike="noStrike" kern="1200">
                          <a:solidFill>
                            <a:srgbClr val="000000"/>
                          </a:solidFill>
                          <a:effectLst/>
                          <a:latin typeface="Calibri"/>
                          <a:ea typeface="Times New Roman"/>
                        </a:rPr>
                        <a:t>2018</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Blair Manor</a:t>
                      </a: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ea typeface="Times New Roman"/>
                        </a:rPr>
                        <a:t>Hartford                          </a:t>
                      </a:r>
                      <a:endParaRPr lang="en-US" sz="900" b="0" i="0" u="none" strike="noStrike">
                        <a:solidFill>
                          <a:srgbClr val="000000"/>
                        </a:solidFill>
                        <a:effectLst/>
                        <a:latin typeface="Calibri"/>
                      </a:endParaRP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a:solidFill>
                            <a:srgbClr val="000000"/>
                          </a:solidFill>
                          <a:effectLst/>
                          <a:latin typeface="Calibri"/>
                        </a:rPr>
                        <a:t>98</a:t>
                      </a:r>
                    </a:p>
                  </a:txBody>
                  <a:tcPr marL="6523" marR="6523" marT="47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0411">
                <a:tc>
                  <a:txBody>
                    <a:bodyPr/>
                    <a:lstStyle/>
                    <a:p>
                      <a:pPr algn="r" fontAlgn="b"/>
                      <a:r>
                        <a:rPr lang="en-US" sz="900" b="0" i="0" u="none" strike="noStrike">
                          <a:solidFill>
                            <a:srgbClr val="000000"/>
                          </a:solidFill>
                          <a:effectLst/>
                          <a:latin typeface="Calibri"/>
                        </a:rPr>
                        <a:t>2018</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a:rPr>
                        <a:t>    Birmingham Health Center</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solidFill>
                            <a:srgbClr val="000000"/>
                          </a:solidFill>
                          <a:effectLst/>
                          <a:latin typeface="Calibri"/>
                        </a:rPr>
                        <a:t>Derby                                                          </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a:rPr>
                        <a:t>120</a:t>
                      </a:r>
                    </a:p>
                  </a:txBody>
                  <a:tcPr marL="6523" marR="6523" marT="65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itle 2"/>
          <p:cNvSpPr>
            <a:spLocks noGrp="1"/>
          </p:cNvSpPr>
          <p:nvPr>
            <p:ph type="title"/>
          </p:nvPr>
        </p:nvSpPr>
        <p:spPr/>
        <p:txBody>
          <a:bodyPr>
            <a:normAutofit/>
          </a:bodyPr>
          <a:lstStyle/>
          <a:p>
            <a:r>
              <a:rPr lang="en-US" sz="3800" b="1" dirty="0">
                <a:solidFill>
                  <a:srgbClr val="7030A0"/>
                </a:solidFill>
              </a:rPr>
              <a:t>Nursing Facility Closures SFY 2005-2018</a:t>
            </a:r>
            <a:endParaRPr lang="en-US" sz="3800" dirty="0"/>
          </a:p>
        </p:txBody>
      </p:sp>
      <p:sp>
        <p:nvSpPr>
          <p:cNvPr id="2" name="Slide Number Placeholder 1"/>
          <p:cNvSpPr>
            <a:spLocks noGrp="1"/>
          </p:cNvSpPr>
          <p:nvPr>
            <p:ph type="sldNum" sz="quarter" idx="12"/>
          </p:nvPr>
        </p:nvSpPr>
        <p:spPr/>
        <p:txBody>
          <a:bodyPr/>
          <a:lstStyle/>
          <a:p>
            <a:fld id="{7F62CC02-F079-4113-84A4-15FB3E8B1198}" type="slidenum">
              <a:rPr lang="en-US" smtClean="0"/>
              <a:t>14</a:t>
            </a:fld>
            <a:endParaRPr lang="en-US"/>
          </a:p>
        </p:txBody>
      </p:sp>
    </p:spTree>
    <p:extLst>
      <p:ext uri="{BB962C8B-B14F-4D97-AF65-F5344CB8AC3E}">
        <p14:creationId xmlns:p14="http://schemas.microsoft.com/office/powerpoint/2010/main" val="415618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229600" cy="1143000"/>
          </a:xfrm>
        </p:spPr>
        <p:txBody>
          <a:bodyPr/>
          <a:lstStyle/>
          <a:p>
            <a:r>
              <a:rPr lang="en-US" dirty="0" smtClean="0"/>
              <a:t>	</a:t>
            </a:r>
            <a:br>
              <a:rPr lang="en-US" dirty="0" smtClean="0"/>
            </a:br>
            <a:endParaRPr lang="en-US" dirty="0"/>
          </a:p>
        </p:txBody>
      </p:sp>
      <p:sp>
        <p:nvSpPr>
          <p:cNvPr id="3" name="Content Placeholder 2"/>
          <p:cNvSpPr>
            <a:spLocks noGrp="1"/>
          </p:cNvSpPr>
          <p:nvPr>
            <p:ph idx="1"/>
          </p:nvPr>
        </p:nvSpPr>
        <p:spPr>
          <a:xfrm>
            <a:off x="457200" y="1600201"/>
            <a:ext cx="8229600" cy="685799"/>
          </a:xfrm>
        </p:spPr>
        <p:txBody>
          <a:bodyPr/>
          <a:lstStyle/>
          <a:p>
            <a:pPr marL="0" indent="0">
              <a:buNone/>
            </a:pPr>
            <a:r>
              <a:rPr lang="en-US" dirty="0" smtClean="0"/>
              <a:t> </a:t>
            </a:r>
            <a:r>
              <a:rPr lang="en-US" dirty="0"/>
              <a:t>Community First Choice</a:t>
            </a:r>
            <a:br>
              <a:rPr lang="en-US" dirty="0"/>
            </a:br>
            <a:endParaRPr lang="en-US" dirty="0"/>
          </a:p>
        </p:txBody>
      </p:sp>
      <p:sp>
        <p:nvSpPr>
          <p:cNvPr id="6" name="Title 1"/>
          <p:cNvSpPr txBox="1">
            <a:spLocks/>
          </p:cNvSpPr>
          <p:nvPr/>
        </p:nvSpPr>
        <p:spPr bwMode="auto">
          <a:xfrm>
            <a:off x="0" y="1447800"/>
            <a:ext cx="9144000" cy="27432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prstTxWarp prst="textNoShape">
              <a:avLst/>
            </a:prstTxWarp>
          </a:bodyPr>
          <a:lstStyle>
            <a:lvl1pPr algn="ctr" eaLnBrk="0" fontAlgn="base" hangingPunct="0">
              <a:spcBef>
                <a:spcPct val="0"/>
              </a:spcBef>
              <a:spcAft>
                <a:spcPct val="0"/>
              </a:spcAft>
              <a:defRPr sz="4400"/>
            </a:lvl1pPr>
            <a:lvl2pPr algn="ctr" eaLnBrk="0" fontAlgn="base" hangingPunct="0">
              <a:spcBef>
                <a:spcPct val="0"/>
              </a:spcBef>
              <a:spcAft>
                <a:spcPct val="0"/>
              </a:spcAft>
              <a:defRPr sz="4400"/>
            </a:lvl2pPr>
            <a:lvl3pPr algn="ctr" eaLnBrk="0" fontAlgn="base" hangingPunct="0">
              <a:spcBef>
                <a:spcPct val="0"/>
              </a:spcBef>
              <a:spcAft>
                <a:spcPct val="0"/>
              </a:spcAft>
              <a:defRPr sz="4400"/>
            </a:lvl3pPr>
            <a:lvl4pPr algn="ctr" eaLnBrk="0" fontAlgn="base" hangingPunct="0">
              <a:spcBef>
                <a:spcPct val="0"/>
              </a:spcBef>
              <a:spcAft>
                <a:spcPct val="0"/>
              </a:spcAft>
              <a:defRPr sz="4400"/>
            </a:lvl4pPr>
            <a:lvl5pPr algn="ctr" eaLnBrk="0" fontAlgn="base" hangingPunct="0">
              <a:spcBef>
                <a:spcPct val="0"/>
              </a:spcBef>
              <a:spcAft>
                <a:spcPct val="0"/>
              </a:spcAft>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en-US" b="1" dirty="0" smtClean="0"/>
              <a:t>Litigation</a:t>
            </a:r>
          </a:p>
          <a:p>
            <a:endParaRPr lang="en-US" dirty="0"/>
          </a:p>
        </p:txBody>
      </p:sp>
      <p:sp>
        <p:nvSpPr>
          <p:cNvPr id="4" name="Slide Number Placeholder 3"/>
          <p:cNvSpPr>
            <a:spLocks noGrp="1"/>
          </p:cNvSpPr>
          <p:nvPr>
            <p:ph type="sldNum" sz="quarter" idx="12"/>
          </p:nvPr>
        </p:nvSpPr>
        <p:spPr/>
        <p:txBody>
          <a:bodyPr/>
          <a:lstStyle/>
          <a:p>
            <a:pPr>
              <a:defRPr/>
            </a:pPr>
            <a:fld id="{149C2571-02F4-4B8D-948F-906E4252C2FE}" type="slidenum">
              <a:rPr lang="en-US" smtClean="0">
                <a:solidFill>
                  <a:prstClr val="black">
                    <a:tint val="75000"/>
                  </a:prstClr>
                </a:solidFill>
              </a:rPr>
              <a:pPr>
                <a:defRPr/>
              </a:pPr>
              <a:t>15</a:t>
            </a:fld>
            <a:endParaRPr lang="en-US" dirty="0">
              <a:solidFill>
                <a:prstClr val="black">
                  <a:tint val="75000"/>
                </a:prstClr>
              </a:solidFill>
            </a:endParaRPr>
          </a:p>
        </p:txBody>
      </p:sp>
    </p:spTree>
    <p:extLst>
      <p:ext uri="{BB962C8B-B14F-4D97-AF65-F5344CB8AC3E}">
        <p14:creationId xmlns:p14="http://schemas.microsoft.com/office/powerpoint/2010/main" val="8208998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533400"/>
            <a:ext cx="8183880" cy="5867400"/>
          </a:xfrm>
        </p:spPr>
        <p:txBody>
          <a:bodyPr/>
          <a:lstStyle/>
          <a:p>
            <a:r>
              <a:rPr lang="en-US" dirty="0" smtClean="0">
                <a:solidFill>
                  <a:schemeClr val="accent2">
                    <a:lumMod val="20000"/>
                    <a:lumOff val="80000"/>
                  </a:schemeClr>
                </a:solidFill>
              </a:rPr>
              <a:t>Litigation </a:t>
            </a:r>
            <a:endParaRPr lang="en-US" dirty="0">
              <a:solidFill>
                <a:schemeClr val="accent2">
                  <a:lumMod val="20000"/>
                  <a:lumOff val="80000"/>
                </a:schemeClr>
              </a:solidFill>
            </a:endParaRPr>
          </a:p>
        </p:txBody>
      </p:sp>
      <p:sp>
        <p:nvSpPr>
          <p:cNvPr id="3" name="Content Placeholder 2"/>
          <p:cNvSpPr>
            <a:spLocks noGrp="1"/>
          </p:cNvSpPr>
          <p:nvPr>
            <p:ph idx="1"/>
          </p:nvPr>
        </p:nvSpPr>
        <p:spPr>
          <a:xfrm>
            <a:off x="502920" y="530352"/>
            <a:ext cx="8183880" cy="5032248"/>
          </a:xfrm>
        </p:spPr>
        <p:txBody>
          <a:bodyPr>
            <a:normAutofit/>
          </a:bodyPr>
          <a:lstStyle/>
          <a:p>
            <a:pPr marL="0" indent="0">
              <a:buNone/>
            </a:pPr>
            <a:r>
              <a:rPr lang="en-US" b="1" dirty="0" smtClean="0">
                <a:solidFill>
                  <a:srgbClr val="7030A0"/>
                </a:solidFill>
              </a:rPr>
              <a:t>Basis:</a:t>
            </a:r>
            <a:r>
              <a:rPr lang="en-US" dirty="0" smtClean="0">
                <a:solidFill>
                  <a:srgbClr val="7030A0"/>
                </a:solidFill>
              </a:rPr>
              <a:t> </a:t>
            </a:r>
          </a:p>
          <a:p>
            <a:pPr marL="0" indent="0">
              <a:buNone/>
            </a:pPr>
            <a:endParaRPr lang="en-US" dirty="0" smtClean="0"/>
          </a:p>
          <a:p>
            <a:pPr marL="0" indent="0">
              <a:buNone/>
            </a:pPr>
            <a:r>
              <a:rPr lang="en-US" sz="2400" dirty="0" smtClean="0"/>
              <a:t>Federal Lawsuit involving Department of Social Services, Department of Mental Health and Addiction Services, Chelsea Place and Touchpoints of Manchester, alleging violations with the American Disability Act and Rehabilitation Act, concerning individuals with mental illness at risk of entering these nursing homes, but with appropriate services may live in community setting. </a:t>
            </a:r>
            <a:endParaRPr lang="en-US" sz="2400" dirty="0"/>
          </a:p>
        </p:txBody>
      </p:sp>
      <p:sp>
        <p:nvSpPr>
          <p:cNvPr id="4" name="Slide Number Placeholder 3"/>
          <p:cNvSpPr>
            <a:spLocks noGrp="1"/>
          </p:cNvSpPr>
          <p:nvPr>
            <p:ph type="sldNum" sz="quarter" idx="12"/>
          </p:nvPr>
        </p:nvSpPr>
        <p:spPr/>
        <p:txBody>
          <a:bodyPr/>
          <a:lstStyle/>
          <a:p>
            <a:fld id="{7F62CC02-F079-4113-84A4-15FB3E8B1198}" type="slidenum">
              <a:rPr lang="en-US" smtClean="0"/>
              <a:t>16</a:t>
            </a:fld>
            <a:endParaRPr lang="en-US"/>
          </a:p>
        </p:txBody>
      </p:sp>
    </p:spTree>
    <p:extLst>
      <p:ext uri="{BB962C8B-B14F-4D97-AF65-F5344CB8AC3E}">
        <p14:creationId xmlns:p14="http://schemas.microsoft.com/office/powerpoint/2010/main" val="1821153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2067" y="457200"/>
            <a:ext cx="6269334" cy="5816977"/>
          </a:xfrm>
          <a:prstGeom prst="rect">
            <a:avLst/>
          </a:prstGeom>
          <a:noFill/>
          <a:ln>
            <a:solidFill>
              <a:schemeClr val="bg1">
                <a:lumMod val="65000"/>
              </a:schemeClr>
            </a:solidFill>
          </a:ln>
        </p:spPr>
        <p:txBody>
          <a:bodyPr wrap="square" rtlCol="0">
            <a:spAutoFit/>
          </a:bodyPr>
          <a:lstStyle/>
          <a:p>
            <a:pPr algn="ctr"/>
            <a:r>
              <a:rPr lang="en-US" sz="2400" b="1" dirty="0" smtClean="0">
                <a:solidFill>
                  <a:srgbClr val="7030A0"/>
                </a:solidFill>
              </a:rPr>
              <a:t>Extended Settlement Period</a:t>
            </a:r>
          </a:p>
          <a:p>
            <a:endParaRPr lang="en-US" sz="2400" b="1" dirty="0">
              <a:solidFill>
                <a:srgbClr val="7030A0"/>
              </a:solidFill>
            </a:endParaRPr>
          </a:p>
          <a:p>
            <a:pPr marL="285750" indent="-285750">
              <a:buFont typeface="Arial" panose="020B0604020202020204" pitchFamily="34" charset="0"/>
              <a:buChar char="•"/>
            </a:pPr>
            <a:r>
              <a:rPr lang="en-US" dirty="0" smtClean="0"/>
              <a:t>Following a joint motion to modify the settlement agreement in June 2018, the settlement was extended for a period of 6-18 months. </a:t>
            </a:r>
          </a:p>
          <a:p>
            <a:endParaRPr lang="en-US" dirty="0" smtClean="0"/>
          </a:p>
          <a:p>
            <a:pPr marL="285750" indent="-285750">
              <a:buFont typeface="Arial" panose="020B0604020202020204" pitchFamily="34" charset="0"/>
              <a:buChar char="•"/>
            </a:pPr>
            <a:r>
              <a:rPr lang="en-US" dirty="0" smtClean="0"/>
              <a:t>The extension agreement included 18 class members.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Since July 2018, 2 class members have been removed from the data tracking and 1 class member transitioned to the community.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There are currently 15 class members that the Departments’ continue to follow to satisfy the settlement obligations. </a:t>
            </a:r>
          </a:p>
          <a:p>
            <a:endParaRPr lang="en-US" dirty="0"/>
          </a:p>
          <a:p>
            <a:pPr marL="285750" indent="-285750">
              <a:buFont typeface="Arial" panose="020B0604020202020204" pitchFamily="34" charset="0"/>
              <a:buChar char="•"/>
            </a:pPr>
            <a:r>
              <a:rPr lang="en-US" dirty="0" smtClean="0"/>
              <a:t>In-reach for informed choice has continued in the both skilled nursing facilities for the previously identified non-class members. </a:t>
            </a:r>
            <a:endParaRPr lang="en-US" dirty="0">
              <a:solidFill>
                <a:srgbClr val="7030A0"/>
              </a:solidFill>
            </a:endParaRPr>
          </a:p>
        </p:txBody>
      </p:sp>
      <p:sp>
        <p:nvSpPr>
          <p:cNvPr id="3" name="Slide Number Placeholder 2"/>
          <p:cNvSpPr>
            <a:spLocks noGrp="1"/>
          </p:cNvSpPr>
          <p:nvPr>
            <p:ph type="sldNum" sz="quarter" idx="12"/>
          </p:nvPr>
        </p:nvSpPr>
        <p:spPr/>
        <p:txBody>
          <a:bodyPr/>
          <a:lstStyle/>
          <a:p>
            <a:fld id="{7F62CC02-F079-4113-84A4-15FB3E8B1198}" type="slidenum">
              <a:rPr lang="en-US" smtClean="0"/>
              <a:t>17</a:t>
            </a:fld>
            <a:endParaRPr lang="en-US"/>
          </a:p>
        </p:txBody>
      </p:sp>
    </p:spTree>
    <p:extLst>
      <p:ext uri="{BB962C8B-B14F-4D97-AF65-F5344CB8AC3E}">
        <p14:creationId xmlns:p14="http://schemas.microsoft.com/office/powerpoint/2010/main" val="20929200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229600" cy="1143000"/>
          </a:xfrm>
        </p:spPr>
        <p:txBody>
          <a:bodyPr/>
          <a:lstStyle/>
          <a:p>
            <a:r>
              <a:rPr lang="en-US" dirty="0" smtClean="0"/>
              <a:t>	</a:t>
            </a:r>
            <a:br>
              <a:rPr lang="en-US" dirty="0" smtClean="0"/>
            </a:br>
            <a:endParaRPr lang="en-US" dirty="0"/>
          </a:p>
        </p:txBody>
      </p:sp>
      <p:sp>
        <p:nvSpPr>
          <p:cNvPr id="3" name="Content Placeholder 2"/>
          <p:cNvSpPr>
            <a:spLocks noGrp="1"/>
          </p:cNvSpPr>
          <p:nvPr>
            <p:ph idx="1"/>
          </p:nvPr>
        </p:nvSpPr>
        <p:spPr>
          <a:xfrm>
            <a:off x="457200" y="1600201"/>
            <a:ext cx="8229600" cy="685799"/>
          </a:xfrm>
        </p:spPr>
        <p:txBody>
          <a:bodyPr/>
          <a:lstStyle/>
          <a:p>
            <a:pPr marL="0" indent="0">
              <a:buNone/>
            </a:pPr>
            <a:r>
              <a:rPr lang="en-US" dirty="0" smtClean="0"/>
              <a:t> </a:t>
            </a:r>
            <a:r>
              <a:rPr lang="en-US" dirty="0"/>
              <a:t>Community First Choice</a:t>
            </a:r>
            <a:br>
              <a:rPr lang="en-US" dirty="0"/>
            </a:br>
            <a:endParaRPr lang="en-US" dirty="0"/>
          </a:p>
        </p:txBody>
      </p:sp>
      <p:sp>
        <p:nvSpPr>
          <p:cNvPr id="6" name="Title 1"/>
          <p:cNvSpPr txBox="1">
            <a:spLocks/>
          </p:cNvSpPr>
          <p:nvPr/>
        </p:nvSpPr>
        <p:spPr bwMode="auto">
          <a:xfrm>
            <a:off x="0" y="1447800"/>
            <a:ext cx="9144000" cy="27432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prstTxWarp prst="textNoShape">
              <a:avLst/>
            </a:prstTxWarp>
          </a:bodyPr>
          <a:lstStyle>
            <a:defPPr>
              <a:defRPr lang="en-US"/>
            </a:defPPr>
            <a:lvl1pPr algn="ctr" eaLnBrk="0" fontAlgn="base" hangingPunct="0">
              <a:spcBef>
                <a:spcPct val="0"/>
              </a:spcBef>
              <a:spcAft>
                <a:spcPct val="0"/>
              </a:spcAft>
              <a:defRPr sz="4400"/>
            </a:lvl1pPr>
            <a:lvl2pPr algn="ctr" eaLnBrk="0" fontAlgn="base" hangingPunct="0">
              <a:spcBef>
                <a:spcPct val="0"/>
              </a:spcBef>
              <a:spcAft>
                <a:spcPct val="0"/>
              </a:spcAft>
              <a:defRPr sz="4400"/>
            </a:lvl2pPr>
            <a:lvl3pPr algn="ctr" eaLnBrk="0" fontAlgn="base" hangingPunct="0">
              <a:spcBef>
                <a:spcPct val="0"/>
              </a:spcBef>
              <a:spcAft>
                <a:spcPct val="0"/>
              </a:spcAft>
              <a:defRPr sz="4400"/>
            </a:lvl3pPr>
            <a:lvl4pPr algn="ctr" eaLnBrk="0" fontAlgn="base" hangingPunct="0">
              <a:spcBef>
                <a:spcPct val="0"/>
              </a:spcBef>
              <a:spcAft>
                <a:spcPct val="0"/>
              </a:spcAft>
              <a:defRPr sz="4400"/>
            </a:lvl4pPr>
            <a:lvl5pPr algn="ctr" eaLnBrk="0" fontAlgn="base" hangingPunct="0">
              <a:spcBef>
                <a:spcPct val="0"/>
              </a:spcBef>
              <a:spcAft>
                <a:spcPct val="0"/>
              </a:spcAft>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en-US" b="1" dirty="0" smtClean="0"/>
              <a:t>Housing</a:t>
            </a:r>
          </a:p>
          <a:p>
            <a:endParaRPr lang="en-US" dirty="0"/>
          </a:p>
        </p:txBody>
      </p:sp>
      <p:sp>
        <p:nvSpPr>
          <p:cNvPr id="4" name="Slide Number Placeholder 3"/>
          <p:cNvSpPr>
            <a:spLocks noGrp="1"/>
          </p:cNvSpPr>
          <p:nvPr>
            <p:ph type="sldNum" sz="quarter" idx="12"/>
          </p:nvPr>
        </p:nvSpPr>
        <p:spPr/>
        <p:txBody>
          <a:bodyPr/>
          <a:lstStyle/>
          <a:p>
            <a:pPr>
              <a:defRPr/>
            </a:pPr>
            <a:fld id="{149C2571-02F4-4B8D-948F-906E4252C2FE}" type="slidenum">
              <a:rPr lang="en-US" smtClean="0">
                <a:solidFill>
                  <a:prstClr val="black">
                    <a:tint val="75000"/>
                  </a:prstClr>
                </a:solidFill>
              </a:rPr>
              <a:pPr>
                <a:defRPr/>
              </a:pPr>
              <a:t>18</a:t>
            </a:fld>
            <a:endParaRPr lang="en-US" dirty="0">
              <a:solidFill>
                <a:prstClr val="black">
                  <a:tint val="75000"/>
                </a:prstClr>
              </a:solidFill>
            </a:endParaRPr>
          </a:p>
        </p:txBody>
      </p:sp>
    </p:spTree>
    <p:extLst>
      <p:ext uri="{BB962C8B-B14F-4D97-AF65-F5344CB8AC3E}">
        <p14:creationId xmlns:p14="http://schemas.microsoft.com/office/powerpoint/2010/main" val="29772774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1464" y="228600"/>
            <a:ext cx="6629400" cy="584775"/>
          </a:xfrm>
          <a:prstGeom prst="rect">
            <a:avLst/>
          </a:prstGeom>
          <a:noFill/>
        </p:spPr>
        <p:txBody>
          <a:bodyPr wrap="square" rtlCol="0">
            <a:spAutoFit/>
          </a:bodyPr>
          <a:lstStyle/>
          <a:p>
            <a:pPr algn="ctr" fontAlgn="base">
              <a:spcBef>
                <a:spcPct val="0"/>
              </a:spcBef>
              <a:spcAft>
                <a:spcPct val="0"/>
              </a:spcAft>
            </a:pPr>
            <a:r>
              <a:rPr lang="en-US" sz="3200" b="1" dirty="0">
                <a:solidFill>
                  <a:srgbClr val="7030A0"/>
                </a:solidFill>
                <a:cs typeface="Arial" charset="0"/>
              </a:rPr>
              <a:t>Project Based Subsidy CT 811</a:t>
            </a:r>
          </a:p>
        </p:txBody>
      </p:sp>
      <p:sp>
        <p:nvSpPr>
          <p:cNvPr id="7" name="TextBox 6"/>
          <p:cNvSpPr txBox="1"/>
          <p:nvPr/>
        </p:nvSpPr>
        <p:spPr>
          <a:xfrm>
            <a:off x="886814" y="1295400"/>
            <a:ext cx="7315200" cy="4985980"/>
          </a:xfrm>
          <a:prstGeom prst="rect">
            <a:avLst/>
          </a:prstGeom>
          <a:noFill/>
        </p:spPr>
        <p:txBody>
          <a:bodyPr wrap="square" rtlCol="0">
            <a:spAutoFit/>
          </a:bodyPr>
          <a:lstStyle/>
          <a:p>
            <a:pPr fontAlgn="base">
              <a:spcBef>
                <a:spcPct val="0"/>
              </a:spcBef>
              <a:spcAft>
                <a:spcPct val="0"/>
              </a:spcAft>
            </a:pPr>
            <a:r>
              <a:rPr lang="en-US" sz="2000" b="1" dirty="0">
                <a:solidFill>
                  <a:prstClr val="black"/>
                </a:solidFill>
                <a:cs typeface="Arial" charset="0"/>
              </a:rPr>
              <a:t>COMMUNITY PARTNERSHIP</a:t>
            </a:r>
          </a:p>
          <a:p>
            <a:pPr marL="285750" indent="-285750" fontAlgn="base">
              <a:spcBef>
                <a:spcPct val="0"/>
              </a:spcBef>
              <a:spcAft>
                <a:spcPct val="0"/>
              </a:spcAft>
              <a:buFont typeface="Arial" panose="020B0604020202020204" pitchFamily="34" charset="0"/>
              <a:buChar char="•"/>
            </a:pPr>
            <a:r>
              <a:rPr lang="en-US" sz="2000" dirty="0">
                <a:solidFill>
                  <a:prstClr val="black"/>
                </a:solidFill>
                <a:cs typeface="Arial" charset="0"/>
              </a:rPr>
              <a:t>One component of the Frank Melville Supportive Housing Act of 2010 “creates a new emphasis on multifamily housing to encourage nonprofit sponsors to set aside up to 25% of units…”</a:t>
            </a:r>
          </a:p>
          <a:p>
            <a:pPr fontAlgn="base">
              <a:spcBef>
                <a:spcPct val="0"/>
              </a:spcBef>
              <a:spcAft>
                <a:spcPct val="0"/>
              </a:spcAft>
            </a:pPr>
            <a:r>
              <a:rPr lang="en-US" sz="2000" b="1" dirty="0">
                <a:solidFill>
                  <a:prstClr val="black"/>
                </a:solidFill>
                <a:cs typeface="Arial" charset="0"/>
              </a:rPr>
              <a:t>PARTNERSHIP ACROSS AGENCIES</a:t>
            </a:r>
          </a:p>
          <a:p>
            <a:pPr marL="285750" indent="-285750" fontAlgn="base">
              <a:spcBef>
                <a:spcPct val="0"/>
              </a:spcBef>
              <a:spcAft>
                <a:spcPct val="0"/>
              </a:spcAft>
              <a:buFont typeface="Arial" panose="020B0604020202020204" pitchFamily="34" charset="0"/>
              <a:buChar char="•"/>
            </a:pPr>
            <a:r>
              <a:rPr lang="en-US" dirty="0">
                <a:solidFill>
                  <a:prstClr val="black"/>
                </a:solidFill>
                <a:cs typeface="Arial" charset="0"/>
              </a:rPr>
              <a:t>The Department of Housing and Urban Development (HUD), The Department of Housing (DOH), The Department of  Developmental Services (DDS) Autism Spectrum waiver unit, The Department of Mental Health Coordinated Access Network (DMHAS-CANS), and The Department of Social Services Money Follows the Person (DSS-MFP) Demonstration are partnering in the project based subsidy program intended to serve very-low income consumers with disabilities.</a:t>
            </a:r>
          </a:p>
          <a:p>
            <a:pPr fontAlgn="base">
              <a:spcBef>
                <a:spcPct val="0"/>
              </a:spcBef>
              <a:spcAft>
                <a:spcPct val="0"/>
              </a:spcAft>
            </a:pPr>
            <a:r>
              <a:rPr lang="en-US" sz="2000" b="1" dirty="0">
                <a:solidFill>
                  <a:prstClr val="black"/>
                </a:solidFill>
                <a:cs typeface="Arial" charset="0"/>
              </a:rPr>
              <a:t>PROCESS</a:t>
            </a:r>
            <a:r>
              <a:rPr lang="en-US" dirty="0">
                <a:solidFill>
                  <a:prstClr val="black"/>
                </a:solidFill>
                <a:cs typeface="Arial" charset="0"/>
              </a:rPr>
              <a:t>  </a:t>
            </a:r>
          </a:p>
          <a:p>
            <a:pPr marL="285750" indent="-285750" fontAlgn="base">
              <a:spcBef>
                <a:spcPct val="0"/>
              </a:spcBef>
              <a:spcAft>
                <a:spcPct val="0"/>
              </a:spcAft>
              <a:buFont typeface="Arial" panose="020B0604020202020204" pitchFamily="34" charset="0"/>
              <a:buChar char="•"/>
            </a:pPr>
            <a:r>
              <a:rPr lang="en-US" dirty="0">
                <a:solidFill>
                  <a:prstClr val="black"/>
                </a:solidFill>
                <a:cs typeface="Arial" charset="0"/>
              </a:rPr>
              <a:t>CT is a 2013 awardee, to date two contracts have been executed.</a:t>
            </a:r>
          </a:p>
          <a:p>
            <a:pPr marL="285750" indent="-285750" fontAlgn="base">
              <a:spcBef>
                <a:spcPct val="0"/>
              </a:spcBef>
              <a:spcAft>
                <a:spcPct val="0"/>
              </a:spcAft>
              <a:buFont typeface="Arial" panose="020B0604020202020204" pitchFamily="34" charset="0"/>
              <a:buChar char="•"/>
            </a:pPr>
            <a:r>
              <a:rPr lang="en-US" dirty="0">
                <a:solidFill>
                  <a:prstClr val="black"/>
                </a:solidFill>
                <a:cs typeface="Arial" charset="0"/>
              </a:rPr>
              <a:t>Units become available based on turnover from each property.</a:t>
            </a:r>
          </a:p>
          <a:p>
            <a:pPr marL="285750" indent="-285750" fontAlgn="base">
              <a:spcBef>
                <a:spcPct val="0"/>
              </a:spcBef>
              <a:spcAft>
                <a:spcPct val="0"/>
              </a:spcAft>
              <a:buFont typeface="Arial" panose="020B0604020202020204" pitchFamily="34" charset="0"/>
              <a:buChar char="•"/>
            </a:pPr>
            <a:r>
              <a:rPr lang="en-US" dirty="0">
                <a:solidFill>
                  <a:prstClr val="black"/>
                </a:solidFill>
                <a:cs typeface="Arial" charset="0"/>
              </a:rPr>
              <a:t>Consumer access is limited to target populations of the partnered agencies listed above.</a:t>
            </a:r>
          </a:p>
        </p:txBody>
      </p:sp>
      <p:pic>
        <p:nvPicPr>
          <p:cNvPr id="1027" name="Picture 3" descr="C:\Users\lopezt\AppData\Local\Microsoft\Windows\Temporary Internet Files\Content.IE5\RRSFQOJB\hom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
            <a:ext cx="975360" cy="97536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lopezt\AppData\Local\Microsoft\Windows\Temporary Internet Files\Content.IE5\RRSFQOJB\hom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30480"/>
            <a:ext cx="975360" cy="97536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9EBFA534-31AD-443C-B57D-66AE400BAC34}" type="slidenum">
              <a:rPr lang="en-US" smtClean="0">
                <a:solidFill>
                  <a:prstClr val="black">
                    <a:tint val="75000"/>
                  </a:prstClr>
                </a:solidFill>
              </a:rPr>
              <a:pPr>
                <a:defRPr/>
              </a:pPr>
              <a:t>19</a:t>
            </a:fld>
            <a:endParaRPr lang="en-US" dirty="0">
              <a:solidFill>
                <a:prstClr val="black">
                  <a:tint val="75000"/>
                </a:prstClr>
              </a:solidFill>
            </a:endParaRPr>
          </a:p>
        </p:txBody>
      </p:sp>
    </p:spTree>
    <p:extLst>
      <p:ext uri="{BB962C8B-B14F-4D97-AF65-F5344CB8AC3E}">
        <p14:creationId xmlns:p14="http://schemas.microsoft.com/office/powerpoint/2010/main" val="3743966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7030A0"/>
                </a:solidFill>
              </a:rPr>
              <a:t>Topics</a:t>
            </a:r>
            <a:r>
              <a:rPr lang="en-US" dirty="0" smtClean="0"/>
              <a:t>	</a:t>
            </a:r>
            <a:endParaRPr lang="en-US" dirty="0"/>
          </a:p>
        </p:txBody>
      </p:sp>
      <p:sp>
        <p:nvSpPr>
          <p:cNvPr id="5" name="Content Placeholder 4"/>
          <p:cNvSpPr>
            <a:spLocks noGrp="1"/>
          </p:cNvSpPr>
          <p:nvPr>
            <p:ph sz="half" idx="1"/>
          </p:nvPr>
        </p:nvSpPr>
        <p:spPr/>
        <p:txBody>
          <a:bodyPr anchor="t"/>
          <a:lstStyle/>
          <a:p>
            <a:r>
              <a:rPr lang="en-US" dirty="0"/>
              <a:t>MFP </a:t>
            </a:r>
            <a:r>
              <a:rPr lang="en-US" dirty="0" smtClean="0"/>
              <a:t>Benchmarks</a:t>
            </a:r>
          </a:p>
          <a:p>
            <a:r>
              <a:rPr lang="en-US" dirty="0" smtClean="0"/>
              <a:t>NH Closures</a:t>
            </a:r>
          </a:p>
          <a:p>
            <a:r>
              <a:rPr lang="en-US" dirty="0" smtClean="0"/>
              <a:t>Litigation</a:t>
            </a:r>
          </a:p>
          <a:p>
            <a:r>
              <a:rPr lang="en-US" dirty="0" smtClean="0"/>
              <a:t>Housing</a:t>
            </a:r>
          </a:p>
          <a:p>
            <a:r>
              <a:rPr lang="en-US" dirty="0" smtClean="0"/>
              <a:t>Quality Improvement</a:t>
            </a:r>
          </a:p>
          <a:p>
            <a:r>
              <a:rPr lang="en-US" dirty="0" smtClean="0"/>
              <a:t>CFC</a:t>
            </a:r>
          </a:p>
          <a:p>
            <a:r>
              <a:rPr lang="en-US" dirty="0" smtClean="0"/>
              <a:t>UA</a:t>
            </a:r>
          </a:p>
          <a:p>
            <a:endParaRPr lang="en-US" dirty="0"/>
          </a:p>
        </p:txBody>
      </p:sp>
      <p:sp>
        <p:nvSpPr>
          <p:cNvPr id="6" name="Content Placeholder 5"/>
          <p:cNvSpPr>
            <a:spLocks noGrp="1"/>
          </p:cNvSpPr>
          <p:nvPr>
            <p:ph sz="half" idx="2"/>
          </p:nvPr>
        </p:nvSpPr>
        <p:spPr/>
        <p:txBody>
          <a:bodyPr anchor="t"/>
          <a:lstStyle/>
          <a:p>
            <a:r>
              <a:rPr lang="en-US" dirty="0" smtClean="0"/>
              <a:t>TEFT: PHR</a:t>
            </a:r>
            <a:r>
              <a:rPr lang="en-US" dirty="0"/>
              <a:t> </a:t>
            </a:r>
            <a:r>
              <a:rPr lang="en-US" dirty="0" smtClean="0"/>
              <a:t>&amp; </a:t>
            </a:r>
            <a:r>
              <a:rPr lang="en-US" dirty="0" err="1" smtClean="0"/>
              <a:t>eLTSS</a:t>
            </a:r>
            <a:endParaRPr lang="en-US" dirty="0" smtClean="0"/>
          </a:p>
          <a:p>
            <a:r>
              <a:rPr lang="en-US" dirty="0" smtClean="0"/>
              <a:t>NWD/</a:t>
            </a:r>
            <a:r>
              <a:rPr lang="en-US" dirty="0" err="1" smtClean="0"/>
              <a:t>MyPlaceCT</a:t>
            </a:r>
            <a:endParaRPr lang="en-US" dirty="0" smtClean="0"/>
          </a:p>
          <a:p>
            <a:r>
              <a:rPr lang="en-US" dirty="0" err="1" smtClean="0"/>
              <a:t>CaringCareers</a:t>
            </a:r>
            <a:endParaRPr lang="en-US" dirty="0" smtClean="0"/>
          </a:p>
          <a:p>
            <a:r>
              <a:rPr lang="en-US" dirty="0" smtClean="0"/>
              <a:t>Hospice</a:t>
            </a:r>
          </a:p>
          <a:p>
            <a:r>
              <a:rPr lang="en-US" dirty="0" smtClean="0"/>
              <a:t>Informal Caregivers Initiative</a:t>
            </a:r>
            <a:endParaRPr lang="en-US" dirty="0"/>
          </a:p>
        </p:txBody>
      </p:sp>
      <p:sp>
        <p:nvSpPr>
          <p:cNvPr id="2" name="Slide Number Placeholder 1"/>
          <p:cNvSpPr>
            <a:spLocks noGrp="1"/>
          </p:cNvSpPr>
          <p:nvPr>
            <p:ph type="sldNum" sz="quarter" idx="12"/>
          </p:nvPr>
        </p:nvSpPr>
        <p:spPr/>
        <p:txBody>
          <a:bodyPr/>
          <a:lstStyle/>
          <a:p>
            <a:pPr>
              <a:defRPr/>
            </a:pPr>
            <a:fld id="{8B277DE4-6A98-40E6-8AFC-9DAE056A32FD}" type="slidenum">
              <a:rPr lang="en-US" smtClean="0">
                <a:solidFill>
                  <a:prstClr val="black">
                    <a:tint val="75000"/>
                  </a:prstClr>
                </a:solidFill>
              </a:rPr>
              <a:pPr>
                <a:defRPr/>
              </a:pPr>
              <a:t>2</a:t>
            </a:fld>
            <a:endParaRPr lang="en-US" dirty="0">
              <a:solidFill>
                <a:prstClr val="black">
                  <a:tint val="75000"/>
                </a:prstClr>
              </a:solidFill>
            </a:endParaRPr>
          </a:p>
        </p:txBody>
      </p:sp>
    </p:spTree>
    <p:extLst>
      <p:ext uri="{BB962C8B-B14F-4D97-AF65-F5344CB8AC3E}">
        <p14:creationId xmlns:p14="http://schemas.microsoft.com/office/powerpoint/2010/main" val="3052932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5618" y="533400"/>
            <a:ext cx="5264150" cy="1066800"/>
          </a:xfrm>
        </p:spPr>
        <p:txBody>
          <a:bodyPr/>
          <a:lstStyle/>
          <a:p>
            <a:pPr marL="0" indent="0" algn="ctr">
              <a:buNone/>
            </a:pPr>
            <a:r>
              <a:rPr lang="en-US" sz="3600" b="1" dirty="0" smtClean="0">
                <a:solidFill>
                  <a:srgbClr val="7030A0"/>
                </a:solidFill>
              </a:rPr>
              <a:t>Project Based Subsidy </a:t>
            </a:r>
          </a:p>
          <a:p>
            <a:pPr marL="0" indent="0" algn="ctr">
              <a:buNone/>
            </a:pPr>
            <a:r>
              <a:rPr lang="en-US" sz="3600" b="1" dirty="0" smtClean="0">
                <a:solidFill>
                  <a:srgbClr val="7030A0"/>
                </a:solidFill>
              </a:rPr>
              <a:t>CT 811</a:t>
            </a:r>
            <a:endParaRPr lang="en-US" sz="3600" b="1" dirty="0">
              <a:solidFill>
                <a:srgbClr val="7030A0"/>
              </a:solidFill>
            </a:endParaRPr>
          </a:p>
        </p:txBody>
      </p:sp>
      <p:sp>
        <p:nvSpPr>
          <p:cNvPr id="4" name="Text Placeholder 3"/>
          <p:cNvSpPr>
            <a:spLocks noGrp="1"/>
          </p:cNvSpPr>
          <p:nvPr>
            <p:ph type="body" sz="half" idx="2"/>
          </p:nvPr>
        </p:nvSpPr>
        <p:spPr>
          <a:xfrm>
            <a:off x="381000" y="2514600"/>
            <a:ext cx="3505200" cy="2362199"/>
          </a:xfrm>
          <a:ln>
            <a:solidFill>
              <a:schemeClr val="tx1"/>
            </a:solidFill>
          </a:ln>
        </p:spPr>
        <p:txBody>
          <a:bodyPr/>
          <a:lstStyle/>
          <a:p>
            <a:r>
              <a:rPr lang="en-US" sz="1800" u="sng" dirty="0" smtClean="0"/>
              <a:t>Department of Housing Successes</a:t>
            </a:r>
          </a:p>
          <a:p>
            <a:pPr marL="285750" indent="-285750">
              <a:buFont typeface="Arial" panose="020B0604020202020204" pitchFamily="34" charset="0"/>
              <a:buChar char="•"/>
            </a:pPr>
            <a:r>
              <a:rPr lang="en-US" sz="1800" dirty="0" smtClean="0"/>
              <a:t>4 properties under contract</a:t>
            </a:r>
          </a:p>
          <a:p>
            <a:pPr marL="285750" indent="-285750">
              <a:buFont typeface="Arial" panose="020B0604020202020204" pitchFamily="34" charset="0"/>
              <a:buChar char="•"/>
            </a:pPr>
            <a:r>
              <a:rPr lang="en-US" sz="1800" dirty="0" smtClean="0"/>
              <a:t>1 is new construction</a:t>
            </a:r>
          </a:p>
          <a:p>
            <a:pPr marL="285750" indent="-285750">
              <a:buFont typeface="Arial" panose="020B0604020202020204" pitchFamily="34" charset="0"/>
              <a:buChar char="•"/>
            </a:pPr>
            <a:r>
              <a:rPr lang="en-US" sz="1800" dirty="0" smtClean="0"/>
              <a:t>2</a:t>
            </a:r>
            <a:r>
              <a:rPr lang="en-US" sz="1800" baseline="30000" dirty="0" smtClean="0"/>
              <a:t>nd</a:t>
            </a:r>
            <a:r>
              <a:rPr lang="en-US" sz="1800" dirty="0" smtClean="0"/>
              <a:t> Grantee of 2013 awardees to have units under contract and tenants leased.</a:t>
            </a:r>
          </a:p>
          <a:p>
            <a:pPr marL="285750" indent="-285750">
              <a:buFont typeface="Arial" panose="020B0604020202020204" pitchFamily="34" charset="0"/>
              <a:buChar char="•"/>
            </a:pPr>
            <a:r>
              <a:rPr lang="en-US" sz="1800" dirty="0" smtClean="0"/>
              <a:t>36 units under contract</a:t>
            </a:r>
          </a:p>
          <a:p>
            <a:pPr marL="285750" indent="-285750">
              <a:buFont typeface="Arial" panose="020B0604020202020204" pitchFamily="34" charset="0"/>
              <a:buChar char="•"/>
            </a:pPr>
            <a:endParaRPr lang="en-US" dirty="0"/>
          </a:p>
        </p:txBody>
      </p:sp>
      <p:pic>
        <p:nvPicPr>
          <p:cNvPr id="5" name="Picture 3" descr="C:\Users\lopezt\AppData\Local\Microsoft\Windows\Temporary Internet Files\Content.IE5\RRSFQOJB\hom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256" y="228600"/>
            <a:ext cx="975360" cy="9753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69593" y="2606100"/>
            <a:ext cx="4343400" cy="646331"/>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a:t>MFP : 5 leased units</a:t>
            </a:r>
          </a:p>
          <a:p>
            <a:pPr marL="285750" indent="-285750">
              <a:buFont typeface="Arial" panose="020B0604020202020204" pitchFamily="34" charset="0"/>
              <a:buChar char="•"/>
            </a:pPr>
            <a:r>
              <a:rPr lang="en-US" dirty="0" smtClean="0"/>
              <a:t>CANS (DMHAS): 10 leased units</a:t>
            </a:r>
          </a:p>
        </p:txBody>
      </p:sp>
      <p:pic>
        <p:nvPicPr>
          <p:cNvPr id="7" name="Picture 3" descr="C:\Users\lopezt\AppData\Local\Microsoft\Windows\Temporary Internet Files\Content.IE5\RRSFQOJB\hom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261461"/>
            <a:ext cx="975360" cy="9753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407693" y="3733800"/>
            <a:ext cx="4267200" cy="923330"/>
          </a:xfrm>
          <a:prstGeom prst="rect">
            <a:avLst/>
          </a:prstGeom>
          <a:noFill/>
          <a:ln>
            <a:solidFill>
              <a:schemeClr val="tx1"/>
            </a:solidFill>
          </a:ln>
        </p:spPr>
        <p:txBody>
          <a:bodyPr wrap="square" rtlCol="0">
            <a:spAutoFit/>
          </a:bodyPr>
          <a:lstStyle/>
          <a:p>
            <a:r>
              <a:rPr lang="en-US" dirty="0" smtClean="0"/>
              <a:t>MFP CT has the fastest transition time for 811 units across all MFP states working with the  811 program.</a:t>
            </a:r>
            <a:endParaRPr lang="en-US" dirty="0"/>
          </a:p>
        </p:txBody>
      </p:sp>
      <p:sp>
        <p:nvSpPr>
          <p:cNvPr id="2" name="Slide Number Placeholder 1"/>
          <p:cNvSpPr>
            <a:spLocks noGrp="1"/>
          </p:cNvSpPr>
          <p:nvPr>
            <p:ph type="sldNum" sz="quarter" idx="12"/>
          </p:nvPr>
        </p:nvSpPr>
        <p:spPr/>
        <p:txBody>
          <a:bodyPr/>
          <a:lstStyle/>
          <a:p>
            <a:pPr>
              <a:defRPr/>
            </a:pPr>
            <a:fld id="{9EBFA534-31AD-443C-B57D-66AE400BAC34}" type="slidenum">
              <a:rPr lang="en-US" smtClean="0">
                <a:solidFill>
                  <a:prstClr val="black">
                    <a:tint val="75000"/>
                  </a:prstClr>
                </a:solidFill>
              </a:rPr>
              <a:pPr>
                <a:defRPr/>
              </a:pPr>
              <a:t>20</a:t>
            </a:fld>
            <a:endParaRPr lang="en-US" dirty="0">
              <a:solidFill>
                <a:prstClr val="black">
                  <a:tint val="75000"/>
                </a:prstClr>
              </a:solidFill>
            </a:endParaRPr>
          </a:p>
        </p:txBody>
      </p:sp>
    </p:spTree>
    <p:extLst>
      <p:ext uri="{BB962C8B-B14F-4D97-AF65-F5344CB8AC3E}">
        <p14:creationId xmlns:p14="http://schemas.microsoft.com/office/powerpoint/2010/main" val="28514041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229600" cy="1143000"/>
          </a:xfrm>
        </p:spPr>
        <p:txBody>
          <a:bodyPr/>
          <a:lstStyle/>
          <a:p>
            <a:r>
              <a:rPr lang="en-US" dirty="0" smtClean="0"/>
              <a:t>	</a:t>
            </a:r>
            <a:br>
              <a:rPr lang="en-US" dirty="0" smtClean="0"/>
            </a:br>
            <a:endParaRPr lang="en-US" dirty="0"/>
          </a:p>
        </p:txBody>
      </p:sp>
      <p:sp>
        <p:nvSpPr>
          <p:cNvPr id="3" name="Content Placeholder 2"/>
          <p:cNvSpPr>
            <a:spLocks noGrp="1"/>
          </p:cNvSpPr>
          <p:nvPr>
            <p:ph idx="1"/>
          </p:nvPr>
        </p:nvSpPr>
        <p:spPr>
          <a:xfrm>
            <a:off x="457200" y="1600201"/>
            <a:ext cx="8229600" cy="685799"/>
          </a:xfrm>
        </p:spPr>
        <p:txBody>
          <a:bodyPr/>
          <a:lstStyle/>
          <a:p>
            <a:pPr marL="0" indent="0">
              <a:buNone/>
            </a:pPr>
            <a:r>
              <a:rPr lang="en-US" dirty="0" smtClean="0"/>
              <a:t> </a:t>
            </a:r>
            <a:r>
              <a:rPr lang="en-US" dirty="0"/>
              <a:t>Community First Choice</a:t>
            </a:r>
            <a:br>
              <a:rPr lang="en-US" dirty="0"/>
            </a:br>
            <a:endParaRPr lang="en-US" dirty="0"/>
          </a:p>
        </p:txBody>
      </p:sp>
      <p:sp>
        <p:nvSpPr>
          <p:cNvPr id="6" name="Title 1"/>
          <p:cNvSpPr txBox="1">
            <a:spLocks/>
          </p:cNvSpPr>
          <p:nvPr/>
        </p:nvSpPr>
        <p:spPr bwMode="auto">
          <a:xfrm>
            <a:off x="0" y="1447800"/>
            <a:ext cx="9144000" cy="27432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prstTxWarp prst="textNoShape">
              <a:avLst/>
            </a:prstTxWarp>
          </a:bodyPr>
          <a:lstStyle>
            <a:lvl1pPr algn="ctr" eaLnBrk="0" fontAlgn="base" hangingPunct="0">
              <a:spcBef>
                <a:spcPct val="0"/>
              </a:spcBef>
              <a:spcAft>
                <a:spcPct val="0"/>
              </a:spcAft>
              <a:defRPr sz="4400"/>
            </a:lvl1pPr>
            <a:lvl2pPr algn="ctr" eaLnBrk="0" fontAlgn="base" hangingPunct="0">
              <a:spcBef>
                <a:spcPct val="0"/>
              </a:spcBef>
              <a:spcAft>
                <a:spcPct val="0"/>
              </a:spcAft>
              <a:defRPr sz="4400"/>
            </a:lvl2pPr>
            <a:lvl3pPr algn="ctr" eaLnBrk="0" fontAlgn="base" hangingPunct="0">
              <a:spcBef>
                <a:spcPct val="0"/>
              </a:spcBef>
              <a:spcAft>
                <a:spcPct val="0"/>
              </a:spcAft>
              <a:defRPr sz="4400"/>
            </a:lvl3pPr>
            <a:lvl4pPr algn="ctr" eaLnBrk="0" fontAlgn="base" hangingPunct="0">
              <a:spcBef>
                <a:spcPct val="0"/>
              </a:spcBef>
              <a:spcAft>
                <a:spcPct val="0"/>
              </a:spcAft>
              <a:defRPr sz="4400"/>
            </a:lvl4pPr>
            <a:lvl5pPr algn="ctr" eaLnBrk="0" fontAlgn="base" hangingPunct="0">
              <a:spcBef>
                <a:spcPct val="0"/>
              </a:spcBef>
              <a:spcAft>
                <a:spcPct val="0"/>
              </a:spcAft>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en-US" b="1" dirty="0" smtClean="0"/>
              <a:t>Quality Improvement</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pPr>
              <a:defRPr/>
            </a:pPr>
            <a:fld id="{149C2571-02F4-4B8D-948F-906E4252C2FE}" type="slidenum">
              <a:rPr lang="en-US" smtClean="0">
                <a:solidFill>
                  <a:prstClr val="black">
                    <a:tint val="75000"/>
                  </a:prstClr>
                </a:solidFill>
              </a:rPr>
              <a:pPr>
                <a:defRPr/>
              </a:pPr>
              <a:t>21</a:t>
            </a:fld>
            <a:endParaRPr lang="en-US" dirty="0">
              <a:solidFill>
                <a:prstClr val="black">
                  <a:tint val="75000"/>
                </a:prstClr>
              </a:solidFill>
            </a:endParaRPr>
          </a:p>
        </p:txBody>
      </p:sp>
    </p:spTree>
    <p:extLst>
      <p:ext uri="{BB962C8B-B14F-4D97-AF65-F5344CB8AC3E}">
        <p14:creationId xmlns:p14="http://schemas.microsoft.com/office/powerpoint/2010/main" val="3924836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7030A0"/>
                </a:solidFill>
              </a:rPr>
              <a:t>Overview of Quality Management Plan </a:t>
            </a:r>
            <a:endParaRPr lang="en-US" sz="3600" b="1" dirty="0">
              <a:solidFill>
                <a:srgbClr val="7030A0"/>
              </a:solidFill>
            </a:endParaRPr>
          </a:p>
        </p:txBody>
      </p:sp>
      <p:sp>
        <p:nvSpPr>
          <p:cNvPr id="3" name="Content Placeholder 2"/>
          <p:cNvSpPr>
            <a:spLocks noGrp="1"/>
          </p:cNvSpPr>
          <p:nvPr>
            <p:ph idx="1"/>
          </p:nvPr>
        </p:nvSpPr>
        <p:spPr/>
        <p:txBody>
          <a:bodyPr/>
          <a:lstStyle/>
          <a:p>
            <a:pPr>
              <a:buFont typeface="Wingdings" panose="05000000000000000000" pitchFamily="2" charset="2"/>
              <a:buChar char="§"/>
            </a:pPr>
            <a:endParaRPr lang="en-US" sz="2000" dirty="0" smtClean="0"/>
          </a:p>
          <a:p>
            <a:pPr>
              <a:buFont typeface="Wingdings" panose="05000000000000000000" pitchFamily="2" charset="2"/>
              <a:buChar char="§"/>
            </a:pPr>
            <a:r>
              <a:rPr lang="en-US" sz="2000" dirty="0" smtClean="0"/>
              <a:t>Health </a:t>
            </a:r>
            <a:r>
              <a:rPr lang="en-US" sz="2000" dirty="0"/>
              <a:t>and safety issues of consumers receiving HCBS </a:t>
            </a:r>
            <a:endParaRPr lang="en-US" sz="2000" dirty="0" smtClean="0"/>
          </a:p>
          <a:p>
            <a:pPr>
              <a:buFont typeface="Wingdings" panose="05000000000000000000" pitchFamily="2" charset="2"/>
              <a:buChar char="§"/>
            </a:pPr>
            <a:r>
              <a:rPr lang="en-US" sz="2000" dirty="0"/>
              <a:t>Training of providers, staff and other stakeholders </a:t>
            </a:r>
            <a:endParaRPr lang="en-US" sz="2000" dirty="0" smtClean="0"/>
          </a:p>
          <a:p>
            <a:pPr>
              <a:buFont typeface="Wingdings" panose="05000000000000000000" pitchFamily="2" charset="2"/>
              <a:buChar char="§"/>
            </a:pPr>
            <a:r>
              <a:rPr lang="en-US" sz="2000" dirty="0" smtClean="0"/>
              <a:t>Consumer </a:t>
            </a:r>
            <a:r>
              <a:rPr lang="en-US" sz="2000" dirty="0"/>
              <a:t>access to </a:t>
            </a:r>
            <a:r>
              <a:rPr lang="en-US" sz="2000" dirty="0" smtClean="0"/>
              <a:t>services</a:t>
            </a:r>
          </a:p>
          <a:p>
            <a:pPr>
              <a:buFont typeface="Wingdings" panose="05000000000000000000" pitchFamily="2" charset="2"/>
              <a:buChar char="§"/>
            </a:pPr>
            <a:r>
              <a:rPr lang="en-US" sz="2000" dirty="0"/>
              <a:t>Provider qualifications </a:t>
            </a:r>
            <a:endParaRPr lang="en-US" sz="2000" dirty="0" smtClean="0"/>
          </a:p>
          <a:p>
            <a:pPr>
              <a:buFont typeface="Wingdings" panose="05000000000000000000" pitchFamily="2" charset="2"/>
              <a:buChar char="§"/>
            </a:pPr>
            <a:r>
              <a:rPr lang="en-US" sz="2000" dirty="0"/>
              <a:t>Consumer choice</a:t>
            </a:r>
          </a:p>
        </p:txBody>
      </p:sp>
      <p:sp>
        <p:nvSpPr>
          <p:cNvPr id="4" name="Slide Number Placeholder 3"/>
          <p:cNvSpPr>
            <a:spLocks noGrp="1"/>
          </p:cNvSpPr>
          <p:nvPr>
            <p:ph type="sldNum" sz="quarter" idx="12"/>
          </p:nvPr>
        </p:nvSpPr>
        <p:spPr/>
        <p:txBody>
          <a:bodyPr/>
          <a:lstStyle/>
          <a:p>
            <a:pPr>
              <a:defRPr/>
            </a:pPr>
            <a:fld id="{149C2571-02F4-4B8D-948F-906E4252C2FE}" type="slidenum">
              <a:rPr lang="en-US" smtClean="0">
                <a:solidFill>
                  <a:prstClr val="black">
                    <a:tint val="75000"/>
                  </a:prstClr>
                </a:solidFill>
              </a:rPr>
              <a:pPr>
                <a:defRPr/>
              </a:pPr>
              <a:t>22</a:t>
            </a:fld>
            <a:endParaRPr lang="en-US" dirty="0">
              <a:solidFill>
                <a:prstClr val="black">
                  <a:tint val="75000"/>
                </a:prstClr>
              </a:solidFill>
            </a:endParaRPr>
          </a:p>
        </p:txBody>
      </p:sp>
    </p:spTree>
    <p:extLst>
      <p:ext uri="{BB962C8B-B14F-4D97-AF65-F5344CB8AC3E}">
        <p14:creationId xmlns:p14="http://schemas.microsoft.com/office/powerpoint/2010/main" val="2186317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7030A0"/>
                </a:solidFill>
              </a:rPr>
              <a:t>Quality Management </a:t>
            </a:r>
            <a:r>
              <a:rPr lang="en-US" sz="3600" b="1" dirty="0">
                <a:solidFill>
                  <a:srgbClr val="7030A0"/>
                </a:solidFill>
              </a:rPr>
              <a:t>System Components </a:t>
            </a:r>
          </a:p>
        </p:txBody>
      </p:sp>
      <p:sp>
        <p:nvSpPr>
          <p:cNvPr id="3" name="Content Placeholder 2"/>
          <p:cNvSpPr>
            <a:spLocks noGrp="1"/>
          </p:cNvSpPr>
          <p:nvPr>
            <p:ph idx="1"/>
          </p:nvPr>
        </p:nvSpPr>
        <p:spPr/>
        <p:txBody>
          <a:bodyPr/>
          <a:lstStyle/>
          <a:p>
            <a:r>
              <a:rPr lang="en-US" dirty="0" smtClean="0"/>
              <a:t>Quality Control</a:t>
            </a:r>
          </a:p>
          <a:p>
            <a:r>
              <a:rPr lang="en-US" dirty="0" smtClean="0"/>
              <a:t>Quality Assurance</a:t>
            </a:r>
          </a:p>
          <a:p>
            <a:r>
              <a:rPr lang="en-US" dirty="0" smtClean="0"/>
              <a:t>Quality Initiative </a:t>
            </a:r>
            <a:endParaRPr lang="en-US" dirty="0"/>
          </a:p>
        </p:txBody>
      </p:sp>
      <p:sp>
        <p:nvSpPr>
          <p:cNvPr id="4" name="Slide Number Placeholder 3"/>
          <p:cNvSpPr>
            <a:spLocks noGrp="1"/>
          </p:cNvSpPr>
          <p:nvPr>
            <p:ph type="sldNum" sz="quarter" idx="12"/>
          </p:nvPr>
        </p:nvSpPr>
        <p:spPr/>
        <p:txBody>
          <a:bodyPr/>
          <a:lstStyle/>
          <a:p>
            <a:pPr>
              <a:defRPr/>
            </a:pPr>
            <a:fld id="{149C2571-02F4-4B8D-948F-906E4252C2FE}" type="slidenum">
              <a:rPr lang="en-US" smtClean="0">
                <a:solidFill>
                  <a:prstClr val="black">
                    <a:tint val="75000"/>
                  </a:prstClr>
                </a:solidFill>
              </a:rPr>
              <a:pPr>
                <a:defRPr/>
              </a:pPr>
              <a:t>23</a:t>
            </a:fld>
            <a:endParaRPr lang="en-US" dirty="0">
              <a:solidFill>
                <a:prstClr val="black">
                  <a:tint val="75000"/>
                </a:prstClr>
              </a:solidFill>
            </a:endParaRPr>
          </a:p>
        </p:txBody>
      </p:sp>
    </p:spTree>
    <p:extLst>
      <p:ext uri="{BB962C8B-B14F-4D97-AF65-F5344CB8AC3E}">
        <p14:creationId xmlns:p14="http://schemas.microsoft.com/office/powerpoint/2010/main" val="1402969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Quality Assurance Activities</a:t>
            </a:r>
            <a:endParaRPr lang="en-US" b="1" dirty="0">
              <a:solidFill>
                <a:srgbClr val="7030A0"/>
              </a:solidFill>
            </a:endParaRPr>
          </a:p>
        </p:txBody>
      </p:sp>
      <p:sp>
        <p:nvSpPr>
          <p:cNvPr id="3" name="Content Placeholder 2"/>
          <p:cNvSpPr>
            <a:spLocks noGrp="1"/>
          </p:cNvSpPr>
          <p:nvPr>
            <p:ph idx="1"/>
          </p:nvPr>
        </p:nvSpPr>
        <p:spPr/>
        <p:txBody>
          <a:bodyPr/>
          <a:lstStyle/>
          <a:p>
            <a:endParaRPr lang="en-US" dirty="0" smtClean="0"/>
          </a:p>
          <a:p>
            <a:r>
              <a:rPr lang="en-US" dirty="0" smtClean="0"/>
              <a:t>Home and Community Visits </a:t>
            </a:r>
          </a:p>
          <a:p>
            <a:r>
              <a:rPr lang="en-US" dirty="0" smtClean="0"/>
              <a:t>Critical Incidents</a:t>
            </a:r>
          </a:p>
          <a:p>
            <a:r>
              <a:rPr lang="en-US" dirty="0" smtClean="0"/>
              <a:t>Site Reviews and Review of Consumer records</a:t>
            </a:r>
          </a:p>
          <a:p>
            <a:endParaRPr lang="en-US" dirty="0"/>
          </a:p>
        </p:txBody>
      </p:sp>
      <p:sp>
        <p:nvSpPr>
          <p:cNvPr id="4" name="Slide Number Placeholder 3"/>
          <p:cNvSpPr>
            <a:spLocks noGrp="1"/>
          </p:cNvSpPr>
          <p:nvPr>
            <p:ph type="sldNum" sz="quarter" idx="12"/>
          </p:nvPr>
        </p:nvSpPr>
        <p:spPr/>
        <p:txBody>
          <a:bodyPr/>
          <a:lstStyle/>
          <a:p>
            <a:pPr>
              <a:defRPr/>
            </a:pPr>
            <a:fld id="{149C2571-02F4-4B8D-948F-906E4252C2FE}" type="slidenum">
              <a:rPr lang="en-US" smtClean="0">
                <a:solidFill>
                  <a:prstClr val="black">
                    <a:tint val="75000"/>
                  </a:prstClr>
                </a:solidFill>
              </a:rPr>
              <a:pPr>
                <a:defRPr/>
              </a:pPr>
              <a:t>24</a:t>
            </a:fld>
            <a:endParaRPr lang="en-US" dirty="0">
              <a:solidFill>
                <a:prstClr val="black">
                  <a:tint val="75000"/>
                </a:prstClr>
              </a:solidFill>
            </a:endParaRPr>
          </a:p>
        </p:txBody>
      </p:sp>
    </p:spTree>
    <p:extLst>
      <p:ext uri="{BB962C8B-B14F-4D97-AF65-F5344CB8AC3E}">
        <p14:creationId xmlns:p14="http://schemas.microsoft.com/office/powerpoint/2010/main" val="32215752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Quality Improvement Committee </a:t>
            </a:r>
            <a:endParaRPr lang="en-US" b="1" dirty="0">
              <a:solidFill>
                <a:srgbClr val="7030A0"/>
              </a:solidFill>
            </a:endParaRPr>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The </a:t>
            </a:r>
            <a:r>
              <a:rPr lang="en-US" dirty="0"/>
              <a:t>work of the committee is guided by essential questions as it relates to better health outcomes and higher participant satisfaction and the financial impact on the </a:t>
            </a:r>
            <a:r>
              <a:rPr lang="en-US" dirty="0" smtClean="0"/>
              <a:t>system.</a:t>
            </a:r>
            <a:endParaRPr lang="en-US" dirty="0"/>
          </a:p>
        </p:txBody>
      </p:sp>
      <p:sp>
        <p:nvSpPr>
          <p:cNvPr id="4" name="Slide Number Placeholder 3"/>
          <p:cNvSpPr>
            <a:spLocks noGrp="1"/>
          </p:cNvSpPr>
          <p:nvPr>
            <p:ph type="sldNum" sz="quarter" idx="12"/>
          </p:nvPr>
        </p:nvSpPr>
        <p:spPr/>
        <p:txBody>
          <a:bodyPr/>
          <a:lstStyle/>
          <a:p>
            <a:pPr>
              <a:defRPr/>
            </a:pPr>
            <a:fld id="{149C2571-02F4-4B8D-948F-906E4252C2FE}" type="slidenum">
              <a:rPr lang="en-US" smtClean="0">
                <a:solidFill>
                  <a:prstClr val="black">
                    <a:tint val="75000"/>
                  </a:prstClr>
                </a:solidFill>
              </a:rPr>
              <a:pPr>
                <a:defRPr/>
              </a:pPr>
              <a:t>25</a:t>
            </a:fld>
            <a:endParaRPr lang="en-US" dirty="0">
              <a:solidFill>
                <a:prstClr val="black">
                  <a:tint val="75000"/>
                </a:prstClr>
              </a:solidFill>
            </a:endParaRPr>
          </a:p>
        </p:txBody>
      </p:sp>
    </p:spTree>
    <p:extLst>
      <p:ext uri="{BB962C8B-B14F-4D97-AF65-F5344CB8AC3E}">
        <p14:creationId xmlns:p14="http://schemas.microsoft.com/office/powerpoint/2010/main" val="7266658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Essential Areas of Focus </a:t>
            </a:r>
            <a:endParaRPr lang="en-US" b="1" dirty="0">
              <a:solidFill>
                <a:srgbClr val="7030A0"/>
              </a:solidFill>
            </a:endParaRPr>
          </a:p>
        </p:txBody>
      </p:sp>
      <p:sp>
        <p:nvSpPr>
          <p:cNvPr id="3" name="Content Placeholder 2"/>
          <p:cNvSpPr>
            <a:spLocks noGrp="1"/>
          </p:cNvSpPr>
          <p:nvPr>
            <p:ph idx="1"/>
          </p:nvPr>
        </p:nvSpPr>
        <p:spPr/>
        <p:txBody>
          <a:bodyPr/>
          <a:lstStyle/>
          <a:p>
            <a:endParaRPr lang="en-US" dirty="0" smtClean="0"/>
          </a:p>
          <a:p>
            <a:r>
              <a:rPr lang="en-US" dirty="0" smtClean="0"/>
              <a:t>Assistive Technology</a:t>
            </a:r>
          </a:p>
          <a:p>
            <a:r>
              <a:rPr lang="en-US" dirty="0" smtClean="0"/>
              <a:t>Community </a:t>
            </a:r>
            <a:r>
              <a:rPr lang="en-US" dirty="0" smtClean="0"/>
              <a:t>Integration</a:t>
            </a:r>
          </a:p>
          <a:p>
            <a:r>
              <a:rPr lang="en-US" dirty="0" smtClean="0"/>
              <a:t>Social Determinants of Health</a:t>
            </a:r>
            <a:endParaRPr lang="en-US" dirty="0" smtClean="0"/>
          </a:p>
          <a:p>
            <a:r>
              <a:rPr lang="en-US" dirty="0" smtClean="0"/>
              <a:t>Self-Direction </a:t>
            </a:r>
            <a:endParaRPr lang="en-US" dirty="0"/>
          </a:p>
        </p:txBody>
      </p:sp>
      <p:sp>
        <p:nvSpPr>
          <p:cNvPr id="4" name="Slide Number Placeholder 3"/>
          <p:cNvSpPr>
            <a:spLocks noGrp="1"/>
          </p:cNvSpPr>
          <p:nvPr>
            <p:ph type="sldNum" sz="quarter" idx="12"/>
          </p:nvPr>
        </p:nvSpPr>
        <p:spPr/>
        <p:txBody>
          <a:bodyPr/>
          <a:lstStyle/>
          <a:p>
            <a:pPr>
              <a:defRPr/>
            </a:pPr>
            <a:fld id="{149C2571-02F4-4B8D-948F-906E4252C2FE}" type="slidenum">
              <a:rPr lang="en-US" smtClean="0">
                <a:solidFill>
                  <a:prstClr val="black">
                    <a:tint val="75000"/>
                  </a:prstClr>
                </a:solidFill>
              </a:rPr>
              <a:pPr>
                <a:defRPr/>
              </a:pPr>
              <a:t>26</a:t>
            </a:fld>
            <a:endParaRPr lang="en-US" dirty="0">
              <a:solidFill>
                <a:prstClr val="black">
                  <a:tint val="75000"/>
                </a:prstClr>
              </a:solidFill>
            </a:endParaRPr>
          </a:p>
        </p:txBody>
      </p:sp>
    </p:spTree>
    <p:extLst>
      <p:ext uri="{BB962C8B-B14F-4D97-AF65-F5344CB8AC3E}">
        <p14:creationId xmlns:p14="http://schemas.microsoft.com/office/powerpoint/2010/main" val="5037058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229600" cy="1143000"/>
          </a:xfrm>
        </p:spPr>
        <p:txBody>
          <a:bodyPr/>
          <a:lstStyle/>
          <a:p>
            <a:r>
              <a:rPr lang="en-US" dirty="0" smtClean="0"/>
              <a:t>	</a:t>
            </a:r>
            <a:br>
              <a:rPr lang="en-US" dirty="0" smtClean="0"/>
            </a:br>
            <a:endParaRPr lang="en-US" dirty="0"/>
          </a:p>
        </p:txBody>
      </p:sp>
      <p:sp>
        <p:nvSpPr>
          <p:cNvPr id="3" name="Content Placeholder 2"/>
          <p:cNvSpPr>
            <a:spLocks noGrp="1"/>
          </p:cNvSpPr>
          <p:nvPr>
            <p:ph idx="1"/>
          </p:nvPr>
        </p:nvSpPr>
        <p:spPr>
          <a:xfrm>
            <a:off x="457200" y="1600201"/>
            <a:ext cx="8229600" cy="685799"/>
          </a:xfrm>
        </p:spPr>
        <p:txBody>
          <a:bodyPr/>
          <a:lstStyle/>
          <a:p>
            <a:pPr marL="0" indent="0">
              <a:buNone/>
            </a:pPr>
            <a:r>
              <a:rPr lang="en-US" dirty="0" smtClean="0"/>
              <a:t> </a:t>
            </a:r>
            <a:r>
              <a:rPr lang="en-US" dirty="0"/>
              <a:t>Community First Choice</a:t>
            </a:r>
            <a:br>
              <a:rPr lang="en-US" dirty="0"/>
            </a:br>
            <a:endParaRPr lang="en-US" dirty="0"/>
          </a:p>
        </p:txBody>
      </p:sp>
      <p:sp>
        <p:nvSpPr>
          <p:cNvPr id="6" name="Title 1"/>
          <p:cNvSpPr txBox="1">
            <a:spLocks/>
          </p:cNvSpPr>
          <p:nvPr/>
        </p:nvSpPr>
        <p:spPr bwMode="auto">
          <a:xfrm>
            <a:off x="0" y="1447800"/>
            <a:ext cx="9144000" cy="27432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prstTxWarp prst="textNoShape">
              <a:avLst/>
            </a:prstTxWarp>
          </a:bodyPr>
          <a:lstStyle>
            <a:lvl1pPr algn="ctr" eaLnBrk="0" fontAlgn="base" hangingPunct="0">
              <a:spcBef>
                <a:spcPct val="0"/>
              </a:spcBef>
              <a:spcAft>
                <a:spcPct val="0"/>
              </a:spcAft>
              <a:defRPr sz="4400"/>
            </a:lvl1pPr>
            <a:lvl2pPr algn="ctr" eaLnBrk="0" fontAlgn="base" hangingPunct="0">
              <a:spcBef>
                <a:spcPct val="0"/>
              </a:spcBef>
              <a:spcAft>
                <a:spcPct val="0"/>
              </a:spcAft>
              <a:defRPr sz="4400"/>
            </a:lvl2pPr>
            <a:lvl3pPr algn="ctr" eaLnBrk="0" fontAlgn="base" hangingPunct="0">
              <a:spcBef>
                <a:spcPct val="0"/>
              </a:spcBef>
              <a:spcAft>
                <a:spcPct val="0"/>
              </a:spcAft>
              <a:defRPr sz="4400"/>
            </a:lvl3pPr>
            <a:lvl4pPr algn="ctr" eaLnBrk="0" fontAlgn="base" hangingPunct="0">
              <a:spcBef>
                <a:spcPct val="0"/>
              </a:spcBef>
              <a:spcAft>
                <a:spcPct val="0"/>
              </a:spcAft>
              <a:defRPr sz="4400"/>
            </a:lvl4pPr>
            <a:lvl5pPr algn="ctr" eaLnBrk="0" fontAlgn="base" hangingPunct="0">
              <a:spcBef>
                <a:spcPct val="0"/>
              </a:spcBef>
              <a:spcAft>
                <a:spcPct val="0"/>
              </a:spcAft>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en-US" b="1" dirty="0"/>
              <a:t>Community First Choice</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pPr>
              <a:defRPr/>
            </a:pPr>
            <a:fld id="{149C2571-02F4-4B8D-948F-906E4252C2FE}" type="slidenum">
              <a:rPr lang="en-US" smtClean="0">
                <a:solidFill>
                  <a:prstClr val="black">
                    <a:tint val="75000"/>
                  </a:prstClr>
                </a:solidFill>
              </a:rPr>
              <a:pPr>
                <a:defRPr/>
              </a:pPr>
              <a:t>27</a:t>
            </a:fld>
            <a:endParaRPr lang="en-US" dirty="0">
              <a:solidFill>
                <a:prstClr val="black">
                  <a:tint val="75000"/>
                </a:prstClr>
              </a:solidFill>
            </a:endParaRPr>
          </a:p>
        </p:txBody>
      </p:sp>
    </p:spTree>
    <p:extLst>
      <p:ext uri="{BB962C8B-B14F-4D97-AF65-F5344CB8AC3E}">
        <p14:creationId xmlns:p14="http://schemas.microsoft.com/office/powerpoint/2010/main" val="19475704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1"/>
            <a:ext cx="7772400" cy="1219200"/>
          </a:xfrm>
        </p:spPr>
        <p:txBody>
          <a:bodyPr>
            <a:normAutofit fontScale="90000"/>
          </a:bodyPr>
          <a:lstStyle/>
          <a:p>
            <a:r>
              <a:rPr lang="en-US" b="1" dirty="0">
                <a:solidFill>
                  <a:srgbClr val="7030A0"/>
                </a:solidFill>
              </a:rPr>
              <a:t>Community First Choice</a:t>
            </a:r>
            <a:br>
              <a:rPr lang="en-US" b="1" dirty="0">
                <a:solidFill>
                  <a:srgbClr val="7030A0"/>
                </a:solidFill>
              </a:rPr>
            </a:br>
            <a:r>
              <a:rPr lang="en-US" b="1" dirty="0">
                <a:solidFill>
                  <a:srgbClr val="7030A0"/>
                </a:solidFill>
              </a:rPr>
              <a:t>HUSKY Health Benefit</a:t>
            </a:r>
          </a:p>
        </p:txBody>
      </p:sp>
      <p:sp>
        <p:nvSpPr>
          <p:cNvPr id="3" name="Subtitle 2"/>
          <p:cNvSpPr>
            <a:spLocks noGrp="1"/>
          </p:cNvSpPr>
          <p:nvPr>
            <p:ph type="subTitle" idx="1"/>
          </p:nvPr>
        </p:nvSpPr>
        <p:spPr>
          <a:xfrm>
            <a:off x="152400" y="1905000"/>
            <a:ext cx="8839200" cy="3581400"/>
          </a:xfrm>
        </p:spPr>
        <p:txBody>
          <a:bodyPr>
            <a:normAutofit/>
          </a:bodyPr>
          <a:lstStyle/>
          <a:p>
            <a:r>
              <a:rPr lang="en-US" dirty="0"/>
              <a:t> </a:t>
            </a:r>
            <a:r>
              <a:rPr lang="en-US" dirty="0" smtClean="0">
                <a:solidFill>
                  <a:schemeClr val="tx1"/>
                </a:solidFill>
              </a:rPr>
              <a:t>7019 unique applications </a:t>
            </a:r>
            <a:r>
              <a:rPr lang="en-US" sz="2400" dirty="0" smtClean="0">
                <a:solidFill>
                  <a:schemeClr val="tx1"/>
                </a:solidFill>
              </a:rPr>
              <a:t>(up 2300 since last year)</a:t>
            </a:r>
            <a:endParaRPr lang="en-US" sz="2400" dirty="0">
              <a:solidFill>
                <a:schemeClr val="tx1"/>
              </a:solidFill>
            </a:endParaRPr>
          </a:p>
          <a:p>
            <a:r>
              <a:rPr lang="en-US" dirty="0" smtClean="0">
                <a:solidFill>
                  <a:schemeClr val="tx1"/>
                </a:solidFill>
              </a:rPr>
              <a:t>2416 active CFC participants </a:t>
            </a:r>
            <a:br>
              <a:rPr lang="en-US" dirty="0" smtClean="0">
                <a:solidFill>
                  <a:schemeClr val="tx1"/>
                </a:solidFill>
              </a:rPr>
            </a:br>
            <a:r>
              <a:rPr lang="en-US" sz="2400" dirty="0" smtClean="0">
                <a:solidFill>
                  <a:schemeClr val="tx1"/>
                </a:solidFill>
              </a:rPr>
              <a:t>(this includes those participants using CFC with the PCA Waiver)</a:t>
            </a:r>
          </a:p>
          <a:p>
            <a:r>
              <a:rPr lang="en-US" dirty="0" smtClean="0">
                <a:solidFill>
                  <a:schemeClr val="tx1"/>
                </a:solidFill>
              </a:rPr>
              <a:t>2611 </a:t>
            </a:r>
            <a:r>
              <a:rPr lang="en-US" dirty="0">
                <a:solidFill>
                  <a:schemeClr val="tx1"/>
                </a:solidFill>
              </a:rPr>
              <a:t>cases recommended for closure/closed</a:t>
            </a:r>
          </a:p>
          <a:p>
            <a:r>
              <a:rPr lang="en-US" dirty="0" smtClean="0">
                <a:solidFill>
                  <a:schemeClr val="tx1"/>
                </a:solidFill>
              </a:rPr>
              <a:t>207 </a:t>
            </a:r>
            <a:r>
              <a:rPr lang="en-US" dirty="0">
                <a:solidFill>
                  <a:schemeClr val="tx1"/>
                </a:solidFill>
              </a:rPr>
              <a:t>pending </a:t>
            </a:r>
            <a:r>
              <a:rPr lang="en-US" dirty="0" smtClean="0">
                <a:solidFill>
                  <a:schemeClr val="tx1"/>
                </a:solidFill>
              </a:rPr>
              <a:t>care plan submission to DSS </a:t>
            </a:r>
            <a:endParaRPr lang="en-US" dirty="0">
              <a:solidFill>
                <a:schemeClr val="tx1"/>
              </a:solidFill>
            </a:endParaRPr>
          </a:p>
          <a:p>
            <a:r>
              <a:rPr lang="en-US" dirty="0" smtClean="0">
                <a:solidFill>
                  <a:schemeClr val="tx1"/>
                </a:solidFill>
              </a:rPr>
              <a:t>2153 </a:t>
            </a:r>
            <a:r>
              <a:rPr lang="en-US" dirty="0">
                <a:solidFill>
                  <a:schemeClr val="tx1"/>
                </a:solidFill>
              </a:rPr>
              <a:t>pending assignment to field</a:t>
            </a:r>
          </a:p>
          <a:p>
            <a:endParaRPr lang="en-US" dirty="0"/>
          </a:p>
        </p:txBody>
      </p:sp>
      <p:sp>
        <p:nvSpPr>
          <p:cNvPr id="4" name="Slide Number Placeholder 3"/>
          <p:cNvSpPr>
            <a:spLocks noGrp="1"/>
          </p:cNvSpPr>
          <p:nvPr>
            <p:ph type="sldNum" sz="quarter" idx="12"/>
          </p:nvPr>
        </p:nvSpPr>
        <p:spPr/>
        <p:txBody>
          <a:bodyPr/>
          <a:lstStyle/>
          <a:p>
            <a:pPr>
              <a:defRPr/>
            </a:pPr>
            <a:fld id="{E666DBE3-15B1-4A80-A0BD-5CD8B065DCE2}" type="slidenum">
              <a:rPr lang="en-US" smtClean="0">
                <a:solidFill>
                  <a:prstClr val="black">
                    <a:tint val="75000"/>
                  </a:prstClr>
                </a:solidFill>
              </a:rPr>
              <a:pPr>
                <a:defRPr/>
              </a:pPr>
              <a:t>28</a:t>
            </a:fld>
            <a:endParaRPr lang="en-US" dirty="0">
              <a:solidFill>
                <a:prstClr val="black">
                  <a:tint val="75000"/>
                </a:prstClr>
              </a:solidFill>
            </a:endParaRPr>
          </a:p>
        </p:txBody>
      </p:sp>
    </p:spTree>
    <p:extLst>
      <p:ext uri="{BB962C8B-B14F-4D97-AF65-F5344CB8AC3E}">
        <p14:creationId xmlns:p14="http://schemas.microsoft.com/office/powerpoint/2010/main" val="12516454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7030A0"/>
                </a:solidFill>
              </a:rPr>
              <a:t>Community First Choice</a:t>
            </a:r>
            <a:br>
              <a:rPr lang="en-US" b="1" dirty="0">
                <a:solidFill>
                  <a:srgbClr val="7030A0"/>
                </a:solidFill>
              </a:rPr>
            </a:br>
            <a:r>
              <a:rPr lang="en-US" b="1" dirty="0" smtClean="0">
                <a:solidFill>
                  <a:srgbClr val="7030A0"/>
                </a:solidFill>
              </a:rPr>
              <a:t>Re-design and Re-assessment</a:t>
            </a:r>
            <a:endParaRPr lang="en-US" b="1" dirty="0">
              <a:solidFill>
                <a:srgbClr val="7030A0"/>
              </a:solidFill>
            </a:endParaRPr>
          </a:p>
        </p:txBody>
      </p:sp>
      <p:sp>
        <p:nvSpPr>
          <p:cNvPr id="3" name="Content Placeholder 2"/>
          <p:cNvSpPr>
            <a:spLocks noGrp="1"/>
          </p:cNvSpPr>
          <p:nvPr>
            <p:ph idx="1"/>
          </p:nvPr>
        </p:nvSpPr>
        <p:spPr/>
        <p:txBody>
          <a:bodyPr>
            <a:normAutofit fontScale="92500"/>
          </a:bodyPr>
          <a:lstStyle/>
          <a:p>
            <a:r>
              <a:rPr lang="en-US" dirty="0" smtClean="0"/>
              <a:t>On Jan 3, 2018, letters were sent to all applicants and active participants of CFC notifying them of a “design change” and informed everyone they would be reassessed for program eligibility and individual budget authorization.</a:t>
            </a:r>
          </a:p>
          <a:p>
            <a:endParaRPr lang="en-US" dirty="0"/>
          </a:p>
          <a:p>
            <a:r>
              <a:rPr lang="en-US" dirty="0" smtClean="0"/>
              <a:t>CFC Access Agency staff began reassessments on all active CFC participants.  This process is still 2/3 complete at this time. </a:t>
            </a:r>
            <a:endParaRPr lang="en-US" dirty="0"/>
          </a:p>
        </p:txBody>
      </p:sp>
      <p:sp>
        <p:nvSpPr>
          <p:cNvPr id="4" name="Slide Number Placeholder 3"/>
          <p:cNvSpPr>
            <a:spLocks noGrp="1"/>
          </p:cNvSpPr>
          <p:nvPr>
            <p:ph type="sldNum" sz="quarter" idx="12"/>
          </p:nvPr>
        </p:nvSpPr>
        <p:spPr/>
        <p:txBody>
          <a:bodyPr/>
          <a:lstStyle/>
          <a:p>
            <a:pPr>
              <a:defRPr/>
            </a:pPr>
            <a:fld id="{149C2571-02F4-4B8D-948F-906E4252C2FE}" type="slidenum">
              <a:rPr lang="en-US" smtClean="0">
                <a:solidFill>
                  <a:prstClr val="black">
                    <a:tint val="75000"/>
                  </a:prstClr>
                </a:solidFill>
              </a:rPr>
              <a:pPr>
                <a:defRPr/>
              </a:pPr>
              <a:t>29</a:t>
            </a:fld>
            <a:endParaRPr lang="en-US" dirty="0">
              <a:solidFill>
                <a:prstClr val="black">
                  <a:tint val="75000"/>
                </a:prstClr>
              </a:solidFill>
            </a:endParaRPr>
          </a:p>
        </p:txBody>
      </p:sp>
    </p:spTree>
    <p:extLst>
      <p:ext uri="{BB962C8B-B14F-4D97-AF65-F5344CB8AC3E}">
        <p14:creationId xmlns:p14="http://schemas.microsoft.com/office/powerpoint/2010/main" val="212905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solidFill>
                  <a:srgbClr val="7030A0"/>
                </a:solidFill>
              </a:rPr>
              <a:t>Presenters</a:t>
            </a:r>
            <a:endParaRPr lang="en-US" b="1" dirty="0">
              <a:solidFill>
                <a:srgbClr val="7030A0"/>
              </a:solidFill>
            </a:endParaRPr>
          </a:p>
        </p:txBody>
      </p:sp>
      <p:sp>
        <p:nvSpPr>
          <p:cNvPr id="6" name="Content Placeholder 5"/>
          <p:cNvSpPr>
            <a:spLocks noGrp="1"/>
          </p:cNvSpPr>
          <p:nvPr>
            <p:ph idx="1"/>
          </p:nvPr>
        </p:nvSpPr>
        <p:spPr/>
        <p:txBody>
          <a:bodyPr>
            <a:normAutofit fontScale="92500" lnSpcReduction="20000"/>
          </a:bodyPr>
          <a:lstStyle/>
          <a:p>
            <a:pPr lvl="0">
              <a:buFont typeface="Arial" charset="0"/>
              <a:buChar char="•"/>
            </a:pPr>
            <a:r>
              <a:rPr lang="en-US" dirty="0">
                <a:solidFill>
                  <a:prstClr val="black"/>
                </a:solidFill>
              </a:rPr>
              <a:t>Dawn Lambert, DSS</a:t>
            </a:r>
          </a:p>
          <a:p>
            <a:pPr lvl="0">
              <a:buFont typeface="Arial" charset="0"/>
              <a:buChar char="•"/>
            </a:pPr>
            <a:r>
              <a:rPr lang="en-US" dirty="0">
                <a:solidFill>
                  <a:prstClr val="black"/>
                </a:solidFill>
              </a:rPr>
              <a:t>Christine Weston, DSS</a:t>
            </a:r>
          </a:p>
          <a:p>
            <a:pPr lvl="0">
              <a:buFont typeface="Arial" charset="0"/>
              <a:buChar char="•"/>
            </a:pPr>
            <a:r>
              <a:rPr lang="en-US" dirty="0">
                <a:solidFill>
                  <a:prstClr val="black"/>
                </a:solidFill>
              </a:rPr>
              <a:t>Dane Lustila, DSS</a:t>
            </a:r>
          </a:p>
          <a:p>
            <a:pPr lvl="0">
              <a:buFont typeface="Arial" charset="0"/>
              <a:buChar char="•"/>
            </a:pPr>
            <a:r>
              <a:rPr lang="en-US" dirty="0">
                <a:solidFill>
                  <a:prstClr val="black"/>
                </a:solidFill>
              </a:rPr>
              <a:t>Karri Filek, DSS</a:t>
            </a:r>
          </a:p>
          <a:p>
            <a:pPr lvl="0">
              <a:buFont typeface="Arial" charset="0"/>
              <a:buChar char="•"/>
            </a:pPr>
            <a:r>
              <a:rPr lang="en-US" dirty="0">
                <a:solidFill>
                  <a:prstClr val="black"/>
                </a:solidFill>
              </a:rPr>
              <a:t>Talitha Coggins, DSS</a:t>
            </a:r>
          </a:p>
          <a:p>
            <a:pPr lvl="0">
              <a:buFont typeface="Arial" charset="0"/>
              <a:buChar char="•"/>
            </a:pPr>
            <a:r>
              <a:rPr lang="en-US" dirty="0">
                <a:solidFill>
                  <a:prstClr val="black"/>
                </a:solidFill>
              </a:rPr>
              <a:t>Paul Ford, DSS</a:t>
            </a:r>
          </a:p>
          <a:p>
            <a:pPr lvl="0">
              <a:buFont typeface="Arial" charset="0"/>
              <a:buChar char="•"/>
            </a:pPr>
            <a:r>
              <a:rPr lang="en-US" dirty="0">
                <a:solidFill>
                  <a:prstClr val="black"/>
                </a:solidFill>
              </a:rPr>
              <a:t>Tamara Lopez, DSS</a:t>
            </a:r>
          </a:p>
          <a:p>
            <a:pPr lvl="0">
              <a:buFont typeface="Arial" charset="0"/>
              <a:buChar char="•"/>
            </a:pPr>
            <a:r>
              <a:rPr lang="en-US" dirty="0">
                <a:solidFill>
                  <a:prstClr val="black"/>
                </a:solidFill>
              </a:rPr>
              <a:t>Julia Evans Starr, Consultant</a:t>
            </a:r>
          </a:p>
          <a:p>
            <a:pPr lvl="0">
              <a:buFont typeface="Arial" charset="0"/>
              <a:buChar char="•"/>
            </a:pPr>
            <a:r>
              <a:rPr lang="en-US" dirty="0">
                <a:solidFill>
                  <a:prstClr val="black"/>
                </a:solidFill>
              </a:rPr>
              <a:t>Deborah </a:t>
            </a:r>
            <a:r>
              <a:rPr lang="en-US" dirty="0" err="1">
                <a:solidFill>
                  <a:prstClr val="black"/>
                </a:solidFill>
              </a:rPr>
              <a:t>Migneault</a:t>
            </a:r>
            <a:r>
              <a:rPr lang="en-US" dirty="0">
                <a:solidFill>
                  <a:prstClr val="black"/>
                </a:solidFill>
              </a:rPr>
              <a:t>, UCONN</a:t>
            </a:r>
          </a:p>
          <a:p>
            <a:endParaRPr lang="en-US" dirty="0"/>
          </a:p>
        </p:txBody>
      </p:sp>
      <p:sp>
        <p:nvSpPr>
          <p:cNvPr id="2" name="Slide Number Placeholder 1"/>
          <p:cNvSpPr>
            <a:spLocks noGrp="1"/>
          </p:cNvSpPr>
          <p:nvPr>
            <p:ph type="sldNum" sz="quarter" idx="12"/>
          </p:nvPr>
        </p:nvSpPr>
        <p:spPr/>
        <p:txBody>
          <a:bodyPr/>
          <a:lstStyle/>
          <a:p>
            <a:fld id="{7F62CC02-F079-4113-84A4-15FB3E8B1198}" type="slidenum">
              <a:rPr lang="en-US" smtClean="0"/>
              <a:t>3</a:t>
            </a:fld>
            <a:endParaRPr lang="en-US"/>
          </a:p>
        </p:txBody>
      </p:sp>
    </p:spTree>
    <p:extLst>
      <p:ext uri="{BB962C8B-B14F-4D97-AF65-F5344CB8AC3E}">
        <p14:creationId xmlns:p14="http://schemas.microsoft.com/office/powerpoint/2010/main" val="12668758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7030A0"/>
                </a:solidFill>
              </a:rPr>
              <a:t>Community First Choice</a:t>
            </a:r>
            <a:endParaRPr lang="en-US" dirty="0"/>
          </a:p>
        </p:txBody>
      </p:sp>
      <p:sp>
        <p:nvSpPr>
          <p:cNvPr id="3" name="Content Placeholder 2"/>
          <p:cNvSpPr>
            <a:spLocks noGrp="1"/>
          </p:cNvSpPr>
          <p:nvPr>
            <p:ph idx="1"/>
          </p:nvPr>
        </p:nvSpPr>
        <p:spPr/>
        <p:txBody>
          <a:bodyPr>
            <a:normAutofit lnSpcReduction="10000"/>
          </a:bodyPr>
          <a:lstStyle/>
          <a:p>
            <a:r>
              <a:rPr lang="en-US" dirty="0" smtClean="0"/>
              <a:t>There is continued demand for the CFC Medicaid Option.  As evidenced in the staggering number of applications over the last 3 years, CFC is serving an unmet need in CT.</a:t>
            </a:r>
          </a:p>
          <a:p>
            <a:r>
              <a:rPr lang="en-US" dirty="0" smtClean="0"/>
              <a:t> Additional benefits of CFC is the growth of the workforce.  Each additional participant accessing services, grows the workforce by a  2:1 ratio. </a:t>
            </a:r>
          </a:p>
        </p:txBody>
      </p:sp>
      <p:sp>
        <p:nvSpPr>
          <p:cNvPr id="4" name="Slide Number Placeholder 3"/>
          <p:cNvSpPr>
            <a:spLocks noGrp="1"/>
          </p:cNvSpPr>
          <p:nvPr>
            <p:ph type="sldNum" sz="quarter" idx="12"/>
          </p:nvPr>
        </p:nvSpPr>
        <p:spPr/>
        <p:txBody>
          <a:bodyPr/>
          <a:lstStyle/>
          <a:p>
            <a:pPr>
              <a:defRPr/>
            </a:pPr>
            <a:fld id="{149C2571-02F4-4B8D-948F-906E4252C2FE}" type="slidenum">
              <a:rPr lang="en-US" smtClean="0">
                <a:solidFill>
                  <a:prstClr val="black">
                    <a:tint val="75000"/>
                  </a:prstClr>
                </a:solidFill>
              </a:rPr>
              <a:pPr>
                <a:defRPr/>
              </a:pPr>
              <a:t>30</a:t>
            </a:fld>
            <a:endParaRPr lang="en-US" dirty="0">
              <a:solidFill>
                <a:prstClr val="black">
                  <a:tint val="75000"/>
                </a:prstClr>
              </a:solidFill>
            </a:endParaRPr>
          </a:p>
        </p:txBody>
      </p:sp>
    </p:spTree>
    <p:extLst>
      <p:ext uri="{BB962C8B-B14F-4D97-AF65-F5344CB8AC3E}">
        <p14:creationId xmlns:p14="http://schemas.microsoft.com/office/powerpoint/2010/main" val="10126079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7800"/>
            <a:ext cx="9144000" cy="2743200"/>
          </a:xfr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prstTxWarp prst="textNoShape">
              <a:avLst/>
            </a:prstTxWarp>
          </a:bodyPr>
          <a:lstStyle/>
          <a:p>
            <a:r>
              <a:rPr lang="en-US" b="1" dirty="0"/>
              <a:t>Universal Assessment v1.7</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pPr>
              <a:defRPr/>
            </a:pPr>
            <a:fld id="{149C2571-02F4-4B8D-948F-906E4252C2FE}" type="slidenum">
              <a:rPr lang="en-US" smtClean="0">
                <a:solidFill>
                  <a:prstClr val="black">
                    <a:tint val="75000"/>
                  </a:prstClr>
                </a:solidFill>
              </a:rPr>
              <a:pPr>
                <a:defRPr/>
              </a:pPr>
              <a:t>31</a:t>
            </a:fld>
            <a:endParaRPr lang="en-US" dirty="0">
              <a:solidFill>
                <a:prstClr val="black">
                  <a:tint val="75000"/>
                </a:prstClr>
              </a:solidFill>
            </a:endParaRPr>
          </a:p>
        </p:txBody>
      </p:sp>
    </p:spTree>
    <p:extLst>
      <p:ext uri="{BB962C8B-B14F-4D97-AF65-F5344CB8AC3E}">
        <p14:creationId xmlns:p14="http://schemas.microsoft.com/office/powerpoint/2010/main" val="15028190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Universal Assessment (UA)</a:t>
            </a:r>
            <a:endParaRPr lang="en-US" dirty="0"/>
          </a:p>
        </p:txBody>
      </p:sp>
      <p:sp>
        <p:nvSpPr>
          <p:cNvPr id="3" name="Content Placeholder 2"/>
          <p:cNvSpPr>
            <a:spLocks noGrp="1"/>
          </p:cNvSpPr>
          <p:nvPr>
            <p:ph idx="1"/>
          </p:nvPr>
        </p:nvSpPr>
        <p:spPr>
          <a:xfrm>
            <a:off x="381000" y="1371600"/>
            <a:ext cx="8458200" cy="5181600"/>
          </a:xfrm>
        </p:spPr>
        <p:txBody>
          <a:bodyPr/>
          <a:lstStyle/>
          <a:p>
            <a:r>
              <a:rPr lang="en-US" dirty="0" smtClean="0"/>
              <a:t>Over the last year the UA has been implemented across additional LTSS Programs.</a:t>
            </a:r>
          </a:p>
          <a:p>
            <a:pPr lvl="1"/>
            <a:r>
              <a:rPr lang="en-US" dirty="0" smtClean="0"/>
              <a:t>In March 2018 –Autism Waiver</a:t>
            </a:r>
          </a:p>
          <a:p>
            <a:pPr lvl="1"/>
            <a:r>
              <a:rPr lang="en-US" dirty="0" smtClean="0"/>
              <a:t>In June 2018 – PCA Waiver and ABI Waivers I &amp; II</a:t>
            </a:r>
          </a:p>
          <a:p>
            <a:pPr lvl="1"/>
            <a:r>
              <a:rPr lang="en-US" dirty="0" smtClean="0"/>
              <a:t>In July 2018 – CHCPE Waiver</a:t>
            </a:r>
          </a:p>
          <a:p>
            <a:r>
              <a:rPr lang="en-US" dirty="0" smtClean="0"/>
              <a:t>Focus has shifted to development of a quality training and quality assurance plan.  </a:t>
            </a:r>
          </a:p>
          <a:p>
            <a:r>
              <a:rPr lang="en-US" dirty="0" smtClean="0"/>
              <a:t>We currently have 300 assessors active in the system with 6,800 finalized assessments.</a:t>
            </a:r>
            <a:endParaRPr lang="en-US" dirty="0" smtClean="0">
              <a:solidFill>
                <a:srgbClr val="FF0000"/>
              </a:solidFill>
            </a:endParaRPr>
          </a:p>
          <a:p>
            <a:endParaRPr lang="en-US" dirty="0" smtClean="0"/>
          </a:p>
          <a:p>
            <a:pPr marL="0" indent="0">
              <a:buNone/>
            </a:pP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pPr>
              <a:defRPr/>
            </a:pPr>
            <a:fld id="{149C2571-02F4-4B8D-948F-906E4252C2FE}" type="slidenum">
              <a:rPr lang="en-US" smtClean="0">
                <a:solidFill>
                  <a:prstClr val="black">
                    <a:tint val="75000"/>
                  </a:prstClr>
                </a:solidFill>
              </a:rPr>
              <a:pPr>
                <a:defRPr/>
              </a:pPr>
              <a:t>32</a:t>
            </a:fld>
            <a:endParaRPr lang="en-US" dirty="0">
              <a:solidFill>
                <a:prstClr val="black">
                  <a:tint val="75000"/>
                </a:prstClr>
              </a:solidFill>
            </a:endParaRPr>
          </a:p>
        </p:txBody>
      </p:sp>
    </p:spTree>
    <p:extLst>
      <p:ext uri="{BB962C8B-B14F-4D97-AF65-F5344CB8AC3E}">
        <p14:creationId xmlns:p14="http://schemas.microsoft.com/office/powerpoint/2010/main" val="15216177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7" y="1447800"/>
            <a:ext cx="9144000" cy="2743200"/>
          </a:xfr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a:lstStyle/>
          <a:p>
            <a:r>
              <a:rPr lang="en-US" b="1" dirty="0" smtClean="0"/>
              <a:t>TEFT</a:t>
            </a:r>
            <a:endParaRPr lang="en-US" b="1" dirty="0"/>
          </a:p>
        </p:txBody>
      </p:sp>
      <p:sp>
        <p:nvSpPr>
          <p:cNvPr id="3" name="Slide Number Placeholder 2"/>
          <p:cNvSpPr>
            <a:spLocks noGrp="1"/>
          </p:cNvSpPr>
          <p:nvPr>
            <p:ph type="sldNum" sz="quarter" idx="12"/>
          </p:nvPr>
        </p:nvSpPr>
        <p:spPr/>
        <p:txBody>
          <a:bodyPr/>
          <a:lstStyle/>
          <a:p>
            <a:pPr>
              <a:defRPr/>
            </a:pPr>
            <a:fld id="{149C2571-02F4-4B8D-948F-906E4252C2FE}" type="slidenum">
              <a:rPr lang="en-US" smtClean="0">
                <a:solidFill>
                  <a:prstClr val="black">
                    <a:tint val="75000"/>
                  </a:prstClr>
                </a:solidFill>
              </a:rPr>
              <a:pPr>
                <a:defRPr/>
              </a:pPr>
              <a:t>33</a:t>
            </a:fld>
            <a:endParaRPr lang="en-US" dirty="0">
              <a:solidFill>
                <a:prstClr val="black">
                  <a:tint val="75000"/>
                </a:prstClr>
              </a:solidFill>
            </a:endParaRPr>
          </a:p>
        </p:txBody>
      </p:sp>
    </p:spTree>
    <p:extLst>
      <p:ext uri="{BB962C8B-B14F-4D97-AF65-F5344CB8AC3E}">
        <p14:creationId xmlns:p14="http://schemas.microsoft.com/office/powerpoint/2010/main" val="19545845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rPr>
              <a:t>TEFT had Four (4) Components</a:t>
            </a:r>
            <a:endParaRPr lang="en-US" b="1" dirty="0">
              <a:solidFill>
                <a:srgbClr val="7030A0"/>
              </a:solidFill>
            </a:endParaRPr>
          </a:p>
        </p:txBody>
      </p:sp>
      <p:sp>
        <p:nvSpPr>
          <p:cNvPr id="3" name="Content Placeholder 2"/>
          <p:cNvSpPr>
            <a:spLocks noGrp="1"/>
          </p:cNvSpPr>
          <p:nvPr>
            <p:ph idx="1"/>
          </p:nvPr>
        </p:nvSpPr>
        <p:spPr/>
        <p:txBody>
          <a:bodyPr>
            <a:normAutofit fontScale="70000" lnSpcReduction="20000"/>
          </a:bodyPr>
          <a:lstStyle/>
          <a:p>
            <a:r>
              <a:rPr lang="en-US" altLang="en-US" b="1" dirty="0" smtClean="0"/>
              <a:t>Awarded </a:t>
            </a:r>
            <a:r>
              <a:rPr lang="en-US" altLang="en-US" b="1" dirty="0"/>
              <a:t>by CMS in 2014 to nine states to test HCBS tools</a:t>
            </a:r>
          </a:p>
          <a:p>
            <a:pPr lvl="1"/>
            <a:r>
              <a:rPr lang="en-US" altLang="en-US" dirty="0"/>
              <a:t>Lewin conducted monitoring and evaluation</a:t>
            </a:r>
          </a:p>
          <a:p>
            <a:pPr lvl="1"/>
            <a:r>
              <a:rPr lang="en-US" altLang="en-US" dirty="0"/>
              <a:t>Truven Health Analytics provided training and technical assistance </a:t>
            </a:r>
            <a:endParaRPr lang="en-US" altLang="en-US" dirty="0" smtClean="0"/>
          </a:p>
          <a:p>
            <a:pPr lvl="1"/>
            <a:r>
              <a:rPr lang="en-US" altLang="en-US" dirty="0" smtClean="0"/>
              <a:t>Grants wrapped up in 2018</a:t>
            </a:r>
            <a:endParaRPr lang="en-US" altLang="en-US" dirty="0"/>
          </a:p>
          <a:p>
            <a:pPr>
              <a:spcBef>
                <a:spcPts val="1200"/>
              </a:spcBef>
            </a:pPr>
            <a:r>
              <a:rPr lang="en-US" altLang="en-US" b="1" dirty="0"/>
              <a:t>Why is TEFT unique?</a:t>
            </a:r>
          </a:p>
          <a:p>
            <a:pPr lvl="1"/>
            <a:r>
              <a:rPr lang="en-US" altLang="en-US" dirty="0" smtClean="0"/>
              <a:t>Focused </a:t>
            </a:r>
            <a:r>
              <a:rPr lang="en-US" altLang="en-US" dirty="0"/>
              <a:t>on beneficiary experience within HCBS settings</a:t>
            </a:r>
          </a:p>
          <a:p>
            <a:pPr lvl="1"/>
            <a:r>
              <a:rPr lang="en-US" altLang="en-US" dirty="0" smtClean="0"/>
              <a:t>Focused </a:t>
            </a:r>
            <a:r>
              <a:rPr lang="en-US" altLang="en-US" dirty="0"/>
              <a:t>on standardization, allowing for use of tools across HCBS populations</a:t>
            </a:r>
          </a:p>
          <a:p>
            <a:pPr lvl="1"/>
            <a:r>
              <a:rPr lang="en-US" altLang="en-US" dirty="0"/>
              <a:t>Addresses the gap between HCBS populations and electronic exchange/health IT</a:t>
            </a:r>
          </a:p>
          <a:p>
            <a:pPr lvl="1"/>
            <a:r>
              <a:rPr lang="en-US" altLang="en-US" dirty="0"/>
              <a:t>States tested four tools and these tools and lessons learned can be used by other state organizations (e.g., Medicaid agencies, AAAs, hospitals, providers</a:t>
            </a:r>
            <a:r>
              <a:rPr lang="en-US" altLang="en-US" dirty="0" smtClean="0"/>
              <a:t>)</a:t>
            </a:r>
            <a:endParaRPr lang="en-US" altLang="en-US" dirty="0"/>
          </a:p>
        </p:txBody>
      </p:sp>
      <p:sp>
        <p:nvSpPr>
          <p:cNvPr id="4" name="Slide Number Placeholder 3"/>
          <p:cNvSpPr>
            <a:spLocks noGrp="1"/>
          </p:cNvSpPr>
          <p:nvPr>
            <p:ph type="sldNum" sz="quarter" idx="12"/>
          </p:nvPr>
        </p:nvSpPr>
        <p:spPr/>
        <p:txBody>
          <a:bodyPr/>
          <a:lstStyle/>
          <a:p>
            <a:pPr>
              <a:defRPr/>
            </a:pPr>
            <a:fld id="{149C2571-02F4-4B8D-948F-906E4252C2FE}" type="slidenum">
              <a:rPr lang="en-US" smtClean="0">
                <a:solidFill>
                  <a:prstClr val="black">
                    <a:tint val="75000"/>
                  </a:prstClr>
                </a:solidFill>
              </a:rPr>
              <a:pPr>
                <a:defRPr/>
              </a:pPr>
              <a:t>34</a:t>
            </a:fld>
            <a:endParaRPr lang="en-US" dirty="0">
              <a:solidFill>
                <a:prstClr val="black">
                  <a:tint val="75000"/>
                </a:prstClr>
              </a:solidFill>
            </a:endParaRPr>
          </a:p>
        </p:txBody>
      </p:sp>
    </p:spTree>
    <p:extLst>
      <p:ext uri="{BB962C8B-B14F-4D97-AF65-F5344CB8AC3E}">
        <p14:creationId xmlns:p14="http://schemas.microsoft.com/office/powerpoint/2010/main" val="33166167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198" y="434695"/>
            <a:ext cx="8229601" cy="640080"/>
          </a:xfrm>
        </p:spPr>
        <p:txBody>
          <a:bodyPr vert="horz" lIns="91440" tIns="45720" rIns="91440" bIns="45720" rtlCol="0" anchor="b" anchorCtr="0">
            <a:noAutofit/>
          </a:bodyPr>
          <a:lstStyle/>
          <a:p>
            <a:pPr algn="ctr" eaLnBrk="1" hangingPunct="1"/>
            <a:r>
              <a:rPr lang="en-US" sz="3200" b="1" dirty="0">
                <a:solidFill>
                  <a:srgbClr val="7030A0"/>
                </a:solidFill>
              </a:rPr>
              <a:t>TEFT </a:t>
            </a:r>
            <a:r>
              <a:rPr lang="en-US" sz="3200" b="1" dirty="0" smtClean="0">
                <a:solidFill>
                  <a:srgbClr val="7030A0"/>
                </a:solidFill>
              </a:rPr>
              <a:t>Tools &amp; Accomplishments</a:t>
            </a:r>
            <a:endParaRPr lang="en-US" sz="3200" b="1" dirty="0">
              <a:solidFill>
                <a:srgbClr val="7030A0"/>
              </a:solidFill>
            </a:endParaRPr>
          </a:p>
        </p:txBody>
      </p:sp>
      <p:sp>
        <p:nvSpPr>
          <p:cNvPr id="18435" name="Rectangle 3"/>
          <p:cNvSpPr>
            <a:spLocks noGrp="1" noChangeArrowheads="1"/>
          </p:cNvSpPr>
          <p:nvPr>
            <p:ph idx="1"/>
          </p:nvPr>
        </p:nvSpPr>
        <p:spPr>
          <a:xfrm>
            <a:off x="1199213" y="1189038"/>
            <a:ext cx="7659974" cy="5364162"/>
          </a:xfrm>
        </p:spPr>
        <p:txBody>
          <a:bodyPr>
            <a:normAutofit fontScale="62500" lnSpcReduction="20000"/>
          </a:bodyPr>
          <a:lstStyle/>
          <a:p>
            <a:pPr marL="328613" indent="-369888" eaLnBrk="1" hangingPunct="1">
              <a:spcBef>
                <a:spcPts val="225"/>
              </a:spcBef>
              <a:buFont typeface="Arial" panose="020B0604020202020204" pitchFamily="34" charset="0"/>
              <a:buAutoNum type="arabicPeriod"/>
            </a:pPr>
            <a:r>
              <a:rPr lang="en-US" altLang="en-US" sz="2000" b="1" dirty="0" smtClean="0"/>
              <a:t>Experience of Care Survey (HCBS CAHPS</a:t>
            </a:r>
            <a:r>
              <a:rPr lang="en-US" altLang="en-US" baseline="30000" dirty="0" smtClean="0"/>
              <a:t>®</a:t>
            </a:r>
            <a:r>
              <a:rPr lang="en-US" altLang="en-US" sz="2000" b="1" dirty="0" smtClean="0"/>
              <a:t> Survey)</a:t>
            </a:r>
          </a:p>
          <a:p>
            <a:pPr marL="644525" lvl="1" indent="-249238" eaLnBrk="1" hangingPunct="1">
              <a:spcBef>
                <a:spcPts val="225"/>
              </a:spcBef>
            </a:pPr>
            <a:r>
              <a:rPr lang="en-US" altLang="en-US" dirty="0"/>
              <a:t>Obtained Consumer Assessment of Healthcare Providers and Systems (</a:t>
            </a:r>
            <a:r>
              <a:rPr lang="en-US" altLang="en-US" dirty="0" smtClean="0"/>
              <a:t>CAHPS</a:t>
            </a:r>
            <a:r>
              <a:rPr lang="en-US" altLang="en-US" baseline="30000" dirty="0" smtClean="0"/>
              <a:t>®</a:t>
            </a:r>
            <a:r>
              <a:rPr lang="en-US" altLang="en-US" dirty="0" smtClean="0"/>
              <a:t>) </a:t>
            </a:r>
            <a:r>
              <a:rPr lang="en-US" altLang="en-US" dirty="0"/>
              <a:t>trademark and National Quality Forum </a:t>
            </a:r>
            <a:r>
              <a:rPr lang="en-US" altLang="en-US" dirty="0" smtClean="0"/>
              <a:t>endorsement</a:t>
            </a:r>
          </a:p>
          <a:p>
            <a:pPr marL="644525" lvl="1" indent="-249238" eaLnBrk="1" hangingPunct="1">
              <a:spcBef>
                <a:spcPts val="225"/>
              </a:spcBef>
            </a:pPr>
            <a:r>
              <a:rPr lang="en-US" altLang="en-US" dirty="0" smtClean="0"/>
              <a:t>CT is using this with most waiver populations, with DDS and Mental Health to be added in the near future. </a:t>
            </a:r>
            <a:endParaRPr lang="en-US" altLang="en-US" dirty="0"/>
          </a:p>
          <a:p>
            <a:pPr marL="328613" indent="-369888" eaLnBrk="1" hangingPunct="1">
              <a:spcBef>
                <a:spcPts val="900"/>
              </a:spcBef>
              <a:buFont typeface="Arial" panose="020B0604020202020204" pitchFamily="34" charset="0"/>
              <a:buAutoNum type="arabicPeriod"/>
            </a:pPr>
            <a:r>
              <a:rPr lang="en-US" altLang="en-US" sz="2000" b="1" dirty="0" smtClean="0"/>
              <a:t>Functional Assessment Standardized Items (FASI)</a:t>
            </a:r>
          </a:p>
          <a:p>
            <a:pPr marL="644525" lvl="1" indent="-249238" eaLnBrk="1" hangingPunct="1">
              <a:spcBef>
                <a:spcPts val="225"/>
              </a:spcBef>
            </a:pPr>
            <a:r>
              <a:rPr lang="en-US" altLang="en-US" dirty="0"/>
              <a:t>Developed a set of functional assessment measures for use with HCBS beneficiaries</a:t>
            </a:r>
          </a:p>
          <a:p>
            <a:pPr marL="328613" indent="-369888" eaLnBrk="1" hangingPunct="1">
              <a:spcBef>
                <a:spcPts val="900"/>
              </a:spcBef>
              <a:buFont typeface="Arial" panose="020B0604020202020204" pitchFamily="34" charset="0"/>
              <a:buAutoNum type="arabicPeriod"/>
            </a:pPr>
            <a:r>
              <a:rPr lang="en-US" altLang="en-US" sz="2000" b="1" dirty="0" smtClean="0"/>
              <a:t>Personal Health Record (PHR)</a:t>
            </a:r>
          </a:p>
          <a:p>
            <a:pPr marL="644525" lvl="1" indent="-249238" eaLnBrk="1" hangingPunct="1">
              <a:spcBef>
                <a:spcPts val="225"/>
              </a:spcBef>
            </a:pPr>
            <a:r>
              <a:rPr lang="en-US" altLang="en-US" dirty="0" smtClean="0"/>
              <a:t>To demonstrate </a:t>
            </a:r>
            <a:r>
              <a:rPr lang="en-US" altLang="en-US" dirty="0"/>
              <a:t>use with HCBS beneficiaries </a:t>
            </a:r>
            <a:r>
              <a:rPr lang="en-US" altLang="en-US" dirty="0" smtClean="0"/>
              <a:t>– MFP Population to start and then expand to the entire CT Medicaid Population</a:t>
            </a:r>
            <a:endParaRPr lang="en-US" altLang="en-US" dirty="0"/>
          </a:p>
          <a:p>
            <a:pPr marL="644525" lvl="1" indent="-249238" eaLnBrk="1" hangingPunct="1">
              <a:spcBef>
                <a:spcPts val="225"/>
              </a:spcBef>
            </a:pPr>
            <a:r>
              <a:rPr lang="en-US" altLang="en-US" dirty="0" smtClean="0"/>
              <a:t>CT has a received an extension and anticipates launching the tool on September 20</a:t>
            </a:r>
            <a:r>
              <a:rPr lang="en-US" altLang="en-US" baseline="30000" dirty="0" smtClean="0"/>
              <a:t>th</a:t>
            </a:r>
            <a:r>
              <a:rPr lang="en-US" altLang="en-US" dirty="0" smtClean="0"/>
              <a:t> </a:t>
            </a:r>
            <a:endParaRPr lang="en-US" altLang="en-US" dirty="0"/>
          </a:p>
          <a:p>
            <a:pPr marL="328613" indent="-369888" eaLnBrk="1" hangingPunct="1">
              <a:spcBef>
                <a:spcPts val="900"/>
              </a:spcBef>
              <a:buFont typeface="Arial" panose="020B0604020202020204" pitchFamily="34" charset="0"/>
              <a:buAutoNum type="arabicPeriod"/>
            </a:pPr>
            <a:r>
              <a:rPr lang="en-US" altLang="en-US" sz="2000" b="1" dirty="0" smtClean="0"/>
              <a:t>Electronic Long-Term Services and Supports (eLTSS) Plan</a:t>
            </a:r>
          </a:p>
          <a:p>
            <a:pPr marL="644525" lvl="1" indent="-249238" eaLnBrk="1" hangingPunct="1">
              <a:spcBef>
                <a:spcPts val="225"/>
              </a:spcBef>
            </a:pPr>
            <a:r>
              <a:rPr lang="en-US" altLang="en-US" dirty="0"/>
              <a:t>Created eLTSS </a:t>
            </a:r>
            <a:r>
              <a:rPr lang="en-US" altLang="en-US" dirty="0" smtClean="0"/>
              <a:t>Dataset </a:t>
            </a:r>
            <a:r>
              <a:rPr lang="en-US" altLang="en-US" dirty="0"/>
              <a:t>with 56 data </a:t>
            </a:r>
            <a:r>
              <a:rPr lang="en-US" altLang="en-US" dirty="0" smtClean="0"/>
              <a:t>elements</a:t>
            </a:r>
          </a:p>
          <a:p>
            <a:pPr marL="644525" lvl="1" indent="-249238" eaLnBrk="1" hangingPunct="1">
              <a:spcBef>
                <a:spcPts val="225"/>
              </a:spcBef>
            </a:pPr>
            <a:r>
              <a:rPr lang="en-US" altLang="en-US" dirty="0" smtClean="0"/>
              <a:t>Submitted data elements to standards development organization (goal eLTSS standard)</a:t>
            </a:r>
          </a:p>
          <a:p>
            <a:pPr marL="644525" lvl="1" indent="-249238" eaLnBrk="1" hangingPunct="1">
              <a:spcBef>
                <a:spcPts val="225"/>
              </a:spcBef>
            </a:pPr>
            <a:r>
              <a:rPr lang="en-US" altLang="en-US" dirty="0" smtClean="0"/>
              <a:t>CT developed an on-line tool for the Community First Population </a:t>
            </a:r>
          </a:p>
          <a:p>
            <a:pPr marL="1044575" lvl="2" indent="-249238">
              <a:spcBef>
                <a:spcPts val="225"/>
              </a:spcBef>
            </a:pPr>
            <a:r>
              <a:rPr lang="en-US" altLang="en-US" dirty="0" smtClean="0"/>
              <a:t>Allows participants to complete their tool-kit using an on-line automated tool that upon completion moves the kit through the approval process electronically and upon final authorization transmits the date directly to the fiscal intermediary and will transmit the plan into the participant’s PHR. </a:t>
            </a:r>
            <a:endParaRPr lang="en-US" altLang="en-US" dirty="0"/>
          </a:p>
        </p:txBody>
      </p:sp>
      <p:pic>
        <p:nvPicPr>
          <p:cNvPr id="2050" name="Picture 2" descr="Image result for survey form icon"/>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198" y="1225761"/>
            <a:ext cx="573483" cy="5734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lated image"/>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2014" y="2553587"/>
            <a:ext cx="523850" cy="5238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record icon"/>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4749" y="3578685"/>
            <a:ext cx="698381" cy="69838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lated image"/>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2967" y="4778315"/>
            <a:ext cx="621945" cy="62194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149C2571-02F4-4B8D-948F-906E4252C2FE}" type="slidenum">
              <a:rPr lang="en-US" smtClean="0">
                <a:solidFill>
                  <a:prstClr val="black">
                    <a:tint val="75000"/>
                  </a:prstClr>
                </a:solidFill>
              </a:rPr>
              <a:pPr>
                <a:defRPr/>
              </a:pPr>
              <a:t>35</a:t>
            </a:fld>
            <a:endParaRPr lang="en-US" dirty="0">
              <a:solidFill>
                <a:prstClr val="black">
                  <a:tint val="75000"/>
                </a:prstClr>
              </a:solidFill>
            </a:endParaRPr>
          </a:p>
        </p:txBody>
      </p:sp>
    </p:spTree>
    <p:extLst>
      <p:ext uri="{BB962C8B-B14F-4D97-AF65-F5344CB8AC3E}">
        <p14:creationId xmlns:p14="http://schemas.microsoft.com/office/powerpoint/2010/main" val="16565490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057400" cy="6049962"/>
          </a:xfrm>
        </p:spPr>
        <p:txBody>
          <a:bodyPr/>
          <a:lstStyle/>
          <a:p>
            <a:r>
              <a:rPr lang="en-US" dirty="0" smtClean="0"/>
              <a:t>Coming Soon!</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4200" y="304800"/>
            <a:ext cx="5155147" cy="621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149C2571-02F4-4B8D-948F-906E4252C2FE}" type="slidenum">
              <a:rPr lang="en-US" smtClean="0">
                <a:solidFill>
                  <a:prstClr val="black">
                    <a:tint val="75000"/>
                  </a:prstClr>
                </a:solidFill>
              </a:rPr>
              <a:pPr>
                <a:defRPr/>
              </a:pPr>
              <a:t>36</a:t>
            </a:fld>
            <a:endParaRPr lang="en-US" dirty="0">
              <a:solidFill>
                <a:prstClr val="black">
                  <a:tint val="75000"/>
                </a:prstClr>
              </a:solidFill>
            </a:endParaRPr>
          </a:p>
        </p:txBody>
      </p:sp>
    </p:spTree>
    <p:extLst>
      <p:ext uri="{BB962C8B-B14F-4D97-AF65-F5344CB8AC3E}">
        <p14:creationId xmlns:p14="http://schemas.microsoft.com/office/powerpoint/2010/main" val="1658365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752600"/>
            <a:ext cx="9144000" cy="25908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en-US" sz="4400"/>
          </a:p>
        </p:txBody>
      </p:sp>
      <p:sp>
        <p:nvSpPr>
          <p:cNvPr id="5" name="TextBox 4"/>
          <p:cNvSpPr txBox="1"/>
          <p:nvPr/>
        </p:nvSpPr>
        <p:spPr>
          <a:xfrm>
            <a:off x="391886" y="2324725"/>
            <a:ext cx="8077200" cy="1446550"/>
          </a:xfrm>
          <a:prstGeom prst="rect">
            <a:avLst/>
          </a:prstGeom>
          <a:noFill/>
        </p:spPr>
        <p:txBody>
          <a:bodyPr wrap="square" rtlCol="0">
            <a:spAutoFit/>
          </a:bodyPr>
          <a:lstStyle/>
          <a:p>
            <a:pPr algn="ctr" fontAlgn="base">
              <a:spcBef>
                <a:spcPct val="0"/>
              </a:spcBef>
              <a:spcAft>
                <a:spcPct val="0"/>
              </a:spcAft>
            </a:pPr>
            <a:r>
              <a:rPr lang="en-US" sz="4400" b="1" dirty="0" smtClean="0">
                <a:solidFill>
                  <a:prstClr val="white"/>
                </a:solidFill>
                <a:cs typeface="Arial" charset="0"/>
              </a:rPr>
              <a:t>NWD/My Place CT</a:t>
            </a:r>
          </a:p>
          <a:p>
            <a:pPr algn="ctr" fontAlgn="base">
              <a:spcBef>
                <a:spcPct val="0"/>
              </a:spcBef>
              <a:spcAft>
                <a:spcPct val="0"/>
              </a:spcAft>
            </a:pPr>
            <a:r>
              <a:rPr lang="en-US" sz="4400" b="1" dirty="0" smtClean="0">
                <a:solidFill>
                  <a:prstClr val="white"/>
                </a:solidFill>
                <a:cs typeface="Arial" charset="0"/>
              </a:rPr>
              <a:t>CaringCareers.org</a:t>
            </a:r>
            <a:endParaRPr lang="en-US" sz="4400" b="1" dirty="0">
              <a:solidFill>
                <a:prstClr val="white"/>
              </a:solidFill>
              <a:cs typeface="Arial" charset="0"/>
            </a:endParaRPr>
          </a:p>
        </p:txBody>
      </p:sp>
      <p:sp>
        <p:nvSpPr>
          <p:cNvPr id="2" name="Slide Number Placeholder 1"/>
          <p:cNvSpPr>
            <a:spLocks noGrp="1"/>
          </p:cNvSpPr>
          <p:nvPr>
            <p:ph type="sldNum" sz="quarter" idx="12"/>
          </p:nvPr>
        </p:nvSpPr>
        <p:spPr/>
        <p:txBody>
          <a:bodyPr/>
          <a:lstStyle/>
          <a:p>
            <a:pPr>
              <a:defRPr/>
            </a:pPr>
            <a:fld id="{9EBFA534-31AD-443C-B57D-66AE400BAC34}" type="slidenum">
              <a:rPr lang="en-US" smtClean="0">
                <a:solidFill>
                  <a:prstClr val="black">
                    <a:tint val="75000"/>
                  </a:prstClr>
                </a:solidFill>
              </a:rPr>
              <a:pPr>
                <a:defRPr/>
              </a:pPr>
              <a:t>37</a:t>
            </a:fld>
            <a:endParaRPr lang="en-US" dirty="0">
              <a:solidFill>
                <a:prstClr val="black">
                  <a:tint val="75000"/>
                </a:prstClr>
              </a:solidFill>
            </a:endParaRPr>
          </a:p>
        </p:txBody>
      </p:sp>
    </p:spTree>
    <p:extLst>
      <p:ext uri="{BB962C8B-B14F-4D97-AF65-F5344CB8AC3E}">
        <p14:creationId xmlns:p14="http://schemas.microsoft.com/office/powerpoint/2010/main" val="1598298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6400"/>
            <a:ext cx="9144000" cy="1737676"/>
          </a:xfrm>
          <a:prstGeom prst="rect">
            <a:avLst/>
          </a:prstGeom>
        </p:spPr>
      </p:pic>
      <p:sp>
        <p:nvSpPr>
          <p:cNvPr id="4" name="TextBox 3"/>
          <p:cNvSpPr txBox="1"/>
          <p:nvPr/>
        </p:nvSpPr>
        <p:spPr>
          <a:xfrm>
            <a:off x="131346" y="206514"/>
            <a:ext cx="5103064" cy="707886"/>
          </a:xfrm>
          <a:prstGeom prst="rect">
            <a:avLst/>
          </a:prstGeom>
          <a:noFill/>
        </p:spPr>
        <p:txBody>
          <a:bodyPr wrap="none" rtlCol="0">
            <a:spAutoFit/>
          </a:bodyPr>
          <a:lstStyle/>
          <a:p>
            <a:pPr fontAlgn="base">
              <a:spcBef>
                <a:spcPct val="0"/>
              </a:spcBef>
              <a:spcAft>
                <a:spcPct val="0"/>
              </a:spcAft>
            </a:pPr>
            <a:r>
              <a:rPr lang="en-US" sz="4000" b="1" dirty="0" smtClean="0">
                <a:solidFill>
                  <a:schemeClr val="accent1">
                    <a:lumMod val="75000"/>
                  </a:schemeClr>
                </a:solidFill>
                <a:latin typeface="Arial" panose="020B0604020202020204" pitchFamily="34" charset="0"/>
                <a:cs typeface="Arial" panose="020B0604020202020204" pitchFamily="34" charset="0"/>
              </a:rPr>
              <a:t>    No Wrong Door    </a:t>
            </a:r>
            <a:endParaRPr lang="en-US" sz="4000" b="1" dirty="0">
              <a:solidFill>
                <a:schemeClr val="accent1">
                  <a:lumMod val="7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800" y="0"/>
            <a:ext cx="3696237" cy="16002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56202" y="5441916"/>
            <a:ext cx="1021964" cy="533400"/>
          </a:xfrm>
          <a:prstGeom prst="rect">
            <a:avLst/>
          </a:prstGeom>
        </p:spPr>
      </p:pic>
      <p:sp>
        <p:nvSpPr>
          <p:cNvPr id="9" name="Rounded Rectangle 8"/>
          <p:cNvSpPr/>
          <p:nvPr/>
        </p:nvSpPr>
        <p:spPr>
          <a:xfrm>
            <a:off x="315685" y="3855507"/>
            <a:ext cx="8638351" cy="28045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11" name="TextBox 10"/>
          <p:cNvSpPr txBox="1"/>
          <p:nvPr/>
        </p:nvSpPr>
        <p:spPr>
          <a:xfrm>
            <a:off x="577874" y="3855507"/>
            <a:ext cx="2741238" cy="2708434"/>
          </a:xfrm>
          <a:prstGeom prst="rect">
            <a:avLst/>
          </a:prstGeom>
          <a:noFill/>
        </p:spPr>
        <p:txBody>
          <a:bodyPr wrap="square" rtlCol="0">
            <a:spAutoFit/>
          </a:bodyPr>
          <a:lstStyle/>
          <a:p>
            <a:endParaRPr lang="en-US" sz="800" b="1" dirty="0" smtClean="0"/>
          </a:p>
          <a:p>
            <a:r>
              <a:rPr lang="en-US" b="1" dirty="0" err="1" smtClean="0"/>
              <a:t>MyPlace.org</a:t>
            </a:r>
            <a:r>
              <a:rPr lang="en-US" b="1" dirty="0" smtClean="0"/>
              <a:t> ~ Virtual hub  </a:t>
            </a:r>
            <a:endParaRPr lang="en-US" sz="1200" dirty="0" smtClean="0"/>
          </a:p>
          <a:p>
            <a:r>
              <a:rPr lang="en-US" dirty="0" smtClean="0"/>
              <a:t>Helping people navigate</a:t>
            </a:r>
          </a:p>
          <a:p>
            <a:r>
              <a:rPr lang="en-US" dirty="0" smtClean="0"/>
              <a:t>LTSS, Health &amp; Well-being</a:t>
            </a:r>
          </a:p>
          <a:p>
            <a:r>
              <a:rPr lang="en-US" dirty="0" smtClean="0"/>
              <a:t>Planning, End of Life</a:t>
            </a:r>
          </a:p>
          <a:p>
            <a:r>
              <a:rPr lang="en-US" dirty="0" smtClean="0"/>
              <a:t>Caregiver Center (UConn)</a:t>
            </a:r>
          </a:p>
          <a:p>
            <a:r>
              <a:rPr lang="en-US" dirty="0" smtClean="0"/>
              <a:t>Leverage Technology </a:t>
            </a:r>
          </a:p>
          <a:p>
            <a:r>
              <a:rPr lang="en-US" dirty="0" smtClean="0"/>
              <a:t>Heighten Engagement </a:t>
            </a:r>
          </a:p>
          <a:p>
            <a:endParaRPr lang="en-US" dirty="0" smtClean="0"/>
          </a:p>
          <a:p>
            <a:endParaRPr lang="en-US" dirty="0"/>
          </a:p>
        </p:txBody>
      </p:sp>
      <p:sp>
        <p:nvSpPr>
          <p:cNvPr id="12" name="TextBox 11"/>
          <p:cNvSpPr txBox="1"/>
          <p:nvPr/>
        </p:nvSpPr>
        <p:spPr>
          <a:xfrm>
            <a:off x="4586734" y="4331348"/>
            <a:ext cx="2671948" cy="1754326"/>
          </a:xfrm>
          <a:prstGeom prst="rect">
            <a:avLst/>
          </a:prstGeom>
          <a:noFill/>
        </p:spPr>
        <p:txBody>
          <a:bodyPr wrap="square" rtlCol="0">
            <a:spAutoFit/>
          </a:bodyPr>
          <a:lstStyle/>
          <a:p>
            <a:r>
              <a:rPr lang="en-US" b="1" dirty="0" smtClean="0"/>
              <a:t>My Place Partners </a:t>
            </a:r>
          </a:p>
          <a:p>
            <a:endParaRPr lang="en-US" sz="1400" dirty="0"/>
          </a:p>
          <a:p>
            <a:r>
              <a:rPr lang="en-US" dirty="0" smtClean="0"/>
              <a:t>In Communities Across CT</a:t>
            </a:r>
          </a:p>
          <a:p>
            <a:r>
              <a:rPr lang="en-US" dirty="0" smtClean="0"/>
              <a:t>Navigators</a:t>
            </a:r>
          </a:p>
          <a:p>
            <a:r>
              <a:rPr lang="en-US" dirty="0" smtClean="0"/>
              <a:t>Partner Portal</a:t>
            </a:r>
          </a:p>
          <a:p>
            <a:r>
              <a:rPr lang="en-US" dirty="0" smtClean="0"/>
              <a:t>Training Hub</a:t>
            </a:r>
            <a:endParaRPr lang="en-US" dirty="0"/>
          </a:p>
        </p:txBody>
      </p:sp>
      <p:sp>
        <p:nvSpPr>
          <p:cNvPr id="13" name="TextBox 12"/>
          <p:cNvSpPr txBox="1"/>
          <p:nvPr/>
        </p:nvSpPr>
        <p:spPr>
          <a:xfrm>
            <a:off x="650668" y="6196031"/>
            <a:ext cx="8036132" cy="369332"/>
          </a:xfrm>
          <a:prstGeom prst="rect">
            <a:avLst/>
          </a:prstGeom>
          <a:noFill/>
        </p:spPr>
        <p:txBody>
          <a:bodyPr wrap="square" rtlCol="0">
            <a:spAutoFit/>
          </a:bodyPr>
          <a:lstStyle/>
          <a:p>
            <a:pPr algn="ctr"/>
            <a:r>
              <a:rPr lang="en-US" dirty="0" smtClean="0"/>
              <a:t>Empower – Plan for the Future – Access Key Services &amp; Supports - Connect </a:t>
            </a:r>
            <a:endParaRPr lang="en-US" dirty="0"/>
          </a:p>
        </p:txBody>
      </p:sp>
      <p:pic>
        <p:nvPicPr>
          <p:cNvPr id="14" name="Picture 4" descr="C:\Users\fordp\AppData\Local\Microsoft\Windows\Temporary Internet Files\Content.IE5\6WMK5214\Career_Day_graphic[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0" y="5103124"/>
            <a:ext cx="1721849" cy="96208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0F3985B7-3D0B-491A-BF98-4E8B4C5F08AF}" type="slidenum">
              <a:rPr lang="en-US" smtClean="0">
                <a:solidFill>
                  <a:prstClr val="black">
                    <a:tint val="75000"/>
                  </a:prstClr>
                </a:solidFill>
              </a:rPr>
              <a:pPr>
                <a:defRPr/>
              </a:pPr>
              <a:t>38</a:t>
            </a:fld>
            <a:endParaRPr lang="en-US" dirty="0">
              <a:solidFill>
                <a:prstClr val="black">
                  <a:tint val="75000"/>
                </a:prstClr>
              </a:solidFill>
            </a:endParaRPr>
          </a:p>
        </p:txBody>
      </p:sp>
    </p:spTree>
    <p:extLst>
      <p:ext uri="{BB962C8B-B14F-4D97-AF65-F5344CB8AC3E}">
        <p14:creationId xmlns:p14="http://schemas.microsoft.com/office/powerpoint/2010/main" val="4003220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346" y="206514"/>
            <a:ext cx="1040670" cy="707886"/>
          </a:xfrm>
          <a:prstGeom prst="rect">
            <a:avLst/>
          </a:prstGeom>
          <a:noFill/>
        </p:spPr>
        <p:txBody>
          <a:bodyPr wrap="none" rtlCol="0">
            <a:spAutoFit/>
          </a:bodyPr>
          <a:lstStyle/>
          <a:p>
            <a:pPr fontAlgn="base">
              <a:spcBef>
                <a:spcPct val="0"/>
              </a:spcBef>
              <a:spcAft>
                <a:spcPct val="0"/>
              </a:spcAft>
            </a:pPr>
            <a:r>
              <a:rPr lang="en-US" sz="4000" b="1" dirty="0" smtClean="0">
                <a:solidFill>
                  <a:schemeClr val="accent1">
                    <a:lumMod val="75000"/>
                  </a:schemeClr>
                </a:solidFill>
                <a:latin typeface="Arial" panose="020B0604020202020204" pitchFamily="34" charset="0"/>
                <a:cs typeface="Arial" panose="020B0604020202020204" pitchFamily="34" charset="0"/>
              </a:rPr>
              <a:t>      </a:t>
            </a:r>
            <a:endParaRPr lang="en-US" sz="4000" b="1" dirty="0">
              <a:solidFill>
                <a:schemeClr val="accent1">
                  <a:lumMod val="75000"/>
                </a:schemeClr>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232" y="206514"/>
            <a:ext cx="5573168" cy="1490048"/>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3598"/>
          <a:stretch/>
        </p:blipFill>
        <p:spPr>
          <a:xfrm>
            <a:off x="2911321" y="1427847"/>
            <a:ext cx="5912157" cy="2590800"/>
          </a:xfrm>
          <a:prstGeom prst="rect">
            <a:avLst/>
          </a:prstGeom>
        </p:spPr>
      </p:pic>
      <p:sp>
        <p:nvSpPr>
          <p:cNvPr id="7" name="Rounded Rectangle 6"/>
          <p:cNvSpPr/>
          <p:nvPr/>
        </p:nvSpPr>
        <p:spPr>
          <a:xfrm>
            <a:off x="326316" y="4361401"/>
            <a:ext cx="8638351" cy="22404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 name="TextBox 7"/>
          <p:cNvSpPr txBox="1"/>
          <p:nvPr/>
        </p:nvSpPr>
        <p:spPr>
          <a:xfrm>
            <a:off x="474359" y="4265929"/>
            <a:ext cx="6536041" cy="2600712"/>
          </a:xfrm>
          <a:prstGeom prst="rect">
            <a:avLst/>
          </a:prstGeom>
          <a:noFill/>
        </p:spPr>
        <p:txBody>
          <a:bodyPr wrap="square" rtlCol="0">
            <a:spAutoFit/>
          </a:bodyPr>
          <a:lstStyle/>
          <a:p>
            <a:endParaRPr lang="en-US" sz="800" b="1" dirty="0" smtClean="0"/>
          </a:p>
          <a:p>
            <a:r>
              <a:rPr lang="en-US" b="1" dirty="0" err="1" smtClean="0"/>
              <a:t>CaringCareers.org</a:t>
            </a:r>
            <a:endParaRPr lang="en-US" dirty="0" smtClean="0"/>
          </a:p>
          <a:p>
            <a:r>
              <a:rPr lang="en-US" sz="1700" dirty="0" smtClean="0"/>
              <a:t>Now: hand-off to help PCA’s find jobs on </a:t>
            </a:r>
            <a:r>
              <a:rPr lang="en-US" sz="1700" dirty="0" err="1" smtClean="0"/>
              <a:t>CTHires.com</a:t>
            </a:r>
            <a:r>
              <a:rPr lang="en-US" sz="1700" dirty="0" smtClean="0"/>
              <a:t>  </a:t>
            </a:r>
          </a:p>
          <a:p>
            <a:r>
              <a:rPr lang="en-US" sz="1700" dirty="0" smtClean="0"/>
              <a:t>Next: Promote health &amp; LTSS job opportunities</a:t>
            </a:r>
          </a:p>
          <a:p>
            <a:r>
              <a:rPr lang="en-US" sz="1700" dirty="0" smtClean="0"/>
              <a:t>make connections &amp; show ladder/lattice</a:t>
            </a:r>
          </a:p>
          <a:p>
            <a:r>
              <a:rPr lang="en-US" sz="1700" dirty="0" smtClean="0"/>
              <a:t>Create an on-line platform for learning for job seekers &amp; employers</a:t>
            </a:r>
          </a:p>
          <a:p>
            <a:r>
              <a:rPr lang="en-US" sz="1700" dirty="0" smtClean="0"/>
              <a:t>~ Develop videos on select job types (</a:t>
            </a:r>
            <a:r>
              <a:rPr lang="en-US" sz="1700" dirty="0" err="1" smtClean="0"/>
              <a:t>eg</a:t>
            </a:r>
            <a:r>
              <a:rPr lang="en-US" sz="1700" dirty="0" smtClean="0"/>
              <a:t>: care coordinator)</a:t>
            </a:r>
          </a:p>
          <a:p>
            <a:r>
              <a:rPr lang="en-US" sz="1700" dirty="0" smtClean="0"/>
              <a:t>~ Develop educational content on skills</a:t>
            </a:r>
          </a:p>
          <a:p>
            <a:r>
              <a:rPr lang="en-US" sz="1700" dirty="0" smtClean="0"/>
              <a:t>~ Develop dynamic tools for the employers of PCAs</a:t>
            </a:r>
            <a:endParaRPr lang="en-US" sz="1700" dirty="0"/>
          </a:p>
          <a:p>
            <a:endParaRPr lang="en-US" dirty="0"/>
          </a:p>
        </p:txBody>
      </p:sp>
      <p:sp>
        <p:nvSpPr>
          <p:cNvPr id="9" name="TextBox 8"/>
          <p:cNvSpPr txBox="1"/>
          <p:nvPr/>
        </p:nvSpPr>
        <p:spPr>
          <a:xfrm>
            <a:off x="6553201" y="4265929"/>
            <a:ext cx="2659736" cy="3293209"/>
          </a:xfrm>
          <a:prstGeom prst="rect">
            <a:avLst/>
          </a:prstGeom>
          <a:noFill/>
        </p:spPr>
        <p:txBody>
          <a:bodyPr wrap="square" rtlCol="0">
            <a:spAutoFit/>
          </a:bodyPr>
          <a:lstStyle/>
          <a:p>
            <a:endParaRPr lang="en-US" sz="800" b="1" dirty="0" smtClean="0"/>
          </a:p>
          <a:p>
            <a:r>
              <a:rPr lang="en-US" b="1" dirty="0" err="1" smtClean="0"/>
              <a:t>CTHires.com</a:t>
            </a:r>
            <a:endParaRPr lang="en-US" dirty="0" smtClean="0"/>
          </a:p>
          <a:p>
            <a:r>
              <a:rPr lang="en-US" sz="1700" dirty="0" smtClean="0"/>
              <a:t>Partner w/ </a:t>
            </a:r>
          </a:p>
          <a:p>
            <a:r>
              <a:rPr lang="en-US" sz="1700" dirty="0" smtClean="0"/>
              <a:t>CT Dept. of Labor</a:t>
            </a:r>
          </a:p>
          <a:p>
            <a:r>
              <a:rPr lang="en-US" sz="1700" dirty="0" smtClean="0"/>
              <a:t>&amp; </a:t>
            </a:r>
            <a:r>
              <a:rPr lang="en-US" sz="1700" dirty="0" err="1" smtClean="0"/>
              <a:t>GeoSolutions</a:t>
            </a:r>
            <a:endParaRPr lang="en-US" sz="1700" dirty="0" smtClean="0"/>
          </a:p>
          <a:p>
            <a:endParaRPr lang="en-US" sz="800" dirty="0" smtClean="0"/>
          </a:p>
          <a:p>
            <a:r>
              <a:rPr lang="en-US" sz="1700" dirty="0" smtClean="0"/>
              <a:t>Next: Create a CT </a:t>
            </a:r>
          </a:p>
          <a:p>
            <a:r>
              <a:rPr lang="en-US" sz="1700" dirty="0" smtClean="0"/>
              <a:t>Portal to streamline, simplify and guide</a:t>
            </a:r>
          </a:p>
          <a:p>
            <a:endParaRPr lang="en-US" dirty="0" smtClean="0"/>
          </a:p>
          <a:p>
            <a:endParaRPr lang="en-US" dirty="0"/>
          </a:p>
          <a:p>
            <a:endParaRPr lang="en-US" dirty="0" smtClean="0"/>
          </a:p>
          <a:p>
            <a:endParaRPr lang="en-US" dirty="0"/>
          </a:p>
        </p:txBody>
      </p:sp>
      <p:sp>
        <p:nvSpPr>
          <p:cNvPr id="10" name="TextBox 9"/>
          <p:cNvSpPr txBox="1"/>
          <p:nvPr/>
        </p:nvSpPr>
        <p:spPr>
          <a:xfrm>
            <a:off x="270169" y="2064796"/>
            <a:ext cx="2535653" cy="1384995"/>
          </a:xfrm>
          <a:prstGeom prst="rect">
            <a:avLst/>
          </a:prstGeom>
          <a:noFill/>
        </p:spPr>
        <p:txBody>
          <a:bodyPr wrap="square" rtlCol="0">
            <a:spAutoFit/>
          </a:bodyPr>
          <a:lstStyle/>
          <a:p>
            <a:pPr algn="ctr"/>
            <a:r>
              <a:rPr lang="en-US" sz="1400" dirty="0" smtClean="0"/>
              <a:t>CTDOL occupational projections between 2016-2026 </a:t>
            </a:r>
          </a:p>
          <a:p>
            <a:pPr algn="ctr"/>
            <a:endParaRPr lang="en-US" sz="800" dirty="0" smtClean="0"/>
          </a:p>
          <a:p>
            <a:pPr algn="ctr"/>
            <a:r>
              <a:rPr lang="en-US" sz="1600" dirty="0" smtClean="0"/>
              <a:t>Home Health Aides </a:t>
            </a:r>
          </a:p>
          <a:p>
            <a:pPr algn="ctr"/>
            <a:r>
              <a:rPr lang="en-US" sz="1600" dirty="0" smtClean="0"/>
              <a:t>to increase by 34%</a:t>
            </a:r>
          </a:p>
          <a:p>
            <a:pPr algn="ctr"/>
            <a:r>
              <a:rPr lang="en-US" sz="1600" dirty="0" smtClean="0"/>
              <a:t>PCAs by 25%</a:t>
            </a:r>
            <a:endParaRPr lang="en-US" sz="1600" dirty="0"/>
          </a:p>
        </p:txBody>
      </p:sp>
      <p:sp>
        <p:nvSpPr>
          <p:cNvPr id="3" name="Slide Number Placeholder 2"/>
          <p:cNvSpPr>
            <a:spLocks noGrp="1"/>
          </p:cNvSpPr>
          <p:nvPr>
            <p:ph type="sldNum" sz="quarter" idx="12"/>
          </p:nvPr>
        </p:nvSpPr>
        <p:spPr/>
        <p:txBody>
          <a:bodyPr/>
          <a:lstStyle/>
          <a:p>
            <a:pPr>
              <a:defRPr/>
            </a:pPr>
            <a:fld id="{0F3985B7-3D0B-491A-BF98-4E8B4C5F08AF}" type="slidenum">
              <a:rPr lang="en-US" smtClean="0">
                <a:solidFill>
                  <a:prstClr val="black">
                    <a:tint val="75000"/>
                  </a:prstClr>
                </a:solidFill>
              </a:rPr>
              <a:pPr>
                <a:defRPr/>
              </a:pPr>
              <a:t>39</a:t>
            </a:fld>
            <a:endParaRPr lang="en-US" dirty="0">
              <a:solidFill>
                <a:prstClr val="black">
                  <a:tint val="75000"/>
                </a:prstClr>
              </a:solidFill>
            </a:endParaRPr>
          </a:p>
        </p:txBody>
      </p:sp>
    </p:spTree>
    <p:extLst>
      <p:ext uri="{BB962C8B-B14F-4D97-AF65-F5344CB8AC3E}">
        <p14:creationId xmlns:p14="http://schemas.microsoft.com/office/powerpoint/2010/main" val="2499745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229600" cy="1143000"/>
          </a:xfrm>
        </p:spPr>
        <p:txBody>
          <a:bodyPr/>
          <a:lstStyle/>
          <a:p>
            <a:r>
              <a:rPr lang="en-US" dirty="0" smtClean="0"/>
              <a:t>	</a:t>
            </a:r>
            <a:br>
              <a:rPr lang="en-US" dirty="0" smtClean="0"/>
            </a:br>
            <a:endParaRPr lang="en-US" dirty="0"/>
          </a:p>
        </p:txBody>
      </p:sp>
      <p:sp>
        <p:nvSpPr>
          <p:cNvPr id="3" name="Content Placeholder 2"/>
          <p:cNvSpPr>
            <a:spLocks noGrp="1"/>
          </p:cNvSpPr>
          <p:nvPr>
            <p:ph idx="1"/>
          </p:nvPr>
        </p:nvSpPr>
        <p:spPr>
          <a:xfrm>
            <a:off x="457200" y="1600201"/>
            <a:ext cx="8229600" cy="685799"/>
          </a:xfrm>
        </p:spPr>
        <p:txBody>
          <a:bodyPr/>
          <a:lstStyle/>
          <a:p>
            <a:pPr marL="0" indent="0">
              <a:buNone/>
            </a:pPr>
            <a:r>
              <a:rPr lang="en-US" dirty="0" smtClean="0"/>
              <a:t> </a:t>
            </a:r>
            <a:r>
              <a:rPr lang="en-US" dirty="0"/>
              <a:t>Community First Choice</a:t>
            </a:r>
            <a:br>
              <a:rPr lang="en-US" dirty="0"/>
            </a:br>
            <a:endParaRPr lang="en-US" dirty="0"/>
          </a:p>
        </p:txBody>
      </p:sp>
      <p:sp>
        <p:nvSpPr>
          <p:cNvPr id="6" name="Title 1"/>
          <p:cNvSpPr txBox="1">
            <a:spLocks/>
          </p:cNvSpPr>
          <p:nvPr/>
        </p:nvSpPr>
        <p:spPr bwMode="auto">
          <a:xfrm>
            <a:off x="0" y="1447800"/>
            <a:ext cx="9144000" cy="27432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prstTxWarp prst="textNoShape">
              <a:avLst/>
            </a:prstTxWarp>
          </a:bodyPr>
          <a:lstStyle>
            <a:lvl1pPr algn="ctr" eaLnBrk="0" fontAlgn="base" hangingPunct="0">
              <a:spcBef>
                <a:spcPct val="0"/>
              </a:spcBef>
              <a:spcAft>
                <a:spcPct val="0"/>
              </a:spcAft>
              <a:defRPr sz="4400"/>
            </a:lvl1pPr>
            <a:lvl2pPr algn="ctr" eaLnBrk="0" fontAlgn="base" hangingPunct="0">
              <a:spcBef>
                <a:spcPct val="0"/>
              </a:spcBef>
              <a:spcAft>
                <a:spcPct val="0"/>
              </a:spcAft>
              <a:defRPr sz="4400"/>
            </a:lvl2pPr>
            <a:lvl3pPr algn="ctr" eaLnBrk="0" fontAlgn="base" hangingPunct="0">
              <a:spcBef>
                <a:spcPct val="0"/>
              </a:spcBef>
              <a:spcAft>
                <a:spcPct val="0"/>
              </a:spcAft>
              <a:defRPr sz="4400"/>
            </a:lvl3pPr>
            <a:lvl4pPr algn="ctr" eaLnBrk="0" fontAlgn="base" hangingPunct="0">
              <a:spcBef>
                <a:spcPct val="0"/>
              </a:spcBef>
              <a:spcAft>
                <a:spcPct val="0"/>
              </a:spcAft>
              <a:defRPr sz="4400"/>
            </a:lvl4pPr>
            <a:lvl5pPr algn="ctr" eaLnBrk="0" fontAlgn="base" hangingPunct="0">
              <a:spcBef>
                <a:spcPct val="0"/>
              </a:spcBef>
              <a:spcAft>
                <a:spcPct val="0"/>
              </a:spcAft>
              <a:defRPr sz="4400"/>
            </a:lvl5pPr>
            <a:lvl6pPr marL="457200" algn="ctr" fontAlgn="base">
              <a:spcBef>
                <a:spcPct val="0"/>
              </a:spcBef>
              <a:spcAft>
                <a:spcPct val="0"/>
              </a:spcAft>
              <a:defRPr sz="4400"/>
            </a:lvl6pPr>
            <a:lvl7pPr marL="914400" algn="ctr" fontAlgn="base">
              <a:spcBef>
                <a:spcPct val="0"/>
              </a:spcBef>
              <a:spcAft>
                <a:spcPct val="0"/>
              </a:spcAft>
              <a:defRPr sz="4400"/>
            </a:lvl7pPr>
            <a:lvl8pPr marL="1371600" algn="ctr" fontAlgn="base">
              <a:spcBef>
                <a:spcPct val="0"/>
              </a:spcBef>
              <a:spcAft>
                <a:spcPct val="0"/>
              </a:spcAft>
              <a:defRPr sz="4400"/>
            </a:lvl8pPr>
            <a:lvl9pPr marL="1828800" algn="ctr" fontAlgn="base">
              <a:spcBef>
                <a:spcPct val="0"/>
              </a:spcBef>
              <a:spcAft>
                <a:spcPct val="0"/>
              </a:spcAft>
              <a:defRPr sz="4400"/>
            </a:lvl9pPr>
          </a:lstStyle>
          <a:p>
            <a:r>
              <a:rPr lang="en-US" b="1" dirty="0" smtClean="0"/>
              <a:t>Benchmarks</a:t>
            </a:r>
          </a:p>
          <a:p>
            <a:endParaRPr lang="en-US" dirty="0"/>
          </a:p>
        </p:txBody>
      </p:sp>
      <p:sp>
        <p:nvSpPr>
          <p:cNvPr id="4" name="Slide Number Placeholder 3"/>
          <p:cNvSpPr>
            <a:spLocks noGrp="1"/>
          </p:cNvSpPr>
          <p:nvPr>
            <p:ph type="sldNum" sz="quarter" idx="12"/>
          </p:nvPr>
        </p:nvSpPr>
        <p:spPr/>
        <p:txBody>
          <a:bodyPr/>
          <a:lstStyle/>
          <a:p>
            <a:pPr>
              <a:defRPr/>
            </a:pPr>
            <a:fld id="{149C2571-02F4-4B8D-948F-906E4252C2FE}" type="slidenum">
              <a:rPr lang="en-US" smtClean="0">
                <a:solidFill>
                  <a:prstClr val="black">
                    <a:tint val="75000"/>
                  </a:prstClr>
                </a:solidFill>
              </a:rPr>
              <a:pPr>
                <a:defRPr/>
              </a:pPr>
              <a:t>4</a:t>
            </a:fld>
            <a:endParaRPr lang="en-US" dirty="0">
              <a:solidFill>
                <a:prstClr val="black">
                  <a:tint val="75000"/>
                </a:prstClr>
              </a:solidFill>
            </a:endParaRPr>
          </a:p>
        </p:txBody>
      </p:sp>
    </p:spTree>
    <p:extLst>
      <p:ext uri="{BB962C8B-B14F-4D97-AF65-F5344CB8AC3E}">
        <p14:creationId xmlns:p14="http://schemas.microsoft.com/office/powerpoint/2010/main" val="32759823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748901"/>
            <a:ext cx="9144000" cy="25908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en-US" sz="4400"/>
          </a:p>
        </p:txBody>
      </p:sp>
      <p:sp>
        <p:nvSpPr>
          <p:cNvPr id="5" name="TextBox 4"/>
          <p:cNvSpPr txBox="1"/>
          <p:nvPr/>
        </p:nvSpPr>
        <p:spPr>
          <a:xfrm>
            <a:off x="391886" y="2324725"/>
            <a:ext cx="8077200" cy="769441"/>
          </a:xfrm>
          <a:prstGeom prst="rect">
            <a:avLst/>
          </a:prstGeom>
          <a:noFill/>
        </p:spPr>
        <p:txBody>
          <a:bodyPr wrap="square" rtlCol="0">
            <a:spAutoFit/>
          </a:bodyPr>
          <a:lstStyle/>
          <a:p>
            <a:pPr algn="ctr" fontAlgn="base">
              <a:spcBef>
                <a:spcPct val="0"/>
              </a:spcBef>
              <a:spcAft>
                <a:spcPct val="0"/>
              </a:spcAft>
            </a:pPr>
            <a:r>
              <a:rPr lang="en-US" sz="4400" b="1" dirty="0" smtClean="0">
                <a:solidFill>
                  <a:prstClr val="white"/>
                </a:solidFill>
                <a:cs typeface="Arial" charset="0"/>
              </a:rPr>
              <a:t>Hospice</a:t>
            </a:r>
            <a:endParaRPr lang="en-US" sz="4400" b="1" dirty="0">
              <a:solidFill>
                <a:prstClr val="white"/>
              </a:solidFill>
              <a:cs typeface="Arial" charset="0"/>
            </a:endParaRPr>
          </a:p>
        </p:txBody>
      </p:sp>
      <p:sp>
        <p:nvSpPr>
          <p:cNvPr id="2" name="Slide Number Placeholder 1"/>
          <p:cNvSpPr>
            <a:spLocks noGrp="1"/>
          </p:cNvSpPr>
          <p:nvPr>
            <p:ph type="sldNum" sz="quarter" idx="12"/>
          </p:nvPr>
        </p:nvSpPr>
        <p:spPr/>
        <p:txBody>
          <a:bodyPr/>
          <a:lstStyle/>
          <a:p>
            <a:pPr>
              <a:defRPr/>
            </a:pPr>
            <a:fld id="{9EBFA534-31AD-443C-B57D-66AE400BAC34}" type="slidenum">
              <a:rPr lang="en-US" smtClean="0">
                <a:solidFill>
                  <a:prstClr val="black">
                    <a:tint val="75000"/>
                  </a:prstClr>
                </a:solidFill>
              </a:rPr>
              <a:pPr>
                <a:defRPr/>
              </a:pPr>
              <a:t>40</a:t>
            </a:fld>
            <a:endParaRPr lang="en-US" dirty="0">
              <a:solidFill>
                <a:prstClr val="black">
                  <a:tint val="75000"/>
                </a:prstClr>
              </a:solidFill>
            </a:endParaRPr>
          </a:p>
        </p:txBody>
      </p:sp>
    </p:spTree>
    <p:extLst>
      <p:ext uri="{BB962C8B-B14F-4D97-AF65-F5344CB8AC3E}">
        <p14:creationId xmlns:p14="http://schemas.microsoft.com/office/powerpoint/2010/main" val="30737373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1519" y="2055515"/>
            <a:ext cx="7319291" cy="4431983"/>
          </a:xfrm>
          <a:prstGeom prst="rect">
            <a:avLst/>
          </a:prstGeom>
        </p:spPr>
        <p:txBody>
          <a:bodyPr wrap="square">
            <a:spAutoFit/>
          </a:bodyPr>
          <a:lstStyle/>
          <a:p>
            <a:r>
              <a:rPr lang="en-US" sz="2400" b="1" dirty="0" smtClean="0">
                <a:solidFill>
                  <a:srgbClr val="000000"/>
                </a:solidFill>
                <a:latin typeface="Calibri" panose="020F0502020204030204" pitchFamily="34" charset="0"/>
              </a:rPr>
              <a:t>Overall Objective:</a:t>
            </a:r>
            <a:endParaRPr lang="en-US" sz="2400" dirty="0">
              <a:solidFill>
                <a:srgbClr val="000000"/>
              </a:solidFill>
              <a:latin typeface="Calibri" panose="020F0502020204030204" pitchFamily="34" charset="0"/>
            </a:endParaRPr>
          </a:p>
          <a:p>
            <a:r>
              <a:rPr lang="en-US" sz="2400" dirty="0">
                <a:solidFill>
                  <a:srgbClr val="000000"/>
                </a:solidFill>
                <a:latin typeface="Calibri" panose="020F0502020204030204" pitchFamily="34" charset="0"/>
              </a:rPr>
              <a:t>To identify the barriers to hospice care for State of CT Medicare/Medicaid participants with Chronic Medical Conditions. </a:t>
            </a:r>
            <a:endParaRPr lang="en-US" sz="2400" dirty="0" smtClean="0">
              <a:solidFill>
                <a:srgbClr val="000000"/>
              </a:solidFill>
              <a:latin typeface="Calibri" panose="020F0502020204030204" pitchFamily="34" charset="0"/>
            </a:endParaRPr>
          </a:p>
          <a:p>
            <a:endParaRPr lang="en-US" sz="2400" dirty="0" smtClean="0">
              <a:solidFill>
                <a:srgbClr val="000000"/>
              </a:solidFill>
              <a:latin typeface="Calibri" panose="020F0502020204030204" pitchFamily="34" charset="0"/>
            </a:endParaRPr>
          </a:p>
          <a:p>
            <a:r>
              <a:rPr lang="en-US" sz="2400" b="1" dirty="0" smtClean="0">
                <a:solidFill>
                  <a:srgbClr val="000000"/>
                </a:solidFill>
                <a:latin typeface="Calibri" panose="020F0502020204030204" pitchFamily="34" charset="0"/>
              </a:rPr>
              <a:t>Initial Baseline Data Analysis</a:t>
            </a:r>
          </a:p>
          <a:p>
            <a:r>
              <a:rPr lang="en-US" sz="2400" dirty="0" smtClean="0">
                <a:solidFill>
                  <a:srgbClr val="000000"/>
                </a:solidFill>
                <a:latin typeface="Calibri" panose="020F0502020204030204" pitchFamily="34" charset="0"/>
              </a:rPr>
              <a:t>UConn Center on Aging and </a:t>
            </a:r>
            <a:r>
              <a:rPr lang="en-US" sz="2400" dirty="0" err="1" smtClean="0">
                <a:solidFill>
                  <a:srgbClr val="000000"/>
                </a:solidFill>
                <a:latin typeface="Calibri" panose="020F0502020204030204" pitchFamily="34" charset="0"/>
              </a:rPr>
              <a:t>Westat</a:t>
            </a:r>
            <a:r>
              <a:rPr lang="en-US" sz="2400" dirty="0" smtClean="0">
                <a:solidFill>
                  <a:srgbClr val="000000"/>
                </a:solidFill>
                <a:latin typeface="Calibri" panose="020F0502020204030204" pitchFamily="34" charset="0"/>
              </a:rPr>
              <a:t> (formerly JEN Associates) in partnership with Yale School of Medicine conducted a baseline analysis of Medicare and Medicaid hospice claims from 2014 and 2016 of Medicaid-only and dually eligible decedents.   </a:t>
            </a:r>
            <a:endParaRPr lang="en-US" sz="2400"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p:txBody>
      </p:sp>
      <p:sp>
        <p:nvSpPr>
          <p:cNvPr id="5" name="Title 1"/>
          <p:cNvSpPr txBox="1">
            <a:spLocks/>
          </p:cNvSpPr>
          <p:nvPr/>
        </p:nvSpPr>
        <p:spPr>
          <a:xfrm>
            <a:off x="628650" y="365126"/>
            <a:ext cx="7886700" cy="132556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smtClean="0">
                <a:solidFill>
                  <a:srgbClr val="7030A0"/>
                </a:solidFill>
              </a:rPr>
              <a:t>Baseline Analysis of Hospice Utilization in CT Medicaid Only and Dually Eligible Decedents</a:t>
            </a:r>
            <a:endParaRPr lang="en-US" b="1" dirty="0">
              <a:solidFill>
                <a:srgbClr val="7030A0"/>
              </a:solidFill>
            </a:endParaRPr>
          </a:p>
        </p:txBody>
      </p:sp>
      <p:sp>
        <p:nvSpPr>
          <p:cNvPr id="2" name="Slide Number Placeholder 1"/>
          <p:cNvSpPr>
            <a:spLocks noGrp="1"/>
          </p:cNvSpPr>
          <p:nvPr>
            <p:ph type="sldNum" sz="quarter" idx="12"/>
          </p:nvPr>
        </p:nvSpPr>
        <p:spPr/>
        <p:txBody>
          <a:bodyPr/>
          <a:lstStyle/>
          <a:p>
            <a:pPr>
              <a:defRPr/>
            </a:pPr>
            <a:fld id="{E666DBE3-15B1-4A80-A0BD-5CD8B065DCE2}" type="slidenum">
              <a:rPr lang="en-US" smtClean="0">
                <a:solidFill>
                  <a:prstClr val="black">
                    <a:tint val="75000"/>
                  </a:prstClr>
                </a:solidFill>
              </a:rPr>
              <a:pPr>
                <a:defRPr/>
              </a:pPr>
              <a:t>41</a:t>
            </a:fld>
            <a:endParaRPr lang="en-US" dirty="0">
              <a:solidFill>
                <a:prstClr val="black">
                  <a:tint val="75000"/>
                </a:prstClr>
              </a:solidFill>
            </a:endParaRPr>
          </a:p>
        </p:txBody>
      </p:sp>
    </p:spTree>
    <p:extLst>
      <p:ext uri="{BB962C8B-B14F-4D97-AF65-F5344CB8AC3E}">
        <p14:creationId xmlns:p14="http://schemas.microsoft.com/office/powerpoint/2010/main" val="1197197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solidFill>
                  <a:srgbClr val="7030A0"/>
                </a:solidFill>
              </a:rPr>
              <a:t>Hospice Utilization in Connecticut</a:t>
            </a:r>
            <a:br>
              <a:rPr lang="en-US" sz="3200" b="1" dirty="0" smtClean="0">
                <a:solidFill>
                  <a:srgbClr val="7030A0"/>
                </a:solidFill>
              </a:rPr>
            </a:br>
            <a:r>
              <a:rPr lang="en-US" sz="3200" b="1" dirty="0" smtClean="0">
                <a:solidFill>
                  <a:srgbClr val="7030A0"/>
                </a:solidFill>
              </a:rPr>
              <a:t>Dually Eligible and Medicaid-Only Decedents</a:t>
            </a:r>
            <a:endParaRPr lang="en-US" sz="3200" b="1" dirty="0">
              <a:solidFill>
                <a:srgbClr val="7030A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9934337"/>
              </p:ext>
            </p:extLst>
          </p:nvPr>
        </p:nvGraphicFramePr>
        <p:xfrm>
          <a:off x="480058" y="2108260"/>
          <a:ext cx="3765667" cy="29375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1733942308"/>
              </p:ext>
            </p:extLst>
          </p:nvPr>
        </p:nvGraphicFramePr>
        <p:xfrm>
          <a:off x="4844243" y="2324390"/>
          <a:ext cx="3446664" cy="2721436"/>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2"/>
          </p:nvPr>
        </p:nvSpPr>
        <p:spPr/>
        <p:txBody>
          <a:bodyPr/>
          <a:lstStyle/>
          <a:p>
            <a:pPr>
              <a:defRPr/>
            </a:pPr>
            <a:fld id="{149C2571-02F4-4B8D-948F-906E4252C2FE}" type="slidenum">
              <a:rPr lang="en-US" smtClean="0">
                <a:solidFill>
                  <a:prstClr val="black">
                    <a:tint val="75000"/>
                  </a:prstClr>
                </a:solidFill>
              </a:rPr>
              <a:pPr>
                <a:defRPr/>
              </a:pPr>
              <a:t>42</a:t>
            </a:fld>
            <a:endParaRPr lang="en-US" dirty="0">
              <a:solidFill>
                <a:prstClr val="black">
                  <a:tint val="75000"/>
                </a:prstClr>
              </a:solidFill>
            </a:endParaRPr>
          </a:p>
        </p:txBody>
      </p:sp>
    </p:spTree>
    <p:extLst>
      <p:ext uri="{BB962C8B-B14F-4D97-AF65-F5344CB8AC3E}">
        <p14:creationId xmlns:p14="http://schemas.microsoft.com/office/powerpoint/2010/main" val="36858612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sz="3600" b="1" dirty="0" smtClean="0">
                <a:solidFill>
                  <a:srgbClr val="7030A0"/>
                </a:solidFill>
              </a:rPr>
              <a:t>Type of Length of Hospice Utilization Among Hospice Users</a:t>
            </a:r>
            <a:r>
              <a:rPr lang="en-US" b="1" dirty="0" smtClean="0"/>
              <a:t/>
            </a:r>
            <a:br>
              <a:rPr lang="en-US" b="1" dirty="0" smtClean="0"/>
            </a:br>
            <a:endParaRPr lang="en-US" b="1" dirty="0"/>
          </a:p>
        </p:txBody>
      </p:sp>
      <p:sp>
        <p:nvSpPr>
          <p:cNvPr id="3" name="Content Placeholder 2"/>
          <p:cNvSpPr>
            <a:spLocks noGrp="1"/>
          </p:cNvSpPr>
          <p:nvPr>
            <p:ph idx="1"/>
          </p:nvPr>
        </p:nvSpPr>
        <p:spPr>
          <a:xfrm>
            <a:off x="457200" y="2286000"/>
            <a:ext cx="8229600" cy="3810000"/>
          </a:xfrm>
        </p:spPr>
        <p:txBody>
          <a:bodyPr/>
          <a:lstStyle/>
          <a:p>
            <a:pPr marL="0" indent="0">
              <a:buNone/>
            </a:pPr>
            <a:r>
              <a:rPr lang="en-US" dirty="0" smtClean="0"/>
              <a:t>Categories of Type of Length</a:t>
            </a:r>
          </a:p>
          <a:p>
            <a:pPr lvl="1"/>
            <a:r>
              <a:rPr lang="en-US" dirty="0" smtClean="0"/>
              <a:t>Appropriate Use:  &gt;7 days, &lt;180 days</a:t>
            </a:r>
          </a:p>
          <a:p>
            <a:pPr lvl="1"/>
            <a:r>
              <a:rPr lang="en-US" dirty="0" smtClean="0"/>
              <a:t>Potentially Concerning Use:</a:t>
            </a:r>
          </a:p>
          <a:p>
            <a:pPr lvl="2"/>
            <a:r>
              <a:rPr lang="en-US" dirty="0" smtClean="0"/>
              <a:t>Hospice disenrollment or very long hospice enrollment (&gt;=180 days) in 12 months prior to death</a:t>
            </a:r>
          </a:p>
          <a:p>
            <a:pPr lvl="2"/>
            <a:r>
              <a:rPr lang="en-US" dirty="0" smtClean="0"/>
              <a:t>Very short hospice enrollment (&lt;=7 days) among hospice users prior to death</a:t>
            </a:r>
          </a:p>
        </p:txBody>
      </p:sp>
      <p:sp>
        <p:nvSpPr>
          <p:cNvPr id="4" name="Slide Number Placeholder 3"/>
          <p:cNvSpPr>
            <a:spLocks noGrp="1"/>
          </p:cNvSpPr>
          <p:nvPr>
            <p:ph type="sldNum" sz="quarter" idx="12"/>
          </p:nvPr>
        </p:nvSpPr>
        <p:spPr/>
        <p:txBody>
          <a:bodyPr/>
          <a:lstStyle/>
          <a:p>
            <a:pPr>
              <a:defRPr/>
            </a:pPr>
            <a:fld id="{149C2571-02F4-4B8D-948F-906E4252C2FE}" type="slidenum">
              <a:rPr lang="en-US" smtClean="0">
                <a:solidFill>
                  <a:prstClr val="black">
                    <a:tint val="75000"/>
                  </a:prstClr>
                </a:solidFill>
              </a:rPr>
              <a:pPr>
                <a:defRPr/>
              </a:pPr>
              <a:t>43</a:t>
            </a:fld>
            <a:endParaRPr lang="en-US" dirty="0">
              <a:solidFill>
                <a:prstClr val="black">
                  <a:tint val="75000"/>
                </a:prstClr>
              </a:solidFill>
            </a:endParaRPr>
          </a:p>
        </p:txBody>
      </p:sp>
    </p:spTree>
    <p:extLst>
      <p:ext uri="{BB962C8B-B14F-4D97-AF65-F5344CB8AC3E}">
        <p14:creationId xmlns:p14="http://schemas.microsoft.com/office/powerpoint/2010/main" val="25571274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Arrow: Bent-Up 59">
            <a:extLst>
              <a:ext uri="{FF2B5EF4-FFF2-40B4-BE49-F238E27FC236}">
                <a16:creationId xmlns:a16="http://schemas.microsoft.com/office/drawing/2014/main" xmlns="" id="{72D55B92-5A7C-49B1-B2ED-90E62947F9F9}"/>
              </a:ext>
            </a:extLst>
          </p:cNvPr>
          <p:cNvSpPr/>
          <p:nvPr/>
        </p:nvSpPr>
        <p:spPr>
          <a:xfrm rot="5400000">
            <a:off x="706921" y="4284181"/>
            <a:ext cx="1557961" cy="457200"/>
          </a:xfrm>
          <a:prstGeom prst="bentUpArrow">
            <a:avLst>
              <a:gd name="adj1" fmla="val 25000"/>
              <a:gd name="adj2" fmla="val 21008"/>
              <a:gd name="adj3" fmla="val 50000"/>
            </a:avLst>
          </a:prstGeom>
          <a:solidFill>
            <a:schemeClr val="accent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Bent-Up 58">
            <a:extLst>
              <a:ext uri="{FF2B5EF4-FFF2-40B4-BE49-F238E27FC236}">
                <a16:creationId xmlns:a16="http://schemas.microsoft.com/office/drawing/2014/main" xmlns="" id="{E1D0C966-0A5C-433F-9990-95C4059565C4}"/>
              </a:ext>
            </a:extLst>
          </p:cNvPr>
          <p:cNvSpPr/>
          <p:nvPr/>
        </p:nvSpPr>
        <p:spPr>
          <a:xfrm rot="5400000">
            <a:off x="1068308" y="3846596"/>
            <a:ext cx="835191" cy="457200"/>
          </a:xfrm>
          <a:prstGeom prst="bentUpArrow">
            <a:avLst>
              <a:gd name="adj1" fmla="val 25000"/>
              <a:gd name="adj2" fmla="val 21008"/>
              <a:gd name="adj3" fmla="val 50000"/>
            </a:avLst>
          </a:prstGeom>
          <a:solidFill>
            <a:schemeClr val="accent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xmlns="" id="{B27EFC3C-5C4D-4BF6-A46B-2F9808ACAA21}"/>
              </a:ext>
            </a:extLst>
          </p:cNvPr>
          <p:cNvCxnSpPr>
            <a:cxnSpLocks/>
          </p:cNvCxnSpPr>
          <p:nvPr/>
        </p:nvCxnSpPr>
        <p:spPr>
          <a:xfrm>
            <a:off x="1200150" y="1186968"/>
            <a:ext cx="680085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sp>
        <p:nvSpPr>
          <p:cNvPr id="2" name="Slide Number Placeholder 1">
            <a:extLst>
              <a:ext uri="{FF2B5EF4-FFF2-40B4-BE49-F238E27FC236}">
                <a16:creationId xmlns:a16="http://schemas.microsoft.com/office/drawing/2014/main" xmlns="" id="{CBC3EDAA-ED50-49E1-AE2F-DA6BA63274D9}"/>
              </a:ext>
            </a:extLst>
          </p:cNvPr>
          <p:cNvSpPr>
            <a:spLocks noGrp="1"/>
          </p:cNvSpPr>
          <p:nvPr>
            <p:ph type="sldNum" sz="quarter" idx="12"/>
          </p:nvPr>
        </p:nvSpPr>
        <p:spPr/>
        <p:txBody>
          <a:bodyPr/>
          <a:lstStyle/>
          <a:p>
            <a:fld id="{1CB4437B-7085-4F46-A779-6DED2346FCCB}" type="slidenum">
              <a:rPr lang="en-US" smtClean="0"/>
              <a:pPr/>
              <a:t>44</a:t>
            </a:fld>
            <a:endParaRPr lang="en-US"/>
          </a:p>
        </p:txBody>
      </p:sp>
      <p:cxnSp>
        <p:nvCxnSpPr>
          <p:cNvPr id="10" name="Straight Connector 9">
            <a:extLst>
              <a:ext uri="{FF2B5EF4-FFF2-40B4-BE49-F238E27FC236}">
                <a16:creationId xmlns:a16="http://schemas.microsoft.com/office/drawing/2014/main" xmlns="" id="{3E0792F6-59C1-4071-92F6-358FF8B5D5BF}"/>
              </a:ext>
            </a:extLst>
          </p:cNvPr>
          <p:cNvCxnSpPr>
            <a:cxnSpLocks/>
          </p:cNvCxnSpPr>
          <p:nvPr/>
        </p:nvCxnSpPr>
        <p:spPr>
          <a:xfrm>
            <a:off x="1143000" y="838200"/>
            <a:ext cx="680085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sp>
        <p:nvSpPr>
          <p:cNvPr id="11" name="Rectangle: Rounded Corners 10">
            <a:extLst>
              <a:ext uri="{FF2B5EF4-FFF2-40B4-BE49-F238E27FC236}">
                <a16:creationId xmlns:a16="http://schemas.microsoft.com/office/drawing/2014/main" xmlns="" id="{029D7D69-4F79-46D3-9B28-D795BB41E926}"/>
              </a:ext>
            </a:extLst>
          </p:cNvPr>
          <p:cNvSpPr/>
          <p:nvPr/>
        </p:nvSpPr>
        <p:spPr>
          <a:xfrm>
            <a:off x="3068710" y="1274906"/>
            <a:ext cx="2817740" cy="974212"/>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Dually eligible decedents </a:t>
            </a:r>
            <a:r>
              <a:rPr lang="en-US" sz="2000" dirty="0"/>
              <a:t>that used hospice </a:t>
            </a:r>
            <a:r>
              <a:rPr lang="en-US" sz="2000" dirty="0" smtClean="0"/>
              <a:t>(</a:t>
            </a:r>
            <a:r>
              <a:rPr lang="en-US" sz="2000" dirty="0"/>
              <a:t>n</a:t>
            </a:r>
            <a:r>
              <a:rPr lang="en-US" sz="2000" dirty="0" smtClean="0"/>
              <a:t>=5321)</a:t>
            </a:r>
            <a:endParaRPr lang="en-US" sz="2000" dirty="0"/>
          </a:p>
        </p:txBody>
      </p:sp>
      <p:cxnSp>
        <p:nvCxnSpPr>
          <p:cNvPr id="5" name="Straight Arrow Connector 4">
            <a:extLst>
              <a:ext uri="{FF2B5EF4-FFF2-40B4-BE49-F238E27FC236}">
                <a16:creationId xmlns:a16="http://schemas.microsoft.com/office/drawing/2014/main" xmlns="" id="{68072FA9-86F8-4573-8675-774F508B305C}"/>
              </a:ext>
            </a:extLst>
          </p:cNvPr>
          <p:cNvCxnSpPr>
            <a:cxnSpLocks/>
            <a:stCxn id="11" idx="3"/>
            <a:endCxn id="14" idx="0"/>
          </p:cNvCxnSpPr>
          <p:nvPr/>
        </p:nvCxnSpPr>
        <p:spPr>
          <a:xfrm>
            <a:off x="5886450" y="1762013"/>
            <a:ext cx="485774" cy="861789"/>
          </a:xfrm>
          <a:prstGeom prst="straightConnector1">
            <a:avLst/>
          </a:prstGeom>
          <a:ln w="571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xmlns="" id="{3629F9F2-01B9-485F-A185-777B0C4ABD7C}"/>
              </a:ext>
            </a:extLst>
          </p:cNvPr>
          <p:cNvSpPr/>
          <p:nvPr/>
        </p:nvSpPr>
        <p:spPr>
          <a:xfrm>
            <a:off x="4886324" y="2623802"/>
            <a:ext cx="2971800" cy="1204289"/>
          </a:xfrm>
          <a:prstGeom prst="roundRect">
            <a:avLst/>
          </a:prstGeom>
          <a:solidFill>
            <a:schemeClr val="tx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48% </a:t>
            </a:r>
            <a:r>
              <a:rPr lang="en-US" sz="2000" dirty="0">
                <a:solidFill>
                  <a:schemeClr val="tx1"/>
                </a:solidFill>
              </a:rPr>
              <a:t>with appropriate use </a:t>
            </a:r>
            <a:r>
              <a:rPr lang="en-US" sz="2000" dirty="0" smtClean="0">
                <a:solidFill>
                  <a:schemeClr val="tx1"/>
                </a:solidFill>
              </a:rPr>
              <a:t>(</a:t>
            </a:r>
            <a:r>
              <a:rPr lang="en-US" sz="2000" dirty="0">
                <a:solidFill>
                  <a:schemeClr val="tx1"/>
                </a:solidFill>
              </a:rPr>
              <a:t>n</a:t>
            </a:r>
            <a:r>
              <a:rPr lang="en-US" sz="2000" dirty="0" smtClean="0">
                <a:solidFill>
                  <a:schemeClr val="tx1"/>
                </a:solidFill>
              </a:rPr>
              <a:t>=2553) </a:t>
            </a:r>
            <a:r>
              <a:rPr lang="en-US" sz="2000" dirty="0">
                <a:solidFill>
                  <a:schemeClr val="tx1"/>
                </a:solidFill>
              </a:rPr>
              <a:t>defined as total days between 7 and 180 days</a:t>
            </a:r>
          </a:p>
        </p:txBody>
      </p:sp>
      <p:cxnSp>
        <p:nvCxnSpPr>
          <p:cNvPr id="17" name="Straight Arrow Connector 16">
            <a:extLst>
              <a:ext uri="{FF2B5EF4-FFF2-40B4-BE49-F238E27FC236}">
                <a16:creationId xmlns:a16="http://schemas.microsoft.com/office/drawing/2014/main" xmlns="" id="{4A8F0142-5B5C-4E4A-BE64-1FF10B5ADF4F}"/>
              </a:ext>
            </a:extLst>
          </p:cNvPr>
          <p:cNvCxnSpPr>
            <a:cxnSpLocks/>
            <a:stCxn id="11" idx="1"/>
            <a:endCxn id="20" idx="0"/>
          </p:cNvCxnSpPr>
          <p:nvPr/>
        </p:nvCxnSpPr>
        <p:spPr>
          <a:xfrm flipH="1">
            <a:off x="2561037" y="1762012"/>
            <a:ext cx="507674" cy="861788"/>
          </a:xfrm>
          <a:prstGeom prst="straightConnector1">
            <a:avLst/>
          </a:prstGeom>
          <a:ln w="571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xmlns="" id="{C081C7FF-A8BA-4CEB-A1AB-7D0E1D2B1887}"/>
              </a:ext>
            </a:extLst>
          </p:cNvPr>
          <p:cNvSpPr/>
          <p:nvPr/>
        </p:nvSpPr>
        <p:spPr>
          <a:xfrm>
            <a:off x="1257304" y="2623800"/>
            <a:ext cx="2607467" cy="1204288"/>
          </a:xfrm>
          <a:prstGeom prst="roundRect">
            <a:avLst/>
          </a:prstGeom>
          <a:solidFill>
            <a:schemeClr val="accent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52% </a:t>
            </a:r>
            <a:r>
              <a:rPr lang="en-US" sz="2000" dirty="0">
                <a:solidFill>
                  <a:schemeClr val="tx1"/>
                </a:solidFill>
              </a:rPr>
              <a:t>with potentially concerning use </a:t>
            </a:r>
            <a:r>
              <a:rPr lang="en-US" sz="2000" dirty="0" smtClean="0">
                <a:solidFill>
                  <a:schemeClr val="tx1"/>
                </a:solidFill>
              </a:rPr>
              <a:t>(</a:t>
            </a:r>
            <a:r>
              <a:rPr lang="en-US" sz="2000" dirty="0">
                <a:solidFill>
                  <a:schemeClr val="tx1"/>
                </a:solidFill>
              </a:rPr>
              <a:t>n</a:t>
            </a:r>
            <a:r>
              <a:rPr lang="en-US" sz="2000" dirty="0" smtClean="0">
                <a:solidFill>
                  <a:schemeClr val="tx1"/>
                </a:solidFill>
              </a:rPr>
              <a:t>=2,768)</a:t>
            </a:r>
            <a:endParaRPr lang="en-US" sz="2000" dirty="0">
              <a:solidFill>
                <a:schemeClr val="tx1"/>
              </a:solidFill>
            </a:endParaRPr>
          </a:p>
        </p:txBody>
      </p:sp>
      <p:sp>
        <p:nvSpPr>
          <p:cNvPr id="46" name="Rectangle: Rounded Corners 45">
            <a:extLst>
              <a:ext uri="{FF2B5EF4-FFF2-40B4-BE49-F238E27FC236}">
                <a16:creationId xmlns:a16="http://schemas.microsoft.com/office/drawing/2014/main" xmlns="" id="{12842564-55AE-44BB-B2D2-8BE1DB932F39}"/>
              </a:ext>
            </a:extLst>
          </p:cNvPr>
          <p:cNvSpPr/>
          <p:nvPr/>
        </p:nvSpPr>
        <p:spPr>
          <a:xfrm>
            <a:off x="1743076" y="4030410"/>
            <a:ext cx="3286124" cy="692489"/>
          </a:xfrm>
          <a:prstGeom prst="roundRect">
            <a:avLst/>
          </a:prstGeom>
          <a:solidFill>
            <a:schemeClr val="accent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9.7% </a:t>
            </a:r>
            <a:r>
              <a:rPr lang="en-US" sz="1600" dirty="0">
                <a:solidFill>
                  <a:schemeClr val="tx1"/>
                </a:solidFill>
              </a:rPr>
              <a:t>with disenrollment in 12 months prior to death </a:t>
            </a:r>
            <a:r>
              <a:rPr lang="en-US" sz="1600" dirty="0" smtClean="0">
                <a:solidFill>
                  <a:schemeClr val="tx1"/>
                </a:solidFill>
              </a:rPr>
              <a:t>(</a:t>
            </a:r>
            <a:r>
              <a:rPr lang="en-US" sz="1600" dirty="0">
                <a:solidFill>
                  <a:schemeClr val="tx1"/>
                </a:solidFill>
              </a:rPr>
              <a:t>n</a:t>
            </a:r>
            <a:r>
              <a:rPr lang="en-US" sz="1600" dirty="0" smtClean="0">
                <a:solidFill>
                  <a:schemeClr val="tx1"/>
                </a:solidFill>
              </a:rPr>
              <a:t>=517)</a:t>
            </a:r>
            <a:endParaRPr lang="en-US" sz="1600" dirty="0">
              <a:solidFill>
                <a:schemeClr val="tx1"/>
              </a:solidFill>
            </a:endParaRPr>
          </a:p>
        </p:txBody>
      </p:sp>
      <p:sp>
        <p:nvSpPr>
          <p:cNvPr id="70" name="Rectangle: Rounded Corners 69">
            <a:extLst>
              <a:ext uri="{FF2B5EF4-FFF2-40B4-BE49-F238E27FC236}">
                <a16:creationId xmlns:a16="http://schemas.microsoft.com/office/drawing/2014/main" xmlns="" id="{C4728AC7-880C-4526-9B70-8790CB8A5909}"/>
              </a:ext>
            </a:extLst>
          </p:cNvPr>
          <p:cNvSpPr/>
          <p:nvPr/>
        </p:nvSpPr>
        <p:spPr>
          <a:xfrm>
            <a:off x="1743076" y="4842458"/>
            <a:ext cx="3286125" cy="692489"/>
          </a:xfrm>
          <a:prstGeom prst="roundRect">
            <a:avLst/>
          </a:prstGeom>
          <a:solidFill>
            <a:schemeClr val="accent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36% </a:t>
            </a:r>
            <a:r>
              <a:rPr lang="en-US" sz="1600" dirty="0">
                <a:solidFill>
                  <a:schemeClr val="tx1"/>
                </a:solidFill>
              </a:rPr>
              <a:t>with very short enrollment (≤7 days) prior to death </a:t>
            </a:r>
            <a:r>
              <a:rPr lang="en-US" sz="1600" dirty="0" smtClean="0">
                <a:solidFill>
                  <a:schemeClr val="tx1"/>
                </a:solidFill>
              </a:rPr>
              <a:t>(</a:t>
            </a:r>
            <a:r>
              <a:rPr lang="en-US" sz="1600" dirty="0">
                <a:solidFill>
                  <a:schemeClr val="tx1"/>
                </a:solidFill>
              </a:rPr>
              <a:t>n</a:t>
            </a:r>
            <a:r>
              <a:rPr lang="en-US" sz="1600" dirty="0" smtClean="0">
                <a:solidFill>
                  <a:schemeClr val="tx1"/>
                </a:solidFill>
              </a:rPr>
              <a:t>=1913)</a:t>
            </a:r>
            <a:endParaRPr lang="en-US" sz="1600" dirty="0">
              <a:solidFill>
                <a:schemeClr val="tx1"/>
              </a:solidFill>
            </a:endParaRPr>
          </a:p>
        </p:txBody>
      </p:sp>
      <p:sp>
        <p:nvSpPr>
          <p:cNvPr id="3" name="Title 2"/>
          <p:cNvSpPr>
            <a:spLocks noGrp="1"/>
          </p:cNvSpPr>
          <p:nvPr>
            <p:ph type="title"/>
          </p:nvPr>
        </p:nvSpPr>
        <p:spPr>
          <a:xfrm>
            <a:off x="629841" y="457201"/>
            <a:ext cx="7786026" cy="817705"/>
          </a:xfrm>
        </p:spPr>
        <p:txBody>
          <a:bodyPr>
            <a:noAutofit/>
          </a:bodyPr>
          <a:lstStyle/>
          <a:p>
            <a:r>
              <a:rPr lang="en-US" sz="2400" dirty="0" smtClean="0">
                <a:solidFill>
                  <a:srgbClr val="7030A0"/>
                </a:solidFill>
              </a:rPr>
              <a:t>Type of Hospice Length</a:t>
            </a:r>
            <a:br>
              <a:rPr lang="en-US" sz="2400" dirty="0" smtClean="0">
                <a:solidFill>
                  <a:srgbClr val="7030A0"/>
                </a:solidFill>
              </a:rPr>
            </a:br>
            <a:r>
              <a:rPr lang="en-US" sz="2400" dirty="0" smtClean="0">
                <a:solidFill>
                  <a:srgbClr val="7030A0"/>
                </a:solidFill>
              </a:rPr>
              <a:t>Dually Eligible Decedents</a:t>
            </a:r>
            <a:endParaRPr lang="en-US" sz="2400" dirty="0">
              <a:solidFill>
                <a:srgbClr val="7030A0"/>
              </a:solidFill>
            </a:endParaRPr>
          </a:p>
        </p:txBody>
      </p:sp>
      <p:sp>
        <p:nvSpPr>
          <p:cNvPr id="15" name="Rectangle: Rounded Corners 69">
            <a:extLst>
              <a:ext uri="{FF2B5EF4-FFF2-40B4-BE49-F238E27FC236}">
                <a16:creationId xmlns:a16="http://schemas.microsoft.com/office/drawing/2014/main" xmlns="" id="{C4728AC7-880C-4526-9B70-8790CB8A5909}"/>
              </a:ext>
            </a:extLst>
          </p:cNvPr>
          <p:cNvSpPr/>
          <p:nvPr/>
        </p:nvSpPr>
        <p:spPr>
          <a:xfrm>
            <a:off x="1743075" y="5697112"/>
            <a:ext cx="3543820" cy="692489"/>
          </a:xfrm>
          <a:prstGeom prst="roundRect">
            <a:avLst/>
          </a:prstGeom>
          <a:solidFill>
            <a:schemeClr val="accent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6.4% </a:t>
            </a:r>
            <a:r>
              <a:rPr lang="en-US" sz="1600" dirty="0">
                <a:solidFill>
                  <a:schemeClr val="tx1"/>
                </a:solidFill>
              </a:rPr>
              <a:t>with very </a:t>
            </a:r>
            <a:r>
              <a:rPr lang="en-US" sz="1600" dirty="0" smtClean="0">
                <a:solidFill>
                  <a:schemeClr val="tx1"/>
                </a:solidFill>
              </a:rPr>
              <a:t>long enrollment(</a:t>
            </a:r>
            <a:r>
              <a:rPr lang="en-US" sz="1600" u="sng" dirty="0" smtClean="0">
                <a:solidFill>
                  <a:schemeClr val="tx1"/>
                </a:solidFill>
              </a:rPr>
              <a:t>&gt;</a:t>
            </a:r>
            <a:r>
              <a:rPr lang="en-US" sz="1600" dirty="0" smtClean="0">
                <a:solidFill>
                  <a:schemeClr val="tx1"/>
                </a:solidFill>
              </a:rPr>
              <a:t>180 </a:t>
            </a:r>
            <a:r>
              <a:rPr lang="en-US" sz="1600" dirty="0">
                <a:solidFill>
                  <a:schemeClr val="tx1"/>
                </a:solidFill>
              </a:rPr>
              <a:t>days) prior to death </a:t>
            </a:r>
            <a:r>
              <a:rPr lang="en-US" sz="1600" dirty="0" smtClean="0">
                <a:solidFill>
                  <a:schemeClr val="tx1"/>
                </a:solidFill>
              </a:rPr>
              <a:t>(</a:t>
            </a:r>
            <a:r>
              <a:rPr lang="en-US" sz="1600" dirty="0">
                <a:solidFill>
                  <a:schemeClr val="tx1"/>
                </a:solidFill>
              </a:rPr>
              <a:t>n</a:t>
            </a:r>
            <a:r>
              <a:rPr lang="en-US" sz="1600" dirty="0" smtClean="0">
                <a:solidFill>
                  <a:schemeClr val="tx1"/>
                </a:solidFill>
              </a:rPr>
              <a:t>=338)</a:t>
            </a:r>
            <a:endParaRPr lang="en-US" sz="1600" dirty="0">
              <a:solidFill>
                <a:schemeClr val="tx1"/>
              </a:solidFill>
            </a:endParaRPr>
          </a:p>
        </p:txBody>
      </p:sp>
      <p:sp>
        <p:nvSpPr>
          <p:cNvPr id="16" name="Arrow: Bent-Up 58">
            <a:extLst>
              <a:ext uri="{FF2B5EF4-FFF2-40B4-BE49-F238E27FC236}">
                <a16:creationId xmlns:a16="http://schemas.microsoft.com/office/drawing/2014/main" xmlns="" id="{E1D0C966-0A5C-433F-9990-95C4059565C4}"/>
              </a:ext>
            </a:extLst>
          </p:cNvPr>
          <p:cNvSpPr/>
          <p:nvPr/>
        </p:nvSpPr>
        <p:spPr>
          <a:xfrm rot="5400000">
            <a:off x="1068304" y="5420768"/>
            <a:ext cx="835191" cy="457200"/>
          </a:xfrm>
          <a:prstGeom prst="bentUpArrow">
            <a:avLst>
              <a:gd name="adj1" fmla="val 25000"/>
              <a:gd name="adj2" fmla="val 21008"/>
              <a:gd name="adj3" fmla="val 50000"/>
            </a:avLst>
          </a:prstGeom>
          <a:solidFill>
            <a:schemeClr val="accent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67018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Arrow: Bent-Up 59">
            <a:extLst>
              <a:ext uri="{FF2B5EF4-FFF2-40B4-BE49-F238E27FC236}">
                <a16:creationId xmlns:a16="http://schemas.microsoft.com/office/drawing/2014/main" xmlns="" id="{72D55B92-5A7C-49B1-B2ED-90E62947F9F9}"/>
              </a:ext>
            </a:extLst>
          </p:cNvPr>
          <p:cNvSpPr/>
          <p:nvPr/>
        </p:nvSpPr>
        <p:spPr>
          <a:xfrm rot="5400000">
            <a:off x="706921" y="4284181"/>
            <a:ext cx="1557961" cy="457200"/>
          </a:xfrm>
          <a:prstGeom prst="bentUpArrow">
            <a:avLst>
              <a:gd name="adj1" fmla="val 25000"/>
              <a:gd name="adj2" fmla="val 21008"/>
              <a:gd name="adj3" fmla="val 50000"/>
            </a:avLst>
          </a:prstGeom>
          <a:solidFill>
            <a:schemeClr val="accent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Bent-Up 58">
            <a:extLst>
              <a:ext uri="{FF2B5EF4-FFF2-40B4-BE49-F238E27FC236}">
                <a16:creationId xmlns:a16="http://schemas.microsoft.com/office/drawing/2014/main" xmlns="" id="{E1D0C966-0A5C-433F-9990-95C4059565C4}"/>
              </a:ext>
            </a:extLst>
          </p:cNvPr>
          <p:cNvSpPr/>
          <p:nvPr/>
        </p:nvSpPr>
        <p:spPr>
          <a:xfrm rot="5400000">
            <a:off x="1068308" y="3846596"/>
            <a:ext cx="835191" cy="457200"/>
          </a:xfrm>
          <a:prstGeom prst="bentUpArrow">
            <a:avLst>
              <a:gd name="adj1" fmla="val 25000"/>
              <a:gd name="adj2" fmla="val 21008"/>
              <a:gd name="adj3" fmla="val 50000"/>
            </a:avLst>
          </a:prstGeom>
          <a:solidFill>
            <a:schemeClr val="accent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a:extLst>
              <a:ext uri="{FF2B5EF4-FFF2-40B4-BE49-F238E27FC236}">
                <a16:creationId xmlns:a16="http://schemas.microsoft.com/office/drawing/2014/main" xmlns="" id="{B27EFC3C-5C4D-4BF6-A46B-2F9808ACAA21}"/>
              </a:ext>
            </a:extLst>
          </p:cNvPr>
          <p:cNvCxnSpPr>
            <a:cxnSpLocks/>
          </p:cNvCxnSpPr>
          <p:nvPr/>
        </p:nvCxnSpPr>
        <p:spPr>
          <a:xfrm>
            <a:off x="1200150" y="1186968"/>
            <a:ext cx="680085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sp>
        <p:nvSpPr>
          <p:cNvPr id="2" name="Slide Number Placeholder 1">
            <a:extLst>
              <a:ext uri="{FF2B5EF4-FFF2-40B4-BE49-F238E27FC236}">
                <a16:creationId xmlns:a16="http://schemas.microsoft.com/office/drawing/2014/main" xmlns="" id="{CBC3EDAA-ED50-49E1-AE2F-DA6BA63274D9}"/>
              </a:ext>
            </a:extLst>
          </p:cNvPr>
          <p:cNvSpPr>
            <a:spLocks noGrp="1"/>
          </p:cNvSpPr>
          <p:nvPr>
            <p:ph type="sldNum" sz="quarter" idx="12"/>
          </p:nvPr>
        </p:nvSpPr>
        <p:spPr/>
        <p:txBody>
          <a:bodyPr/>
          <a:lstStyle/>
          <a:p>
            <a:fld id="{1CB4437B-7085-4F46-A779-6DED2346FCCB}" type="slidenum">
              <a:rPr lang="en-US" smtClean="0"/>
              <a:pPr/>
              <a:t>45</a:t>
            </a:fld>
            <a:endParaRPr lang="en-US"/>
          </a:p>
        </p:txBody>
      </p:sp>
      <p:cxnSp>
        <p:nvCxnSpPr>
          <p:cNvPr id="10" name="Straight Connector 9">
            <a:extLst>
              <a:ext uri="{FF2B5EF4-FFF2-40B4-BE49-F238E27FC236}">
                <a16:creationId xmlns:a16="http://schemas.microsoft.com/office/drawing/2014/main" xmlns="" id="{3E0792F6-59C1-4071-92F6-358FF8B5D5BF}"/>
              </a:ext>
            </a:extLst>
          </p:cNvPr>
          <p:cNvCxnSpPr>
            <a:cxnSpLocks/>
          </p:cNvCxnSpPr>
          <p:nvPr/>
        </p:nvCxnSpPr>
        <p:spPr>
          <a:xfrm>
            <a:off x="1143000" y="838200"/>
            <a:ext cx="680085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sp>
        <p:nvSpPr>
          <p:cNvPr id="11" name="Rectangle: Rounded Corners 10">
            <a:extLst>
              <a:ext uri="{FF2B5EF4-FFF2-40B4-BE49-F238E27FC236}">
                <a16:creationId xmlns:a16="http://schemas.microsoft.com/office/drawing/2014/main" xmlns="" id="{029D7D69-4F79-46D3-9B28-D795BB41E926}"/>
              </a:ext>
            </a:extLst>
          </p:cNvPr>
          <p:cNvSpPr/>
          <p:nvPr/>
        </p:nvSpPr>
        <p:spPr>
          <a:xfrm>
            <a:off x="3068710" y="1274907"/>
            <a:ext cx="2817740" cy="858695"/>
          </a:xfrm>
          <a:prstGeom prst="round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Medicaid-only decedents that used hospice </a:t>
            </a:r>
            <a:r>
              <a:rPr lang="en-US" dirty="0" smtClean="0"/>
              <a:t>(n=541</a:t>
            </a:r>
            <a:r>
              <a:rPr lang="en-US" sz="2400" dirty="0" smtClean="0"/>
              <a:t>)</a:t>
            </a:r>
            <a:endParaRPr lang="en-US" sz="2400" dirty="0"/>
          </a:p>
        </p:txBody>
      </p:sp>
      <p:cxnSp>
        <p:nvCxnSpPr>
          <p:cNvPr id="5" name="Straight Arrow Connector 4">
            <a:extLst>
              <a:ext uri="{FF2B5EF4-FFF2-40B4-BE49-F238E27FC236}">
                <a16:creationId xmlns:a16="http://schemas.microsoft.com/office/drawing/2014/main" xmlns="" id="{68072FA9-86F8-4573-8675-774F508B305C}"/>
              </a:ext>
            </a:extLst>
          </p:cNvPr>
          <p:cNvCxnSpPr>
            <a:cxnSpLocks/>
            <a:stCxn id="11" idx="3"/>
            <a:endCxn id="14" idx="0"/>
          </p:cNvCxnSpPr>
          <p:nvPr/>
        </p:nvCxnSpPr>
        <p:spPr>
          <a:xfrm>
            <a:off x="5886450" y="1704255"/>
            <a:ext cx="485774" cy="919547"/>
          </a:xfrm>
          <a:prstGeom prst="straightConnector1">
            <a:avLst/>
          </a:prstGeom>
          <a:ln w="571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xmlns="" id="{3629F9F2-01B9-485F-A185-777B0C4ABD7C}"/>
              </a:ext>
            </a:extLst>
          </p:cNvPr>
          <p:cNvSpPr/>
          <p:nvPr/>
        </p:nvSpPr>
        <p:spPr>
          <a:xfrm>
            <a:off x="4886324" y="2623802"/>
            <a:ext cx="2971800" cy="1204289"/>
          </a:xfrm>
          <a:prstGeom prst="roundRect">
            <a:avLst/>
          </a:prstGeom>
          <a:solidFill>
            <a:schemeClr val="tx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46% </a:t>
            </a:r>
            <a:r>
              <a:rPr lang="en-US" sz="2000" dirty="0">
                <a:solidFill>
                  <a:schemeClr val="tx1"/>
                </a:solidFill>
              </a:rPr>
              <a:t>with appropriate use </a:t>
            </a:r>
            <a:r>
              <a:rPr lang="en-US" sz="2000" dirty="0" smtClean="0">
                <a:solidFill>
                  <a:schemeClr val="tx1"/>
                </a:solidFill>
              </a:rPr>
              <a:t>(n=249) </a:t>
            </a:r>
            <a:r>
              <a:rPr lang="en-US" sz="2000" dirty="0">
                <a:solidFill>
                  <a:schemeClr val="tx1"/>
                </a:solidFill>
              </a:rPr>
              <a:t>defined as total days between 7 and 180 days</a:t>
            </a:r>
          </a:p>
        </p:txBody>
      </p:sp>
      <p:cxnSp>
        <p:nvCxnSpPr>
          <p:cNvPr id="17" name="Straight Arrow Connector 16">
            <a:extLst>
              <a:ext uri="{FF2B5EF4-FFF2-40B4-BE49-F238E27FC236}">
                <a16:creationId xmlns:a16="http://schemas.microsoft.com/office/drawing/2014/main" xmlns="" id="{4A8F0142-5B5C-4E4A-BE64-1FF10B5ADF4F}"/>
              </a:ext>
            </a:extLst>
          </p:cNvPr>
          <p:cNvCxnSpPr>
            <a:cxnSpLocks/>
            <a:stCxn id="11" idx="1"/>
            <a:endCxn id="20" idx="0"/>
          </p:cNvCxnSpPr>
          <p:nvPr/>
        </p:nvCxnSpPr>
        <p:spPr>
          <a:xfrm flipH="1">
            <a:off x="2561038" y="1704255"/>
            <a:ext cx="507674" cy="919547"/>
          </a:xfrm>
          <a:prstGeom prst="straightConnector1">
            <a:avLst/>
          </a:prstGeom>
          <a:ln w="5715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xmlns="" id="{C081C7FF-A8BA-4CEB-A1AB-7D0E1D2B1887}"/>
              </a:ext>
            </a:extLst>
          </p:cNvPr>
          <p:cNvSpPr/>
          <p:nvPr/>
        </p:nvSpPr>
        <p:spPr>
          <a:xfrm>
            <a:off x="1257304" y="2623800"/>
            <a:ext cx="2607467" cy="1204288"/>
          </a:xfrm>
          <a:prstGeom prst="roundRect">
            <a:avLst/>
          </a:prstGeom>
          <a:solidFill>
            <a:schemeClr val="accent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54% </a:t>
            </a:r>
            <a:r>
              <a:rPr lang="en-US" sz="2000" dirty="0">
                <a:solidFill>
                  <a:schemeClr val="tx1"/>
                </a:solidFill>
              </a:rPr>
              <a:t>with potentially concerning use </a:t>
            </a:r>
            <a:r>
              <a:rPr lang="en-US" sz="2000" dirty="0" smtClean="0">
                <a:solidFill>
                  <a:schemeClr val="tx1"/>
                </a:solidFill>
              </a:rPr>
              <a:t>(n=292)</a:t>
            </a:r>
            <a:endParaRPr lang="en-US" sz="2000" dirty="0">
              <a:solidFill>
                <a:schemeClr val="tx1"/>
              </a:solidFill>
            </a:endParaRPr>
          </a:p>
        </p:txBody>
      </p:sp>
      <p:sp>
        <p:nvSpPr>
          <p:cNvPr id="46" name="Rectangle: Rounded Corners 45">
            <a:extLst>
              <a:ext uri="{FF2B5EF4-FFF2-40B4-BE49-F238E27FC236}">
                <a16:creationId xmlns:a16="http://schemas.microsoft.com/office/drawing/2014/main" xmlns="" id="{12842564-55AE-44BB-B2D2-8BE1DB932F39}"/>
              </a:ext>
            </a:extLst>
          </p:cNvPr>
          <p:cNvSpPr/>
          <p:nvPr/>
        </p:nvSpPr>
        <p:spPr>
          <a:xfrm>
            <a:off x="1743076" y="4030410"/>
            <a:ext cx="3286124" cy="692489"/>
          </a:xfrm>
          <a:prstGeom prst="roundRect">
            <a:avLst/>
          </a:prstGeom>
          <a:solidFill>
            <a:schemeClr val="accent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13.3% </a:t>
            </a:r>
            <a:r>
              <a:rPr lang="en-US" sz="1600" dirty="0">
                <a:solidFill>
                  <a:schemeClr val="tx1"/>
                </a:solidFill>
              </a:rPr>
              <a:t>with disenrollment in 12 months prior to death (</a:t>
            </a:r>
            <a:r>
              <a:rPr lang="en-US" sz="1600" dirty="0" smtClean="0">
                <a:solidFill>
                  <a:schemeClr val="tx1"/>
                </a:solidFill>
              </a:rPr>
              <a:t>N=72)</a:t>
            </a:r>
            <a:endParaRPr lang="en-US" sz="1600" dirty="0">
              <a:solidFill>
                <a:schemeClr val="tx1"/>
              </a:solidFill>
            </a:endParaRPr>
          </a:p>
        </p:txBody>
      </p:sp>
      <p:sp>
        <p:nvSpPr>
          <p:cNvPr id="70" name="Rectangle: Rounded Corners 69">
            <a:extLst>
              <a:ext uri="{FF2B5EF4-FFF2-40B4-BE49-F238E27FC236}">
                <a16:creationId xmlns:a16="http://schemas.microsoft.com/office/drawing/2014/main" xmlns="" id="{C4728AC7-880C-4526-9B70-8790CB8A5909}"/>
              </a:ext>
            </a:extLst>
          </p:cNvPr>
          <p:cNvSpPr/>
          <p:nvPr/>
        </p:nvSpPr>
        <p:spPr>
          <a:xfrm>
            <a:off x="1743075" y="4842458"/>
            <a:ext cx="3286125" cy="692489"/>
          </a:xfrm>
          <a:prstGeom prst="roundRect">
            <a:avLst/>
          </a:prstGeom>
          <a:solidFill>
            <a:schemeClr val="accent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40.7% </a:t>
            </a:r>
            <a:r>
              <a:rPr lang="en-US" sz="1600" dirty="0">
                <a:solidFill>
                  <a:schemeClr val="tx1"/>
                </a:solidFill>
              </a:rPr>
              <a:t>with very short enrollment (≤7 days) prior to death (N=220)</a:t>
            </a:r>
          </a:p>
        </p:txBody>
      </p:sp>
      <p:sp>
        <p:nvSpPr>
          <p:cNvPr id="3" name="Title 2"/>
          <p:cNvSpPr>
            <a:spLocks noGrp="1"/>
          </p:cNvSpPr>
          <p:nvPr>
            <p:ph type="title"/>
          </p:nvPr>
        </p:nvSpPr>
        <p:spPr>
          <a:xfrm>
            <a:off x="629841" y="457201"/>
            <a:ext cx="7786026" cy="817705"/>
          </a:xfrm>
        </p:spPr>
        <p:txBody>
          <a:bodyPr>
            <a:noAutofit/>
          </a:bodyPr>
          <a:lstStyle/>
          <a:p>
            <a:r>
              <a:rPr lang="en-US" sz="2400" dirty="0" smtClean="0">
                <a:solidFill>
                  <a:srgbClr val="7030A0"/>
                </a:solidFill>
              </a:rPr>
              <a:t>Type of Hospice Length</a:t>
            </a:r>
            <a:br>
              <a:rPr lang="en-US" sz="2400" dirty="0" smtClean="0">
                <a:solidFill>
                  <a:srgbClr val="7030A0"/>
                </a:solidFill>
              </a:rPr>
            </a:br>
            <a:r>
              <a:rPr lang="en-US" sz="2400" dirty="0" smtClean="0">
                <a:solidFill>
                  <a:srgbClr val="7030A0"/>
                </a:solidFill>
              </a:rPr>
              <a:t>Medicaid Only Decedents</a:t>
            </a:r>
            <a:endParaRPr lang="en-US" sz="2400" dirty="0">
              <a:solidFill>
                <a:srgbClr val="7030A0"/>
              </a:solidFill>
            </a:endParaRPr>
          </a:p>
        </p:txBody>
      </p:sp>
    </p:spTree>
    <p:extLst>
      <p:ext uri="{BB962C8B-B14F-4D97-AF65-F5344CB8AC3E}">
        <p14:creationId xmlns:p14="http://schemas.microsoft.com/office/powerpoint/2010/main" val="24496983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1"/>
            <a:ext cx="7556117" cy="914400"/>
          </a:xfrm>
        </p:spPr>
        <p:txBody>
          <a:bodyPr/>
          <a:lstStyle/>
          <a:p>
            <a:r>
              <a:rPr lang="en-US" sz="4400" dirty="0" smtClean="0">
                <a:solidFill>
                  <a:srgbClr val="7030A0"/>
                </a:solidFill>
              </a:rPr>
              <a:t>Hospice Next Steps	</a:t>
            </a:r>
            <a:endParaRPr lang="en-US" sz="4400" dirty="0">
              <a:solidFill>
                <a:srgbClr val="7030A0"/>
              </a:solidFill>
            </a:endParaRPr>
          </a:p>
        </p:txBody>
      </p:sp>
      <p:sp>
        <p:nvSpPr>
          <p:cNvPr id="4" name="Text Placeholder 3"/>
          <p:cNvSpPr>
            <a:spLocks noGrp="1"/>
          </p:cNvSpPr>
          <p:nvPr>
            <p:ph type="body" sz="half" idx="2"/>
          </p:nvPr>
        </p:nvSpPr>
        <p:spPr>
          <a:xfrm>
            <a:off x="685801" y="1733205"/>
            <a:ext cx="8154785" cy="2610196"/>
          </a:xfrm>
        </p:spPr>
        <p:txBody>
          <a:bodyPr>
            <a:noAutofit/>
          </a:bodyPr>
          <a:lstStyle/>
          <a:p>
            <a:r>
              <a:rPr lang="en-US" sz="2400" b="1" dirty="0"/>
              <a:t>Goals:</a:t>
            </a:r>
            <a:endParaRPr lang="en-US" sz="2400" dirty="0"/>
          </a:p>
          <a:p>
            <a:pPr>
              <a:spcBef>
                <a:spcPts val="0"/>
              </a:spcBef>
            </a:pPr>
            <a:r>
              <a:rPr lang="en-US" sz="2400" dirty="0" smtClean="0"/>
              <a:t>•    Foster </a:t>
            </a:r>
            <a:r>
              <a:rPr lang="en-US" sz="2400" dirty="0"/>
              <a:t>a conversation around how to discuss hospice care with Medicare/Medicaid  </a:t>
            </a:r>
            <a:r>
              <a:rPr lang="en-US" sz="2400" dirty="0" smtClean="0"/>
              <a:t>       participants </a:t>
            </a:r>
            <a:r>
              <a:rPr lang="en-US" sz="2400" dirty="0"/>
              <a:t>and their </a:t>
            </a:r>
            <a:r>
              <a:rPr lang="en-US" sz="2400" dirty="0" smtClean="0"/>
              <a:t>families</a:t>
            </a:r>
          </a:p>
          <a:p>
            <a:pPr>
              <a:spcBef>
                <a:spcPts val="0"/>
              </a:spcBef>
            </a:pPr>
            <a:endParaRPr lang="en-US" sz="2400" dirty="0"/>
          </a:p>
          <a:p>
            <a:pPr>
              <a:spcBef>
                <a:spcPts val="0"/>
              </a:spcBef>
            </a:pPr>
            <a:r>
              <a:rPr lang="en-US" sz="2400" dirty="0" smtClean="0"/>
              <a:t>•    Increase </a:t>
            </a:r>
            <a:r>
              <a:rPr lang="en-US" sz="2400" dirty="0"/>
              <a:t>public knowledge and awareness about hospice and the Medicare </a:t>
            </a:r>
            <a:r>
              <a:rPr lang="en-US" sz="2400" dirty="0" smtClean="0"/>
              <a:t>  benefit</a:t>
            </a:r>
            <a:r>
              <a:rPr lang="en-US" sz="2400" dirty="0"/>
              <a:t>. </a:t>
            </a:r>
            <a:endParaRPr lang="en-US" sz="2400" dirty="0" smtClean="0"/>
          </a:p>
          <a:p>
            <a:pPr>
              <a:spcBef>
                <a:spcPts val="0"/>
              </a:spcBef>
            </a:pPr>
            <a:endParaRPr lang="en-US" sz="2400" dirty="0" smtClean="0"/>
          </a:p>
          <a:p>
            <a:r>
              <a:rPr lang="en-US" sz="2400" b="1" dirty="0" smtClean="0"/>
              <a:t>Intervention:</a:t>
            </a:r>
          </a:p>
          <a:p>
            <a:r>
              <a:rPr lang="en-US" sz="2400" dirty="0" smtClean="0"/>
              <a:t>Work with subject area experts and stakeholders to design an outreach/educational intervention targeting hospitals, physicians, and other practitioners to increase awareness and understanding of hospice benefits. </a:t>
            </a:r>
          </a:p>
          <a:p>
            <a:endParaRPr lang="en-US" sz="2400" dirty="0"/>
          </a:p>
          <a:p>
            <a:endParaRPr lang="en-US" sz="2400" dirty="0"/>
          </a:p>
        </p:txBody>
      </p:sp>
      <p:sp>
        <p:nvSpPr>
          <p:cNvPr id="3" name="Slide Number Placeholder 2"/>
          <p:cNvSpPr>
            <a:spLocks noGrp="1"/>
          </p:cNvSpPr>
          <p:nvPr>
            <p:ph type="sldNum" sz="quarter" idx="12"/>
          </p:nvPr>
        </p:nvSpPr>
        <p:spPr/>
        <p:txBody>
          <a:bodyPr/>
          <a:lstStyle/>
          <a:p>
            <a:pPr>
              <a:defRPr/>
            </a:pPr>
            <a:fld id="{9EBFA534-31AD-443C-B57D-66AE400BAC34}" type="slidenum">
              <a:rPr lang="en-US" smtClean="0">
                <a:solidFill>
                  <a:prstClr val="black">
                    <a:tint val="75000"/>
                  </a:prstClr>
                </a:solidFill>
              </a:rPr>
              <a:pPr>
                <a:defRPr/>
              </a:pPr>
              <a:t>46</a:t>
            </a:fld>
            <a:endParaRPr lang="en-US" dirty="0">
              <a:solidFill>
                <a:prstClr val="black">
                  <a:tint val="75000"/>
                </a:prstClr>
              </a:solidFill>
            </a:endParaRPr>
          </a:p>
        </p:txBody>
      </p:sp>
    </p:spTree>
    <p:extLst>
      <p:ext uri="{BB962C8B-B14F-4D97-AF65-F5344CB8AC3E}">
        <p14:creationId xmlns:p14="http://schemas.microsoft.com/office/powerpoint/2010/main" val="34329572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752600"/>
            <a:ext cx="9144000" cy="2590800"/>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endParaRPr lang="en-US" sz="4400"/>
          </a:p>
        </p:txBody>
      </p:sp>
      <p:sp>
        <p:nvSpPr>
          <p:cNvPr id="5" name="TextBox 4"/>
          <p:cNvSpPr txBox="1"/>
          <p:nvPr/>
        </p:nvSpPr>
        <p:spPr>
          <a:xfrm>
            <a:off x="391886" y="2324725"/>
            <a:ext cx="8077200" cy="769441"/>
          </a:xfrm>
          <a:prstGeom prst="rect">
            <a:avLst/>
          </a:prstGeom>
          <a:noFill/>
        </p:spPr>
        <p:txBody>
          <a:bodyPr wrap="square" rtlCol="0">
            <a:spAutoFit/>
          </a:bodyPr>
          <a:lstStyle/>
          <a:p>
            <a:pPr algn="ctr" fontAlgn="base">
              <a:spcBef>
                <a:spcPct val="0"/>
              </a:spcBef>
              <a:spcAft>
                <a:spcPct val="0"/>
              </a:spcAft>
            </a:pPr>
            <a:r>
              <a:rPr lang="en-US" sz="4400" dirty="0">
                <a:solidFill>
                  <a:prstClr val="white"/>
                </a:solidFill>
                <a:cs typeface="Arial" charset="0"/>
              </a:rPr>
              <a:t>Informal Caregiver </a:t>
            </a:r>
            <a:r>
              <a:rPr lang="en-US" sz="4400" dirty="0" smtClean="0">
                <a:solidFill>
                  <a:prstClr val="white"/>
                </a:solidFill>
                <a:cs typeface="Arial" charset="0"/>
              </a:rPr>
              <a:t>Initiatives</a:t>
            </a:r>
            <a:endParaRPr lang="en-US" sz="4400" dirty="0">
              <a:solidFill>
                <a:prstClr val="white"/>
              </a:solidFill>
              <a:cs typeface="Arial" charset="0"/>
            </a:endParaRPr>
          </a:p>
        </p:txBody>
      </p:sp>
      <p:sp>
        <p:nvSpPr>
          <p:cNvPr id="2" name="Slide Number Placeholder 1"/>
          <p:cNvSpPr>
            <a:spLocks noGrp="1"/>
          </p:cNvSpPr>
          <p:nvPr>
            <p:ph type="sldNum" sz="quarter" idx="12"/>
          </p:nvPr>
        </p:nvSpPr>
        <p:spPr/>
        <p:txBody>
          <a:bodyPr/>
          <a:lstStyle/>
          <a:p>
            <a:pPr>
              <a:defRPr/>
            </a:pPr>
            <a:fld id="{9EBFA534-31AD-443C-B57D-66AE400BAC34}" type="slidenum">
              <a:rPr lang="en-US" smtClean="0">
                <a:solidFill>
                  <a:prstClr val="black">
                    <a:tint val="75000"/>
                  </a:prstClr>
                </a:solidFill>
              </a:rPr>
              <a:pPr>
                <a:defRPr/>
              </a:pPr>
              <a:t>47</a:t>
            </a:fld>
            <a:endParaRPr lang="en-US" dirty="0">
              <a:solidFill>
                <a:prstClr val="black">
                  <a:tint val="75000"/>
                </a:prstClr>
              </a:solidFill>
            </a:endParaRPr>
          </a:p>
        </p:txBody>
      </p:sp>
    </p:spTree>
    <p:extLst>
      <p:ext uri="{BB962C8B-B14F-4D97-AF65-F5344CB8AC3E}">
        <p14:creationId xmlns:p14="http://schemas.microsoft.com/office/powerpoint/2010/main" val="12093788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1519" y="2055514"/>
            <a:ext cx="7319291" cy="4708981"/>
          </a:xfrm>
          <a:prstGeom prst="rect">
            <a:avLst/>
          </a:prstGeom>
        </p:spPr>
        <p:txBody>
          <a:bodyPr wrap="square">
            <a:spAutoFit/>
          </a:bodyPr>
          <a:lstStyle/>
          <a:p>
            <a:r>
              <a:rPr lang="en-US" sz="2400" b="1" dirty="0" smtClean="0">
                <a:solidFill>
                  <a:srgbClr val="000000"/>
                </a:solidFill>
                <a:latin typeface="Calibri" panose="020F0502020204030204" pitchFamily="34" charset="0"/>
              </a:rPr>
              <a:t>Overall Objective:</a:t>
            </a:r>
            <a:endParaRPr lang="en-US" sz="2400" dirty="0">
              <a:solidFill>
                <a:srgbClr val="000000"/>
              </a:solidFill>
              <a:latin typeface="Calibri" panose="020F0502020204030204" pitchFamily="34" charset="0"/>
            </a:endParaRPr>
          </a:p>
          <a:p>
            <a:r>
              <a:rPr lang="en-US" sz="2400" dirty="0" smtClean="0">
                <a:solidFill>
                  <a:srgbClr val="000000"/>
                </a:solidFill>
                <a:latin typeface="Calibri" panose="020F0502020204030204" pitchFamily="34" charset="0"/>
              </a:rPr>
              <a:t>Provide comprehensive information and resources to caregivers. </a:t>
            </a:r>
          </a:p>
          <a:p>
            <a:endParaRPr lang="en-US" sz="2400" dirty="0" smtClean="0">
              <a:solidFill>
                <a:srgbClr val="000000"/>
              </a:solidFill>
              <a:latin typeface="Calibri" panose="020F0502020204030204" pitchFamily="34" charset="0"/>
            </a:endParaRPr>
          </a:p>
          <a:p>
            <a:r>
              <a:rPr lang="en-US" sz="2400" b="1" dirty="0" smtClean="0">
                <a:solidFill>
                  <a:srgbClr val="000000"/>
                </a:solidFill>
                <a:latin typeface="Calibri" panose="020F0502020204030204" pitchFamily="34" charset="0"/>
              </a:rPr>
              <a:t>Focus Groups:</a:t>
            </a:r>
          </a:p>
          <a:p>
            <a:r>
              <a:rPr lang="en-US" sz="2400" dirty="0" smtClean="0">
                <a:solidFill>
                  <a:srgbClr val="000000"/>
                </a:solidFill>
                <a:latin typeface="Calibri" panose="020F0502020204030204" pitchFamily="34" charset="0"/>
              </a:rPr>
              <a:t>UConn Center on Aging conducted 2 focus groups (Hartford and Torrington) to gather qualitative data on caregivers’ needs.  Focus groups were held in the last month; analysis in progress.</a:t>
            </a:r>
          </a:p>
          <a:p>
            <a:endParaRPr lang="en-US" dirty="0"/>
          </a:p>
          <a:p>
            <a:endParaRPr lang="en-US" sz="2400" dirty="0" smtClean="0">
              <a:solidFill>
                <a:srgbClr val="000000"/>
              </a:solidFill>
              <a:latin typeface="Calibri" panose="020F0502020204030204" pitchFamily="34" charset="0"/>
            </a:endParaRPr>
          </a:p>
          <a:p>
            <a:endParaRPr lang="en-US" sz="2400"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p:txBody>
      </p:sp>
      <p:sp>
        <p:nvSpPr>
          <p:cNvPr id="5" name="Title 1"/>
          <p:cNvSpPr txBox="1">
            <a:spLocks/>
          </p:cNvSpPr>
          <p:nvPr/>
        </p:nvSpPr>
        <p:spPr>
          <a:xfrm>
            <a:off x="628650" y="365126"/>
            <a:ext cx="7886700" cy="1325563"/>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smtClean="0">
                <a:solidFill>
                  <a:srgbClr val="7030A0"/>
                </a:solidFill>
              </a:rPr>
              <a:t>Informal Caregiver Initiative</a:t>
            </a:r>
            <a:endParaRPr lang="en-US" dirty="0">
              <a:solidFill>
                <a:srgbClr val="7030A0"/>
              </a:solidFill>
            </a:endParaRPr>
          </a:p>
        </p:txBody>
      </p:sp>
      <p:sp>
        <p:nvSpPr>
          <p:cNvPr id="2" name="Slide Number Placeholder 1"/>
          <p:cNvSpPr>
            <a:spLocks noGrp="1"/>
          </p:cNvSpPr>
          <p:nvPr>
            <p:ph type="sldNum" sz="quarter" idx="12"/>
          </p:nvPr>
        </p:nvSpPr>
        <p:spPr/>
        <p:txBody>
          <a:bodyPr/>
          <a:lstStyle/>
          <a:p>
            <a:pPr>
              <a:defRPr/>
            </a:pPr>
            <a:fld id="{E666DBE3-15B1-4A80-A0BD-5CD8B065DCE2}" type="slidenum">
              <a:rPr lang="en-US" smtClean="0">
                <a:solidFill>
                  <a:prstClr val="black">
                    <a:tint val="75000"/>
                  </a:prstClr>
                </a:solidFill>
              </a:rPr>
              <a:pPr>
                <a:defRPr/>
              </a:pPr>
              <a:t>48</a:t>
            </a:fld>
            <a:endParaRPr lang="en-US" dirty="0">
              <a:solidFill>
                <a:prstClr val="black">
                  <a:tint val="75000"/>
                </a:prstClr>
              </a:solidFill>
            </a:endParaRPr>
          </a:p>
        </p:txBody>
      </p:sp>
    </p:spTree>
    <p:extLst>
      <p:ext uri="{BB962C8B-B14F-4D97-AF65-F5344CB8AC3E}">
        <p14:creationId xmlns:p14="http://schemas.microsoft.com/office/powerpoint/2010/main" val="14716719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103" y="1690688"/>
            <a:ext cx="8795208" cy="5386090"/>
          </a:xfrm>
          <a:prstGeom prst="rect">
            <a:avLst/>
          </a:prstGeom>
        </p:spPr>
        <p:txBody>
          <a:bodyPr wrap="square">
            <a:spAutoFit/>
          </a:bodyPr>
          <a:lstStyle/>
          <a:p>
            <a:r>
              <a:rPr lang="en-US" sz="2000" dirty="0" smtClean="0"/>
              <a:t>Please </a:t>
            </a:r>
            <a:r>
              <a:rPr lang="en-US" sz="2000" dirty="0"/>
              <a:t>tell us how you have tried to find information or services, what methods or process have you used? Where do you look for information? How well has your search process worked</a:t>
            </a:r>
            <a:r>
              <a:rPr lang="en-US" sz="2000" dirty="0" smtClean="0"/>
              <a:t>?</a:t>
            </a:r>
          </a:p>
          <a:p>
            <a:endParaRPr lang="en-US" sz="2000" dirty="0"/>
          </a:p>
          <a:p>
            <a:pPr lvl="0"/>
            <a:r>
              <a:rPr lang="en-US" sz="2000" dirty="0"/>
              <a:t>What services or information have been the most helpful? What has worked well for you and your family member?</a:t>
            </a:r>
          </a:p>
          <a:p>
            <a:r>
              <a:rPr lang="en-US" sz="2000" dirty="0"/>
              <a:t> </a:t>
            </a:r>
          </a:p>
          <a:p>
            <a:pPr lvl="0"/>
            <a:r>
              <a:rPr lang="en-US" sz="2000" dirty="0"/>
              <a:t>Does your family member get all the help or services that he/she needs? What additional help is needed? What prevents getting any needed help (probe: cost, not available in area, lack of information, language/culture differences)?</a:t>
            </a:r>
          </a:p>
          <a:p>
            <a:r>
              <a:rPr lang="en-US" sz="2000" dirty="0"/>
              <a:t> </a:t>
            </a:r>
          </a:p>
          <a:p>
            <a:pPr lvl="0"/>
            <a:r>
              <a:rPr lang="en-US" sz="2000" dirty="0"/>
              <a:t>Do you get all the help you need? What additional help or services do you need, as a caregiver?  </a:t>
            </a:r>
          </a:p>
          <a:p>
            <a:endParaRPr lang="en-US" dirty="0"/>
          </a:p>
          <a:p>
            <a:endParaRPr lang="en-US" sz="2400" dirty="0" smtClean="0">
              <a:solidFill>
                <a:srgbClr val="000000"/>
              </a:solidFill>
              <a:latin typeface="Calibri" panose="020F0502020204030204" pitchFamily="34" charset="0"/>
            </a:endParaRPr>
          </a:p>
          <a:p>
            <a:endParaRPr lang="en-US" sz="2400"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p:txBody>
      </p:sp>
      <p:sp>
        <p:nvSpPr>
          <p:cNvPr id="5" name="Title 1"/>
          <p:cNvSpPr txBox="1">
            <a:spLocks/>
          </p:cNvSpPr>
          <p:nvPr/>
        </p:nvSpPr>
        <p:spPr>
          <a:xfrm>
            <a:off x="628650" y="365126"/>
            <a:ext cx="78867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b="1" dirty="0" smtClean="0">
                <a:solidFill>
                  <a:srgbClr val="7030A0"/>
                </a:solidFill>
              </a:rPr>
              <a:t>Informal Caregiver Initiative</a:t>
            </a:r>
          </a:p>
          <a:p>
            <a:pPr algn="l"/>
            <a:r>
              <a:rPr lang="en-US" sz="3600" b="1" dirty="0" smtClean="0">
                <a:solidFill>
                  <a:srgbClr val="7030A0"/>
                </a:solidFill>
              </a:rPr>
              <a:t>Examples of Focus Group Questions</a:t>
            </a:r>
            <a:endParaRPr lang="en-US" sz="3600" b="1" dirty="0">
              <a:solidFill>
                <a:srgbClr val="7030A0"/>
              </a:solidFill>
            </a:endParaRPr>
          </a:p>
        </p:txBody>
      </p:sp>
      <p:sp>
        <p:nvSpPr>
          <p:cNvPr id="2" name="Slide Number Placeholder 1"/>
          <p:cNvSpPr>
            <a:spLocks noGrp="1"/>
          </p:cNvSpPr>
          <p:nvPr>
            <p:ph type="sldNum" sz="quarter" idx="12"/>
          </p:nvPr>
        </p:nvSpPr>
        <p:spPr/>
        <p:txBody>
          <a:bodyPr/>
          <a:lstStyle/>
          <a:p>
            <a:pPr>
              <a:defRPr/>
            </a:pPr>
            <a:fld id="{E666DBE3-15B1-4A80-A0BD-5CD8B065DCE2}" type="slidenum">
              <a:rPr lang="en-US" smtClean="0">
                <a:solidFill>
                  <a:prstClr val="black">
                    <a:tint val="75000"/>
                  </a:prstClr>
                </a:solidFill>
              </a:rPr>
              <a:pPr>
                <a:defRPr/>
              </a:pPr>
              <a:t>49</a:t>
            </a:fld>
            <a:endParaRPr lang="en-US" dirty="0">
              <a:solidFill>
                <a:prstClr val="black">
                  <a:tint val="75000"/>
                </a:prstClr>
              </a:solidFill>
            </a:endParaRPr>
          </a:p>
        </p:txBody>
      </p:sp>
    </p:spTree>
    <p:extLst>
      <p:ext uri="{BB962C8B-B14F-4D97-AF65-F5344CB8AC3E}">
        <p14:creationId xmlns:p14="http://schemas.microsoft.com/office/powerpoint/2010/main" val="3918001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5856" y="533400"/>
            <a:ext cx="6560344" cy="5847755"/>
          </a:xfrm>
          <a:prstGeom prst="rect">
            <a:avLst/>
          </a:prstGeom>
        </p:spPr>
        <p:txBody>
          <a:bodyPr wrap="square">
            <a:spAutoFit/>
          </a:bodyPr>
          <a:lstStyle/>
          <a:p>
            <a:pPr algn="ctr"/>
            <a:r>
              <a:rPr lang="en-US" sz="3600" b="1" dirty="0">
                <a:solidFill>
                  <a:srgbClr val="7030A0"/>
                </a:solidFill>
                <a:ea typeface="Times New Roman"/>
                <a:cs typeface="Calibri"/>
              </a:rPr>
              <a:t>MFP Benchmarks</a:t>
            </a:r>
          </a:p>
          <a:p>
            <a:pPr algn="ctr"/>
            <a:endParaRPr lang="en-US" sz="3600" dirty="0">
              <a:effectLst/>
              <a:latin typeface="Arial"/>
              <a:ea typeface="Times New Roman"/>
              <a:cs typeface="Times New Roman"/>
            </a:endParaRPr>
          </a:p>
          <a:p>
            <a:pPr marL="342900" marR="0" lvl="0" indent="-342900">
              <a:spcBef>
                <a:spcPts val="0"/>
              </a:spcBef>
              <a:spcAft>
                <a:spcPts val="0"/>
              </a:spcAft>
              <a:buFont typeface="+mj-lt"/>
              <a:buAutoNum type="arabicParenR"/>
            </a:pPr>
            <a:r>
              <a:rPr lang="en-US" dirty="0">
                <a:ea typeface="Times New Roman"/>
                <a:cs typeface="Calibri"/>
              </a:rPr>
              <a:t>Transition 5200 people from qualified institutions to the community</a:t>
            </a:r>
          </a:p>
          <a:p>
            <a:pPr marL="342900" marR="0" lvl="0" indent="-342900">
              <a:spcBef>
                <a:spcPts val="0"/>
              </a:spcBef>
              <a:spcAft>
                <a:spcPts val="0"/>
              </a:spcAft>
              <a:buFont typeface="+mj-lt"/>
              <a:buAutoNum type="arabicParenR"/>
            </a:pPr>
            <a:endParaRPr lang="en-US" sz="2000" dirty="0">
              <a:effectLst/>
              <a:latin typeface="Arial"/>
              <a:ea typeface="Times New Roman"/>
              <a:cs typeface="Times New Roman"/>
            </a:endParaRPr>
          </a:p>
          <a:p>
            <a:pPr marL="342900" marR="0" lvl="0" indent="-342900">
              <a:spcBef>
                <a:spcPts val="0"/>
              </a:spcBef>
              <a:spcAft>
                <a:spcPts val="0"/>
              </a:spcAft>
              <a:buFont typeface="+mj-lt"/>
              <a:buAutoNum type="arabicParenR"/>
            </a:pPr>
            <a:r>
              <a:rPr lang="en-US" dirty="0">
                <a:ea typeface="Times New Roman"/>
                <a:cs typeface="Calibri"/>
              </a:rPr>
              <a:t>Increase dollars to home and community based services</a:t>
            </a:r>
          </a:p>
          <a:p>
            <a:pPr marL="342900" marR="0" lvl="0" indent="-342900">
              <a:spcBef>
                <a:spcPts val="0"/>
              </a:spcBef>
              <a:spcAft>
                <a:spcPts val="0"/>
              </a:spcAft>
              <a:buFont typeface="+mj-lt"/>
              <a:buAutoNum type="arabicParenR"/>
            </a:pPr>
            <a:endParaRPr lang="en-US" sz="2000" dirty="0">
              <a:effectLst/>
              <a:latin typeface="Arial"/>
              <a:ea typeface="Times New Roman"/>
              <a:cs typeface="Times New Roman"/>
            </a:endParaRPr>
          </a:p>
          <a:p>
            <a:pPr marL="342900" marR="0" lvl="0" indent="-342900">
              <a:spcBef>
                <a:spcPts val="0"/>
              </a:spcBef>
              <a:spcAft>
                <a:spcPts val="0"/>
              </a:spcAft>
              <a:buFont typeface="+mj-lt"/>
              <a:buAutoNum type="arabicParenR"/>
            </a:pPr>
            <a:r>
              <a:rPr lang="en-US" dirty="0">
                <a:ea typeface="Times New Roman"/>
                <a:cs typeface="Calibri"/>
              </a:rPr>
              <a:t>Increase hospital discharges to the community rather than to institutions</a:t>
            </a:r>
          </a:p>
          <a:p>
            <a:pPr marL="342900" marR="0" lvl="0" indent="-342900">
              <a:spcBef>
                <a:spcPts val="0"/>
              </a:spcBef>
              <a:spcAft>
                <a:spcPts val="0"/>
              </a:spcAft>
              <a:buFont typeface="+mj-lt"/>
              <a:buAutoNum type="arabicParenR"/>
            </a:pPr>
            <a:endParaRPr lang="en-US" sz="2000" dirty="0">
              <a:effectLst/>
              <a:latin typeface="Arial"/>
              <a:ea typeface="Times New Roman"/>
              <a:cs typeface="Times New Roman"/>
            </a:endParaRPr>
          </a:p>
          <a:p>
            <a:pPr marL="342900" marR="0" lvl="0" indent="-342900">
              <a:spcBef>
                <a:spcPts val="0"/>
              </a:spcBef>
              <a:spcAft>
                <a:spcPts val="0"/>
              </a:spcAft>
              <a:buFont typeface="+mj-lt"/>
              <a:buAutoNum type="arabicParenR"/>
            </a:pPr>
            <a:r>
              <a:rPr lang="en-US" dirty="0">
                <a:ea typeface="Times New Roman"/>
                <a:cs typeface="Calibri"/>
              </a:rPr>
              <a:t>Increase probability of returning to the community during the six months following nursing home admission</a:t>
            </a:r>
          </a:p>
          <a:p>
            <a:pPr marL="342900" marR="0" lvl="0" indent="-342900">
              <a:spcBef>
                <a:spcPts val="0"/>
              </a:spcBef>
              <a:spcAft>
                <a:spcPts val="0"/>
              </a:spcAft>
              <a:buFont typeface="+mj-lt"/>
              <a:buAutoNum type="arabicParenR"/>
            </a:pPr>
            <a:endParaRPr lang="en-US" sz="2000" dirty="0">
              <a:effectLst/>
              <a:latin typeface="Arial"/>
              <a:ea typeface="Times New Roman"/>
              <a:cs typeface="Times New Roman"/>
            </a:endParaRPr>
          </a:p>
          <a:p>
            <a:pPr marL="342900" marR="0" lvl="0" indent="-342900">
              <a:spcBef>
                <a:spcPts val="0"/>
              </a:spcBef>
              <a:spcAft>
                <a:spcPts val="0"/>
              </a:spcAft>
              <a:buFont typeface="+mj-lt"/>
              <a:buAutoNum type="arabicParenR"/>
            </a:pPr>
            <a:r>
              <a:rPr lang="en-US" dirty="0">
                <a:ea typeface="Times New Roman"/>
                <a:cs typeface="Calibri"/>
              </a:rPr>
              <a:t>Increase the percentage of long term care participants living in the community compared to an institution</a:t>
            </a:r>
          </a:p>
          <a:p>
            <a:pPr marL="342900" marR="0" lvl="0" indent="-342900">
              <a:spcBef>
                <a:spcPts val="0"/>
              </a:spcBef>
              <a:spcAft>
                <a:spcPts val="0"/>
              </a:spcAft>
              <a:buFont typeface="+mj-lt"/>
              <a:buAutoNum type="arabicParenR"/>
            </a:pPr>
            <a:endParaRPr lang="en-US" sz="2000" b="1" dirty="0">
              <a:effectLst/>
              <a:latin typeface="Arial"/>
              <a:ea typeface="Times New Roman"/>
              <a:cs typeface="Times New Roman"/>
            </a:endParaRPr>
          </a:p>
          <a:p>
            <a:pPr marL="342900" marR="0" lvl="0" indent="-342900">
              <a:spcBef>
                <a:spcPts val="0"/>
              </a:spcBef>
              <a:spcAft>
                <a:spcPts val="0"/>
              </a:spcAft>
              <a:buFont typeface="+mj-lt"/>
              <a:buAutoNum type="arabicParenR"/>
            </a:pPr>
            <a:endParaRPr lang="en-US" sz="2000" b="1" dirty="0">
              <a:latin typeface="Arial"/>
              <a:ea typeface="Times New Roman"/>
              <a:cs typeface="Times New Roman"/>
            </a:endParaRPr>
          </a:p>
          <a:p>
            <a:pPr marL="342900" marR="0" lvl="0" indent="-342900">
              <a:spcBef>
                <a:spcPts val="0"/>
              </a:spcBef>
              <a:spcAft>
                <a:spcPts val="0"/>
              </a:spcAft>
              <a:buFont typeface="+mj-lt"/>
              <a:buAutoNum type="arabicParenR"/>
            </a:pPr>
            <a:endParaRPr lang="en-US" sz="2000" dirty="0">
              <a:effectLst/>
              <a:latin typeface="Arial"/>
              <a:ea typeface="Times New Roman"/>
              <a:cs typeface="Times New Roman"/>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5856" y="6066979"/>
            <a:ext cx="6872287" cy="407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09636" y="5778727"/>
            <a:ext cx="7391400" cy="276999"/>
          </a:xfrm>
          <a:prstGeom prst="rect">
            <a:avLst/>
          </a:prstGeom>
        </p:spPr>
        <p:txBody>
          <a:bodyPr wrap="square">
            <a:spAutoFit/>
          </a:bodyPr>
          <a:lstStyle/>
          <a:p>
            <a:pPr algn="ctr"/>
            <a:r>
              <a:rPr lang="en-US" sz="1200" dirty="0"/>
              <a:t>(Based on latest data available at the end of the quarter</a:t>
            </a:r>
            <a:r>
              <a:rPr lang="en-US" sz="1050" dirty="0"/>
              <a:t>)</a:t>
            </a:r>
          </a:p>
        </p:txBody>
      </p:sp>
      <p:sp>
        <p:nvSpPr>
          <p:cNvPr id="4" name="Slide Number Placeholder 3"/>
          <p:cNvSpPr>
            <a:spLocks noGrp="1"/>
          </p:cNvSpPr>
          <p:nvPr>
            <p:ph type="sldNum" sz="quarter" idx="12"/>
          </p:nvPr>
        </p:nvSpPr>
        <p:spPr/>
        <p:txBody>
          <a:bodyPr/>
          <a:lstStyle/>
          <a:p>
            <a:fld id="{7F62CC02-F079-4113-84A4-15FB3E8B1198}" type="slidenum">
              <a:rPr lang="en-US" smtClean="0"/>
              <a:t>5</a:t>
            </a:fld>
            <a:endParaRPr lang="en-US"/>
          </a:p>
        </p:txBody>
      </p:sp>
    </p:spTree>
    <p:extLst>
      <p:ext uri="{BB962C8B-B14F-4D97-AF65-F5344CB8AC3E}">
        <p14:creationId xmlns:p14="http://schemas.microsoft.com/office/powerpoint/2010/main" val="22851652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211" y="2303430"/>
            <a:ext cx="7480759" cy="4708981"/>
          </a:xfrm>
          <a:prstGeom prst="rect">
            <a:avLst/>
          </a:prstGeom>
        </p:spPr>
        <p:txBody>
          <a:bodyPr wrap="square">
            <a:spAutoFit/>
          </a:bodyPr>
          <a:lstStyle/>
          <a:p>
            <a:pPr marL="342900" indent="-342900">
              <a:buFont typeface="Arial" panose="020B0604020202020204" pitchFamily="34" charset="0"/>
              <a:buChar char="•"/>
            </a:pPr>
            <a:r>
              <a:rPr lang="en-US" sz="2400" dirty="0" smtClean="0"/>
              <a:t>Analyze focus group results and develop recommendations for informal caregiver supports, including the development of a technical assistance center. </a:t>
            </a:r>
          </a:p>
          <a:p>
            <a:endParaRPr lang="en-US" sz="2400" dirty="0" smtClean="0"/>
          </a:p>
          <a:p>
            <a:pPr marL="342900" indent="-342900">
              <a:buFont typeface="Arial" panose="020B0604020202020204" pitchFamily="34" charset="0"/>
              <a:buChar char="•"/>
            </a:pPr>
            <a:r>
              <a:rPr lang="en-US" sz="2400" dirty="0"/>
              <a:t>C</a:t>
            </a:r>
            <a:r>
              <a:rPr lang="en-US" sz="2400" dirty="0" smtClean="0"/>
              <a:t>reate online technical assistance center for caregivers through </a:t>
            </a:r>
            <a:r>
              <a:rPr lang="en-US" sz="2400" dirty="0" err="1" smtClean="0"/>
              <a:t>MyPlace</a:t>
            </a:r>
            <a:r>
              <a:rPr lang="en-US" sz="2400" dirty="0" smtClean="0"/>
              <a:t>.</a:t>
            </a:r>
          </a:p>
          <a:p>
            <a:endParaRPr lang="en-US" sz="2400" dirty="0" smtClean="0"/>
          </a:p>
          <a:p>
            <a:r>
              <a:rPr lang="en-US" sz="2400" dirty="0" smtClean="0"/>
              <a:t> </a:t>
            </a:r>
            <a:endParaRPr lang="en-US" sz="2400" dirty="0"/>
          </a:p>
          <a:p>
            <a:endParaRPr lang="en-US" dirty="0"/>
          </a:p>
          <a:p>
            <a:endParaRPr lang="en-US" sz="2400" dirty="0" smtClean="0">
              <a:solidFill>
                <a:srgbClr val="000000"/>
              </a:solidFill>
              <a:latin typeface="Calibri" panose="020F0502020204030204" pitchFamily="34" charset="0"/>
            </a:endParaRPr>
          </a:p>
          <a:p>
            <a:endParaRPr lang="en-US" sz="2400"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p:txBody>
      </p:sp>
      <p:sp>
        <p:nvSpPr>
          <p:cNvPr id="5" name="Title 1"/>
          <p:cNvSpPr txBox="1">
            <a:spLocks/>
          </p:cNvSpPr>
          <p:nvPr/>
        </p:nvSpPr>
        <p:spPr>
          <a:xfrm>
            <a:off x="628650" y="365126"/>
            <a:ext cx="788670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smtClean="0">
                <a:solidFill>
                  <a:srgbClr val="7030A0"/>
                </a:solidFill>
              </a:rPr>
              <a:t>Informal Caregiver Initiative</a:t>
            </a:r>
          </a:p>
          <a:p>
            <a:pPr algn="l"/>
            <a:r>
              <a:rPr lang="en-US" sz="4400" b="1" dirty="0" smtClean="0">
                <a:solidFill>
                  <a:srgbClr val="7030A0"/>
                </a:solidFill>
              </a:rPr>
              <a:t>Next Steps</a:t>
            </a:r>
            <a:endParaRPr lang="en-US" sz="4400" b="1" dirty="0">
              <a:solidFill>
                <a:srgbClr val="7030A0"/>
              </a:solidFill>
            </a:endParaRPr>
          </a:p>
        </p:txBody>
      </p:sp>
      <p:sp>
        <p:nvSpPr>
          <p:cNvPr id="2" name="Slide Number Placeholder 1"/>
          <p:cNvSpPr>
            <a:spLocks noGrp="1"/>
          </p:cNvSpPr>
          <p:nvPr>
            <p:ph type="sldNum" sz="quarter" idx="12"/>
          </p:nvPr>
        </p:nvSpPr>
        <p:spPr/>
        <p:txBody>
          <a:bodyPr/>
          <a:lstStyle/>
          <a:p>
            <a:pPr>
              <a:defRPr/>
            </a:pPr>
            <a:fld id="{E666DBE3-15B1-4A80-A0BD-5CD8B065DCE2}" type="slidenum">
              <a:rPr lang="en-US" smtClean="0">
                <a:solidFill>
                  <a:prstClr val="black">
                    <a:tint val="75000"/>
                  </a:prstClr>
                </a:solidFill>
              </a:rPr>
              <a:pPr>
                <a:defRPr/>
              </a:pPr>
              <a:t>50</a:t>
            </a:fld>
            <a:endParaRPr lang="en-US" dirty="0">
              <a:solidFill>
                <a:prstClr val="black">
                  <a:tint val="75000"/>
                </a:prstClr>
              </a:solidFill>
            </a:endParaRPr>
          </a:p>
        </p:txBody>
      </p:sp>
    </p:spTree>
    <p:extLst>
      <p:ext uri="{BB962C8B-B14F-4D97-AF65-F5344CB8AC3E}">
        <p14:creationId xmlns:p14="http://schemas.microsoft.com/office/powerpoint/2010/main" val="9422025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7" y="1447800"/>
            <a:ext cx="9144000" cy="2743200"/>
          </a:xfr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a:lstStyle/>
          <a:p>
            <a:r>
              <a:rPr lang="en-US" b="1" dirty="0" smtClean="0"/>
              <a:t>Questions</a:t>
            </a:r>
            <a:endParaRPr lang="en-US" b="1" dirty="0"/>
          </a:p>
        </p:txBody>
      </p:sp>
      <p:sp>
        <p:nvSpPr>
          <p:cNvPr id="3" name="Slide Number Placeholder 2"/>
          <p:cNvSpPr>
            <a:spLocks noGrp="1"/>
          </p:cNvSpPr>
          <p:nvPr>
            <p:ph type="sldNum" sz="quarter" idx="12"/>
          </p:nvPr>
        </p:nvSpPr>
        <p:spPr/>
        <p:txBody>
          <a:bodyPr/>
          <a:lstStyle/>
          <a:p>
            <a:pPr>
              <a:defRPr/>
            </a:pPr>
            <a:fld id="{149C2571-02F4-4B8D-948F-906E4252C2FE}" type="slidenum">
              <a:rPr lang="en-US" smtClean="0">
                <a:solidFill>
                  <a:prstClr val="black">
                    <a:tint val="75000"/>
                  </a:prstClr>
                </a:solidFill>
              </a:rPr>
              <a:pPr>
                <a:defRPr/>
              </a:pPr>
              <a:t>51</a:t>
            </a:fld>
            <a:endParaRPr lang="en-US" dirty="0">
              <a:solidFill>
                <a:prstClr val="black">
                  <a:tint val="75000"/>
                </a:prstClr>
              </a:solidFill>
            </a:endParaRPr>
          </a:p>
        </p:txBody>
      </p:sp>
    </p:spTree>
    <p:extLst>
      <p:ext uri="{BB962C8B-B14F-4D97-AF65-F5344CB8AC3E}">
        <p14:creationId xmlns:p14="http://schemas.microsoft.com/office/powerpoint/2010/main" val="6502565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7" y="1447800"/>
            <a:ext cx="9144000" cy="2743200"/>
          </a:xfr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ctr" anchorCtr="0" compatLnSpc="1">
            <a:prstTxWarp prst="textNoShape">
              <a:avLst/>
            </a:prstTxWarp>
          </a:bodyPr>
          <a:lstStyle/>
          <a:p>
            <a:r>
              <a:rPr lang="en-US" b="1" dirty="0"/>
              <a:t>Guest Speaker</a:t>
            </a:r>
          </a:p>
        </p:txBody>
      </p:sp>
      <p:sp>
        <p:nvSpPr>
          <p:cNvPr id="3" name="Slide Number Placeholder 2"/>
          <p:cNvSpPr>
            <a:spLocks noGrp="1"/>
          </p:cNvSpPr>
          <p:nvPr>
            <p:ph type="sldNum" sz="quarter" idx="12"/>
          </p:nvPr>
        </p:nvSpPr>
        <p:spPr/>
        <p:txBody>
          <a:bodyPr/>
          <a:lstStyle/>
          <a:p>
            <a:pPr>
              <a:defRPr/>
            </a:pPr>
            <a:fld id="{149C2571-02F4-4B8D-948F-906E4252C2FE}" type="slidenum">
              <a:rPr lang="en-US" smtClean="0">
                <a:solidFill>
                  <a:prstClr val="black">
                    <a:tint val="75000"/>
                  </a:prstClr>
                </a:solidFill>
              </a:rPr>
              <a:pPr>
                <a:defRPr/>
              </a:pPr>
              <a:t>52</a:t>
            </a:fld>
            <a:endParaRPr lang="en-US" dirty="0">
              <a:solidFill>
                <a:prstClr val="black">
                  <a:tint val="75000"/>
                </a:prstClr>
              </a:solidFill>
            </a:endParaRPr>
          </a:p>
        </p:txBody>
      </p:sp>
    </p:spTree>
    <p:extLst>
      <p:ext uri="{BB962C8B-B14F-4D97-AF65-F5344CB8AC3E}">
        <p14:creationId xmlns:p14="http://schemas.microsoft.com/office/powerpoint/2010/main" val="1099517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a:ln w="38100">
            <a:solidFill>
              <a:srgbClr val="7030A0"/>
            </a:solidFill>
          </a:ln>
        </p:spPr>
        <p:txBody>
          <a:bodyPr>
            <a:noAutofit/>
          </a:bodyPr>
          <a:lstStyle/>
          <a:p>
            <a:r>
              <a:rPr lang="en-US" sz="2400" b="1" dirty="0" smtClean="0"/>
              <a:t/>
            </a:r>
            <a:br>
              <a:rPr lang="en-US" sz="2400" b="1" dirty="0" smtClean="0"/>
            </a:br>
            <a:r>
              <a:rPr lang="en-US" sz="2400" b="1" dirty="0" smtClean="0"/>
              <a:t>Benchmark </a:t>
            </a:r>
            <a:r>
              <a:rPr lang="en-US" sz="2400" b="1" dirty="0"/>
              <a:t>1: The number of demonstration consumers transitioned = 4,800</a:t>
            </a:r>
            <a:r>
              <a:rPr lang="en-US" sz="2400" dirty="0"/>
              <a:t/>
            </a:r>
            <a:br>
              <a:rPr lang="en-US" sz="2400" dirty="0"/>
            </a:br>
            <a:r>
              <a:rPr lang="en-US" sz="2400" b="1" dirty="0"/>
              <a:t>(non-demonstration transitions = 330)</a:t>
            </a:r>
            <a:r>
              <a:rPr lang="en-US" sz="2400" dirty="0"/>
              <a:t/>
            </a:r>
            <a:br>
              <a:rPr lang="en-US" sz="2400" dirty="0"/>
            </a:br>
            <a:endParaRPr lang="en-US" sz="2400" dirty="0"/>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95400" y="2514600"/>
            <a:ext cx="6080760" cy="3200400"/>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362200" y="6400800"/>
            <a:ext cx="184731" cy="369332"/>
          </a:xfrm>
          <a:prstGeom prst="rect">
            <a:avLst/>
          </a:prstGeom>
          <a:noFill/>
        </p:spPr>
        <p:txBody>
          <a:bodyPr wrap="none" rtlCol="0">
            <a:spAutoFit/>
          </a:bodyPr>
          <a:lstStyle/>
          <a:p>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475" y="5949950"/>
            <a:ext cx="6877050" cy="426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3512" y="6376421"/>
            <a:ext cx="358457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7F62CC02-F079-4113-84A4-15FB3E8B1198}" type="slidenum">
              <a:rPr lang="en-US" smtClean="0"/>
              <a:t>6</a:t>
            </a:fld>
            <a:endParaRPr lang="en-US"/>
          </a:p>
        </p:txBody>
      </p:sp>
    </p:spTree>
    <p:extLst>
      <p:ext uri="{BB962C8B-B14F-4D97-AF65-F5344CB8AC3E}">
        <p14:creationId xmlns:p14="http://schemas.microsoft.com/office/powerpoint/2010/main" val="1813108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3612996" cy="2743200"/>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Content Placeholder 7"/>
          <p:cNvGraphicFramePr>
            <a:graphicFrameLocks noGrp="1"/>
          </p:cNvGraphicFramePr>
          <p:nvPr>
            <p:ph sz="half" idx="1"/>
            <p:extLst>
              <p:ext uri="{D42A27DB-BD31-4B8C-83A1-F6EECF244321}">
                <p14:modId xmlns:p14="http://schemas.microsoft.com/office/powerpoint/2010/main" val="3602312847"/>
              </p:ext>
            </p:extLst>
          </p:nvPr>
        </p:nvGraphicFramePr>
        <p:xfrm>
          <a:off x="4724400" y="381000"/>
          <a:ext cx="40386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5848" y="3352800"/>
            <a:ext cx="4076200" cy="2377440"/>
          </a:xfrm>
          <a:prstGeom prst="rect">
            <a:avLst/>
          </a:prstGeom>
          <a:noFill/>
          <a:ln w="2857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793" y="5867400"/>
            <a:ext cx="6877050" cy="44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7493" y="6260388"/>
            <a:ext cx="358457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3678861" y="6439388"/>
            <a:ext cx="1846275" cy="276999"/>
          </a:xfrm>
          <a:prstGeom prst="rect">
            <a:avLst/>
          </a:prstGeom>
        </p:spPr>
        <p:txBody>
          <a:bodyPr wrap="none">
            <a:spAutoFit/>
          </a:bodyPr>
          <a:lstStyle/>
          <a:p>
            <a:r>
              <a:rPr lang="en-US" sz="1200" dirty="0"/>
              <a:t>Source OPM and DPH data</a:t>
            </a:r>
          </a:p>
        </p:txBody>
      </p:sp>
      <p:sp>
        <p:nvSpPr>
          <p:cNvPr id="2" name="Slide Number Placeholder 1"/>
          <p:cNvSpPr>
            <a:spLocks noGrp="1"/>
          </p:cNvSpPr>
          <p:nvPr>
            <p:ph type="sldNum" sz="quarter" idx="12"/>
          </p:nvPr>
        </p:nvSpPr>
        <p:spPr/>
        <p:txBody>
          <a:bodyPr/>
          <a:lstStyle/>
          <a:p>
            <a:fld id="{7F62CC02-F079-4113-84A4-15FB3E8B1198}" type="slidenum">
              <a:rPr lang="en-US" smtClean="0"/>
              <a:t>7</a:t>
            </a:fld>
            <a:endParaRPr lang="en-US"/>
          </a:p>
        </p:txBody>
      </p:sp>
    </p:spTree>
    <p:extLst>
      <p:ext uri="{BB962C8B-B14F-4D97-AF65-F5344CB8AC3E}">
        <p14:creationId xmlns:p14="http://schemas.microsoft.com/office/powerpoint/2010/main" val="5642155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237519195"/>
              </p:ext>
            </p:extLst>
          </p:nvPr>
        </p:nvGraphicFramePr>
        <p:xfrm>
          <a:off x="457200" y="6096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590800" y="5257800"/>
            <a:ext cx="184731" cy="369332"/>
          </a:xfrm>
          <a:prstGeom prst="rect">
            <a:avLst/>
          </a:prstGeom>
          <a:noFill/>
        </p:spPr>
        <p:txBody>
          <a:bodyPr wrap="none" rtlCol="0">
            <a:spAutoFit/>
          </a:bodyPr>
          <a:lstStyle/>
          <a:p>
            <a:endParaRPr lang="en-US"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793" y="5680752"/>
            <a:ext cx="6877050"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786179" y="6324600"/>
            <a:ext cx="1846275" cy="276999"/>
          </a:xfrm>
          <a:prstGeom prst="rect">
            <a:avLst/>
          </a:prstGeom>
        </p:spPr>
        <p:txBody>
          <a:bodyPr wrap="none">
            <a:spAutoFit/>
          </a:bodyPr>
          <a:lstStyle/>
          <a:p>
            <a:r>
              <a:rPr lang="en-US" sz="1200" dirty="0"/>
              <a:t>Source OPM and DPH data</a:t>
            </a:r>
          </a:p>
        </p:txBody>
      </p:sp>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7493" y="6088739"/>
            <a:ext cx="358457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7F62CC02-F079-4113-84A4-15FB3E8B1198}" type="slidenum">
              <a:rPr lang="en-US" smtClean="0"/>
              <a:t>8</a:t>
            </a:fld>
            <a:endParaRPr lang="en-US"/>
          </a:p>
        </p:txBody>
      </p:sp>
    </p:spTree>
    <p:extLst>
      <p:ext uri="{BB962C8B-B14F-4D97-AF65-F5344CB8AC3E}">
        <p14:creationId xmlns:p14="http://schemas.microsoft.com/office/powerpoint/2010/main" val="1099914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253872125"/>
              </p:ext>
            </p:extLst>
          </p:nvPr>
        </p:nvGraphicFramePr>
        <p:xfrm>
          <a:off x="457200" y="533400"/>
          <a:ext cx="8229600" cy="4525963"/>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791" y="5672628"/>
            <a:ext cx="6877050"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6753" y="6118377"/>
            <a:ext cx="358457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3786179" y="6324600"/>
            <a:ext cx="1846275" cy="276999"/>
          </a:xfrm>
          <a:prstGeom prst="rect">
            <a:avLst/>
          </a:prstGeom>
        </p:spPr>
        <p:txBody>
          <a:bodyPr wrap="none">
            <a:spAutoFit/>
          </a:bodyPr>
          <a:lstStyle/>
          <a:p>
            <a:r>
              <a:rPr lang="en-US" sz="1200" dirty="0"/>
              <a:t>Source OPM and DPH data</a:t>
            </a:r>
          </a:p>
        </p:txBody>
      </p:sp>
      <p:sp>
        <p:nvSpPr>
          <p:cNvPr id="2" name="Slide Number Placeholder 1"/>
          <p:cNvSpPr>
            <a:spLocks noGrp="1"/>
          </p:cNvSpPr>
          <p:nvPr>
            <p:ph type="sldNum" sz="quarter" idx="12"/>
          </p:nvPr>
        </p:nvSpPr>
        <p:spPr/>
        <p:txBody>
          <a:bodyPr/>
          <a:lstStyle/>
          <a:p>
            <a:fld id="{7F62CC02-F079-4113-84A4-15FB3E8B1198}" type="slidenum">
              <a:rPr lang="en-US" smtClean="0"/>
              <a:t>9</a:t>
            </a:fld>
            <a:endParaRPr lang="en-US"/>
          </a:p>
        </p:txBody>
      </p:sp>
    </p:spTree>
    <p:extLst>
      <p:ext uri="{BB962C8B-B14F-4D97-AF65-F5344CB8AC3E}">
        <p14:creationId xmlns:p14="http://schemas.microsoft.com/office/powerpoint/2010/main" val="36949972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2309</TotalTime>
  <Words>2547</Words>
  <Application>Microsoft Office PowerPoint</Application>
  <PresentationFormat>On-screen Show (4:3)</PresentationFormat>
  <Paragraphs>567</Paragraphs>
  <Slides>52</Slides>
  <Notes>19</Notes>
  <HiddenSlides>0</HiddenSlides>
  <MMClips>0</MMClips>
  <ScaleCrop>false</ScaleCrop>
  <HeadingPairs>
    <vt:vector size="4" baseType="variant">
      <vt:variant>
        <vt:lpstr>Theme</vt:lpstr>
      </vt:variant>
      <vt:variant>
        <vt:i4>6</vt:i4>
      </vt:variant>
      <vt:variant>
        <vt:lpstr>Slide Titles</vt:lpstr>
      </vt:variant>
      <vt:variant>
        <vt:i4>52</vt:i4>
      </vt:variant>
    </vt:vector>
  </HeadingPairs>
  <TitlesOfParts>
    <vt:vector size="58" baseType="lpstr">
      <vt:lpstr>Office Theme</vt:lpstr>
      <vt:lpstr>1_Office Theme</vt:lpstr>
      <vt:lpstr>6_Office Theme</vt:lpstr>
      <vt:lpstr>7_Office Theme</vt:lpstr>
      <vt:lpstr>9_Office Theme</vt:lpstr>
      <vt:lpstr>11_Office Theme</vt:lpstr>
      <vt:lpstr>PowerPoint Presentation</vt:lpstr>
      <vt:lpstr>Topics </vt:lpstr>
      <vt:lpstr>Presenters</vt:lpstr>
      <vt:lpstr>  </vt:lpstr>
      <vt:lpstr>PowerPoint Presentation</vt:lpstr>
      <vt:lpstr> Benchmark 1: The number of demonstration consumers transitioned = 4,800 (non-demonstration transitions = 330) </vt:lpstr>
      <vt:lpstr>PowerPoint Presentation</vt:lpstr>
      <vt:lpstr>PowerPoint Presentation</vt:lpstr>
      <vt:lpstr>PowerPoint Presentation</vt:lpstr>
      <vt:lpstr>  </vt:lpstr>
      <vt:lpstr>PowerPoint Presentation</vt:lpstr>
      <vt:lpstr>Current nursing home closures</vt:lpstr>
      <vt:lpstr>PowerPoint Presentation</vt:lpstr>
      <vt:lpstr>Nursing Facility Closures SFY 2005-2018</vt:lpstr>
      <vt:lpstr>  </vt:lpstr>
      <vt:lpstr>Litigation </vt:lpstr>
      <vt:lpstr>PowerPoint Presentation</vt:lpstr>
      <vt:lpstr>  </vt:lpstr>
      <vt:lpstr>PowerPoint Presentation</vt:lpstr>
      <vt:lpstr>PowerPoint Presentation</vt:lpstr>
      <vt:lpstr>  </vt:lpstr>
      <vt:lpstr>Overview of Quality Management Plan </vt:lpstr>
      <vt:lpstr>Quality Management System Components </vt:lpstr>
      <vt:lpstr>Quality Assurance Activities</vt:lpstr>
      <vt:lpstr>Quality Improvement Committee </vt:lpstr>
      <vt:lpstr>Essential Areas of Focus </vt:lpstr>
      <vt:lpstr>  </vt:lpstr>
      <vt:lpstr>Community First Choice HUSKY Health Benefit</vt:lpstr>
      <vt:lpstr>Community First Choice Re-design and Re-assessment</vt:lpstr>
      <vt:lpstr>Community First Choice</vt:lpstr>
      <vt:lpstr>Universal Assessment v1.7 </vt:lpstr>
      <vt:lpstr>Universal Assessment (UA)</vt:lpstr>
      <vt:lpstr>TEFT</vt:lpstr>
      <vt:lpstr>TEFT had Four (4) Components</vt:lpstr>
      <vt:lpstr>TEFT Tools &amp; Accomplishments</vt:lpstr>
      <vt:lpstr>Coming Soon!</vt:lpstr>
      <vt:lpstr>PowerPoint Presentation</vt:lpstr>
      <vt:lpstr>PowerPoint Presentation</vt:lpstr>
      <vt:lpstr>PowerPoint Presentation</vt:lpstr>
      <vt:lpstr>PowerPoint Presentation</vt:lpstr>
      <vt:lpstr>PowerPoint Presentation</vt:lpstr>
      <vt:lpstr>Hospice Utilization in Connecticut Dually Eligible and Medicaid-Only Decedents</vt:lpstr>
      <vt:lpstr>Type of Length of Hospice Utilization Among Hospice Users </vt:lpstr>
      <vt:lpstr>Type of Hospice Length Dually Eligible Decedents</vt:lpstr>
      <vt:lpstr>Type of Hospice Length Medicaid Only Decedents</vt:lpstr>
      <vt:lpstr>Hospice Next Steps </vt:lpstr>
      <vt:lpstr>PowerPoint Presentation</vt:lpstr>
      <vt:lpstr>PowerPoint Presentation</vt:lpstr>
      <vt:lpstr>PowerPoint Presentation</vt:lpstr>
      <vt:lpstr>PowerPoint Presentation</vt:lpstr>
      <vt:lpstr>Questions</vt:lpstr>
      <vt:lpstr>Guest Speaker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First Choice HUSKY Health Benefit</dc:title>
  <dc:creator>Painter, Mairead R.</dc:creator>
  <cp:lastModifiedBy>Filek, Karri L</cp:lastModifiedBy>
  <cp:revision>57</cp:revision>
  <cp:lastPrinted>2018-09-11T11:35:36Z</cp:lastPrinted>
  <dcterms:created xsi:type="dcterms:W3CDTF">2017-09-06T17:58:17Z</dcterms:created>
  <dcterms:modified xsi:type="dcterms:W3CDTF">2018-09-11T11:54:41Z</dcterms:modified>
</cp:coreProperties>
</file>