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1.xml" ContentType="application/vnd.openxmlformats-officedocument.drawingml.chart+xml"/>
  <Override PartName="/ppt/notesSlides/notesSlide3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5.xml" ContentType="application/vnd.openxmlformats-officedocument.presentationml.notesSlide+xml"/>
  <Override PartName="/ppt/charts/chart3.xml" ContentType="application/vnd.openxmlformats-officedocument.drawingml.chart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63" r:id="rId4"/>
    <p:sldId id="258" r:id="rId5"/>
    <p:sldId id="273" r:id="rId6"/>
    <p:sldId id="274" r:id="rId7"/>
    <p:sldId id="275" r:id="rId8"/>
    <p:sldId id="264" r:id="rId9"/>
    <p:sldId id="285" r:id="rId10"/>
    <p:sldId id="304" r:id="rId11"/>
    <p:sldId id="305" r:id="rId12"/>
    <p:sldId id="266" r:id="rId13"/>
    <p:sldId id="276" r:id="rId14"/>
    <p:sldId id="277" r:id="rId15"/>
    <p:sldId id="306" r:id="rId16"/>
    <p:sldId id="267" r:id="rId17"/>
    <p:sldId id="281" r:id="rId18"/>
    <p:sldId id="284" r:id="rId19"/>
    <p:sldId id="282" r:id="rId20"/>
    <p:sldId id="283" r:id="rId21"/>
    <p:sldId id="262" r:id="rId22"/>
    <p:sldId id="259" r:id="rId23"/>
    <p:sldId id="260" r:id="rId24"/>
    <p:sldId id="261" r:id="rId25"/>
    <p:sldId id="265" r:id="rId26"/>
    <p:sldId id="290" r:id="rId27"/>
    <p:sldId id="291" r:id="rId28"/>
    <p:sldId id="292" r:id="rId29"/>
    <p:sldId id="302" r:id="rId30"/>
    <p:sldId id="268" r:id="rId31"/>
    <p:sldId id="294" r:id="rId32"/>
    <p:sldId id="295" r:id="rId33"/>
    <p:sldId id="296" r:id="rId34"/>
    <p:sldId id="297" r:id="rId35"/>
    <p:sldId id="298" r:id="rId36"/>
    <p:sldId id="301" r:id="rId37"/>
    <p:sldId id="269" r:id="rId38"/>
    <p:sldId id="271" r:id="rId39"/>
    <p:sldId id="270" r:id="rId40"/>
    <p:sldId id="272" r:id="rId41"/>
    <p:sldId id="289" r:id="rId42"/>
    <p:sldId id="299" r:id="rId43"/>
    <p:sldId id="300" r:id="rId4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Monthly Care Plans Approved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006802721088435E-3"/>
                  <c:y val="-1.8241042345276872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47</a:t>
                    </a:r>
                    <a:endParaRPr lang="en-US" dirty="0" smtClean="0">
                      <a:solidFill>
                        <a:schemeClr val="bg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006802721088435E-3"/>
                  <c:y val="7.34337771897274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01/01/2012 through 02/20/2014
</c:v>
                </c:pt>
                <c:pt idx="1">
                  <c:v>02/21/2014 through 12/01/2014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</c:v>
                </c:pt>
                <c:pt idx="1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3955232"/>
        <c:axId val="183954840"/>
      </c:barChart>
      <c:valAx>
        <c:axId val="183954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3955232"/>
        <c:crosses val="autoZero"/>
        <c:crossBetween val="between"/>
      </c:valAx>
      <c:catAx>
        <c:axId val="183955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395484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Referrals to Transition Coordinators</a:t>
            </a:r>
            <a:r>
              <a:rPr lang="en-US" sz="1400">
                <a:latin typeface="Times New Roman"/>
                <a:cs typeface="Times New Roman"/>
              </a:rPr>
              <a:t>ᵗ</a:t>
            </a:r>
            <a:r>
              <a:rPr lang="en-US" sz="1400"/>
              <a:t>: Q1 2009 to Q3 2014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6828651622111995E-2"/>
          <c:y val="0.11920679386230568"/>
          <c:w val="0.91381011905827791"/>
          <c:h val="0.655460136196425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</c:spPr>
          <c:invertIfNegative val="0"/>
          <c:dLbls>
            <c:dLbl>
              <c:idx val="2"/>
              <c:layout>
                <c:manualLayout>
                  <c:x val="1.8339047133805453E-3"/>
                  <c:y val="-1.50246533752817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8.40336134453781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340208263895668E-3"/>
                  <c:y val="-7.4487782050499502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8340208263895668E-3"/>
                  <c:y val="-1.7578023335318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"/>
                  <c:y val="1.8561972837451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0"/>
                  <c:y val="-6.11620795107033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0"/>
                  <c:y val="-1.39256796937254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0"/>
                  <c:y val="1.30992805722053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+mn-lt"/>
                    <a:cs typeface="Arial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31750">
                <a:solidFill>
                  <a:srgbClr val="7030A0"/>
                </a:solidFill>
              </a:ln>
            </c:spPr>
            <c:trendlineType val="linear"/>
            <c:dispRSqr val="0"/>
            <c:dispEq val="0"/>
          </c:trendline>
          <c:cat>
            <c:strRef>
              <c:f>'#Referrals'!$B$4:$B$26</c:f>
              <c:strCache>
                <c:ptCount val="23"/>
                <c:pt idx="0">
                  <c:v>q1 2009</c:v>
                </c:pt>
                <c:pt idx="1">
                  <c:v>q2 2009</c:v>
                </c:pt>
                <c:pt idx="2">
                  <c:v>q3 2009</c:v>
                </c:pt>
                <c:pt idx="3">
                  <c:v>q4 2009</c:v>
                </c:pt>
                <c:pt idx="4">
                  <c:v>q1 2010</c:v>
                </c:pt>
                <c:pt idx="5">
                  <c:v>q2 2010</c:v>
                </c:pt>
                <c:pt idx="6">
                  <c:v>q3 2010</c:v>
                </c:pt>
                <c:pt idx="7">
                  <c:v>q4 2010</c:v>
                </c:pt>
                <c:pt idx="8">
                  <c:v>q1 2011</c:v>
                </c:pt>
                <c:pt idx="9">
                  <c:v>q2 2011</c:v>
                </c:pt>
                <c:pt idx="10">
                  <c:v>q3 2011</c:v>
                </c:pt>
                <c:pt idx="11">
                  <c:v>q4 2011</c:v>
                </c:pt>
                <c:pt idx="12">
                  <c:v>q1 2012</c:v>
                </c:pt>
                <c:pt idx="13">
                  <c:v>q2 2012</c:v>
                </c:pt>
                <c:pt idx="14">
                  <c:v>q3 2012</c:v>
                </c:pt>
                <c:pt idx="15">
                  <c:v>q4 2012</c:v>
                </c:pt>
                <c:pt idx="16">
                  <c:v>q1 2013</c:v>
                </c:pt>
                <c:pt idx="17">
                  <c:v>q2 2013</c:v>
                </c:pt>
                <c:pt idx="18">
                  <c:v>q3 2013</c:v>
                </c:pt>
                <c:pt idx="19">
                  <c:v>q4 2013</c:v>
                </c:pt>
                <c:pt idx="20">
                  <c:v>q1 2014</c:v>
                </c:pt>
                <c:pt idx="21">
                  <c:v>q2 2014*</c:v>
                </c:pt>
                <c:pt idx="22">
                  <c:v>q3 2014*</c:v>
                </c:pt>
              </c:strCache>
            </c:strRef>
          </c:cat>
          <c:val>
            <c:numRef>
              <c:f>'#Referrals'!$C$4:$C$26</c:f>
              <c:numCache>
                <c:formatCode>General</c:formatCode>
                <c:ptCount val="23"/>
                <c:pt idx="0">
                  <c:v>257</c:v>
                </c:pt>
                <c:pt idx="1">
                  <c:v>188</c:v>
                </c:pt>
                <c:pt idx="2">
                  <c:v>123</c:v>
                </c:pt>
                <c:pt idx="3">
                  <c:v>180</c:v>
                </c:pt>
                <c:pt idx="4">
                  <c:v>163</c:v>
                </c:pt>
                <c:pt idx="5">
                  <c:v>193</c:v>
                </c:pt>
                <c:pt idx="6">
                  <c:v>119</c:v>
                </c:pt>
                <c:pt idx="7">
                  <c:v>220</c:v>
                </c:pt>
                <c:pt idx="8">
                  <c:v>317</c:v>
                </c:pt>
                <c:pt idx="9">
                  <c:v>159</c:v>
                </c:pt>
                <c:pt idx="10">
                  <c:v>194</c:v>
                </c:pt>
                <c:pt idx="11">
                  <c:v>231</c:v>
                </c:pt>
                <c:pt idx="12">
                  <c:v>325</c:v>
                </c:pt>
                <c:pt idx="13">
                  <c:v>341</c:v>
                </c:pt>
                <c:pt idx="14">
                  <c:v>327</c:v>
                </c:pt>
                <c:pt idx="15">
                  <c:v>311</c:v>
                </c:pt>
                <c:pt idx="16">
                  <c:v>373</c:v>
                </c:pt>
                <c:pt idx="17">
                  <c:v>331</c:v>
                </c:pt>
                <c:pt idx="18">
                  <c:v>313</c:v>
                </c:pt>
                <c:pt idx="19">
                  <c:v>226</c:v>
                </c:pt>
                <c:pt idx="20">
                  <c:v>213</c:v>
                </c:pt>
                <c:pt idx="21">
                  <c:v>604</c:v>
                </c:pt>
                <c:pt idx="22">
                  <c:v>711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2"/>
        <c:axId val="183956016"/>
        <c:axId val="183956408"/>
      </c:barChart>
      <c:catAx>
        <c:axId val="183956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3060000"/>
          <a:lstStyle/>
          <a:p>
            <a:pPr>
              <a:defRPr b="1">
                <a:latin typeface="+mn-lt"/>
                <a:cs typeface="Arial" pitchFamily="34" charset="0"/>
              </a:defRPr>
            </a:pPr>
            <a:endParaRPr lang="en-US"/>
          </a:p>
        </c:txPr>
        <c:crossAx val="183956408"/>
        <c:crosses val="autoZero"/>
        <c:auto val="1"/>
        <c:lblAlgn val="ctr"/>
        <c:lblOffset val="100"/>
        <c:noMultiLvlLbl val="0"/>
      </c:catAx>
      <c:valAx>
        <c:axId val="183956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+mn-lt"/>
                <a:cs typeface="Arial" pitchFamily="34" charset="0"/>
              </a:defRPr>
            </a:pPr>
            <a:endParaRPr lang="en-US"/>
          </a:p>
        </c:txPr>
        <c:crossAx val="1839560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Number of transitions by quarter:</a:t>
            </a:r>
            <a:r>
              <a:rPr lang="en-US" sz="1400" baseline="0"/>
              <a:t> </a:t>
            </a:r>
            <a:r>
              <a:rPr lang="en-US" sz="1400"/>
              <a:t>12/2008 - 9/30/2014</a:t>
            </a:r>
          </a:p>
        </c:rich>
      </c:tx>
      <c:layout>
        <c:manualLayout>
          <c:xMode val="edge"/>
          <c:yMode val="edge"/>
          <c:x val="0.14141666666666666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22462817147858"/>
          <c:y val="7.4849986424110782E-2"/>
          <c:w val="0.80209492563429574"/>
          <c:h val="0.751460260447323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Lbls>
            <c:dLbl>
              <c:idx val="1"/>
              <c:layout>
                <c:manualLayout>
                  <c:x val="-4.1277808327450892E-3"/>
                  <c:y val="-4.50450450450450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0637279181112763E-3"/>
                  <c:y val="-1.706214088103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0637279181112762E-2"/>
                  <c:y val="4.7773561983508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2.06372791811127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2.476473501733531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2.88921908535578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1.0318639590556381E-2"/>
                  <c:y val="-2.1510523619780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3.0955918771669144E-2"/>
                  <c:y val="-2.25225225225225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2.0637279181112763E-3"/>
                  <c:y val="-1.1655011655011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6.191183754333828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+mn-lt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25400">
                <a:solidFill>
                  <a:schemeClr val="accent4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cat>
            <c:strRef>
              <c:f>Transitions_Bchmrk1!$A$4:$A$26</c:f>
              <c:strCache>
                <c:ptCount val="23"/>
                <c:pt idx="0">
                  <c:v>2009 1</c:v>
                </c:pt>
                <c:pt idx="1">
                  <c:v>2009 2</c:v>
                </c:pt>
                <c:pt idx="2">
                  <c:v>2009 3</c:v>
                </c:pt>
                <c:pt idx="3">
                  <c:v>2009 4</c:v>
                </c:pt>
                <c:pt idx="4">
                  <c:v>2010 1</c:v>
                </c:pt>
                <c:pt idx="5">
                  <c:v>2010 2</c:v>
                </c:pt>
                <c:pt idx="6">
                  <c:v>2010 3</c:v>
                </c:pt>
                <c:pt idx="7">
                  <c:v>2010 4</c:v>
                </c:pt>
                <c:pt idx="8">
                  <c:v>2011 1</c:v>
                </c:pt>
                <c:pt idx="9">
                  <c:v>2011 2</c:v>
                </c:pt>
                <c:pt idx="10">
                  <c:v>2011 3</c:v>
                </c:pt>
                <c:pt idx="11">
                  <c:v>2011 4</c:v>
                </c:pt>
                <c:pt idx="12">
                  <c:v>2012 1</c:v>
                </c:pt>
                <c:pt idx="13">
                  <c:v>2012 2</c:v>
                </c:pt>
                <c:pt idx="14">
                  <c:v>2012 3</c:v>
                </c:pt>
                <c:pt idx="15">
                  <c:v>2012 4</c:v>
                </c:pt>
                <c:pt idx="16">
                  <c:v>2013 1</c:v>
                </c:pt>
                <c:pt idx="17">
                  <c:v>2013 2</c:v>
                </c:pt>
                <c:pt idx="18">
                  <c:v>2013 3</c:v>
                </c:pt>
                <c:pt idx="19">
                  <c:v>2013 4</c:v>
                </c:pt>
                <c:pt idx="20">
                  <c:v>2014 1</c:v>
                </c:pt>
                <c:pt idx="21">
                  <c:v>2014 2</c:v>
                </c:pt>
                <c:pt idx="22">
                  <c:v>2014 3</c:v>
                </c:pt>
              </c:strCache>
            </c:strRef>
          </c:cat>
          <c:val>
            <c:numRef>
              <c:f>Transitions_Bchmrk1!$B$4:$B$26</c:f>
              <c:numCache>
                <c:formatCode>General</c:formatCode>
                <c:ptCount val="23"/>
                <c:pt idx="0">
                  <c:v>19</c:v>
                </c:pt>
                <c:pt idx="1">
                  <c:v>38</c:v>
                </c:pt>
                <c:pt idx="2">
                  <c:v>43</c:v>
                </c:pt>
                <c:pt idx="3">
                  <c:v>62</c:v>
                </c:pt>
                <c:pt idx="4">
                  <c:v>60</c:v>
                </c:pt>
                <c:pt idx="5">
                  <c:v>74</c:v>
                </c:pt>
                <c:pt idx="6">
                  <c:v>98</c:v>
                </c:pt>
                <c:pt idx="7">
                  <c:v>83</c:v>
                </c:pt>
                <c:pt idx="8">
                  <c:v>66</c:v>
                </c:pt>
                <c:pt idx="9">
                  <c:v>107</c:v>
                </c:pt>
                <c:pt idx="10">
                  <c:v>152</c:v>
                </c:pt>
                <c:pt idx="11">
                  <c:v>109</c:v>
                </c:pt>
                <c:pt idx="12">
                  <c:v>114</c:v>
                </c:pt>
                <c:pt idx="13">
                  <c:v>120</c:v>
                </c:pt>
                <c:pt idx="14">
                  <c:v>110</c:v>
                </c:pt>
                <c:pt idx="15">
                  <c:v>166</c:v>
                </c:pt>
                <c:pt idx="16">
                  <c:v>132</c:v>
                </c:pt>
                <c:pt idx="17">
                  <c:v>168</c:v>
                </c:pt>
                <c:pt idx="18">
                  <c:v>147</c:v>
                </c:pt>
                <c:pt idx="19">
                  <c:v>165</c:v>
                </c:pt>
                <c:pt idx="20">
                  <c:v>120</c:v>
                </c:pt>
                <c:pt idx="21">
                  <c:v>115</c:v>
                </c:pt>
                <c:pt idx="22">
                  <c:v>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186256288"/>
        <c:axId val="186256680"/>
      </c:barChart>
      <c:catAx>
        <c:axId val="18625628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 b="1">
                <a:latin typeface="+mn-lt"/>
                <a:cs typeface="Arial" pitchFamily="34" charset="0"/>
              </a:defRPr>
            </a:pPr>
            <a:endParaRPr lang="en-US"/>
          </a:p>
        </c:txPr>
        <c:crossAx val="186256680"/>
        <c:crosses val="autoZero"/>
        <c:auto val="1"/>
        <c:lblAlgn val="ctr"/>
        <c:lblOffset val="100"/>
        <c:noMultiLvlLbl val="0"/>
      </c:catAx>
      <c:valAx>
        <c:axId val="186256680"/>
        <c:scaling>
          <c:orientation val="minMax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>
                    <a:latin typeface="+mn-lt"/>
                    <a:cs typeface="Arial" pitchFamily="34" charset="0"/>
                  </a:defRPr>
                </a:pPr>
                <a:r>
                  <a:rPr lang="en-US" sz="1000">
                    <a:latin typeface="+mn-lt"/>
                    <a:cs typeface="Arial" pitchFamily="34" charset="0"/>
                  </a:rPr>
                  <a:t>Number of consumers who transitioned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>
                <a:latin typeface="+mn-lt"/>
                <a:cs typeface="Arial" pitchFamily="34" charset="0"/>
              </a:defRPr>
            </a:pPr>
            <a:endParaRPr lang="en-US"/>
          </a:p>
        </c:txPr>
        <c:crossAx val="1862562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0.01513</cdr:x>
      <cdr:y>0.9375</cdr:y>
    </cdr:from>
    <cdr:to>
      <cdr:x>0.99312</cdr:x>
      <cdr:y>0.98798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769" y="4429125"/>
          <a:ext cx="6772281" cy="23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>
              <a:latin typeface="Times New Roman"/>
              <a:cs typeface="Times New Roman"/>
            </a:rPr>
            <a:t>ᵗ</a:t>
          </a:r>
          <a:r>
            <a:rPr lang="en-US" sz="900"/>
            <a:t>Excludes nursing home closures      *Increase in referrals</a:t>
          </a:r>
          <a:r>
            <a:rPr lang="en-US" sz="900" baseline="0"/>
            <a:t> reflects the ongoing adjustment to MFP reorganization</a:t>
          </a:r>
          <a:endParaRPr lang="en-US" sz="9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ACA5A-3AFC-4287-9E13-0C30DA690C41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18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18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601FD-27C1-47F7-B37D-999D5E0F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47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2A46F1EA-AB4A-4995-861B-C5B1F5CC68AA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1585544C-4B01-45E0-8649-3D5B92C5C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24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13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1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91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92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Funds</a:t>
            </a:r>
            <a:r>
              <a:rPr lang="en-US" baseline="0" dirty="0" smtClean="0"/>
              <a:t> for </a:t>
            </a:r>
            <a:r>
              <a:rPr lang="en-US" dirty="0" smtClean="0"/>
              <a:t>nursing facilities interested in diversifying their scope to include home-and-community-based services.</a:t>
            </a:r>
          </a:p>
          <a:p>
            <a:r>
              <a:rPr lang="en-US" dirty="0" smtClean="0"/>
              <a:t>Tailor services: requires applicant nursing facilities</a:t>
            </a:r>
            <a:r>
              <a:rPr lang="en-US" baseline="0" dirty="0" smtClean="0"/>
              <a:t> to work collaboratively with the town they are located.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906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the seven proposals, three signed contracts,</a:t>
            </a:r>
            <a:r>
              <a:rPr lang="en-US" baseline="0" dirty="0" smtClean="0"/>
              <a:t> one pending, and three withdrew.  The three that signed contracts totaled $2,934,498.00 in grant and bond funds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797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308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386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FMAP is Federal Medical Assistance Percentages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235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Waiver enrollees receiving CFC as a service do need to meet their own waiver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362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04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274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Development Council allows stakeholders</a:t>
            </a:r>
            <a:r>
              <a:rPr lang="en-US" baseline="0" dirty="0" smtClean="0"/>
              <a:t> to oversee the implementation of CRFC and to assist with quality assurance and public awareness of the new entitlement.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573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950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HCBS services</a:t>
            </a:r>
            <a:r>
              <a:rPr lang="en-US" baseline="0" dirty="0" smtClean="0"/>
              <a:t> cannot start until both the functional and financial review are completed.  Often times, the financial review takes many months.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7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604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 has direct</a:t>
            </a:r>
            <a:r>
              <a:rPr lang="en-US" baseline="0" dirty="0" smtClean="0"/>
              <a:t> benefits to clients, DSS, and some indirect results of supporting careers in the HC field.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505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495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09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03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538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54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47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874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296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704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Pre-reorganization:</a:t>
            </a:r>
            <a:r>
              <a:rPr lang="en-US" baseline="0" dirty="0" smtClean="0"/>
              <a:t> 01/01/2012 through 02/20/2014: 1226 total across 26 months</a:t>
            </a:r>
          </a:p>
          <a:p>
            <a:r>
              <a:rPr lang="en-US" baseline="0" dirty="0" smtClean="0"/>
              <a:t>Post-reorganization: 02/21/2014 through 12/01/2014: 936 total across 11 months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542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030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765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384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842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980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56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1800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0446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593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947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16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05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32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79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67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5544C-4B01-45E0-8649-3D5B92C5C8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3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5760" y="1611313"/>
            <a:ext cx="8412480" cy="47342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830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3249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3CB739-3679-4452-B0F7-84581AE8DA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Dawn.Lambert@ct.gov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amara.Lopez@ct.gov" TargetMode="External"/><Relationship Id="rId4" Type="http://schemas.openxmlformats.org/officeDocument/2006/relationships/hyperlink" Target="mailto:Karen.Law@ct.gov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Ford@ct.gov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Dane.Lustila@ct.gov" TargetMode="External"/><Relationship Id="rId4" Type="http://schemas.openxmlformats.org/officeDocument/2006/relationships/hyperlink" Target="mailto:Deanna.Clark@ct.gov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Karri.Filek@ct.gov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iread.Painter@ct.gov" TargetMode="External"/><Relationship Id="rId4" Type="http://schemas.openxmlformats.org/officeDocument/2006/relationships/hyperlink" Target="mailto:Christine.Weston@ct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.gov/dss" TargetMode="External"/><Relationship Id="rId7" Type="http://schemas.openxmlformats.org/officeDocument/2006/relationships/hyperlink" Target="http://www.uconnaging.uchc.edu/2014%20Q3%20MFP%20report.pdf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vernor.ct.gov/malloy/cwp/view.asp?A=4010&amp;Q=542054" TargetMode="External"/><Relationship Id="rId5" Type="http://schemas.openxmlformats.org/officeDocument/2006/relationships/hyperlink" Target="http://www.myplacect.org/" TargetMode="External"/><Relationship Id="rId4" Type="http://schemas.openxmlformats.org/officeDocument/2006/relationships/hyperlink" Target="http://www.ctmfp.gov/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4.docx"/><Relationship Id="rId4" Type="http://schemas.openxmlformats.org/officeDocument/2006/relationships/oleObject" Target="../embeddings/oleObject1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Document5.docx"/><Relationship Id="rId4" Type="http://schemas.openxmlformats.org/officeDocument/2006/relationships/oleObject" Target="../embeddings/oleObject2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6.docx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.gov/dss/cwp/view.asp?a=3922&amp;q=55493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dirty="0" smtClean="0"/>
              <a:t>Money Follows the Person</a:t>
            </a:r>
            <a:br>
              <a:rPr lang="en-US" dirty="0" smtClean="0"/>
            </a:br>
            <a:r>
              <a:rPr lang="en-US" dirty="0" smtClean="0"/>
              <a:t>Rebalancing Demonstration:</a:t>
            </a:r>
            <a:br>
              <a:rPr lang="en-US" dirty="0" smtClean="0"/>
            </a:br>
            <a:r>
              <a:rPr lang="en-US" sz="1800" dirty="0" smtClean="0"/>
              <a:t>Program Initiatives 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dirty="0" smtClean="0"/>
              <a:t>Legislative Office Long-Term Care Planning Committee Meeting</a:t>
            </a:r>
          </a:p>
          <a:p>
            <a:r>
              <a:rPr lang="en-US" dirty="0" smtClean="0"/>
              <a:t>12/09/2014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62200" y="6400800"/>
            <a:ext cx="3962400" cy="384048"/>
          </a:xfrm>
        </p:spPr>
        <p:txBody>
          <a:bodyPr/>
          <a:lstStyle/>
          <a:p>
            <a:r>
              <a:rPr lang="en-US" dirty="0" smtClean="0"/>
              <a:t>DSS/Money Follows the Person-Karri Filek, MPA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7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5760" y="1447800"/>
            <a:ext cx="8412480" cy="4734292"/>
          </a:xfrm>
        </p:spPr>
        <p:txBody>
          <a:bodyPr/>
          <a:lstStyle/>
          <a:p>
            <a:r>
              <a:rPr lang="en-US" sz="1600" dirty="0" smtClean="0"/>
              <a:t>Implementing </a:t>
            </a:r>
            <a:r>
              <a:rPr lang="en-US" sz="1600" dirty="0"/>
              <a:t>the BIP vision </a:t>
            </a:r>
            <a:r>
              <a:rPr lang="en-US" sz="1600" dirty="0" smtClean="0"/>
              <a:t>enhances and supports </a:t>
            </a:r>
            <a:r>
              <a:rPr lang="en-US" sz="1600" dirty="0"/>
              <a:t>the </a:t>
            </a:r>
            <a:r>
              <a:rPr lang="en-US" sz="1600" dirty="0" smtClean="0"/>
              <a:t>delivery of LTSS from </a:t>
            </a:r>
            <a:r>
              <a:rPr lang="en-US" sz="1600" dirty="0"/>
              <a:t>the </a:t>
            </a:r>
            <a:r>
              <a:rPr lang="en-US" sz="1600" dirty="0" smtClean="0"/>
              <a:t>consumer’s point </a:t>
            </a:r>
            <a:r>
              <a:rPr lang="en-US" sz="1600" dirty="0"/>
              <a:t>of </a:t>
            </a:r>
            <a:r>
              <a:rPr lang="en-US" sz="1600" dirty="0" smtClean="0"/>
              <a:t>entry to </a:t>
            </a:r>
            <a:r>
              <a:rPr lang="en-US" sz="1600" dirty="0"/>
              <a:t>the delivery of services.  </a:t>
            </a:r>
          </a:p>
          <a:p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the BIP Vision</a:t>
            </a:r>
            <a:endParaRPr lang="en-US" dirty="0"/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gray">
          <a:xfrm>
            <a:off x="364331" y="2655887"/>
            <a:ext cx="1388269" cy="548640"/>
          </a:xfrm>
          <a:prstGeom prst="chevron">
            <a:avLst>
              <a:gd name="adj" fmla="val 32555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Pre-Screen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5" name="AutoShape 18"/>
          <p:cNvSpPr>
            <a:spLocks noChangeArrowheads="1"/>
          </p:cNvSpPr>
          <p:nvPr/>
        </p:nvSpPr>
        <p:spPr bwMode="gray">
          <a:xfrm>
            <a:off x="1633452" y="2655887"/>
            <a:ext cx="1496568" cy="548640"/>
          </a:xfrm>
          <a:prstGeom prst="chevron">
            <a:avLst>
              <a:gd name="adj" fmla="val 32384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Agency</a:t>
            </a:r>
          </a:p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Application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gray">
          <a:xfrm>
            <a:off x="3010872" y="2655887"/>
            <a:ext cx="1495663" cy="548640"/>
          </a:xfrm>
          <a:prstGeom prst="chevron">
            <a:avLst>
              <a:gd name="adj" fmla="val 32413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Medicaid Application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7" name="AutoShape 20"/>
          <p:cNvSpPr>
            <a:spLocks noChangeArrowheads="1"/>
          </p:cNvSpPr>
          <p:nvPr/>
        </p:nvSpPr>
        <p:spPr bwMode="gray">
          <a:xfrm>
            <a:off x="4387387" y="2655887"/>
            <a:ext cx="1495138" cy="548640"/>
          </a:xfrm>
          <a:prstGeom prst="chevron">
            <a:avLst>
              <a:gd name="adj" fmla="val 32384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Universal Assessment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gray">
          <a:xfrm>
            <a:off x="7239000" y="2655887"/>
            <a:ext cx="1361403" cy="548640"/>
          </a:xfrm>
          <a:prstGeom prst="chevron">
            <a:avLst>
              <a:gd name="adj" fmla="val 32299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Service Plan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364331" y="3265487"/>
            <a:ext cx="1238804" cy="116955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100" dirty="0">
                <a:cs typeface="Arial" charset="0"/>
              </a:rPr>
              <a:t>Self-service tool that allows consumers to identify potential service </a:t>
            </a:r>
            <a:r>
              <a:rPr lang="en-US" sz="1100" dirty="0" smtClean="0">
                <a:cs typeface="Arial" charset="0"/>
              </a:rPr>
              <a:t>options</a:t>
            </a:r>
          </a:p>
          <a:p>
            <a:pPr>
              <a:spcBef>
                <a:spcPts val="600"/>
              </a:spcBef>
            </a:pPr>
            <a:endParaRPr lang="en-GB" sz="1100" dirty="0" smtClean="0"/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1828800" y="3265487"/>
            <a:ext cx="1143000" cy="116955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100" dirty="0" smtClean="0"/>
              <a:t>Electronic form that allows consumers to submit an Agency Application online</a:t>
            </a:r>
            <a:endParaRPr lang="en-US" sz="1100" dirty="0">
              <a:cs typeface="Arial" charset="0"/>
            </a:endParaRPr>
          </a:p>
        </p:txBody>
      </p:sp>
      <p:sp>
        <p:nvSpPr>
          <p:cNvPr id="13" name="Text Placeholder 5"/>
          <p:cNvSpPr txBox="1">
            <a:spLocks/>
          </p:cNvSpPr>
          <p:nvPr/>
        </p:nvSpPr>
        <p:spPr>
          <a:xfrm>
            <a:off x="3048000" y="3265487"/>
            <a:ext cx="1219199" cy="79838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100000"/>
            </a:pPr>
            <a:r>
              <a:rPr lang="en-US" sz="1100" dirty="0" smtClean="0">
                <a:cs typeface="Arial" charset="0"/>
              </a:rPr>
              <a:t>Electronic form </a:t>
            </a:r>
            <a:r>
              <a:rPr lang="en-US" sz="1100" dirty="0">
                <a:cs typeface="Arial" charset="0"/>
              </a:rPr>
              <a:t>that allows consumers to submit the Medicaid Application </a:t>
            </a:r>
            <a:r>
              <a:rPr lang="en-US" sz="1100" dirty="0" smtClean="0">
                <a:cs typeface="Arial" charset="0"/>
              </a:rPr>
              <a:t>online</a:t>
            </a:r>
            <a:endParaRPr lang="en-GB" sz="1100" dirty="0" smtClean="0"/>
          </a:p>
        </p:txBody>
      </p:sp>
      <p:sp>
        <p:nvSpPr>
          <p:cNvPr id="14" name="Text Placeholder 5"/>
          <p:cNvSpPr txBox="1">
            <a:spLocks/>
          </p:cNvSpPr>
          <p:nvPr/>
        </p:nvSpPr>
        <p:spPr>
          <a:xfrm>
            <a:off x="5938500" y="3277279"/>
            <a:ext cx="1219202" cy="116955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100000"/>
            </a:pPr>
            <a:r>
              <a:rPr lang="en-US" sz="1100" dirty="0" smtClean="0">
                <a:cs typeface="Arial" charset="0"/>
              </a:rPr>
              <a:t>Automated process that finalizes consumer’s functional level of need and financial eligibility determination.</a:t>
            </a:r>
            <a:endParaRPr lang="en-US" sz="1100" dirty="0" smtClean="0"/>
          </a:p>
        </p:txBody>
      </p:sp>
      <p:sp>
        <p:nvSpPr>
          <p:cNvPr id="15" name="Text Placeholder 5"/>
          <p:cNvSpPr txBox="1">
            <a:spLocks/>
          </p:cNvSpPr>
          <p:nvPr/>
        </p:nvSpPr>
        <p:spPr>
          <a:xfrm>
            <a:off x="7345486" y="3280958"/>
            <a:ext cx="1112714" cy="116955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100" dirty="0" smtClean="0"/>
              <a:t>Integrates with partner systems to display the agreed upon service arrangement for consumer</a:t>
            </a:r>
          </a:p>
        </p:txBody>
      </p:sp>
      <p:sp>
        <p:nvSpPr>
          <p:cNvPr id="16" name="AutoShape 21"/>
          <p:cNvSpPr>
            <a:spLocks noChangeArrowheads="1"/>
          </p:cNvSpPr>
          <p:nvPr/>
        </p:nvSpPr>
        <p:spPr bwMode="gray">
          <a:xfrm>
            <a:off x="5763377" y="2655887"/>
            <a:ext cx="1594769" cy="548640"/>
          </a:xfrm>
          <a:prstGeom prst="chevron">
            <a:avLst>
              <a:gd name="adj" fmla="val 32299"/>
            </a:avLst>
          </a:prstGeom>
          <a:solidFill>
            <a:schemeClr val="accent3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Eligibility </a:t>
            </a:r>
            <a:r>
              <a:rPr lang="en-US" sz="105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Determination</a:t>
            </a:r>
            <a:r>
              <a:rPr lang="en-US" sz="1200" b="1" dirty="0" smtClean="0">
                <a:solidFill>
                  <a:schemeClr val="bg1"/>
                </a:solidFill>
                <a:ea typeface="+mn-ea"/>
                <a:cs typeface="Arial" pitchFamily="34" charset="0"/>
              </a:rPr>
              <a:t> </a:t>
            </a:r>
            <a:endParaRPr lang="en-US" sz="1200" b="1" dirty="0">
              <a:solidFill>
                <a:schemeClr val="bg1"/>
              </a:solidFill>
              <a:ea typeface="+mn-ea"/>
              <a:cs typeface="Arial" pitchFamily="34" charset="0"/>
            </a:endParaRPr>
          </a:p>
        </p:txBody>
      </p:sp>
      <p:sp>
        <p:nvSpPr>
          <p:cNvPr id="17" name="Text Placeholder 5"/>
          <p:cNvSpPr txBox="1">
            <a:spLocks/>
          </p:cNvSpPr>
          <p:nvPr/>
        </p:nvSpPr>
        <p:spPr>
          <a:xfrm>
            <a:off x="4564172" y="3277280"/>
            <a:ext cx="1219202" cy="116955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100000"/>
            </a:pPr>
            <a:r>
              <a:rPr lang="en-US" sz="1100" dirty="0">
                <a:cs typeface="Arial" charset="0"/>
              </a:rPr>
              <a:t>Standardized assessment </a:t>
            </a:r>
            <a:r>
              <a:rPr lang="en-US" sz="1100" dirty="0" smtClean="0">
                <a:cs typeface="Arial" charset="0"/>
              </a:rPr>
              <a:t>tool that </a:t>
            </a:r>
            <a:r>
              <a:rPr lang="en-US" sz="1100" dirty="0">
                <a:cs typeface="Arial" charset="0"/>
              </a:rPr>
              <a:t>calculates consumer’s level of </a:t>
            </a:r>
            <a:r>
              <a:rPr lang="en-US" sz="1100" dirty="0" smtClean="0">
                <a:cs typeface="Arial" charset="0"/>
              </a:rPr>
              <a:t>need</a:t>
            </a:r>
            <a:endParaRPr lang="en-US" sz="1100" dirty="0" smtClean="0"/>
          </a:p>
        </p:txBody>
      </p:sp>
      <p:sp>
        <p:nvSpPr>
          <p:cNvPr id="19" name="TextBox 18"/>
          <p:cNvSpPr txBox="1"/>
          <p:nvPr/>
        </p:nvSpPr>
        <p:spPr bwMode="gray">
          <a:xfrm>
            <a:off x="365760" y="2286000"/>
            <a:ext cx="841248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Key Components of BIP Vision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365759" y="4718823"/>
            <a:ext cx="144801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ja-JP" sz="1000" b="1" dirty="0" smtClean="0">
                <a:solidFill>
                  <a:srgbClr val="313131"/>
                </a:solidFill>
              </a:rPr>
              <a:t>Point of entry</a:t>
            </a:r>
            <a:endParaRPr lang="en-US" altLang="ja-JP" sz="1000" b="1" dirty="0">
              <a:solidFill>
                <a:srgbClr val="313131"/>
              </a:solidFill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6713847" y="4718823"/>
            <a:ext cx="174435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n-US" altLang="ja-JP" sz="1000" b="1" dirty="0" smtClean="0">
                <a:solidFill>
                  <a:srgbClr val="313131"/>
                </a:solidFill>
              </a:rPr>
              <a:t>Delivery of services</a:t>
            </a:r>
            <a:endParaRPr lang="en-US" altLang="ja-JP" sz="1000" b="1" dirty="0">
              <a:solidFill>
                <a:srgbClr val="313131"/>
              </a:solidFill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365760" y="4614222"/>
            <a:ext cx="809244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med" len="med"/>
            <a:tailEnd type="triangle" w="med" len="med"/>
          </a:ln>
        </p:spPr>
        <p:txBody>
          <a:bodyPr wrap="none" lIns="36000" tIns="36000" rIns="36000" bIns="3600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68425" y="5493708"/>
            <a:ext cx="6400800" cy="706882"/>
          </a:xfrm>
          <a:prstGeom prst="rect">
            <a:avLst/>
          </a:prstGeom>
          <a:noFill/>
          <a:ln w="19050">
            <a:solidFill>
              <a:srgbClr val="002776"/>
            </a:solidFill>
          </a:ln>
        </p:spPr>
        <p:txBody>
          <a:bodyPr vert="horz" wrap="square" lIns="45720" tIns="0" rIns="45720" bIns="0" rtlCol="0" anchor="ctr">
            <a:noAutofit/>
          </a:bodyPr>
          <a:lstStyle/>
          <a:p>
            <a:pPr algn="ctr">
              <a:spcBef>
                <a:spcPts val="400"/>
              </a:spcBef>
              <a:spcAft>
                <a:spcPct val="0"/>
              </a:spcAft>
              <a:buSzPct val="25000"/>
            </a:pPr>
            <a:r>
              <a:rPr lang="en-US" sz="1400" b="1" dirty="0" smtClean="0"/>
              <a:t>Connecticut’s “No Wrong Door” partners will implement a standardized process and integrated system solution to support Connecticut’s achievement of the BIP goals.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89764" y="6444734"/>
            <a:ext cx="67746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As provided by Deloitte: State of CT Balancing Incentive Program: Vision Validation Session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018122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Technical System Diagram</a:t>
            </a:r>
            <a:endParaRPr lang="en-US" dirty="0"/>
          </a:p>
        </p:txBody>
      </p:sp>
      <p:sp>
        <p:nvSpPr>
          <p:cNvPr id="66" name="Rounded Rectangle 65"/>
          <p:cNvSpPr/>
          <p:nvPr/>
        </p:nvSpPr>
        <p:spPr bwMode="auto">
          <a:xfrm>
            <a:off x="7585620" y="1588278"/>
            <a:ext cx="1095845" cy="512064"/>
          </a:xfrm>
          <a:prstGeom prst="roundRect">
            <a:avLst/>
          </a:prstGeom>
          <a:solidFill>
            <a:srgbClr val="002776"/>
          </a:solidFill>
          <a:ln w="9525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231775" indent="-231775"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200" b="1" dirty="0" err="1" smtClean="0">
                <a:solidFill>
                  <a:srgbClr val="FFFFFF"/>
                </a:solidFill>
              </a:rPr>
              <a:t>ImpaCT</a:t>
            </a:r>
            <a:endParaRPr lang="en-US" sz="1200" b="1" dirty="0" smtClean="0">
              <a:solidFill>
                <a:srgbClr val="FFFFFF"/>
              </a:solidFill>
            </a:endParaRPr>
          </a:p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200" b="1" dirty="0" smtClean="0">
                <a:solidFill>
                  <a:srgbClr val="FFFFFF"/>
                </a:solidFill>
              </a:rPr>
              <a:t>Worker Portal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67" name="Rounded Rectangle 66"/>
          <p:cNvSpPr/>
          <p:nvPr/>
        </p:nvSpPr>
        <p:spPr bwMode="auto">
          <a:xfrm>
            <a:off x="7491150" y="1495398"/>
            <a:ext cx="1271850" cy="685800"/>
          </a:xfrm>
          <a:prstGeom prst="roundRect">
            <a:avLst/>
          </a:prstGeom>
          <a:noFill/>
          <a:ln w="19050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 bwMode="auto">
          <a:xfrm>
            <a:off x="7423851" y="1157288"/>
            <a:ext cx="1339149" cy="27424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err="1" smtClean="0">
                <a:solidFill>
                  <a:srgbClr val="000000"/>
                </a:solidFill>
                <a:cs typeface="Arial" charset="0"/>
              </a:rPr>
              <a:t>ImpaCT</a:t>
            </a: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 System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6925824" y="1267703"/>
            <a:ext cx="492695" cy="1128061"/>
            <a:chOff x="5787932" y="1121417"/>
            <a:chExt cx="507023" cy="4495800"/>
          </a:xfrm>
        </p:grpSpPr>
        <p:pic>
          <p:nvPicPr>
            <p:cNvPr id="7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9655" y="1121417"/>
              <a:ext cx="495300" cy="800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7932" y="4817118"/>
              <a:ext cx="495300" cy="800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" name="Rectangle 71"/>
            <p:cNvSpPr/>
            <p:nvPr/>
          </p:nvSpPr>
          <p:spPr bwMode="auto">
            <a:xfrm>
              <a:off x="6010252" y="1779724"/>
              <a:ext cx="45719" cy="3148717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77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231775" indent="-231775" fontAlgn="base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Font typeface="Wingdings 2" pitchFamily="18" charset="2"/>
                <a:buNone/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73" name="Rounded Rectangle 72"/>
          <p:cNvSpPr/>
          <p:nvPr/>
        </p:nvSpPr>
        <p:spPr bwMode="auto">
          <a:xfrm>
            <a:off x="1952624" y="2269636"/>
            <a:ext cx="2362200" cy="2964136"/>
          </a:xfrm>
          <a:prstGeom prst="roundRect">
            <a:avLst/>
          </a:prstGeom>
          <a:noFill/>
          <a:ln w="19050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1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2326597" y="1828800"/>
            <a:ext cx="1425710" cy="484632"/>
          </a:xfrm>
          <a:prstGeom prst="rect">
            <a:avLst/>
          </a:prstGeom>
        </p:spPr>
        <p:txBody>
          <a:bodyPr wrap="none" rtlCol="0" anchor="b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err="1" smtClean="0">
                <a:solidFill>
                  <a:srgbClr val="000000"/>
                </a:solidFill>
                <a:cs typeface="Arial" charset="0"/>
              </a:rPr>
              <a:t>ConneCT</a:t>
            </a:r>
            <a:r>
              <a:rPr lang="en-US" sz="1200" b="1" dirty="0">
                <a:solidFill>
                  <a:srgbClr val="000000"/>
                </a:solidFill>
                <a:cs typeface="Arial" charset="0"/>
              </a:rPr>
              <a:t> </a:t>
            </a:r>
            <a:endParaRPr lang="en-US" sz="1200" b="1" dirty="0" smtClean="0">
              <a:solidFill>
                <a:srgbClr val="000000"/>
              </a:solidFill>
              <a:cs typeface="Arial" charset="0"/>
            </a:endParaRPr>
          </a:p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Consumer Portal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Rounded Rectangle 77"/>
          <p:cNvSpPr/>
          <p:nvPr/>
        </p:nvSpPr>
        <p:spPr bwMode="auto">
          <a:xfrm>
            <a:off x="4572000" y="2255499"/>
            <a:ext cx="2209800" cy="2621302"/>
          </a:xfrm>
          <a:prstGeom prst="roundRect">
            <a:avLst/>
          </a:prstGeom>
          <a:noFill/>
          <a:ln w="19050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 bwMode="auto">
          <a:xfrm>
            <a:off x="4780771" y="2024558"/>
            <a:ext cx="1911647" cy="288092"/>
          </a:xfrm>
          <a:prstGeom prst="rect">
            <a:avLst/>
          </a:prstGeom>
        </p:spPr>
        <p:txBody>
          <a:bodyPr wrap="square" rtlCol="0" anchor="b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>
                <a:solidFill>
                  <a:srgbClr val="000000"/>
                </a:solidFill>
                <a:cs typeface="Arial" charset="0"/>
              </a:rPr>
              <a:t>BIP  </a:t>
            </a: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Portal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0" name="Elbow Connector 79"/>
          <p:cNvCxnSpPr>
            <a:stCxn id="100" idx="3"/>
            <a:endCxn id="66" idx="1"/>
          </p:cNvCxnSpPr>
          <p:nvPr/>
        </p:nvCxnSpPr>
        <p:spPr bwMode="auto">
          <a:xfrm flipV="1">
            <a:off x="6656832" y="1844310"/>
            <a:ext cx="928788" cy="1940492"/>
          </a:xfrm>
          <a:prstGeom prst="bentConnector3">
            <a:avLst>
              <a:gd name="adj1" fmla="val 23849"/>
            </a:avLst>
          </a:prstGeom>
          <a:solidFill>
            <a:schemeClr val="accent1"/>
          </a:solidFill>
          <a:ln w="28575" cap="flat" cmpd="sng" algn="ctr">
            <a:solidFill>
              <a:srgbClr val="4066B2"/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81" name="Picture 5" descr="https://cdn0.iconfinder.com/data/icons/PRACTIKA/256/us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568" y="914400"/>
            <a:ext cx="559032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TextBox 81"/>
          <p:cNvSpPr txBox="1"/>
          <p:nvPr/>
        </p:nvSpPr>
        <p:spPr bwMode="auto">
          <a:xfrm>
            <a:off x="4933450" y="1491729"/>
            <a:ext cx="1445397" cy="28809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Worker/Assessor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3" name="TextBox 82"/>
          <p:cNvSpPr txBox="1"/>
          <p:nvPr/>
        </p:nvSpPr>
        <p:spPr bwMode="auto">
          <a:xfrm>
            <a:off x="2323559" y="977865"/>
            <a:ext cx="2971800" cy="451149"/>
          </a:xfrm>
          <a:prstGeom prst="rect">
            <a:avLst/>
          </a:prstGeom>
          <a:ln>
            <a:noFill/>
          </a:ln>
        </p:spPr>
        <p:txBody>
          <a:bodyPr wrap="square" rtlCol="0">
            <a:spAutoFit/>
          </a:bodyPr>
          <a:lstStyle/>
          <a:p>
            <a:pPr marL="1588" algn="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100" dirty="0">
                <a:solidFill>
                  <a:srgbClr val="000000"/>
                </a:solidFill>
                <a:cs typeface="Arial" charset="0"/>
              </a:rPr>
              <a:t>Secure </a:t>
            </a:r>
            <a:r>
              <a:rPr lang="en-US" sz="1100" dirty="0" smtClean="0">
                <a:solidFill>
                  <a:srgbClr val="000000"/>
                </a:solidFill>
                <a:cs typeface="Arial" charset="0"/>
              </a:rPr>
              <a:t>Access: 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  <a:p>
            <a:pPr marL="1588" algn="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100" dirty="0">
                <a:solidFill>
                  <a:srgbClr val="000000"/>
                </a:solidFill>
                <a:cs typeface="Arial" charset="0"/>
              </a:rPr>
              <a:t>(ISIM/ISAM &amp; Multi-Factor Authentication)</a:t>
            </a:r>
          </a:p>
        </p:txBody>
      </p:sp>
      <p:sp>
        <p:nvSpPr>
          <p:cNvPr id="84" name="Right Arrow 83"/>
          <p:cNvSpPr/>
          <p:nvPr/>
        </p:nvSpPr>
        <p:spPr bwMode="auto">
          <a:xfrm>
            <a:off x="1524000" y="2578320"/>
            <a:ext cx="249780" cy="20588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85" name="Picture 7" descr="https://encrypted-tbn3.gstatic.com/images?q=tbn:ANd9GcS-a41JsScvWEHxo7MSjSWjKxKtr3NCb_sdIfELaTmYQWAALQB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7" y="2133600"/>
            <a:ext cx="559032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" name="TextBox 85"/>
          <p:cNvSpPr txBox="1"/>
          <p:nvPr/>
        </p:nvSpPr>
        <p:spPr bwMode="auto">
          <a:xfrm>
            <a:off x="570316" y="2718991"/>
            <a:ext cx="877484" cy="483850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Citizen/</a:t>
            </a:r>
          </a:p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Advocate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381000" y="3581400"/>
            <a:ext cx="1284904" cy="2250593"/>
            <a:chOff x="512621" y="4056390"/>
            <a:chExt cx="1284904" cy="2250593"/>
          </a:xfrm>
        </p:grpSpPr>
        <p:grpSp>
          <p:nvGrpSpPr>
            <p:cNvPr id="88" name="Group 87"/>
            <p:cNvGrpSpPr/>
            <p:nvPr/>
          </p:nvGrpSpPr>
          <p:grpSpPr>
            <a:xfrm>
              <a:off x="560175" y="4332525"/>
              <a:ext cx="1189797" cy="1974458"/>
              <a:chOff x="509922" y="4332525"/>
              <a:chExt cx="1189797" cy="197445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509922" y="4332525"/>
                <a:ext cx="1189797" cy="1974458"/>
              </a:xfrm>
              <a:prstGeom prst="roundRect">
                <a:avLst/>
              </a:prstGeom>
              <a:noFill/>
              <a:ln w="19050" cap="flat" cmpd="sng" algn="ctr">
                <a:solidFill>
                  <a:srgbClr val="4066B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31775" indent="-231775" fontAlgn="base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 2" pitchFamily="18" charset="2"/>
                  <a:buNone/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91" name="Rounded Rectangle 90"/>
              <p:cNvSpPr/>
              <p:nvPr/>
            </p:nvSpPr>
            <p:spPr bwMode="auto">
              <a:xfrm>
                <a:off x="635023" y="4497320"/>
                <a:ext cx="941832" cy="508690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 2" pitchFamily="18" charset="2"/>
                  <a:buNone/>
                </a:pPr>
                <a:r>
                  <a:rPr lang="en-US" sz="1100" b="1" dirty="0" err="1" smtClean="0">
                    <a:solidFill>
                      <a:srgbClr val="FFFFFF"/>
                    </a:solidFill>
                  </a:rPr>
                  <a:t>MyPlace</a:t>
                </a:r>
                <a:r>
                  <a:rPr lang="en-US" sz="1100" b="1" dirty="0" smtClean="0">
                    <a:solidFill>
                      <a:srgbClr val="FFFFFF"/>
                    </a:solidFill>
                  </a:rPr>
                  <a:t> CT</a:t>
                </a:r>
                <a:endParaRPr lang="en-US" sz="11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2" name="Rounded Rectangle 91"/>
              <p:cNvSpPr/>
              <p:nvPr/>
            </p:nvSpPr>
            <p:spPr bwMode="auto">
              <a:xfrm>
                <a:off x="624275" y="5088465"/>
                <a:ext cx="941832" cy="508690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 2" pitchFamily="18" charset="2"/>
                  <a:buNone/>
                </a:pPr>
                <a:r>
                  <a:rPr lang="en-US" sz="1100" b="1" dirty="0" smtClean="0">
                    <a:solidFill>
                      <a:srgbClr val="FFFFFF"/>
                    </a:solidFill>
                  </a:rPr>
                  <a:t>State Agency Websites</a:t>
                </a:r>
                <a:endParaRPr lang="en-US" sz="11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3" name="Rounded Rectangle 92"/>
              <p:cNvSpPr/>
              <p:nvPr/>
            </p:nvSpPr>
            <p:spPr bwMode="auto">
              <a:xfrm>
                <a:off x="624275" y="5708743"/>
                <a:ext cx="941832" cy="508690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 2" pitchFamily="18" charset="2"/>
                  <a:buNone/>
                </a:pPr>
                <a:r>
                  <a:rPr lang="en-US" sz="1100" b="1" dirty="0" smtClean="0">
                    <a:solidFill>
                      <a:srgbClr val="FFFFFF"/>
                    </a:solidFill>
                  </a:rPr>
                  <a:t>Service Provider Websites</a:t>
                </a:r>
                <a:endParaRPr lang="en-US" sz="1100" b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 bwMode="auto">
            <a:xfrm>
              <a:off x="512621" y="4056390"/>
              <a:ext cx="1284904" cy="274242"/>
            </a:xfrm>
            <a:prstGeom prst="rect">
              <a:avLst/>
            </a:prstGeom>
          </p:spPr>
          <p:txBody>
            <a:bodyPr wrap="none" rtlCol="0" anchor="b">
              <a:spAutoFit/>
            </a:bodyPr>
            <a:lstStyle/>
            <a:p>
              <a:pPr marL="1588" algn="ctr" fontAlgn="base">
                <a:lnSpc>
                  <a:spcPct val="106000"/>
                </a:lnSpc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b="1" dirty="0" smtClean="0">
                  <a:solidFill>
                    <a:srgbClr val="000000"/>
                  </a:solidFill>
                  <a:cs typeface="Arial" charset="0"/>
                </a:rPr>
                <a:t>LTSS Websites</a:t>
              </a:r>
              <a:endParaRPr lang="en-US" sz="1200" b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94" name="Rounded Rectangle 93"/>
          <p:cNvSpPr/>
          <p:nvPr/>
        </p:nvSpPr>
        <p:spPr bwMode="auto">
          <a:xfrm>
            <a:off x="4673579" y="238882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Pre-Screen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95" name="Rounded Rectangle 94"/>
          <p:cNvSpPr/>
          <p:nvPr/>
        </p:nvSpPr>
        <p:spPr bwMode="auto">
          <a:xfrm>
            <a:off x="5724651" y="238882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Agency Application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96" name="Rounded Rectangle 95"/>
          <p:cNvSpPr/>
          <p:nvPr/>
        </p:nvSpPr>
        <p:spPr bwMode="auto">
          <a:xfrm>
            <a:off x="4673579" y="295278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Shopping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97" name="Rounded Rectangle 96"/>
          <p:cNvSpPr/>
          <p:nvPr/>
        </p:nvSpPr>
        <p:spPr bwMode="auto">
          <a:xfrm>
            <a:off x="5724651" y="295278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Universal Assessment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98" name="Rounded Rectangle 97"/>
          <p:cNvSpPr/>
          <p:nvPr/>
        </p:nvSpPr>
        <p:spPr bwMode="auto">
          <a:xfrm>
            <a:off x="4666309" y="353045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Worker Dashboard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99" name="Rounded Rectangle 98"/>
          <p:cNvSpPr/>
          <p:nvPr/>
        </p:nvSpPr>
        <p:spPr bwMode="auto">
          <a:xfrm>
            <a:off x="4666309" y="4130552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Reports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 bwMode="auto">
          <a:xfrm>
            <a:off x="5715000" y="3530457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Financial Eligibility Tracking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 bwMode="auto">
          <a:xfrm>
            <a:off x="5724649" y="4130552"/>
            <a:ext cx="941832" cy="508690"/>
          </a:xfrm>
          <a:prstGeom prst="roundRect">
            <a:avLst/>
          </a:prstGeom>
          <a:solidFill>
            <a:srgbClr val="3C8A2E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Data </a:t>
            </a:r>
          </a:p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Exchange</a:t>
            </a:r>
            <a:endParaRPr lang="en-US" sz="1100" b="1" dirty="0">
              <a:solidFill>
                <a:srgbClr val="FFFFFF"/>
              </a:solidFill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7512368" y="2800352"/>
            <a:ext cx="1036320" cy="580323"/>
            <a:chOff x="7498080" y="3384468"/>
            <a:chExt cx="1036320" cy="580323"/>
          </a:xfrm>
          <a:solidFill>
            <a:srgbClr val="595959"/>
          </a:solidFill>
        </p:grpSpPr>
        <p:sp>
          <p:nvSpPr>
            <p:cNvPr id="103" name="Rounded Rectangle 102"/>
            <p:cNvSpPr/>
            <p:nvPr/>
          </p:nvSpPr>
          <p:spPr bwMode="auto">
            <a:xfrm>
              <a:off x="7590431" y="3384468"/>
              <a:ext cx="943969" cy="508690"/>
            </a:xfrm>
            <a:prstGeom prst="roundRect">
              <a:avLst/>
            </a:prstGeom>
            <a:grpFill/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Font typeface="Wingdings 2" pitchFamily="18" charset="2"/>
                <a:buNone/>
              </a:pPr>
              <a:endParaRPr lang="en-US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104" name="Rounded Rectangle 103"/>
            <p:cNvSpPr/>
            <p:nvPr/>
          </p:nvSpPr>
          <p:spPr bwMode="auto">
            <a:xfrm>
              <a:off x="7498080" y="3456101"/>
              <a:ext cx="943969" cy="508690"/>
            </a:xfrm>
            <a:prstGeom prst="roundRect">
              <a:avLst/>
            </a:prstGeom>
            <a:grpFill/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Font typeface="Wingdings 2" pitchFamily="18" charset="2"/>
                <a:buNone/>
              </a:pPr>
              <a:r>
                <a:rPr lang="en-US" sz="1100" b="1" dirty="0" smtClean="0">
                  <a:solidFill>
                    <a:schemeClr val="bg1"/>
                  </a:solidFill>
                </a:rPr>
                <a:t>Case Management Systems</a:t>
              </a:r>
              <a:endParaRPr lang="en-US" sz="11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05" name="Rounded Rectangle 104"/>
          <p:cNvSpPr/>
          <p:nvPr/>
        </p:nvSpPr>
        <p:spPr bwMode="auto">
          <a:xfrm>
            <a:off x="7512368" y="3427254"/>
            <a:ext cx="941832" cy="508690"/>
          </a:xfrm>
          <a:prstGeom prst="roundRect">
            <a:avLst/>
          </a:prstGeom>
          <a:solidFill>
            <a:srgbClr val="595959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chemeClr val="bg1"/>
                </a:solidFill>
              </a:rPr>
              <a:t>Data Warehouse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7512368" y="4509216"/>
            <a:ext cx="941832" cy="508690"/>
          </a:xfrm>
          <a:prstGeom prst="roundRect">
            <a:avLst/>
          </a:prstGeom>
          <a:solidFill>
            <a:srgbClr val="595959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chemeClr val="bg1"/>
                </a:solidFill>
              </a:rPr>
              <a:t>MMIS System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7512368" y="3968235"/>
            <a:ext cx="941832" cy="508690"/>
          </a:xfrm>
          <a:prstGeom prst="roundRect">
            <a:avLst/>
          </a:prstGeom>
          <a:solidFill>
            <a:srgbClr val="595959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err="1" smtClean="0">
                <a:solidFill>
                  <a:schemeClr val="bg1"/>
                </a:solidFill>
              </a:rPr>
              <a:t>InterRAI</a:t>
            </a:r>
            <a:r>
              <a:rPr lang="en-US" sz="1100" b="1" dirty="0" smtClean="0">
                <a:solidFill>
                  <a:schemeClr val="bg1"/>
                </a:solidFill>
              </a:rPr>
              <a:t> System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8" name="Rounded Rectangle 107"/>
          <p:cNvSpPr/>
          <p:nvPr/>
        </p:nvSpPr>
        <p:spPr bwMode="auto">
          <a:xfrm>
            <a:off x="7512368" y="5050197"/>
            <a:ext cx="941832" cy="508690"/>
          </a:xfrm>
          <a:prstGeom prst="roundRect">
            <a:avLst/>
          </a:prstGeom>
          <a:solidFill>
            <a:srgbClr val="595959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chemeClr val="bg1"/>
                </a:solidFill>
              </a:rPr>
              <a:t>PHR </a:t>
            </a:r>
          </a:p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chemeClr val="bg1"/>
                </a:solidFill>
              </a:rPr>
              <a:t>System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9" name="Rounded Rectangle 108"/>
          <p:cNvSpPr/>
          <p:nvPr/>
        </p:nvSpPr>
        <p:spPr bwMode="auto">
          <a:xfrm>
            <a:off x="7512368" y="5591176"/>
            <a:ext cx="941832" cy="508690"/>
          </a:xfrm>
          <a:prstGeom prst="roundRect">
            <a:avLst/>
          </a:prstGeom>
          <a:solidFill>
            <a:srgbClr val="595959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err="1" smtClean="0">
                <a:solidFill>
                  <a:schemeClr val="bg1"/>
                </a:solidFill>
              </a:rPr>
              <a:t>LogistiCare</a:t>
            </a:r>
            <a:r>
              <a:rPr lang="en-US" sz="1100" b="1" dirty="0" smtClean="0">
                <a:solidFill>
                  <a:schemeClr val="bg1"/>
                </a:solidFill>
              </a:rPr>
              <a:t> System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 bwMode="auto">
          <a:xfrm>
            <a:off x="7293559" y="2483246"/>
            <a:ext cx="1440138" cy="27424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Partner  Systems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1" name="Rounded Rectangle 110"/>
          <p:cNvSpPr/>
          <p:nvPr/>
        </p:nvSpPr>
        <p:spPr bwMode="auto">
          <a:xfrm>
            <a:off x="7390534" y="2750420"/>
            <a:ext cx="1258794" cy="3421780"/>
          </a:xfrm>
          <a:prstGeom prst="roundRect">
            <a:avLst/>
          </a:prstGeom>
          <a:noFill/>
          <a:ln w="19050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cxnSp>
        <p:nvCxnSpPr>
          <p:cNvPr id="112" name="Elbow Connector 57"/>
          <p:cNvCxnSpPr>
            <a:stCxn id="90" idx="3"/>
            <a:endCxn id="73" idx="1"/>
          </p:cNvCxnSpPr>
          <p:nvPr/>
        </p:nvCxnSpPr>
        <p:spPr bwMode="auto">
          <a:xfrm flipV="1">
            <a:off x="1618351" y="3751704"/>
            <a:ext cx="334273" cy="109306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4066B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3" name="Right Arrow 112"/>
          <p:cNvSpPr/>
          <p:nvPr/>
        </p:nvSpPr>
        <p:spPr bwMode="auto">
          <a:xfrm rot="5400000">
            <a:off x="897946" y="3287196"/>
            <a:ext cx="227073" cy="20588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33674"/>
              </p:ext>
            </p:extLst>
          </p:nvPr>
        </p:nvGraphicFramePr>
        <p:xfrm>
          <a:off x="444020" y="5958840"/>
          <a:ext cx="3933824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424"/>
                <a:gridCol w="274320"/>
                <a:gridCol w="1325880"/>
                <a:gridCol w="274320"/>
                <a:gridCol w="132588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ysClr val="windowText" lastClr="000000"/>
                          </a:solidFill>
                        </a:rPr>
                        <a:t>Legend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ysClr val="windowText" lastClr="000000"/>
                          </a:solidFill>
                        </a:rPr>
                        <a:t>Existing System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A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ysClr val="windowText" lastClr="000000"/>
                          </a:solidFill>
                        </a:rPr>
                        <a:t>BIP System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5" name="Right Arrow 114"/>
          <p:cNvSpPr/>
          <p:nvPr/>
        </p:nvSpPr>
        <p:spPr bwMode="auto">
          <a:xfrm rot="5400000">
            <a:off x="5521346" y="1763196"/>
            <a:ext cx="227073" cy="20588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6" name="Rounded Rectangle 115"/>
          <p:cNvSpPr/>
          <p:nvPr/>
        </p:nvSpPr>
        <p:spPr bwMode="auto">
          <a:xfrm>
            <a:off x="2068365" y="3530457"/>
            <a:ext cx="2141683" cy="1546367"/>
          </a:xfrm>
          <a:prstGeom prst="roundRect">
            <a:avLst/>
          </a:prstGeom>
          <a:solidFill>
            <a:srgbClr val="3C8A2E"/>
          </a:solidFill>
          <a:ln w="19050" cap="flat" cmpd="sng" algn="ctr">
            <a:solidFill>
              <a:srgbClr val="4066B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31775" indent="-231775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endParaRPr lang="en-US" sz="1100">
              <a:solidFill>
                <a:srgbClr val="000000"/>
              </a:solidFill>
            </a:endParaRPr>
          </a:p>
        </p:txBody>
      </p:sp>
      <p:sp>
        <p:nvSpPr>
          <p:cNvPr id="117" name="Rounded Rectangle 116"/>
          <p:cNvSpPr/>
          <p:nvPr/>
        </p:nvSpPr>
        <p:spPr bwMode="auto">
          <a:xfrm>
            <a:off x="2166580" y="3861337"/>
            <a:ext cx="941832" cy="50869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/>
              <a:t>Shopping</a:t>
            </a:r>
            <a:endParaRPr lang="en-US" sz="1100" b="1" dirty="0"/>
          </a:p>
        </p:txBody>
      </p:sp>
      <p:sp>
        <p:nvSpPr>
          <p:cNvPr id="118" name="Rounded Rectangle 117"/>
          <p:cNvSpPr/>
          <p:nvPr/>
        </p:nvSpPr>
        <p:spPr bwMode="auto">
          <a:xfrm>
            <a:off x="2166580" y="4446227"/>
            <a:ext cx="941506" cy="50869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/>
              <a:t>Pre-Screen</a:t>
            </a:r>
            <a:endParaRPr lang="en-US" sz="1100" b="1" dirty="0"/>
          </a:p>
        </p:txBody>
      </p:sp>
      <p:sp>
        <p:nvSpPr>
          <p:cNvPr id="119" name="Rounded Rectangle 118"/>
          <p:cNvSpPr/>
          <p:nvPr/>
        </p:nvSpPr>
        <p:spPr bwMode="auto">
          <a:xfrm>
            <a:off x="3189049" y="3861337"/>
            <a:ext cx="941832" cy="50869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/>
              <a:t>Agency Application</a:t>
            </a:r>
            <a:endParaRPr lang="en-US" sz="1100" b="1" dirty="0"/>
          </a:p>
        </p:txBody>
      </p:sp>
      <p:sp>
        <p:nvSpPr>
          <p:cNvPr id="120" name="Rounded Rectangle 119"/>
          <p:cNvSpPr/>
          <p:nvPr/>
        </p:nvSpPr>
        <p:spPr bwMode="auto">
          <a:xfrm>
            <a:off x="2068365" y="2388827"/>
            <a:ext cx="1040047" cy="108636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My Account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121" name="Rounded Rectangle 120"/>
          <p:cNvSpPr/>
          <p:nvPr/>
        </p:nvSpPr>
        <p:spPr bwMode="auto">
          <a:xfrm>
            <a:off x="3189049" y="2388827"/>
            <a:ext cx="941832" cy="50869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Apply for Benefits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122" name="Rounded Rectangle 121"/>
          <p:cNvSpPr/>
          <p:nvPr/>
        </p:nvSpPr>
        <p:spPr bwMode="auto">
          <a:xfrm>
            <a:off x="3189049" y="2952787"/>
            <a:ext cx="941832" cy="50869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>
                <a:solidFill>
                  <a:srgbClr val="FFFFFF"/>
                </a:solidFill>
              </a:rPr>
              <a:t>Am I Eligible?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 bwMode="auto">
          <a:xfrm>
            <a:off x="2572235" y="3546115"/>
            <a:ext cx="1153008" cy="27424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1588" algn="ctr" fontAlgn="base">
              <a:lnSpc>
                <a:spcPct val="106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1200" b="1" dirty="0" smtClean="0">
                <a:solidFill>
                  <a:schemeClr val="bg1"/>
                </a:solidFill>
                <a:cs typeface="Arial" charset="0"/>
              </a:rPr>
              <a:t>LTSS Module</a:t>
            </a:r>
            <a:endParaRPr lang="en-US" sz="1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4" name="Rounded Rectangle 123"/>
          <p:cNvSpPr/>
          <p:nvPr/>
        </p:nvSpPr>
        <p:spPr bwMode="auto">
          <a:xfrm>
            <a:off x="2128153" y="2755993"/>
            <a:ext cx="941832" cy="50869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1100" b="1" dirty="0" smtClean="0"/>
              <a:t>Consumer Dashboard</a:t>
            </a:r>
            <a:endParaRPr lang="en-US" sz="1100" b="1" dirty="0"/>
          </a:p>
        </p:txBody>
      </p:sp>
      <p:cxnSp>
        <p:nvCxnSpPr>
          <p:cNvPr id="125" name="Elbow Connector 124"/>
          <p:cNvCxnSpPr>
            <a:stCxn id="101" idx="3"/>
            <a:endCxn id="111" idx="1"/>
          </p:cNvCxnSpPr>
          <p:nvPr/>
        </p:nvCxnSpPr>
        <p:spPr bwMode="auto">
          <a:xfrm>
            <a:off x="6666481" y="4384897"/>
            <a:ext cx="724053" cy="7641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4066B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0" name="Elbow Connector 59"/>
          <p:cNvCxnSpPr/>
          <p:nvPr/>
        </p:nvCxnSpPr>
        <p:spPr bwMode="auto">
          <a:xfrm>
            <a:off x="4304282" y="3633828"/>
            <a:ext cx="314873" cy="1178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4066B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1785487" y="6480620"/>
            <a:ext cx="67746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As provided by Deloitte: State of CT Balancing Incentive Program: Vision Validation Session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944063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Right-Sizing	&amp; Rebalancing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Mairead Painter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Rightsizing &amp; Rebalancing: Nursing Home Diversification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$40 million in grant and bond funds through SFY </a:t>
            </a:r>
            <a:r>
              <a:rPr lang="en-US" dirty="0" smtClean="0"/>
              <a:t>2015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 smtClean="0"/>
          </a:p>
          <a:p>
            <a:r>
              <a:rPr lang="en-US" dirty="0" smtClean="0"/>
              <a:t>Utilized reports that outlined </a:t>
            </a:r>
            <a:r>
              <a:rPr lang="en-US" dirty="0"/>
              <a:t>town-level projections of need for long-term service and </a:t>
            </a:r>
            <a:r>
              <a:rPr lang="en-US" dirty="0" smtClean="0"/>
              <a:t>supports &amp; associated workforce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Applicant nursing facilities must tailor services to local need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5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Rightsizing &amp; Rebalancing: Nursing Home Diversification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 anchor="ctr"/>
          <a:lstStyle/>
          <a:p>
            <a:r>
              <a:rPr lang="en-US" dirty="0" smtClean="0"/>
              <a:t>Completed Request for Proposals (RFPs)</a:t>
            </a:r>
          </a:p>
          <a:p>
            <a:r>
              <a:rPr lang="en-US" dirty="0" smtClean="0"/>
              <a:t>23 proposals submitted</a:t>
            </a:r>
          </a:p>
          <a:p>
            <a:pPr lvl="1"/>
            <a:r>
              <a:rPr lang="en-US" dirty="0" smtClean="0"/>
              <a:t>Governor Malloy awarded $9 million in Rebalancing grants </a:t>
            </a:r>
          </a:p>
          <a:p>
            <a:pPr lvl="1"/>
            <a:r>
              <a:rPr lang="en-US" dirty="0"/>
              <a:t>Seven </a:t>
            </a:r>
            <a:r>
              <a:rPr lang="en-US" dirty="0" smtClean="0"/>
              <a:t>proposals selected*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 anchor="ctr"/>
          <a:lstStyle/>
          <a:p>
            <a:r>
              <a:rPr lang="en-US" dirty="0" smtClean="0"/>
              <a:t>Underway!</a:t>
            </a:r>
          </a:p>
          <a:p>
            <a:r>
              <a:rPr lang="en-US" sz="1300" dirty="0"/>
              <a:t>Procurement </a:t>
            </a:r>
            <a:r>
              <a:rPr lang="en-US" sz="1300" dirty="0" smtClean="0"/>
              <a:t>Schedule:</a:t>
            </a:r>
            <a:endParaRPr lang="en-US" sz="1300" dirty="0"/>
          </a:p>
          <a:p>
            <a:pPr lvl="1"/>
            <a:r>
              <a:rPr lang="en-US" sz="1300" dirty="0"/>
              <a:t>RFP Released: October 16, 2014 </a:t>
            </a:r>
          </a:p>
          <a:p>
            <a:pPr lvl="1"/>
            <a:r>
              <a:rPr lang="en-US" sz="1300" dirty="0"/>
              <a:t>RFP Conference: 10/27/2014</a:t>
            </a:r>
          </a:p>
          <a:p>
            <a:pPr lvl="1"/>
            <a:r>
              <a:rPr lang="en-US" sz="1300" dirty="0"/>
              <a:t>Deadline for Questions: 10/30/2014, 2:00 p.m. Eastern Time </a:t>
            </a:r>
          </a:p>
          <a:p>
            <a:pPr lvl="1"/>
            <a:r>
              <a:rPr lang="en-US" sz="1300" dirty="0"/>
              <a:t>Answers Released: 11/05/2014 </a:t>
            </a:r>
          </a:p>
          <a:p>
            <a:pPr lvl="1"/>
            <a:r>
              <a:rPr lang="en-US" sz="1300" dirty="0"/>
              <a:t>Clarifying Questions: 11/12/14 </a:t>
            </a:r>
          </a:p>
          <a:p>
            <a:pPr lvl="1"/>
            <a:r>
              <a:rPr lang="en-US" sz="1300" dirty="0"/>
              <a:t>Responses to Clarifying Questions: 11/19/14 </a:t>
            </a:r>
          </a:p>
          <a:p>
            <a:pPr lvl="1"/>
            <a:r>
              <a:rPr lang="en-US" sz="1300" dirty="0"/>
              <a:t>Mandatory Letter of Intent Due: 12/01/2014, 2:00 p.m. Eastern Time </a:t>
            </a:r>
          </a:p>
          <a:p>
            <a:pPr lvl="1"/>
            <a:r>
              <a:rPr lang="en-US" sz="1300" dirty="0"/>
              <a:t>Proposals Due: 01/15/2015, 2:00 p.m. Eastern Time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Round 1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Round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Rightsizing &amp; Rebalancing: Nursing Home Diversification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/>
              <a:t>Southington Care Center ( Central Connecticut Senior Health Services </a:t>
            </a:r>
            <a:r>
              <a:rPr lang="en-US" dirty="0" smtClean="0"/>
              <a:t>): </a:t>
            </a:r>
            <a:r>
              <a:rPr lang="en-US" dirty="0"/>
              <a:t>$</a:t>
            </a:r>
            <a:r>
              <a:rPr lang="en-US" dirty="0" smtClean="0"/>
              <a:t>2,051,148.00 award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Mary Wade Home, Inc.: </a:t>
            </a:r>
            <a:r>
              <a:rPr lang="en-US" dirty="0"/>
              <a:t>$</a:t>
            </a:r>
            <a:r>
              <a:rPr lang="en-US" dirty="0" smtClean="0"/>
              <a:t>2,001,730.00 award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Jewish Home for the Elderly of Fairfield County, Inc.: $81,260.00 award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First Choice (CFC)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Christine Weston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0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first choice (CFC)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smtClean="0"/>
              <a:t>An optional State Plan program created under the Affordable Care Act (ACA) allowing states to implement a new Medicaid entitlement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States would receive a 6% enhanced FMAP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9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First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/>
          </a:bodyPr>
          <a:lstStyle/>
          <a:p>
            <a:r>
              <a:rPr lang="en-US" dirty="0" smtClean="0"/>
              <a:t>Open to individuals that meet Level Of Care (LOC)</a:t>
            </a:r>
          </a:p>
          <a:p>
            <a:r>
              <a:rPr lang="en-US" dirty="0" smtClean="0"/>
              <a:t>Participants do not need to meet budget neutrality</a:t>
            </a:r>
            <a:r>
              <a:rPr lang="en-US" dirty="0"/>
              <a:t>*</a:t>
            </a:r>
            <a:endParaRPr lang="en-US" dirty="0" smtClean="0"/>
          </a:p>
          <a:p>
            <a:r>
              <a:rPr lang="en-US" dirty="0" smtClean="0"/>
              <a:t>Does not create a new eligibility group, open to all Medicaid participants that meet LOC</a:t>
            </a:r>
          </a:p>
          <a:p>
            <a:r>
              <a:rPr lang="en-US" dirty="0" smtClean="0"/>
              <a:t>Slots are not limited in CFC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7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First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smtClean="0"/>
              <a:t>Allows states to offer multiple supports and services to eligible individuals;</a:t>
            </a:r>
          </a:p>
          <a:p>
            <a:pPr lvl="1"/>
            <a:r>
              <a:rPr lang="en-US" sz="2000" dirty="0" smtClean="0"/>
              <a:t>Personal Assistance</a:t>
            </a:r>
          </a:p>
          <a:p>
            <a:pPr lvl="1"/>
            <a:r>
              <a:rPr lang="en-US" sz="2000" dirty="0" smtClean="0"/>
              <a:t>Personal Emergency Response Systems (PERS)</a:t>
            </a:r>
          </a:p>
          <a:p>
            <a:pPr lvl="1"/>
            <a:r>
              <a:rPr lang="en-US" sz="2000" dirty="0" smtClean="0"/>
              <a:t>Voluntary training for participants</a:t>
            </a:r>
          </a:p>
          <a:p>
            <a:pPr lvl="1"/>
            <a:r>
              <a:rPr lang="en-US" sz="2000" dirty="0" smtClean="0"/>
              <a:t>Transition Services</a:t>
            </a:r>
          </a:p>
          <a:p>
            <a:pPr lvl="1"/>
            <a:r>
              <a:rPr lang="en-US" sz="2000" dirty="0" smtClean="0"/>
              <a:t>Services that increase independence or substitute human assistance</a:t>
            </a:r>
            <a:endParaRPr lang="en-US" sz="2000" dirty="0"/>
          </a:p>
          <a:p>
            <a:r>
              <a:rPr lang="en-US" dirty="0" smtClean="0"/>
              <a:t>CFC will be entirely person-centered and self directed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4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dirty="0" smtClean="0"/>
              <a:t>Agenda	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just"/>
            <a:r>
              <a:rPr lang="en-US" dirty="0"/>
              <a:t>Testing Experience and Functional Tools </a:t>
            </a:r>
            <a:r>
              <a:rPr lang="en-US" dirty="0" smtClean="0"/>
              <a:t>(TEFT)</a:t>
            </a:r>
          </a:p>
          <a:p>
            <a:pPr algn="just"/>
            <a:r>
              <a:rPr lang="en-US" dirty="0" smtClean="0"/>
              <a:t>Balancing Incentive Program (BIP)</a:t>
            </a:r>
          </a:p>
          <a:p>
            <a:pPr algn="just"/>
            <a:r>
              <a:rPr lang="en-US" dirty="0" smtClean="0"/>
              <a:t>Right Sizing &amp; Rebalancing</a:t>
            </a:r>
          </a:p>
          <a:p>
            <a:pPr algn="just"/>
            <a:r>
              <a:rPr lang="en-US" dirty="0" smtClean="0"/>
              <a:t>Community First Choice (CFC)</a:t>
            </a:r>
            <a:endParaRPr lang="en-US" dirty="0"/>
          </a:p>
          <a:p>
            <a:pPr algn="just"/>
            <a:r>
              <a:rPr lang="en-US" dirty="0" smtClean="0"/>
              <a:t>Presumptive Eligibility (PE)</a:t>
            </a:r>
          </a:p>
          <a:p>
            <a:pPr algn="just"/>
            <a:r>
              <a:rPr lang="en-US" dirty="0" smtClean="0"/>
              <a:t>Money Follows the Person </a:t>
            </a:r>
            <a:r>
              <a:rPr lang="en-US" dirty="0"/>
              <a:t>– Demo </a:t>
            </a:r>
            <a:r>
              <a:rPr lang="en-US" dirty="0" smtClean="0"/>
              <a:t>services</a:t>
            </a:r>
            <a:endParaRPr lang="en-US" dirty="0"/>
          </a:p>
          <a:p>
            <a:pPr algn="just"/>
            <a:r>
              <a:rPr lang="en-US" dirty="0" smtClean="0"/>
              <a:t>Reorganization</a:t>
            </a:r>
          </a:p>
          <a:p>
            <a:pPr algn="just"/>
            <a:r>
              <a:rPr lang="en-US" dirty="0" smtClean="0"/>
              <a:t>Comments &amp; Questions</a:t>
            </a:r>
          </a:p>
          <a:p>
            <a:pPr algn="just"/>
            <a:r>
              <a:rPr lang="en-US" dirty="0" smtClean="0"/>
              <a:t>Contact Information</a:t>
            </a:r>
          </a:p>
          <a:p>
            <a:pPr algn="just"/>
            <a:r>
              <a:rPr lang="en-US" dirty="0" smtClean="0"/>
              <a:t>Rightsizing &amp; Rebalancing Plans (3)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First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Drafted the State Plan Amendment (SPA) to include all allowable services</a:t>
            </a:r>
          </a:p>
          <a:p>
            <a:r>
              <a:rPr lang="en-US" dirty="0" smtClean="0"/>
              <a:t>Built capacity at our Access Agencies, includes creating training for the assessors</a:t>
            </a:r>
          </a:p>
          <a:p>
            <a:r>
              <a:rPr lang="en-US" dirty="0" smtClean="0"/>
              <a:t>Created procedure codes for accurate billing</a:t>
            </a:r>
          </a:p>
          <a:p>
            <a:r>
              <a:rPr lang="en-US" dirty="0" smtClean="0"/>
              <a:t>Created a Development Council of key community stakeholders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Submit SPA to CMS and receive approval on the SPA from CMS</a:t>
            </a:r>
          </a:p>
          <a:p>
            <a:r>
              <a:rPr lang="en-US" dirty="0" smtClean="0"/>
              <a:t>Launch CFC statewide on April 1, 2015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Accomplished to date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Presumptive Eligibility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Karri Filek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3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Presumptive </a:t>
            </a:r>
            <a:r>
              <a:rPr lang="en-US" sz="4000" dirty="0" smtClean="0"/>
              <a:t>Eligibility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smtClean="0"/>
              <a:t>Would allow for Home and Community Based (HCBS) clients to quickly gain access to care in the community while their Medicaid applications are being processed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Presumptive Eligibility 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Pilot program in MFP</a:t>
            </a:r>
          </a:p>
          <a:p>
            <a:r>
              <a:rPr lang="en-US" dirty="0" smtClean="0"/>
              <a:t>Targets clients </a:t>
            </a:r>
          </a:p>
          <a:p>
            <a:pPr lvl="1"/>
            <a:r>
              <a:rPr lang="en-US" dirty="0" smtClean="0"/>
              <a:t>applying for Medicaid waivers</a:t>
            </a:r>
          </a:p>
          <a:p>
            <a:pPr marL="365760" lvl="1" indent="0">
              <a:buNone/>
            </a:pPr>
            <a:r>
              <a:rPr lang="en-US" dirty="0" smtClean="0"/>
              <a:t>		&amp;	</a:t>
            </a:r>
          </a:p>
          <a:p>
            <a:pPr lvl="1"/>
            <a:r>
              <a:rPr lang="en-US" dirty="0" smtClean="0"/>
              <a:t>Needing a financial review (look-back)</a:t>
            </a:r>
          </a:p>
          <a:p>
            <a:r>
              <a:rPr lang="en-US" dirty="0" smtClean="0"/>
              <a:t>Incorporates new processing techniques and working closely with functional staff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Tests the effectiveness of new process</a:t>
            </a:r>
          </a:p>
          <a:p>
            <a:r>
              <a:rPr lang="en-US" dirty="0" smtClean="0"/>
              <a:t>To see if it is a viable option for Connecticut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657600"/>
            <a:ext cx="3013127" cy="21945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2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Presumptive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smtClean="0"/>
              <a:t>Allows more clients to access services and supports in the community</a:t>
            </a:r>
          </a:p>
          <a:p>
            <a:pPr lvl="1"/>
            <a:r>
              <a:rPr lang="en-US" dirty="0" smtClean="0"/>
              <a:t>Leave long-term care facilities sooner</a:t>
            </a:r>
          </a:p>
          <a:p>
            <a:pPr lvl="1"/>
            <a:r>
              <a:rPr lang="en-US" dirty="0" smtClean="0"/>
              <a:t>Divert hospital discharges to the community rather than facilities</a:t>
            </a:r>
          </a:p>
          <a:p>
            <a:pPr lvl="1"/>
            <a:r>
              <a:rPr lang="en-US" dirty="0"/>
              <a:t>Continue living in the </a:t>
            </a:r>
            <a:r>
              <a:rPr lang="en-US" dirty="0" smtClean="0"/>
              <a:t>community</a:t>
            </a:r>
          </a:p>
          <a:p>
            <a:r>
              <a:rPr lang="en-US" dirty="0" smtClean="0"/>
              <a:t>Cost-savings alternative to long term care facilities</a:t>
            </a:r>
          </a:p>
          <a:p>
            <a:r>
              <a:rPr lang="en-US" dirty="0"/>
              <a:t>Supports careers in the healthcare </a:t>
            </a:r>
            <a:r>
              <a:rPr lang="en-US" dirty="0" smtClean="0"/>
              <a:t>field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1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MFP Demonstration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Deanna Clark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MFP Demonstration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r>
              <a:rPr lang="en-US" dirty="0" smtClean="0"/>
              <a:t>Peer Support</a:t>
            </a:r>
          </a:p>
          <a:p>
            <a:r>
              <a:rPr lang="en-US" dirty="0" smtClean="0"/>
              <a:t>Informal Caregiver’s Support</a:t>
            </a:r>
          </a:p>
          <a:p>
            <a:r>
              <a:rPr lang="en-US" dirty="0" smtClean="0"/>
              <a:t>Addiction Services and Supports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505200"/>
            <a:ext cx="2356948" cy="23774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MFP Demonstration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543800" cy="3886200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Using personal experiences, peer support workers engage participants in order to reinforce and maintain skills</a:t>
            </a:r>
          </a:p>
          <a:p>
            <a:r>
              <a:rPr lang="en-US" dirty="0" smtClean="0"/>
              <a:t>Peer support workers can be self-hire or agency based</a:t>
            </a:r>
          </a:p>
          <a:p>
            <a:r>
              <a:rPr lang="en-US" dirty="0" smtClean="0"/>
              <a:t>5 currently enrolled with the service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7162800" cy="658368"/>
          </a:xfrm>
        </p:spPr>
        <p:txBody>
          <a:bodyPr/>
          <a:lstStyle/>
          <a:p>
            <a:r>
              <a:rPr lang="en-US" dirty="0" smtClean="0"/>
              <a:t>Peer Support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MFP Demonstration </a:t>
            </a:r>
            <a:r>
              <a:rPr lang="en-US" dirty="0" smtClean="0"/>
              <a:t>Services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543800" cy="3886200"/>
          </a:xfrm>
        </p:spPr>
        <p:txBody>
          <a:bodyPr anchor="ctr">
            <a:normAutofit/>
          </a:bodyPr>
          <a:lstStyle/>
          <a:p>
            <a:r>
              <a:rPr lang="en-US" sz="2000" dirty="0"/>
              <a:t>Provides informal caregivers with a flexible individual budget which they may use for:</a:t>
            </a:r>
          </a:p>
          <a:p>
            <a:pPr lvl="1"/>
            <a:r>
              <a:rPr lang="en-US" sz="2000" dirty="0"/>
              <a:t>Paid care that allows for a brief period of rest or relief for caregivers; or</a:t>
            </a:r>
          </a:p>
          <a:p>
            <a:pPr lvl="1"/>
            <a:r>
              <a:rPr lang="en-US" sz="2000" dirty="0"/>
              <a:t>1:1 or group caregiver education or training in managing the MFP participant’s chronic conditions</a:t>
            </a:r>
            <a:r>
              <a:rPr lang="en-US" sz="2000" dirty="0" smtClean="0"/>
              <a:t>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Caregivers can select their respite provider and/or trainer from an agency or from their own network.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7162800" cy="658368"/>
          </a:xfrm>
        </p:spPr>
        <p:txBody>
          <a:bodyPr/>
          <a:lstStyle/>
          <a:p>
            <a:r>
              <a:rPr lang="en-US" dirty="0" smtClean="0"/>
              <a:t>Informal Caregiver’s Support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9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MFP Demonstration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 anchor="t"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Community Support Services (CSS)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Peer Support Specialist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Transportation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Transitional Supported Employment</a:t>
            </a:r>
          </a:p>
          <a:p>
            <a:pPr marL="0" indent="0">
              <a:buNone/>
            </a:pPr>
            <a:endParaRPr lang="en-US" sz="2100" dirty="0"/>
          </a:p>
          <a:p>
            <a:r>
              <a:rPr lang="en-US" sz="2100" dirty="0"/>
              <a:t>Requires referral to Advanced Behavioral Health (ABH) after completion of the ASSIST tool, which determines participant’s level of need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51850861"/>
              </p:ext>
            </p:extLst>
          </p:nvPr>
        </p:nvGraphicFramePr>
        <p:xfrm>
          <a:off x="4343400" y="2819400"/>
          <a:ext cx="3657600" cy="278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Community Support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Peer Support Specialist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Transportation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Transitional</a:t>
                      </a:r>
                      <a:r>
                        <a:rPr lang="en-US" sz="1600" baseline="0" dirty="0" smtClean="0"/>
                        <a:t> Supported Employment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Addiction Services &amp; Supports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Enrollment Numbers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5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Experience and Functional Tools (TEFT)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 Ford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1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Reorganization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Dane Lustila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Reorganization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2438400"/>
            <a:ext cx="3657600" cy="3886200"/>
          </a:xfrm>
        </p:spPr>
        <p:txBody>
          <a:bodyPr anchor="ctr">
            <a:normAutofit/>
          </a:bodyPr>
          <a:lstStyle/>
          <a:p>
            <a:r>
              <a:rPr lang="en-US" sz="1800" dirty="0"/>
              <a:t>MFP application received at Central </a:t>
            </a:r>
            <a:r>
              <a:rPr lang="en-US" sz="1800" dirty="0" smtClean="0"/>
              <a:t>Office</a:t>
            </a:r>
            <a:endParaRPr lang="en-US" sz="1800" dirty="0"/>
          </a:p>
          <a:p>
            <a:r>
              <a:rPr lang="en-US" sz="1800" dirty="0"/>
              <a:t>Application referred to a Transition Coordinator (TC</a:t>
            </a:r>
            <a:r>
              <a:rPr lang="en-US" sz="1800" dirty="0" smtClean="0"/>
              <a:t>)</a:t>
            </a:r>
            <a:endParaRPr lang="en-US" sz="1800" dirty="0"/>
          </a:p>
          <a:p>
            <a:r>
              <a:rPr lang="en-US" sz="1800" dirty="0"/>
              <a:t>TC meets client and refers him/her to a </a:t>
            </a:r>
            <a:r>
              <a:rPr lang="en-US" sz="1800" dirty="0" smtClean="0"/>
              <a:t>waiver</a:t>
            </a:r>
            <a:endParaRPr lang="en-US" sz="1800" dirty="0"/>
          </a:p>
          <a:p>
            <a:r>
              <a:rPr lang="en-US" sz="1800" dirty="0"/>
              <a:t>Client is assessed by waiver </a:t>
            </a:r>
            <a:r>
              <a:rPr lang="en-US" sz="1800" dirty="0" smtClean="0"/>
              <a:t>staff</a:t>
            </a:r>
            <a:endParaRPr lang="en-US" sz="1800" dirty="0"/>
          </a:p>
          <a:p>
            <a:r>
              <a:rPr lang="en-US" sz="1800" dirty="0"/>
              <a:t>If client is not waiver eligible, TC refers client to another Home and Community Based Services (HCBS) </a:t>
            </a:r>
            <a:r>
              <a:rPr lang="en-US" sz="1800" dirty="0" smtClean="0"/>
              <a:t>package</a:t>
            </a:r>
            <a:endParaRPr lang="en-US" sz="1800" dirty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r>
              <a:rPr lang="en-US" sz="1800" dirty="0"/>
              <a:t>Duplication of </a:t>
            </a:r>
            <a:r>
              <a:rPr lang="en-US" sz="1800" dirty="0" smtClean="0"/>
              <a:t>efforts</a:t>
            </a:r>
            <a:endParaRPr lang="en-US" sz="1800" dirty="0"/>
          </a:p>
          <a:p>
            <a:r>
              <a:rPr lang="en-US" sz="1800" dirty="0"/>
              <a:t>Delay between referral to waiver staff and actual </a:t>
            </a:r>
            <a:r>
              <a:rPr lang="en-US" sz="1800" dirty="0" smtClean="0"/>
              <a:t>assessment</a:t>
            </a:r>
            <a:endParaRPr lang="en-US" sz="1800" dirty="0"/>
          </a:p>
          <a:p>
            <a:r>
              <a:rPr lang="en-US" sz="1800" dirty="0"/>
              <a:t>Delay when client is deemed ineligible for initial </a:t>
            </a:r>
            <a:r>
              <a:rPr lang="en-US" sz="1800" dirty="0" smtClean="0"/>
              <a:t>waiver</a:t>
            </a:r>
            <a:endParaRPr lang="en-US" sz="1800" dirty="0"/>
          </a:p>
          <a:p>
            <a:r>
              <a:rPr lang="en-US" sz="1800" dirty="0"/>
              <a:t>Client </a:t>
            </a:r>
            <a:r>
              <a:rPr lang="en-US" sz="1800" dirty="0" smtClean="0"/>
              <a:t>disengagement</a:t>
            </a:r>
            <a:endParaRPr lang="en-US" sz="1800" dirty="0"/>
          </a:p>
          <a:p>
            <a:r>
              <a:rPr lang="en-US" sz="1800" dirty="0"/>
              <a:t>TCs unable to regularly take new clients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MFP Waiver Assessment Process Then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2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 anchor="ctr">
            <a:normAutofit fontScale="77500" lnSpcReduction="20000"/>
          </a:bodyPr>
          <a:lstStyle/>
          <a:p>
            <a:r>
              <a:rPr lang="en-US" sz="2300" dirty="0"/>
              <a:t>MFP application received at Central </a:t>
            </a:r>
            <a:r>
              <a:rPr lang="en-US" sz="2300" dirty="0" smtClean="0"/>
              <a:t>Office</a:t>
            </a:r>
            <a:endParaRPr lang="en-US" sz="2300" dirty="0"/>
          </a:p>
          <a:p>
            <a:r>
              <a:rPr lang="en-US" sz="2300" dirty="0"/>
              <a:t>Application referred to Specialized Care Manager (SCM</a:t>
            </a:r>
            <a:r>
              <a:rPr lang="en-US" sz="2300" dirty="0" smtClean="0"/>
              <a:t>)</a:t>
            </a:r>
            <a:endParaRPr lang="en-US" sz="2300" dirty="0"/>
          </a:p>
          <a:p>
            <a:r>
              <a:rPr lang="en-US" sz="2300" dirty="0"/>
              <a:t>SCM meets client and assesses him/her for waiver </a:t>
            </a:r>
            <a:r>
              <a:rPr lang="en-US" sz="2300" dirty="0" smtClean="0"/>
              <a:t>eligibility</a:t>
            </a:r>
            <a:endParaRPr lang="en-US" sz="2300" dirty="0"/>
          </a:p>
          <a:p>
            <a:r>
              <a:rPr lang="en-US" sz="2300" dirty="0"/>
              <a:t>If client is not waiver eligible, SCM refers client to another Home and Community Based Services (HCBS) </a:t>
            </a:r>
            <a:r>
              <a:rPr lang="en-US" sz="2300" dirty="0" smtClean="0"/>
              <a:t>package</a:t>
            </a:r>
            <a:endParaRPr lang="en-US" sz="2300" dirty="0"/>
          </a:p>
          <a:p>
            <a:r>
              <a:rPr lang="en-US" sz="2300" dirty="0"/>
              <a:t>TC assigned after waiver </a:t>
            </a:r>
            <a:r>
              <a:rPr lang="en-US" sz="2300" dirty="0" smtClean="0"/>
              <a:t>assessment</a:t>
            </a:r>
            <a:endParaRPr lang="en-US" sz="23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r>
              <a:rPr lang="en-US" sz="1900" dirty="0"/>
              <a:t>Decrease in duplicative </a:t>
            </a:r>
            <a:r>
              <a:rPr lang="en-US" sz="1900" dirty="0" smtClean="0"/>
              <a:t>efforts</a:t>
            </a:r>
            <a:endParaRPr lang="en-US" sz="1900" dirty="0"/>
          </a:p>
          <a:p>
            <a:r>
              <a:rPr lang="en-US" sz="1900" dirty="0"/>
              <a:t>Waiver staff (SCM) are the first to meet the </a:t>
            </a:r>
            <a:r>
              <a:rPr lang="en-US" sz="1900" dirty="0" smtClean="0"/>
              <a:t>client</a:t>
            </a:r>
            <a:endParaRPr lang="en-US" sz="1900" dirty="0"/>
          </a:p>
          <a:p>
            <a:r>
              <a:rPr lang="en-US" sz="1900" dirty="0"/>
              <a:t>Waiver staff are able to refer clients to other HCBS packages more </a:t>
            </a:r>
            <a:r>
              <a:rPr lang="en-US" sz="1900" dirty="0" smtClean="0"/>
              <a:t>accurately</a:t>
            </a:r>
            <a:endParaRPr lang="en-US" sz="1900" dirty="0"/>
          </a:p>
          <a:p>
            <a:r>
              <a:rPr lang="en-US" sz="1900" dirty="0"/>
              <a:t>Increased client </a:t>
            </a:r>
            <a:r>
              <a:rPr lang="en-US" sz="1900" dirty="0" smtClean="0"/>
              <a:t>engagement</a:t>
            </a:r>
            <a:endParaRPr lang="en-US" sz="1900" dirty="0"/>
          </a:p>
          <a:p>
            <a:r>
              <a:rPr lang="en-US" sz="1900" dirty="0"/>
              <a:t>TCs able to regularly receive new </a:t>
            </a:r>
            <a:r>
              <a:rPr lang="en-US" sz="1900" dirty="0" smtClean="0"/>
              <a:t>clients</a:t>
            </a:r>
            <a:endParaRPr lang="en-US" sz="1900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MFP Waiver Assessment Process Now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5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Reorganization: Impact on Care Plans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1809276"/>
              </p:ext>
            </p:extLst>
          </p:nvPr>
        </p:nvGraphicFramePr>
        <p:xfrm>
          <a:off x="457200" y="1447800"/>
          <a:ext cx="7467600" cy="502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Reorganization: impact on referrals to transition coordinators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9946950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6433637"/>
            <a:ext cx="7061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taken from the CT MFP Quarterly Report 2014: Quarter 3.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3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Reorganization: Impact on Transitions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35190092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6421207"/>
            <a:ext cx="7061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taken from the CT MFP Quarterly Report 2014: Quarter 3.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2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8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endParaRPr lang="en-US" sz="2000" dirty="0" smtClean="0"/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Dawn Lambert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Project Director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Department of Social Services-Money Follows the Person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3"/>
              </a:rPr>
              <a:t>Dawn.Lambert@ct.gov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860-424-4897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Karen </a:t>
            </a:r>
            <a:r>
              <a:rPr lang="en-US" sz="2000" dirty="0">
                <a:solidFill>
                  <a:prstClr val="black"/>
                </a:solidFill>
              </a:rPr>
              <a:t>Law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	</a:t>
            </a:r>
            <a:r>
              <a:rPr lang="en-US" sz="1800" dirty="0">
                <a:solidFill>
                  <a:prstClr val="black"/>
                </a:solidFill>
              </a:rPr>
              <a:t>Public Assistance </a:t>
            </a:r>
            <a:r>
              <a:rPr lang="en-US" sz="1800" dirty="0" smtClean="0">
                <a:solidFill>
                  <a:prstClr val="black"/>
                </a:solidFill>
              </a:rPr>
              <a:t>Consultant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Department of Social </a:t>
            </a:r>
            <a:r>
              <a:rPr lang="en-US" sz="1800" dirty="0" smtClean="0">
                <a:solidFill>
                  <a:prstClr val="black"/>
                </a:solidFill>
              </a:rPr>
              <a:t>Services-Money Follows the Person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4"/>
              </a:rPr>
              <a:t>Karen.Law@ct.gov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860-424-5971</a:t>
            </a:r>
          </a:p>
          <a:p>
            <a:pPr marL="91440" indent="0">
              <a:lnSpc>
                <a:spcPct val="110000"/>
              </a:lnSpc>
              <a:buNone/>
            </a:pPr>
            <a:r>
              <a:rPr lang="en-US" sz="2100" dirty="0" smtClean="0"/>
              <a:t>Tamara Lopez</a:t>
            </a:r>
          </a:p>
          <a:p>
            <a:pPr marL="365760" lvl="1" indent="0">
              <a:lnSpc>
                <a:spcPct val="110000"/>
              </a:lnSpc>
              <a:buNone/>
            </a:pPr>
            <a:r>
              <a:rPr lang="en-US" dirty="0"/>
              <a:t>	</a:t>
            </a:r>
            <a:r>
              <a:rPr lang="en-US" sz="1800" dirty="0" smtClean="0"/>
              <a:t>Health Program Associate</a:t>
            </a:r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/>
              <a:t>	</a:t>
            </a:r>
            <a:r>
              <a:rPr lang="en-US" sz="1800" dirty="0" smtClean="0"/>
              <a:t>Department of Social Services-Money Follows the Person	</a:t>
            </a:r>
            <a:r>
              <a:rPr lang="en-US" sz="1800" dirty="0" smtClean="0">
                <a:hlinkClick r:id="rId5"/>
              </a:rPr>
              <a:t>Tamara.Lopez@ct.gov</a:t>
            </a:r>
            <a:endParaRPr lang="en-US" sz="1800" dirty="0" smtClean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 smtClean="0"/>
              <a:t>	860-424-5535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6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Paul Ford</a:t>
            </a:r>
            <a:endParaRPr lang="en-US" sz="20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Health Program Assistant</a:t>
            </a:r>
            <a:endParaRPr lang="en-US" sz="18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Department of Social Services-Money Follows the Person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3"/>
              </a:rPr>
              <a:t>Paul.Ford@ct.gov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prstClr val="black"/>
                </a:solidFill>
              </a:rPr>
              <a:t>	860-424-5376</a:t>
            </a:r>
            <a:endParaRPr lang="en-US" sz="18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Deanna Clark</a:t>
            </a:r>
            <a:endParaRPr lang="en-US" sz="20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Health Program Assistant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Department of Social Services-Money Follows the Person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4"/>
              </a:rPr>
              <a:t>Deanna.Clark@ct.gov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860-424-4984</a:t>
            </a:r>
            <a:endParaRPr lang="en-US" sz="1800" dirty="0">
              <a:solidFill>
                <a:prstClr val="black"/>
              </a:solidFill>
            </a:endParaRPr>
          </a:p>
          <a:p>
            <a:pPr marL="91440" indent="0">
              <a:lnSpc>
                <a:spcPct val="110000"/>
              </a:lnSpc>
              <a:buNone/>
            </a:pPr>
            <a:r>
              <a:rPr lang="en-US" sz="2100" dirty="0" smtClean="0"/>
              <a:t>Dane Lustila</a:t>
            </a:r>
            <a:endParaRPr lang="en-US" sz="2100" dirty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dirty="0"/>
              <a:t>	</a:t>
            </a:r>
            <a:r>
              <a:rPr lang="en-US" sz="1800" dirty="0" smtClean="0"/>
              <a:t>Eligibility Services Worker</a:t>
            </a:r>
            <a:endParaRPr lang="en-US" sz="1800" dirty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/>
              <a:t>	Department of Social Services-Money Follows the Person	</a:t>
            </a:r>
            <a:r>
              <a:rPr lang="en-US" sz="1800" dirty="0" smtClean="0">
                <a:hlinkClick r:id="rId5"/>
              </a:rPr>
              <a:t>Dane.Lustila@ct.gov</a:t>
            </a:r>
            <a:endParaRPr lang="en-US" sz="1800" dirty="0" smtClean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 smtClean="0"/>
              <a:t>	860-424-5078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Karri Filek</a:t>
            </a:r>
            <a:endParaRPr lang="en-US" sz="20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Eligibility Services Worker</a:t>
            </a:r>
            <a:endParaRPr lang="en-US" sz="18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Department of Social Services-Money Follows the Person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3"/>
              </a:rPr>
              <a:t>Karri.Filek@ct.gov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prstClr val="black"/>
                </a:solidFill>
              </a:rPr>
              <a:t>	860-424-5895</a:t>
            </a:r>
            <a:endParaRPr lang="en-US" sz="1800" dirty="0">
              <a:solidFill>
                <a:prstClr val="black"/>
              </a:solidFill>
            </a:endParaRP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Christine Weston</a:t>
            </a:r>
            <a:endParaRPr lang="en-US" sz="20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Social Worker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Department of Social Services-Money Follows the Person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hlinkClick r:id="rId4"/>
              </a:rPr>
              <a:t>Christine.Weston@ct.gov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dirty="0">
                <a:solidFill>
                  <a:prstClr val="black"/>
                </a:solidFill>
              </a:rPr>
              <a:t>	</a:t>
            </a:r>
            <a:r>
              <a:rPr lang="en-US" sz="1800" dirty="0" smtClean="0">
                <a:solidFill>
                  <a:prstClr val="black"/>
                </a:solidFill>
              </a:rPr>
              <a:t>860-424-5521</a:t>
            </a:r>
            <a:endParaRPr lang="en-US" sz="1800" dirty="0">
              <a:solidFill>
                <a:prstClr val="black"/>
              </a:solidFill>
            </a:endParaRPr>
          </a:p>
          <a:p>
            <a:pPr marL="91440" indent="0">
              <a:lnSpc>
                <a:spcPct val="110000"/>
              </a:lnSpc>
              <a:buNone/>
            </a:pPr>
            <a:r>
              <a:rPr lang="en-US" sz="2100" dirty="0" smtClean="0"/>
              <a:t>Mairead Painter</a:t>
            </a:r>
            <a:endParaRPr lang="en-US" sz="2100" dirty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dirty="0"/>
              <a:t>	</a:t>
            </a:r>
            <a:r>
              <a:rPr lang="en-US" sz="1800" dirty="0" smtClean="0"/>
              <a:t>Social Worker</a:t>
            </a:r>
            <a:endParaRPr lang="en-US" sz="1800" dirty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/>
              <a:t>	Department of Social Services-Money Follows the Person	</a:t>
            </a:r>
            <a:r>
              <a:rPr lang="en-US" sz="1800" dirty="0" smtClean="0">
                <a:hlinkClick r:id="rId5"/>
              </a:rPr>
              <a:t>Mairead.Painter@ct.gov</a:t>
            </a:r>
            <a:endParaRPr lang="en-US" sz="1800" dirty="0" smtClean="0"/>
          </a:p>
          <a:p>
            <a:pPr marL="365760" lvl="1" indent="0">
              <a:lnSpc>
                <a:spcPct val="110000"/>
              </a:lnSpc>
              <a:buNone/>
            </a:pPr>
            <a:r>
              <a:rPr lang="en-US" sz="1800" dirty="0"/>
              <a:t>	</a:t>
            </a:r>
            <a:r>
              <a:rPr lang="en-US" sz="1800" dirty="0" smtClean="0"/>
              <a:t>860-424-5844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TEFT-Encompasses Four Areas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/>
              <a:t>DSS is contracting with two Centers at the University of Connecticut Health Center, namely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 the Center on Aging (CoA) and </a:t>
            </a: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pPr lvl="1"/>
            <a:r>
              <a:rPr lang="en-US" dirty="0"/>
              <a:t>Biomedical Informatics Center (BMIC) at Connecticut Institute for Clinical and Translational </a:t>
            </a:r>
            <a:r>
              <a:rPr lang="en-US" dirty="0" smtClean="0"/>
              <a:t>Science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t"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CT Department of Social Services</a:t>
            </a:r>
          </a:p>
          <a:p>
            <a:pPr marL="365760" lvl="1" indent="0">
              <a:buNone/>
            </a:pPr>
            <a:r>
              <a:rPr lang="en-US" dirty="0" smtClean="0">
                <a:hlinkClick r:id="rId3"/>
              </a:rPr>
              <a:t>www.ct.gov/dss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CT MFP online application</a:t>
            </a:r>
          </a:p>
          <a:p>
            <a:pPr marL="365760" lvl="1" indent="0">
              <a:buNone/>
            </a:pPr>
            <a:r>
              <a:rPr lang="en-US" dirty="0" smtClean="0">
                <a:hlinkClick r:id="rId4"/>
              </a:rPr>
              <a:t>www.ctmfp.gov</a:t>
            </a: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dirty="0" smtClean="0"/>
              <a:t>Community Care and Support Information</a:t>
            </a:r>
          </a:p>
          <a:p>
            <a:pPr marL="365760" lvl="1" indent="0">
              <a:buNone/>
            </a:pPr>
            <a:r>
              <a:rPr lang="en-US" dirty="0" smtClean="0">
                <a:hlinkClick r:id="rId5"/>
              </a:rPr>
              <a:t>www.myplacect.org</a:t>
            </a: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Nursing Home Rebalancing Grants Press Release</a:t>
            </a:r>
          </a:p>
          <a:p>
            <a:pPr marL="365760" lvl="1" indent="0">
              <a:buNone/>
            </a:pPr>
            <a:r>
              <a:rPr lang="en-US" dirty="0" smtClean="0">
                <a:hlinkClick r:id="rId6"/>
              </a:rPr>
              <a:t>www.governor.ct.gov/malloy/cwp/view.asp?A=4010&amp;Q=542054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CT Money Follows the Person Quarterly Report: Quarter 3, 2014: July 1, 2014-September 30, 2014</a:t>
            </a:r>
          </a:p>
          <a:p>
            <a:pPr marL="365760" lvl="1" indent="0">
              <a:buNone/>
            </a:pPr>
            <a:r>
              <a:rPr lang="en-US" dirty="0" smtClean="0">
                <a:hlinkClick r:id="rId7"/>
              </a:rPr>
              <a:t>http</a:t>
            </a:r>
            <a:r>
              <a:rPr lang="en-US" dirty="0">
                <a:hlinkClick r:id="rId7"/>
              </a:rPr>
              <a:t>://</a:t>
            </a:r>
            <a:r>
              <a:rPr lang="en-US" dirty="0" smtClean="0">
                <a:hlinkClick r:id="rId7"/>
              </a:rPr>
              <a:t>www.uconnaging.uchc.edu/2014%20Q3%20MFP%20report.pdf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4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6400800" y="274320"/>
            <a:ext cx="1938528" cy="498348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Rightsizing &amp; Rebalancing: </a:t>
            </a:r>
            <a:r>
              <a:rPr lang="en-US" sz="2000" dirty="0" smtClean="0"/>
              <a:t>Southington Care Center (Central Connecticut Senior Health Services)</a:t>
            </a:r>
            <a:endParaRPr lang="en-US" sz="2000" dirty="0"/>
          </a:p>
        </p:txBody>
      </p:sp>
      <p:graphicFrame>
        <p:nvGraphicFramePr>
          <p:cNvPr id="9" name="Content Placeholder 8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1806093"/>
              </p:ext>
            </p:extLst>
          </p:nvPr>
        </p:nvGraphicFramePr>
        <p:xfrm>
          <a:off x="625475" y="274638"/>
          <a:ext cx="4995863" cy="632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Document" r:id="rId5" imgW="5949456" imgH="7536546" progId="Word.Document.12">
                  <p:embed/>
                </p:oleObj>
              </mc:Choice>
              <mc:Fallback>
                <p:oleObj name="Document" r:id="rId5" imgW="5949456" imgH="75365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5475" y="274638"/>
                        <a:ext cx="4995863" cy="632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9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400800" y="274320"/>
            <a:ext cx="1938528" cy="498348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Rightsizing &amp; Rebalancing: </a:t>
            </a:r>
            <a:r>
              <a:rPr lang="en-US" sz="2000" dirty="0" smtClean="0"/>
              <a:t>Mary Wade Home, Inc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48292543"/>
              </p:ext>
            </p:extLst>
          </p:nvPr>
        </p:nvGraphicFramePr>
        <p:xfrm>
          <a:off x="874713" y="274638"/>
          <a:ext cx="4498975" cy="632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Document" r:id="rId5" imgW="5949456" imgH="8367221" progId="Word.Document.12">
                  <p:embed/>
                </p:oleObj>
              </mc:Choice>
              <mc:Fallback>
                <p:oleObj name="Document" r:id="rId5" imgW="5949456" imgH="83672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4713" y="274638"/>
                        <a:ext cx="4498975" cy="632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400800" y="274320"/>
            <a:ext cx="1938528" cy="498348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Rightsizing &amp; Rebalancing</a:t>
            </a:r>
            <a:r>
              <a:rPr lang="en-US" sz="2000" dirty="0" smtClean="0"/>
              <a:t>: Jewish Home for the Elderly of Fairfield County, Inc.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9963797"/>
              </p:ext>
            </p:extLst>
          </p:nvPr>
        </p:nvGraphicFramePr>
        <p:xfrm>
          <a:off x="817563" y="274638"/>
          <a:ext cx="4613275" cy="632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Document" r:id="rId5" imgW="5949456" imgH="8161352" progId="Word.Document.12">
                  <p:embed/>
                </p:oleObj>
              </mc:Choice>
              <mc:Fallback>
                <p:oleObj name="Document" r:id="rId5" imgW="5949456" imgH="816135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7563" y="274638"/>
                        <a:ext cx="4613275" cy="632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TEFT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467600" cy="3886200"/>
          </a:xfrm>
        </p:spPr>
        <p:txBody>
          <a:bodyPr anchor="ctr"/>
          <a:lstStyle/>
          <a:p>
            <a:pPr marL="365760" lvl="1" indent="0" algn="ctr">
              <a:buNone/>
            </a:pPr>
            <a:r>
              <a:rPr lang="en-US" dirty="0"/>
              <a:t>Together with stakeholders in the State of Connecticut, the Department of Social Services, Division of Health Services aims to: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Field </a:t>
            </a:r>
            <a:r>
              <a:rPr lang="en-US" dirty="0"/>
              <a:t>test a beneficiary experience survey for validity and reliability; (COA</a:t>
            </a:r>
            <a:r>
              <a:rPr lang="en-US" dirty="0" smtClean="0"/>
              <a:t>)</a:t>
            </a:r>
          </a:p>
          <a:p>
            <a:pPr marL="365760" lvl="1" indent="0">
              <a:buNone/>
            </a:pPr>
            <a:endParaRPr lang="en-US" dirty="0"/>
          </a:p>
          <a:p>
            <a:pPr lvl="1"/>
            <a:r>
              <a:rPr lang="en-US" dirty="0"/>
              <a:t>Field test a modified set of Continuity Assessment Record and Evaluation (CARE) functional assessment measures (COA)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7467600" cy="658368"/>
          </a:xfrm>
        </p:spPr>
        <p:txBody>
          <a:bodyPr/>
          <a:lstStyle/>
          <a:p>
            <a:r>
              <a:rPr lang="en-US" dirty="0" smtClean="0"/>
              <a:t>Center on Aging (CoA)-Dr. Julie Robison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7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543800" cy="3886200"/>
          </a:xfrm>
        </p:spPr>
        <p:txBody>
          <a:bodyPr anchor="ctr"/>
          <a:lstStyle/>
          <a:p>
            <a:pPr lvl="1"/>
            <a:r>
              <a:rPr lang="en-US" dirty="0"/>
              <a:t>Demonstrate use of personal health record (PHR) systems with beneficiaries of CB-LTSS (BMIC</a:t>
            </a:r>
            <a:r>
              <a:rPr lang="en-US" dirty="0" smtClean="0"/>
              <a:t>)</a:t>
            </a:r>
          </a:p>
          <a:p>
            <a:pPr marL="365760" lvl="1" indent="0">
              <a:buNone/>
            </a:pPr>
            <a:endParaRPr lang="en-US" dirty="0"/>
          </a:p>
          <a:p>
            <a:pPr lvl="1"/>
            <a:r>
              <a:rPr lang="en-US" dirty="0"/>
              <a:t>Identify, evaluate and harmonize an electronic Long Term Services and Supports (e-LTSS) standard in conjunction with the Office of National Coordinator’s (ONC) Standards and Interoperability (S&amp;I) Framework (BMIC)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7543800" cy="658368"/>
          </a:xfrm>
        </p:spPr>
        <p:txBody>
          <a:bodyPr/>
          <a:lstStyle/>
          <a:p>
            <a:r>
              <a:rPr lang="en-US" dirty="0" smtClean="0"/>
              <a:t>Biomedical Informatics Center (BMIC)-Dr. </a:t>
            </a:r>
            <a:r>
              <a:rPr lang="en-US" dirty="0" err="1" smtClean="0"/>
              <a:t>Minakshi</a:t>
            </a:r>
            <a:r>
              <a:rPr lang="en-US" dirty="0" smtClean="0"/>
              <a:t> </a:t>
            </a:r>
            <a:r>
              <a:rPr lang="en-US" dirty="0" err="1" smtClean="0"/>
              <a:t>Tikoo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0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TEFT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Current Activities</a:t>
            </a:r>
          </a:p>
          <a:p>
            <a:endParaRPr lang="en-US" dirty="0"/>
          </a:p>
          <a:p>
            <a:pPr lvl="1"/>
            <a:r>
              <a:rPr lang="en-US" dirty="0" smtClean="0"/>
              <a:t>Stakeholder meetings regarding use of Personal Health Records</a:t>
            </a:r>
          </a:p>
          <a:p>
            <a:pPr lvl="1"/>
            <a:r>
              <a:rPr lang="en-US" dirty="0" smtClean="0"/>
              <a:t>Field testing consumer experience</a:t>
            </a:r>
          </a:p>
          <a:p>
            <a:pPr lvl="1"/>
            <a:endParaRPr lang="en-US" dirty="0"/>
          </a:p>
          <a:p>
            <a:pPr lvl="7"/>
            <a:r>
              <a:rPr lang="en-US" dirty="0" smtClean="0"/>
              <a:t>Follow us on: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10000"/>
            <a:ext cx="214312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22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 Incentive Program (BIP)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 Law </a:t>
            </a:r>
          </a:p>
          <a:p>
            <a:r>
              <a:rPr lang="en-US" dirty="0" smtClean="0"/>
              <a:t>Tamara Lopez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1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 Incentive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B739-3679-4452-B0F7-84581AE8DA90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 anchor="ctr">
            <a:normAutofit lnSpcReduction="10000"/>
          </a:bodyPr>
          <a:lstStyle/>
          <a:p>
            <a:r>
              <a:rPr lang="en-US" sz="2200" dirty="0" smtClean="0"/>
              <a:t>Centers for Medicare and Medicaid Services (CMS) awarded Connecticut a grant for $72,780,505 to;</a:t>
            </a:r>
          </a:p>
          <a:p>
            <a:pPr lvl="1"/>
            <a:r>
              <a:rPr lang="en-US" sz="1900" dirty="0" smtClean="0"/>
              <a:t>Expand community Long-Term Services and Supports</a:t>
            </a:r>
          </a:p>
          <a:p>
            <a:pPr lvl="1"/>
            <a:r>
              <a:rPr lang="en-US" sz="1900" dirty="0" smtClean="0"/>
              <a:t>Develop necessary infrastructure for a more streamlined process for clients seeking community LTSS</a:t>
            </a:r>
            <a:endParaRPr lang="en-US" sz="19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 anchor="ctr"/>
          <a:lstStyle/>
          <a:p>
            <a:r>
              <a:rPr lang="en-US" dirty="0"/>
              <a:t>No Wrong </a:t>
            </a:r>
            <a:r>
              <a:rPr lang="en-US" dirty="0" smtClean="0"/>
              <a:t>Door (NWD)</a:t>
            </a:r>
          </a:p>
          <a:p>
            <a:r>
              <a:rPr lang="en-US" dirty="0" smtClean="0"/>
              <a:t>Conflict-Free </a:t>
            </a:r>
            <a:r>
              <a:rPr lang="en-US" dirty="0"/>
              <a:t>Case Management Services</a:t>
            </a:r>
          </a:p>
          <a:p>
            <a:r>
              <a:rPr lang="en-US" dirty="0"/>
              <a:t>Core Standardized Assessment Instrument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Initiatives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1958</TotalTime>
  <Words>1884</Words>
  <Application>Microsoft Office PowerPoint</Application>
  <PresentationFormat>On-screen Show (4:3)</PresentationFormat>
  <Paragraphs>438</Paragraphs>
  <Slides>43</Slides>
  <Notes>43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ＭＳ Ｐ明朝</vt:lpstr>
      <vt:lpstr>Arial</vt:lpstr>
      <vt:lpstr>Calibri</vt:lpstr>
      <vt:lpstr>Century Schoolbook</vt:lpstr>
      <vt:lpstr>Times New Roman</vt:lpstr>
      <vt:lpstr>Wingdings</vt:lpstr>
      <vt:lpstr>Wingdings 2</vt:lpstr>
      <vt:lpstr>Oriel</vt:lpstr>
      <vt:lpstr>Document</vt:lpstr>
      <vt:lpstr>Money Follows the Person Rebalancing Demonstration: Program Initiatives   </vt:lpstr>
      <vt:lpstr>Agenda </vt:lpstr>
      <vt:lpstr>Testing Experience and Functional Tools (TEFT)</vt:lpstr>
      <vt:lpstr>TEFT-Encompasses Four Areas </vt:lpstr>
      <vt:lpstr>TEFT</vt:lpstr>
      <vt:lpstr>TEFT</vt:lpstr>
      <vt:lpstr>TEFT </vt:lpstr>
      <vt:lpstr>Balancing Incentive Program (BIP)</vt:lpstr>
      <vt:lpstr>Balancing Incentive Program</vt:lpstr>
      <vt:lpstr>Implementing the BIP Vision</vt:lpstr>
      <vt:lpstr>High-Level Technical System Diagram</vt:lpstr>
      <vt:lpstr>Right-Sizing &amp; Rebalancing</vt:lpstr>
      <vt:lpstr>Rightsizing &amp; Rebalancing: Nursing Home Diversification</vt:lpstr>
      <vt:lpstr>Rightsizing &amp; Rebalancing: Nursing Home Diversification</vt:lpstr>
      <vt:lpstr>Rightsizing &amp; Rebalancing: Nursing Home Diversification</vt:lpstr>
      <vt:lpstr>Community First Choice (CFC)</vt:lpstr>
      <vt:lpstr>Community first choice (CFC)  </vt:lpstr>
      <vt:lpstr>Community First Choice</vt:lpstr>
      <vt:lpstr>Community First Choice</vt:lpstr>
      <vt:lpstr>Community First Choice</vt:lpstr>
      <vt:lpstr>Presumptive Eligibility </vt:lpstr>
      <vt:lpstr>Presumptive Eligibility</vt:lpstr>
      <vt:lpstr>Presumptive Eligibility </vt:lpstr>
      <vt:lpstr>Presumptive Eligibility</vt:lpstr>
      <vt:lpstr>MFP Demonstration Services</vt:lpstr>
      <vt:lpstr>MFP Demonstration Services</vt:lpstr>
      <vt:lpstr>MFP Demonstration Services</vt:lpstr>
      <vt:lpstr>MFP Demonstration Services </vt:lpstr>
      <vt:lpstr>MFP Demonstration Services</vt:lpstr>
      <vt:lpstr>Reorganization </vt:lpstr>
      <vt:lpstr>Reorganization</vt:lpstr>
      <vt:lpstr>Reorganization</vt:lpstr>
      <vt:lpstr>Reorganization: Impact on Care Plans</vt:lpstr>
      <vt:lpstr>Reorganization: impact on referrals to transition coordinators</vt:lpstr>
      <vt:lpstr>Reorganization: Impact on Transitions</vt:lpstr>
      <vt:lpstr>Comments &amp; Questions </vt:lpstr>
      <vt:lpstr>Contact Information</vt:lpstr>
      <vt:lpstr>Contact Information</vt:lpstr>
      <vt:lpstr>Contact Information</vt:lpstr>
      <vt:lpstr>Contact Information</vt:lpstr>
      <vt:lpstr>PowerPoint Presentation</vt:lpstr>
      <vt:lpstr>PowerPoint Presentation</vt:lpstr>
      <vt:lpstr>PowerPoint Presentation</vt:lpstr>
    </vt:vector>
  </TitlesOfParts>
  <Company>State Of Connecticut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Follows the Person Rebalanacing Demonstration: Program Initiatives</dc:title>
  <dc:creator>PCS</dc:creator>
  <cp:lastModifiedBy>Wolf, Barbara</cp:lastModifiedBy>
  <cp:revision>76</cp:revision>
  <cp:lastPrinted>2014-12-08T18:34:10Z</cp:lastPrinted>
  <dcterms:created xsi:type="dcterms:W3CDTF">2014-11-26T13:27:13Z</dcterms:created>
  <dcterms:modified xsi:type="dcterms:W3CDTF">2014-12-10T14:33:56Z</dcterms:modified>
</cp:coreProperties>
</file>