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22"/>
  </p:notesMasterIdLst>
  <p:handoutMasterIdLst>
    <p:handoutMasterId r:id="rId23"/>
  </p:handoutMasterIdLst>
  <p:sldIdLst>
    <p:sldId id="257" r:id="rId2"/>
    <p:sldId id="320" r:id="rId3"/>
    <p:sldId id="325" r:id="rId4"/>
    <p:sldId id="335" r:id="rId5"/>
    <p:sldId id="341" r:id="rId6"/>
    <p:sldId id="345" r:id="rId7"/>
    <p:sldId id="326" r:id="rId8"/>
    <p:sldId id="343" r:id="rId9"/>
    <p:sldId id="328" r:id="rId10"/>
    <p:sldId id="339" r:id="rId11"/>
    <p:sldId id="344" r:id="rId12"/>
    <p:sldId id="337" r:id="rId13"/>
    <p:sldId id="329" r:id="rId14"/>
    <p:sldId id="340" r:id="rId15"/>
    <p:sldId id="346" r:id="rId16"/>
    <p:sldId id="336" r:id="rId17"/>
    <p:sldId id="338" r:id="rId18"/>
    <p:sldId id="334" r:id="rId19"/>
    <p:sldId id="307" r:id="rId20"/>
    <p:sldId id="305"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66A8371-0356-433C-895D-52A404988226}">
          <p14:sldIdLst>
            <p14:sldId id="257"/>
            <p14:sldId id="320"/>
            <p14:sldId id="325"/>
            <p14:sldId id="335"/>
            <p14:sldId id="341"/>
            <p14:sldId id="345"/>
            <p14:sldId id="326"/>
            <p14:sldId id="343"/>
            <p14:sldId id="328"/>
            <p14:sldId id="339"/>
            <p14:sldId id="344"/>
            <p14:sldId id="337"/>
            <p14:sldId id="329"/>
            <p14:sldId id="340"/>
            <p14:sldId id="346"/>
            <p14:sldId id="336"/>
            <p14:sldId id="338"/>
            <p14:sldId id="334"/>
            <p14:sldId id="307"/>
            <p14:sldId id="30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ris, Laura" initials="ML" lastIdx="2" clrIdx="0"/>
  <p:cmAuthor id="2" name="Fernandes, David" initials="FD" lastIdx="4" clrIdx="1">
    <p:extLst>
      <p:ext uri="{19B8F6BF-5375-455C-9EA6-DF929625EA0E}">
        <p15:presenceInfo xmlns:p15="http://schemas.microsoft.com/office/powerpoint/2012/main" userId="S::David.Fernandes@ct.gov::6ca00c31-5ff8-4c58-b84c-d179b2d6a3a1" providerId="AD"/>
      </p:ext>
    </p:extLst>
  </p:cmAuthor>
  <p:cmAuthor id="3" name="Lena" initials="L" lastIdx="1" clrIdx="2">
    <p:extLst>
      <p:ext uri="{19B8F6BF-5375-455C-9EA6-DF929625EA0E}">
        <p15:presenceInfo xmlns:p15="http://schemas.microsoft.com/office/powerpoint/2012/main" userId="S::Lena.Bahar@ct.gov::4fe27524-79fa-4e69-aa9d-d88c64952727" providerId="AD"/>
      </p:ext>
    </p:extLst>
  </p:cmAuthor>
  <p:cmAuthor id="4" name="Armah, Olga" initials="AO" lastIdx="1" clrIdx="3">
    <p:extLst>
      <p:ext uri="{19B8F6BF-5375-455C-9EA6-DF929625EA0E}">
        <p15:presenceInfo xmlns:p15="http://schemas.microsoft.com/office/powerpoint/2012/main" userId="S::Olga.Armah@ct.gov::de7fb1ec-d459-4961-979f-cabddf340c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5C21"/>
    <a:srgbClr val="FFFFFF"/>
    <a:srgbClr val="001826"/>
    <a:srgbClr val="BB1129"/>
    <a:srgbClr val="A86ED4"/>
    <a:srgbClr val="0067B1"/>
    <a:srgbClr val="03E0EB"/>
    <a:srgbClr val="E5721B"/>
    <a:srgbClr val="C1E7FF"/>
    <a:srgbClr val="003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2" autoAdjust="0"/>
    <p:restoredTop sz="99191" autoAdjust="0"/>
  </p:normalViewPr>
  <p:slideViewPr>
    <p:cSldViewPr snapToGrid="0">
      <p:cViewPr varScale="1">
        <p:scale>
          <a:sx n="83" d="100"/>
          <a:sy n="83" d="100"/>
        </p:scale>
        <p:origin x="91" y="130"/>
      </p:cViewPr>
      <p:guideLst>
        <p:guide orient="horz" pos="2160"/>
        <p:guide pos="3840"/>
        <p:guide pos="7296"/>
        <p:guide orient="horz" pos="412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7.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3.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4.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5.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5.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6.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46420618752072"/>
          <c:y val="4.8133853323410393E-2"/>
          <c:w val="0.87753018372703417"/>
          <c:h val="0.8416746864975212"/>
        </c:manualLayout>
      </c:layout>
      <c:lineChart>
        <c:grouping val="standard"/>
        <c:varyColors val="0"/>
        <c:ser>
          <c:idx val="0"/>
          <c:order val="0"/>
          <c:spPr>
            <a:ln w="31750" cap="rnd" cmpd="sng" algn="ctr">
              <a:solidFill>
                <a:schemeClr val="accent1"/>
              </a:solidFill>
              <a:round/>
            </a:ln>
            <a:effectLst/>
          </c:spPr>
          <c:marker>
            <c:symbol val="square"/>
            <c:size val="6"/>
            <c:spPr>
              <a:solidFill>
                <a:schemeClr val="accent1"/>
              </a:solidFill>
              <a:ln w="9525" cap="flat" cmpd="sng" algn="ctr">
                <a:solidFill>
                  <a:schemeClr val="accent1"/>
                </a:solidFill>
                <a:round/>
              </a:ln>
              <a:effectLst/>
            </c:spPr>
          </c:marker>
          <c:dLbls>
            <c:dLbl>
              <c:idx val="0"/>
              <c:layout>
                <c:manualLayout>
                  <c:x val="-9.4919031600890699E-2"/>
                  <c:y val="-5.6987359355628389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2594930591746814"/>
                      <c:h val="9.3541820251620736E-2"/>
                    </c:manualLayout>
                  </c15:layout>
                </c:ext>
                <c:ext xmlns:c16="http://schemas.microsoft.com/office/drawing/2014/chart" uri="{C3380CC4-5D6E-409C-BE32-E72D297353CC}">
                  <c16:uniqueId val="{00000000-AC1B-4611-83D8-9EBAF0CE06EB}"/>
                </c:ext>
              </c:extLst>
            </c:dLbl>
            <c:dLbl>
              <c:idx val="1"/>
              <c:layout>
                <c:manualLayout>
                  <c:x val="-4.9000000000000002E-2"/>
                  <c:y val="-3.24074074074074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1B-4611-83D8-9EBAF0CE06EB}"/>
                </c:ext>
              </c:extLst>
            </c:dLbl>
            <c:dLbl>
              <c:idx val="2"/>
              <c:layout>
                <c:manualLayout>
                  <c:x val="8.3918368313828685E-3"/>
                  <c:y val="-4.537742255160928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2594930591746814"/>
                      <c:h val="0.14909742450632937"/>
                    </c:manualLayout>
                  </c15:layout>
                </c:ext>
                <c:ext xmlns:c16="http://schemas.microsoft.com/office/drawing/2014/chart" uri="{C3380CC4-5D6E-409C-BE32-E72D297353CC}">
                  <c16:uniqueId val="{00000002-AC1B-4611-83D8-9EBAF0CE06EB}"/>
                </c:ext>
              </c:extLst>
            </c:dLbl>
            <c:dLbl>
              <c:idx val="3"/>
              <c:layout>
                <c:manualLayout>
                  <c:x val="-5.4555555555555559E-2"/>
                  <c:y val="-4.6296296296296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1B-4611-83D8-9EBAF0CE06EB}"/>
                </c:ext>
              </c:extLst>
            </c:dLbl>
            <c:dLbl>
              <c:idx val="4"/>
              <c:layout>
                <c:manualLayout>
                  <c:x val="-5.1777777777777881E-2"/>
                  <c:y val="-4.16666666666666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1B-4611-83D8-9EBAF0CE06E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discharges!$B$4:$B$8</c:f>
              <c:strCache>
                <c:ptCount val="5"/>
                <c:pt idx="0">
                  <c:v>2015</c:v>
                </c:pt>
                <c:pt idx="1">
                  <c:v>2016</c:v>
                </c:pt>
                <c:pt idx="2">
                  <c:v>2017</c:v>
                </c:pt>
                <c:pt idx="3">
                  <c:v>2018</c:v>
                </c:pt>
                <c:pt idx="4">
                  <c:v>2019</c:v>
                </c:pt>
              </c:strCache>
            </c:strRef>
          </c:cat>
          <c:val>
            <c:numRef>
              <c:f>discharges!$C$4:$C$8</c:f>
              <c:numCache>
                <c:formatCode>###0</c:formatCode>
                <c:ptCount val="5"/>
                <c:pt idx="0" formatCode="0">
                  <c:v>2308</c:v>
                </c:pt>
                <c:pt idx="1">
                  <c:v>2846</c:v>
                </c:pt>
                <c:pt idx="2">
                  <c:v>2773</c:v>
                </c:pt>
                <c:pt idx="3">
                  <c:v>3764</c:v>
                </c:pt>
                <c:pt idx="4">
                  <c:v>3733</c:v>
                </c:pt>
              </c:numCache>
            </c:numRef>
          </c:val>
          <c:smooth val="0"/>
          <c:extLst>
            <c:ext xmlns:c16="http://schemas.microsoft.com/office/drawing/2014/chart" uri="{C3380CC4-5D6E-409C-BE32-E72D297353CC}">
              <c16:uniqueId val="{00000005-AC1B-4611-83D8-9EBAF0CE06EB}"/>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1"/>
        <c:smooth val="0"/>
        <c:axId val="154309504"/>
        <c:axId val="154297024"/>
      </c:lineChart>
      <c:catAx>
        <c:axId val="1543095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154297024"/>
        <c:crosses val="autoZero"/>
        <c:auto val="0"/>
        <c:lblAlgn val="ctr"/>
        <c:lblOffset val="100"/>
        <c:noMultiLvlLbl val="0"/>
      </c:catAx>
      <c:valAx>
        <c:axId val="154297024"/>
        <c:scaling>
          <c:orientation val="minMax"/>
          <c:min val="2000"/>
        </c:scaling>
        <c:delete val="1"/>
        <c:axPos val="l"/>
        <c:numFmt formatCode="0" sourceLinked="1"/>
        <c:majorTickMark val="none"/>
        <c:minorTickMark val="none"/>
        <c:tickLblPos val="nextTo"/>
        <c:crossAx val="154309504"/>
        <c:crossesAt val="1"/>
        <c:crossBetween val="between"/>
        <c:majorUnit val="500"/>
      </c:valAx>
      <c:spPr>
        <a:gradFill>
          <a:gsLst>
            <a:gs pos="100000">
              <a:schemeClr val="lt1">
                <a:lumMod val="95000"/>
              </a:schemeClr>
            </a:gs>
            <a:gs pos="0">
              <a:schemeClr val="lt1"/>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777777777777776E-2"/>
          <c:y val="6.4814814814814811E-2"/>
          <c:w val="0.93888888888888888"/>
          <c:h val="0.79224482356372117"/>
        </c:manualLayout>
      </c:layout>
      <c:barChart>
        <c:barDir val="col"/>
        <c:grouping val="clustered"/>
        <c:varyColors val="0"/>
        <c:ser>
          <c:idx val="0"/>
          <c:order val="0"/>
          <c:tx>
            <c:strRef>
              <c:f>'[2019 Trauma Activation Fee data final details.xlsx]Charges by payer'!$B$7</c:f>
              <c:strCache>
                <c:ptCount val="1"/>
                <c:pt idx="0">
                  <c:v>Medicare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'[2019 Trauma Activation Fee data final details.xlsx]Charges by payer'!$F$7</c:f>
              <c:numCache>
                <c:formatCode>_("$"* #,##0.00_);_("$"* \(#,##0.00\);_("$"* "-"??_);_(@_)</c:formatCode>
                <c:ptCount val="1"/>
                <c:pt idx="0">
                  <c:v>4638.9553108808304</c:v>
                </c:pt>
              </c:numCache>
            </c:numRef>
          </c:val>
          <c:extLst>
            <c:ext xmlns:c16="http://schemas.microsoft.com/office/drawing/2014/chart" uri="{C3380CC4-5D6E-409C-BE32-E72D297353CC}">
              <c16:uniqueId val="{00000000-A254-4BFE-B600-B57B4FB939A2}"/>
            </c:ext>
          </c:extLst>
        </c:ser>
        <c:ser>
          <c:idx val="1"/>
          <c:order val="1"/>
          <c:tx>
            <c:strRef>
              <c:f>'[2019 Trauma Activation Fee data final details.xlsx]Charges by payer'!$B$8</c:f>
              <c:strCache>
                <c:ptCount val="1"/>
                <c:pt idx="0">
                  <c:v>Medicaid</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'[2019 Trauma Activation Fee data final details.xlsx]Charges by payer'!$F$8</c:f>
              <c:numCache>
                <c:formatCode>_("$"* #,##0.00_);_("$"* \(#,##0.00\);_("$"* "-"??_);_(@_)</c:formatCode>
                <c:ptCount val="1"/>
                <c:pt idx="0">
                  <c:v>4295.2774390243903</c:v>
                </c:pt>
              </c:numCache>
            </c:numRef>
          </c:val>
          <c:extLst>
            <c:ext xmlns:c16="http://schemas.microsoft.com/office/drawing/2014/chart" uri="{C3380CC4-5D6E-409C-BE32-E72D297353CC}">
              <c16:uniqueId val="{00000001-A254-4BFE-B600-B57B4FB939A2}"/>
            </c:ext>
          </c:extLst>
        </c:ser>
        <c:ser>
          <c:idx val="2"/>
          <c:order val="2"/>
          <c:tx>
            <c:strRef>
              <c:f>'[2019 Trauma Activation Fee data final details.xlsx]Charges by payer'!$B$9</c:f>
              <c:strCache>
                <c:ptCount val="1"/>
                <c:pt idx="0">
                  <c:v>Commercial</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'[2019 Trauma Activation Fee data final details.xlsx]Charges by payer'!$F$9</c:f>
              <c:numCache>
                <c:formatCode>_("$"* #,##0.00_);_("$"* \(#,##0.00\);_("$"* "-"??_);_(@_)</c:formatCode>
                <c:ptCount val="1"/>
                <c:pt idx="0">
                  <c:v>4308.2973503434714</c:v>
                </c:pt>
              </c:numCache>
            </c:numRef>
          </c:val>
          <c:extLst>
            <c:ext xmlns:c16="http://schemas.microsoft.com/office/drawing/2014/chart" uri="{C3380CC4-5D6E-409C-BE32-E72D297353CC}">
              <c16:uniqueId val="{00000002-A254-4BFE-B600-B57B4FB939A2}"/>
            </c:ext>
          </c:extLst>
        </c:ser>
        <c:ser>
          <c:idx val="3"/>
          <c:order val="3"/>
          <c:tx>
            <c:strRef>
              <c:f>'[2019 Trauma Activation Fee data final details.xlsx]Charges by payer'!$B$10</c:f>
              <c:strCache>
                <c:ptCount val="1"/>
                <c:pt idx="0">
                  <c:v>Uninsured</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'[2019 Trauma Activation Fee data final details.xlsx]Charges by payer'!$F$10</c:f>
              <c:numCache>
                <c:formatCode>_("$"* #,##0.00_);_("$"* \(#,##0.00\);_("$"* "-"??_);_(@_)</c:formatCode>
                <c:ptCount val="1"/>
                <c:pt idx="0">
                  <c:v>4691.5591397849466</c:v>
                </c:pt>
              </c:numCache>
            </c:numRef>
          </c:val>
          <c:extLst>
            <c:ext xmlns:c16="http://schemas.microsoft.com/office/drawing/2014/chart" uri="{C3380CC4-5D6E-409C-BE32-E72D297353CC}">
              <c16:uniqueId val="{00000003-A254-4BFE-B600-B57B4FB939A2}"/>
            </c:ext>
          </c:extLst>
        </c:ser>
        <c:dLbls>
          <c:dLblPos val="inEnd"/>
          <c:showLegendKey val="0"/>
          <c:showVal val="1"/>
          <c:showCatName val="0"/>
          <c:showSerName val="0"/>
          <c:showPercent val="0"/>
          <c:showBubbleSize val="0"/>
        </c:dLbls>
        <c:gapWidth val="49"/>
        <c:overlap val="-26"/>
        <c:axId val="195982528"/>
        <c:axId val="195980032"/>
      </c:barChart>
      <c:catAx>
        <c:axId val="195982528"/>
        <c:scaling>
          <c:orientation val="minMax"/>
        </c:scaling>
        <c:delete val="1"/>
        <c:axPos val="b"/>
        <c:numFmt formatCode="General" sourceLinked="1"/>
        <c:majorTickMark val="none"/>
        <c:minorTickMark val="none"/>
        <c:tickLblPos val="nextTo"/>
        <c:crossAx val="195980032"/>
        <c:crosses val="autoZero"/>
        <c:auto val="1"/>
        <c:lblAlgn val="ctr"/>
        <c:lblOffset val="100"/>
        <c:noMultiLvlLbl val="0"/>
      </c:catAx>
      <c:valAx>
        <c:axId val="195980032"/>
        <c:scaling>
          <c:orientation val="minMax"/>
          <c:min val="20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quot;$&quot;* #,##0.00_);_(&quot;$&quot;* \(#,##0.00\);_(&quot;$&quot;* &quot;-&quot;??_);_(@_)" sourceLinked="1"/>
        <c:majorTickMark val="none"/>
        <c:minorTickMark val="none"/>
        <c:tickLblPos val="nextTo"/>
        <c:crossAx val="195982528"/>
        <c:crosses val="autoZero"/>
        <c:crossBetween val="between"/>
        <c:majorUnit val="500"/>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903028069579464"/>
          <c:y val="3.4082113678905672E-2"/>
          <c:w val="0.84115046813705585"/>
          <c:h val="0.89347344263364092"/>
        </c:manualLayout>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4"/>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1-3107-451A-82BB-B1EF05759A7B}"/>
              </c:ext>
            </c:extLst>
          </c:dPt>
          <c:dPt>
            <c:idx val="5"/>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3-3107-451A-82BB-B1EF05759A7B}"/>
              </c:ext>
            </c:extLst>
          </c:dPt>
          <c:dPt>
            <c:idx val="6"/>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5-3107-451A-82BB-B1EF05759A7B}"/>
              </c:ext>
            </c:extLst>
          </c:dPt>
          <c:dPt>
            <c:idx val="7"/>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07-3107-451A-82BB-B1EF05759A7B}"/>
              </c:ext>
            </c:extLst>
          </c:dPt>
          <c:dPt>
            <c:idx val="8"/>
            <c:invertIfNegative val="0"/>
            <c:bubble3D val="0"/>
            <c:spPr>
              <a:solidFill>
                <a:schemeClr val="accent2"/>
              </a:solidFill>
              <a:ln w="9525" cap="flat" cmpd="sng" algn="ctr">
                <a:solidFill>
                  <a:schemeClr val="accent2"/>
                </a:solidFill>
                <a:round/>
              </a:ln>
              <a:effectLst/>
            </c:spPr>
            <c:extLst>
              <c:ext xmlns:c16="http://schemas.microsoft.com/office/drawing/2014/chart" uri="{C3380CC4-5D6E-409C-BE32-E72D297353CC}">
                <c16:uniqueId val="{00000009-3107-451A-82BB-B1EF05759A7B}"/>
              </c:ext>
            </c:extLst>
          </c:dPt>
          <c:dPt>
            <c:idx val="9"/>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B-3107-451A-82BB-B1EF05759A7B}"/>
              </c:ext>
            </c:extLst>
          </c:dPt>
          <c:dPt>
            <c:idx val="10"/>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D-3107-451A-82BB-B1EF05759A7B}"/>
              </c:ext>
            </c:extLst>
          </c:dPt>
          <c:dPt>
            <c:idx val="11"/>
            <c:invertIfNegative val="0"/>
            <c:bubble3D val="0"/>
            <c:spPr>
              <a:solidFill>
                <a:schemeClr val="accent2"/>
              </a:solidFill>
              <a:ln w="9525" cap="flat" cmpd="sng" algn="ctr">
                <a:solidFill>
                  <a:schemeClr val="lt1">
                    <a:alpha val="50000"/>
                  </a:schemeClr>
                </a:solidFill>
                <a:round/>
              </a:ln>
              <a:effectLst/>
            </c:spPr>
            <c:extLst>
              <c:ext xmlns:c16="http://schemas.microsoft.com/office/drawing/2014/chart" uri="{C3380CC4-5D6E-409C-BE32-E72D297353CC}">
                <c16:uniqueId val="{0000000F-3107-451A-82BB-B1EF05759A7B}"/>
              </c:ext>
            </c:extLst>
          </c:dPt>
          <c:dPt>
            <c:idx val="12"/>
            <c:invertIfNegative val="0"/>
            <c:bubble3D val="0"/>
            <c:spPr>
              <a:solidFill>
                <a:schemeClr val="bg1">
                  <a:lumMod val="6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11-3107-451A-82BB-B1EF05759A7B}"/>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multiLvlStrRef>
              <c:f>Payer!$A$94:$B$106</c:f>
              <c:multiLvlStrCache>
                <c:ptCount val="13"/>
                <c:lvl>
                  <c:pt idx="0">
                    <c:v>Level I</c:v>
                  </c:pt>
                  <c:pt idx="1">
                    <c:v>Level I</c:v>
                  </c:pt>
                  <c:pt idx="2">
                    <c:v>Level I</c:v>
                  </c:pt>
                  <c:pt idx="3">
                    <c:v>Level I</c:v>
                  </c:pt>
                  <c:pt idx="4">
                    <c:v>Level II</c:v>
                  </c:pt>
                  <c:pt idx="5">
                    <c:v>Level II</c:v>
                  </c:pt>
                  <c:pt idx="6">
                    <c:v>Level II</c:v>
                  </c:pt>
                  <c:pt idx="7">
                    <c:v>Level II</c:v>
                  </c:pt>
                  <c:pt idx="8">
                    <c:v>Level II</c:v>
                  </c:pt>
                  <c:pt idx="9">
                    <c:v>Level II</c:v>
                  </c:pt>
                  <c:pt idx="10">
                    <c:v>Level II</c:v>
                  </c:pt>
                  <c:pt idx="11">
                    <c:v>Level II</c:v>
                  </c:pt>
                  <c:pt idx="12">
                    <c:v>Level III</c:v>
                  </c:pt>
                </c:lvl>
                <c:lvl>
                  <c:pt idx="0">
                    <c:v>Hartford</c:v>
                  </c:pt>
                  <c:pt idx="1">
                    <c:v>CTCMC</c:v>
                  </c:pt>
                  <c:pt idx="2">
                    <c:v>Yale</c:v>
                  </c:pt>
                  <c:pt idx="3">
                    <c:v>Saint Francis</c:v>
                  </c:pt>
                  <c:pt idx="4">
                    <c:v>Waterbury</c:v>
                  </c:pt>
                  <c:pt idx="5">
                    <c:v>St Vincents</c:v>
                  </c:pt>
                  <c:pt idx="6">
                    <c:v>Bridgeport</c:v>
                  </c:pt>
                  <c:pt idx="7">
                    <c:v>St Marys</c:v>
                  </c:pt>
                  <c:pt idx="8">
                    <c:v>Saint Francis</c:v>
                  </c:pt>
                  <c:pt idx="9">
                    <c:v>Danbury</c:v>
                  </c:pt>
                  <c:pt idx="10">
                    <c:v>Norwalk</c:v>
                  </c:pt>
                  <c:pt idx="11">
                    <c:v>Stamford</c:v>
                  </c:pt>
                  <c:pt idx="12">
                    <c:v>Backus</c:v>
                  </c:pt>
                </c:lvl>
              </c:multiLvlStrCache>
            </c:multiLvlStrRef>
          </c:cat>
          <c:val>
            <c:numRef>
              <c:f>Payer!$C$94:$C$106</c:f>
              <c:numCache>
                <c:formatCode>_("$"* #,##0_);_("$"* \(#,##0\);_("$"* "-"??_);_(@_)</c:formatCode>
                <c:ptCount val="13"/>
                <c:pt idx="0">
                  <c:v>2243.9545454545419</c:v>
                </c:pt>
                <c:pt idx="1">
                  <c:v>3057.3333333333326</c:v>
                </c:pt>
                <c:pt idx="2">
                  <c:v>3177.2713523131656</c:v>
                </c:pt>
                <c:pt idx="3">
                  <c:v>6014.275675675678</c:v>
                </c:pt>
                <c:pt idx="4">
                  <c:v>1323.7307692307695</c:v>
                </c:pt>
                <c:pt idx="5">
                  <c:v>3185.5</c:v>
                </c:pt>
                <c:pt idx="6">
                  <c:v>3185.8901408450715</c:v>
                </c:pt>
                <c:pt idx="7">
                  <c:v>3613</c:v>
                </c:pt>
                <c:pt idx="8">
                  <c:v>5934.0499999999984</c:v>
                </c:pt>
                <c:pt idx="9">
                  <c:v>6865.4980237154195</c:v>
                </c:pt>
                <c:pt idx="10">
                  <c:v>7589.4954128440404</c:v>
                </c:pt>
                <c:pt idx="11">
                  <c:v>13769.893939393942</c:v>
                </c:pt>
                <c:pt idx="12">
                  <c:v>7306</c:v>
                </c:pt>
              </c:numCache>
            </c:numRef>
          </c:val>
          <c:extLst>
            <c:ext xmlns:c16="http://schemas.microsoft.com/office/drawing/2014/chart" uri="{C3380CC4-5D6E-409C-BE32-E72D297353CC}">
              <c16:uniqueId val="{00000012-3107-451A-82BB-B1EF05759A7B}"/>
            </c:ext>
          </c:extLst>
        </c:ser>
        <c:dLbls>
          <c:dLblPos val="inEnd"/>
          <c:showLegendKey val="0"/>
          <c:showVal val="1"/>
          <c:showCatName val="0"/>
          <c:showSerName val="0"/>
          <c:showPercent val="0"/>
          <c:showBubbleSize val="0"/>
        </c:dLbls>
        <c:gapWidth val="65"/>
        <c:axId val="843897872"/>
        <c:axId val="843894960"/>
      </c:barChart>
      <c:catAx>
        <c:axId val="84389787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all" baseline="0">
                <a:solidFill>
                  <a:schemeClr val="dk1">
                    <a:lumMod val="75000"/>
                    <a:lumOff val="25000"/>
                  </a:schemeClr>
                </a:solidFill>
                <a:latin typeface="+mn-lt"/>
                <a:ea typeface="+mn-ea"/>
                <a:cs typeface="+mn-cs"/>
              </a:defRPr>
            </a:pPr>
            <a:endParaRPr lang="en-US"/>
          </a:p>
        </c:txPr>
        <c:crossAx val="843894960"/>
        <c:crosses val="autoZero"/>
        <c:auto val="1"/>
        <c:lblAlgn val="ctr"/>
        <c:lblOffset val="100"/>
        <c:noMultiLvlLbl val="0"/>
      </c:catAx>
      <c:valAx>
        <c:axId val="843894960"/>
        <c:scaling>
          <c:orientation val="minMax"/>
          <c:max val="1400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843897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County!$A$7:$A$15</c:f>
              <c:strCache>
                <c:ptCount val="9"/>
                <c:pt idx="0">
                  <c:v>Fairfield</c:v>
                </c:pt>
                <c:pt idx="1">
                  <c:v>Hartford</c:v>
                </c:pt>
                <c:pt idx="2">
                  <c:v>Litchfield</c:v>
                </c:pt>
                <c:pt idx="3">
                  <c:v>Middlesex</c:v>
                </c:pt>
                <c:pt idx="4">
                  <c:v>New Haven</c:v>
                </c:pt>
                <c:pt idx="5">
                  <c:v>New London</c:v>
                </c:pt>
                <c:pt idx="6">
                  <c:v>Tolland</c:v>
                </c:pt>
                <c:pt idx="7">
                  <c:v>Windham</c:v>
                </c:pt>
                <c:pt idx="8">
                  <c:v>Other/Out of state</c:v>
                </c:pt>
              </c:strCache>
            </c:strRef>
          </c:cat>
          <c:val>
            <c:numRef>
              <c:f>County!$D$7:$D$15</c:f>
              <c:numCache>
                <c:formatCode>0%</c:formatCode>
                <c:ptCount val="9"/>
                <c:pt idx="0">
                  <c:v>0.21564425395124565</c:v>
                </c:pt>
                <c:pt idx="1">
                  <c:v>0.26680953656576478</c:v>
                </c:pt>
                <c:pt idx="2">
                  <c:v>4.0985802303777123E-2</c:v>
                </c:pt>
                <c:pt idx="3">
                  <c:v>3.5092418965979102E-2</c:v>
                </c:pt>
                <c:pt idx="4">
                  <c:v>0.30377712295740689</c:v>
                </c:pt>
                <c:pt idx="5">
                  <c:v>4.0717921242968122E-2</c:v>
                </c:pt>
                <c:pt idx="6">
                  <c:v>2.9734797749799088E-2</c:v>
                </c:pt>
                <c:pt idx="7">
                  <c:v>9.6437181891240297E-3</c:v>
                </c:pt>
                <c:pt idx="8">
                  <c:v>5.7594428073935174E-2</c:v>
                </c:pt>
              </c:numCache>
            </c:numRef>
          </c:val>
          <c:extLst>
            <c:ext xmlns:c16="http://schemas.microsoft.com/office/drawing/2014/chart" uri="{C3380CC4-5D6E-409C-BE32-E72D297353CC}">
              <c16:uniqueId val="{00000000-7363-4E85-91CB-E23F3365F5EC}"/>
            </c:ext>
          </c:extLst>
        </c:ser>
        <c:dLbls>
          <c:showLegendKey val="0"/>
          <c:showVal val="1"/>
          <c:showCatName val="0"/>
          <c:showSerName val="0"/>
          <c:showPercent val="0"/>
          <c:showBubbleSize val="0"/>
        </c:dLbls>
        <c:gapWidth val="75"/>
        <c:shape val="box"/>
        <c:axId val="506886144"/>
        <c:axId val="506874496"/>
        <c:axId val="0"/>
      </c:bar3DChart>
      <c:catAx>
        <c:axId val="5068861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06874496"/>
        <c:crosses val="autoZero"/>
        <c:auto val="1"/>
        <c:lblAlgn val="ctr"/>
        <c:lblOffset val="100"/>
        <c:noMultiLvlLbl val="0"/>
      </c:catAx>
      <c:valAx>
        <c:axId val="506874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0688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Town!$A$7:$A$11</c:f>
              <c:strCache>
                <c:ptCount val="5"/>
                <c:pt idx="0">
                  <c:v>Hartford</c:v>
                </c:pt>
                <c:pt idx="1">
                  <c:v>New Haven</c:v>
                </c:pt>
                <c:pt idx="2">
                  <c:v>Bridgeport</c:v>
                </c:pt>
                <c:pt idx="3">
                  <c:v>Waterbury</c:v>
                </c:pt>
                <c:pt idx="4">
                  <c:v>Stamford</c:v>
                </c:pt>
              </c:strCache>
            </c:strRef>
          </c:cat>
          <c:val>
            <c:numRef>
              <c:f>Town!$C$7:$C$11</c:f>
              <c:numCache>
                <c:formatCode>0%</c:formatCode>
                <c:ptCount val="5"/>
                <c:pt idx="0">
                  <c:v>7.4919386003446165E-2</c:v>
                </c:pt>
                <c:pt idx="1">
                  <c:v>4.36703111990022E-2</c:v>
                </c:pt>
                <c:pt idx="2">
                  <c:v>3.3951471560126546E-2</c:v>
                </c:pt>
                <c:pt idx="3">
                  <c:v>2.5975317509098723E-2</c:v>
                </c:pt>
                <c:pt idx="4">
                  <c:v>7.3633405467308635E-2</c:v>
                </c:pt>
              </c:numCache>
            </c:numRef>
          </c:val>
          <c:extLst>
            <c:ext xmlns:c16="http://schemas.microsoft.com/office/drawing/2014/chart" uri="{C3380CC4-5D6E-409C-BE32-E72D297353CC}">
              <c16:uniqueId val="{00000000-A251-4D8B-9C20-069540AC377D}"/>
            </c:ext>
          </c:extLst>
        </c:ser>
        <c:dLbls>
          <c:showLegendKey val="0"/>
          <c:showVal val="1"/>
          <c:showCatName val="0"/>
          <c:showSerName val="0"/>
          <c:showPercent val="0"/>
          <c:showBubbleSize val="0"/>
        </c:dLbls>
        <c:gapWidth val="150"/>
        <c:shape val="box"/>
        <c:axId val="313899504"/>
        <c:axId val="313902416"/>
        <c:axId val="0"/>
      </c:bar3DChart>
      <c:catAx>
        <c:axId val="3138995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313902416"/>
        <c:crosses val="autoZero"/>
        <c:auto val="1"/>
        <c:lblAlgn val="ctr"/>
        <c:lblOffset val="100"/>
        <c:noMultiLvlLbl val="0"/>
      </c:catAx>
      <c:valAx>
        <c:axId val="313902416"/>
        <c:scaling>
          <c:orientation val="minMax"/>
        </c:scaling>
        <c:delete val="1"/>
        <c:axPos val="l"/>
        <c:numFmt formatCode="0%" sourceLinked="1"/>
        <c:majorTickMark val="none"/>
        <c:minorTickMark val="none"/>
        <c:tickLblPos val="nextTo"/>
        <c:crossAx val="313899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231471041091955"/>
          <c:y val="0.12022629054139106"/>
          <c:w val="0.81660511229744903"/>
          <c:h val="0.77730940826002437"/>
        </c:manualLayout>
      </c:layout>
      <c:pie3DChart>
        <c:varyColors val="1"/>
        <c:ser>
          <c:idx val="0"/>
          <c:order val="0"/>
          <c:tx>
            <c:strRef>
              <c:f>'[2019 Trauma Activation Fee data final details.xlsx]Gender'!$D$7</c:f>
              <c:strCache>
                <c:ptCount val="1"/>
                <c:pt idx="0">
                  <c:v>%</c:v>
                </c:pt>
              </c:strCache>
            </c:strRef>
          </c:tx>
          <c:dPt>
            <c:idx val="0"/>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9D7-4FB9-AB8A-59AB6BC20E1B}"/>
              </c:ext>
            </c:extLst>
          </c:dPt>
          <c:dPt>
            <c:idx val="1"/>
            <c:bubble3D val="0"/>
            <c:explosion val="18"/>
            <c:spPr>
              <a:solidFill>
                <a:srgbClr val="3786CD"/>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9D7-4FB9-AB8A-59AB6BC20E1B}"/>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9D7-4FB9-AB8A-59AB6BC20E1B}"/>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0070C0"/>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29D7-4FB9-AB8A-59AB6BC20E1B}"/>
                </c:ext>
              </c:extLst>
            </c:dLbl>
            <c:spPr>
              <a:ln>
                <a:noFill/>
              </a:ln>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'[2019 Trauma Activation Fee data final details.xlsx]Gender'!$B$8:$B$9</c:f>
              <c:strCache>
                <c:ptCount val="2"/>
                <c:pt idx="0">
                  <c:v>Female</c:v>
                </c:pt>
                <c:pt idx="1">
                  <c:v>Male</c:v>
                </c:pt>
              </c:strCache>
            </c:strRef>
          </c:cat>
          <c:val>
            <c:numRef>
              <c:f>'[2019 Trauma Activation Fee data final details.xlsx]Gender'!$D$8:$D$9</c:f>
              <c:numCache>
                <c:formatCode>0%</c:formatCode>
                <c:ptCount val="2"/>
                <c:pt idx="0">
                  <c:v>0.35065630859898206</c:v>
                </c:pt>
                <c:pt idx="1">
                  <c:v>0.649343691401018</c:v>
                </c:pt>
              </c:numCache>
            </c:numRef>
          </c:val>
          <c:extLst>
            <c:ext xmlns:c16="http://schemas.microsoft.com/office/drawing/2014/chart" uri="{C3380CC4-5D6E-409C-BE32-E72D297353CC}">
              <c16:uniqueId val="{00000004-29D7-4FB9-AB8A-59AB6BC20E1B}"/>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Pt>
            <c:idx val="0"/>
            <c:invertIfNegative val="0"/>
            <c:bubble3D val="0"/>
            <c:spPr>
              <a:solidFill>
                <a:schemeClr val="accent2"/>
              </a:solidFill>
              <a:ln>
                <a:solidFill>
                  <a:schemeClr val="accent2"/>
                </a:solidFill>
              </a:ln>
              <a:effectLst/>
              <a:sp3d>
                <a:contourClr>
                  <a:schemeClr val="accent2"/>
                </a:contourClr>
              </a:sp3d>
            </c:spPr>
            <c:extLst>
              <c:ext xmlns:c16="http://schemas.microsoft.com/office/drawing/2014/chart" uri="{C3380CC4-5D6E-409C-BE32-E72D297353CC}">
                <c16:uniqueId val="{00000001-32D0-4EBC-8575-7B25ECEFAB7B}"/>
              </c:ext>
            </c:extLst>
          </c:dPt>
          <c:cat>
            <c:strRef>
              <c:f>'[2019 Trauma Activation Fee data final details.xlsx]Gender'!$B$8:$B$9</c:f>
              <c:strCache>
                <c:ptCount val="2"/>
                <c:pt idx="0">
                  <c:v>Female</c:v>
                </c:pt>
                <c:pt idx="1">
                  <c:v>Male</c:v>
                </c:pt>
              </c:strCache>
            </c:strRef>
          </c:cat>
          <c:val>
            <c:numRef>
              <c:f>'[2019 Trauma Activation Fee data final details.xlsx]Gender'!$E$8:$E$9</c:f>
              <c:numCache>
                <c:formatCode>0.0</c:formatCode>
                <c:ptCount val="2"/>
                <c:pt idx="0">
                  <c:v>5.1504965622612673</c:v>
                </c:pt>
                <c:pt idx="1">
                  <c:v>6.7528877887788861</c:v>
                </c:pt>
              </c:numCache>
            </c:numRef>
          </c:val>
          <c:extLst>
            <c:ext xmlns:c16="http://schemas.microsoft.com/office/drawing/2014/chart" uri="{C3380CC4-5D6E-409C-BE32-E72D297353CC}">
              <c16:uniqueId val="{00000002-32D0-4EBC-8575-7B25ECEFAB7B}"/>
            </c:ext>
          </c:extLst>
        </c:ser>
        <c:dLbls>
          <c:showLegendKey val="0"/>
          <c:showVal val="0"/>
          <c:showCatName val="0"/>
          <c:showSerName val="0"/>
          <c:showPercent val="0"/>
          <c:showBubbleSize val="0"/>
        </c:dLbls>
        <c:gapWidth val="150"/>
        <c:shape val="box"/>
        <c:axId val="582787488"/>
        <c:axId val="582794976"/>
        <c:axId val="0"/>
      </c:bar3DChart>
      <c:catAx>
        <c:axId val="58278748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82794976"/>
        <c:crosses val="autoZero"/>
        <c:auto val="1"/>
        <c:lblAlgn val="ctr"/>
        <c:lblOffset val="100"/>
        <c:noMultiLvlLbl val="0"/>
      </c:catAx>
      <c:valAx>
        <c:axId val="582794976"/>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827874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7222222222222221E-2"/>
          <c:y val="5.0925925925925923E-2"/>
          <c:w val="0.81977340332458448"/>
          <c:h val="0.89814814814814814"/>
        </c:manualLayout>
      </c:layout>
      <c:pie3DChart>
        <c:varyColors val="1"/>
        <c:ser>
          <c:idx val="0"/>
          <c:order val="0"/>
          <c:explosion val="6"/>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B9C-411C-991A-376313CFFD12}"/>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0B9C-411C-991A-376313CFFD12}"/>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0B9C-411C-991A-376313CFFD12}"/>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0B9C-411C-991A-376313CFFD1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'[2019 Trauma Activation Fee data final details.xlsx]Age'!$B$6:$B$9</c:f>
              <c:strCache>
                <c:ptCount val="4"/>
                <c:pt idx="0">
                  <c:v>&lt;18</c:v>
                </c:pt>
                <c:pt idx="1">
                  <c:v>18-44</c:v>
                </c:pt>
                <c:pt idx="2">
                  <c:v>45-64</c:v>
                </c:pt>
                <c:pt idx="3">
                  <c:v>65+</c:v>
                </c:pt>
              </c:strCache>
            </c:strRef>
          </c:cat>
          <c:val>
            <c:numRef>
              <c:f>'[2019 Trauma Activation Fee data final details.xlsx]Age'!$D$6:$D$9</c:f>
              <c:numCache>
                <c:formatCode>0%</c:formatCode>
                <c:ptCount val="4"/>
                <c:pt idx="0">
                  <c:v>3.5360300026788104E-2</c:v>
                </c:pt>
                <c:pt idx="1">
                  <c:v>0.29359764264666488</c:v>
                </c:pt>
                <c:pt idx="2">
                  <c:v>0.23734261987677471</c:v>
                </c:pt>
                <c:pt idx="3">
                  <c:v>0.4336994374497723</c:v>
                </c:pt>
              </c:numCache>
            </c:numRef>
          </c:val>
          <c:extLst>
            <c:ext xmlns:c16="http://schemas.microsoft.com/office/drawing/2014/chart" uri="{C3380CC4-5D6E-409C-BE32-E72D297353CC}">
              <c16:uniqueId val="{00000008-0B9C-411C-991A-376313CFFD12}"/>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1"/>
            <c:invertIfNegative val="0"/>
            <c:bubble3D val="0"/>
            <c:spPr>
              <a:solidFill>
                <a:schemeClr val="accent2">
                  <a:lumMod val="75000"/>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1-FC77-4558-8D1E-21BF6978B72D}"/>
              </c:ext>
            </c:extLst>
          </c:dPt>
          <c:dPt>
            <c:idx val="2"/>
            <c:invertIfNegative val="0"/>
            <c:bubble3D val="0"/>
            <c:spPr>
              <a:solidFill>
                <a:schemeClr val="bg1">
                  <a:lumMod val="50000"/>
                  <a:alpha val="85000"/>
                </a:schemeClr>
              </a:solidFill>
              <a:ln w="9525" cap="flat" cmpd="sng" algn="ctr">
                <a:solidFill>
                  <a:schemeClr val="bg1">
                    <a:lumMod val="50000"/>
                  </a:schemeClr>
                </a:solidFill>
                <a:round/>
              </a:ln>
              <a:effectLst/>
              <a:sp3d contourW="9525">
                <a:contourClr>
                  <a:schemeClr val="bg1">
                    <a:lumMod val="50000"/>
                  </a:schemeClr>
                </a:contourClr>
              </a:sp3d>
            </c:spPr>
            <c:extLst>
              <c:ext xmlns:c16="http://schemas.microsoft.com/office/drawing/2014/chart" uri="{C3380CC4-5D6E-409C-BE32-E72D297353CC}">
                <c16:uniqueId val="{00000003-FC77-4558-8D1E-21BF6978B72D}"/>
              </c:ext>
            </c:extLst>
          </c:dPt>
          <c:dPt>
            <c:idx val="3"/>
            <c:invertIfNegative val="0"/>
            <c:bubble3D val="0"/>
            <c:spPr>
              <a:solidFill>
                <a:schemeClr val="accent4">
                  <a:alpha val="85000"/>
                </a:schemeClr>
              </a:solidFill>
              <a:ln w="9525" cap="flat" cmpd="sng" algn="ctr">
                <a:solidFill>
                  <a:schemeClr val="accent4"/>
                </a:solidFill>
                <a:round/>
              </a:ln>
              <a:effectLst/>
              <a:sp3d contourW="9525">
                <a:contourClr>
                  <a:schemeClr val="accent4"/>
                </a:contourClr>
              </a:sp3d>
            </c:spPr>
            <c:extLst>
              <c:ext xmlns:c16="http://schemas.microsoft.com/office/drawing/2014/chart" uri="{C3380CC4-5D6E-409C-BE32-E72D297353CC}">
                <c16:uniqueId val="{00000005-FC77-4558-8D1E-21BF6978B72D}"/>
              </c:ext>
            </c:extLst>
          </c:dPt>
          <c:dLbls>
            <c:dLbl>
              <c:idx val="0"/>
              <c:layout>
                <c:manualLayout>
                  <c:x val="0"/>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C77-4558-8D1E-21BF6978B72D}"/>
                </c:ext>
              </c:extLst>
            </c:dLbl>
            <c:dLbl>
              <c:idx val="1"/>
              <c:layout>
                <c:manualLayout>
                  <c:x val="2.7777777777777267E-3"/>
                  <c:y val="0.3379629629629629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77-4558-8D1E-21BF6978B72D}"/>
                </c:ext>
              </c:extLst>
            </c:dLbl>
            <c:dLbl>
              <c:idx val="2"/>
              <c:layout>
                <c:manualLayout>
                  <c:x val="-5.5555555555556572E-3"/>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77-4558-8D1E-21BF6978B72D}"/>
                </c:ext>
              </c:extLst>
            </c:dLbl>
            <c:dLbl>
              <c:idx val="3"/>
              <c:layout>
                <c:manualLayout>
                  <c:x val="2.777777777777676E-3"/>
                  <c:y val="0.300925925925925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77-4558-8D1E-21BF6978B72D}"/>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'[2019 Trauma Activation Fee data final details.xlsx]Age'!$B$6:$B$9</c:f>
              <c:strCache>
                <c:ptCount val="4"/>
                <c:pt idx="0">
                  <c:v>&lt;18</c:v>
                </c:pt>
                <c:pt idx="1">
                  <c:v>18-44</c:v>
                </c:pt>
                <c:pt idx="2">
                  <c:v>45-64</c:v>
                </c:pt>
                <c:pt idx="3">
                  <c:v>65+</c:v>
                </c:pt>
              </c:strCache>
            </c:strRef>
          </c:cat>
          <c:val>
            <c:numRef>
              <c:f>'[2019 Trauma Activation Fee data final details.xlsx]Age'!$E$6:$E$9</c:f>
              <c:numCache>
                <c:formatCode>####.0</c:formatCode>
                <c:ptCount val="4"/>
                <c:pt idx="0">
                  <c:v>4.0075757575757569</c:v>
                </c:pt>
                <c:pt idx="1">
                  <c:v>6.253649635036493</c:v>
                </c:pt>
                <c:pt idx="2">
                  <c:v>6.8769751693002288</c:v>
                </c:pt>
                <c:pt idx="3">
                  <c:v>5.9512044471896193</c:v>
                </c:pt>
              </c:numCache>
            </c:numRef>
          </c:val>
          <c:extLst>
            <c:ext xmlns:c16="http://schemas.microsoft.com/office/drawing/2014/chart" uri="{C3380CC4-5D6E-409C-BE32-E72D297353CC}">
              <c16:uniqueId val="{00000007-FC77-4558-8D1E-21BF6978B72D}"/>
            </c:ext>
          </c:extLst>
        </c:ser>
        <c:dLbls>
          <c:showLegendKey val="0"/>
          <c:showVal val="1"/>
          <c:showCatName val="0"/>
          <c:showSerName val="0"/>
          <c:showPercent val="0"/>
          <c:showBubbleSize val="0"/>
        </c:dLbls>
        <c:gapWidth val="75"/>
        <c:shape val="box"/>
        <c:axId val="312228560"/>
        <c:axId val="312230640"/>
        <c:axId val="0"/>
      </c:bar3DChart>
      <c:catAx>
        <c:axId val="3122285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312230640"/>
        <c:crosses val="autoZero"/>
        <c:auto val="1"/>
        <c:lblAlgn val="ctr"/>
        <c:lblOffset val="100"/>
        <c:noMultiLvlLbl val="0"/>
      </c:catAx>
      <c:valAx>
        <c:axId val="3122306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31222856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5A3B-48C0-B8F8-E8F8F71E462A}"/>
              </c:ext>
            </c:extLst>
          </c:dPt>
          <c:dPt>
            <c:idx val="1"/>
            <c:bubble3D val="0"/>
            <c:explosion val="4"/>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5A3B-48C0-B8F8-E8F8F71E462A}"/>
              </c:ext>
            </c:extLst>
          </c:dPt>
          <c:dPt>
            <c:idx val="2"/>
            <c:bubble3D val="0"/>
            <c:explosion val="8"/>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5A3B-48C0-B8F8-E8F8F71E462A}"/>
              </c:ext>
            </c:extLst>
          </c:dPt>
          <c:dPt>
            <c:idx val="3"/>
            <c:bubble3D val="0"/>
            <c:explosion val="1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5A3B-48C0-B8F8-E8F8F71E462A}"/>
              </c:ext>
            </c:extLst>
          </c:dPt>
          <c:dPt>
            <c:idx val="4"/>
            <c:bubble3D val="0"/>
            <c:explosion val="7"/>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5A3B-48C0-B8F8-E8F8F71E462A}"/>
              </c:ext>
            </c:extLst>
          </c:dPt>
          <c:dLbls>
            <c:dLbl>
              <c:idx val="0"/>
              <c:delete val="1"/>
              <c:extLst>
                <c:ext xmlns:c15="http://schemas.microsoft.com/office/drawing/2012/chart" uri="{CE6537A1-D6FC-4f65-9D91-7224C49458BB}"/>
                <c:ext xmlns:c16="http://schemas.microsoft.com/office/drawing/2014/chart" uri="{C3380CC4-5D6E-409C-BE32-E72D297353CC}">
                  <c16:uniqueId val="{00000001-5A3B-48C0-B8F8-E8F8F71E462A}"/>
                </c:ext>
              </c:extLst>
            </c:dLbl>
            <c:dLbl>
              <c:idx val="1"/>
              <c:layout>
                <c:manualLayout>
                  <c:x val="-1.1111111111111212E-2"/>
                  <c:y val="0.13774752114319044"/>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A3B-48C0-B8F8-E8F8F71E462A}"/>
                </c:ext>
              </c:extLst>
            </c:dLbl>
            <c:dLbl>
              <c:idx val="2"/>
              <c:layout>
                <c:manualLayout>
                  <c:x val="1.3888888888888888E-2"/>
                  <c:y val="0.2518690929108901"/>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A3B-48C0-B8F8-E8F8F71E462A}"/>
                </c:ext>
              </c:extLst>
            </c:dLbl>
            <c:dLbl>
              <c:idx val="3"/>
              <c:layout>
                <c:manualLayout>
                  <c:x val="-3.577602799650046E-2"/>
                  <c:y val="-1.8951416511080465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A3B-48C0-B8F8-E8F8F71E462A}"/>
                </c:ext>
              </c:extLst>
            </c:dLbl>
            <c:dLbl>
              <c:idx val="4"/>
              <c:layout>
                <c:manualLayout>
                  <c:x val="-2.2284776902887164E-2"/>
                  <c:y val="1.580198308544765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70C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A3B-48C0-B8F8-E8F8F71E462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'[2019 Trauma Activation Fee data final details.xlsx]Race'!$A$7:$A$11</c:f>
              <c:strCache>
                <c:ptCount val="5"/>
                <c:pt idx="0">
                  <c:v>Race/Ethnicity</c:v>
                </c:pt>
                <c:pt idx="1">
                  <c:v>White Non-Hispanic</c:v>
                </c:pt>
                <c:pt idx="2">
                  <c:v>Black Non-Hispanic</c:v>
                </c:pt>
                <c:pt idx="3">
                  <c:v>Other</c:v>
                </c:pt>
                <c:pt idx="4">
                  <c:v>Hispanic</c:v>
                </c:pt>
              </c:strCache>
            </c:strRef>
          </c:cat>
          <c:val>
            <c:numRef>
              <c:f>'[2019 Trauma Activation Fee data final details.xlsx]Race'!$B$7:$B$11</c:f>
              <c:numCache>
                <c:formatCode>_(* #,##0_);_(* \(#,##0\);_(* "-"??_);_(@_)</c:formatCode>
                <c:ptCount val="5"/>
                <c:pt idx="0" formatCode="General">
                  <c:v>0</c:v>
                </c:pt>
                <c:pt idx="1">
                  <c:v>2490</c:v>
                </c:pt>
                <c:pt idx="2">
                  <c:v>525</c:v>
                </c:pt>
                <c:pt idx="3">
                  <c:v>186</c:v>
                </c:pt>
                <c:pt idx="4">
                  <c:v>532</c:v>
                </c:pt>
              </c:numCache>
            </c:numRef>
          </c:val>
          <c:extLst>
            <c:ext xmlns:c16="http://schemas.microsoft.com/office/drawing/2014/chart" uri="{C3380CC4-5D6E-409C-BE32-E72D297353CC}">
              <c16:uniqueId val="{0000000A-5A3B-48C0-B8F8-E8F8F71E462A}"/>
            </c:ext>
          </c:extLst>
        </c:ser>
        <c:ser>
          <c:idx val="1"/>
          <c:order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C-5A3B-48C0-B8F8-E8F8F71E462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E-5A3B-48C0-B8F8-E8F8F71E462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0-5A3B-48C0-B8F8-E8F8F71E462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2-5A3B-48C0-B8F8-E8F8F71E462A}"/>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4-5A3B-48C0-B8F8-E8F8F71E462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'[2019 Trauma Activation Fee data final details.xlsx]Race'!$A$7:$A$11</c:f>
              <c:strCache>
                <c:ptCount val="5"/>
                <c:pt idx="0">
                  <c:v>Race/Ethnicity</c:v>
                </c:pt>
                <c:pt idx="1">
                  <c:v>White Non-Hispanic</c:v>
                </c:pt>
                <c:pt idx="2">
                  <c:v>Black Non-Hispanic</c:v>
                </c:pt>
                <c:pt idx="3">
                  <c:v>Other</c:v>
                </c:pt>
                <c:pt idx="4">
                  <c:v>Hispanic</c:v>
                </c:pt>
              </c:strCache>
            </c:strRef>
          </c:cat>
          <c:val>
            <c:numRef>
              <c:f>'[2019 Trauma Activation Fee data final details.xlsx]Race'!$C$7:$C$11</c:f>
              <c:numCache>
                <c:formatCode>0%</c:formatCode>
                <c:ptCount val="5"/>
                <c:pt idx="0" formatCode="General">
                  <c:v>0</c:v>
                </c:pt>
                <c:pt idx="1">
                  <c:v>0.66702384141441196</c:v>
                </c:pt>
                <c:pt idx="2">
                  <c:v>0.14063755692472543</c:v>
                </c:pt>
                <c:pt idx="3">
                  <c:v>4.9825877310474151E-2</c:v>
                </c:pt>
                <c:pt idx="4">
                  <c:v>0.14251272435038842</c:v>
                </c:pt>
              </c:numCache>
            </c:numRef>
          </c:val>
          <c:extLst>
            <c:ext xmlns:c16="http://schemas.microsoft.com/office/drawing/2014/chart" uri="{C3380CC4-5D6E-409C-BE32-E72D297353CC}">
              <c16:uniqueId val="{00000015-5A3B-48C0-B8F8-E8F8F71E462A}"/>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2"/>
              </a:solidFill>
              <a:ln>
                <a:noFill/>
              </a:ln>
              <a:effectLst/>
              <a:sp3d/>
            </c:spPr>
            <c:extLst>
              <c:ext xmlns:c16="http://schemas.microsoft.com/office/drawing/2014/chart" uri="{C3380CC4-5D6E-409C-BE32-E72D297353CC}">
                <c16:uniqueId val="{00000001-6646-42A7-A1CF-09154866C450}"/>
              </c:ext>
            </c:extLst>
          </c:dPt>
          <c:dPt>
            <c:idx val="1"/>
            <c:invertIfNegative val="0"/>
            <c:bubble3D val="0"/>
            <c:spPr>
              <a:solidFill>
                <a:schemeClr val="bg1">
                  <a:lumMod val="50000"/>
                </a:schemeClr>
              </a:solidFill>
              <a:ln>
                <a:noFill/>
              </a:ln>
              <a:effectLst/>
              <a:sp3d/>
            </c:spPr>
            <c:extLst>
              <c:ext xmlns:c16="http://schemas.microsoft.com/office/drawing/2014/chart" uri="{C3380CC4-5D6E-409C-BE32-E72D297353CC}">
                <c16:uniqueId val="{00000003-6646-42A7-A1CF-09154866C450}"/>
              </c:ext>
            </c:extLst>
          </c:dPt>
          <c:dPt>
            <c:idx val="2"/>
            <c:invertIfNegative val="0"/>
            <c:bubble3D val="0"/>
            <c:spPr>
              <a:solidFill>
                <a:srgbClr val="FFC000"/>
              </a:solidFill>
              <a:ln>
                <a:noFill/>
              </a:ln>
              <a:effectLst/>
              <a:sp3d/>
            </c:spPr>
            <c:extLst>
              <c:ext xmlns:c16="http://schemas.microsoft.com/office/drawing/2014/chart" uri="{C3380CC4-5D6E-409C-BE32-E72D297353CC}">
                <c16:uniqueId val="{00000005-6646-42A7-A1CF-09154866C450}"/>
              </c:ext>
            </c:extLst>
          </c:dPt>
          <c:dPt>
            <c:idx val="3"/>
            <c:invertIfNegative val="0"/>
            <c:bubble3D val="0"/>
            <c:spPr>
              <a:solidFill>
                <a:schemeClr val="accent5"/>
              </a:solidFill>
              <a:ln>
                <a:noFill/>
              </a:ln>
              <a:effectLst/>
              <a:sp3d/>
            </c:spPr>
            <c:extLst>
              <c:ext xmlns:c16="http://schemas.microsoft.com/office/drawing/2014/chart" uri="{C3380CC4-5D6E-409C-BE32-E72D297353CC}">
                <c16:uniqueId val="{00000007-6646-42A7-A1CF-09154866C450}"/>
              </c:ext>
            </c:extLst>
          </c:dPt>
          <c:dLbls>
            <c:dLbl>
              <c:idx val="0"/>
              <c:layout>
                <c:manualLayout>
                  <c:x val="2.7777777777777779E-3"/>
                  <c:y val="0.16666666666666666"/>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46-42A7-A1CF-09154866C450}"/>
                </c:ext>
              </c:extLst>
            </c:dLbl>
            <c:dLbl>
              <c:idx val="1"/>
              <c:layout>
                <c:manualLayout>
                  <c:x val="2.7777777777777267E-3"/>
                  <c:y val="0.17129629629629631"/>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46-42A7-A1CF-09154866C450}"/>
                </c:ext>
              </c:extLst>
            </c:dLbl>
            <c:dLbl>
              <c:idx val="2"/>
              <c:layout>
                <c:manualLayout>
                  <c:x val="0"/>
                  <c:y val="0.15740740740740741"/>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46-42A7-A1CF-09154866C450}"/>
                </c:ext>
              </c:extLst>
            </c:dLbl>
            <c:dLbl>
              <c:idx val="3"/>
              <c:layout>
                <c:manualLayout>
                  <c:x val="2.7777777777777779E-3"/>
                  <c:y val="0.11574074074074074"/>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646-42A7-A1CF-09154866C4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Race!$A$8:$A$11</c:f>
              <c:strCache>
                <c:ptCount val="4"/>
                <c:pt idx="0">
                  <c:v>White Non-Hispanic</c:v>
                </c:pt>
                <c:pt idx="1">
                  <c:v>Black Non-Hispanic</c:v>
                </c:pt>
                <c:pt idx="2">
                  <c:v>Other</c:v>
                </c:pt>
                <c:pt idx="3">
                  <c:v>Hispanic</c:v>
                </c:pt>
              </c:strCache>
            </c:strRef>
          </c:cat>
          <c:val>
            <c:numRef>
              <c:f>Race!$J$8:$J$11</c:f>
              <c:numCache>
                <c:formatCode>####.0</c:formatCode>
                <c:ptCount val="4"/>
                <c:pt idx="0">
                  <c:v>6.1887550200803254</c:v>
                </c:pt>
                <c:pt idx="1">
                  <c:v>6.2590476190476174</c:v>
                </c:pt>
                <c:pt idx="2">
                  <c:v>6.2750627240143357</c:v>
                </c:pt>
                <c:pt idx="3">
                  <c:v>4.5208913649025053</c:v>
                </c:pt>
              </c:numCache>
            </c:numRef>
          </c:val>
          <c:extLst>
            <c:ext xmlns:c16="http://schemas.microsoft.com/office/drawing/2014/chart" uri="{C3380CC4-5D6E-409C-BE32-E72D297353CC}">
              <c16:uniqueId val="{00000008-6646-42A7-A1CF-09154866C450}"/>
            </c:ext>
          </c:extLst>
        </c:ser>
        <c:dLbls>
          <c:showLegendKey val="0"/>
          <c:showVal val="1"/>
          <c:showCatName val="0"/>
          <c:showSerName val="0"/>
          <c:showPercent val="0"/>
          <c:showBubbleSize val="0"/>
        </c:dLbls>
        <c:gapWidth val="75"/>
        <c:shape val="box"/>
        <c:axId val="2127914752"/>
        <c:axId val="2127915584"/>
        <c:axId val="0"/>
      </c:bar3DChart>
      <c:catAx>
        <c:axId val="21279147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127915584"/>
        <c:crosses val="autoZero"/>
        <c:auto val="1"/>
        <c:lblAlgn val="ctr"/>
        <c:lblOffset val="100"/>
        <c:noMultiLvlLbl val="0"/>
      </c:catAx>
      <c:valAx>
        <c:axId val="2127915584"/>
        <c:scaling>
          <c:orientation val="minMax"/>
        </c:scaling>
        <c:delete val="1"/>
        <c:axPos val="l"/>
        <c:numFmt formatCode="####.0" sourceLinked="1"/>
        <c:majorTickMark val="none"/>
        <c:minorTickMark val="none"/>
        <c:tickLblPos val="nextTo"/>
        <c:crossAx val="2127914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170867080924456"/>
          <c:y val="0"/>
          <c:w val="0.80030871166233897"/>
          <c:h val="0.92072072072072075"/>
        </c:manualLayout>
      </c:layout>
      <c:pie3DChart>
        <c:varyColors val="1"/>
        <c:ser>
          <c:idx val="0"/>
          <c:order val="0"/>
          <c:tx>
            <c:strRef>
              <c:f>'[2019 Trauma Activation Fee data final details.xlsx]Payer'!$B$16</c:f>
              <c:strCache>
                <c:ptCount val="1"/>
                <c:pt idx="0">
                  <c:v>Discharges</c:v>
                </c:pt>
              </c:strCache>
            </c:strRef>
          </c:tx>
          <c:dPt>
            <c:idx val="0"/>
            <c:bubble3D val="0"/>
            <c:explosion val="14"/>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DFA-427F-A7B6-AB2DD6B1F58D}"/>
              </c:ext>
            </c:extLst>
          </c:dPt>
          <c:dPt>
            <c:idx val="1"/>
            <c:bubble3D val="0"/>
            <c:explosion val="16"/>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DFA-427F-A7B6-AB2DD6B1F58D}"/>
              </c:ext>
            </c:extLst>
          </c:dPt>
          <c:dPt>
            <c:idx val="2"/>
            <c:bubble3D val="0"/>
            <c:explosion val="1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DFA-427F-A7B6-AB2DD6B1F58D}"/>
              </c:ext>
            </c:extLst>
          </c:dPt>
          <c:dPt>
            <c:idx val="3"/>
            <c:bubble3D val="0"/>
            <c:explosion val="4"/>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DFA-427F-A7B6-AB2DD6B1F58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'[2019 Trauma Activation Fee data final details.xlsx]Payer'!$A$17:$A$20</c:f>
              <c:strCache>
                <c:ptCount val="4"/>
                <c:pt idx="0">
                  <c:v>Medicare</c:v>
                </c:pt>
                <c:pt idx="1">
                  <c:v>Medicaid</c:v>
                </c:pt>
                <c:pt idx="2">
                  <c:v>Commercial</c:v>
                </c:pt>
                <c:pt idx="3">
                  <c:v>Uninsured</c:v>
                </c:pt>
              </c:strCache>
            </c:strRef>
          </c:cat>
          <c:val>
            <c:numRef>
              <c:f>'[2019 Trauma Activation Fee data final details.xlsx]Payer'!$B$17:$B$20</c:f>
              <c:numCache>
                <c:formatCode>_(* #,##0_);_(* \(#,##0\);_(* "-"??_);_(@_)</c:formatCode>
                <c:ptCount val="4"/>
                <c:pt idx="0">
                  <c:v>1544</c:v>
                </c:pt>
                <c:pt idx="1">
                  <c:v>984</c:v>
                </c:pt>
                <c:pt idx="2">
                  <c:v>1019</c:v>
                </c:pt>
                <c:pt idx="3">
                  <c:v>186</c:v>
                </c:pt>
              </c:numCache>
            </c:numRef>
          </c:val>
          <c:extLst>
            <c:ext xmlns:c16="http://schemas.microsoft.com/office/drawing/2014/chart" uri="{C3380CC4-5D6E-409C-BE32-E72D297353CC}">
              <c16:uniqueId val="{00000008-1DFA-427F-A7B6-AB2DD6B1F58D}"/>
            </c:ext>
          </c:extLst>
        </c:ser>
        <c:ser>
          <c:idx val="1"/>
          <c:order val="1"/>
          <c:tx>
            <c:strRef>
              <c:f>'[2019 Trauma Activation Fee data final details.xlsx]Payer'!$C$16</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1DFA-427F-A7B6-AB2DD6B1F58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1DFA-427F-A7B6-AB2DD6B1F58D}"/>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1DFA-427F-A7B6-AB2DD6B1F58D}"/>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1DFA-427F-A7B6-AB2DD6B1F58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'[2019 Trauma Activation Fee data final details.xlsx]Payer'!$A$17:$A$20</c:f>
              <c:strCache>
                <c:ptCount val="4"/>
                <c:pt idx="0">
                  <c:v>Medicare</c:v>
                </c:pt>
                <c:pt idx="1">
                  <c:v>Medicaid</c:v>
                </c:pt>
                <c:pt idx="2">
                  <c:v>Commercial</c:v>
                </c:pt>
                <c:pt idx="3">
                  <c:v>Uninsured</c:v>
                </c:pt>
              </c:strCache>
            </c:strRef>
          </c:cat>
          <c:val>
            <c:numRef>
              <c:f>'[2019 Trauma Activation Fee data final details.xlsx]Payer'!$C$17:$C$20</c:f>
              <c:numCache>
                <c:formatCode>0%</c:formatCode>
                <c:ptCount val="4"/>
                <c:pt idx="0">
                  <c:v>0.41360835788909722</c:v>
                </c:pt>
                <c:pt idx="1">
                  <c:v>0.26359496383605679</c:v>
                </c:pt>
                <c:pt idx="2">
                  <c:v>0.27297080096437182</c:v>
                </c:pt>
                <c:pt idx="3">
                  <c:v>4.9825877310474151E-2</c:v>
                </c:pt>
              </c:numCache>
            </c:numRef>
          </c:val>
          <c:extLst>
            <c:ext xmlns:c16="http://schemas.microsoft.com/office/drawing/2014/chart" uri="{C3380CC4-5D6E-409C-BE32-E72D297353CC}">
              <c16:uniqueId val="{00000011-1DFA-427F-A7B6-AB2DD6B1F58D}"/>
            </c:ext>
          </c:extLst>
        </c:ser>
        <c:dLbls>
          <c:dLblPos val="ctr"/>
          <c:showLegendKey val="0"/>
          <c:showVal val="0"/>
          <c:showCatName val="1"/>
          <c:showSerName val="0"/>
          <c:showPercent val="0"/>
          <c:showBubbleSize val="0"/>
          <c:showLeaderLines val="1"/>
        </c:dLbls>
      </c:pie3DChart>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Payer!$P$31</c:f>
              <c:strCache>
                <c:ptCount val="1"/>
                <c:pt idx="0">
                  <c:v>Medicare</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Payer!$Q$30:$S$30</c:f>
              <c:strCache>
                <c:ptCount val="3"/>
                <c:pt idx="0">
                  <c:v>Level I</c:v>
                </c:pt>
                <c:pt idx="1">
                  <c:v>Level II</c:v>
                </c:pt>
                <c:pt idx="2">
                  <c:v>Level III</c:v>
                </c:pt>
              </c:strCache>
            </c:strRef>
          </c:cat>
          <c:val>
            <c:numRef>
              <c:f>Payer!$Q$31:$S$31</c:f>
              <c:numCache>
                <c:formatCode>0%</c:formatCode>
                <c:ptCount val="3"/>
                <c:pt idx="0">
                  <c:v>0.39</c:v>
                </c:pt>
                <c:pt idx="1">
                  <c:v>0.46</c:v>
                </c:pt>
                <c:pt idx="2">
                  <c:v>0.43</c:v>
                </c:pt>
              </c:numCache>
            </c:numRef>
          </c:val>
          <c:extLst>
            <c:ext xmlns:c16="http://schemas.microsoft.com/office/drawing/2014/chart" uri="{C3380CC4-5D6E-409C-BE32-E72D297353CC}">
              <c16:uniqueId val="{00000000-B1ED-49F3-9EF5-D5E9A1CBC619}"/>
            </c:ext>
          </c:extLst>
        </c:ser>
        <c:ser>
          <c:idx val="1"/>
          <c:order val="1"/>
          <c:tx>
            <c:strRef>
              <c:f>Payer!$P$32</c:f>
              <c:strCache>
                <c:ptCount val="1"/>
                <c:pt idx="0">
                  <c:v>Medicaid</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Payer!$Q$30:$S$30</c:f>
              <c:strCache>
                <c:ptCount val="3"/>
                <c:pt idx="0">
                  <c:v>Level I</c:v>
                </c:pt>
                <c:pt idx="1">
                  <c:v>Level II</c:v>
                </c:pt>
                <c:pt idx="2">
                  <c:v>Level III</c:v>
                </c:pt>
              </c:strCache>
            </c:strRef>
          </c:cat>
          <c:val>
            <c:numRef>
              <c:f>Payer!$Q$32:$S$32</c:f>
              <c:numCache>
                <c:formatCode>0%</c:formatCode>
                <c:ptCount val="3"/>
                <c:pt idx="0">
                  <c:v>0.28999999999999998</c:v>
                </c:pt>
                <c:pt idx="1">
                  <c:v>0.22</c:v>
                </c:pt>
                <c:pt idx="2">
                  <c:v>0.14000000000000001</c:v>
                </c:pt>
              </c:numCache>
            </c:numRef>
          </c:val>
          <c:extLst>
            <c:ext xmlns:c16="http://schemas.microsoft.com/office/drawing/2014/chart" uri="{C3380CC4-5D6E-409C-BE32-E72D297353CC}">
              <c16:uniqueId val="{00000001-B1ED-49F3-9EF5-D5E9A1CBC619}"/>
            </c:ext>
          </c:extLst>
        </c:ser>
        <c:ser>
          <c:idx val="2"/>
          <c:order val="2"/>
          <c:tx>
            <c:strRef>
              <c:f>Payer!$P$33</c:f>
              <c:strCache>
                <c:ptCount val="1"/>
                <c:pt idx="0">
                  <c:v>Commercial</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Payer!$Q$30:$S$30</c:f>
              <c:strCache>
                <c:ptCount val="3"/>
                <c:pt idx="0">
                  <c:v>Level I</c:v>
                </c:pt>
                <c:pt idx="1">
                  <c:v>Level II</c:v>
                </c:pt>
                <c:pt idx="2">
                  <c:v>Level III</c:v>
                </c:pt>
              </c:strCache>
            </c:strRef>
          </c:cat>
          <c:val>
            <c:numRef>
              <c:f>Payer!$Q$33:$S$33</c:f>
              <c:numCache>
                <c:formatCode>0%</c:formatCode>
                <c:ptCount val="3"/>
                <c:pt idx="0">
                  <c:v>0.27</c:v>
                </c:pt>
                <c:pt idx="1">
                  <c:v>0.27</c:v>
                </c:pt>
                <c:pt idx="2">
                  <c:v>0.37</c:v>
                </c:pt>
              </c:numCache>
            </c:numRef>
          </c:val>
          <c:extLst>
            <c:ext xmlns:c16="http://schemas.microsoft.com/office/drawing/2014/chart" uri="{C3380CC4-5D6E-409C-BE32-E72D297353CC}">
              <c16:uniqueId val="{00000002-B1ED-49F3-9EF5-D5E9A1CBC619}"/>
            </c:ext>
          </c:extLst>
        </c:ser>
        <c:ser>
          <c:idx val="3"/>
          <c:order val="3"/>
          <c:tx>
            <c:strRef>
              <c:f>Payer!$P$34</c:f>
              <c:strCache>
                <c:ptCount val="1"/>
                <c:pt idx="0">
                  <c:v>Uninsured</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Payer!$Q$30:$S$30</c:f>
              <c:strCache>
                <c:ptCount val="3"/>
                <c:pt idx="0">
                  <c:v>Level I</c:v>
                </c:pt>
                <c:pt idx="1">
                  <c:v>Level II</c:v>
                </c:pt>
                <c:pt idx="2">
                  <c:v>Level III</c:v>
                </c:pt>
              </c:strCache>
            </c:strRef>
          </c:cat>
          <c:val>
            <c:numRef>
              <c:f>Payer!$Q$34:$S$34</c:f>
              <c:numCache>
                <c:formatCode>0%</c:formatCode>
                <c:ptCount val="3"/>
                <c:pt idx="0">
                  <c:v>0.05</c:v>
                </c:pt>
                <c:pt idx="1">
                  <c:v>0.05</c:v>
                </c:pt>
                <c:pt idx="2">
                  <c:v>0.06</c:v>
                </c:pt>
              </c:numCache>
            </c:numRef>
          </c:val>
          <c:extLst>
            <c:ext xmlns:c16="http://schemas.microsoft.com/office/drawing/2014/chart" uri="{C3380CC4-5D6E-409C-BE32-E72D297353CC}">
              <c16:uniqueId val="{00000003-B1ED-49F3-9EF5-D5E9A1CBC619}"/>
            </c:ext>
          </c:extLst>
        </c:ser>
        <c:dLbls>
          <c:showLegendKey val="0"/>
          <c:showVal val="1"/>
          <c:showCatName val="0"/>
          <c:showSerName val="0"/>
          <c:showPercent val="0"/>
          <c:showBubbleSize val="0"/>
        </c:dLbls>
        <c:gapWidth val="65"/>
        <c:shape val="box"/>
        <c:axId val="511790704"/>
        <c:axId val="511802768"/>
        <c:axId val="0"/>
      </c:bar3DChart>
      <c:catAx>
        <c:axId val="5117907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11802768"/>
        <c:crosses val="autoZero"/>
        <c:auto val="1"/>
        <c:lblAlgn val="ctr"/>
        <c:lblOffset val="100"/>
        <c:noMultiLvlLbl val="0"/>
      </c:catAx>
      <c:valAx>
        <c:axId val="511802768"/>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1179070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8796EA6-6F25-4F19-87BA-7ADCC16DAEFF}" type="datetimeFigureOut">
              <a:rPr lang="en-US" smtClean="0"/>
              <a:t>6/4/2021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9C172E-A8B5-46F6-B05C-DFA3E2E0F207}" type="datetimeFigureOut">
              <a:rPr lang="en-US" smtClean="0"/>
              <a:t>6/4/2021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10137913" y="0"/>
            <a:ext cx="1630017" cy="2469165"/>
          </a:xfrm>
          <a:prstGeom prst="rect">
            <a:avLst/>
          </a:prstGeom>
          <a:solidFill>
            <a:srgbClr val="FFFFFF">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Rectangle 5"/>
          <p:cNvSpPr/>
          <p:nvPr userDrawn="1"/>
        </p:nvSpPr>
        <p:spPr>
          <a:xfrm>
            <a:off x="9644932" y="1"/>
            <a:ext cx="2547068" cy="2270198"/>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24481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hasCustomPrompt="1"/>
          </p:nvPr>
        </p:nvSpPr>
        <p:spPr>
          <a:xfrm>
            <a:off x="609600" y="2389009"/>
            <a:ext cx="11277600" cy="1470025"/>
          </a:xfrm>
        </p:spPr>
        <p:txBody>
          <a:bodyPr anchor="b">
            <a:normAutofit/>
          </a:bodyPr>
          <a:lstStyle>
            <a:lvl1pPr>
              <a:defRPr sz="4800">
                <a:solidFill>
                  <a:schemeClr val="bg1"/>
                </a:solidFill>
                <a:latin typeface="Cambria" panose="02040503050406030204" pitchFamily="18" charset="0"/>
              </a:defRPr>
            </a:lvl1pPr>
          </a:lstStyle>
          <a:p>
            <a:r>
              <a:rPr kumimoji="0" lang="en-US" dirty="0"/>
              <a:t>Title</a:t>
            </a:r>
          </a:p>
        </p:txBody>
      </p:sp>
      <p:sp>
        <p:nvSpPr>
          <p:cNvPr id="9" name="Subtitle 8"/>
          <p:cNvSpPr>
            <a:spLocks noGrp="1"/>
          </p:cNvSpPr>
          <p:nvPr>
            <p:ph type="subTitle" idx="1" hasCustomPrompt="1"/>
          </p:nvPr>
        </p:nvSpPr>
        <p:spPr>
          <a:xfrm>
            <a:off x="609600" y="3929434"/>
            <a:ext cx="6604000" cy="1752600"/>
          </a:xfrm>
        </p:spPr>
        <p:txBody>
          <a:bodyPr/>
          <a:lstStyle>
            <a:lvl1pPr marL="64008" indent="0" algn="l">
              <a:buNone/>
              <a:defRPr sz="2400">
                <a:solidFill>
                  <a:schemeClr val="tx2"/>
                </a:solidFill>
                <a:latin typeface="Cambria" panose="02040503050406030204"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Month 00, 20XX</a:t>
            </a:r>
          </a:p>
          <a:p>
            <a:r>
              <a:rPr kumimoji="0" lang="en-US" dirty="0"/>
              <a:t>Presented by: </a:t>
            </a:r>
          </a:p>
        </p:txBody>
      </p:sp>
      <p:pic>
        <p:nvPicPr>
          <p:cNvPr id="2" name="Picture 1"/>
          <p:cNvPicPr>
            <a:picLocks noChangeAspect="1"/>
          </p:cNvPicPr>
          <p:nvPr userDrawn="1"/>
        </p:nvPicPr>
        <p:blipFill>
          <a:blip r:embed="rId2"/>
          <a:stretch>
            <a:fillRect/>
          </a:stretch>
        </p:blipFill>
        <p:spPr>
          <a:xfrm>
            <a:off x="9041016" y="5278056"/>
            <a:ext cx="2858477" cy="1285004"/>
          </a:xfrm>
          <a:prstGeom prst="rect">
            <a:avLst/>
          </a:prstGeom>
        </p:spPr>
      </p:pic>
      <p:sp>
        <p:nvSpPr>
          <p:cNvPr id="4" name="Rectangle 3"/>
          <p:cNvSpPr/>
          <p:nvPr userDrawn="1"/>
        </p:nvSpPr>
        <p:spPr>
          <a:xfrm>
            <a:off x="11297919" y="0"/>
            <a:ext cx="894079" cy="2495031"/>
          </a:xfrm>
          <a:prstGeom prst="rect">
            <a:avLst/>
          </a:prstGeom>
          <a:solidFill>
            <a:srgbClr val="FFFFFF">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9382539" y="0"/>
            <a:ext cx="2809462" cy="1957460"/>
          </a:xfrm>
          <a:prstGeom prst="rect">
            <a:avLst/>
          </a:prstGeom>
          <a:solidFill>
            <a:srgbClr val="FFFFFF">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9835343" y="0"/>
            <a:ext cx="2356656" cy="1637969"/>
          </a:xfrm>
          <a:prstGeom prst="rect">
            <a:avLst/>
          </a:prstGeom>
          <a:solidFill>
            <a:srgbClr val="FFFFFF">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9215562" y="0"/>
            <a:ext cx="2976437" cy="696807"/>
          </a:xfrm>
          <a:prstGeom prst="rect">
            <a:avLst/>
          </a:prstGeom>
          <a:solidFill>
            <a:srgbClr val="FFFFFF">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10233329" y="-9087"/>
            <a:ext cx="1958670" cy="1352857"/>
          </a:xfrm>
          <a:prstGeom prst="rect">
            <a:avLst/>
          </a:prstGeom>
          <a:solidFill>
            <a:srgbClr val="FFFFFF">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10448014" y="-9087"/>
            <a:ext cx="1743985" cy="2126886"/>
          </a:xfrm>
          <a:prstGeom prst="rect">
            <a:avLst/>
          </a:prstGeom>
          <a:solidFill>
            <a:srgbClr val="FFFFFF">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803790"/>
            <a:ext cx="10972800" cy="106680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910214"/>
            <a:ext cx="10972800" cy="4325112"/>
          </a:xfrm>
        </p:spPr>
        <p:txBody>
          <a:bodyPr vert="eaVert"/>
          <a:lstStyle>
            <a:lvl1pPr>
              <a:defRPr/>
            </a:lvl1pPr>
            <a:lvl5pP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833286"/>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833286"/>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Slide Number Placeholder 5"/>
          <p:cNvSpPr>
            <a:spLocks noGrp="1"/>
          </p:cNvSpPr>
          <p:nvPr>
            <p:ph type="sldNum" sz="quarter" idx="12"/>
          </p:nvPr>
        </p:nvSpPr>
        <p:spPr>
          <a:xfrm>
            <a:off x="11582400" y="6288420"/>
            <a:ext cx="513484"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dirty="0"/>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789048"/>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1891018"/>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354567"/>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4" name="Text Placeholder 3"/>
          <p:cNvSpPr>
            <a:spLocks noGrp="1"/>
          </p:cNvSpPr>
          <p:nvPr>
            <p:ph type="body" sz="half" idx="3"/>
          </p:nvPr>
        </p:nvSpPr>
        <p:spPr>
          <a:xfrm>
            <a:off x="6294968" y="1891018"/>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291073" y="2354567"/>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924994"/>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ext Placeholder 2"/>
          <p:cNvSpPr>
            <a:spLocks noGrp="1"/>
          </p:cNvSpPr>
          <p:nvPr>
            <p:ph type="body" idx="2"/>
          </p:nvPr>
        </p:nvSpPr>
        <p:spPr>
          <a:xfrm>
            <a:off x="7137995" y="1833751"/>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userDrawn="1"/>
        </p:nvSpPr>
        <p:spPr>
          <a:xfrm>
            <a:off x="1" y="366819"/>
            <a:ext cx="12190122" cy="91061"/>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dirty="0"/>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22"/>
          <p:cNvSpPr>
            <a:spLocks noGrp="1"/>
          </p:cNvSpPr>
          <p:nvPr>
            <p:ph type="sldNum" sz="quarter" idx="4"/>
          </p:nvPr>
        </p:nvSpPr>
        <p:spPr>
          <a:xfrm>
            <a:off x="11535700" y="6288420"/>
            <a:ext cx="560183" cy="365760"/>
          </a:xfrm>
          <a:prstGeom prst="rect">
            <a:avLst/>
          </a:prstGeom>
        </p:spPr>
        <p:txBody>
          <a:bodyPr vert="horz" anchor="b"/>
          <a:lstStyle>
            <a:lvl1pPr algn="r" eaLnBrk="1" latinLnBrk="0" hangingPunct="1">
              <a:defRPr kumimoji="0" sz="1800" b="1">
                <a:solidFill>
                  <a:srgbClr val="0067B1"/>
                </a:solidFill>
              </a:defRPr>
            </a:lvl1pPr>
          </a:lstStyle>
          <a:p>
            <a:fld id="{401CF334-2D5C-4859-84A6-CA7E6E43FAEB}" type="slidenum">
              <a:rPr lang="en-US" smtClean="0"/>
              <a:pPr/>
              <a:t>‹#›</a:t>
            </a:fld>
            <a:endParaRPr lang="en-US" dirty="0"/>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10060" y="6162092"/>
            <a:ext cx="1329816" cy="595324"/>
          </a:xfrm>
          <a:prstGeom prst="rect">
            <a:avLst/>
          </a:prstGeom>
        </p:spPr>
      </p:pic>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latinLnBrk="0" hangingPunct="1">
        <a:spcBef>
          <a:spcPct val="0"/>
        </a:spcBef>
        <a:buNone/>
        <a:defRPr kumimoji="0" sz="4000" kern="1200">
          <a:solidFill>
            <a:schemeClr val="tx2"/>
          </a:solidFill>
          <a:latin typeface="Cambria" panose="02040503050406030204" pitchFamily="18" charset="0"/>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Cambria" panose="02040503050406030204" pitchFamily="18" charset="0"/>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Cambria" panose="02040503050406030204" pitchFamily="18" charset="0"/>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Cambria" panose="02040503050406030204" pitchFamily="18" charset="0"/>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Cambria" panose="02040503050406030204" pitchFamily="18" charset="0"/>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Cambria" panose="02040503050406030204" pitchFamily="18" charset="0"/>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ortal.ct.gov/OHS/Services/Health-Systems-Planning/Facilities-Plan-and-Inventory" TargetMode="External"/><Relationship Id="rId2" Type="http://schemas.openxmlformats.org/officeDocument/2006/relationships/hyperlink" Target="https://portal.ct.gov/OHS/Health-Systems-Planning/Notifications/Facility-Fees" TargetMode="External"/><Relationship Id="rId1" Type="http://schemas.openxmlformats.org/officeDocument/2006/relationships/slideLayout" Target="../slideLayouts/slideLayout2.xml"/><Relationship Id="rId4" Type="http://schemas.openxmlformats.org/officeDocument/2006/relationships/hyperlink" Target="https://portal.ct.gov/OH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330364" y="2291354"/>
            <a:ext cx="11556836" cy="1470025"/>
          </a:xfrm>
        </p:spPr>
        <p:txBody>
          <a:bodyPr>
            <a:noAutofit/>
          </a:bodyPr>
          <a:lstStyle/>
          <a:p>
            <a:pPr algn="ctr"/>
            <a:r>
              <a:rPr lang="en-US" b="1" dirty="0"/>
              <a:t>Trauma Activation Fee Patients</a:t>
            </a:r>
          </a:p>
        </p:txBody>
      </p:sp>
      <p:sp>
        <p:nvSpPr>
          <p:cNvPr id="2" name="Subtitle 1"/>
          <p:cNvSpPr>
            <a:spLocks noGrp="1"/>
          </p:cNvSpPr>
          <p:nvPr>
            <p:ph type="subTitle" idx="1"/>
          </p:nvPr>
        </p:nvSpPr>
        <p:spPr/>
        <p:txBody>
          <a:bodyPr>
            <a:normAutofit fontScale="92500"/>
          </a:bodyPr>
          <a:lstStyle/>
          <a:p>
            <a:endParaRPr lang="en-US" dirty="0"/>
          </a:p>
          <a:p>
            <a:r>
              <a:rPr lang="en-US" sz="2400" dirty="0">
                <a:solidFill>
                  <a:srgbClr val="C00000"/>
                </a:solidFill>
              </a:rPr>
              <a:t>A Presentation to the Health Care Cabinet (Part II)</a:t>
            </a:r>
            <a:endParaRPr lang="en-US" dirty="0"/>
          </a:p>
          <a:p>
            <a:r>
              <a:rPr lang="en-US" sz="2800" dirty="0">
                <a:solidFill>
                  <a:srgbClr val="C00000"/>
                </a:solidFill>
                <a:highlight>
                  <a:srgbClr val="FFFFFF"/>
                </a:highlight>
                <a:ea typeface="Cambria" panose="02040503050406030204" pitchFamily="18" charset="0"/>
              </a:rPr>
              <a:t>June 2021</a:t>
            </a:r>
            <a:br>
              <a:rPr lang="en-US" sz="2800" dirty="0">
                <a:ea typeface="Cambria" panose="02040503050406030204" pitchFamily="18" charset="0"/>
              </a:rPr>
            </a:br>
            <a:r>
              <a:rPr lang="en-US" sz="2800" dirty="0">
                <a:ea typeface="Cambria" panose="02040503050406030204" pitchFamily="18" charset="0"/>
              </a:rPr>
              <a:t>Presented by:  Alla Veyberman</a:t>
            </a:r>
            <a:endParaRPr lang="en-US" dirty="0">
              <a:solidFill>
                <a:srgbClr val="C00000"/>
              </a:solidFill>
            </a:endParaRPr>
          </a:p>
          <a:p>
            <a:endParaRPr lang="en-US" dirty="0"/>
          </a:p>
        </p:txBody>
      </p:sp>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4ACC-6AE8-4C82-85FE-FACB1591548D}"/>
              </a:ext>
            </a:extLst>
          </p:cNvPr>
          <p:cNvSpPr>
            <a:spLocks noGrp="1"/>
          </p:cNvSpPr>
          <p:nvPr>
            <p:ph type="title"/>
          </p:nvPr>
        </p:nvSpPr>
        <p:spPr>
          <a:xfrm>
            <a:off x="588885" y="477175"/>
            <a:ext cx="10972800" cy="1066800"/>
          </a:xfrm>
        </p:spPr>
        <p:txBody>
          <a:bodyPr>
            <a:normAutofit fontScale="90000"/>
          </a:bodyPr>
          <a:lstStyle/>
          <a:p>
            <a:pPr algn="ctr"/>
            <a:r>
              <a:rPr lang="en-US" sz="3600" b="1" dirty="0"/>
              <a:t>FY 2019 Trauma Patients by Age &amp; Average Hospital Stay</a:t>
            </a:r>
            <a:endParaRPr lang="en-US" sz="3600" b="1" dirty="0">
              <a:highlight>
                <a:srgbClr val="FFFFFF"/>
              </a:highlight>
            </a:endParaRPr>
          </a:p>
        </p:txBody>
      </p:sp>
      <p:sp>
        <p:nvSpPr>
          <p:cNvPr id="3" name="Content Placeholder 2">
            <a:extLst>
              <a:ext uri="{FF2B5EF4-FFF2-40B4-BE49-F238E27FC236}">
                <a16:creationId xmlns:a16="http://schemas.microsoft.com/office/drawing/2014/main" id="{FE1E4199-6C5F-4CD1-B2E7-C9A47BEF0A08}"/>
              </a:ext>
            </a:extLst>
          </p:cNvPr>
          <p:cNvSpPr>
            <a:spLocks noGrp="1"/>
          </p:cNvSpPr>
          <p:nvPr>
            <p:ph idx="1"/>
          </p:nvPr>
        </p:nvSpPr>
        <p:spPr>
          <a:xfrm>
            <a:off x="1021606" y="1420427"/>
            <a:ext cx="9997376" cy="5154109"/>
          </a:xfrm>
        </p:spPr>
        <p:txBody>
          <a:bodyPr>
            <a:normAutofit/>
          </a:bodyPr>
          <a:lstStyle/>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Working age adults (18 – 64 years) made up over one-half of trauma patients followed by seniors (43%).</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Working age adult trauma patients had longer average hospital stays (6.0+ days) compared to children (4.0 days) and seniors (6.0 days).</a:t>
            </a:r>
          </a:p>
          <a:p>
            <a:pPr marL="109728" indent="0">
              <a:buNone/>
            </a:pPr>
            <a:endParaRPr lang="en-US" sz="1800" dirty="0">
              <a:solidFill>
                <a:schemeClr val="tx2">
                  <a:lumMod val="75000"/>
                </a:schemeClr>
              </a:solidFill>
            </a:endParaRPr>
          </a:p>
        </p:txBody>
      </p:sp>
      <p:sp>
        <p:nvSpPr>
          <p:cNvPr id="4" name="Slide Number Placeholder 3">
            <a:extLst>
              <a:ext uri="{FF2B5EF4-FFF2-40B4-BE49-F238E27FC236}">
                <a16:creationId xmlns:a16="http://schemas.microsoft.com/office/drawing/2014/main" id="{E4778DF8-3474-4F4E-8482-3896CC701645}"/>
              </a:ext>
            </a:extLst>
          </p:cNvPr>
          <p:cNvSpPr>
            <a:spLocks noGrp="1"/>
          </p:cNvSpPr>
          <p:nvPr>
            <p:ph type="sldNum" sz="quarter" idx="12"/>
          </p:nvPr>
        </p:nvSpPr>
        <p:spPr/>
        <p:txBody>
          <a:bodyPr/>
          <a:lstStyle/>
          <a:p>
            <a:fld id="{401CF334-2D5C-4859-84A6-CA7E6E43FAEB}" type="slidenum">
              <a:rPr lang="en-US" smtClean="0"/>
              <a:t>10</a:t>
            </a:fld>
            <a:endParaRPr lang="en-US" dirty="0"/>
          </a:p>
        </p:txBody>
      </p:sp>
      <p:graphicFrame>
        <p:nvGraphicFramePr>
          <p:cNvPr id="8" name="Chart 7">
            <a:extLst>
              <a:ext uri="{FF2B5EF4-FFF2-40B4-BE49-F238E27FC236}">
                <a16:creationId xmlns:a16="http://schemas.microsoft.com/office/drawing/2014/main" id="{46F671B2-8141-4A15-8798-68FDC45E406E}"/>
              </a:ext>
            </a:extLst>
          </p:cNvPr>
          <p:cNvGraphicFramePr>
            <a:graphicFrameLocks/>
          </p:cNvGraphicFramePr>
          <p:nvPr>
            <p:extLst>
              <p:ext uri="{D42A27DB-BD31-4B8C-83A1-F6EECF244321}">
                <p14:modId xmlns:p14="http://schemas.microsoft.com/office/powerpoint/2010/main" val="24173198"/>
              </p:ext>
            </p:extLst>
          </p:nvPr>
        </p:nvGraphicFramePr>
        <p:xfrm>
          <a:off x="891309" y="37281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582023A6-7979-42DA-86ED-6BE76DC7F72F}"/>
              </a:ext>
            </a:extLst>
          </p:cNvPr>
          <p:cNvGraphicFramePr>
            <a:graphicFrameLocks/>
          </p:cNvGraphicFramePr>
          <p:nvPr>
            <p:extLst>
              <p:ext uri="{D42A27DB-BD31-4B8C-83A1-F6EECF244321}">
                <p14:modId xmlns:p14="http://schemas.microsoft.com/office/powerpoint/2010/main" val="1110902650"/>
              </p:ext>
            </p:extLst>
          </p:nvPr>
        </p:nvGraphicFramePr>
        <p:xfrm>
          <a:off x="6598394" y="37281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3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4ACC-6AE8-4C82-85FE-FACB1591548D}"/>
              </a:ext>
            </a:extLst>
          </p:cNvPr>
          <p:cNvSpPr>
            <a:spLocks noGrp="1"/>
          </p:cNvSpPr>
          <p:nvPr>
            <p:ph type="title"/>
          </p:nvPr>
        </p:nvSpPr>
        <p:spPr>
          <a:xfrm>
            <a:off x="588885" y="477175"/>
            <a:ext cx="10972800" cy="1066800"/>
          </a:xfrm>
        </p:spPr>
        <p:txBody>
          <a:bodyPr>
            <a:normAutofit fontScale="90000"/>
          </a:bodyPr>
          <a:lstStyle/>
          <a:p>
            <a:pPr algn="ctr"/>
            <a:r>
              <a:rPr lang="en-US" sz="3600" b="1" dirty="0"/>
              <a:t>FY 2019 Trauma Patients by Race/Ethnicity </a:t>
            </a:r>
            <a:br>
              <a:rPr lang="en-US" sz="3600" b="1" dirty="0"/>
            </a:br>
            <a:r>
              <a:rPr lang="en-US" sz="3600" b="1" dirty="0"/>
              <a:t>and Average Hospital Stay</a:t>
            </a:r>
            <a:endParaRPr lang="en-US" sz="3600" b="1" dirty="0">
              <a:highlight>
                <a:srgbClr val="FFFFFF"/>
              </a:highlight>
            </a:endParaRPr>
          </a:p>
        </p:txBody>
      </p:sp>
      <p:sp>
        <p:nvSpPr>
          <p:cNvPr id="3" name="Content Placeholder 2">
            <a:extLst>
              <a:ext uri="{FF2B5EF4-FFF2-40B4-BE49-F238E27FC236}">
                <a16:creationId xmlns:a16="http://schemas.microsoft.com/office/drawing/2014/main" id="{FE1E4199-6C5F-4CD1-B2E7-C9A47BEF0A08}"/>
              </a:ext>
            </a:extLst>
          </p:cNvPr>
          <p:cNvSpPr>
            <a:spLocks noGrp="1"/>
          </p:cNvSpPr>
          <p:nvPr>
            <p:ph idx="1"/>
          </p:nvPr>
        </p:nvSpPr>
        <p:spPr>
          <a:xfrm>
            <a:off x="1021606" y="1420427"/>
            <a:ext cx="10468430" cy="5154109"/>
          </a:xfrm>
        </p:spPr>
        <p:txBody>
          <a:bodyPr>
            <a:normAutofit/>
          </a:bodyPr>
          <a:lstStyle/>
          <a:p>
            <a:pPr marL="109728" indent="0">
              <a:buNone/>
            </a:pPr>
            <a:endParaRPr lang="en-US" sz="2800"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Over two-thirds of  trauma patients were White Non-Hispanics.</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Hispanic had shorter average hospital stays compared to White non-Hispanics and Black non-Hispanics, i.e., 4.5 days vs. 6.0 days.</a:t>
            </a:r>
          </a:p>
          <a:p>
            <a:pPr marL="109728" indent="0">
              <a:buNone/>
            </a:pPr>
            <a:endParaRPr lang="en-US" sz="1800" dirty="0">
              <a:solidFill>
                <a:schemeClr val="tx2">
                  <a:lumMod val="75000"/>
                </a:schemeClr>
              </a:solidFill>
            </a:endParaRPr>
          </a:p>
        </p:txBody>
      </p:sp>
      <p:sp>
        <p:nvSpPr>
          <p:cNvPr id="4" name="Slide Number Placeholder 3">
            <a:extLst>
              <a:ext uri="{FF2B5EF4-FFF2-40B4-BE49-F238E27FC236}">
                <a16:creationId xmlns:a16="http://schemas.microsoft.com/office/drawing/2014/main" id="{E4778DF8-3474-4F4E-8482-3896CC701645}"/>
              </a:ext>
            </a:extLst>
          </p:cNvPr>
          <p:cNvSpPr>
            <a:spLocks noGrp="1"/>
          </p:cNvSpPr>
          <p:nvPr>
            <p:ph type="sldNum" sz="quarter" idx="12"/>
          </p:nvPr>
        </p:nvSpPr>
        <p:spPr/>
        <p:txBody>
          <a:bodyPr/>
          <a:lstStyle/>
          <a:p>
            <a:fld id="{401CF334-2D5C-4859-84A6-CA7E6E43FAEB}" type="slidenum">
              <a:rPr lang="en-US" smtClean="0"/>
              <a:t>11</a:t>
            </a:fld>
            <a:endParaRPr lang="en-US" dirty="0"/>
          </a:p>
        </p:txBody>
      </p:sp>
      <p:graphicFrame>
        <p:nvGraphicFramePr>
          <p:cNvPr id="7" name="Chart 6">
            <a:extLst>
              <a:ext uri="{FF2B5EF4-FFF2-40B4-BE49-F238E27FC236}">
                <a16:creationId xmlns:a16="http://schemas.microsoft.com/office/drawing/2014/main" id="{2AAB3FD6-05FE-498B-9DF8-780588709B58}"/>
              </a:ext>
            </a:extLst>
          </p:cNvPr>
          <p:cNvGraphicFramePr>
            <a:graphicFrameLocks/>
          </p:cNvGraphicFramePr>
          <p:nvPr>
            <p:extLst>
              <p:ext uri="{D42A27DB-BD31-4B8C-83A1-F6EECF244321}">
                <p14:modId xmlns:p14="http://schemas.microsoft.com/office/powerpoint/2010/main" val="232278620"/>
              </p:ext>
            </p:extLst>
          </p:nvPr>
        </p:nvGraphicFramePr>
        <p:xfrm>
          <a:off x="949957" y="3755254"/>
          <a:ext cx="4572000" cy="28192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46078A9B-87BE-40E2-9146-BBA72FC0A285}"/>
              </a:ext>
            </a:extLst>
          </p:cNvPr>
          <p:cNvGraphicFramePr>
            <a:graphicFrameLocks/>
          </p:cNvGraphicFramePr>
          <p:nvPr>
            <p:extLst>
              <p:ext uri="{D42A27DB-BD31-4B8C-83A1-F6EECF244321}">
                <p14:modId xmlns:p14="http://schemas.microsoft.com/office/powerpoint/2010/main" val="4062344666"/>
              </p:ext>
            </p:extLst>
          </p:nvPr>
        </p:nvGraphicFramePr>
        <p:xfrm>
          <a:off x="5954678" y="383133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403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CC0-3426-45CD-BACF-6FE987D9D613}"/>
              </a:ext>
            </a:extLst>
          </p:cNvPr>
          <p:cNvSpPr>
            <a:spLocks noGrp="1"/>
          </p:cNvSpPr>
          <p:nvPr>
            <p:ph type="title"/>
          </p:nvPr>
        </p:nvSpPr>
        <p:spPr>
          <a:xfrm>
            <a:off x="381996" y="227351"/>
            <a:ext cx="10972800" cy="1066800"/>
          </a:xfrm>
        </p:spPr>
        <p:txBody>
          <a:bodyPr>
            <a:normAutofit/>
          </a:bodyPr>
          <a:lstStyle/>
          <a:p>
            <a:pPr algn="ctr"/>
            <a:r>
              <a:rPr lang="en-US" sz="3600" b="1" dirty="0"/>
              <a:t>FY 2019 Trauma Patients by Primary Payer Type</a:t>
            </a:r>
            <a:endParaRPr lang="en-US" sz="3600" b="1" dirty="0">
              <a:highlight>
                <a:srgbClr val="FFFFFF"/>
              </a:highlight>
            </a:endParaRPr>
          </a:p>
        </p:txBody>
      </p:sp>
      <p:sp>
        <p:nvSpPr>
          <p:cNvPr id="3" name="Content Placeholder 2">
            <a:extLst>
              <a:ext uri="{FF2B5EF4-FFF2-40B4-BE49-F238E27FC236}">
                <a16:creationId xmlns:a16="http://schemas.microsoft.com/office/drawing/2014/main" id="{28A53714-5452-45F4-A4A9-4CBE6F5C390B}"/>
              </a:ext>
            </a:extLst>
          </p:cNvPr>
          <p:cNvSpPr>
            <a:spLocks noGrp="1"/>
          </p:cNvSpPr>
          <p:nvPr>
            <p:ph idx="1"/>
          </p:nvPr>
        </p:nvSpPr>
        <p:spPr>
          <a:xfrm>
            <a:off x="209550" y="1390650"/>
            <a:ext cx="11568923" cy="4752975"/>
          </a:xfrm>
        </p:spPr>
        <p:txBody>
          <a:bodyPr>
            <a:normAutofit/>
          </a:bodyPr>
          <a:lstStyle/>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Most  (72%) trauma patients had Medicare (42%) or Medicaid (26%)  coverage.</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 Trauma patients were least likely  (5%) to be uninsured.</a:t>
            </a:r>
          </a:p>
          <a:p>
            <a:pPr marL="109728" indent="0">
              <a:buNone/>
            </a:pPr>
            <a:endParaRPr lang="en-US" sz="2800" dirty="0">
              <a:ea typeface="Cambria" panose="02040503050406030204" pitchFamily="18" charset="0"/>
              <a:cs typeface="Helvetica" panose="020B0604020202020204" pitchFamily="34" charset="0"/>
            </a:endParaRPr>
          </a:p>
          <a:p>
            <a:pPr marL="109728" indent="0">
              <a:buNone/>
            </a:pPr>
            <a:endParaRPr lang="en-US" sz="2800" dirty="0">
              <a:ea typeface="Cambria" panose="02040503050406030204" pitchFamily="18"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EAC6691D-3501-48A8-8BC5-DD39FEAD621D}"/>
              </a:ext>
            </a:extLst>
          </p:cNvPr>
          <p:cNvSpPr>
            <a:spLocks noGrp="1"/>
          </p:cNvSpPr>
          <p:nvPr>
            <p:ph type="sldNum" sz="quarter" idx="12"/>
          </p:nvPr>
        </p:nvSpPr>
        <p:spPr/>
        <p:txBody>
          <a:bodyPr/>
          <a:lstStyle/>
          <a:p>
            <a:fld id="{401CF334-2D5C-4859-84A6-CA7E6E43FAEB}" type="slidenum">
              <a:rPr lang="en-US" smtClean="0"/>
              <a:t>12</a:t>
            </a:fld>
            <a:endParaRPr lang="en-US" dirty="0"/>
          </a:p>
        </p:txBody>
      </p:sp>
      <p:graphicFrame>
        <p:nvGraphicFramePr>
          <p:cNvPr id="7" name="Chart 6">
            <a:extLst>
              <a:ext uri="{FF2B5EF4-FFF2-40B4-BE49-F238E27FC236}">
                <a16:creationId xmlns:a16="http://schemas.microsoft.com/office/drawing/2014/main" id="{0D78A125-04B8-4D80-80CB-AE8DB1C7837A}"/>
              </a:ext>
            </a:extLst>
          </p:cNvPr>
          <p:cNvGraphicFramePr>
            <a:graphicFrameLocks/>
          </p:cNvGraphicFramePr>
          <p:nvPr>
            <p:extLst>
              <p:ext uri="{D42A27DB-BD31-4B8C-83A1-F6EECF244321}">
                <p14:modId xmlns:p14="http://schemas.microsoft.com/office/powerpoint/2010/main" val="2783712415"/>
              </p:ext>
            </p:extLst>
          </p:nvPr>
        </p:nvGraphicFramePr>
        <p:xfrm>
          <a:off x="2762250" y="3048000"/>
          <a:ext cx="5576077" cy="3524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37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CC0-3426-45CD-BACF-6FE987D9D613}"/>
              </a:ext>
            </a:extLst>
          </p:cNvPr>
          <p:cNvSpPr>
            <a:spLocks noGrp="1"/>
          </p:cNvSpPr>
          <p:nvPr>
            <p:ph type="title"/>
          </p:nvPr>
        </p:nvSpPr>
        <p:spPr>
          <a:xfrm>
            <a:off x="413527" y="416536"/>
            <a:ext cx="10972800" cy="712275"/>
          </a:xfrm>
        </p:spPr>
        <p:txBody>
          <a:bodyPr>
            <a:normAutofit/>
          </a:bodyPr>
          <a:lstStyle/>
          <a:p>
            <a:pPr algn="ctr"/>
            <a:r>
              <a:rPr lang="en-US" sz="3600" b="1" dirty="0"/>
              <a:t>FY 2019 Trauma Level by Payer</a:t>
            </a:r>
            <a:endParaRPr lang="en-US" sz="3600" b="1" dirty="0">
              <a:highlight>
                <a:srgbClr val="FFFFFF"/>
              </a:highlight>
            </a:endParaRPr>
          </a:p>
        </p:txBody>
      </p:sp>
      <p:sp>
        <p:nvSpPr>
          <p:cNvPr id="3" name="Content Placeholder 2">
            <a:extLst>
              <a:ext uri="{FF2B5EF4-FFF2-40B4-BE49-F238E27FC236}">
                <a16:creationId xmlns:a16="http://schemas.microsoft.com/office/drawing/2014/main" id="{28A53714-5452-45F4-A4A9-4CBE6F5C390B}"/>
              </a:ext>
            </a:extLst>
          </p:cNvPr>
          <p:cNvSpPr>
            <a:spLocks noGrp="1"/>
          </p:cNvSpPr>
          <p:nvPr>
            <p:ph idx="1"/>
          </p:nvPr>
        </p:nvSpPr>
        <p:spPr>
          <a:xfrm>
            <a:off x="209550" y="1226688"/>
            <a:ext cx="11568923" cy="5155193"/>
          </a:xfrm>
        </p:spPr>
        <p:txBody>
          <a:bodyPr>
            <a:normAutofit/>
          </a:bodyPr>
          <a:lstStyle/>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Medicare patients were the biggest group of trauma patients across all three levels of trauma</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Commercial patients were the second largest group for Level II and III hospitals</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Level I patients were the majority for all payers</a:t>
            </a:r>
          </a:p>
          <a:p>
            <a:pPr marL="109728" indent="0">
              <a:buNone/>
            </a:pPr>
            <a:endParaRPr lang="en-US" sz="2800" dirty="0">
              <a:ea typeface="Cambria" panose="02040503050406030204" pitchFamily="18" charset="0"/>
              <a:cs typeface="Helvetica" panose="020B0604020202020204" pitchFamily="34" charset="0"/>
            </a:endParaRPr>
          </a:p>
          <a:p>
            <a:pPr marL="109728" indent="0">
              <a:buNone/>
            </a:pPr>
            <a:endParaRPr lang="en-US" sz="2800" dirty="0">
              <a:ea typeface="Cambria" panose="02040503050406030204" pitchFamily="18"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EAC6691D-3501-48A8-8BC5-DD39FEAD621D}"/>
              </a:ext>
            </a:extLst>
          </p:cNvPr>
          <p:cNvSpPr>
            <a:spLocks noGrp="1"/>
          </p:cNvSpPr>
          <p:nvPr>
            <p:ph type="sldNum" sz="quarter" idx="12"/>
          </p:nvPr>
        </p:nvSpPr>
        <p:spPr/>
        <p:txBody>
          <a:bodyPr/>
          <a:lstStyle/>
          <a:p>
            <a:fld id="{401CF334-2D5C-4859-84A6-CA7E6E43FAEB}" type="slidenum">
              <a:rPr lang="en-US" smtClean="0"/>
              <a:t>13</a:t>
            </a:fld>
            <a:endParaRPr lang="en-US" dirty="0"/>
          </a:p>
        </p:txBody>
      </p:sp>
      <p:pic>
        <p:nvPicPr>
          <p:cNvPr id="5" name="Picture 4">
            <a:extLst>
              <a:ext uri="{FF2B5EF4-FFF2-40B4-BE49-F238E27FC236}">
                <a16:creationId xmlns:a16="http://schemas.microsoft.com/office/drawing/2014/main" id="{752E90E5-FE50-4910-BE97-DDD151B3F9A3}"/>
              </a:ext>
            </a:extLst>
          </p:cNvPr>
          <p:cNvPicPr>
            <a:picLocks noChangeAspect="1"/>
          </p:cNvPicPr>
          <p:nvPr/>
        </p:nvPicPr>
        <p:blipFill>
          <a:blip r:embed="rId2"/>
          <a:stretch>
            <a:fillRect/>
          </a:stretch>
        </p:blipFill>
        <p:spPr>
          <a:xfrm>
            <a:off x="6051857" y="3554662"/>
            <a:ext cx="4480948" cy="2871465"/>
          </a:xfrm>
          <a:prstGeom prst="rect">
            <a:avLst/>
          </a:prstGeom>
        </p:spPr>
      </p:pic>
      <p:graphicFrame>
        <p:nvGraphicFramePr>
          <p:cNvPr id="7" name="Chart 6">
            <a:extLst>
              <a:ext uri="{FF2B5EF4-FFF2-40B4-BE49-F238E27FC236}">
                <a16:creationId xmlns:a16="http://schemas.microsoft.com/office/drawing/2014/main" id="{4582F71A-F453-4167-A868-E1F3DB5F91E5}"/>
              </a:ext>
            </a:extLst>
          </p:cNvPr>
          <p:cNvGraphicFramePr>
            <a:graphicFrameLocks/>
          </p:cNvGraphicFramePr>
          <p:nvPr>
            <p:extLst>
              <p:ext uri="{D42A27DB-BD31-4B8C-83A1-F6EECF244321}">
                <p14:modId xmlns:p14="http://schemas.microsoft.com/office/powerpoint/2010/main" val="657527612"/>
              </p:ext>
            </p:extLst>
          </p:nvPr>
        </p:nvGraphicFramePr>
        <p:xfrm>
          <a:off x="1244353" y="3554662"/>
          <a:ext cx="4572000" cy="2871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021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4ACC-6AE8-4C82-85FE-FACB1591548D}"/>
              </a:ext>
            </a:extLst>
          </p:cNvPr>
          <p:cNvSpPr>
            <a:spLocks noGrp="1"/>
          </p:cNvSpPr>
          <p:nvPr>
            <p:ph type="title"/>
          </p:nvPr>
        </p:nvSpPr>
        <p:spPr>
          <a:xfrm>
            <a:off x="588885" y="477175"/>
            <a:ext cx="10972800" cy="784066"/>
          </a:xfrm>
        </p:spPr>
        <p:txBody>
          <a:bodyPr>
            <a:normAutofit/>
          </a:bodyPr>
          <a:lstStyle/>
          <a:p>
            <a:pPr algn="ctr"/>
            <a:r>
              <a:rPr lang="en-US" sz="3600" b="1" dirty="0"/>
              <a:t>FY 2019 Trauma Charges by Payer</a:t>
            </a:r>
            <a:endParaRPr lang="en-US" sz="3600" b="1" dirty="0">
              <a:highlight>
                <a:srgbClr val="FFFFFF"/>
              </a:highlight>
            </a:endParaRPr>
          </a:p>
        </p:txBody>
      </p:sp>
      <p:sp>
        <p:nvSpPr>
          <p:cNvPr id="3" name="Content Placeholder 2">
            <a:extLst>
              <a:ext uri="{FF2B5EF4-FFF2-40B4-BE49-F238E27FC236}">
                <a16:creationId xmlns:a16="http://schemas.microsoft.com/office/drawing/2014/main" id="{FE1E4199-6C5F-4CD1-B2E7-C9A47BEF0A08}"/>
              </a:ext>
            </a:extLst>
          </p:cNvPr>
          <p:cNvSpPr>
            <a:spLocks noGrp="1"/>
          </p:cNvSpPr>
          <p:nvPr>
            <p:ph idx="1"/>
          </p:nvPr>
        </p:nvSpPr>
        <p:spPr>
          <a:xfrm>
            <a:off x="452582" y="1261241"/>
            <a:ext cx="11425382" cy="5313295"/>
          </a:xfrm>
        </p:spPr>
        <p:txBody>
          <a:bodyPr>
            <a:normAutofit/>
          </a:bodyPr>
          <a:lstStyle/>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The average charge among all payers paid for Trauma activation fee was $4,461. </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On average, Medicaid patients were charged $4,295 and Uninsured patients were charged $4,692. </a:t>
            </a:r>
          </a:p>
          <a:p>
            <a:pPr marL="109728" indent="0">
              <a:buNone/>
            </a:pPr>
            <a:endParaRPr lang="en-US" sz="2600" dirty="0">
              <a:ea typeface="Cambria" panose="02040503050406030204" pitchFamily="18" charset="0"/>
              <a:cs typeface="Helvetica" panose="020B0604020202020204" pitchFamily="34" charset="0"/>
            </a:endParaRPr>
          </a:p>
          <a:p>
            <a:pPr marL="109728" indent="0">
              <a:buNone/>
            </a:pPr>
            <a:endParaRPr lang="en-US" sz="2600" dirty="0">
              <a:ea typeface="Cambria" panose="02040503050406030204" pitchFamily="18" charset="0"/>
              <a:cs typeface="Helvetica" panose="020B0604020202020204" pitchFamily="34" charset="0"/>
            </a:endParaRPr>
          </a:p>
          <a:p>
            <a:pPr>
              <a:buFont typeface="Wingdings" panose="05000000000000000000" pitchFamily="2" charset="2"/>
              <a:buChar char="v"/>
            </a:pPr>
            <a:endParaRPr lang="en-US" sz="1800" dirty="0">
              <a:solidFill>
                <a:schemeClr val="tx2">
                  <a:lumMod val="75000"/>
                </a:schemeClr>
              </a:solidFill>
            </a:endParaRPr>
          </a:p>
        </p:txBody>
      </p:sp>
      <p:sp>
        <p:nvSpPr>
          <p:cNvPr id="4" name="Slide Number Placeholder 3">
            <a:extLst>
              <a:ext uri="{FF2B5EF4-FFF2-40B4-BE49-F238E27FC236}">
                <a16:creationId xmlns:a16="http://schemas.microsoft.com/office/drawing/2014/main" id="{E4778DF8-3474-4F4E-8482-3896CC701645}"/>
              </a:ext>
            </a:extLst>
          </p:cNvPr>
          <p:cNvSpPr>
            <a:spLocks noGrp="1"/>
          </p:cNvSpPr>
          <p:nvPr>
            <p:ph type="sldNum" sz="quarter" idx="12"/>
          </p:nvPr>
        </p:nvSpPr>
        <p:spPr/>
        <p:txBody>
          <a:bodyPr/>
          <a:lstStyle/>
          <a:p>
            <a:fld id="{401CF334-2D5C-4859-84A6-CA7E6E43FAEB}" type="slidenum">
              <a:rPr lang="en-US" smtClean="0"/>
              <a:t>14</a:t>
            </a:fld>
            <a:endParaRPr lang="en-US" dirty="0"/>
          </a:p>
        </p:txBody>
      </p:sp>
      <p:graphicFrame>
        <p:nvGraphicFramePr>
          <p:cNvPr id="7" name="Chart 6">
            <a:extLst>
              <a:ext uri="{FF2B5EF4-FFF2-40B4-BE49-F238E27FC236}">
                <a16:creationId xmlns:a16="http://schemas.microsoft.com/office/drawing/2014/main" id="{F60A6117-8617-4D59-A672-C7E6913A1417}"/>
              </a:ext>
            </a:extLst>
          </p:cNvPr>
          <p:cNvGraphicFramePr>
            <a:graphicFrameLocks/>
          </p:cNvGraphicFramePr>
          <p:nvPr>
            <p:extLst>
              <p:ext uri="{D42A27DB-BD31-4B8C-83A1-F6EECF244321}">
                <p14:modId xmlns:p14="http://schemas.microsoft.com/office/powerpoint/2010/main" val="2208107534"/>
              </p:ext>
            </p:extLst>
          </p:nvPr>
        </p:nvGraphicFramePr>
        <p:xfrm>
          <a:off x="834046" y="3575238"/>
          <a:ext cx="4572000" cy="271318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8515C02D-E76A-41C9-BC3E-A52DB4869F93}"/>
              </a:ext>
            </a:extLst>
          </p:cNvPr>
          <p:cNvPicPr>
            <a:picLocks noChangeAspect="1"/>
          </p:cNvPicPr>
          <p:nvPr/>
        </p:nvPicPr>
        <p:blipFill>
          <a:blip r:embed="rId3"/>
          <a:stretch>
            <a:fillRect/>
          </a:stretch>
        </p:blipFill>
        <p:spPr>
          <a:xfrm>
            <a:off x="5623966" y="2724281"/>
            <a:ext cx="6215176" cy="3747019"/>
          </a:xfrm>
          <a:prstGeom prst="rect">
            <a:avLst/>
          </a:prstGeom>
        </p:spPr>
      </p:pic>
    </p:spTree>
    <p:extLst>
      <p:ext uri="{BB962C8B-B14F-4D97-AF65-F5344CB8AC3E}">
        <p14:creationId xmlns:p14="http://schemas.microsoft.com/office/powerpoint/2010/main" val="63129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4ACC-6AE8-4C82-85FE-FACB1591548D}"/>
              </a:ext>
            </a:extLst>
          </p:cNvPr>
          <p:cNvSpPr>
            <a:spLocks noGrp="1"/>
          </p:cNvSpPr>
          <p:nvPr>
            <p:ph type="title"/>
          </p:nvPr>
        </p:nvSpPr>
        <p:spPr>
          <a:xfrm>
            <a:off x="588885" y="477175"/>
            <a:ext cx="10972800" cy="784066"/>
          </a:xfrm>
        </p:spPr>
        <p:txBody>
          <a:bodyPr>
            <a:normAutofit/>
          </a:bodyPr>
          <a:lstStyle/>
          <a:p>
            <a:pPr algn="ctr"/>
            <a:r>
              <a:rPr lang="en-US" sz="3600" b="1" dirty="0"/>
              <a:t>FY 2019 Trauma Charges by Level of Trauma</a:t>
            </a:r>
            <a:endParaRPr lang="en-US" sz="3600" b="1" dirty="0">
              <a:highlight>
                <a:srgbClr val="FFFFFF"/>
              </a:highlight>
            </a:endParaRPr>
          </a:p>
        </p:txBody>
      </p:sp>
      <p:sp>
        <p:nvSpPr>
          <p:cNvPr id="3" name="Content Placeholder 2">
            <a:extLst>
              <a:ext uri="{FF2B5EF4-FFF2-40B4-BE49-F238E27FC236}">
                <a16:creationId xmlns:a16="http://schemas.microsoft.com/office/drawing/2014/main" id="{FE1E4199-6C5F-4CD1-B2E7-C9A47BEF0A08}"/>
              </a:ext>
            </a:extLst>
          </p:cNvPr>
          <p:cNvSpPr>
            <a:spLocks noGrp="1"/>
          </p:cNvSpPr>
          <p:nvPr>
            <p:ph idx="1"/>
          </p:nvPr>
        </p:nvSpPr>
        <p:spPr>
          <a:xfrm>
            <a:off x="452582" y="1261241"/>
            <a:ext cx="11425382" cy="5313295"/>
          </a:xfrm>
        </p:spPr>
        <p:txBody>
          <a:bodyPr>
            <a:normAutofit/>
          </a:bodyPr>
          <a:lstStyle/>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The average charge among all levels of Trauma activation fee was $4,461. </a:t>
            </a:r>
          </a:p>
          <a:p>
            <a:pPr marL="109728" indent="0">
              <a:buNone/>
            </a:pPr>
            <a:endParaRPr lang="en-US" sz="2600" dirty="0">
              <a:ea typeface="Cambria" panose="02040503050406030204" pitchFamily="18" charset="0"/>
              <a:cs typeface="Helvetica" panose="020B0604020202020204" pitchFamily="34" charset="0"/>
            </a:endParaRPr>
          </a:p>
          <a:p>
            <a:pPr marL="109728" indent="0">
              <a:buNone/>
            </a:pPr>
            <a:endParaRPr lang="en-US" sz="2600" dirty="0">
              <a:ea typeface="Cambria" panose="02040503050406030204" pitchFamily="18" charset="0"/>
              <a:cs typeface="Helvetica" panose="020B0604020202020204" pitchFamily="34" charset="0"/>
            </a:endParaRPr>
          </a:p>
          <a:p>
            <a:pPr>
              <a:buFont typeface="Wingdings" panose="05000000000000000000" pitchFamily="2" charset="2"/>
              <a:buChar char="v"/>
            </a:pPr>
            <a:endParaRPr lang="en-US" sz="1800" dirty="0">
              <a:solidFill>
                <a:schemeClr val="tx2">
                  <a:lumMod val="75000"/>
                </a:schemeClr>
              </a:solidFill>
            </a:endParaRPr>
          </a:p>
        </p:txBody>
      </p:sp>
      <p:sp>
        <p:nvSpPr>
          <p:cNvPr id="4" name="Slide Number Placeholder 3">
            <a:extLst>
              <a:ext uri="{FF2B5EF4-FFF2-40B4-BE49-F238E27FC236}">
                <a16:creationId xmlns:a16="http://schemas.microsoft.com/office/drawing/2014/main" id="{E4778DF8-3474-4F4E-8482-3896CC701645}"/>
              </a:ext>
            </a:extLst>
          </p:cNvPr>
          <p:cNvSpPr>
            <a:spLocks noGrp="1"/>
          </p:cNvSpPr>
          <p:nvPr>
            <p:ph type="sldNum" sz="quarter" idx="12"/>
          </p:nvPr>
        </p:nvSpPr>
        <p:spPr/>
        <p:txBody>
          <a:bodyPr/>
          <a:lstStyle/>
          <a:p>
            <a:fld id="{401CF334-2D5C-4859-84A6-CA7E6E43FAEB}" type="slidenum">
              <a:rPr lang="en-US" smtClean="0"/>
              <a:t>15</a:t>
            </a:fld>
            <a:endParaRPr lang="en-US" dirty="0"/>
          </a:p>
        </p:txBody>
      </p:sp>
      <p:graphicFrame>
        <p:nvGraphicFramePr>
          <p:cNvPr id="8" name="Chart 7">
            <a:extLst>
              <a:ext uri="{FF2B5EF4-FFF2-40B4-BE49-F238E27FC236}">
                <a16:creationId xmlns:a16="http://schemas.microsoft.com/office/drawing/2014/main" id="{2B8EDAB7-F4B4-40AD-8920-DB60E3D64CB1}"/>
              </a:ext>
            </a:extLst>
          </p:cNvPr>
          <p:cNvGraphicFramePr>
            <a:graphicFrameLocks/>
          </p:cNvGraphicFramePr>
          <p:nvPr>
            <p:extLst>
              <p:ext uri="{D42A27DB-BD31-4B8C-83A1-F6EECF244321}">
                <p14:modId xmlns:p14="http://schemas.microsoft.com/office/powerpoint/2010/main" val="2020129143"/>
              </p:ext>
            </p:extLst>
          </p:nvPr>
        </p:nvGraphicFramePr>
        <p:xfrm>
          <a:off x="1945244" y="2178581"/>
          <a:ext cx="8260081" cy="41098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3798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CC0-3426-45CD-BACF-6FE987D9D613}"/>
              </a:ext>
            </a:extLst>
          </p:cNvPr>
          <p:cNvSpPr>
            <a:spLocks noGrp="1"/>
          </p:cNvSpPr>
          <p:nvPr>
            <p:ph type="title"/>
          </p:nvPr>
        </p:nvSpPr>
        <p:spPr>
          <a:xfrm>
            <a:off x="413527" y="542660"/>
            <a:ext cx="10972800" cy="1066800"/>
          </a:xfrm>
        </p:spPr>
        <p:txBody>
          <a:bodyPr>
            <a:normAutofit/>
          </a:bodyPr>
          <a:lstStyle/>
          <a:p>
            <a:pPr algn="ctr"/>
            <a:r>
              <a:rPr lang="en-US" sz="3600" b="1" dirty="0"/>
              <a:t>FY 2019 Trauma Patients by County</a:t>
            </a:r>
            <a:endParaRPr lang="en-US" sz="3600" b="1" dirty="0">
              <a:highlight>
                <a:srgbClr val="FFFFFF"/>
              </a:highlight>
            </a:endParaRPr>
          </a:p>
        </p:txBody>
      </p:sp>
      <p:sp>
        <p:nvSpPr>
          <p:cNvPr id="3" name="Content Placeholder 2">
            <a:extLst>
              <a:ext uri="{FF2B5EF4-FFF2-40B4-BE49-F238E27FC236}">
                <a16:creationId xmlns:a16="http://schemas.microsoft.com/office/drawing/2014/main" id="{28A53714-5452-45F4-A4A9-4CBE6F5C390B}"/>
              </a:ext>
            </a:extLst>
          </p:cNvPr>
          <p:cNvSpPr>
            <a:spLocks noGrp="1"/>
          </p:cNvSpPr>
          <p:nvPr>
            <p:ph idx="1"/>
          </p:nvPr>
        </p:nvSpPr>
        <p:spPr>
          <a:xfrm>
            <a:off x="209550" y="1390650"/>
            <a:ext cx="11568923" cy="4752975"/>
          </a:xfrm>
        </p:spPr>
        <p:txBody>
          <a:bodyPr>
            <a:normAutofit/>
          </a:bodyPr>
          <a:lstStyle/>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79% of all trauma patients were from New Haven, Fairfield and Hartford counties.</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Almost every third trauma patient was from New Haven county. </a:t>
            </a:r>
          </a:p>
          <a:p>
            <a:pPr marL="109728" indent="0">
              <a:buNone/>
            </a:pPr>
            <a:endParaRPr lang="en-US" sz="2800" dirty="0">
              <a:ea typeface="Cambria" panose="02040503050406030204" pitchFamily="18" charset="0"/>
              <a:cs typeface="Helvetica" panose="020B0604020202020204" pitchFamily="34" charset="0"/>
            </a:endParaRPr>
          </a:p>
          <a:p>
            <a:pPr marL="109728" indent="0">
              <a:buNone/>
            </a:pPr>
            <a:endParaRPr lang="en-US" sz="2800" dirty="0">
              <a:ea typeface="Cambria" panose="02040503050406030204" pitchFamily="18"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EAC6691D-3501-48A8-8BC5-DD39FEAD621D}"/>
              </a:ext>
            </a:extLst>
          </p:cNvPr>
          <p:cNvSpPr>
            <a:spLocks noGrp="1"/>
          </p:cNvSpPr>
          <p:nvPr>
            <p:ph type="sldNum" sz="quarter" idx="12"/>
          </p:nvPr>
        </p:nvSpPr>
        <p:spPr/>
        <p:txBody>
          <a:bodyPr/>
          <a:lstStyle/>
          <a:p>
            <a:fld id="{401CF334-2D5C-4859-84A6-CA7E6E43FAEB}" type="slidenum">
              <a:rPr lang="en-US" smtClean="0"/>
              <a:t>16</a:t>
            </a:fld>
            <a:endParaRPr lang="en-US" dirty="0"/>
          </a:p>
        </p:txBody>
      </p:sp>
      <p:graphicFrame>
        <p:nvGraphicFramePr>
          <p:cNvPr id="6" name="Chart 5">
            <a:extLst>
              <a:ext uri="{FF2B5EF4-FFF2-40B4-BE49-F238E27FC236}">
                <a16:creationId xmlns:a16="http://schemas.microsoft.com/office/drawing/2014/main" id="{63041839-0157-4B92-8F06-53002DE17608}"/>
              </a:ext>
            </a:extLst>
          </p:cNvPr>
          <p:cNvGraphicFramePr>
            <a:graphicFrameLocks/>
          </p:cNvGraphicFramePr>
          <p:nvPr>
            <p:extLst>
              <p:ext uri="{D42A27DB-BD31-4B8C-83A1-F6EECF244321}">
                <p14:modId xmlns:p14="http://schemas.microsoft.com/office/powerpoint/2010/main" val="3723052487"/>
              </p:ext>
            </p:extLst>
          </p:nvPr>
        </p:nvGraphicFramePr>
        <p:xfrm>
          <a:off x="3251200" y="3429000"/>
          <a:ext cx="5292435" cy="3045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24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CC0-3426-45CD-BACF-6FE987D9D613}"/>
              </a:ext>
            </a:extLst>
          </p:cNvPr>
          <p:cNvSpPr>
            <a:spLocks noGrp="1"/>
          </p:cNvSpPr>
          <p:nvPr>
            <p:ph type="title"/>
          </p:nvPr>
        </p:nvSpPr>
        <p:spPr>
          <a:xfrm>
            <a:off x="413527" y="542660"/>
            <a:ext cx="10972800" cy="1066800"/>
          </a:xfrm>
        </p:spPr>
        <p:txBody>
          <a:bodyPr>
            <a:normAutofit/>
          </a:bodyPr>
          <a:lstStyle/>
          <a:p>
            <a:pPr algn="ctr"/>
            <a:r>
              <a:rPr lang="en-US" sz="3600" b="1" dirty="0"/>
              <a:t>FY 2019 Trauma Patients by Town</a:t>
            </a:r>
            <a:endParaRPr lang="en-US" sz="3600" b="1" dirty="0">
              <a:highlight>
                <a:srgbClr val="FFFFFF"/>
              </a:highlight>
            </a:endParaRPr>
          </a:p>
        </p:txBody>
      </p:sp>
      <p:sp>
        <p:nvSpPr>
          <p:cNvPr id="3" name="Content Placeholder 2">
            <a:extLst>
              <a:ext uri="{FF2B5EF4-FFF2-40B4-BE49-F238E27FC236}">
                <a16:creationId xmlns:a16="http://schemas.microsoft.com/office/drawing/2014/main" id="{28A53714-5452-45F4-A4A9-4CBE6F5C390B}"/>
              </a:ext>
            </a:extLst>
          </p:cNvPr>
          <p:cNvSpPr>
            <a:spLocks noGrp="1"/>
          </p:cNvSpPr>
          <p:nvPr>
            <p:ph idx="1"/>
          </p:nvPr>
        </p:nvSpPr>
        <p:spPr>
          <a:xfrm>
            <a:off x="209550" y="1390650"/>
            <a:ext cx="11568923" cy="4752975"/>
          </a:xfrm>
        </p:spPr>
        <p:txBody>
          <a:bodyPr>
            <a:normAutofit/>
          </a:bodyPr>
          <a:lstStyle/>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Nearly one in four trauma patients (25%) came from Hartford, New Haven, Bridgeport, Stamford or Waterbury cities. </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The remaining  75% came from over 100 other towns in CT.</a:t>
            </a:r>
          </a:p>
          <a:p>
            <a:pPr marL="109728" indent="0">
              <a:buNone/>
            </a:pPr>
            <a:endParaRPr lang="en-US" sz="2800" dirty="0">
              <a:ea typeface="Cambria" panose="02040503050406030204" pitchFamily="18" charset="0"/>
              <a:cs typeface="Helvetica" panose="020B0604020202020204" pitchFamily="34" charset="0"/>
            </a:endParaRPr>
          </a:p>
          <a:p>
            <a:pPr marL="109728" indent="0">
              <a:buNone/>
            </a:pPr>
            <a:endParaRPr lang="en-US" sz="2800" dirty="0">
              <a:ea typeface="Cambria" panose="02040503050406030204" pitchFamily="18"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EAC6691D-3501-48A8-8BC5-DD39FEAD621D}"/>
              </a:ext>
            </a:extLst>
          </p:cNvPr>
          <p:cNvSpPr>
            <a:spLocks noGrp="1"/>
          </p:cNvSpPr>
          <p:nvPr>
            <p:ph type="sldNum" sz="quarter" idx="12"/>
          </p:nvPr>
        </p:nvSpPr>
        <p:spPr/>
        <p:txBody>
          <a:bodyPr/>
          <a:lstStyle/>
          <a:p>
            <a:fld id="{401CF334-2D5C-4859-84A6-CA7E6E43FAEB}" type="slidenum">
              <a:rPr lang="en-US" smtClean="0"/>
              <a:t>17</a:t>
            </a:fld>
            <a:endParaRPr lang="en-US" dirty="0"/>
          </a:p>
        </p:txBody>
      </p:sp>
      <p:graphicFrame>
        <p:nvGraphicFramePr>
          <p:cNvPr id="6" name="Chart 5">
            <a:extLst>
              <a:ext uri="{FF2B5EF4-FFF2-40B4-BE49-F238E27FC236}">
                <a16:creationId xmlns:a16="http://schemas.microsoft.com/office/drawing/2014/main" id="{4EA19D5D-118D-4221-BC8C-F5C47AAE0284}"/>
              </a:ext>
            </a:extLst>
          </p:cNvPr>
          <p:cNvGraphicFramePr>
            <a:graphicFrameLocks/>
          </p:cNvGraphicFramePr>
          <p:nvPr>
            <p:extLst>
              <p:ext uri="{D42A27DB-BD31-4B8C-83A1-F6EECF244321}">
                <p14:modId xmlns:p14="http://schemas.microsoft.com/office/powerpoint/2010/main" val="3251743591"/>
              </p:ext>
            </p:extLst>
          </p:nvPr>
        </p:nvGraphicFramePr>
        <p:xfrm>
          <a:off x="3468260" y="3501809"/>
          <a:ext cx="4863334" cy="29694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470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3E81A-540D-4FEA-AD4F-61877B7504A1}"/>
              </a:ext>
            </a:extLst>
          </p:cNvPr>
          <p:cNvSpPr>
            <a:spLocks noGrp="1"/>
          </p:cNvSpPr>
          <p:nvPr>
            <p:ph type="title"/>
          </p:nvPr>
        </p:nvSpPr>
        <p:spPr>
          <a:xfrm>
            <a:off x="559151" y="480848"/>
            <a:ext cx="10972800" cy="1066800"/>
          </a:xfrm>
        </p:spPr>
        <p:txBody>
          <a:bodyPr/>
          <a:lstStyle/>
          <a:p>
            <a:pPr algn="ctr"/>
            <a:r>
              <a:rPr lang="en-US" b="1" dirty="0"/>
              <a:t>Top Five Diagnosis for Trauma Patients</a:t>
            </a:r>
          </a:p>
        </p:txBody>
      </p:sp>
      <p:sp>
        <p:nvSpPr>
          <p:cNvPr id="3" name="Content Placeholder 2">
            <a:extLst>
              <a:ext uri="{FF2B5EF4-FFF2-40B4-BE49-F238E27FC236}">
                <a16:creationId xmlns:a16="http://schemas.microsoft.com/office/drawing/2014/main" id="{C980A949-C9CF-46C6-81A8-42CD3C28438D}"/>
              </a:ext>
            </a:extLst>
          </p:cNvPr>
          <p:cNvSpPr>
            <a:spLocks noGrp="1"/>
          </p:cNvSpPr>
          <p:nvPr>
            <p:ph idx="1"/>
          </p:nvPr>
        </p:nvSpPr>
        <p:spPr>
          <a:xfrm>
            <a:off x="240146" y="1736284"/>
            <a:ext cx="11855738" cy="4325112"/>
          </a:xfrm>
        </p:spPr>
        <p:txBody>
          <a:bodyPr>
            <a:normAutofit/>
          </a:bodyPr>
          <a:lstStyle/>
          <a:p>
            <a:pPr marL="109728" indent="0" algn="ctr">
              <a:buNone/>
            </a:pPr>
            <a:r>
              <a:rPr lang="en-US" dirty="0"/>
              <a:t>Nearly one in five patients who had trauma fee activation had these diagnoses:</a:t>
            </a:r>
          </a:p>
          <a:p>
            <a:pPr marL="109728" indent="0" algn="ctr">
              <a:buNone/>
            </a:pPr>
            <a:endParaRPr lang="en-US" sz="1800" dirty="0"/>
          </a:p>
          <a:p>
            <a:pPr marL="109728" indent="0">
              <a:buNone/>
            </a:pPr>
            <a:r>
              <a:rPr lang="en-US" sz="1800" dirty="0"/>
              <a:t>		</a:t>
            </a:r>
            <a:r>
              <a:rPr lang="en-US" sz="2000" b="1" dirty="0"/>
              <a:t>23%</a:t>
            </a:r>
            <a:r>
              <a:rPr lang="en-US" sz="2000" dirty="0"/>
              <a:t>    MEDICAL BACK PROBLEMS W/O MCC</a:t>
            </a:r>
          </a:p>
          <a:p>
            <a:pPr marL="109728" indent="0">
              <a:buNone/>
            </a:pPr>
            <a:r>
              <a:rPr lang="en-US" sz="2000" dirty="0"/>
              <a:t>		</a:t>
            </a:r>
            <a:r>
              <a:rPr lang="en-US" sz="2000" b="1" dirty="0"/>
              <a:t>20%    </a:t>
            </a:r>
            <a:r>
              <a:rPr lang="en-US" sz="2000" dirty="0"/>
              <a:t>OTHER O.R. PROCEDURES  FOR MULTIPLE SIGNIFICANT TRAUMA W/MCC</a:t>
            </a:r>
          </a:p>
          <a:p>
            <a:pPr marL="109728" indent="0">
              <a:buNone/>
            </a:pPr>
            <a:r>
              <a:rPr lang="en-US" sz="2000" dirty="0"/>
              <a:t>		</a:t>
            </a:r>
            <a:r>
              <a:rPr lang="en-US" sz="2000" b="1" dirty="0"/>
              <a:t>20%</a:t>
            </a:r>
            <a:r>
              <a:rPr lang="en-US" sz="2000" dirty="0"/>
              <a:t>    TRAUMATIC STUPOR AND COMA, COMA&gt;1 HOUR W/CC</a:t>
            </a:r>
          </a:p>
          <a:p>
            <a:pPr marL="109728" indent="0">
              <a:buNone/>
            </a:pPr>
            <a:r>
              <a:rPr lang="en-US" sz="2000" dirty="0"/>
              <a:t>		</a:t>
            </a:r>
            <a:r>
              <a:rPr lang="en-US" sz="2000" b="1" dirty="0"/>
              <a:t>20%</a:t>
            </a:r>
            <a:r>
              <a:rPr lang="en-US" sz="2000" dirty="0"/>
              <a:t>    </a:t>
            </a:r>
            <a:r>
              <a:rPr kumimoji="0" lang="en-US" sz="2000" b="0" i="0" u="none" strike="noStrike" kern="1200" cap="none" spc="0" normalizeH="0" baseline="0" noProof="0" dirty="0">
                <a:ln>
                  <a:noFill/>
                </a:ln>
                <a:solidFill>
                  <a:srgbClr val="0069A7"/>
                </a:solidFill>
                <a:effectLst/>
                <a:uLnTx/>
                <a:uFillTx/>
                <a:latin typeface="Cambria" panose="02040503050406030204" pitchFamily="18" charset="0"/>
                <a:ea typeface="+mn-ea"/>
                <a:cs typeface="+mn-cs"/>
              </a:rPr>
              <a:t>TRAUMATIC STUPOR AND COMA, COMA&lt;1 HOUR W/CC</a:t>
            </a:r>
          </a:p>
          <a:p>
            <a:pPr marL="109728" indent="0">
              <a:buNone/>
            </a:pPr>
            <a:r>
              <a:rPr lang="en-US" sz="2000" dirty="0">
                <a:solidFill>
                  <a:srgbClr val="0069A7"/>
                </a:solidFill>
              </a:rPr>
              <a:t>		</a:t>
            </a:r>
            <a:r>
              <a:rPr lang="en-US" sz="2000" b="1" dirty="0">
                <a:solidFill>
                  <a:srgbClr val="0069A7"/>
                </a:solidFill>
              </a:rPr>
              <a:t>18%</a:t>
            </a:r>
            <a:r>
              <a:rPr lang="en-US" sz="2000" dirty="0">
                <a:solidFill>
                  <a:srgbClr val="0069A7"/>
                </a:solidFill>
              </a:rPr>
              <a:t>    OTHER MULTIPLE SIGNIFICANT TRAUMA WITH CC</a:t>
            </a:r>
            <a:endParaRPr lang="en-US" sz="2000" dirty="0"/>
          </a:p>
        </p:txBody>
      </p:sp>
      <p:sp>
        <p:nvSpPr>
          <p:cNvPr id="4" name="Slide Number Placeholder 3">
            <a:extLst>
              <a:ext uri="{FF2B5EF4-FFF2-40B4-BE49-F238E27FC236}">
                <a16:creationId xmlns:a16="http://schemas.microsoft.com/office/drawing/2014/main" id="{92C9D742-340E-4A5F-BE43-0C92EA41031B}"/>
              </a:ext>
            </a:extLst>
          </p:cNvPr>
          <p:cNvSpPr>
            <a:spLocks noGrp="1"/>
          </p:cNvSpPr>
          <p:nvPr>
            <p:ph type="sldNum" sz="quarter" idx="12"/>
          </p:nvPr>
        </p:nvSpPr>
        <p:spPr/>
        <p:txBody>
          <a:bodyPr/>
          <a:lstStyle/>
          <a:p>
            <a:fld id="{401CF334-2D5C-4859-84A6-CA7E6E43FAEB}" type="slidenum">
              <a:rPr lang="en-US" smtClean="0"/>
              <a:t>18</a:t>
            </a:fld>
            <a:endParaRPr lang="en-US" dirty="0"/>
          </a:p>
        </p:txBody>
      </p:sp>
    </p:spTree>
    <p:extLst>
      <p:ext uri="{BB962C8B-B14F-4D97-AF65-F5344CB8AC3E}">
        <p14:creationId xmlns:p14="http://schemas.microsoft.com/office/powerpoint/2010/main" val="298837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5327" y="1258529"/>
            <a:ext cx="10972800" cy="4826723"/>
          </a:xfrm>
        </p:spPr>
        <p:txBody>
          <a:bodyPr>
            <a:normAutofit/>
          </a:bodyPr>
          <a:lstStyle/>
          <a:p>
            <a:pPr marL="0" indent="0" algn="ctr">
              <a:spcBef>
                <a:spcPts val="0"/>
              </a:spcBef>
              <a:buNone/>
            </a:pPr>
            <a:r>
              <a:rPr lang="en-US" sz="4400" b="1" dirty="0"/>
              <a:t>For more information on trauma policy</a:t>
            </a:r>
          </a:p>
          <a:p>
            <a:pPr marL="0" indent="0" algn="ctr">
              <a:spcBef>
                <a:spcPts val="0"/>
              </a:spcBef>
              <a:buNone/>
            </a:pPr>
            <a:endParaRPr lang="en-US" sz="3000" b="1" dirty="0">
              <a:hlinkClick r:id="rId2"/>
            </a:endParaRPr>
          </a:p>
          <a:p>
            <a:pPr marL="0" indent="0" algn="ctr">
              <a:spcBef>
                <a:spcPts val="0"/>
              </a:spcBef>
              <a:buNone/>
            </a:pPr>
            <a:r>
              <a:rPr lang="en-US" sz="3200" b="1" dirty="0">
                <a:hlinkClick r:id="rId3"/>
              </a:rPr>
              <a:t>https://portal.ct.gov/OHS/Pages/Trauma-Activation-Fee</a:t>
            </a:r>
            <a:endParaRPr lang="en-US" sz="3200" b="1" dirty="0"/>
          </a:p>
          <a:p>
            <a:pPr marL="0" indent="0" algn="ctr">
              <a:spcBef>
                <a:spcPts val="0"/>
              </a:spcBef>
              <a:buNone/>
            </a:pPr>
            <a:endParaRPr lang="en-US" sz="4400" dirty="0"/>
          </a:p>
          <a:p>
            <a:pPr marL="0" indent="0" algn="ctr">
              <a:spcBef>
                <a:spcPts val="0"/>
              </a:spcBef>
              <a:buNone/>
            </a:pPr>
            <a:r>
              <a:rPr lang="en-US" sz="4400" b="1" dirty="0"/>
              <a:t>To know more about OHS visit</a:t>
            </a:r>
          </a:p>
          <a:p>
            <a:pPr marL="0" indent="0" algn="ctr">
              <a:spcBef>
                <a:spcPts val="0"/>
              </a:spcBef>
              <a:buNone/>
            </a:pPr>
            <a:endParaRPr lang="en-US" sz="4400" b="1" dirty="0"/>
          </a:p>
          <a:p>
            <a:pPr marL="0" indent="0" algn="ctr">
              <a:spcBef>
                <a:spcPts val="0"/>
              </a:spcBef>
              <a:buNone/>
            </a:pPr>
            <a:r>
              <a:rPr lang="en-US" sz="3200" b="1" dirty="0">
                <a:hlinkClick r:id="rId4"/>
              </a:rPr>
              <a:t>https://portal.ct.gov/OHS</a:t>
            </a:r>
            <a:endParaRPr lang="en-US" sz="3200" b="1" dirty="0"/>
          </a:p>
          <a:p>
            <a:pPr marL="0" indent="0" algn="ctr">
              <a:spcBef>
                <a:spcPts val="0"/>
              </a:spcBef>
              <a:buNone/>
            </a:pPr>
            <a:endParaRPr lang="en-US" sz="4400" dirty="0"/>
          </a:p>
          <a:p>
            <a:pPr marL="0" indent="0" algn="ctr">
              <a:spcBef>
                <a:spcPts val="0"/>
              </a:spcBef>
              <a:buNone/>
            </a:pPr>
            <a:endParaRPr lang="en-US" sz="2000" dirty="0"/>
          </a:p>
          <a:p>
            <a:pPr marL="0" indent="0" algn="ctr">
              <a:spcBef>
                <a:spcPts val="0"/>
              </a:spcBef>
              <a:buNone/>
            </a:pPr>
            <a:endParaRPr lang="en-US" sz="2000" dirty="0"/>
          </a:p>
          <a:p>
            <a:pPr marL="0" indent="0" algn="ctr">
              <a:spcBef>
                <a:spcPts val="0"/>
              </a:spcBef>
              <a:buNone/>
            </a:pPr>
            <a:endParaRPr lang="en-US" sz="2000" dirty="0"/>
          </a:p>
          <a:p>
            <a:pPr marL="0" indent="0" algn="ctr">
              <a:spcBef>
                <a:spcPts val="0"/>
              </a:spcBef>
              <a:buNone/>
            </a:pPr>
            <a:endParaRPr lang="en-US" sz="2000" dirty="0"/>
          </a:p>
          <a:p>
            <a:pPr marL="109728" indent="0" algn="ctr">
              <a:buNone/>
            </a:pPr>
            <a:endParaRPr lang="en-US" sz="4400" dirty="0"/>
          </a:p>
        </p:txBody>
      </p:sp>
      <p:sp>
        <p:nvSpPr>
          <p:cNvPr id="4" name="Slide Number Placeholder 3"/>
          <p:cNvSpPr>
            <a:spLocks noGrp="1"/>
          </p:cNvSpPr>
          <p:nvPr>
            <p:ph type="sldNum" sz="quarter" idx="12"/>
          </p:nvPr>
        </p:nvSpPr>
        <p:spPr/>
        <p:txBody>
          <a:bodyPr/>
          <a:lstStyle/>
          <a:p>
            <a:fld id="{401CF334-2D5C-4859-84A6-CA7E6E43FAEB}" type="slidenum">
              <a:rPr lang="en-US" smtClean="0"/>
              <a:t>19</a:t>
            </a:fld>
            <a:endParaRPr lang="en-US" dirty="0"/>
          </a:p>
        </p:txBody>
      </p:sp>
    </p:spTree>
    <p:extLst>
      <p:ext uri="{BB962C8B-B14F-4D97-AF65-F5344CB8AC3E}">
        <p14:creationId xmlns:p14="http://schemas.microsoft.com/office/powerpoint/2010/main" val="182880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FE91-17C8-41CC-B4F2-4E6434E028DD}"/>
              </a:ext>
            </a:extLst>
          </p:cNvPr>
          <p:cNvSpPr>
            <a:spLocks noGrp="1"/>
          </p:cNvSpPr>
          <p:nvPr>
            <p:ph type="title"/>
          </p:nvPr>
        </p:nvSpPr>
        <p:spPr>
          <a:xfrm>
            <a:off x="509311" y="511769"/>
            <a:ext cx="10972800" cy="1066800"/>
          </a:xfrm>
        </p:spPr>
        <p:txBody>
          <a:bodyPr>
            <a:normAutofit/>
          </a:bodyPr>
          <a:lstStyle/>
          <a:p>
            <a:pPr marL="0" marR="0" algn="ctr">
              <a:lnSpc>
                <a:spcPct val="107000"/>
              </a:lnSpc>
              <a:spcBef>
                <a:spcPts val="0"/>
              </a:spcBef>
              <a:spcAft>
                <a:spcPts val="0"/>
              </a:spcAft>
            </a:pPr>
            <a:r>
              <a:rPr lang="en-US" sz="3600" b="1" dirty="0">
                <a:solidFill>
                  <a:srgbClr val="0070C0"/>
                </a:solidFill>
                <a:effectLst/>
                <a:ea typeface="Cambria" panose="02040503050406030204" pitchFamily="18" charset="0"/>
                <a:cs typeface="Times New Roman" panose="02020603050405020304" pitchFamily="18" charset="0"/>
              </a:rPr>
              <a:t>What is Trauma Activation Fee? </a:t>
            </a:r>
            <a:endParaRPr lang="en-US" sz="3600" dirty="0">
              <a:solidFill>
                <a:srgbClr val="0070C0"/>
              </a:solidFill>
              <a:effectLst/>
              <a:ea typeface="Cambria" panose="020405030504060302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2DED85-37B4-4029-81ED-48481DCD485F}"/>
              </a:ext>
            </a:extLst>
          </p:cNvPr>
          <p:cNvSpPr>
            <a:spLocks noGrp="1"/>
          </p:cNvSpPr>
          <p:nvPr>
            <p:ph idx="1"/>
          </p:nvPr>
        </p:nvSpPr>
        <p:spPr>
          <a:xfrm>
            <a:off x="609600" y="1447060"/>
            <a:ext cx="10972800" cy="4740676"/>
          </a:xfrm>
        </p:spPr>
        <p:txBody>
          <a:bodyPr>
            <a:normAutofit fontScale="92500"/>
          </a:bodyPr>
          <a:lstStyle/>
          <a:p>
            <a:pPr>
              <a:buFont typeface="Wingdings" panose="05000000000000000000" pitchFamily="2" charset="2"/>
              <a:buChar char="v"/>
            </a:pPr>
            <a:r>
              <a:rPr lang="en-US" dirty="0"/>
              <a:t>”Trauma Activation Fee” is the reimbursement associated with deployment of a hospital’s specialized trauma response team for a patient.</a:t>
            </a:r>
          </a:p>
          <a:p>
            <a:pPr>
              <a:buFont typeface="Wingdings" panose="05000000000000000000" pitchFamily="2" charset="2"/>
              <a:buChar char="v"/>
            </a:pPr>
            <a:endParaRPr lang="en-US" dirty="0"/>
          </a:p>
          <a:p>
            <a:pPr>
              <a:buFont typeface="Wingdings" panose="05000000000000000000" pitchFamily="2" charset="2"/>
              <a:buChar char="v"/>
            </a:pPr>
            <a:r>
              <a:rPr lang="en-US" dirty="0"/>
              <a:t>Reimbursement is based on special codes and related fee payment system. </a:t>
            </a:r>
          </a:p>
          <a:p>
            <a:pPr marL="109728" indent="0">
              <a:buNone/>
            </a:pPr>
            <a:endParaRPr lang="en-US" dirty="0"/>
          </a:p>
          <a:p>
            <a:pPr>
              <a:buFont typeface="Wingdings" panose="05000000000000000000" pitchFamily="2" charset="2"/>
              <a:buChar char="v"/>
            </a:pPr>
            <a:r>
              <a:rPr lang="en-US" dirty="0">
                <a:highlight>
                  <a:srgbClr val="FFFFFF"/>
                </a:highlight>
              </a:rPr>
              <a:t>The </a:t>
            </a:r>
            <a:r>
              <a:rPr lang="en-US" dirty="0"/>
              <a:t>primary purpose of  the fee is to help trauma centers remain financially viable, given the significant cost burden associated with professional and administrative resources needed to achieve and maintain the advanced level of readiness and capability of their critical care services.</a:t>
            </a:r>
          </a:p>
        </p:txBody>
      </p:sp>
      <p:sp>
        <p:nvSpPr>
          <p:cNvPr id="4" name="Slide Number Placeholder 3">
            <a:extLst>
              <a:ext uri="{FF2B5EF4-FFF2-40B4-BE49-F238E27FC236}">
                <a16:creationId xmlns:a16="http://schemas.microsoft.com/office/drawing/2014/main" id="{71ADA93E-1BB5-4319-94B2-5BCC39DE1368}"/>
              </a:ext>
            </a:extLst>
          </p:cNvPr>
          <p:cNvSpPr>
            <a:spLocks noGrp="1"/>
          </p:cNvSpPr>
          <p:nvPr>
            <p:ph type="sldNum" sz="quarter" idx="12"/>
          </p:nvPr>
        </p:nvSpPr>
        <p:spPr/>
        <p:txBody>
          <a:bodyPr/>
          <a:lstStyle/>
          <a:p>
            <a:fld id="{401CF334-2D5C-4859-84A6-CA7E6E43FAEB}" type="slidenum">
              <a:rPr lang="en-US" smtClean="0"/>
              <a:t>2</a:t>
            </a:fld>
            <a:endParaRPr lang="en-US" dirty="0"/>
          </a:p>
        </p:txBody>
      </p:sp>
    </p:spTree>
    <p:extLst>
      <p:ext uri="{BB962C8B-B14F-4D97-AF65-F5344CB8AC3E}">
        <p14:creationId xmlns:p14="http://schemas.microsoft.com/office/powerpoint/2010/main" val="95365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225" y="1329813"/>
            <a:ext cx="4670323" cy="1066800"/>
          </a:xfrm>
        </p:spPr>
        <p:txBody>
          <a:bodyPr>
            <a:noAutofit/>
          </a:bodyPr>
          <a:lstStyle/>
          <a:p>
            <a:r>
              <a:rPr lang="en-US" sz="7200" b="1" dirty="0"/>
              <a:t>Questions</a:t>
            </a:r>
          </a:p>
        </p:txBody>
      </p:sp>
      <p:sp>
        <p:nvSpPr>
          <p:cNvPr id="3" name="Content Placeholder 2"/>
          <p:cNvSpPr>
            <a:spLocks noGrp="1"/>
          </p:cNvSpPr>
          <p:nvPr>
            <p:ph idx="1"/>
          </p:nvPr>
        </p:nvSpPr>
        <p:spPr>
          <a:xfrm>
            <a:off x="3224981" y="2937387"/>
            <a:ext cx="5584723" cy="1929580"/>
          </a:xfrm>
        </p:spPr>
        <p:txBody>
          <a:bodyPr>
            <a:noAutofit/>
          </a:bodyPr>
          <a:lstStyle/>
          <a:p>
            <a:pPr marL="109728" indent="0" algn="ctr">
              <a:buNone/>
            </a:pPr>
            <a:r>
              <a:rPr lang="en-US" sz="9600" b="1" dirty="0"/>
              <a:t>?</a:t>
            </a:r>
          </a:p>
        </p:txBody>
      </p:sp>
      <p:sp>
        <p:nvSpPr>
          <p:cNvPr id="4" name="Slide Number Placeholder 3"/>
          <p:cNvSpPr>
            <a:spLocks noGrp="1"/>
          </p:cNvSpPr>
          <p:nvPr>
            <p:ph type="sldNum" sz="quarter" idx="12"/>
          </p:nvPr>
        </p:nvSpPr>
        <p:spPr/>
        <p:txBody>
          <a:bodyPr/>
          <a:lstStyle/>
          <a:p>
            <a:fld id="{401CF334-2D5C-4859-84A6-CA7E6E43FAEB}" type="slidenum">
              <a:rPr lang="en-US" smtClean="0"/>
              <a:t>20</a:t>
            </a:fld>
            <a:endParaRPr lang="en-US" dirty="0"/>
          </a:p>
        </p:txBody>
      </p:sp>
    </p:spTree>
    <p:extLst>
      <p:ext uri="{BB962C8B-B14F-4D97-AF65-F5344CB8AC3E}">
        <p14:creationId xmlns:p14="http://schemas.microsoft.com/office/powerpoint/2010/main" val="36418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8373-BFAD-436F-B09E-23B27EB5437A}"/>
              </a:ext>
            </a:extLst>
          </p:cNvPr>
          <p:cNvSpPr>
            <a:spLocks noGrp="1"/>
          </p:cNvSpPr>
          <p:nvPr>
            <p:ph type="title"/>
          </p:nvPr>
        </p:nvSpPr>
        <p:spPr>
          <a:xfrm>
            <a:off x="609600" y="469895"/>
            <a:ext cx="10972800" cy="1066800"/>
          </a:xfrm>
        </p:spPr>
        <p:txBody>
          <a:bodyPr/>
          <a:lstStyle/>
          <a:p>
            <a:pPr algn="ctr"/>
            <a:r>
              <a:rPr lang="en-US" sz="3600" b="1" dirty="0"/>
              <a:t>Connecticut Designated Trauma Centers</a:t>
            </a:r>
          </a:p>
        </p:txBody>
      </p:sp>
      <p:sp>
        <p:nvSpPr>
          <p:cNvPr id="3" name="Content Placeholder 2">
            <a:extLst>
              <a:ext uri="{FF2B5EF4-FFF2-40B4-BE49-F238E27FC236}">
                <a16:creationId xmlns:a16="http://schemas.microsoft.com/office/drawing/2014/main" id="{8CAAFD59-FC09-44A8-B80D-2EF02050F56D}"/>
              </a:ext>
            </a:extLst>
          </p:cNvPr>
          <p:cNvSpPr>
            <a:spLocks noGrp="1"/>
          </p:cNvSpPr>
          <p:nvPr>
            <p:ph idx="1"/>
          </p:nvPr>
        </p:nvSpPr>
        <p:spPr/>
        <p:txBody>
          <a:bodyPr>
            <a:normAutofit/>
          </a:bodyPr>
          <a:lstStyle/>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09728" indent="0">
              <a:buNone/>
            </a:pPr>
            <a:endParaRPr lang="en-US"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endParaRPr lang="en-US" dirty="0">
              <a:solidFill>
                <a:schemeClr val="tx2">
                  <a:lumMod val="75000"/>
                </a:schemeClr>
              </a:solidFill>
            </a:endParaRPr>
          </a:p>
          <a:p>
            <a:endParaRPr lang="en-US" dirty="0"/>
          </a:p>
        </p:txBody>
      </p:sp>
      <p:sp>
        <p:nvSpPr>
          <p:cNvPr id="4" name="Slide Number Placeholder 3">
            <a:extLst>
              <a:ext uri="{FF2B5EF4-FFF2-40B4-BE49-F238E27FC236}">
                <a16:creationId xmlns:a16="http://schemas.microsoft.com/office/drawing/2014/main" id="{9AFBEF0E-9177-44DE-A397-73EC67CB0475}"/>
              </a:ext>
            </a:extLst>
          </p:cNvPr>
          <p:cNvSpPr>
            <a:spLocks noGrp="1"/>
          </p:cNvSpPr>
          <p:nvPr>
            <p:ph type="sldNum" sz="quarter" idx="12"/>
          </p:nvPr>
        </p:nvSpPr>
        <p:spPr/>
        <p:txBody>
          <a:bodyPr/>
          <a:lstStyle/>
          <a:p>
            <a:fld id="{401CF334-2D5C-4859-84A6-CA7E6E43FAEB}" type="slidenum">
              <a:rPr lang="en-US" smtClean="0"/>
              <a:t>3</a:t>
            </a:fld>
            <a:endParaRPr lang="en-US" dirty="0"/>
          </a:p>
        </p:txBody>
      </p:sp>
      <p:sp>
        <p:nvSpPr>
          <p:cNvPr id="5" name="Content Placeholder 2">
            <a:extLst>
              <a:ext uri="{FF2B5EF4-FFF2-40B4-BE49-F238E27FC236}">
                <a16:creationId xmlns:a16="http://schemas.microsoft.com/office/drawing/2014/main" id="{7489AD2B-B84B-49E0-8E18-AF2ABBC96B41}"/>
              </a:ext>
            </a:extLst>
          </p:cNvPr>
          <p:cNvSpPr txBox="1">
            <a:spLocks/>
          </p:cNvSpPr>
          <p:nvPr/>
        </p:nvSpPr>
        <p:spPr>
          <a:xfrm>
            <a:off x="762000" y="1331650"/>
            <a:ext cx="10972800" cy="5395286"/>
          </a:xfrm>
          <a:prstGeom prst="rect">
            <a:avLst/>
          </a:prstGeom>
        </p:spPr>
        <p:txBody>
          <a:bodyPr vert="horz">
            <a:normAutofit/>
          </a:bodyPr>
          <a:lst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Cambria" panose="02040503050406030204" pitchFamily="18" charset="0"/>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Cambria" panose="02040503050406030204" pitchFamily="18" charset="0"/>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Cambria" panose="02040503050406030204" pitchFamily="18" charset="0"/>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Cambria" panose="02040503050406030204" pitchFamily="18" charset="0"/>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Cambria" panose="02040503050406030204" pitchFamily="18" charset="0"/>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a:lstStyle>
          <a:p>
            <a:pPr marL="0" indent="0">
              <a:lnSpc>
                <a:spcPct val="107000"/>
              </a:lnSpc>
              <a:spcBef>
                <a:spcPts val="0"/>
              </a:spcBef>
              <a:buFont typeface="Georgia"/>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Font typeface="Georgia"/>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r>
              <a:rPr lang="en-US" dirty="0">
                <a:highlight>
                  <a:srgbClr val="FFFFFF"/>
                </a:highlight>
                <a:ea typeface="Cambria" panose="02040503050406030204" pitchFamily="18" charset="0"/>
                <a:cs typeface="Helvetica" panose="020B0604020202020204" pitchFamily="34" charset="0"/>
              </a:rPr>
              <a:t>Connecticut has</a:t>
            </a:r>
            <a:r>
              <a:rPr lang="en-US" dirty="0">
                <a:ea typeface="Cambria" panose="02040503050406030204" pitchFamily="18" charset="0"/>
                <a:cs typeface="Helvetica" panose="020B0604020202020204" pitchFamily="34" charset="0"/>
              </a:rPr>
              <a:t> 11 adult and 1 pediatric trauma centers designated and licensed by the Department of Public Health.</a:t>
            </a:r>
          </a:p>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endParaRPr lang="en-US" dirty="0">
              <a:latin typeface="Helvetica" panose="020B0604020202020204" pitchFamily="34" charset="0"/>
              <a:cs typeface="Helvetica" panose="020B0604020202020204" pitchFamily="34" charset="0"/>
            </a:endParaRPr>
          </a:p>
          <a:p>
            <a:pPr>
              <a:buFont typeface="Wingdings" panose="05000000000000000000" pitchFamily="2" charset="2"/>
              <a:buChar char="v"/>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09728"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pPr>
            <a:endParaRPr lang="en-US" sz="1800" dirty="0">
              <a:solidFill>
                <a:schemeClr val="tx2">
                  <a:lumMod val="75000"/>
                </a:schemeClr>
              </a:solidFill>
            </a:endParaRPr>
          </a:p>
        </p:txBody>
      </p:sp>
      <p:sp>
        <p:nvSpPr>
          <p:cNvPr id="8" name="TextBox 7">
            <a:extLst>
              <a:ext uri="{FF2B5EF4-FFF2-40B4-BE49-F238E27FC236}">
                <a16:creationId xmlns:a16="http://schemas.microsoft.com/office/drawing/2014/main" id="{29C3F725-CDCA-4BE1-B647-71F22C071313}"/>
              </a:ext>
            </a:extLst>
          </p:cNvPr>
          <p:cNvSpPr txBox="1"/>
          <p:nvPr/>
        </p:nvSpPr>
        <p:spPr>
          <a:xfrm>
            <a:off x="690978" y="6357604"/>
            <a:ext cx="9438443" cy="369332"/>
          </a:xfrm>
          <a:prstGeom prst="rect">
            <a:avLst/>
          </a:prstGeom>
          <a:noFill/>
        </p:spPr>
        <p:txBody>
          <a:bodyPr wrap="square">
            <a:spAutoFit/>
          </a:bodyPr>
          <a:lstStyle/>
          <a:p>
            <a:r>
              <a:rPr lang="en-US" sz="1800" dirty="0">
                <a:latin typeface="Cambria" panose="02040503050406030204" pitchFamily="18" charset="0"/>
                <a:ea typeface="Cambria" panose="020405030504060302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Pediatric</a:t>
            </a:r>
          </a:p>
        </p:txBody>
      </p:sp>
      <p:graphicFrame>
        <p:nvGraphicFramePr>
          <p:cNvPr id="13" name="Table 13">
            <a:extLst>
              <a:ext uri="{FF2B5EF4-FFF2-40B4-BE49-F238E27FC236}">
                <a16:creationId xmlns:a16="http://schemas.microsoft.com/office/drawing/2014/main" id="{BF30F9C2-CFFE-4769-AD1F-E549EE6B3B9D}"/>
              </a:ext>
            </a:extLst>
          </p:cNvPr>
          <p:cNvGraphicFramePr>
            <a:graphicFrameLocks noGrp="1"/>
          </p:cNvGraphicFramePr>
          <p:nvPr>
            <p:extLst>
              <p:ext uri="{D42A27DB-BD31-4B8C-83A1-F6EECF244321}">
                <p14:modId xmlns:p14="http://schemas.microsoft.com/office/powerpoint/2010/main" val="487886874"/>
              </p:ext>
            </p:extLst>
          </p:nvPr>
        </p:nvGraphicFramePr>
        <p:xfrm>
          <a:off x="884806" y="3494247"/>
          <a:ext cx="10739024" cy="2432480"/>
        </p:xfrm>
        <a:graphic>
          <a:graphicData uri="http://schemas.openxmlformats.org/drawingml/2006/table">
            <a:tbl>
              <a:tblPr firstRow="1" bandRow="1">
                <a:tableStyleId>{3B4B98B0-60AC-42C2-AFA5-B58CD77FA1E5}</a:tableStyleId>
              </a:tblPr>
              <a:tblGrid>
                <a:gridCol w="2684756">
                  <a:extLst>
                    <a:ext uri="{9D8B030D-6E8A-4147-A177-3AD203B41FA5}">
                      <a16:colId xmlns:a16="http://schemas.microsoft.com/office/drawing/2014/main" val="3197935337"/>
                    </a:ext>
                  </a:extLst>
                </a:gridCol>
                <a:gridCol w="2684756">
                  <a:extLst>
                    <a:ext uri="{9D8B030D-6E8A-4147-A177-3AD203B41FA5}">
                      <a16:colId xmlns:a16="http://schemas.microsoft.com/office/drawing/2014/main" val="1586551233"/>
                    </a:ext>
                  </a:extLst>
                </a:gridCol>
                <a:gridCol w="2684756">
                  <a:extLst>
                    <a:ext uri="{9D8B030D-6E8A-4147-A177-3AD203B41FA5}">
                      <a16:colId xmlns:a16="http://schemas.microsoft.com/office/drawing/2014/main" val="1682391897"/>
                    </a:ext>
                  </a:extLst>
                </a:gridCol>
                <a:gridCol w="2684756">
                  <a:extLst>
                    <a:ext uri="{9D8B030D-6E8A-4147-A177-3AD203B41FA5}">
                      <a16:colId xmlns:a16="http://schemas.microsoft.com/office/drawing/2014/main" val="1318237182"/>
                    </a:ext>
                  </a:extLst>
                </a:gridCol>
              </a:tblGrid>
              <a:tr h="374607">
                <a:tc gridSpan="4">
                  <a:txBody>
                    <a:bodyPr/>
                    <a:lstStyle/>
                    <a:p>
                      <a:pPr algn="ctr" fontAlgn="b"/>
                      <a:r>
                        <a:rPr lang="en-US" sz="2400" b="1" u="none" strike="noStrike" dirty="0">
                          <a:solidFill>
                            <a:schemeClr val="bg2">
                              <a:lumMod val="25000"/>
                            </a:schemeClr>
                          </a:solidFill>
                          <a:effectLst/>
                        </a:rPr>
                        <a:t>Connecticut Hospitals Designated as Trauma Centers</a:t>
                      </a:r>
                      <a:endParaRPr lang="en-US" sz="2400" b="1" i="0" u="none" strike="noStrike" dirty="0">
                        <a:solidFill>
                          <a:schemeClr val="bg2">
                            <a:lumMod val="25000"/>
                          </a:schemeClr>
                        </a:solidFill>
                        <a:effectLst/>
                        <a:latin typeface="Cambria" panose="02040503050406030204" pitchFamily="18" charset="0"/>
                        <a:ea typeface="Cambria" panose="02040503050406030204" pitchFamily="18" charset="0"/>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2875065"/>
                  </a:ext>
                </a:extLst>
              </a:tr>
              <a:tr h="374607">
                <a:tc>
                  <a:txBody>
                    <a:bodyPr/>
                    <a:lstStyle/>
                    <a:p>
                      <a:pPr algn="ctr" fontAlgn="b"/>
                      <a:r>
                        <a:rPr lang="en-US" sz="1600" b="1" u="none" strike="noStrike" dirty="0">
                          <a:solidFill>
                            <a:schemeClr val="bg2">
                              <a:lumMod val="25000"/>
                            </a:schemeClr>
                          </a:solidFill>
                          <a:effectLst/>
                        </a:rPr>
                        <a:t> Trauma Level I </a:t>
                      </a:r>
                      <a:endParaRPr lang="en-US" sz="1600" b="1" i="0" u="none" strike="noStrike" dirty="0">
                        <a:solidFill>
                          <a:schemeClr val="bg2">
                            <a:lumMod val="25000"/>
                          </a:schemeClr>
                        </a:solidFill>
                        <a:effectLst/>
                        <a:latin typeface="Cambria" panose="02040503050406030204" pitchFamily="18" charset="0"/>
                        <a:ea typeface="Cambria" panose="02040503050406030204" pitchFamily="18" charset="0"/>
                      </a:endParaRPr>
                    </a:p>
                  </a:txBody>
                  <a:tcPr marL="7620" marR="7620" marT="7620" marB="0" anchor="b"/>
                </a:tc>
                <a:tc gridSpan="2">
                  <a:txBody>
                    <a:bodyPr/>
                    <a:lstStyle/>
                    <a:p>
                      <a:pPr algn="ctr" fontAlgn="b"/>
                      <a:r>
                        <a:rPr lang="en-US" sz="1600" b="1" u="none" strike="noStrike" dirty="0">
                          <a:solidFill>
                            <a:schemeClr val="bg2">
                              <a:lumMod val="25000"/>
                            </a:schemeClr>
                          </a:solidFill>
                          <a:effectLst/>
                        </a:rPr>
                        <a:t> Trauma Level II</a:t>
                      </a:r>
                      <a:endParaRPr lang="en-US" sz="1600" b="1" i="0" u="none" strike="noStrike" dirty="0">
                        <a:solidFill>
                          <a:schemeClr val="bg2">
                            <a:lumMod val="25000"/>
                          </a:schemeClr>
                        </a:solidFill>
                        <a:effectLst/>
                        <a:latin typeface="Cambria" panose="02040503050406030204" pitchFamily="18" charset="0"/>
                        <a:ea typeface="Cambria" panose="02040503050406030204" pitchFamily="18" charset="0"/>
                      </a:endParaRPr>
                    </a:p>
                  </a:txBody>
                  <a:tcPr marL="7620" marR="7620" marT="7620" marB="0" anchor="b"/>
                </a:tc>
                <a:tc hMerge="1">
                  <a:txBody>
                    <a:bodyPr/>
                    <a:lstStyle/>
                    <a:p>
                      <a:endParaRPr lang="en-US"/>
                    </a:p>
                  </a:txBody>
                  <a:tcPr/>
                </a:tc>
                <a:tc>
                  <a:txBody>
                    <a:bodyPr/>
                    <a:lstStyle/>
                    <a:p>
                      <a:pPr algn="ctr" fontAlgn="b"/>
                      <a:r>
                        <a:rPr lang="en-US" sz="1600" b="1" u="none" strike="noStrike" dirty="0">
                          <a:solidFill>
                            <a:schemeClr val="bg2">
                              <a:lumMod val="25000"/>
                            </a:schemeClr>
                          </a:solidFill>
                          <a:effectLst/>
                        </a:rPr>
                        <a:t> Trauma Level III</a:t>
                      </a:r>
                      <a:endParaRPr lang="en-US" sz="1600" b="1" i="0" u="none" strike="noStrike" dirty="0">
                        <a:solidFill>
                          <a:schemeClr val="bg2">
                            <a:lumMod val="25000"/>
                          </a:schemeClr>
                        </a:solidFill>
                        <a:effectLst/>
                        <a:latin typeface="Cambria" panose="02040503050406030204" pitchFamily="18" charset="0"/>
                        <a:ea typeface="Cambria" panose="02040503050406030204" pitchFamily="18" charset="0"/>
                      </a:endParaRPr>
                    </a:p>
                  </a:txBody>
                  <a:tcPr marL="7620" marR="7620" marT="7620" marB="0" anchor="b"/>
                </a:tc>
                <a:extLst>
                  <a:ext uri="{0D108BD9-81ED-4DB2-BD59-A6C34878D82A}">
                    <a16:rowId xmlns:a16="http://schemas.microsoft.com/office/drawing/2014/main" val="2201125450"/>
                  </a:ext>
                </a:extLst>
              </a:tr>
              <a:tr h="438752">
                <a:tc>
                  <a:txBody>
                    <a:bodyPr/>
                    <a:lstStyle/>
                    <a:p>
                      <a:pPr algn="ctr" fontAlgn="b"/>
                      <a:r>
                        <a:rPr lang="en-US" sz="1600" b="1" u="none" strike="noStrike" dirty="0">
                          <a:solidFill>
                            <a:srgbClr val="0070C0"/>
                          </a:solidFill>
                          <a:effectLst/>
                        </a:rPr>
                        <a:t>CT Children's Medical Center*</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Bridgeport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Norwalk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The William W. Backus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extLst>
                  <a:ext uri="{0D108BD9-81ED-4DB2-BD59-A6C34878D82A}">
                    <a16:rowId xmlns:a16="http://schemas.microsoft.com/office/drawing/2014/main" val="2448565211"/>
                  </a:ext>
                </a:extLst>
              </a:tr>
              <a:tr h="374607">
                <a:tc>
                  <a:txBody>
                    <a:bodyPr/>
                    <a:lstStyle/>
                    <a:p>
                      <a:pPr algn="ctr" fontAlgn="b"/>
                      <a:r>
                        <a:rPr lang="en-US" sz="1600" b="1" u="none" strike="noStrike" dirty="0">
                          <a:solidFill>
                            <a:srgbClr val="0070C0"/>
                          </a:solidFill>
                          <a:effectLst/>
                        </a:rPr>
                        <a:t>Hartford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The Stamford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St. Mary's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a:solidFill>
                            <a:srgbClr val="0070C0"/>
                          </a:solidFill>
                          <a:effectLst/>
                        </a:rPr>
                        <a:t> </a:t>
                      </a:r>
                      <a:endParaRPr lang="en-US" sz="1600" b="1" i="0" u="none" strike="noStrike">
                        <a:solidFill>
                          <a:srgbClr val="0070C0"/>
                        </a:solidFill>
                        <a:effectLst/>
                        <a:latin typeface="Cambria" panose="02040503050406030204" pitchFamily="18" charset="0"/>
                        <a:ea typeface="Cambria" panose="02040503050406030204" pitchFamily="18" charset="0"/>
                      </a:endParaRPr>
                    </a:p>
                  </a:txBody>
                  <a:tcPr marL="7620" marR="7620" marT="7620" marB="0" anchor="b"/>
                </a:tc>
                <a:extLst>
                  <a:ext uri="{0D108BD9-81ED-4DB2-BD59-A6C34878D82A}">
                    <a16:rowId xmlns:a16="http://schemas.microsoft.com/office/drawing/2014/main" val="1410226606"/>
                  </a:ext>
                </a:extLst>
              </a:tr>
              <a:tr h="438752">
                <a:tc>
                  <a:txBody>
                    <a:bodyPr/>
                    <a:lstStyle/>
                    <a:p>
                      <a:pPr algn="ctr" fontAlgn="b"/>
                      <a:r>
                        <a:rPr lang="en-US" sz="1600" b="1" u="none" strike="noStrike" dirty="0">
                          <a:solidFill>
                            <a:srgbClr val="0070C0"/>
                          </a:solidFill>
                          <a:effectLst/>
                        </a:rPr>
                        <a:t>St. Francis Hospital and Medical Center</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The Waterbury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St. Vincent's Medical Center</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a:solidFill>
                            <a:srgbClr val="0070C0"/>
                          </a:solidFill>
                          <a:effectLst/>
                        </a:rPr>
                        <a:t> </a:t>
                      </a:r>
                      <a:endParaRPr lang="en-US" sz="1600" b="1" i="0" u="none" strike="noStrike">
                        <a:solidFill>
                          <a:srgbClr val="0070C0"/>
                        </a:solidFill>
                        <a:effectLst/>
                        <a:latin typeface="Cambria" panose="02040503050406030204" pitchFamily="18" charset="0"/>
                        <a:ea typeface="Cambria" panose="02040503050406030204" pitchFamily="18" charset="0"/>
                      </a:endParaRPr>
                    </a:p>
                  </a:txBody>
                  <a:tcPr marL="7620" marR="7620" marT="7620" marB="0" anchor="b"/>
                </a:tc>
                <a:extLst>
                  <a:ext uri="{0D108BD9-81ED-4DB2-BD59-A6C34878D82A}">
                    <a16:rowId xmlns:a16="http://schemas.microsoft.com/office/drawing/2014/main" val="3456102236"/>
                  </a:ext>
                </a:extLst>
              </a:tr>
              <a:tr h="374607">
                <a:tc>
                  <a:txBody>
                    <a:bodyPr/>
                    <a:lstStyle/>
                    <a:p>
                      <a:pPr algn="ctr" fontAlgn="b"/>
                      <a:r>
                        <a:rPr lang="en-US" sz="1600" b="1" u="none" strike="noStrike">
                          <a:solidFill>
                            <a:srgbClr val="0070C0"/>
                          </a:solidFill>
                          <a:effectLst/>
                        </a:rPr>
                        <a:t>Yale New Haven Hospital</a:t>
                      </a:r>
                      <a:endParaRPr lang="en-US" sz="1600" b="1" i="0" u="none" strike="noStrike">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The Danbury Hospital</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 </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tc>
                  <a:txBody>
                    <a:bodyPr/>
                    <a:lstStyle/>
                    <a:p>
                      <a:pPr algn="ctr" fontAlgn="b"/>
                      <a:r>
                        <a:rPr lang="en-US" sz="1600" b="1" u="none" strike="noStrike" dirty="0">
                          <a:solidFill>
                            <a:srgbClr val="0070C0"/>
                          </a:solidFill>
                          <a:effectLst/>
                        </a:rPr>
                        <a:t> </a:t>
                      </a:r>
                      <a:endParaRPr lang="en-US" sz="1600" b="1" i="0" u="none" strike="noStrike" dirty="0">
                        <a:solidFill>
                          <a:srgbClr val="0070C0"/>
                        </a:solidFill>
                        <a:effectLst/>
                        <a:latin typeface="Cambria" panose="02040503050406030204" pitchFamily="18" charset="0"/>
                        <a:ea typeface="Cambria" panose="02040503050406030204" pitchFamily="18" charset="0"/>
                      </a:endParaRPr>
                    </a:p>
                  </a:txBody>
                  <a:tcPr marL="7620" marR="7620" marT="7620" marB="0" anchor="b"/>
                </a:tc>
                <a:extLst>
                  <a:ext uri="{0D108BD9-81ED-4DB2-BD59-A6C34878D82A}">
                    <a16:rowId xmlns:a16="http://schemas.microsoft.com/office/drawing/2014/main" val="2634737792"/>
                  </a:ext>
                </a:extLst>
              </a:tr>
            </a:tbl>
          </a:graphicData>
        </a:graphic>
      </p:graphicFrame>
    </p:spTree>
    <p:extLst>
      <p:ext uri="{BB962C8B-B14F-4D97-AF65-F5344CB8AC3E}">
        <p14:creationId xmlns:p14="http://schemas.microsoft.com/office/powerpoint/2010/main" val="127605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7884C-10ED-43E3-865C-6174DE1F3A07}"/>
              </a:ext>
            </a:extLst>
          </p:cNvPr>
          <p:cNvSpPr>
            <a:spLocks noGrp="1"/>
          </p:cNvSpPr>
          <p:nvPr>
            <p:ph type="sldNum" sz="quarter" idx="12"/>
          </p:nvPr>
        </p:nvSpPr>
        <p:spPr/>
        <p:txBody>
          <a:bodyPr/>
          <a:lstStyle/>
          <a:p>
            <a:fld id="{401CF334-2D5C-4859-84A6-CA7E6E43FAEB}" type="slidenum">
              <a:rPr lang="en-US" smtClean="0"/>
              <a:t>4</a:t>
            </a:fld>
            <a:endParaRPr lang="en-US" dirty="0"/>
          </a:p>
        </p:txBody>
      </p:sp>
      <p:sp>
        <p:nvSpPr>
          <p:cNvPr id="7" name="Rectangle 6">
            <a:extLst>
              <a:ext uri="{FF2B5EF4-FFF2-40B4-BE49-F238E27FC236}">
                <a16:creationId xmlns:a16="http://schemas.microsoft.com/office/drawing/2014/main" id="{2AC8BF35-86A0-4527-8640-651B185F9795}"/>
              </a:ext>
            </a:extLst>
          </p:cNvPr>
          <p:cNvSpPr/>
          <p:nvPr/>
        </p:nvSpPr>
        <p:spPr>
          <a:xfrm>
            <a:off x="9839335" y="1790591"/>
            <a:ext cx="1012332" cy="90260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n w="0"/>
                <a:solidFill>
                  <a:schemeClr val="accent1"/>
                </a:solidFill>
                <a:effectLst>
                  <a:outerShdw blurRad="38100" dist="25400" dir="5400000" algn="ctr" rotWithShape="0">
                    <a:srgbClr val="6E747A">
                      <a:alpha val="43000"/>
                    </a:srgbClr>
                  </a:outerShdw>
                </a:effectLst>
              </a:rPr>
              <a:t>Level I</a:t>
            </a:r>
          </a:p>
          <a:p>
            <a:pPr algn="ctr"/>
            <a:r>
              <a:rPr lang="en-US" b="1" dirty="0">
                <a:solidFill>
                  <a:srgbClr val="DF5C21"/>
                </a:solidFill>
              </a:rPr>
              <a:t>Level II</a:t>
            </a:r>
          </a:p>
          <a:p>
            <a:pPr algn="ctr"/>
            <a:r>
              <a:rPr lang="en-US" dirty="0"/>
              <a:t> </a:t>
            </a:r>
            <a:r>
              <a:rPr lang="en-US" b="1" dirty="0">
                <a:solidFill>
                  <a:srgbClr val="FF0000"/>
                </a:solidFill>
              </a:rPr>
              <a:t>Level III</a:t>
            </a:r>
          </a:p>
        </p:txBody>
      </p:sp>
      <p:sp>
        <p:nvSpPr>
          <p:cNvPr id="12" name="TextBox 11">
            <a:extLst>
              <a:ext uri="{FF2B5EF4-FFF2-40B4-BE49-F238E27FC236}">
                <a16:creationId xmlns:a16="http://schemas.microsoft.com/office/drawing/2014/main" id="{CC466B36-610C-438C-8098-12A0B86CD08E}"/>
              </a:ext>
            </a:extLst>
          </p:cNvPr>
          <p:cNvSpPr txBox="1"/>
          <p:nvPr/>
        </p:nvSpPr>
        <p:spPr>
          <a:xfrm>
            <a:off x="440812" y="442583"/>
            <a:ext cx="10478894" cy="646331"/>
          </a:xfrm>
          <a:prstGeom prst="rect">
            <a:avLst/>
          </a:prstGeom>
          <a:noFill/>
        </p:spPr>
        <p:txBody>
          <a:bodyPr wrap="square">
            <a:spAutoFit/>
          </a:bodyPr>
          <a:lstStyle/>
          <a:p>
            <a:pPr algn="ctr"/>
            <a:r>
              <a:rPr lang="en-US" sz="3600" b="1" dirty="0">
                <a:solidFill>
                  <a:schemeClr val="tx2"/>
                </a:solidFill>
                <a:highlight>
                  <a:srgbClr val="FFFFFF"/>
                </a:highlight>
                <a:latin typeface="Cambria" panose="02040503050406030204" pitchFamily="18" charset="0"/>
                <a:ea typeface="+mj-ea"/>
                <a:cs typeface="+mj-cs"/>
              </a:rPr>
              <a:t>Connecticut Trauma Center Levels and Locations</a:t>
            </a:r>
          </a:p>
        </p:txBody>
      </p:sp>
      <p:pic>
        <p:nvPicPr>
          <p:cNvPr id="5" name="Picture 4">
            <a:extLst>
              <a:ext uri="{FF2B5EF4-FFF2-40B4-BE49-F238E27FC236}">
                <a16:creationId xmlns:a16="http://schemas.microsoft.com/office/drawing/2014/main" id="{80ED6ED8-855C-4196-A56B-EBC0FFEBFC11}"/>
              </a:ext>
            </a:extLst>
          </p:cNvPr>
          <p:cNvPicPr>
            <a:picLocks noChangeAspect="1"/>
          </p:cNvPicPr>
          <p:nvPr/>
        </p:nvPicPr>
        <p:blipFill>
          <a:blip r:embed="rId2"/>
          <a:stretch>
            <a:fillRect/>
          </a:stretch>
        </p:blipFill>
        <p:spPr>
          <a:xfrm>
            <a:off x="1766656" y="1434351"/>
            <a:ext cx="7457243" cy="5081596"/>
          </a:xfrm>
          <a:prstGeom prst="rect">
            <a:avLst/>
          </a:prstGeom>
        </p:spPr>
      </p:pic>
    </p:spTree>
    <p:extLst>
      <p:ext uri="{BB962C8B-B14F-4D97-AF65-F5344CB8AC3E}">
        <p14:creationId xmlns:p14="http://schemas.microsoft.com/office/powerpoint/2010/main" val="7242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CC0-3426-45CD-BACF-6FE987D9D613}"/>
              </a:ext>
            </a:extLst>
          </p:cNvPr>
          <p:cNvSpPr>
            <a:spLocks noGrp="1"/>
          </p:cNvSpPr>
          <p:nvPr>
            <p:ph type="title"/>
          </p:nvPr>
        </p:nvSpPr>
        <p:spPr>
          <a:xfrm>
            <a:off x="413527" y="542660"/>
            <a:ext cx="10972800" cy="1066800"/>
          </a:xfrm>
        </p:spPr>
        <p:txBody>
          <a:bodyPr>
            <a:normAutofit/>
          </a:bodyPr>
          <a:lstStyle/>
          <a:p>
            <a:pPr algn="ctr"/>
            <a:r>
              <a:rPr lang="en-US" sz="3600" b="1" dirty="0"/>
              <a:t>FY 2015-2019 Statewide Trauma Discharges</a:t>
            </a:r>
            <a:endParaRPr lang="en-US" sz="3600" b="1" dirty="0">
              <a:highlight>
                <a:srgbClr val="FFFFFF"/>
              </a:highlight>
            </a:endParaRPr>
          </a:p>
        </p:txBody>
      </p:sp>
      <p:sp>
        <p:nvSpPr>
          <p:cNvPr id="3" name="Content Placeholder 2">
            <a:extLst>
              <a:ext uri="{FF2B5EF4-FFF2-40B4-BE49-F238E27FC236}">
                <a16:creationId xmlns:a16="http://schemas.microsoft.com/office/drawing/2014/main" id="{28A53714-5452-45F4-A4A9-4CBE6F5C390B}"/>
              </a:ext>
            </a:extLst>
          </p:cNvPr>
          <p:cNvSpPr>
            <a:spLocks noGrp="1"/>
          </p:cNvSpPr>
          <p:nvPr>
            <p:ph idx="1"/>
          </p:nvPr>
        </p:nvSpPr>
        <p:spPr>
          <a:xfrm>
            <a:off x="209550" y="1390650"/>
            <a:ext cx="11568923" cy="4752975"/>
          </a:xfrm>
        </p:spPr>
        <p:txBody>
          <a:bodyPr>
            <a:normAutofit/>
          </a:bodyPr>
          <a:lstStyle/>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Between 2015 and 2019, statewide trauma discharges increased by 62% from 2,308 to 3,733. </a:t>
            </a:r>
            <a:endParaRPr lang="en-US" sz="2800" dirty="0">
              <a:ea typeface="Cambria" panose="02040503050406030204" pitchFamily="18" charset="0"/>
              <a:cs typeface="Helvetica" panose="020B0604020202020204" pitchFamily="34" charset="0"/>
            </a:endParaRPr>
          </a:p>
          <a:p>
            <a:pPr marL="109728" indent="0">
              <a:buNone/>
            </a:pPr>
            <a:endParaRPr lang="en-US" sz="2800" dirty="0">
              <a:ea typeface="Cambria" panose="02040503050406030204" pitchFamily="18"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EAC6691D-3501-48A8-8BC5-DD39FEAD621D}"/>
              </a:ext>
            </a:extLst>
          </p:cNvPr>
          <p:cNvSpPr>
            <a:spLocks noGrp="1"/>
          </p:cNvSpPr>
          <p:nvPr>
            <p:ph type="sldNum" sz="quarter" idx="12"/>
          </p:nvPr>
        </p:nvSpPr>
        <p:spPr/>
        <p:txBody>
          <a:bodyPr/>
          <a:lstStyle/>
          <a:p>
            <a:fld id="{401CF334-2D5C-4859-84A6-CA7E6E43FAEB}" type="slidenum">
              <a:rPr lang="en-US" smtClean="0"/>
              <a:t>5</a:t>
            </a:fld>
            <a:endParaRPr lang="en-US" dirty="0"/>
          </a:p>
        </p:txBody>
      </p:sp>
      <p:graphicFrame>
        <p:nvGraphicFramePr>
          <p:cNvPr id="11" name="Chart 10">
            <a:extLst>
              <a:ext uri="{FF2B5EF4-FFF2-40B4-BE49-F238E27FC236}">
                <a16:creationId xmlns:a16="http://schemas.microsoft.com/office/drawing/2014/main" id="{9026F88B-C8E3-498F-836E-1590F5A52533}"/>
              </a:ext>
            </a:extLst>
          </p:cNvPr>
          <p:cNvGraphicFramePr>
            <a:graphicFrameLocks/>
          </p:cNvGraphicFramePr>
          <p:nvPr>
            <p:extLst>
              <p:ext uri="{D42A27DB-BD31-4B8C-83A1-F6EECF244321}">
                <p14:modId xmlns:p14="http://schemas.microsoft.com/office/powerpoint/2010/main" val="3181346991"/>
              </p:ext>
            </p:extLst>
          </p:nvPr>
        </p:nvGraphicFramePr>
        <p:xfrm>
          <a:off x="3310759" y="2793650"/>
          <a:ext cx="5276750" cy="34223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933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CC0-3426-45CD-BACF-6FE987D9D613}"/>
              </a:ext>
            </a:extLst>
          </p:cNvPr>
          <p:cNvSpPr>
            <a:spLocks noGrp="1"/>
          </p:cNvSpPr>
          <p:nvPr>
            <p:ph type="title"/>
          </p:nvPr>
        </p:nvSpPr>
        <p:spPr>
          <a:xfrm>
            <a:off x="413527" y="542660"/>
            <a:ext cx="10972800" cy="1066800"/>
          </a:xfrm>
        </p:spPr>
        <p:txBody>
          <a:bodyPr>
            <a:normAutofit/>
          </a:bodyPr>
          <a:lstStyle/>
          <a:p>
            <a:pPr algn="ctr"/>
            <a:r>
              <a:rPr lang="en-US" sz="3600" b="1" dirty="0"/>
              <a:t>FY 2015-2019 Statewide Trauma Discharges</a:t>
            </a:r>
            <a:endParaRPr lang="en-US" sz="3600" b="1" dirty="0">
              <a:highlight>
                <a:srgbClr val="FFFFFF"/>
              </a:highlight>
            </a:endParaRPr>
          </a:p>
        </p:txBody>
      </p:sp>
      <p:sp>
        <p:nvSpPr>
          <p:cNvPr id="3" name="Content Placeholder 2">
            <a:extLst>
              <a:ext uri="{FF2B5EF4-FFF2-40B4-BE49-F238E27FC236}">
                <a16:creationId xmlns:a16="http://schemas.microsoft.com/office/drawing/2014/main" id="{28A53714-5452-45F4-A4A9-4CBE6F5C390B}"/>
              </a:ext>
            </a:extLst>
          </p:cNvPr>
          <p:cNvSpPr>
            <a:spLocks noGrp="1"/>
          </p:cNvSpPr>
          <p:nvPr>
            <p:ph idx="1"/>
          </p:nvPr>
        </p:nvSpPr>
        <p:spPr>
          <a:xfrm>
            <a:off x="209550" y="1052512"/>
            <a:ext cx="11568923" cy="4752975"/>
          </a:xfrm>
        </p:spPr>
        <p:txBody>
          <a:bodyPr>
            <a:normAutofit/>
          </a:bodyPr>
          <a:lstStyle/>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dirty="0">
                <a:ea typeface="Cambria" panose="02040503050406030204" pitchFamily="18" charset="0"/>
                <a:cs typeface="Helvetica" panose="020B0604020202020204" pitchFamily="34" charset="0"/>
              </a:rPr>
              <a:t>The share of Level I trauma patients has increased overtime</a:t>
            </a:r>
            <a:r>
              <a:rPr lang="en-US" sz="2400" dirty="0">
                <a:ea typeface="Cambria" panose="02040503050406030204" pitchFamily="18" charset="0"/>
                <a:cs typeface="Helvetica" panose="020B0604020202020204" pitchFamily="34" charset="0"/>
              </a:rPr>
              <a:t>. </a:t>
            </a:r>
            <a:endParaRPr lang="en-US" sz="2800" dirty="0">
              <a:ea typeface="Cambria" panose="02040503050406030204" pitchFamily="18" charset="0"/>
              <a:cs typeface="Helvetica" panose="020B0604020202020204" pitchFamily="34" charset="0"/>
            </a:endParaRPr>
          </a:p>
          <a:p>
            <a:pPr marL="109728" indent="0">
              <a:buNone/>
            </a:pPr>
            <a:endParaRPr lang="en-US" sz="2800" dirty="0">
              <a:ea typeface="Cambria" panose="02040503050406030204" pitchFamily="18"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EAC6691D-3501-48A8-8BC5-DD39FEAD621D}"/>
              </a:ext>
            </a:extLst>
          </p:cNvPr>
          <p:cNvSpPr>
            <a:spLocks noGrp="1"/>
          </p:cNvSpPr>
          <p:nvPr>
            <p:ph type="sldNum" sz="quarter" idx="12"/>
          </p:nvPr>
        </p:nvSpPr>
        <p:spPr/>
        <p:txBody>
          <a:bodyPr/>
          <a:lstStyle/>
          <a:p>
            <a:fld id="{401CF334-2D5C-4859-84A6-CA7E6E43FAEB}" type="slidenum">
              <a:rPr lang="en-US" smtClean="0"/>
              <a:t>6</a:t>
            </a:fld>
            <a:endParaRPr lang="en-US" dirty="0"/>
          </a:p>
        </p:txBody>
      </p:sp>
      <p:pic>
        <p:nvPicPr>
          <p:cNvPr id="13" name="Picture 12">
            <a:extLst>
              <a:ext uri="{FF2B5EF4-FFF2-40B4-BE49-F238E27FC236}">
                <a16:creationId xmlns:a16="http://schemas.microsoft.com/office/drawing/2014/main" id="{EB0985EE-0CD2-4B94-B801-328D37BD2507}"/>
              </a:ext>
            </a:extLst>
          </p:cNvPr>
          <p:cNvPicPr>
            <a:picLocks noChangeAspect="1"/>
          </p:cNvPicPr>
          <p:nvPr/>
        </p:nvPicPr>
        <p:blipFill>
          <a:blip r:embed="rId2"/>
          <a:stretch>
            <a:fillRect/>
          </a:stretch>
        </p:blipFill>
        <p:spPr>
          <a:xfrm>
            <a:off x="2831488" y="2433848"/>
            <a:ext cx="6059064" cy="3966070"/>
          </a:xfrm>
          <a:prstGeom prst="rect">
            <a:avLst/>
          </a:prstGeom>
        </p:spPr>
      </p:pic>
    </p:spTree>
    <p:extLst>
      <p:ext uri="{BB962C8B-B14F-4D97-AF65-F5344CB8AC3E}">
        <p14:creationId xmlns:p14="http://schemas.microsoft.com/office/powerpoint/2010/main" val="32118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DCC0-3426-45CD-BACF-6FE987D9D613}"/>
              </a:ext>
            </a:extLst>
          </p:cNvPr>
          <p:cNvSpPr>
            <a:spLocks noGrp="1"/>
          </p:cNvSpPr>
          <p:nvPr>
            <p:ph type="title"/>
          </p:nvPr>
        </p:nvSpPr>
        <p:spPr>
          <a:xfrm>
            <a:off x="615518" y="557074"/>
            <a:ext cx="10972800" cy="881201"/>
          </a:xfrm>
        </p:spPr>
        <p:txBody>
          <a:bodyPr/>
          <a:lstStyle/>
          <a:p>
            <a:pPr algn="ctr"/>
            <a:r>
              <a:rPr lang="en-US" sz="3600" b="1" dirty="0"/>
              <a:t>FY 2019 Trauma Fee Statistics</a:t>
            </a:r>
          </a:p>
        </p:txBody>
      </p:sp>
      <p:sp>
        <p:nvSpPr>
          <p:cNvPr id="3" name="Content Placeholder 2">
            <a:extLst>
              <a:ext uri="{FF2B5EF4-FFF2-40B4-BE49-F238E27FC236}">
                <a16:creationId xmlns:a16="http://schemas.microsoft.com/office/drawing/2014/main" id="{28A53714-5452-45F4-A4A9-4CBE6F5C390B}"/>
              </a:ext>
            </a:extLst>
          </p:cNvPr>
          <p:cNvSpPr>
            <a:spLocks noGrp="1"/>
          </p:cNvSpPr>
          <p:nvPr>
            <p:ph idx="1"/>
          </p:nvPr>
        </p:nvSpPr>
        <p:spPr>
          <a:xfrm>
            <a:off x="609600" y="1438275"/>
            <a:ext cx="10972800" cy="5136261"/>
          </a:xfrm>
        </p:spPr>
        <p:txBody>
          <a:bodyPr>
            <a:normAutofit/>
          </a:bodyPr>
          <a:lstStyle/>
          <a:p>
            <a:pPr marL="0" marR="0" indent="0">
              <a:lnSpc>
                <a:spcPct val="107000"/>
              </a:lnSpc>
              <a:spcBef>
                <a:spcPts val="0"/>
              </a:spcBef>
              <a:spcAft>
                <a:spcPts val="0"/>
              </a:spcAft>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dirty="0">
                <a:ea typeface="Cambria" panose="02040503050406030204" pitchFamily="18" charset="0"/>
                <a:cs typeface="Helvetica" panose="020B0604020202020204" pitchFamily="34" charset="0"/>
              </a:rPr>
              <a:t>7,115 patients were billed a trauma activation fee.</a:t>
            </a:r>
          </a:p>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dirty="0">
                <a:ea typeface="Cambria" panose="02040503050406030204" pitchFamily="18" charset="0"/>
                <a:cs typeface="Helvetica" panose="020B0604020202020204" pitchFamily="34" charset="0"/>
              </a:rPr>
              <a:t>$32 million  - Trauma activation fee charges billed.</a:t>
            </a:r>
          </a:p>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dirty="0">
                <a:ea typeface="Cambria" panose="02040503050406030204" pitchFamily="18" charset="0"/>
                <a:cs typeface="Helvetica" panose="020B0604020202020204" pitchFamily="34" charset="0"/>
              </a:rPr>
              <a:t> 2% of emergency department patients admitted to inpatient care had trauma team activated and fee billed.</a:t>
            </a:r>
          </a:p>
          <a:p>
            <a:pPr marL="109728" indent="0">
              <a:buNone/>
            </a:pPr>
            <a:endParaRPr lang="en-US"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dirty="0">
                <a:ea typeface="Cambria" panose="02040503050406030204" pitchFamily="18" charset="0"/>
                <a:cs typeface="Helvetica" panose="020B0604020202020204" pitchFamily="34" charset="0"/>
              </a:rPr>
              <a:t>0.4% emergency department patients treated and discharged without an overnight stay were billed a trauma activation fee.</a:t>
            </a:r>
          </a:p>
          <a:p>
            <a:pPr>
              <a:buFont typeface="Wingdings" panose="05000000000000000000" pitchFamily="2" charset="2"/>
              <a:buChar char="v"/>
            </a:pPr>
            <a:endParaRPr lang="en-US" dirty="0">
              <a:ea typeface="Cambria" panose="02040503050406030204" pitchFamily="18" charset="0"/>
              <a:cs typeface="Helvetica" panose="020B0604020202020204" pitchFamily="34" charset="0"/>
            </a:endParaRPr>
          </a:p>
          <a:p>
            <a:pPr marL="109728" indent="0">
              <a:buNone/>
            </a:pPr>
            <a:endParaRPr lang="en-US" dirty="0">
              <a:ea typeface="Cambria" panose="02040503050406030204" pitchFamily="18" charset="0"/>
              <a:cs typeface="Helvetica" panose="020B0604020202020204" pitchFamily="34" charset="0"/>
            </a:endParaRPr>
          </a:p>
          <a:p>
            <a:pPr marL="109728" indent="0">
              <a:buNone/>
            </a:pPr>
            <a:endParaRPr lang="en-US" dirty="0"/>
          </a:p>
        </p:txBody>
      </p:sp>
      <p:sp>
        <p:nvSpPr>
          <p:cNvPr id="4" name="Slide Number Placeholder 3">
            <a:extLst>
              <a:ext uri="{FF2B5EF4-FFF2-40B4-BE49-F238E27FC236}">
                <a16:creationId xmlns:a16="http://schemas.microsoft.com/office/drawing/2014/main" id="{EAC6691D-3501-48A8-8BC5-DD39FEAD621D}"/>
              </a:ext>
            </a:extLst>
          </p:cNvPr>
          <p:cNvSpPr>
            <a:spLocks noGrp="1"/>
          </p:cNvSpPr>
          <p:nvPr>
            <p:ph type="sldNum" sz="quarter" idx="12"/>
          </p:nvPr>
        </p:nvSpPr>
        <p:spPr/>
        <p:txBody>
          <a:bodyPr/>
          <a:lstStyle/>
          <a:p>
            <a:fld id="{401CF334-2D5C-4859-84A6-CA7E6E43FAEB}" type="slidenum">
              <a:rPr lang="en-US" smtClean="0"/>
              <a:t>7</a:t>
            </a:fld>
            <a:endParaRPr lang="en-US" dirty="0"/>
          </a:p>
        </p:txBody>
      </p:sp>
    </p:spTree>
    <p:extLst>
      <p:ext uri="{BB962C8B-B14F-4D97-AF65-F5344CB8AC3E}">
        <p14:creationId xmlns:p14="http://schemas.microsoft.com/office/powerpoint/2010/main" val="56386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F630-5772-487B-B9A0-7CA64ED69911}"/>
              </a:ext>
            </a:extLst>
          </p:cNvPr>
          <p:cNvSpPr>
            <a:spLocks noGrp="1"/>
          </p:cNvSpPr>
          <p:nvPr>
            <p:ph type="title"/>
          </p:nvPr>
        </p:nvSpPr>
        <p:spPr>
          <a:xfrm>
            <a:off x="609600" y="2473036"/>
            <a:ext cx="10972800" cy="1066800"/>
          </a:xfrm>
        </p:spPr>
        <p:txBody>
          <a:bodyPr>
            <a:normAutofit/>
          </a:bodyPr>
          <a:lstStyle/>
          <a:p>
            <a:pPr algn="ctr"/>
            <a:r>
              <a:rPr lang="en-US" sz="5400" dirty="0"/>
              <a:t>FY2019 patient demographics</a:t>
            </a:r>
            <a:r>
              <a:rPr lang="en-US" sz="3600" dirty="0"/>
              <a:t>*</a:t>
            </a:r>
          </a:p>
        </p:txBody>
      </p:sp>
      <p:sp>
        <p:nvSpPr>
          <p:cNvPr id="4" name="Slide Number Placeholder 3">
            <a:extLst>
              <a:ext uri="{FF2B5EF4-FFF2-40B4-BE49-F238E27FC236}">
                <a16:creationId xmlns:a16="http://schemas.microsoft.com/office/drawing/2014/main" id="{88DF4D44-7BBE-47C5-A3E9-4349C152A555}"/>
              </a:ext>
            </a:extLst>
          </p:cNvPr>
          <p:cNvSpPr>
            <a:spLocks noGrp="1"/>
          </p:cNvSpPr>
          <p:nvPr>
            <p:ph type="sldNum" sz="quarter" idx="12"/>
          </p:nvPr>
        </p:nvSpPr>
        <p:spPr/>
        <p:txBody>
          <a:bodyPr/>
          <a:lstStyle/>
          <a:p>
            <a:fld id="{401CF334-2D5C-4859-84A6-CA7E6E43FAEB}" type="slidenum">
              <a:rPr lang="en-US" smtClean="0"/>
              <a:t>8</a:t>
            </a:fld>
            <a:endParaRPr lang="en-US" dirty="0"/>
          </a:p>
        </p:txBody>
      </p:sp>
      <p:sp>
        <p:nvSpPr>
          <p:cNvPr id="5" name="TextBox 4">
            <a:extLst>
              <a:ext uri="{FF2B5EF4-FFF2-40B4-BE49-F238E27FC236}">
                <a16:creationId xmlns:a16="http://schemas.microsoft.com/office/drawing/2014/main" id="{B77B6302-410E-479D-917F-8797EE028670}"/>
              </a:ext>
            </a:extLst>
          </p:cNvPr>
          <p:cNvSpPr txBox="1"/>
          <p:nvPr/>
        </p:nvSpPr>
        <p:spPr>
          <a:xfrm>
            <a:off x="711200" y="6059055"/>
            <a:ext cx="9652000" cy="369332"/>
          </a:xfrm>
          <a:prstGeom prst="rect">
            <a:avLst/>
          </a:prstGeom>
          <a:noFill/>
        </p:spPr>
        <p:txBody>
          <a:bodyPr wrap="square" rtlCol="0">
            <a:spAutoFit/>
          </a:bodyPr>
          <a:lstStyle/>
          <a:p>
            <a:r>
              <a:rPr lang="en-US" dirty="0"/>
              <a:t>* INPATIENT DISCHARGES ONLY</a:t>
            </a:r>
            <a:endParaRPr lang="en-US" sz="1000" dirty="0"/>
          </a:p>
        </p:txBody>
      </p:sp>
    </p:spTree>
    <p:extLst>
      <p:ext uri="{BB962C8B-B14F-4D97-AF65-F5344CB8AC3E}">
        <p14:creationId xmlns:p14="http://schemas.microsoft.com/office/powerpoint/2010/main" val="213904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4ACC-6AE8-4C82-85FE-FACB1591548D}"/>
              </a:ext>
            </a:extLst>
          </p:cNvPr>
          <p:cNvSpPr>
            <a:spLocks noGrp="1"/>
          </p:cNvSpPr>
          <p:nvPr>
            <p:ph type="title"/>
          </p:nvPr>
        </p:nvSpPr>
        <p:spPr>
          <a:xfrm>
            <a:off x="346840" y="477175"/>
            <a:ext cx="11609727" cy="1066800"/>
          </a:xfrm>
        </p:spPr>
        <p:txBody>
          <a:bodyPr>
            <a:normAutofit fontScale="90000"/>
          </a:bodyPr>
          <a:lstStyle/>
          <a:p>
            <a:pPr algn="ctr"/>
            <a:r>
              <a:rPr lang="en-US" sz="3600" b="1" dirty="0"/>
              <a:t>FY 2019 Trauma Patients by Gender </a:t>
            </a:r>
            <a:br>
              <a:rPr lang="en-US" sz="3600" b="1" dirty="0"/>
            </a:br>
            <a:r>
              <a:rPr lang="en-US" sz="3600" b="1" dirty="0"/>
              <a:t>and Average Hospital Stay</a:t>
            </a:r>
            <a:endParaRPr lang="en-US" sz="3600" b="1" dirty="0">
              <a:highlight>
                <a:srgbClr val="FFFFFF"/>
              </a:highlight>
            </a:endParaRPr>
          </a:p>
        </p:txBody>
      </p:sp>
      <p:sp>
        <p:nvSpPr>
          <p:cNvPr id="3" name="Content Placeholder 2">
            <a:extLst>
              <a:ext uri="{FF2B5EF4-FFF2-40B4-BE49-F238E27FC236}">
                <a16:creationId xmlns:a16="http://schemas.microsoft.com/office/drawing/2014/main" id="{FE1E4199-6C5F-4CD1-B2E7-C9A47BEF0A08}"/>
              </a:ext>
            </a:extLst>
          </p:cNvPr>
          <p:cNvSpPr>
            <a:spLocks noGrp="1"/>
          </p:cNvSpPr>
          <p:nvPr>
            <p:ph idx="1"/>
          </p:nvPr>
        </p:nvSpPr>
        <p:spPr>
          <a:xfrm>
            <a:off x="636460" y="1574460"/>
            <a:ext cx="10476711" cy="5030561"/>
          </a:xfrm>
        </p:spPr>
        <p:txBody>
          <a:bodyPr>
            <a:normAutofit/>
          </a:bodyPr>
          <a:lstStyle/>
          <a:p>
            <a:pPr marL="109728" indent="0">
              <a:buNone/>
            </a:pPr>
            <a:endParaRPr lang="en-US" sz="2800" dirty="0">
              <a:ea typeface="Cambria" panose="02040503050406030204" pitchFamily="18" charset="0"/>
              <a:cs typeface="Helvetica" panose="020B0604020202020204" pitchFamily="34" charset="0"/>
            </a:endParaRP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Trauma patients were nearly twice more likely to be males than females.</a:t>
            </a:r>
          </a:p>
          <a:p>
            <a:pPr>
              <a:buFont typeface="Wingdings" panose="05000000000000000000" pitchFamily="2" charset="2"/>
              <a:buChar char="v"/>
            </a:pPr>
            <a:r>
              <a:rPr lang="en-US" sz="2600" dirty="0">
                <a:ea typeface="Cambria" panose="02040503050406030204" pitchFamily="18" charset="0"/>
                <a:cs typeface="Helvetica" panose="020B0604020202020204" pitchFamily="34" charset="0"/>
              </a:rPr>
              <a:t>Male trauma patients also tended to have longer average hospital stays than their female cohorts, i.e., 6.8 days vs 5.2 days.</a:t>
            </a:r>
          </a:p>
          <a:p>
            <a:pPr marL="109728" indent="0">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09728" indent="0">
              <a:buNone/>
            </a:pPr>
            <a:endParaRPr lang="en-US" sz="1800" dirty="0">
              <a:solidFill>
                <a:schemeClr val="tx2">
                  <a:lumMod val="75000"/>
                </a:schemeClr>
              </a:solidFill>
            </a:endParaRPr>
          </a:p>
        </p:txBody>
      </p:sp>
      <p:sp>
        <p:nvSpPr>
          <p:cNvPr id="4" name="Slide Number Placeholder 3">
            <a:extLst>
              <a:ext uri="{FF2B5EF4-FFF2-40B4-BE49-F238E27FC236}">
                <a16:creationId xmlns:a16="http://schemas.microsoft.com/office/drawing/2014/main" id="{E4778DF8-3474-4F4E-8482-3896CC701645}"/>
              </a:ext>
            </a:extLst>
          </p:cNvPr>
          <p:cNvSpPr>
            <a:spLocks noGrp="1"/>
          </p:cNvSpPr>
          <p:nvPr>
            <p:ph type="sldNum" sz="quarter" idx="12"/>
          </p:nvPr>
        </p:nvSpPr>
        <p:spPr/>
        <p:txBody>
          <a:bodyPr/>
          <a:lstStyle/>
          <a:p>
            <a:fld id="{401CF334-2D5C-4859-84A6-CA7E6E43FAEB}" type="slidenum">
              <a:rPr lang="en-US" smtClean="0"/>
              <a:t>9</a:t>
            </a:fld>
            <a:endParaRPr lang="en-US" dirty="0"/>
          </a:p>
        </p:txBody>
      </p:sp>
      <p:graphicFrame>
        <p:nvGraphicFramePr>
          <p:cNvPr id="6" name="Chart 5">
            <a:extLst>
              <a:ext uri="{FF2B5EF4-FFF2-40B4-BE49-F238E27FC236}">
                <a16:creationId xmlns:a16="http://schemas.microsoft.com/office/drawing/2014/main" id="{E4A9ACCD-FCA2-420C-926C-9C68F92C3122}"/>
              </a:ext>
            </a:extLst>
          </p:cNvPr>
          <p:cNvGraphicFramePr>
            <a:graphicFrameLocks/>
          </p:cNvGraphicFramePr>
          <p:nvPr>
            <p:extLst>
              <p:ext uri="{D42A27DB-BD31-4B8C-83A1-F6EECF244321}">
                <p14:modId xmlns:p14="http://schemas.microsoft.com/office/powerpoint/2010/main" val="3033842428"/>
              </p:ext>
            </p:extLst>
          </p:nvPr>
        </p:nvGraphicFramePr>
        <p:xfrm>
          <a:off x="1021606" y="3873243"/>
          <a:ext cx="5089524" cy="31286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7B5061AA-AEF1-46E2-803D-13158B4D6EF1}"/>
              </a:ext>
            </a:extLst>
          </p:cNvPr>
          <p:cNvGraphicFramePr>
            <a:graphicFrameLocks/>
          </p:cNvGraphicFramePr>
          <p:nvPr>
            <p:extLst>
              <p:ext uri="{D42A27DB-BD31-4B8C-83A1-F6EECF244321}">
                <p14:modId xmlns:p14="http://schemas.microsoft.com/office/powerpoint/2010/main" val="1646627021"/>
              </p:ext>
            </p:extLst>
          </p:nvPr>
        </p:nvGraphicFramePr>
        <p:xfrm>
          <a:off x="6071942" y="383133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235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OHS Colors">
      <a:dk1>
        <a:srgbClr val="00395C"/>
      </a:dk1>
      <a:lt1>
        <a:srgbClr val="FFFFFF"/>
      </a:lt1>
      <a:dk2>
        <a:srgbClr val="0069A7"/>
      </a:dk2>
      <a:lt2>
        <a:srgbClr val="E5F5FF"/>
      </a:lt2>
      <a:accent1>
        <a:srgbClr val="00395C"/>
      </a:accent1>
      <a:accent2>
        <a:srgbClr val="FFC000"/>
      </a:accent2>
      <a:accent3>
        <a:srgbClr val="C00000"/>
      </a:accent3>
      <a:accent4>
        <a:srgbClr val="92D050"/>
      </a:accent4>
      <a:accent5>
        <a:srgbClr val="00548E"/>
      </a:accent5>
      <a:accent6>
        <a:srgbClr val="FA004D"/>
      </a:accent6>
      <a:hlink>
        <a:srgbClr val="51C3F9"/>
      </a:hlink>
      <a:folHlink>
        <a:srgbClr val="8E366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72575</TotalTime>
  <Words>873</Words>
  <Application>Microsoft Office PowerPoint</Application>
  <PresentationFormat>Widescreen</PresentationFormat>
  <Paragraphs>159</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Cambria</vt:lpstr>
      <vt:lpstr>Georgia</vt:lpstr>
      <vt:lpstr>Helvetica</vt:lpstr>
      <vt:lpstr>Wingdings</vt:lpstr>
      <vt:lpstr>Wingdings 2</vt:lpstr>
      <vt:lpstr>Training presentation</vt:lpstr>
      <vt:lpstr>Trauma Activation Fee Patients</vt:lpstr>
      <vt:lpstr>What is Trauma Activation Fee? </vt:lpstr>
      <vt:lpstr>Connecticut Designated Trauma Centers</vt:lpstr>
      <vt:lpstr>PowerPoint Presentation</vt:lpstr>
      <vt:lpstr>FY 2015-2019 Statewide Trauma Discharges</vt:lpstr>
      <vt:lpstr>FY 2015-2019 Statewide Trauma Discharges</vt:lpstr>
      <vt:lpstr>FY 2019 Trauma Fee Statistics</vt:lpstr>
      <vt:lpstr>FY2019 patient demographics*</vt:lpstr>
      <vt:lpstr>FY 2019 Trauma Patients by Gender  and Average Hospital Stay</vt:lpstr>
      <vt:lpstr>FY 2019 Trauma Patients by Age &amp; Average Hospital Stay</vt:lpstr>
      <vt:lpstr>FY 2019 Trauma Patients by Race/Ethnicity  and Average Hospital Stay</vt:lpstr>
      <vt:lpstr>FY 2019 Trauma Patients by Primary Payer Type</vt:lpstr>
      <vt:lpstr>FY 2019 Trauma Level by Payer</vt:lpstr>
      <vt:lpstr>FY 2019 Trauma Charges by Payer</vt:lpstr>
      <vt:lpstr>FY 2019 Trauma Charges by Level of Trauma</vt:lpstr>
      <vt:lpstr>FY 2019 Trauma Patients by County</vt:lpstr>
      <vt:lpstr>FY 2019 Trauma Patients by Town</vt:lpstr>
      <vt:lpstr>Top Five Diagnosis for Trauma Patients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Information e of Training Presentation</dc:title>
  <dc:creator>Lawlor, Kelsey</dc:creator>
  <cp:lastModifiedBy>Veyberman, Alla</cp:lastModifiedBy>
  <cp:revision>788</cp:revision>
  <cp:lastPrinted>2019-10-22T14:56:01Z</cp:lastPrinted>
  <dcterms:created xsi:type="dcterms:W3CDTF">2018-08-01T20:16:00Z</dcterms:created>
  <dcterms:modified xsi:type="dcterms:W3CDTF">2021-06-04T15:05:03Z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