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2"/>
  </p:notesMasterIdLst>
  <p:handoutMasterIdLst>
    <p:handoutMasterId r:id="rId13"/>
  </p:handoutMasterIdLst>
  <p:sldIdLst>
    <p:sldId id="431" r:id="rId2"/>
    <p:sldId id="432" r:id="rId3"/>
    <p:sldId id="439" r:id="rId4"/>
    <p:sldId id="440" r:id="rId5"/>
    <p:sldId id="442" r:id="rId6"/>
    <p:sldId id="443" r:id="rId7"/>
    <p:sldId id="441" r:id="rId8"/>
    <p:sldId id="444" r:id="rId9"/>
    <p:sldId id="445" r:id="rId10"/>
    <p:sldId id="429" r:id="rId11"/>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868" autoAdjust="0"/>
    <p:restoredTop sz="94660"/>
  </p:normalViewPr>
  <p:slideViewPr>
    <p:cSldViewPr>
      <p:cViewPr varScale="1">
        <p:scale>
          <a:sx n="95" d="100"/>
          <a:sy n="95" d="100"/>
        </p:scale>
        <p:origin x="474" y="6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ing, Sean" userId="45a0ccbc-e1c3-408b-a6ad-3824fd34ee9c" providerId="ADAL" clId="{4474673B-09E5-43F5-8C26-1355D034477D}"/>
    <pc:docChg chg="undo custSel addSld delSld modSld sldOrd">
      <pc:chgData name="King, Sean" userId="45a0ccbc-e1c3-408b-a6ad-3824fd34ee9c" providerId="ADAL" clId="{4474673B-09E5-43F5-8C26-1355D034477D}" dt="2024-05-21T15:50:26.748" v="774" actId="20577"/>
      <pc:docMkLst>
        <pc:docMk/>
      </pc:docMkLst>
      <pc:sldChg chg="modSp del mod">
        <pc:chgData name="King, Sean" userId="45a0ccbc-e1c3-408b-a6ad-3824fd34ee9c" providerId="ADAL" clId="{4474673B-09E5-43F5-8C26-1355D034477D}" dt="2024-05-21T14:20:28.618" v="116" actId="47"/>
        <pc:sldMkLst>
          <pc:docMk/>
          <pc:sldMk cId="0" sldId="414"/>
        </pc:sldMkLst>
        <pc:spChg chg="mod">
          <ac:chgData name="King, Sean" userId="45a0ccbc-e1c3-408b-a6ad-3824fd34ee9c" providerId="ADAL" clId="{4474673B-09E5-43F5-8C26-1355D034477D}" dt="2024-05-21T12:48:12.716" v="74" actId="20577"/>
          <ac:spMkLst>
            <pc:docMk/>
            <pc:sldMk cId="0" sldId="414"/>
            <ac:spMk id="3" creationId="{00000000-0000-0000-0000-000000000000}"/>
          </ac:spMkLst>
        </pc:spChg>
      </pc:sldChg>
      <pc:sldChg chg="addSp delSp modSp mod">
        <pc:chgData name="King, Sean" userId="45a0ccbc-e1c3-408b-a6ad-3824fd34ee9c" providerId="ADAL" clId="{4474673B-09E5-43F5-8C26-1355D034477D}" dt="2024-05-21T12:47:49.555" v="68" actId="20577"/>
        <pc:sldMkLst>
          <pc:docMk/>
          <pc:sldMk cId="4234838668" sldId="431"/>
        </pc:sldMkLst>
        <pc:spChg chg="mod">
          <ac:chgData name="King, Sean" userId="45a0ccbc-e1c3-408b-a6ad-3824fd34ee9c" providerId="ADAL" clId="{4474673B-09E5-43F5-8C26-1355D034477D}" dt="2024-05-21T12:47:49.555" v="68" actId="20577"/>
          <ac:spMkLst>
            <pc:docMk/>
            <pc:sldMk cId="4234838668" sldId="431"/>
            <ac:spMk id="2" creationId="{00000000-0000-0000-0000-000000000000}"/>
          </ac:spMkLst>
        </pc:spChg>
        <pc:spChg chg="del">
          <ac:chgData name="King, Sean" userId="45a0ccbc-e1c3-408b-a6ad-3824fd34ee9c" providerId="ADAL" clId="{4474673B-09E5-43F5-8C26-1355D034477D}" dt="2024-05-21T12:47:15.367" v="31" actId="21"/>
          <ac:spMkLst>
            <pc:docMk/>
            <pc:sldMk cId="4234838668" sldId="431"/>
            <ac:spMk id="3" creationId="{00000000-0000-0000-0000-000000000000}"/>
          </ac:spMkLst>
        </pc:spChg>
        <pc:spChg chg="add del mod">
          <ac:chgData name="King, Sean" userId="45a0ccbc-e1c3-408b-a6ad-3824fd34ee9c" providerId="ADAL" clId="{4474673B-09E5-43F5-8C26-1355D034477D}" dt="2024-05-21T12:47:37.520" v="35" actId="21"/>
          <ac:spMkLst>
            <pc:docMk/>
            <pc:sldMk cId="4234838668" sldId="431"/>
            <ac:spMk id="6" creationId="{3E7E984E-B7EF-17F9-024C-F98971C8BD9E}"/>
          </ac:spMkLst>
        </pc:spChg>
      </pc:sldChg>
      <pc:sldChg chg="modSp mod">
        <pc:chgData name="King, Sean" userId="45a0ccbc-e1c3-408b-a6ad-3824fd34ee9c" providerId="ADAL" clId="{4474673B-09E5-43F5-8C26-1355D034477D}" dt="2024-05-21T14:23:57.290" v="234" actId="27636"/>
        <pc:sldMkLst>
          <pc:docMk/>
          <pc:sldMk cId="2248541633" sldId="432"/>
        </pc:sldMkLst>
        <pc:spChg chg="mod">
          <ac:chgData name="King, Sean" userId="45a0ccbc-e1c3-408b-a6ad-3824fd34ee9c" providerId="ADAL" clId="{4474673B-09E5-43F5-8C26-1355D034477D}" dt="2024-05-21T14:23:57.290" v="234" actId="27636"/>
          <ac:spMkLst>
            <pc:docMk/>
            <pc:sldMk cId="2248541633" sldId="432"/>
            <ac:spMk id="2" creationId="{00000000-0000-0000-0000-000000000000}"/>
          </ac:spMkLst>
        </pc:spChg>
        <pc:spChg chg="mod">
          <ac:chgData name="King, Sean" userId="45a0ccbc-e1c3-408b-a6ad-3824fd34ee9c" providerId="ADAL" clId="{4474673B-09E5-43F5-8C26-1355D034477D}" dt="2024-05-21T14:23:24.369" v="230"/>
          <ac:spMkLst>
            <pc:docMk/>
            <pc:sldMk cId="2248541633" sldId="432"/>
            <ac:spMk id="3" creationId="{00000000-0000-0000-0000-000000000000}"/>
          </ac:spMkLst>
        </pc:spChg>
      </pc:sldChg>
      <pc:sldChg chg="modSp del mod">
        <pc:chgData name="King, Sean" userId="45a0ccbc-e1c3-408b-a6ad-3824fd34ee9c" providerId="ADAL" clId="{4474673B-09E5-43F5-8C26-1355D034477D}" dt="2024-05-21T14:20:27.108" v="114" actId="47"/>
        <pc:sldMkLst>
          <pc:docMk/>
          <pc:sldMk cId="3826676657" sldId="434"/>
        </pc:sldMkLst>
        <pc:spChg chg="mod">
          <ac:chgData name="King, Sean" userId="45a0ccbc-e1c3-408b-a6ad-3824fd34ee9c" providerId="ADAL" clId="{4474673B-09E5-43F5-8C26-1355D034477D}" dt="2024-05-21T12:48:03.802" v="72" actId="27636"/>
          <ac:spMkLst>
            <pc:docMk/>
            <pc:sldMk cId="3826676657" sldId="434"/>
            <ac:spMk id="5" creationId="{00000000-0000-0000-0000-000000000000}"/>
          </ac:spMkLst>
        </pc:spChg>
      </pc:sldChg>
      <pc:sldChg chg="modSp del mod">
        <pc:chgData name="King, Sean" userId="45a0ccbc-e1c3-408b-a6ad-3824fd34ee9c" providerId="ADAL" clId="{4474673B-09E5-43F5-8C26-1355D034477D}" dt="2024-05-21T14:20:27.981" v="115" actId="47"/>
        <pc:sldMkLst>
          <pc:docMk/>
          <pc:sldMk cId="730436635" sldId="435"/>
        </pc:sldMkLst>
        <pc:spChg chg="mod">
          <ac:chgData name="King, Sean" userId="45a0ccbc-e1c3-408b-a6ad-3824fd34ee9c" providerId="ADAL" clId="{4474673B-09E5-43F5-8C26-1355D034477D}" dt="2024-05-21T12:48:07.892" v="73" actId="20577"/>
          <ac:spMkLst>
            <pc:docMk/>
            <pc:sldMk cId="730436635" sldId="435"/>
            <ac:spMk id="5" creationId="{00000000-0000-0000-0000-000000000000}"/>
          </ac:spMkLst>
        </pc:spChg>
      </pc:sldChg>
      <pc:sldChg chg="modSp del mod">
        <pc:chgData name="King, Sean" userId="45a0ccbc-e1c3-408b-a6ad-3824fd34ee9c" providerId="ADAL" clId="{4474673B-09E5-43F5-8C26-1355D034477D}" dt="2024-05-21T14:20:30.176" v="117" actId="47"/>
        <pc:sldMkLst>
          <pc:docMk/>
          <pc:sldMk cId="3628233064" sldId="438"/>
        </pc:sldMkLst>
        <pc:spChg chg="mod">
          <ac:chgData name="King, Sean" userId="45a0ccbc-e1c3-408b-a6ad-3824fd34ee9c" providerId="ADAL" clId="{4474673B-09E5-43F5-8C26-1355D034477D}" dt="2024-05-21T12:48:17.730" v="76" actId="27636"/>
          <ac:spMkLst>
            <pc:docMk/>
            <pc:sldMk cId="3628233064" sldId="438"/>
            <ac:spMk id="3" creationId="{00000000-0000-0000-0000-000000000000}"/>
          </ac:spMkLst>
        </pc:spChg>
      </pc:sldChg>
      <pc:sldChg chg="modSp add mod">
        <pc:chgData name="King, Sean" userId="45a0ccbc-e1c3-408b-a6ad-3824fd34ee9c" providerId="ADAL" clId="{4474673B-09E5-43F5-8C26-1355D034477D}" dt="2024-05-21T15:44:18.533" v="451" actId="27636"/>
        <pc:sldMkLst>
          <pc:docMk/>
          <pc:sldMk cId="568778909" sldId="439"/>
        </pc:sldMkLst>
        <pc:spChg chg="mod">
          <ac:chgData name="King, Sean" userId="45a0ccbc-e1c3-408b-a6ad-3824fd34ee9c" providerId="ADAL" clId="{4474673B-09E5-43F5-8C26-1355D034477D}" dt="2024-05-21T14:28:03" v="271" actId="1076"/>
          <ac:spMkLst>
            <pc:docMk/>
            <pc:sldMk cId="568778909" sldId="439"/>
            <ac:spMk id="2" creationId="{00000000-0000-0000-0000-000000000000}"/>
          </ac:spMkLst>
        </pc:spChg>
        <pc:spChg chg="mod">
          <ac:chgData name="King, Sean" userId="45a0ccbc-e1c3-408b-a6ad-3824fd34ee9c" providerId="ADAL" clId="{4474673B-09E5-43F5-8C26-1355D034477D}" dt="2024-05-21T15:44:18.533" v="451" actId="27636"/>
          <ac:spMkLst>
            <pc:docMk/>
            <pc:sldMk cId="568778909" sldId="439"/>
            <ac:spMk id="3" creationId="{00000000-0000-0000-0000-000000000000}"/>
          </ac:spMkLst>
        </pc:spChg>
      </pc:sldChg>
      <pc:sldChg chg="modSp add mod">
        <pc:chgData name="King, Sean" userId="45a0ccbc-e1c3-408b-a6ad-3824fd34ee9c" providerId="ADAL" clId="{4474673B-09E5-43F5-8C26-1355D034477D}" dt="2024-05-21T15:44:32.497" v="455" actId="27636"/>
        <pc:sldMkLst>
          <pc:docMk/>
          <pc:sldMk cId="1758981450" sldId="440"/>
        </pc:sldMkLst>
        <pc:spChg chg="mod">
          <ac:chgData name="King, Sean" userId="45a0ccbc-e1c3-408b-a6ad-3824fd34ee9c" providerId="ADAL" clId="{4474673B-09E5-43F5-8C26-1355D034477D}" dt="2024-05-21T14:29:00.454" v="341" actId="6549"/>
          <ac:spMkLst>
            <pc:docMk/>
            <pc:sldMk cId="1758981450" sldId="440"/>
            <ac:spMk id="2" creationId="{00000000-0000-0000-0000-000000000000}"/>
          </ac:spMkLst>
        </pc:spChg>
        <pc:spChg chg="mod">
          <ac:chgData name="King, Sean" userId="45a0ccbc-e1c3-408b-a6ad-3824fd34ee9c" providerId="ADAL" clId="{4474673B-09E5-43F5-8C26-1355D034477D}" dt="2024-05-21T15:44:32.497" v="455" actId="27636"/>
          <ac:spMkLst>
            <pc:docMk/>
            <pc:sldMk cId="1758981450" sldId="440"/>
            <ac:spMk id="3" creationId="{00000000-0000-0000-0000-000000000000}"/>
          </ac:spMkLst>
        </pc:spChg>
      </pc:sldChg>
      <pc:sldChg chg="modSp add mod ord">
        <pc:chgData name="King, Sean" userId="45a0ccbc-e1c3-408b-a6ad-3824fd34ee9c" providerId="ADAL" clId="{4474673B-09E5-43F5-8C26-1355D034477D}" dt="2024-05-21T15:15:28.204" v="420"/>
        <pc:sldMkLst>
          <pc:docMk/>
          <pc:sldMk cId="3125882707" sldId="441"/>
        </pc:sldMkLst>
        <pc:spChg chg="mod">
          <ac:chgData name="King, Sean" userId="45a0ccbc-e1c3-408b-a6ad-3824fd34ee9c" providerId="ADAL" clId="{4474673B-09E5-43F5-8C26-1355D034477D}" dt="2024-05-21T14:30:59.995" v="410" actId="20577"/>
          <ac:spMkLst>
            <pc:docMk/>
            <pc:sldMk cId="3125882707" sldId="441"/>
            <ac:spMk id="2" creationId="{00000000-0000-0000-0000-000000000000}"/>
          </ac:spMkLst>
        </pc:spChg>
        <pc:spChg chg="mod">
          <ac:chgData name="King, Sean" userId="45a0ccbc-e1c3-408b-a6ad-3824fd34ee9c" providerId="ADAL" clId="{4474673B-09E5-43F5-8C26-1355D034477D}" dt="2024-05-21T14:31:25.707" v="414" actId="255"/>
          <ac:spMkLst>
            <pc:docMk/>
            <pc:sldMk cId="3125882707" sldId="441"/>
            <ac:spMk id="3" creationId="{00000000-0000-0000-0000-000000000000}"/>
          </ac:spMkLst>
        </pc:spChg>
      </pc:sldChg>
      <pc:sldChg chg="modSp add mod">
        <pc:chgData name="King, Sean" userId="45a0ccbc-e1c3-408b-a6ad-3824fd34ee9c" providerId="ADAL" clId="{4474673B-09E5-43F5-8C26-1355D034477D}" dt="2024-05-21T15:16:02.725" v="430" actId="27636"/>
        <pc:sldMkLst>
          <pc:docMk/>
          <pc:sldMk cId="865995288" sldId="442"/>
        </pc:sldMkLst>
        <pc:spChg chg="mod">
          <ac:chgData name="King, Sean" userId="45a0ccbc-e1c3-408b-a6ad-3824fd34ee9c" providerId="ADAL" clId="{4474673B-09E5-43F5-8C26-1355D034477D}" dt="2024-05-21T15:15:04.783" v="416"/>
          <ac:spMkLst>
            <pc:docMk/>
            <pc:sldMk cId="865995288" sldId="442"/>
            <ac:spMk id="2" creationId="{00000000-0000-0000-0000-000000000000}"/>
          </ac:spMkLst>
        </pc:spChg>
        <pc:spChg chg="mod">
          <ac:chgData name="King, Sean" userId="45a0ccbc-e1c3-408b-a6ad-3824fd34ee9c" providerId="ADAL" clId="{4474673B-09E5-43F5-8C26-1355D034477D}" dt="2024-05-21T15:16:02.725" v="430" actId="27636"/>
          <ac:spMkLst>
            <pc:docMk/>
            <pc:sldMk cId="865995288" sldId="442"/>
            <ac:spMk id="3" creationId="{00000000-0000-0000-0000-000000000000}"/>
          </ac:spMkLst>
        </pc:spChg>
      </pc:sldChg>
      <pc:sldChg chg="modSp add mod">
        <pc:chgData name="King, Sean" userId="45a0ccbc-e1c3-408b-a6ad-3824fd34ee9c" providerId="ADAL" clId="{4474673B-09E5-43F5-8C26-1355D034477D}" dt="2024-05-21T15:16:08.930" v="432" actId="27636"/>
        <pc:sldMkLst>
          <pc:docMk/>
          <pc:sldMk cId="2387188364" sldId="443"/>
        </pc:sldMkLst>
        <pc:spChg chg="mod">
          <ac:chgData name="King, Sean" userId="45a0ccbc-e1c3-408b-a6ad-3824fd34ee9c" providerId="ADAL" clId="{4474673B-09E5-43F5-8C26-1355D034477D}" dt="2024-05-21T15:16:08.930" v="432" actId="27636"/>
          <ac:spMkLst>
            <pc:docMk/>
            <pc:sldMk cId="2387188364" sldId="443"/>
            <ac:spMk id="3" creationId="{00000000-0000-0000-0000-000000000000}"/>
          </ac:spMkLst>
        </pc:spChg>
      </pc:sldChg>
      <pc:sldChg chg="modSp add mod">
        <pc:chgData name="King, Sean" userId="45a0ccbc-e1c3-408b-a6ad-3824fd34ee9c" providerId="ADAL" clId="{4474673B-09E5-43F5-8C26-1355D034477D}" dt="2024-05-21T15:48:21.022" v="615" actId="20577"/>
        <pc:sldMkLst>
          <pc:docMk/>
          <pc:sldMk cId="3599073373" sldId="444"/>
        </pc:sldMkLst>
        <pc:spChg chg="mod">
          <ac:chgData name="King, Sean" userId="45a0ccbc-e1c3-408b-a6ad-3824fd34ee9c" providerId="ADAL" clId="{4474673B-09E5-43F5-8C26-1355D034477D}" dt="2024-05-21T15:17:07.181" v="436" actId="255"/>
          <ac:spMkLst>
            <pc:docMk/>
            <pc:sldMk cId="3599073373" sldId="444"/>
            <ac:spMk id="2" creationId="{00000000-0000-0000-0000-000000000000}"/>
          </ac:spMkLst>
        </pc:spChg>
        <pc:spChg chg="mod">
          <ac:chgData name="King, Sean" userId="45a0ccbc-e1c3-408b-a6ad-3824fd34ee9c" providerId="ADAL" clId="{4474673B-09E5-43F5-8C26-1355D034477D}" dt="2024-05-21T15:48:21.022" v="615" actId="20577"/>
          <ac:spMkLst>
            <pc:docMk/>
            <pc:sldMk cId="3599073373" sldId="444"/>
            <ac:spMk id="3" creationId="{00000000-0000-0000-0000-000000000000}"/>
          </ac:spMkLst>
        </pc:spChg>
      </pc:sldChg>
      <pc:sldChg chg="modSp add mod">
        <pc:chgData name="King, Sean" userId="45a0ccbc-e1c3-408b-a6ad-3824fd34ee9c" providerId="ADAL" clId="{4474673B-09E5-43F5-8C26-1355D034477D}" dt="2024-05-21T15:50:26.748" v="774" actId="20577"/>
        <pc:sldMkLst>
          <pc:docMk/>
          <pc:sldMk cId="680762814" sldId="445"/>
        </pc:sldMkLst>
        <pc:spChg chg="mod">
          <ac:chgData name="King, Sean" userId="45a0ccbc-e1c3-408b-a6ad-3824fd34ee9c" providerId="ADAL" clId="{4474673B-09E5-43F5-8C26-1355D034477D}" dt="2024-05-21T15:17:50.555" v="444" actId="5793"/>
          <ac:spMkLst>
            <pc:docMk/>
            <pc:sldMk cId="680762814" sldId="445"/>
            <ac:spMk id="2" creationId="{00000000-0000-0000-0000-000000000000}"/>
          </ac:spMkLst>
        </pc:spChg>
        <pc:spChg chg="mod">
          <ac:chgData name="King, Sean" userId="45a0ccbc-e1c3-408b-a6ad-3824fd34ee9c" providerId="ADAL" clId="{4474673B-09E5-43F5-8C26-1355D034477D}" dt="2024-05-21T15:50:26.748" v="774" actId="20577"/>
          <ac:spMkLst>
            <pc:docMk/>
            <pc:sldMk cId="680762814" sldId="445"/>
            <ac:spMk id="3"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5942500D-7AF1-424C-A566-970D5327E80F}" type="datetimeFigureOut">
              <a:rPr lang="en-US" smtClean="0"/>
              <a:pPr/>
              <a:t>5/21/2024</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C70BAB61-A74B-43F7-B8EA-BACBD1FFC660}" type="slidenum">
              <a:rPr lang="en-US" smtClean="0"/>
              <a:pPr/>
              <a:t>‹#›</a:t>
            </a:fld>
            <a:endParaRPr lang="en-US"/>
          </a:p>
        </p:txBody>
      </p:sp>
    </p:spTree>
    <p:extLst>
      <p:ext uri="{BB962C8B-B14F-4D97-AF65-F5344CB8AC3E}">
        <p14:creationId xmlns:p14="http://schemas.microsoft.com/office/powerpoint/2010/main" val="156748424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5BA65429-E2E8-43FA-950A-0C4C1460C88B}" type="datetimeFigureOut">
              <a:rPr lang="en-US" smtClean="0"/>
              <a:pPr/>
              <a:t>5/21/2024</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191A25EF-5125-4F0D-8EDE-B5D4540F78A1}" type="slidenum">
              <a:rPr lang="en-US" smtClean="0"/>
              <a:pPr/>
              <a:t>‹#›</a:t>
            </a:fld>
            <a:endParaRPr lang="en-US" dirty="0"/>
          </a:p>
        </p:txBody>
      </p:sp>
    </p:spTree>
    <p:extLst>
      <p:ext uri="{BB962C8B-B14F-4D97-AF65-F5344CB8AC3E}">
        <p14:creationId xmlns:p14="http://schemas.microsoft.com/office/powerpoint/2010/main" val="30145570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70DB17A8-1901-4568-85A5-7CFDC831E02D}" type="datetimeFigureOut">
              <a:rPr lang="en-US" smtClean="0"/>
              <a:pPr/>
              <a:t>5/21/2024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1D1A1C7-93F4-496B-85E4-73A38D8E2F99}"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0DB17A8-1901-4568-85A5-7CFDC831E02D}" type="datetimeFigureOut">
              <a:rPr lang="en-US" smtClean="0"/>
              <a:pPr/>
              <a:t>5/21/2024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1D1A1C7-93F4-496B-85E4-73A38D8E2F99}"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0DB17A8-1901-4568-85A5-7CFDC831E02D}" type="datetimeFigureOut">
              <a:rPr lang="en-US" smtClean="0"/>
              <a:pPr/>
              <a:t>5/21/2024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1D1A1C7-93F4-496B-85E4-73A38D8E2F99}"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0DB17A8-1901-4568-85A5-7CFDC831E02D}" type="datetimeFigureOut">
              <a:rPr lang="en-US" smtClean="0"/>
              <a:pPr/>
              <a:t>5/21/2024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1D1A1C7-93F4-496B-85E4-73A38D8E2F99}"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0DB17A8-1901-4568-85A5-7CFDC831E02D}" type="datetimeFigureOut">
              <a:rPr lang="en-US" smtClean="0"/>
              <a:pPr/>
              <a:t>5/21/2024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1D1A1C7-93F4-496B-85E4-73A38D8E2F99}"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0DB17A8-1901-4568-85A5-7CFDC831E02D}" type="datetimeFigureOut">
              <a:rPr lang="en-US" smtClean="0"/>
              <a:pPr/>
              <a:t>5/21/2024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1D1A1C7-93F4-496B-85E4-73A38D8E2F99}"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0DB17A8-1901-4568-85A5-7CFDC831E02D}" type="datetimeFigureOut">
              <a:rPr lang="en-US" smtClean="0"/>
              <a:pPr/>
              <a:t>5/21/2024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1D1A1C7-93F4-496B-85E4-73A38D8E2F99}"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0DB17A8-1901-4568-85A5-7CFDC831E02D}" type="datetimeFigureOut">
              <a:rPr lang="en-US" smtClean="0"/>
              <a:pPr/>
              <a:t>5/21/2024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1D1A1C7-93F4-496B-85E4-73A38D8E2F99}"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0DB17A8-1901-4568-85A5-7CFDC831E02D}" type="datetimeFigureOut">
              <a:rPr lang="en-US" smtClean="0"/>
              <a:pPr/>
              <a:t>5/21/2024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1D1A1C7-93F4-496B-85E4-73A38D8E2F99}"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0DB17A8-1901-4568-85A5-7CFDC831E02D}" type="datetimeFigureOut">
              <a:rPr lang="en-US" smtClean="0"/>
              <a:pPr/>
              <a:t>5/21/2024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1D1A1C7-93F4-496B-85E4-73A38D8E2F99}"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0DB17A8-1901-4568-85A5-7CFDC831E02D}" type="datetimeFigureOut">
              <a:rPr lang="en-US" smtClean="0"/>
              <a:pPr/>
              <a:t>5/21/2024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1D1A1C7-93F4-496B-85E4-73A38D8E2F99}"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0DB17A8-1901-4568-85A5-7CFDC831E02D}" type="datetimeFigureOut">
              <a:rPr lang="en-US" smtClean="0"/>
              <a:pPr/>
              <a:t>5/21/2024</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1D1A1C7-93F4-496B-85E4-73A38D8E2F99}" type="slidenum">
              <a:rPr lang="en-US" smtClean="0"/>
              <a:pPr/>
              <a:t>‹#›</a:t>
            </a:fld>
            <a:endParaRPr lang="en-US" dirty="0"/>
          </a:p>
        </p:txBody>
      </p:sp>
    </p:spTree>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mailto:Healthcare.Advocate@ct.gov"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62696"/>
            <a:ext cx="8229600" cy="3895104"/>
          </a:xfrm>
        </p:spPr>
        <p:txBody>
          <a:bodyPr>
            <a:normAutofit/>
          </a:bodyPr>
          <a:lstStyle/>
          <a:p>
            <a:r>
              <a:rPr lang="en-US" dirty="0"/>
              <a:t>Office of the Healthcare Advocate Lunch &amp; Learn</a:t>
            </a:r>
            <a:br>
              <a:rPr lang="en-US" dirty="0"/>
            </a:br>
            <a:r>
              <a:rPr lang="en-US" dirty="0"/>
              <a:t>May 21, 2024</a:t>
            </a:r>
            <a:br>
              <a:rPr lang="en-US" dirty="0"/>
            </a:br>
            <a:r>
              <a:rPr lang="en-US" dirty="0"/>
              <a:t>Legislative Updates</a:t>
            </a:r>
          </a:p>
        </p:txBody>
      </p:sp>
      <p:pic>
        <p:nvPicPr>
          <p:cNvPr id="4" name="Picture 4" descr="OHA_logo_V1-crop">
            <a:extLst>
              <a:ext uri="{FF2B5EF4-FFF2-40B4-BE49-F238E27FC236}">
                <a16:creationId xmlns:a16="http://schemas.microsoft.com/office/drawing/2014/main" id="{C5FEE8FE-3A57-4F79-80D1-EB64F0535375}"/>
              </a:ext>
            </a:extLst>
          </p:cNvPr>
          <p:cNvPicPr>
            <a:picLocks noChangeAspect="1" noChangeArrowheads="1"/>
          </p:cNvPicPr>
          <p:nvPr/>
        </p:nvPicPr>
        <p:blipFill>
          <a:blip r:embed="rId2" cstate="print"/>
          <a:srcRect/>
          <a:stretch>
            <a:fillRect/>
          </a:stretch>
        </p:blipFill>
        <p:spPr bwMode="auto">
          <a:xfrm>
            <a:off x="4114800" y="170207"/>
            <a:ext cx="914400" cy="878786"/>
          </a:xfrm>
          <a:prstGeom prst="rect">
            <a:avLst/>
          </a:prstGeom>
          <a:noFill/>
        </p:spPr>
      </p:pic>
    </p:spTree>
    <p:extLst>
      <p:ext uri="{BB962C8B-B14F-4D97-AF65-F5344CB8AC3E}">
        <p14:creationId xmlns:p14="http://schemas.microsoft.com/office/powerpoint/2010/main" val="42348386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581400"/>
            <a:ext cx="6400800" cy="2895600"/>
          </a:xfrm>
        </p:spPr>
        <p:txBody>
          <a:bodyPr>
            <a:normAutofit fontScale="85000" lnSpcReduction="20000"/>
          </a:bodyPr>
          <a:lstStyle/>
          <a:p>
            <a:r>
              <a:rPr lang="en-US" sz="3600" dirty="0"/>
              <a:t>Office of the Healthcare Advocate</a:t>
            </a:r>
          </a:p>
          <a:p>
            <a:r>
              <a:rPr lang="en-US" sz="3600" dirty="0"/>
              <a:t>P.O. Box 1543</a:t>
            </a:r>
          </a:p>
          <a:p>
            <a:r>
              <a:rPr lang="en-US" sz="3600" dirty="0"/>
              <a:t>Hartford, CT 06144</a:t>
            </a:r>
          </a:p>
          <a:p>
            <a:r>
              <a:rPr lang="en-US" sz="3600" dirty="0"/>
              <a:t>866-466-4446</a:t>
            </a:r>
          </a:p>
          <a:p>
            <a:r>
              <a:rPr lang="en-US" sz="3600" dirty="0">
                <a:hlinkClick r:id="rId2"/>
              </a:rPr>
              <a:t>Healthcare.Advocate@ct.gov</a:t>
            </a:r>
            <a:r>
              <a:rPr lang="en-US" sz="3600" dirty="0"/>
              <a:t> </a:t>
            </a:r>
          </a:p>
          <a:p>
            <a:r>
              <a:rPr lang="en-US" dirty="0"/>
              <a:t>portal.ct.gov/OHA</a:t>
            </a:r>
          </a:p>
        </p:txBody>
      </p:sp>
      <p:pic>
        <p:nvPicPr>
          <p:cNvPr id="4" name="Picture 4" descr="OHA_logo_V1-crop"/>
          <p:cNvPicPr>
            <a:picLocks noChangeAspect="1" noChangeArrowheads="1"/>
          </p:cNvPicPr>
          <p:nvPr/>
        </p:nvPicPr>
        <p:blipFill>
          <a:blip r:embed="rId3" cstate="print"/>
          <a:srcRect/>
          <a:stretch>
            <a:fillRect/>
          </a:stretch>
        </p:blipFill>
        <p:spPr>
          <a:xfrm>
            <a:off x="3810000" y="228600"/>
            <a:ext cx="1584325" cy="1522413"/>
          </a:xfrm>
          <a:prstGeom prst="rect">
            <a:avLst/>
          </a:prstGeom>
          <a:noFill/>
          <a:ln/>
        </p:spPr>
      </p:pic>
      <p:sp>
        <p:nvSpPr>
          <p:cNvPr id="2" name="Title 1">
            <a:extLst>
              <a:ext uri="{FF2B5EF4-FFF2-40B4-BE49-F238E27FC236}">
                <a16:creationId xmlns:a16="http://schemas.microsoft.com/office/drawing/2014/main" id="{9D64087D-EE88-8290-93A6-09B7F17E36CB}"/>
              </a:ext>
            </a:extLst>
          </p:cNvPr>
          <p:cNvSpPr txBox="1">
            <a:spLocks/>
          </p:cNvSpPr>
          <p:nvPr/>
        </p:nvSpPr>
        <p:spPr>
          <a:xfrm>
            <a:off x="487362" y="2133600"/>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dirty="0"/>
              <a:t>How to Contact OHA</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71600"/>
            <a:ext cx="8229600" cy="1143000"/>
          </a:xfrm>
        </p:spPr>
        <p:txBody>
          <a:bodyPr>
            <a:normAutofit/>
          </a:bodyPr>
          <a:lstStyle/>
          <a:p>
            <a:r>
              <a:rPr lang="en-US" sz="2800" b="1" u="sng" kern="0" dirty="0">
                <a:effectLst/>
                <a:latin typeface="Calibri" panose="020F0502020204030204" pitchFamily="34" charset="0"/>
                <a:ea typeface="Calibri" panose="020F0502020204030204" pitchFamily="34" charset="0"/>
                <a:cs typeface="Calibri" panose="020F0502020204030204" pitchFamily="34" charset="0"/>
              </a:rPr>
              <a:t>Public Act 24-6 (SB 395) </a:t>
            </a:r>
            <a:br>
              <a:rPr lang="en-US" sz="2800" b="1" u="sng" kern="0" dirty="0">
                <a:effectLst/>
                <a:latin typeface="Calibri" panose="020F0502020204030204" pitchFamily="34" charset="0"/>
                <a:ea typeface="Calibri" panose="020F0502020204030204" pitchFamily="34" charset="0"/>
                <a:cs typeface="Calibri" panose="020F0502020204030204" pitchFamily="34" charset="0"/>
              </a:rPr>
            </a:br>
            <a:r>
              <a:rPr lang="en-US" sz="2800" b="1" u="sng" kern="0" dirty="0">
                <a:effectLst/>
                <a:latin typeface="Calibri" panose="020F0502020204030204" pitchFamily="34" charset="0"/>
                <a:ea typeface="Calibri" panose="020F0502020204030204" pitchFamily="34" charset="0"/>
                <a:cs typeface="Calibri" panose="020F0502020204030204" pitchFamily="34" charset="0"/>
              </a:rPr>
              <a:t>An Act Concerning The Reporting Of Medical Debt</a:t>
            </a:r>
            <a:endParaRPr lang="en-US" sz="2800" dirty="0"/>
          </a:p>
        </p:txBody>
      </p:sp>
      <p:sp>
        <p:nvSpPr>
          <p:cNvPr id="3" name="Content Placeholder 2"/>
          <p:cNvSpPr>
            <a:spLocks noGrp="1"/>
          </p:cNvSpPr>
          <p:nvPr>
            <p:ph idx="1"/>
          </p:nvPr>
        </p:nvSpPr>
        <p:spPr>
          <a:xfrm>
            <a:off x="457200" y="2482645"/>
            <a:ext cx="8229600" cy="4451555"/>
          </a:xfrm>
        </p:spPr>
        <p:txBody>
          <a:bodyPr>
            <a:normAutofit lnSpcReduction="10000"/>
          </a:bodyPr>
          <a:lstStyle/>
          <a:p>
            <a:pPr marL="0" marR="0">
              <a:lnSpc>
                <a:spcPct val="120000"/>
              </a:lnSpc>
              <a:spcBef>
                <a:spcPts val="0"/>
              </a:spcBef>
              <a:spcAft>
                <a:spcPts val="0"/>
              </a:spcAft>
            </a:pPr>
            <a:endParaRPr lang="en-US" sz="1800" kern="0" dirty="0">
              <a:effectLst/>
              <a:latin typeface="Calibri" panose="020F0502020204030204" pitchFamily="34" charset="0"/>
              <a:ea typeface="Calibri" panose="020F0502020204030204" pitchFamily="34" charset="0"/>
              <a:cs typeface="Calibri" panose="020F0502020204030204" pitchFamily="34" charset="0"/>
            </a:endParaRPr>
          </a:p>
          <a:p>
            <a:pPr marL="0" marR="0">
              <a:lnSpc>
                <a:spcPct val="120000"/>
              </a:lnSpc>
              <a:spcBef>
                <a:spcPts val="0"/>
              </a:spcBef>
              <a:spcAft>
                <a:spcPts val="0"/>
              </a:spcAft>
            </a:pPr>
            <a:r>
              <a:rPr lang="en-US" sz="2400" kern="0" dirty="0">
                <a:effectLst/>
                <a:latin typeface="Calibri" panose="020F0502020204030204" pitchFamily="34" charset="0"/>
                <a:ea typeface="Calibri" panose="020F0502020204030204" pitchFamily="34" charset="0"/>
                <a:cs typeface="Calibri" panose="020F0502020204030204" pitchFamily="34" charset="0"/>
              </a:rPr>
              <a:t>Effective July 1, 2024, prohibits health care providers and their collection agents from reporting medical debts to credit reporting agencies. </a:t>
            </a:r>
            <a:endParaRPr lang="en-US" sz="2400" kern="10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20000"/>
              </a:lnSpc>
              <a:spcBef>
                <a:spcPts val="0"/>
              </a:spcBef>
              <a:spcAft>
                <a:spcPts val="0"/>
              </a:spcAft>
              <a:buNone/>
            </a:pPr>
            <a:endParaRPr lang="en-US" sz="2400" kern="1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20000"/>
              </a:lnSpc>
              <a:spcBef>
                <a:spcPts val="0"/>
              </a:spcBef>
              <a:spcAft>
                <a:spcPts val="0"/>
              </a:spcAft>
            </a:pPr>
            <a:r>
              <a:rPr lang="en-US" sz="2400" kern="0" dirty="0">
                <a:effectLst/>
                <a:latin typeface="Calibri" panose="020F0502020204030204" pitchFamily="34" charset="0"/>
                <a:ea typeface="Calibri" panose="020F0502020204030204" pitchFamily="34" charset="0"/>
                <a:cs typeface="Calibri" panose="020F0502020204030204" pitchFamily="34" charset="0"/>
              </a:rPr>
              <a:t>Does not include debt charged to a credit card unless the card is issued specifically for the purpose of paying for health care goods and services</a:t>
            </a:r>
            <a:endParaRPr lang="en-US" sz="2400" kern="10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20000"/>
              </a:lnSpc>
              <a:spcBef>
                <a:spcPts val="0"/>
              </a:spcBef>
              <a:spcAft>
                <a:spcPts val="0"/>
              </a:spcAft>
              <a:buNone/>
            </a:pPr>
            <a:r>
              <a:rPr lang="en-US" sz="2400" kern="0" dirty="0">
                <a:effectLst/>
                <a:latin typeface="Calibri" panose="020F0502020204030204" pitchFamily="34" charset="0"/>
                <a:ea typeface="Calibri" panose="020F0502020204030204" pitchFamily="34" charset="0"/>
                <a:cs typeface="Calibri" panose="020F0502020204030204" pitchFamily="34" charset="0"/>
              </a:rPr>
              <a:t> </a:t>
            </a:r>
            <a:endParaRPr lang="en-US" sz="2400" kern="1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20000"/>
              </a:lnSpc>
              <a:spcBef>
                <a:spcPts val="0"/>
              </a:spcBef>
              <a:spcAft>
                <a:spcPts val="0"/>
              </a:spcAft>
            </a:pPr>
            <a:r>
              <a:rPr lang="en-US" sz="2400" kern="0" dirty="0">
                <a:effectLst/>
                <a:latin typeface="Calibri" panose="020F0502020204030204" pitchFamily="34" charset="0"/>
                <a:ea typeface="Calibri" panose="020F0502020204030204" pitchFamily="34" charset="0"/>
                <a:cs typeface="Calibri" panose="020F0502020204030204" pitchFamily="34" charset="0"/>
              </a:rPr>
              <a:t>Any medical debt reported to a credit reporting agency is deemed void.</a:t>
            </a:r>
            <a:endParaRPr lang="en-US" sz="2400" dirty="0"/>
          </a:p>
        </p:txBody>
      </p:sp>
      <p:pic>
        <p:nvPicPr>
          <p:cNvPr id="4" name="Picture 4" descr="OHA_logo_V1-crop">
            <a:extLst>
              <a:ext uri="{FF2B5EF4-FFF2-40B4-BE49-F238E27FC236}">
                <a16:creationId xmlns:a16="http://schemas.microsoft.com/office/drawing/2014/main" id="{9D61A085-65DB-4A96-9319-0A1DC3446610}"/>
              </a:ext>
            </a:extLst>
          </p:cNvPr>
          <p:cNvPicPr>
            <a:picLocks noChangeAspect="1" noChangeArrowheads="1"/>
          </p:cNvPicPr>
          <p:nvPr/>
        </p:nvPicPr>
        <p:blipFill>
          <a:blip r:embed="rId2" cstate="print"/>
          <a:srcRect/>
          <a:stretch>
            <a:fillRect/>
          </a:stretch>
        </p:blipFill>
        <p:spPr bwMode="auto">
          <a:xfrm>
            <a:off x="4114800" y="416429"/>
            <a:ext cx="914400" cy="878786"/>
          </a:xfrm>
          <a:prstGeom prst="rect">
            <a:avLst/>
          </a:prstGeom>
          <a:noFill/>
        </p:spPr>
      </p:pic>
    </p:spTree>
    <p:extLst>
      <p:ext uri="{BB962C8B-B14F-4D97-AF65-F5344CB8AC3E}">
        <p14:creationId xmlns:p14="http://schemas.microsoft.com/office/powerpoint/2010/main" val="22485416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15826"/>
            <a:ext cx="8229600" cy="1143000"/>
          </a:xfrm>
        </p:spPr>
        <p:txBody>
          <a:bodyPr>
            <a:normAutofit fontScale="90000"/>
          </a:bodyPr>
          <a:lstStyle/>
          <a:p>
            <a:r>
              <a:rPr lang="en-US" sz="2800" b="1" u="sng" kern="0" dirty="0">
                <a:effectLst/>
                <a:latin typeface="Calibri" panose="020F0502020204030204" pitchFamily="34" charset="0"/>
                <a:ea typeface="Calibri" panose="020F0502020204030204" pitchFamily="34" charset="0"/>
                <a:cs typeface="Calibri" panose="020F0502020204030204" pitchFamily="34" charset="0"/>
              </a:rPr>
              <a:t>Public Act 24-19 (SB 1) </a:t>
            </a:r>
            <a:br>
              <a:rPr lang="en-US" sz="2800" b="1" u="sng" kern="0" dirty="0">
                <a:effectLst/>
                <a:latin typeface="Calibri" panose="020F0502020204030204" pitchFamily="34" charset="0"/>
                <a:ea typeface="Calibri" panose="020F0502020204030204" pitchFamily="34" charset="0"/>
                <a:cs typeface="Calibri" panose="020F0502020204030204" pitchFamily="34" charset="0"/>
              </a:rPr>
            </a:br>
            <a:r>
              <a:rPr lang="en-US" sz="2800" b="1" u="sng" kern="0" dirty="0">
                <a:effectLst/>
                <a:latin typeface="Calibri" panose="020F0502020204030204" pitchFamily="34" charset="0"/>
                <a:ea typeface="Calibri" panose="020F0502020204030204" pitchFamily="34" charset="0"/>
                <a:cs typeface="Calibri" panose="020F0502020204030204" pitchFamily="34" charset="0"/>
              </a:rPr>
              <a:t>An Act Concerning The Health And </a:t>
            </a:r>
            <a:br>
              <a:rPr lang="en-US" sz="2800" b="1" u="sng" kern="0" dirty="0">
                <a:effectLst/>
                <a:latin typeface="Calibri" panose="020F0502020204030204" pitchFamily="34" charset="0"/>
                <a:ea typeface="Calibri" panose="020F0502020204030204" pitchFamily="34" charset="0"/>
                <a:cs typeface="Calibri" panose="020F0502020204030204" pitchFamily="34" charset="0"/>
              </a:rPr>
            </a:br>
            <a:r>
              <a:rPr lang="en-US" sz="2800" b="1" u="sng" kern="0" dirty="0">
                <a:effectLst/>
                <a:latin typeface="Calibri" panose="020F0502020204030204" pitchFamily="34" charset="0"/>
                <a:ea typeface="Calibri" panose="020F0502020204030204" pitchFamily="34" charset="0"/>
                <a:cs typeface="Calibri" panose="020F0502020204030204" pitchFamily="34" charset="0"/>
              </a:rPr>
              <a:t>Safety Of Connecticut Residents</a:t>
            </a:r>
            <a:endParaRPr lang="en-US" sz="2800" dirty="0"/>
          </a:p>
        </p:txBody>
      </p:sp>
      <p:sp>
        <p:nvSpPr>
          <p:cNvPr id="3" name="Content Placeholder 2"/>
          <p:cNvSpPr>
            <a:spLocks noGrp="1"/>
          </p:cNvSpPr>
          <p:nvPr>
            <p:ph idx="1"/>
          </p:nvPr>
        </p:nvSpPr>
        <p:spPr>
          <a:xfrm>
            <a:off x="457200" y="2617218"/>
            <a:ext cx="8229600" cy="4451555"/>
          </a:xfrm>
        </p:spPr>
        <p:txBody>
          <a:bodyPr>
            <a:normAutofit/>
          </a:bodyPr>
          <a:lstStyle/>
          <a:p>
            <a:pPr marL="0" marR="0">
              <a:lnSpc>
                <a:spcPct val="120000"/>
              </a:lnSpc>
              <a:spcBef>
                <a:spcPts val="0"/>
              </a:spcBef>
              <a:spcAft>
                <a:spcPts val="0"/>
              </a:spcAft>
            </a:pPr>
            <a:r>
              <a:rPr lang="en-US" sz="1900" kern="0" dirty="0">
                <a:effectLst/>
                <a:latin typeface="Calibri" panose="020F0502020204030204" pitchFamily="34" charset="0"/>
                <a:ea typeface="Calibri" panose="020F0502020204030204" pitchFamily="34" charset="0"/>
                <a:cs typeface="Calibri" panose="020F0502020204030204" pitchFamily="34" charset="0"/>
              </a:rPr>
              <a:t>Sections 18-19, effective January 1, 2025, mandate that insurers cover coronary calcium scans.</a:t>
            </a:r>
          </a:p>
          <a:p>
            <a:pPr marL="0" marR="0" indent="0">
              <a:lnSpc>
                <a:spcPct val="120000"/>
              </a:lnSpc>
              <a:spcBef>
                <a:spcPts val="0"/>
              </a:spcBef>
              <a:spcAft>
                <a:spcPts val="0"/>
              </a:spcAft>
              <a:buNone/>
            </a:pPr>
            <a:endParaRPr lang="en-US" sz="1900" kern="0" dirty="0">
              <a:effectLst/>
              <a:latin typeface="Calibri" panose="020F0502020204030204" pitchFamily="34" charset="0"/>
              <a:ea typeface="Calibri" panose="020F0502020204030204" pitchFamily="34" charset="0"/>
              <a:cs typeface="Calibri" panose="020F0502020204030204" pitchFamily="34" charset="0"/>
            </a:endParaRPr>
          </a:p>
          <a:p>
            <a:pPr marL="0">
              <a:lnSpc>
                <a:spcPct val="120000"/>
              </a:lnSpc>
              <a:spcBef>
                <a:spcPts val="0"/>
              </a:spcBef>
            </a:pPr>
            <a:r>
              <a:rPr lang="en-US" sz="1900" kern="0" dirty="0">
                <a:effectLst/>
                <a:latin typeface="Calibri" panose="020F0502020204030204" pitchFamily="34" charset="0"/>
                <a:ea typeface="Calibri" panose="020F0502020204030204" pitchFamily="34" charset="0"/>
                <a:cs typeface="Calibri" panose="020F0502020204030204" pitchFamily="34" charset="0"/>
              </a:rPr>
              <a:t>Section 32, effective January 1, 2026, redefines “clinical peer” for purposes of utilization review activities to be limited to clinicians with the same (no longer similar) specialty as the treating clinician</a:t>
            </a:r>
          </a:p>
          <a:p>
            <a:pPr marL="0" indent="0">
              <a:lnSpc>
                <a:spcPct val="120000"/>
              </a:lnSpc>
              <a:spcBef>
                <a:spcPts val="0"/>
              </a:spcBef>
              <a:buNone/>
            </a:pPr>
            <a:endParaRPr lang="en-US" sz="1900" kern="0" dirty="0">
              <a:effectLst/>
              <a:latin typeface="Calibri" panose="020F0502020204030204" pitchFamily="34" charset="0"/>
              <a:ea typeface="Calibri" panose="020F0502020204030204" pitchFamily="34" charset="0"/>
              <a:cs typeface="Calibri" panose="020F0502020204030204" pitchFamily="34" charset="0"/>
            </a:endParaRPr>
          </a:p>
          <a:p>
            <a:pPr marL="0">
              <a:lnSpc>
                <a:spcPct val="120000"/>
              </a:lnSpc>
              <a:spcBef>
                <a:spcPts val="0"/>
              </a:spcBef>
            </a:pPr>
            <a:r>
              <a:rPr lang="en-US" sz="1900" kern="0" dirty="0">
                <a:effectLst/>
                <a:latin typeface="Calibri" panose="020F0502020204030204" pitchFamily="34" charset="0"/>
                <a:ea typeface="Calibri" panose="020F0502020204030204" pitchFamily="34" charset="0"/>
                <a:cs typeface="Calibri" panose="020F0502020204030204" pitchFamily="34" charset="0"/>
              </a:rPr>
              <a:t>Section 40, effective immediately, </a:t>
            </a:r>
            <a:r>
              <a:rPr lang="en-US" sz="1900" kern="0" dirty="0">
                <a:latin typeface="Calibri" panose="020F0502020204030204" pitchFamily="34" charset="0"/>
                <a:ea typeface="Calibri" panose="020F0502020204030204" pitchFamily="34" charset="0"/>
                <a:cs typeface="Calibri" panose="020F0502020204030204" pitchFamily="34" charset="0"/>
              </a:rPr>
              <a:t>encourage</a:t>
            </a:r>
            <a:r>
              <a:rPr lang="en-US" sz="1900" kern="0" dirty="0">
                <a:effectLst/>
                <a:latin typeface="Calibri" panose="020F0502020204030204" pitchFamily="34" charset="0"/>
                <a:ea typeface="Calibri" panose="020F0502020204030204" pitchFamily="34" charset="0"/>
                <a:cs typeface="Calibri" panose="020F0502020204030204" pitchFamily="34" charset="0"/>
              </a:rPr>
              <a:t>s hospitals and other providers to collect and share date regarding the time spent on utilization review activities such as requesting prior authorizations and appealing denials.</a:t>
            </a:r>
            <a:endParaRPr lang="en-US" sz="1900" kern="1000" dirty="0">
              <a:effectLst/>
              <a:latin typeface="Calibri" panose="020F0502020204030204" pitchFamily="34" charset="0"/>
              <a:ea typeface="Calibri" panose="020F0502020204030204" pitchFamily="34" charset="0"/>
              <a:cs typeface="Times New Roman" panose="02020603050405020304" pitchFamily="18" charset="0"/>
            </a:endParaRPr>
          </a:p>
          <a:p>
            <a:pPr marL="0">
              <a:lnSpc>
                <a:spcPct val="120000"/>
              </a:lnSpc>
              <a:spcBef>
                <a:spcPts val="0"/>
              </a:spcBef>
            </a:pPr>
            <a:endParaRPr lang="en-US" sz="1800" kern="1000" dirty="0">
              <a:solidFill>
                <a:srgbClr val="595959"/>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20000"/>
              </a:lnSpc>
              <a:spcBef>
                <a:spcPts val="0"/>
              </a:spcBef>
              <a:spcAft>
                <a:spcPts val="0"/>
              </a:spcAft>
            </a:pPr>
            <a:endParaRPr lang="en-US" sz="1800" kern="1000" dirty="0">
              <a:solidFill>
                <a:srgbClr val="595959"/>
              </a:solidFill>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4" name="Picture 4" descr="OHA_logo_V1-crop">
            <a:extLst>
              <a:ext uri="{FF2B5EF4-FFF2-40B4-BE49-F238E27FC236}">
                <a16:creationId xmlns:a16="http://schemas.microsoft.com/office/drawing/2014/main" id="{9D61A085-65DB-4A96-9319-0A1DC3446610}"/>
              </a:ext>
            </a:extLst>
          </p:cNvPr>
          <p:cNvPicPr>
            <a:picLocks noChangeAspect="1" noChangeArrowheads="1"/>
          </p:cNvPicPr>
          <p:nvPr/>
        </p:nvPicPr>
        <p:blipFill>
          <a:blip r:embed="rId2" cstate="print"/>
          <a:srcRect/>
          <a:stretch>
            <a:fillRect/>
          </a:stretch>
        </p:blipFill>
        <p:spPr bwMode="auto">
          <a:xfrm>
            <a:off x="4114800" y="416429"/>
            <a:ext cx="914400" cy="878786"/>
          </a:xfrm>
          <a:prstGeom prst="rect">
            <a:avLst/>
          </a:prstGeom>
          <a:noFill/>
        </p:spPr>
      </p:pic>
    </p:spTree>
    <p:extLst>
      <p:ext uri="{BB962C8B-B14F-4D97-AF65-F5344CB8AC3E}">
        <p14:creationId xmlns:p14="http://schemas.microsoft.com/office/powerpoint/2010/main" val="5687789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71600"/>
            <a:ext cx="8229600" cy="1143000"/>
          </a:xfrm>
        </p:spPr>
        <p:txBody>
          <a:bodyPr>
            <a:normAutofit/>
          </a:bodyPr>
          <a:lstStyle/>
          <a:p>
            <a:r>
              <a:rPr lang="en-US" sz="2800" b="1" u="sng" kern="0" dirty="0">
                <a:effectLst/>
                <a:latin typeface="Calibri" panose="020F0502020204030204" pitchFamily="34" charset="0"/>
                <a:ea typeface="Calibri" panose="020F0502020204030204" pitchFamily="34" charset="0"/>
                <a:cs typeface="Calibri" panose="020F0502020204030204" pitchFamily="34" charset="0"/>
              </a:rPr>
              <a:t>Public Act 24-58 (SB 308) </a:t>
            </a:r>
            <a:br>
              <a:rPr lang="en-US" sz="2800" b="1" u="sng" kern="0" dirty="0">
                <a:effectLst/>
                <a:latin typeface="Calibri" panose="020F0502020204030204" pitchFamily="34" charset="0"/>
                <a:ea typeface="Calibri" panose="020F0502020204030204" pitchFamily="34" charset="0"/>
                <a:cs typeface="Calibri" panose="020F0502020204030204" pitchFamily="34" charset="0"/>
              </a:rPr>
            </a:br>
            <a:r>
              <a:rPr lang="en-US" sz="2800" b="1" u="sng" kern="0" dirty="0">
                <a:effectLst/>
                <a:latin typeface="Calibri" panose="020F0502020204030204" pitchFamily="34" charset="0"/>
                <a:ea typeface="Calibri" panose="020F0502020204030204" pitchFamily="34" charset="0"/>
                <a:cs typeface="Calibri" panose="020F0502020204030204" pitchFamily="34" charset="0"/>
              </a:rPr>
              <a:t>An Act Concerning Wheelchair Repair Requirements</a:t>
            </a:r>
            <a:endParaRPr lang="en-US" sz="2800" dirty="0"/>
          </a:p>
        </p:txBody>
      </p:sp>
      <p:sp>
        <p:nvSpPr>
          <p:cNvPr id="3" name="Content Placeholder 2"/>
          <p:cNvSpPr>
            <a:spLocks noGrp="1"/>
          </p:cNvSpPr>
          <p:nvPr>
            <p:ph idx="1"/>
          </p:nvPr>
        </p:nvSpPr>
        <p:spPr>
          <a:xfrm>
            <a:off x="457200" y="2482645"/>
            <a:ext cx="8229600" cy="4451555"/>
          </a:xfrm>
        </p:spPr>
        <p:txBody>
          <a:bodyPr>
            <a:normAutofit fontScale="92500"/>
          </a:bodyPr>
          <a:lstStyle/>
          <a:p>
            <a:pPr marL="0" marR="0">
              <a:lnSpc>
                <a:spcPct val="120000"/>
              </a:lnSpc>
              <a:spcBef>
                <a:spcPts val="0"/>
              </a:spcBef>
              <a:spcAft>
                <a:spcPts val="0"/>
              </a:spcAft>
            </a:pPr>
            <a:endParaRPr lang="en-US" sz="1800" kern="0" dirty="0">
              <a:effectLst/>
              <a:latin typeface="Calibri" panose="020F0502020204030204" pitchFamily="34" charset="0"/>
              <a:ea typeface="Calibri" panose="020F0502020204030204" pitchFamily="34" charset="0"/>
              <a:cs typeface="Calibri" panose="020F0502020204030204" pitchFamily="34" charset="0"/>
            </a:endParaRPr>
          </a:p>
          <a:p>
            <a:pPr marL="0" marR="0">
              <a:lnSpc>
                <a:spcPct val="120000"/>
              </a:lnSpc>
              <a:spcBef>
                <a:spcPts val="0"/>
              </a:spcBef>
              <a:spcAft>
                <a:spcPts val="0"/>
              </a:spcAft>
            </a:pPr>
            <a:r>
              <a:rPr lang="en-US" sz="1800" kern="0" dirty="0">
                <a:effectLst/>
                <a:latin typeface="Calibri" panose="020F0502020204030204" pitchFamily="34" charset="0"/>
                <a:ea typeface="Calibri" panose="020F0502020204030204" pitchFamily="34" charset="0"/>
                <a:cs typeface="Calibri" panose="020F0502020204030204" pitchFamily="34" charset="0"/>
              </a:rPr>
              <a:t>Sections 1-2, effective July 1, 2024, require wheelchair suppliers to repair wheelchairs timely, including timely ordering parts, and to report to DSS data regarding various wheelchair repair activities.  </a:t>
            </a:r>
          </a:p>
          <a:p>
            <a:pPr marL="0" marR="0">
              <a:lnSpc>
                <a:spcPct val="120000"/>
              </a:lnSpc>
              <a:spcBef>
                <a:spcPts val="0"/>
              </a:spcBef>
              <a:spcAft>
                <a:spcPts val="0"/>
              </a:spcAft>
            </a:pPr>
            <a:endParaRPr lang="en-US" sz="1800" kern="0" dirty="0">
              <a:effectLst/>
              <a:latin typeface="Calibri" panose="020F0502020204030204" pitchFamily="34" charset="0"/>
              <a:ea typeface="Calibri" panose="020F0502020204030204" pitchFamily="34" charset="0"/>
              <a:cs typeface="Calibri" panose="020F0502020204030204" pitchFamily="34" charset="0"/>
            </a:endParaRPr>
          </a:p>
          <a:p>
            <a:pPr marL="0" marR="0">
              <a:lnSpc>
                <a:spcPct val="120000"/>
              </a:lnSpc>
              <a:spcBef>
                <a:spcPts val="0"/>
              </a:spcBef>
              <a:spcAft>
                <a:spcPts val="0"/>
              </a:spcAft>
            </a:pPr>
            <a:r>
              <a:rPr lang="en-US" sz="1800" kern="0" dirty="0">
                <a:effectLst/>
                <a:latin typeface="Calibri" panose="020F0502020204030204" pitchFamily="34" charset="0"/>
                <a:ea typeface="Calibri" panose="020F0502020204030204" pitchFamily="34" charset="0"/>
                <a:cs typeface="Calibri" panose="020F0502020204030204" pitchFamily="34" charset="0"/>
              </a:rPr>
              <a:t>Also requires OHA to maintain contact information for consumers to submit complaints regarding timely repair issues and report information regarding complaints to the General Assembly. ,</a:t>
            </a:r>
          </a:p>
          <a:p>
            <a:pPr marL="0" marR="0">
              <a:lnSpc>
                <a:spcPct val="120000"/>
              </a:lnSpc>
              <a:spcBef>
                <a:spcPts val="0"/>
              </a:spcBef>
              <a:spcAft>
                <a:spcPts val="0"/>
              </a:spcAft>
            </a:pPr>
            <a:endParaRPr lang="en-US" sz="1800" kern="0" dirty="0">
              <a:latin typeface="Calibri" panose="020F0502020204030204" pitchFamily="34" charset="0"/>
              <a:ea typeface="Calibri" panose="020F0502020204030204" pitchFamily="34" charset="0"/>
              <a:cs typeface="Calibri" panose="020F0502020204030204" pitchFamily="34" charset="0"/>
            </a:endParaRPr>
          </a:p>
          <a:p>
            <a:pPr marL="0" marR="0">
              <a:lnSpc>
                <a:spcPct val="120000"/>
              </a:lnSpc>
              <a:spcBef>
                <a:spcPts val="0"/>
              </a:spcBef>
              <a:spcAft>
                <a:spcPts val="0"/>
              </a:spcAft>
            </a:pPr>
            <a:r>
              <a:rPr lang="en-US" sz="1800" kern="0" dirty="0">
                <a:effectLst/>
                <a:latin typeface="Calibri" panose="020F0502020204030204" pitchFamily="34" charset="0"/>
                <a:ea typeface="Calibri" panose="020F0502020204030204" pitchFamily="34" charset="0"/>
                <a:cs typeface="Calibri" panose="020F0502020204030204" pitchFamily="34" charset="0"/>
              </a:rPr>
              <a:t>Section 3, 5 &amp; 6, effective July 1, 2024, prohibit DSS and insurers from requiring prior authorization for a wheelchair repair of a wheelchair that is less than five years old.</a:t>
            </a:r>
            <a:endParaRPr lang="en-US" sz="1800" kern="10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20000"/>
              </a:lnSpc>
              <a:spcBef>
                <a:spcPts val="0"/>
              </a:spcBef>
              <a:spcAft>
                <a:spcPts val="0"/>
              </a:spcAft>
              <a:buNone/>
            </a:pPr>
            <a:r>
              <a:rPr lang="en-US" sz="1800" kern="0" dirty="0">
                <a:effectLst/>
                <a:latin typeface="Calibri" panose="020F0502020204030204" pitchFamily="34" charset="0"/>
                <a:ea typeface="Calibri" panose="020F0502020204030204" pitchFamily="34" charset="0"/>
                <a:cs typeface="Calibri" panose="020F0502020204030204" pitchFamily="34" charset="0"/>
              </a:rPr>
              <a:t> </a:t>
            </a:r>
            <a:endParaRPr lang="en-US" sz="1800" kern="1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20000"/>
              </a:lnSpc>
              <a:spcBef>
                <a:spcPts val="0"/>
              </a:spcBef>
              <a:spcAft>
                <a:spcPts val="0"/>
              </a:spcAft>
            </a:pPr>
            <a:r>
              <a:rPr lang="en-US" sz="1800" kern="0" dirty="0">
                <a:effectLst/>
                <a:latin typeface="Calibri" panose="020F0502020204030204" pitchFamily="34" charset="0"/>
                <a:ea typeface="Calibri" panose="020F0502020204030204" pitchFamily="34" charset="0"/>
                <a:cs typeface="Calibri" panose="020F0502020204030204" pitchFamily="34" charset="0"/>
              </a:rPr>
              <a:t>Section 4, effective July 1, 2024, establishes a wheelchair repair advisory council, which includes the Healthcare Advocate.</a:t>
            </a:r>
            <a:endParaRPr lang="en-US" sz="1800" kern="1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20000"/>
              </a:lnSpc>
              <a:spcBef>
                <a:spcPts val="0"/>
              </a:spcBef>
              <a:spcAft>
                <a:spcPts val="0"/>
              </a:spcAft>
            </a:pPr>
            <a:endParaRPr lang="en-US" sz="2400" dirty="0"/>
          </a:p>
        </p:txBody>
      </p:sp>
      <p:pic>
        <p:nvPicPr>
          <p:cNvPr id="4" name="Picture 4" descr="OHA_logo_V1-crop">
            <a:extLst>
              <a:ext uri="{FF2B5EF4-FFF2-40B4-BE49-F238E27FC236}">
                <a16:creationId xmlns:a16="http://schemas.microsoft.com/office/drawing/2014/main" id="{9D61A085-65DB-4A96-9319-0A1DC3446610}"/>
              </a:ext>
            </a:extLst>
          </p:cNvPr>
          <p:cNvPicPr>
            <a:picLocks noChangeAspect="1" noChangeArrowheads="1"/>
          </p:cNvPicPr>
          <p:nvPr/>
        </p:nvPicPr>
        <p:blipFill>
          <a:blip r:embed="rId2" cstate="print"/>
          <a:srcRect/>
          <a:stretch>
            <a:fillRect/>
          </a:stretch>
        </p:blipFill>
        <p:spPr bwMode="auto">
          <a:xfrm>
            <a:off x="4114800" y="416429"/>
            <a:ext cx="914400" cy="878786"/>
          </a:xfrm>
          <a:prstGeom prst="rect">
            <a:avLst/>
          </a:prstGeom>
          <a:noFill/>
        </p:spPr>
      </p:pic>
    </p:spTree>
    <p:extLst>
      <p:ext uri="{BB962C8B-B14F-4D97-AF65-F5344CB8AC3E}">
        <p14:creationId xmlns:p14="http://schemas.microsoft.com/office/powerpoint/2010/main" val="17589814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71600"/>
            <a:ext cx="8229600" cy="1143000"/>
          </a:xfrm>
        </p:spPr>
        <p:txBody>
          <a:bodyPr>
            <a:normAutofit/>
          </a:bodyPr>
          <a:lstStyle/>
          <a:p>
            <a:r>
              <a:rPr lang="en-US" sz="1800" b="1" u="sng" dirty="0">
                <a:effectLst/>
                <a:latin typeface="Calibri" panose="020F0502020204030204" pitchFamily="34" charset="0"/>
                <a:ea typeface="Calibri" panose="020F0502020204030204" pitchFamily="34" charset="0"/>
              </a:rPr>
              <a:t>Public Act 24-81 (HB 5523) – An Act Concerning Allocations Of Federal American Rescue Plan Act Funds And Provisions Related To General Government, Human Services, Education And The Biennium Ending June 30, 2025</a:t>
            </a:r>
            <a:endParaRPr lang="en-US" sz="2800" dirty="0"/>
          </a:p>
        </p:txBody>
      </p:sp>
      <p:sp>
        <p:nvSpPr>
          <p:cNvPr id="3" name="Content Placeholder 2"/>
          <p:cNvSpPr>
            <a:spLocks noGrp="1"/>
          </p:cNvSpPr>
          <p:nvPr>
            <p:ph idx="1"/>
          </p:nvPr>
        </p:nvSpPr>
        <p:spPr>
          <a:xfrm>
            <a:off x="457200" y="2482645"/>
            <a:ext cx="8229600" cy="4451555"/>
          </a:xfrm>
        </p:spPr>
        <p:txBody>
          <a:bodyPr>
            <a:normAutofit/>
          </a:bodyPr>
          <a:lstStyle/>
          <a:p>
            <a:pPr marL="0" marR="0">
              <a:lnSpc>
                <a:spcPct val="120000"/>
              </a:lnSpc>
              <a:spcBef>
                <a:spcPts val="0"/>
              </a:spcBef>
              <a:spcAft>
                <a:spcPts val="0"/>
              </a:spcAft>
            </a:pPr>
            <a:endParaRPr lang="en-US" sz="1800" kern="0" dirty="0">
              <a:effectLst/>
              <a:latin typeface="Calibri" panose="020F0502020204030204" pitchFamily="34" charset="0"/>
              <a:ea typeface="Calibri" panose="020F0502020204030204" pitchFamily="34" charset="0"/>
              <a:cs typeface="Calibri" panose="020F0502020204030204" pitchFamily="34" charset="0"/>
            </a:endParaRPr>
          </a:p>
          <a:p>
            <a:pPr marL="0" marR="0">
              <a:lnSpc>
                <a:spcPct val="120000"/>
              </a:lnSpc>
              <a:spcBef>
                <a:spcPts val="0"/>
              </a:spcBef>
              <a:spcAft>
                <a:spcPts val="0"/>
              </a:spcAft>
            </a:pPr>
            <a:r>
              <a:rPr lang="en-US" sz="1800" kern="0" dirty="0">
                <a:effectLst/>
                <a:latin typeface="Calibri" panose="020F0502020204030204" pitchFamily="34" charset="0"/>
                <a:ea typeface="Calibri" panose="020F0502020204030204" pitchFamily="34" charset="0"/>
                <a:cs typeface="Calibri" panose="020F0502020204030204" pitchFamily="34" charset="0"/>
              </a:rPr>
              <a:t>Section 15, effective immediately, appropriates $7,000,000 to DSS to provider for rate increases for providers of behavioral health services for children.</a:t>
            </a:r>
            <a:endParaRPr lang="en-US" sz="1800" kern="10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20000"/>
              </a:lnSpc>
              <a:spcBef>
                <a:spcPts val="0"/>
              </a:spcBef>
              <a:spcAft>
                <a:spcPts val="0"/>
              </a:spcAft>
              <a:buNone/>
            </a:pPr>
            <a:endParaRPr lang="en-US" sz="1800" kern="1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20000"/>
              </a:lnSpc>
              <a:spcBef>
                <a:spcPts val="0"/>
              </a:spcBef>
              <a:spcAft>
                <a:spcPts val="0"/>
              </a:spcAft>
            </a:pPr>
            <a:r>
              <a:rPr lang="en-US" sz="1800" kern="0" dirty="0">
                <a:effectLst/>
                <a:latin typeface="Calibri" panose="020F0502020204030204" pitchFamily="34" charset="0"/>
                <a:ea typeface="Calibri" panose="020F0502020204030204" pitchFamily="34" charset="0"/>
                <a:cs typeface="Calibri" panose="020F0502020204030204" pitchFamily="34" charset="0"/>
              </a:rPr>
              <a:t>Section 38, effective October 1, 2024, reduces the income threshold, from 155% FPL to 133% FPL, for parents and caretakers to qualify for HUSKY A benefits.</a:t>
            </a:r>
            <a:endParaRPr lang="en-US" sz="1800" kern="10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20000"/>
              </a:lnSpc>
              <a:spcBef>
                <a:spcPts val="0"/>
              </a:spcBef>
              <a:spcAft>
                <a:spcPts val="0"/>
              </a:spcAft>
              <a:buNone/>
            </a:pPr>
            <a:r>
              <a:rPr lang="en-US" sz="1800" kern="0" dirty="0">
                <a:effectLst/>
                <a:latin typeface="Calibri" panose="020F0502020204030204" pitchFamily="34" charset="0"/>
                <a:ea typeface="Calibri" panose="020F0502020204030204" pitchFamily="34" charset="0"/>
                <a:cs typeface="Calibri" panose="020F0502020204030204" pitchFamily="34" charset="0"/>
              </a:rPr>
              <a:t> </a:t>
            </a:r>
            <a:endParaRPr lang="en-US" sz="1800" kern="1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20000"/>
              </a:lnSpc>
              <a:spcBef>
                <a:spcPts val="0"/>
              </a:spcBef>
              <a:spcAft>
                <a:spcPts val="0"/>
              </a:spcAft>
            </a:pPr>
            <a:r>
              <a:rPr lang="en-US" sz="1800" kern="0" dirty="0">
                <a:effectLst/>
                <a:latin typeface="Calibri" panose="020F0502020204030204" pitchFamily="34" charset="0"/>
                <a:ea typeface="Calibri" panose="020F0502020204030204" pitchFamily="34" charset="0"/>
                <a:cs typeface="Calibri" panose="020F0502020204030204" pitchFamily="34" charset="0"/>
              </a:rPr>
              <a:t>Sections 61-62, effective July 1, 2024, requires DSS to amend the state Medicaid plan to provide for coverage of certain services provided by in schools.</a:t>
            </a:r>
            <a:endParaRPr lang="en-US" sz="1800" kern="10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20000"/>
              </a:lnSpc>
              <a:spcBef>
                <a:spcPts val="0"/>
              </a:spcBef>
              <a:spcAft>
                <a:spcPts val="0"/>
              </a:spcAft>
              <a:buNone/>
            </a:pPr>
            <a:r>
              <a:rPr lang="en-US" sz="1800" kern="0" dirty="0">
                <a:effectLst/>
                <a:latin typeface="Calibri" panose="020F0502020204030204" pitchFamily="34" charset="0"/>
                <a:ea typeface="Calibri" panose="020F0502020204030204" pitchFamily="34" charset="0"/>
                <a:cs typeface="Calibri" panose="020F0502020204030204" pitchFamily="34" charset="0"/>
              </a:rPr>
              <a:t> </a:t>
            </a:r>
            <a:endParaRPr lang="en-US" sz="1800" kern="1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20000"/>
              </a:lnSpc>
              <a:spcBef>
                <a:spcPts val="0"/>
              </a:spcBef>
              <a:spcAft>
                <a:spcPts val="0"/>
              </a:spcAft>
            </a:pPr>
            <a:endParaRPr lang="en-US" sz="2400" dirty="0"/>
          </a:p>
        </p:txBody>
      </p:sp>
      <p:pic>
        <p:nvPicPr>
          <p:cNvPr id="4" name="Picture 4" descr="OHA_logo_V1-crop">
            <a:extLst>
              <a:ext uri="{FF2B5EF4-FFF2-40B4-BE49-F238E27FC236}">
                <a16:creationId xmlns:a16="http://schemas.microsoft.com/office/drawing/2014/main" id="{9D61A085-65DB-4A96-9319-0A1DC3446610}"/>
              </a:ext>
            </a:extLst>
          </p:cNvPr>
          <p:cNvPicPr>
            <a:picLocks noChangeAspect="1" noChangeArrowheads="1"/>
          </p:cNvPicPr>
          <p:nvPr/>
        </p:nvPicPr>
        <p:blipFill>
          <a:blip r:embed="rId2" cstate="print"/>
          <a:srcRect/>
          <a:stretch>
            <a:fillRect/>
          </a:stretch>
        </p:blipFill>
        <p:spPr bwMode="auto">
          <a:xfrm>
            <a:off x="4114800" y="416429"/>
            <a:ext cx="914400" cy="878786"/>
          </a:xfrm>
          <a:prstGeom prst="rect">
            <a:avLst/>
          </a:prstGeom>
          <a:noFill/>
        </p:spPr>
      </p:pic>
    </p:spTree>
    <p:extLst>
      <p:ext uri="{BB962C8B-B14F-4D97-AF65-F5344CB8AC3E}">
        <p14:creationId xmlns:p14="http://schemas.microsoft.com/office/powerpoint/2010/main" val="8659952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71600"/>
            <a:ext cx="8229600" cy="1143000"/>
          </a:xfrm>
        </p:spPr>
        <p:txBody>
          <a:bodyPr>
            <a:normAutofit/>
          </a:bodyPr>
          <a:lstStyle/>
          <a:p>
            <a:r>
              <a:rPr lang="en-US" sz="1800" b="1" u="sng" dirty="0">
                <a:effectLst/>
                <a:latin typeface="Calibri" panose="020F0502020204030204" pitchFamily="34" charset="0"/>
                <a:ea typeface="Calibri" panose="020F0502020204030204" pitchFamily="34" charset="0"/>
              </a:rPr>
              <a:t>Public Act 24-81 (HB 5523) – An Act Concerning Allocations Of Federal American Rescue Plan Act Funds And Provisions Related To General Government, Human Services, Education And The Biennium Ending June 30, 2025</a:t>
            </a:r>
            <a:endParaRPr lang="en-US" sz="2800" dirty="0"/>
          </a:p>
        </p:txBody>
      </p:sp>
      <p:sp>
        <p:nvSpPr>
          <p:cNvPr id="3" name="Content Placeholder 2"/>
          <p:cNvSpPr>
            <a:spLocks noGrp="1"/>
          </p:cNvSpPr>
          <p:nvPr>
            <p:ph idx="1"/>
          </p:nvPr>
        </p:nvSpPr>
        <p:spPr>
          <a:xfrm>
            <a:off x="457200" y="2482645"/>
            <a:ext cx="8229600" cy="4451555"/>
          </a:xfrm>
        </p:spPr>
        <p:txBody>
          <a:bodyPr>
            <a:normAutofit/>
          </a:bodyPr>
          <a:lstStyle/>
          <a:p>
            <a:pPr marL="0" marR="0" indent="0">
              <a:lnSpc>
                <a:spcPct val="120000"/>
              </a:lnSpc>
              <a:spcBef>
                <a:spcPts val="0"/>
              </a:spcBef>
              <a:spcAft>
                <a:spcPts val="0"/>
              </a:spcAft>
              <a:buNone/>
            </a:pPr>
            <a:r>
              <a:rPr lang="en-US" sz="1800" kern="0" dirty="0">
                <a:effectLst/>
                <a:latin typeface="Calibri" panose="020F0502020204030204" pitchFamily="34" charset="0"/>
                <a:ea typeface="Calibri" panose="020F0502020204030204" pitchFamily="34" charset="0"/>
                <a:cs typeface="Calibri" panose="020F0502020204030204" pitchFamily="34" charset="0"/>
              </a:rPr>
              <a:t> </a:t>
            </a:r>
            <a:endParaRPr lang="en-US" sz="1800" kern="1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20000"/>
              </a:lnSpc>
              <a:spcBef>
                <a:spcPts val="0"/>
              </a:spcBef>
              <a:spcAft>
                <a:spcPts val="0"/>
              </a:spcAft>
            </a:pPr>
            <a:r>
              <a:rPr lang="en-US" sz="1800" kern="0" dirty="0">
                <a:effectLst/>
                <a:latin typeface="Calibri" panose="020F0502020204030204" pitchFamily="34" charset="0"/>
                <a:ea typeface="Calibri" panose="020F0502020204030204" pitchFamily="34" charset="0"/>
                <a:cs typeface="Calibri" panose="020F0502020204030204" pitchFamily="34" charset="0"/>
              </a:rPr>
              <a:t>Section 64, effective April 1, 2025, modifies the income and asset limits for the Med-Connect (Medicaid for Working Disabled) program from $75,000/year and $10,000 (single)/$15,000 (married couple) to $85,000/year and $20,000 (single)/$30,000 (married couple) respectively.  Also provides for the phase out of income and asset limits over the following four fiscal years.</a:t>
            </a:r>
            <a:endParaRPr lang="en-US" sz="1800" kern="10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20000"/>
              </a:lnSpc>
              <a:spcBef>
                <a:spcPts val="0"/>
              </a:spcBef>
              <a:spcAft>
                <a:spcPts val="0"/>
              </a:spcAft>
              <a:buNone/>
            </a:pPr>
            <a:r>
              <a:rPr lang="en-US" sz="1800" kern="0" dirty="0">
                <a:effectLst/>
                <a:latin typeface="Calibri" panose="020F0502020204030204" pitchFamily="34" charset="0"/>
                <a:ea typeface="Calibri" panose="020F0502020204030204" pitchFamily="34" charset="0"/>
                <a:cs typeface="Calibri" panose="020F0502020204030204" pitchFamily="34" charset="0"/>
              </a:rPr>
              <a:t> </a:t>
            </a:r>
            <a:endParaRPr lang="en-US" sz="1800" kern="1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20000"/>
              </a:lnSpc>
              <a:spcBef>
                <a:spcPts val="0"/>
              </a:spcBef>
              <a:spcAft>
                <a:spcPts val="0"/>
              </a:spcAft>
            </a:pPr>
            <a:r>
              <a:rPr lang="en-US" sz="1800" kern="0" dirty="0">
                <a:effectLst/>
                <a:latin typeface="Calibri" panose="020F0502020204030204" pitchFamily="34" charset="0"/>
                <a:ea typeface="Calibri" panose="020F0502020204030204" pitchFamily="34" charset="0"/>
                <a:cs typeface="Calibri" panose="020F0502020204030204" pitchFamily="34" charset="0"/>
              </a:rPr>
              <a:t>Sections 93-94, effective July 1, 2024, increase the allowable time, from two hours to twenty-four hours, for a prior authorization determination to be made for prescription drugs under HUSKY.</a:t>
            </a:r>
            <a:endParaRPr lang="en-US" sz="1800" kern="10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20000"/>
              </a:lnSpc>
              <a:spcBef>
                <a:spcPts val="0"/>
              </a:spcBef>
              <a:spcAft>
                <a:spcPts val="0"/>
              </a:spcAft>
              <a:buNone/>
            </a:pPr>
            <a:r>
              <a:rPr lang="en-US" sz="1800" kern="0" dirty="0">
                <a:effectLst/>
                <a:latin typeface="Calibri" panose="020F0502020204030204" pitchFamily="34" charset="0"/>
                <a:ea typeface="Calibri" panose="020F0502020204030204" pitchFamily="34" charset="0"/>
                <a:cs typeface="Calibri" panose="020F0502020204030204" pitchFamily="34" charset="0"/>
              </a:rPr>
              <a:t> </a:t>
            </a:r>
            <a:endParaRPr lang="en-US" sz="1800" kern="1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20000"/>
              </a:lnSpc>
              <a:spcBef>
                <a:spcPts val="0"/>
              </a:spcBef>
              <a:spcAft>
                <a:spcPts val="0"/>
              </a:spcAft>
            </a:pPr>
            <a:r>
              <a:rPr lang="en-US" sz="1800" kern="0" dirty="0">
                <a:effectLst/>
                <a:latin typeface="Calibri" panose="020F0502020204030204" pitchFamily="34" charset="0"/>
                <a:ea typeface="Calibri" panose="020F0502020204030204" pitchFamily="34" charset="0"/>
                <a:cs typeface="Calibri" panose="020F0502020204030204" pitchFamily="34" charset="0"/>
              </a:rPr>
              <a:t>Sections 101-104, effective January 1, 2025, modifies insurance mandates that include copayment caps to allow the issue of copayment-only health plans.</a:t>
            </a:r>
            <a:endParaRPr lang="en-US" sz="1800" kern="1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20000"/>
              </a:lnSpc>
              <a:spcBef>
                <a:spcPts val="0"/>
              </a:spcBef>
              <a:spcAft>
                <a:spcPts val="0"/>
              </a:spcAft>
            </a:pPr>
            <a:endParaRPr lang="en-US" sz="2400" dirty="0"/>
          </a:p>
        </p:txBody>
      </p:sp>
      <p:pic>
        <p:nvPicPr>
          <p:cNvPr id="4" name="Picture 4" descr="OHA_logo_V1-crop">
            <a:extLst>
              <a:ext uri="{FF2B5EF4-FFF2-40B4-BE49-F238E27FC236}">
                <a16:creationId xmlns:a16="http://schemas.microsoft.com/office/drawing/2014/main" id="{9D61A085-65DB-4A96-9319-0A1DC3446610}"/>
              </a:ext>
            </a:extLst>
          </p:cNvPr>
          <p:cNvPicPr>
            <a:picLocks noChangeAspect="1" noChangeArrowheads="1"/>
          </p:cNvPicPr>
          <p:nvPr/>
        </p:nvPicPr>
        <p:blipFill>
          <a:blip r:embed="rId2" cstate="print"/>
          <a:srcRect/>
          <a:stretch>
            <a:fillRect/>
          </a:stretch>
        </p:blipFill>
        <p:spPr bwMode="auto">
          <a:xfrm>
            <a:off x="4114800" y="416429"/>
            <a:ext cx="914400" cy="878786"/>
          </a:xfrm>
          <a:prstGeom prst="rect">
            <a:avLst/>
          </a:prstGeom>
          <a:noFill/>
        </p:spPr>
      </p:pic>
    </p:spTree>
    <p:extLst>
      <p:ext uri="{BB962C8B-B14F-4D97-AF65-F5344CB8AC3E}">
        <p14:creationId xmlns:p14="http://schemas.microsoft.com/office/powerpoint/2010/main" val="23871883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71600"/>
            <a:ext cx="8229600" cy="1143000"/>
          </a:xfrm>
        </p:spPr>
        <p:txBody>
          <a:bodyPr>
            <a:normAutofit/>
          </a:bodyPr>
          <a:lstStyle/>
          <a:p>
            <a:r>
              <a:rPr lang="en-US" sz="2800" b="1" u="sng" kern="0" dirty="0">
                <a:effectLst/>
                <a:latin typeface="Calibri" panose="020F0502020204030204" pitchFamily="34" charset="0"/>
                <a:ea typeface="Calibri" panose="020F0502020204030204" pitchFamily="34" charset="0"/>
                <a:cs typeface="Calibri" panose="020F0502020204030204" pitchFamily="34" charset="0"/>
              </a:rPr>
              <a:t>Public Act 24-110 (HB 5198) </a:t>
            </a:r>
            <a:br>
              <a:rPr lang="en-US" sz="2800" b="1" u="sng" kern="0" dirty="0">
                <a:effectLst/>
                <a:latin typeface="Calibri" panose="020F0502020204030204" pitchFamily="34" charset="0"/>
                <a:ea typeface="Calibri" panose="020F0502020204030204" pitchFamily="34" charset="0"/>
                <a:cs typeface="Calibri" panose="020F0502020204030204" pitchFamily="34" charset="0"/>
              </a:rPr>
            </a:br>
            <a:r>
              <a:rPr lang="en-US" sz="2800" b="1" u="sng" kern="0" dirty="0">
                <a:effectLst/>
                <a:latin typeface="Calibri" panose="020F0502020204030204" pitchFamily="34" charset="0"/>
                <a:ea typeface="Calibri" panose="020F0502020204030204" pitchFamily="34" charset="0"/>
                <a:cs typeface="Calibri" panose="020F0502020204030204" pitchFamily="34" charset="0"/>
              </a:rPr>
              <a:t>An Act Concerning Telehealth</a:t>
            </a:r>
            <a:endParaRPr lang="en-US" sz="2800" dirty="0"/>
          </a:p>
        </p:txBody>
      </p:sp>
      <p:sp>
        <p:nvSpPr>
          <p:cNvPr id="3" name="Content Placeholder 2"/>
          <p:cNvSpPr>
            <a:spLocks noGrp="1"/>
          </p:cNvSpPr>
          <p:nvPr>
            <p:ph idx="1"/>
          </p:nvPr>
        </p:nvSpPr>
        <p:spPr>
          <a:xfrm>
            <a:off x="457200" y="2482645"/>
            <a:ext cx="8229600" cy="4451555"/>
          </a:xfrm>
        </p:spPr>
        <p:txBody>
          <a:bodyPr>
            <a:normAutofit/>
          </a:bodyPr>
          <a:lstStyle/>
          <a:p>
            <a:pPr marL="0" marR="0">
              <a:lnSpc>
                <a:spcPct val="120000"/>
              </a:lnSpc>
              <a:spcBef>
                <a:spcPts val="0"/>
              </a:spcBef>
              <a:spcAft>
                <a:spcPts val="0"/>
              </a:spcAft>
            </a:pPr>
            <a:endParaRPr lang="en-US" sz="1800" kern="0" dirty="0">
              <a:effectLst/>
              <a:latin typeface="Calibri" panose="020F0502020204030204" pitchFamily="34" charset="0"/>
              <a:ea typeface="Calibri" panose="020F0502020204030204" pitchFamily="34" charset="0"/>
              <a:cs typeface="Calibri" panose="020F0502020204030204" pitchFamily="34" charset="0"/>
            </a:endParaRPr>
          </a:p>
          <a:p>
            <a:pPr marL="0" marR="0">
              <a:lnSpc>
                <a:spcPct val="120000"/>
              </a:lnSpc>
              <a:spcBef>
                <a:spcPts val="0"/>
              </a:spcBef>
              <a:spcAft>
                <a:spcPts val="0"/>
              </a:spcAft>
            </a:pPr>
            <a:r>
              <a:rPr lang="en-US" sz="2400" kern="0" dirty="0">
                <a:effectLst/>
                <a:latin typeface="Calibri" panose="020F0502020204030204" pitchFamily="34" charset="0"/>
                <a:ea typeface="Calibri" panose="020F0502020204030204" pitchFamily="34" charset="0"/>
                <a:cs typeface="Calibri" panose="020F0502020204030204" pitchFamily="34" charset="0"/>
              </a:rPr>
              <a:t>Section 1, effective immediately, provides certain patient protections from balance billing for services provided via telehealth.</a:t>
            </a:r>
            <a:endParaRPr lang="en-US" sz="2400" kern="1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20000"/>
              </a:lnSpc>
              <a:spcBef>
                <a:spcPts val="0"/>
              </a:spcBef>
              <a:spcAft>
                <a:spcPts val="0"/>
              </a:spcAft>
            </a:pPr>
            <a:endParaRPr lang="en-US" sz="2400" kern="1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20000"/>
              </a:lnSpc>
              <a:spcBef>
                <a:spcPts val="0"/>
              </a:spcBef>
              <a:spcAft>
                <a:spcPts val="0"/>
              </a:spcAft>
            </a:pPr>
            <a:r>
              <a:rPr lang="en-US" sz="2400" kern="0" dirty="0">
                <a:effectLst/>
                <a:latin typeface="Calibri" panose="020F0502020204030204" pitchFamily="34" charset="0"/>
                <a:ea typeface="Calibri" panose="020F0502020204030204" pitchFamily="34" charset="0"/>
                <a:cs typeface="Calibri" panose="020F0502020204030204" pitchFamily="34" charset="0"/>
              </a:rPr>
              <a:t>Section 4, effective immediately, requires insurers to provider payment parity for telehealth services on a permanent basis (no sunset).</a:t>
            </a:r>
            <a:endParaRPr lang="en-US" sz="2400" kern="1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20000"/>
              </a:lnSpc>
              <a:spcBef>
                <a:spcPts val="0"/>
              </a:spcBef>
              <a:spcAft>
                <a:spcPts val="0"/>
              </a:spcAft>
            </a:pPr>
            <a:endParaRPr lang="en-US" sz="2400" dirty="0"/>
          </a:p>
        </p:txBody>
      </p:sp>
      <p:pic>
        <p:nvPicPr>
          <p:cNvPr id="4" name="Picture 4" descr="OHA_logo_V1-crop">
            <a:extLst>
              <a:ext uri="{FF2B5EF4-FFF2-40B4-BE49-F238E27FC236}">
                <a16:creationId xmlns:a16="http://schemas.microsoft.com/office/drawing/2014/main" id="{9D61A085-65DB-4A96-9319-0A1DC3446610}"/>
              </a:ext>
            </a:extLst>
          </p:cNvPr>
          <p:cNvPicPr>
            <a:picLocks noChangeAspect="1" noChangeArrowheads="1"/>
          </p:cNvPicPr>
          <p:nvPr/>
        </p:nvPicPr>
        <p:blipFill>
          <a:blip r:embed="rId2" cstate="print"/>
          <a:srcRect/>
          <a:stretch>
            <a:fillRect/>
          </a:stretch>
        </p:blipFill>
        <p:spPr bwMode="auto">
          <a:xfrm>
            <a:off x="4114800" y="416429"/>
            <a:ext cx="914400" cy="878786"/>
          </a:xfrm>
          <a:prstGeom prst="rect">
            <a:avLst/>
          </a:prstGeom>
          <a:noFill/>
        </p:spPr>
      </p:pic>
    </p:spTree>
    <p:extLst>
      <p:ext uri="{BB962C8B-B14F-4D97-AF65-F5344CB8AC3E}">
        <p14:creationId xmlns:p14="http://schemas.microsoft.com/office/powerpoint/2010/main" val="31258827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71600"/>
            <a:ext cx="8229600" cy="1143000"/>
          </a:xfrm>
        </p:spPr>
        <p:txBody>
          <a:bodyPr>
            <a:normAutofit/>
          </a:bodyPr>
          <a:lstStyle/>
          <a:p>
            <a:r>
              <a:rPr lang="en-US" sz="2800" u="sng" kern="1000" dirty="0">
                <a:effectLst/>
                <a:latin typeface="Calibri Light" panose="020F0302020204030204" pitchFamily="34" charset="0"/>
                <a:ea typeface="Calibri" panose="020F0502020204030204" pitchFamily="34" charset="0"/>
              </a:rPr>
              <a:t>Non-Discrimination Section 1557 Final Rule</a:t>
            </a:r>
            <a:endParaRPr lang="en-US" sz="2800" dirty="0"/>
          </a:p>
        </p:txBody>
      </p:sp>
      <p:sp>
        <p:nvSpPr>
          <p:cNvPr id="3" name="Content Placeholder 2"/>
          <p:cNvSpPr>
            <a:spLocks noGrp="1"/>
          </p:cNvSpPr>
          <p:nvPr>
            <p:ph idx="1"/>
          </p:nvPr>
        </p:nvSpPr>
        <p:spPr>
          <a:xfrm>
            <a:off x="457200" y="2482645"/>
            <a:ext cx="8229600" cy="4451555"/>
          </a:xfrm>
        </p:spPr>
        <p:txBody>
          <a:bodyPr>
            <a:normAutofit/>
          </a:bodyPr>
          <a:lstStyle/>
          <a:p>
            <a:pPr marL="0" marR="0">
              <a:lnSpc>
                <a:spcPct val="120000"/>
              </a:lnSpc>
              <a:spcBef>
                <a:spcPts val="0"/>
              </a:spcBef>
              <a:spcAft>
                <a:spcPts val="0"/>
              </a:spcAft>
            </a:pPr>
            <a:endParaRPr lang="en-US" sz="1800" kern="0" dirty="0">
              <a:effectLst/>
              <a:latin typeface="Calibri" panose="020F0502020204030204" pitchFamily="34" charset="0"/>
              <a:ea typeface="Calibri" panose="020F0502020204030204" pitchFamily="34" charset="0"/>
              <a:cs typeface="Calibri" panose="020F0502020204030204" pitchFamily="34" charset="0"/>
            </a:endParaRPr>
          </a:p>
          <a:p>
            <a:pPr marL="457200" marR="0">
              <a:lnSpc>
                <a:spcPct val="120000"/>
              </a:lnSpc>
              <a:spcBef>
                <a:spcPts val="0"/>
              </a:spcBef>
              <a:spcAft>
                <a:spcPts val="0"/>
              </a:spcAft>
            </a:pPr>
            <a:r>
              <a:rPr lang="en-US" sz="1800" kern="1000" dirty="0">
                <a:effectLst/>
                <a:latin typeface="Calibri Light" panose="020F0302020204030204" pitchFamily="34" charset="0"/>
                <a:ea typeface="Calibri" panose="020F0502020204030204" pitchFamily="34" charset="0"/>
                <a:cs typeface="Times New Roman" panose="02020603050405020304" pitchFamily="18" charset="0"/>
              </a:rPr>
              <a:t>On April 26, 2024, the U.S. Dept. of Health and Human Services (HHS) issued a Final Rule providing clarity on Section 1557 of the ACA to advance protections against discrimination in health care. </a:t>
            </a:r>
            <a:endParaRPr lang="en-US" sz="1800" kern="1000" dirty="0">
              <a:effectLst/>
              <a:latin typeface="Calibri" panose="020F0502020204030204" pitchFamily="34" charset="0"/>
              <a:ea typeface="Calibri" panose="020F0502020204030204" pitchFamily="34" charset="0"/>
              <a:cs typeface="Times New Roman" panose="02020603050405020304" pitchFamily="18" charset="0"/>
            </a:endParaRPr>
          </a:p>
          <a:p>
            <a:pPr marL="114300" marR="0" indent="0">
              <a:lnSpc>
                <a:spcPct val="120000"/>
              </a:lnSpc>
              <a:spcBef>
                <a:spcPts val="0"/>
              </a:spcBef>
              <a:spcAft>
                <a:spcPts val="0"/>
              </a:spcAft>
              <a:buNone/>
            </a:pPr>
            <a:endParaRPr lang="en-US" sz="1800" kern="10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20000"/>
              </a:lnSpc>
              <a:spcBef>
                <a:spcPts val="0"/>
              </a:spcBef>
              <a:spcAft>
                <a:spcPts val="0"/>
              </a:spcAft>
            </a:pPr>
            <a:r>
              <a:rPr lang="en-US" sz="1800" kern="1000" dirty="0">
                <a:effectLst/>
                <a:latin typeface="Calibri Light" panose="020F0302020204030204" pitchFamily="34" charset="0"/>
                <a:ea typeface="Calibri" panose="020F0502020204030204" pitchFamily="34" charset="0"/>
                <a:cs typeface="Times New Roman" panose="02020603050405020304" pitchFamily="18" charset="0"/>
              </a:rPr>
              <a:t>The new final rule clarifies and reinforces that references to “sex” in regulations prohibiting discrimination include “discrimination on the basis of sex characteristics, including intersex traits; pregnancy or related conditions; sexual orientation, gender identity; and sex stereotypes.”  This rule restores protections for LGBTQI+ and pregnant individuals that had been limited by a prior rule and expands the scope of activity subject to Section 1557’s nondiscrimination provisions.  </a:t>
            </a:r>
            <a:endParaRPr lang="en-US" sz="1800" kern="1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20000"/>
              </a:lnSpc>
              <a:spcBef>
                <a:spcPts val="0"/>
              </a:spcBef>
              <a:spcAft>
                <a:spcPts val="0"/>
              </a:spcAft>
            </a:pPr>
            <a:endParaRPr lang="en-US" sz="2400" dirty="0"/>
          </a:p>
        </p:txBody>
      </p:sp>
      <p:pic>
        <p:nvPicPr>
          <p:cNvPr id="4" name="Picture 4" descr="OHA_logo_V1-crop">
            <a:extLst>
              <a:ext uri="{FF2B5EF4-FFF2-40B4-BE49-F238E27FC236}">
                <a16:creationId xmlns:a16="http://schemas.microsoft.com/office/drawing/2014/main" id="{9D61A085-65DB-4A96-9319-0A1DC3446610}"/>
              </a:ext>
            </a:extLst>
          </p:cNvPr>
          <p:cNvPicPr>
            <a:picLocks noChangeAspect="1" noChangeArrowheads="1"/>
          </p:cNvPicPr>
          <p:nvPr/>
        </p:nvPicPr>
        <p:blipFill>
          <a:blip r:embed="rId2" cstate="print"/>
          <a:srcRect/>
          <a:stretch>
            <a:fillRect/>
          </a:stretch>
        </p:blipFill>
        <p:spPr bwMode="auto">
          <a:xfrm>
            <a:off x="4114800" y="416429"/>
            <a:ext cx="914400" cy="878786"/>
          </a:xfrm>
          <a:prstGeom prst="rect">
            <a:avLst/>
          </a:prstGeom>
          <a:noFill/>
        </p:spPr>
      </p:pic>
    </p:spTree>
    <p:extLst>
      <p:ext uri="{BB962C8B-B14F-4D97-AF65-F5344CB8AC3E}">
        <p14:creationId xmlns:p14="http://schemas.microsoft.com/office/powerpoint/2010/main" val="35990733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71600"/>
            <a:ext cx="8229600" cy="1143000"/>
          </a:xfrm>
        </p:spPr>
        <p:txBody>
          <a:bodyPr>
            <a:normAutofit/>
          </a:bodyPr>
          <a:lstStyle/>
          <a:p>
            <a:pPr marR="0" lvl="0">
              <a:lnSpc>
                <a:spcPct val="120000"/>
              </a:lnSpc>
              <a:spcBef>
                <a:spcPts val="0"/>
              </a:spcBef>
              <a:spcAft>
                <a:spcPts val="0"/>
              </a:spcAft>
            </a:pPr>
            <a:r>
              <a:rPr lang="en-US" sz="3600" u="sng" kern="1000" dirty="0">
                <a:effectLst/>
                <a:latin typeface="Calibri Light" panose="020F0302020204030204" pitchFamily="34" charset="0"/>
                <a:ea typeface="Calibri" panose="020F0502020204030204" pitchFamily="34" charset="0"/>
                <a:cs typeface="Times New Roman" panose="02020603050405020304" pitchFamily="18" charset="0"/>
              </a:rPr>
              <a:t>DACA Final Rule</a:t>
            </a:r>
            <a:endParaRPr lang="en-US" sz="3600" kern="1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Content Placeholder 2"/>
          <p:cNvSpPr>
            <a:spLocks noGrp="1"/>
          </p:cNvSpPr>
          <p:nvPr>
            <p:ph idx="1"/>
          </p:nvPr>
        </p:nvSpPr>
        <p:spPr>
          <a:xfrm>
            <a:off x="457200" y="2482645"/>
            <a:ext cx="8229600" cy="4451555"/>
          </a:xfrm>
        </p:spPr>
        <p:txBody>
          <a:bodyPr>
            <a:normAutofit/>
          </a:bodyPr>
          <a:lstStyle/>
          <a:p>
            <a:pPr marL="0" marR="0">
              <a:lnSpc>
                <a:spcPct val="120000"/>
              </a:lnSpc>
              <a:spcBef>
                <a:spcPts val="0"/>
              </a:spcBef>
              <a:spcAft>
                <a:spcPts val="0"/>
              </a:spcAft>
            </a:pPr>
            <a:endParaRPr lang="en-US" sz="1800" kern="0" dirty="0">
              <a:effectLst/>
              <a:latin typeface="Calibri" panose="020F0502020204030204" pitchFamily="34" charset="0"/>
              <a:ea typeface="Calibri" panose="020F0502020204030204" pitchFamily="34" charset="0"/>
              <a:cs typeface="Calibri" panose="020F0502020204030204" pitchFamily="34" charset="0"/>
            </a:endParaRPr>
          </a:p>
          <a:p>
            <a:pPr marL="457200" marR="0">
              <a:lnSpc>
                <a:spcPct val="120000"/>
              </a:lnSpc>
              <a:spcBef>
                <a:spcPts val="0"/>
              </a:spcBef>
              <a:spcAft>
                <a:spcPts val="0"/>
              </a:spcAft>
            </a:pPr>
            <a:r>
              <a:rPr lang="en-US" sz="1800" kern="1000" dirty="0">
                <a:effectLst/>
                <a:latin typeface="Calibri Light" panose="020F0302020204030204" pitchFamily="34" charset="0"/>
                <a:ea typeface="Calibri" panose="020F0502020204030204" pitchFamily="34" charset="0"/>
                <a:cs typeface="Times New Roman" panose="02020603050405020304" pitchFamily="18" charset="0"/>
              </a:rPr>
              <a:t>On May 3, 2024, HHS finalized a rule concerning Deferred Action for Childhood Arrivals (DACA) recipients’ eligibility for certain marketplace coverage.  </a:t>
            </a:r>
          </a:p>
          <a:p>
            <a:pPr marL="457200" marR="0">
              <a:lnSpc>
                <a:spcPct val="120000"/>
              </a:lnSpc>
              <a:spcBef>
                <a:spcPts val="0"/>
              </a:spcBef>
              <a:spcAft>
                <a:spcPts val="0"/>
              </a:spcAft>
            </a:pPr>
            <a:r>
              <a:rPr lang="en-US" sz="1800" kern="1000" dirty="0">
                <a:effectLst/>
                <a:latin typeface="Calibri Light" panose="020F0302020204030204" pitchFamily="34" charset="0"/>
                <a:ea typeface="Calibri" panose="020F0502020204030204" pitchFamily="34" charset="0"/>
                <a:cs typeface="Times New Roman" panose="02020603050405020304" pitchFamily="18" charset="0"/>
              </a:rPr>
              <a:t>DACA recipients will now be considered “lawfully present” and therefore eligible to enroll in a qualified health plan (QHP) and to receive financial assistance subsidies through Access Health CT.</a:t>
            </a:r>
          </a:p>
          <a:p>
            <a:pPr marL="457200" marR="0">
              <a:lnSpc>
                <a:spcPct val="120000"/>
              </a:lnSpc>
              <a:spcBef>
                <a:spcPts val="0"/>
              </a:spcBef>
              <a:spcAft>
                <a:spcPts val="0"/>
              </a:spcAft>
            </a:pPr>
            <a:r>
              <a:rPr lang="en-US" sz="1800" kern="1000" dirty="0">
                <a:effectLst/>
                <a:latin typeface="Calibri Light" panose="020F0302020204030204" pitchFamily="34" charset="0"/>
                <a:ea typeface="Calibri" panose="020F0502020204030204" pitchFamily="34" charset="0"/>
                <a:cs typeface="Times New Roman" panose="02020603050405020304" pitchFamily="18" charset="0"/>
              </a:rPr>
              <a:t>The new eligibility will be effective November 1, 2024, which means impacted consumers may enroll in a QHP through AHCT starting November 1- either for December 1 coverage through a Special Enrollment period or for January 1, 2025 coverage through Open Enrollment. </a:t>
            </a:r>
            <a:endParaRPr lang="en-US" sz="1800" kern="1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20000"/>
              </a:lnSpc>
              <a:spcBef>
                <a:spcPts val="0"/>
              </a:spcBef>
              <a:spcAft>
                <a:spcPts val="0"/>
              </a:spcAft>
            </a:pPr>
            <a:endParaRPr lang="en-US" sz="2400" dirty="0"/>
          </a:p>
        </p:txBody>
      </p:sp>
      <p:pic>
        <p:nvPicPr>
          <p:cNvPr id="4" name="Picture 4" descr="OHA_logo_V1-crop">
            <a:extLst>
              <a:ext uri="{FF2B5EF4-FFF2-40B4-BE49-F238E27FC236}">
                <a16:creationId xmlns:a16="http://schemas.microsoft.com/office/drawing/2014/main" id="{9D61A085-65DB-4A96-9319-0A1DC3446610}"/>
              </a:ext>
            </a:extLst>
          </p:cNvPr>
          <p:cNvPicPr>
            <a:picLocks noChangeAspect="1" noChangeArrowheads="1"/>
          </p:cNvPicPr>
          <p:nvPr/>
        </p:nvPicPr>
        <p:blipFill>
          <a:blip r:embed="rId2" cstate="print"/>
          <a:srcRect/>
          <a:stretch>
            <a:fillRect/>
          </a:stretch>
        </p:blipFill>
        <p:spPr bwMode="auto">
          <a:xfrm>
            <a:off x="4114800" y="416429"/>
            <a:ext cx="914400" cy="878786"/>
          </a:xfrm>
          <a:prstGeom prst="rect">
            <a:avLst/>
          </a:prstGeom>
          <a:noFill/>
        </p:spPr>
      </p:pic>
    </p:spTree>
    <p:extLst>
      <p:ext uri="{BB962C8B-B14F-4D97-AF65-F5344CB8AC3E}">
        <p14:creationId xmlns:p14="http://schemas.microsoft.com/office/powerpoint/2010/main" val="6807628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12182</TotalTime>
  <Words>964</Words>
  <Application>Microsoft Office PowerPoint</Application>
  <PresentationFormat>On-screen Show (4:3)</PresentationFormat>
  <Paragraphs>60</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Calibri Light</vt:lpstr>
      <vt:lpstr>Office Theme</vt:lpstr>
      <vt:lpstr>Office of the Healthcare Advocate Lunch &amp; Learn May 21, 2024 Legislative Updates</vt:lpstr>
      <vt:lpstr>Public Act 24-6 (SB 395)  An Act Concerning The Reporting Of Medical Debt</vt:lpstr>
      <vt:lpstr>Public Act 24-19 (SB 1)  An Act Concerning The Health And  Safety Of Connecticut Residents</vt:lpstr>
      <vt:lpstr>Public Act 24-58 (SB 308)  An Act Concerning Wheelchair Repair Requirements</vt:lpstr>
      <vt:lpstr>Public Act 24-81 (HB 5523) – An Act Concerning Allocations Of Federal American Rescue Plan Act Funds And Provisions Related To General Government, Human Services, Education And The Biennium Ending June 30, 2025</vt:lpstr>
      <vt:lpstr>Public Act 24-81 (HB 5523) – An Act Concerning Allocations Of Federal American Rescue Plan Act Funds And Provisions Related To General Government, Human Services, Education And The Biennium Ending June 30, 2025</vt:lpstr>
      <vt:lpstr>Public Act 24-110 (HB 5198)  An Act Concerning Telehealth</vt:lpstr>
      <vt:lpstr>Non-Discrimination Section 1557 Final Rule</vt:lpstr>
      <vt:lpstr>DACA Final Rule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Morris, Laura</dc:creator>
  <cp:lastModifiedBy>King, Sean</cp:lastModifiedBy>
  <cp:revision>198</cp:revision>
  <dcterms:created xsi:type="dcterms:W3CDTF">2012-01-19T15:22:53Z</dcterms:created>
  <dcterms:modified xsi:type="dcterms:W3CDTF">2024-05-21T15:50:34Z</dcterms:modified>
</cp:coreProperties>
</file>