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4"/>
  </p:sldMasterIdLst>
  <p:notesMasterIdLst>
    <p:notesMasterId r:id="rId15"/>
  </p:notesMasterIdLst>
  <p:sldIdLst>
    <p:sldId id="256" r:id="rId5"/>
    <p:sldId id="399" r:id="rId6"/>
    <p:sldId id="406" r:id="rId7"/>
    <p:sldId id="388" r:id="rId8"/>
    <p:sldId id="414" r:id="rId9"/>
    <p:sldId id="409" r:id="rId10"/>
    <p:sldId id="410" r:id="rId11"/>
    <p:sldId id="413" r:id="rId12"/>
    <p:sldId id="412" r:id="rId13"/>
    <p:sldId id="321"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14" autoAdjust="0"/>
    <p:restoredTop sz="93910" autoAdjust="0"/>
  </p:normalViewPr>
  <p:slideViewPr>
    <p:cSldViewPr snapToGrid="0" showGuides="1">
      <p:cViewPr varScale="1">
        <p:scale>
          <a:sx n="85" d="100"/>
          <a:sy n="85" d="100"/>
        </p:scale>
        <p:origin x="437" y="101"/>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09A0FA-2191-4F92-A1E4-6EB4598AC4EC}" type="datetimeFigureOut">
              <a:rPr lang="en-US" smtClean="0"/>
              <a:t>10/16/2023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142591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226006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D11E-E7FE-4FCB-A76C-5FCE9350A0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D2F081-39AB-4E45-BBE5-A3DF0AB85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AAF9D-EBEB-4336-B6B6-AC7E1B8DCF8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708E5EB-8D2B-4502-8BB8-076D00354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5CEA26-442A-404D-9693-E5D765CAC42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84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1409-072E-4A71-BB02-31C06F3CA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BD6C2C-E77B-4DFF-A1B6-4DB2873296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8D4F5-703A-4566-AA1F-5C7E819D112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B473422-CA70-4285-8B3E-B7A26C5AC1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155C6E-4B09-4FFA-B821-E1068C9F412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317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D99004-DB17-406F-985C-2E63DE8D18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613FD-E32F-4FCE-AD66-3689365143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6EBAE-001F-49F4-AB9F-6CCD1A9C3D4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E887EF4-DE6C-4ADF-B319-F300265F5D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1E06C0-38A4-4937-90F1-802564B9EB7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8067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1165358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958106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endParaRPr lang="en-US" dirty="0"/>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0385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0DEF-B367-4756-AA98-B283F09CCB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B8817D-E197-4852-AF27-B365E22AF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03194-E861-4A9C-8360-51348ECE35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CE64923-6D91-4C84-B84E-2AA09583F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506566-FC7E-4948-92C0-C3EDDAF2625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019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781A-7DA6-4415-B8AC-8121D4EF0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DB0EEC-ED73-41DF-AC1C-CD0708675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477777-B2C1-462E-99B9-4C9638863E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CA64E85-F332-4CAA-967E-A92FD9E98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1292B-015E-4071-9FAF-E09193675D9A}"/>
              </a:ext>
            </a:extLst>
          </p:cNvPr>
          <p:cNvSpPr>
            <a:spLocks noGrp="1"/>
          </p:cNvSpPr>
          <p:nvPr>
            <p:ph type="sldNum" sz="quarter" idx="12"/>
          </p:nvPr>
        </p:nvSpPr>
        <p:spPr/>
        <p:txBody>
          <a:bodyPr/>
          <a:lstStyle/>
          <a:p>
            <a:fld id="{2F5DF988-5B5B-4F88-AB14-15968636D6B6}" type="slidenum">
              <a:rPr lang="en-US" smtClean="0"/>
              <a:t>‹#›</a:t>
            </a:fld>
            <a:endParaRPr lang="en-US"/>
          </a:p>
        </p:txBody>
      </p:sp>
    </p:spTree>
    <p:extLst>
      <p:ext uri="{BB962C8B-B14F-4D97-AF65-F5344CB8AC3E}">
        <p14:creationId xmlns:p14="http://schemas.microsoft.com/office/powerpoint/2010/main" val="279430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1EC8-E454-40B4-90F4-903D42113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51381-F89F-4DAD-B82A-3868E281DC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28319-10E2-4A2A-9B38-670755CC79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ADDBC2-AC8E-48F2-ACE9-E5940458911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678C61B-33CD-4AB2-937C-8DF19504FC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AF7654-A33E-411F-BC9F-06E6E91020C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67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9C25-ECC3-451B-9932-3FD0CA78A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05D47D-5233-4101-BDCD-5D0EF55CA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97F079-BD83-482A-973D-0A6EFAAE30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FDE44A-7E5A-4FD1-8AFE-FBFCB3477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D417B-A92B-4B3D-80B2-1F5A1E1A9D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448604-52AC-453B-A95C-6DA7FDC5292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0E4F25B-CF18-4F35-9A7F-DCD83F5E91D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19A852D-D642-484E-9146-443BA209246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611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8735-EBC6-4AED-A9A4-EFB4F91C60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1B8C7-9446-4799-9F38-A4E456A5588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45D3CE9-DE86-478A-8EB2-61B26EDCA17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3BBF17-4D74-407B-8E41-EB99E20776D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645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0B427-F1B7-4614-A7FC-3B3F25FEB2A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32C44BF-D32E-4DA3-9B9D-3E5D4857B29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DD41FA1-066A-40DA-9C3E-30A4438A0A8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422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C221-5570-4735-AB34-624B3E7E2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6AF2F9-3F11-4F6A-B00D-39DCDD137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023AF6-0219-4242-939A-0335F0643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F3F44-FA52-4741-ACC2-96EFE990AFF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BE51C41-8CC9-4749-9D92-0D7789BE82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AA09854-CB2E-4CD2-98E4-E135AE07D4E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7755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5F4A-0D59-4FF3-B499-83F3EDF09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AEA139-24F9-4233-BC7D-D94F8CEB9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6E981-EC6C-41D3-BF5D-9A3A473F5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5F33E1-0357-43AB-9257-EE6564CA420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56071B5-91E5-4A27-B4B8-CD3B76F0EF2D}"/>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A5F456E0-BC80-4E39-B8B2-0F21F45F23C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10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334DF-ECF1-4745-9AAC-D5909A4AE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8E744C-1AC9-4117-9893-E656CBE20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FC900-01A7-40D3-9D3B-6E819AE25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56CC652-87FE-441E-B88B-642DDC5B5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F2439D-15EB-4867-B47F-8D8ECBF8C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cxnSp>
        <p:nvCxnSpPr>
          <p:cNvPr id="7" name="Straight Connector 6">
            <a:extLst>
              <a:ext uri="{FF2B5EF4-FFF2-40B4-BE49-F238E27FC236}">
                <a16:creationId xmlns:a16="http://schemas.microsoft.com/office/drawing/2014/main" id="{0A460ED7-243E-47EB-83F4-A3FA84BBC04D}"/>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5A71E6-1FB3-4C1D-96F3-7394EB36C8E0}"/>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31A2AC-EAEB-4B62-BF4C-9E452A520652}"/>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31176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9" r:id="rId13"/>
    <p:sldLayoutId id="2147483800" r:id="rId14"/>
    <p:sldLayoutId id="2147483775" r:id="rId15"/>
    <p:sldLayoutId id="2147483783" r:id="rId16"/>
    <p:sldLayoutId id="2147483784" r:id="rId17"/>
    <p:sldLayoutId id="2147483782" r:id="rId18"/>
    <p:sldLayoutId id="2147483778"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Healthcare.Advocate@ct.gov" TargetMode="Externa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hyperlink" Target="http://www.ct.gov/oha"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cancer.org/cancer/breast-cancer/screening-tests-and-early-detection/mammograms/breast-density-and-your-mammogram-report.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arch.cga.state.ct.us/r/statute/dtsearch.asp?cmd=getdoc&amp;DocId=24448&amp;Index=I%3a%5czindex%5csurs&amp;HitCount=2&amp;hits=19e+19f+&amp;hc=2&amp;req=%28number+contains+38a%2D503%29&amp;Item=0"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hyperlink" Target="https://www.cga.ct.gov/asp/cgabillstatus/cgabillstatus.asp?selBillType=Public+Act&amp;which_year=2016&amp;bill_num=82" TargetMode="External"/><Relationship Id="rId4" Type="http://schemas.openxmlformats.org/officeDocument/2006/relationships/hyperlink" Target="http://search.cga.state.ct.us/r/statute/dtsearch.asp?cmd=getdoc&amp;DocId=24525&amp;Index=I%3a%5czindex%5csurs&amp;HitCount=2&amp;hits=199+19a+&amp;hc=2&amp;req=%28number+contains+38a%2D530%29&amp;Item=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F94C10-3346-461C-8CBC-CDDE1C3365E5}"/>
              </a:ext>
            </a:extLst>
          </p:cNvPr>
          <p:cNvSpPr>
            <a:spLocks noGrp="1"/>
          </p:cNvSpPr>
          <p:nvPr>
            <p:ph type="ctrTitle"/>
          </p:nvPr>
        </p:nvSpPr>
        <p:spPr>
          <a:xfrm>
            <a:off x="599225" y="1263600"/>
            <a:ext cx="10993549" cy="1499616"/>
          </a:xfrm>
        </p:spPr>
        <p:txBody>
          <a:bodyPr>
            <a:normAutofit fontScale="90000"/>
          </a:bodyPr>
          <a:lstStyle/>
          <a:p>
            <a:pPr algn="ctr"/>
            <a:r>
              <a:rPr lang="en-US" dirty="0">
                <a:latin typeface="Gill Sans MT" panose="020B0502020104020203" pitchFamily="34" charset="0"/>
              </a:rPr>
              <a:t>Lunch &amp; Learn with OHA </a:t>
            </a:r>
            <a:br>
              <a:rPr lang="en-US" dirty="0">
                <a:latin typeface="Gill Sans MT" panose="020B0502020104020203" pitchFamily="34" charset="0"/>
              </a:rPr>
            </a:br>
            <a:r>
              <a:rPr lang="en-US" sz="4000" dirty="0">
                <a:latin typeface="Gill Sans MT" panose="020B0502020104020203" pitchFamily="34" charset="0"/>
              </a:rPr>
              <a:t>October 17, 2023 </a:t>
            </a:r>
            <a:br>
              <a:rPr lang="en-US" sz="4000" dirty="0">
                <a:latin typeface="Gill Sans MT" panose="020B0502020104020203" pitchFamily="34" charset="0"/>
              </a:rPr>
            </a:br>
            <a:r>
              <a:rPr lang="en-US" sz="4000" dirty="0">
                <a:latin typeface="Gill Sans MT" panose="020B0502020104020203" pitchFamily="34" charset="0"/>
              </a:rPr>
              <a:t>12:00-12:30p</a:t>
            </a:r>
          </a:p>
        </p:txBody>
      </p:sp>
      <p:pic>
        <p:nvPicPr>
          <p:cNvPr id="9" name="Picture 4">
            <a:extLst>
              <a:ext uri="{FF2B5EF4-FFF2-40B4-BE49-F238E27FC236}">
                <a16:creationId xmlns:a16="http://schemas.microsoft.com/office/drawing/2014/main" id="{05CC4502-4157-49FE-98F4-C66ADB31BAB7}"/>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t="4835" b="4835"/>
          <a:stretch/>
        </p:blipFill>
        <p:spPr bwMode="auto">
          <a:xfrm>
            <a:off x="447675" y="3081338"/>
            <a:ext cx="11266488" cy="33099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85C4A90-D471-414B-B8F4-DCD78D68D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291" y="-101600"/>
            <a:ext cx="2139255" cy="128016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AF52CDBC-37FE-4A9F-935E-C351CCD6D0BF}"/>
              </a:ext>
            </a:extLst>
          </p:cNvPr>
          <p:cNvSpPr txBox="1">
            <a:spLocks/>
          </p:cNvSpPr>
          <p:nvPr/>
        </p:nvSpPr>
        <p:spPr>
          <a:xfrm>
            <a:off x="655983" y="2848256"/>
            <a:ext cx="5307496" cy="254587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i="1" dirty="0">
                <a:latin typeface="Gill Sans MT" panose="020B0502020104020203" pitchFamily="34" charset="0"/>
              </a:rPr>
              <a:t>State Healthcare Advocate</a:t>
            </a:r>
          </a:p>
          <a:p>
            <a:pPr algn="ctr"/>
            <a:r>
              <a:rPr lang="en-US" sz="3200" i="1" dirty="0">
                <a:latin typeface="Gill Sans MT" panose="020B0502020104020203" pitchFamily="34" charset="0"/>
              </a:rPr>
              <a:t>Sean King</a:t>
            </a:r>
          </a:p>
        </p:txBody>
      </p:sp>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A89D80-A205-4952-A46F-A135B693B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tx1"/>
          </a:solidFill>
          <a:ln w="0">
            <a:noFill/>
            <a:prstDash val="solid"/>
            <a:round/>
            <a:headEnd/>
            <a:tailEnd/>
          </a:ln>
        </p:spPr>
        <p:txBody>
          <a:bodyPr rtlCol="0" anchor="ctr"/>
          <a:lstStyle/>
          <a:p>
            <a:pPr algn="ctr" defTabSz="457200"/>
            <a:endParaRPr lang="en-US">
              <a:solidFill>
                <a:schemeClr val="tx1"/>
              </a:solidFill>
            </a:endParaRPr>
          </a:p>
        </p:txBody>
      </p:sp>
      <p:sp>
        <p:nvSpPr>
          <p:cNvPr id="73" name="Rectangle 72">
            <a:extLst>
              <a:ext uri="{FF2B5EF4-FFF2-40B4-BE49-F238E27FC236}">
                <a16:creationId xmlns:a16="http://schemas.microsoft.com/office/drawing/2014/main" id="{FFF73490-1CDC-4DA0-A5DC-3F4139460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a:xfrm>
            <a:off x="556591" y="506896"/>
            <a:ext cx="5696357" cy="5373198"/>
          </a:xfrm>
        </p:spPr>
        <p:txBody>
          <a:bodyPr vert="horz" lIns="91440" tIns="45720" rIns="91440" bIns="45720" rtlCol="0" anchor="ctr">
            <a:normAutofit fontScale="90000"/>
          </a:bodyPr>
          <a:lstStyle/>
          <a:p>
            <a:br>
              <a:rPr lang="en-US" sz="5600" kern="1200" dirty="0">
                <a:solidFill>
                  <a:schemeClr val="bg1"/>
                </a:solidFill>
                <a:latin typeface="+mj-lt"/>
                <a:ea typeface="+mj-ea"/>
                <a:cs typeface="+mj-cs"/>
              </a:rPr>
            </a:br>
            <a:br>
              <a:rPr lang="en-US" sz="5600" kern="1200" dirty="0">
                <a:solidFill>
                  <a:schemeClr val="bg1"/>
                </a:solidFill>
                <a:latin typeface="+mj-lt"/>
                <a:ea typeface="+mj-ea"/>
                <a:cs typeface="+mj-cs"/>
              </a:rPr>
            </a:br>
            <a:br>
              <a:rPr lang="en-US" sz="5600" kern="1200" dirty="0">
                <a:solidFill>
                  <a:schemeClr val="bg1"/>
                </a:solidFill>
                <a:latin typeface="+mj-lt"/>
                <a:ea typeface="+mj-ea"/>
                <a:cs typeface="+mj-cs"/>
              </a:rPr>
            </a:br>
            <a:r>
              <a:rPr lang="en-US" sz="5600" kern="1200" dirty="0">
                <a:solidFill>
                  <a:schemeClr val="bg1"/>
                </a:solidFill>
                <a:latin typeface="+mj-lt"/>
                <a:ea typeface="+mj-ea"/>
                <a:cs typeface="+mj-cs"/>
              </a:rPr>
              <a:t>  </a:t>
            </a:r>
            <a:r>
              <a:rPr lang="en-US" sz="3600" kern="1200" dirty="0">
                <a:solidFill>
                  <a:schemeClr val="bg1"/>
                </a:solidFill>
                <a:latin typeface="+mj-lt"/>
                <a:ea typeface="+mj-ea"/>
                <a:cs typeface="+mj-cs"/>
              </a:rPr>
              <a:t>Thank you for joining us today.</a:t>
            </a:r>
            <a:br>
              <a:rPr lang="en-US" sz="3600" kern="1200" dirty="0">
                <a:solidFill>
                  <a:schemeClr val="bg1"/>
                </a:solidFill>
                <a:latin typeface="+mj-lt"/>
                <a:ea typeface="+mj-ea"/>
                <a:cs typeface="+mj-cs"/>
              </a:rPr>
            </a:br>
            <a:br>
              <a:rPr lang="en-US" sz="3600" kern="1200" dirty="0">
                <a:solidFill>
                  <a:schemeClr val="bg1"/>
                </a:solidFill>
                <a:latin typeface="+mj-lt"/>
                <a:ea typeface="+mj-ea"/>
                <a:cs typeface="+mj-cs"/>
              </a:rPr>
            </a:br>
            <a:r>
              <a:rPr lang="en-US" sz="1800" kern="1200" dirty="0">
                <a:solidFill>
                  <a:schemeClr val="bg1"/>
                </a:solidFill>
                <a:latin typeface="+mj-lt"/>
                <a:ea typeface="+mj-ea"/>
                <a:cs typeface="+mj-cs"/>
              </a:rPr>
              <a:t>                    </a:t>
            </a:r>
            <a:r>
              <a:rPr lang="en-US" kern="1200" dirty="0">
                <a:solidFill>
                  <a:schemeClr val="bg1"/>
                </a:solidFill>
                <a:latin typeface="+mj-lt"/>
                <a:ea typeface="+mj-ea"/>
                <a:cs typeface="+mj-cs"/>
              </a:rPr>
              <a:t>Any Questions?</a:t>
            </a:r>
            <a:br>
              <a:rPr lang="en-US" kern="1200" dirty="0">
                <a:solidFill>
                  <a:schemeClr val="bg1"/>
                </a:solidFill>
                <a:latin typeface="+mj-lt"/>
                <a:ea typeface="+mj-ea"/>
                <a:cs typeface="+mj-cs"/>
              </a:rPr>
            </a:br>
            <a:br>
              <a:rPr lang="en-US" sz="5600" kern="1200" dirty="0">
                <a:solidFill>
                  <a:schemeClr val="bg1"/>
                </a:solidFill>
                <a:latin typeface="+mj-lt"/>
                <a:ea typeface="+mj-ea"/>
                <a:cs typeface="+mj-cs"/>
              </a:rPr>
            </a:br>
            <a:br>
              <a:rPr lang="en-US" sz="2200" kern="1200" dirty="0">
                <a:solidFill>
                  <a:schemeClr val="bg1"/>
                </a:solidFill>
                <a:latin typeface="+mj-lt"/>
                <a:ea typeface="+mj-ea"/>
                <a:cs typeface="+mj-cs"/>
              </a:rPr>
            </a:br>
            <a:r>
              <a:rPr lang="en-US" sz="2200" kern="1200" dirty="0">
                <a:solidFill>
                  <a:schemeClr val="bg1"/>
                </a:solidFill>
                <a:latin typeface="+mj-lt"/>
                <a:ea typeface="+mj-ea"/>
                <a:cs typeface="+mj-cs"/>
              </a:rPr>
              <a:t>       </a:t>
            </a:r>
            <a:br>
              <a:rPr lang="en-US" sz="2200" kern="1200" dirty="0">
                <a:solidFill>
                  <a:schemeClr val="bg1"/>
                </a:solidFill>
                <a:latin typeface="+mj-lt"/>
                <a:ea typeface="+mj-ea"/>
                <a:cs typeface="+mj-cs"/>
              </a:rPr>
            </a:br>
            <a:br>
              <a:rPr lang="en-US" sz="3100" kern="1200" dirty="0">
                <a:solidFill>
                  <a:schemeClr val="bg1"/>
                </a:solidFill>
                <a:latin typeface="+mj-lt"/>
                <a:ea typeface="+mj-ea"/>
                <a:cs typeface="+mj-cs"/>
              </a:rPr>
            </a:br>
            <a:r>
              <a:rPr lang="en-US" sz="3100" kern="1200" dirty="0">
                <a:solidFill>
                  <a:schemeClr val="bg1"/>
                </a:solidFill>
                <a:latin typeface="+mj-lt"/>
                <a:ea typeface="+mj-ea"/>
                <a:cs typeface="+mj-cs"/>
              </a:rPr>
              <a:t>Email:  </a:t>
            </a:r>
            <a:r>
              <a:rPr lang="en-US" sz="3100" u="sng" kern="1200" dirty="0">
                <a:solidFill>
                  <a:schemeClr val="bg1"/>
                </a:solidFill>
                <a:latin typeface="+mj-lt"/>
                <a:ea typeface="+mj-ea"/>
                <a:cs typeface="+mj-cs"/>
                <a:hlinkClick r:id="rId2">
                  <a:extLst>
                    <a:ext uri="{A12FA001-AC4F-418D-AE19-62706E023703}">
                      <ahyp:hlinkClr xmlns:ahyp="http://schemas.microsoft.com/office/drawing/2018/hyperlinkcolor" val="tx"/>
                    </a:ext>
                  </a:extLst>
                </a:hlinkClick>
              </a:rPr>
              <a:t>Healthcare.Advocate@ct.gov</a:t>
            </a:r>
            <a:br>
              <a:rPr lang="en-US" sz="3100" kern="1200" dirty="0">
                <a:solidFill>
                  <a:schemeClr val="bg1"/>
                </a:solidFill>
                <a:latin typeface="+mj-lt"/>
                <a:ea typeface="+mj-ea"/>
                <a:cs typeface="+mj-cs"/>
              </a:rPr>
            </a:br>
            <a:br>
              <a:rPr lang="en-US" sz="1800" kern="1200" dirty="0">
                <a:solidFill>
                  <a:schemeClr val="bg1"/>
                </a:solidFill>
                <a:latin typeface="+mj-lt"/>
                <a:ea typeface="+mj-ea"/>
                <a:cs typeface="+mj-cs"/>
              </a:rPr>
            </a:br>
            <a:r>
              <a:rPr lang="en-US" sz="3100" kern="1200" dirty="0">
                <a:solidFill>
                  <a:schemeClr val="bg1"/>
                </a:solidFill>
                <a:latin typeface="+mj-lt"/>
                <a:ea typeface="+mj-ea"/>
                <a:cs typeface="+mj-cs"/>
              </a:rPr>
              <a:t>Phone:  866-466-4446</a:t>
            </a:r>
            <a:br>
              <a:rPr lang="en-US" sz="3100" kern="1200" dirty="0">
                <a:solidFill>
                  <a:schemeClr val="bg1"/>
                </a:solidFill>
                <a:latin typeface="+mj-lt"/>
                <a:ea typeface="+mj-ea"/>
                <a:cs typeface="+mj-cs"/>
              </a:rPr>
            </a:br>
            <a:br>
              <a:rPr lang="en-US" sz="1800" kern="1200" dirty="0">
                <a:solidFill>
                  <a:schemeClr val="bg1"/>
                </a:solidFill>
                <a:latin typeface="+mj-lt"/>
                <a:ea typeface="+mj-ea"/>
                <a:cs typeface="+mj-cs"/>
              </a:rPr>
            </a:br>
            <a:r>
              <a:rPr lang="en-US" sz="3100" dirty="0">
                <a:solidFill>
                  <a:schemeClr val="bg1"/>
                </a:solidFill>
              </a:rPr>
              <a:t>Web</a:t>
            </a:r>
            <a:r>
              <a:rPr lang="en-US" sz="3100" kern="1200" dirty="0">
                <a:solidFill>
                  <a:schemeClr val="bg1"/>
                </a:solidFill>
                <a:latin typeface="+mj-lt"/>
                <a:ea typeface="+mj-ea"/>
                <a:cs typeface="+mj-cs"/>
              </a:rPr>
              <a:t>:  www.ct.gov/oha</a:t>
            </a:r>
            <a:br>
              <a:rPr lang="en-US" sz="2200" b="1" kern="1200" dirty="0">
                <a:solidFill>
                  <a:schemeClr val="bg1"/>
                </a:solidFill>
                <a:latin typeface="+mj-lt"/>
                <a:ea typeface="+mj-ea"/>
                <a:cs typeface="+mj-cs"/>
              </a:rPr>
            </a:br>
            <a:br>
              <a:rPr lang="en-US" sz="2200" kern="1200" dirty="0">
                <a:solidFill>
                  <a:schemeClr val="bg1"/>
                </a:solidFill>
                <a:latin typeface="+mj-lt"/>
                <a:ea typeface="+mj-ea"/>
                <a:cs typeface="+mj-cs"/>
              </a:rPr>
            </a:br>
            <a:br>
              <a:rPr lang="en-US" sz="2200" kern="1200" dirty="0">
                <a:solidFill>
                  <a:schemeClr val="bg1"/>
                </a:solidFill>
                <a:latin typeface="+mj-lt"/>
                <a:ea typeface="+mj-ea"/>
                <a:cs typeface="+mj-cs"/>
              </a:rPr>
            </a:br>
            <a:br>
              <a:rPr lang="en-US" sz="2200" kern="1200" dirty="0">
                <a:solidFill>
                  <a:schemeClr val="bg1"/>
                </a:solidFill>
                <a:latin typeface="+mj-lt"/>
                <a:ea typeface="+mj-ea"/>
                <a:cs typeface="+mj-cs"/>
              </a:rPr>
            </a:br>
            <a:br>
              <a:rPr lang="en-US" sz="2200" kern="1200" dirty="0">
                <a:solidFill>
                  <a:schemeClr val="bg1"/>
                </a:solidFill>
                <a:latin typeface="+mj-lt"/>
                <a:ea typeface="+mj-ea"/>
                <a:cs typeface="+mj-cs"/>
              </a:rPr>
            </a:br>
            <a:br>
              <a:rPr lang="en-US" sz="2200" kern="1200" dirty="0">
                <a:solidFill>
                  <a:schemeClr val="bg1"/>
                </a:solidFill>
                <a:latin typeface="+mj-lt"/>
                <a:ea typeface="+mj-ea"/>
                <a:cs typeface="+mj-cs"/>
              </a:rPr>
            </a:br>
            <a:br>
              <a:rPr lang="en-US" sz="2200" kern="1200" dirty="0">
                <a:solidFill>
                  <a:schemeClr val="bg1"/>
                </a:solidFill>
                <a:latin typeface="+mj-lt"/>
                <a:ea typeface="+mj-ea"/>
                <a:cs typeface="+mj-cs"/>
              </a:rPr>
            </a:br>
            <a:endParaRPr lang="en-US" sz="2200" kern="1200" dirty="0">
              <a:solidFill>
                <a:schemeClr val="bg1"/>
              </a:solidFill>
              <a:latin typeface="+mj-lt"/>
              <a:ea typeface="+mj-ea"/>
              <a:cs typeface="+mj-cs"/>
            </a:endParaRPr>
          </a:p>
        </p:txBody>
      </p:sp>
      <p:sp>
        <p:nvSpPr>
          <p:cNvPr id="75" name="Freeform: Shape 74">
            <a:extLst>
              <a:ext uri="{FF2B5EF4-FFF2-40B4-BE49-F238E27FC236}">
                <a16:creationId xmlns:a16="http://schemas.microsoft.com/office/drawing/2014/main" id="{79D730AC-06E5-4840-86DF-F67855B1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4" descr="Next Months Lunch and Learn &#10;Open Enrollment ">
            <a:extLst>
              <a:ext uri="{FF2B5EF4-FFF2-40B4-BE49-F238E27FC236}">
                <a16:creationId xmlns:a16="http://schemas.microsoft.com/office/drawing/2014/main" id="{C2A71213-9165-4A92-935C-2D64396F1CB8}"/>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9121" r="3" b="3"/>
          <a:stretch/>
        </p:blipFill>
        <p:spPr bwMode="auto">
          <a:xfrm>
            <a:off x="6766173" y="9"/>
            <a:ext cx="5282519" cy="3428990"/>
          </a:xfrm>
          <a:custGeom>
            <a:avLst/>
            <a:gdLst/>
            <a:ahLst/>
            <a:cxnLst/>
            <a:rect l="l" t="t" r="r" b="b"/>
            <a:pathLst>
              <a:path w="5282519" h="3429000">
                <a:moveTo>
                  <a:pt x="189795" y="0"/>
                </a:moveTo>
                <a:lnTo>
                  <a:pt x="5282519" y="0"/>
                </a:lnTo>
                <a:lnTo>
                  <a:pt x="5282519" y="3429000"/>
                </a:lnTo>
                <a:lnTo>
                  <a:pt x="77" y="3429000"/>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5F4F435-1AD1-4E0F-A795-B9F200682A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88" r="5479"/>
          <a:stretch/>
        </p:blipFill>
        <p:spPr bwMode="auto">
          <a:xfrm>
            <a:off x="7304313" y="3778318"/>
            <a:ext cx="4206240" cy="2730363"/>
          </a:xfrm>
          <a:custGeom>
            <a:avLst/>
            <a:gdLst/>
            <a:ahLst/>
            <a:cxnLst/>
            <a:rect l="l" t="t" r="r" b="b"/>
            <a:pathLst>
              <a:path w="5282519" h="3429000">
                <a:moveTo>
                  <a:pt x="77" y="0"/>
                </a:moveTo>
                <a:lnTo>
                  <a:pt x="5282519" y="0"/>
                </a:lnTo>
                <a:lnTo>
                  <a:pt x="5282519" y="3429000"/>
                </a:lnTo>
                <a:lnTo>
                  <a:pt x="189795" y="3429000"/>
                </a:lnTo>
                <a:lnTo>
                  <a:pt x="184756" y="3362325"/>
                </a:lnTo>
                <a:lnTo>
                  <a:pt x="176358" y="3306762"/>
                </a:lnTo>
                <a:lnTo>
                  <a:pt x="166281" y="3254375"/>
                </a:lnTo>
                <a:lnTo>
                  <a:pt x="149485" y="3211512"/>
                </a:lnTo>
                <a:lnTo>
                  <a:pt x="132689" y="3168650"/>
                </a:lnTo>
                <a:lnTo>
                  <a:pt x="112534" y="3132137"/>
                </a:lnTo>
                <a:lnTo>
                  <a:pt x="92379" y="3094037"/>
                </a:lnTo>
                <a:lnTo>
                  <a:pt x="73903" y="3059112"/>
                </a:lnTo>
                <a:lnTo>
                  <a:pt x="55427" y="3019425"/>
                </a:lnTo>
                <a:lnTo>
                  <a:pt x="38632" y="2978150"/>
                </a:lnTo>
                <a:lnTo>
                  <a:pt x="23515" y="2932112"/>
                </a:lnTo>
                <a:lnTo>
                  <a:pt x="11758" y="2882900"/>
                </a:lnTo>
                <a:lnTo>
                  <a:pt x="3359" y="2822575"/>
                </a:lnTo>
                <a:lnTo>
                  <a:pt x="0" y="2754312"/>
                </a:lnTo>
                <a:lnTo>
                  <a:pt x="3359" y="2684462"/>
                </a:lnTo>
                <a:lnTo>
                  <a:pt x="11758" y="2627312"/>
                </a:lnTo>
                <a:lnTo>
                  <a:pt x="23515" y="2574925"/>
                </a:lnTo>
                <a:lnTo>
                  <a:pt x="38632" y="2527300"/>
                </a:lnTo>
                <a:lnTo>
                  <a:pt x="55427" y="2486025"/>
                </a:lnTo>
                <a:lnTo>
                  <a:pt x="75583" y="2447925"/>
                </a:lnTo>
                <a:lnTo>
                  <a:pt x="95738" y="2411412"/>
                </a:lnTo>
                <a:lnTo>
                  <a:pt x="115893" y="2373312"/>
                </a:lnTo>
                <a:lnTo>
                  <a:pt x="134368" y="2333625"/>
                </a:lnTo>
                <a:lnTo>
                  <a:pt x="152844" y="2292350"/>
                </a:lnTo>
                <a:lnTo>
                  <a:pt x="167960" y="2246312"/>
                </a:lnTo>
                <a:lnTo>
                  <a:pt x="178038" y="2193925"/>
                </a:lnTo>
                <a:lnTo>
                  <a:pt x="188115" y="2133600"/>
                </a:lnTo>
                <a:lnTo>
                  <a:pt x="189795" y="2065337"/>
                </a:lnTo>
                <a:lnTo>
                  <a:pt x="188115" y="1997075"/>
                </a:lnTo>
                <a:lnTo>
                  <a:pt x="178038" y="1936750"/>
                </a:lnTo>
                <a:lnTo>
                  <a:pt x="167960" y="1884362"/>
                </a:lnTo>
                <a:lnTo>
                  <a:pt x="152844" y="1839912"/>
                </a:lnTo>
                <a:lnTo>
                  <a:pt x="134368" y="1797050"/>
                </a:lnTo>
                <a:lnTo>
                  <a:pt x="115893" y="1757362"/>
                </a:lnTo>
                <a:lnTo>
                  <a:pt x="95738" y="1720850"/>
                </a:lnTo>
                <a:lnTo>
                  <a:pt x="75583" y="1685925"/>
                </a:lnTo>
                <a:lnTo>
                  <a:pt x="55427" y="1646237"/>
                </a:lnTo>
                <a:lnTo>
                  <a:pt x="38632" y="1604962"/>
                </a:lnTo>
                <a:lnTo>
                  <a:pt x="23515" y="1558925"/>
                </a:lnTo>
                <a:lnTo>
                  <a:pt x="11758" y="1506537"/>
                </a:lnTo>
                <a:lnTo>
                  <a:pt x="3359" y="1446212"/>
                </a:lnTo>
                <a:lnTo>
                  <a:pt x="0" y="1377950"/>
                </a:lnTo>
                <a:lnTo>
                  <a:pt x="3359" y="1309687"/>
                </a:lnTo>
                <a:lnTo>
                  <a:pt x="11758" y="1249362"/>
                </a:lnTo>
                <a:lnTo>
                  <a:pt x="23515" y="1196975"/>
                </a:lnTo>
                <a:lnTo>
                  <a:pt x="38632" y="1150937"/>
                </a:lnTo>
                <a:lnTo>
                  <a:pt x="55427" y="1108075"/>
                </a:lnTo>
                <a:lnTo>
                  <a:pt x="75583" y="1069975"/>
                </a:lnTo>
                <a:lnTo>
                  <a:pt x="115893" y="995362"/>
                </a:lnTo>
                <a:lnTo>
                  <a:pt x="134368" y="957262"/>
                </a:lnTo>
                <a:lnTo>
                  <a:pt x="152844" y="914400"/>
                </a:lnTo>
                <a:lnTo>
                  <a:pt x="167960" y="868362"/>
                </a:lnTo>
                <a:lnTo>
                  <a:pt x="178038" y="815975"/>
                </a:lnTo>
                <a:lnTo>
                  <a:pt x="188115" y="757237"/>
                </a:lnTo>
                <a:lnTo>
                  <a:pt x="189795" y="687387"/>
                </a:lnTo>
                <a:lnTo>
                  <a:pt x="188115" y="619125"/>
                </a:lnTo>
                <a:lnTo>
                  <a:pt x="178038" y="558800"/>
                </a:lnTo>
                <a:lnTo>
                  <a:pt x="167960" y="506412"/>
                </a:lnTo>
                <a:lnTo>
                  <a:pt x="152844" y="461962"/>
                </a:lnTo>
                <a:lnTo>
                  <a:pt x="134368" y="419100"/>
                </a:lnTo>
                <a:lnTo>
                  <a:pt x="115893" y="382587"/>
                </a:lnTo>
                <a:lnTo>
                  <a:pt x="75583" y="307975"/>
                </a:lnTo>
                <a:lnTo>
                  <a:pt x="55427" y="268287"/>
                </a:lnTo>
                <a:lnTo>
                  <a:pt x="38632" y="227012"/>
                </a:lnTo>
                <a:lnTo>
                  <a:pt x="23515" y="180975"/>
                </a:lnTo>
                <a:lnTo>
                  <a:pt x="11758" y="128587"/>
                </a:lnTo>
                <a:lnTo>
                  <a:pt x="3359" y="68262"/>
                </a:lnTo>
                <a:lnTo>
                  <a:pt x="77" y="0"/>
                </a:ln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AC344DF-11BB-4F1C-9AA6-A240E7AD7F4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A98EE3D-8CD1-4C3F-BD1C-C98C9596463C}" type="slidenum">
              <a:rPr lang="en-US">
                <a:solidFill>
                  <a:srgbClr val="FFFFFF"/>
                </a:solidFill>
              </a:rPr>
              <a:pPr>
                <a:spcAft>
                  <a:spcPts val="600"/>
                </a:spcAft>
              </a:pPr>
              <a:t>10</a:t>
            </a:fld>
            <a:endParaRPr lang="en-US">
              <a:solidFill>
                <a:srgbClr val="FFFFFF"/>
              </a:solidFill>
            </a:endParaRPr>
          </a:p>
        </p:txBody>
      </p:sp>
    </p:spTree>
    <p:extLst>
      <p:ext uri="{BB962C8B-B14F-4D97-AF65-F5344CB8AC3E}">
        <p14:creationId xmlns:p14="http://schemas.microsoft.com/office/powerpoint/2010/main" val="1130868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4489-FC73-422D-B916-0D61046F5294}"/>
              </a:ext>
            </a:extLst>
          </p:cNvPr>
          <p:cNvSpPr>
            <a:spLocks noGrp="1"/>
          </p:cNvSpPr>
          <p:nvPr>
            <p:ph type="ctrTitle"/>
          </p:nvPr>
        </p:nvSpPr>
        <p:spPr>
          <a:xfrm>
            <a:off x="173686" y="3429000"/>
            <a:ext cx="12018313" cy="2569128"/>
          </a:xfrm>
        </p:spPr>
        <p:txBody>
          <a:bodyPr>
            <a:normAutofit/>
          </a:bodyPr>
          <a:lstStyle/>
          <a:p>
            <a:pPr algn="ctr"/>
            <a:br>
              <a:rPr lang="en-US" sz="4000" dirty="0">
                <a:latin typeface="Gill Sans MT" panose="020B0502020104020203" pitchFamily="34" charset="0"/>
              </a:rPr>
            </a:br>
            <a:br>
              <a:rPr lang="en-US" sz="2700" dirty="0">
                <a:latin typeface="Gill Sans MT" panose="020B0502020104020203" pitchFamily="34" charset="0"/>
              </a:rPr>
            </a:br>
            <a:br>
              <a:rPr lang="en-US" sz="2700" dirty="0">
                <a:latin typeface="Gill Sans MT" panose="020B0502020104020203" pitchFamily="34" charset="0"/>
              </a:rPr>
            </a:br>
            <a:br>
              <a:rPr lang="en-US" sz="800" dirty="0"/>
            </a:br>
            <a:endParaRPr lang="en-US" sz="1600" dirty="0">
              <a:latin typeface="Gill Sans MT" panose="020B0502020104020203" pitchFamily="34" charset="0"/>
            </a:endParaRPr>
          </a:p>
        </p:txBody>
      </p:sp>
      <p:pic>
        <p:nvPicPr>
          <p:cNvPr id="14" name="Picture 2" descr="See the source image">
            <a:extLst>
              <a:ext uri="{FF2B5EF4-FFF2-40B4-BE49-F238E27FC236}">
                <a16:creationId xmlns:a16="http://schemas.microsoft.com/office/drawing/2014/main" id="{5A39B9E8-590C-45FF-AB99-57F2118386A1}"/>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18499" b="26745"/>
          <a:stretch/>
        </p:blipFill>
        <p:spPr bwMode="auto">
          <a:xfrm>
            <a:off x="449263" y="603250"/>
            <a:ext cx="11293475" cy="309192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a:extLst>
              <a:ext uri="{FF2B5EF4-FFF2-40B4-BE49-F238E27FC236}">
                <a16:creationId xmlns:a16="http://schemas.microsoft.com/office/drawing/2014/main" id="{0CE36CD8-C65F-4ECE-B178-AFFCEC614CAA}"/>
              </a:ext>
            </a:extLst>
          </p:cNvPr>
          <p:cNvSpPr txBox="1">
            <a:spLocks/>
          </p:cNvSpPr>
          <p:nvPr/>
        </p:nvSpPr>
        <p:spPr>
          <a:xfrm>
            <a:off x="5659965" y="6492875"/>
            <a:ext cx="10323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hlinkClick r:id="rId4">
                  <a:extLst>
                    <a:ext uri="{A12FA001-AC4F-418D-AE19-62706E023703}">
                      <ahyp:hlinkClr xmlns:ahyp="http://schemas.microsoft.com/office/drawing/2018/hyperlinkcolor" val="tx"/>
                    </a:ext>
                  </a:extLst>
                </a:hlinkClick>
              </a:rPr>
              <a:t>www.ct.gov/oha</a:t>
            </a:r>
            <a:endParaRPr lang="en-US" sz="800" dirty="0"/>
          </a:p>
        </p:txBody>
      </p:sp>
      <p:sp>
        <p:nvSpPr>
          <p:cNvPr id="6" name="Subtitle 4">
            <a:extLst>
              <a:ext uri="{FF2B5EF4-FFF2-40B4-BE49-F238E27FC236}">
                <a16:creationId xmlns:a16="http://schemas.microsoft.com/office/drawing/2014/main" id="{B8D5E0BE-07F1-44C5-8C03-BE473B845277}"/>
              </a:ext>
            </a:extLst>
          </p:cNvPr>
          <p:cNvSpPr>
            <a:spLocks noGrp="1"/>
          </p:cNvSpPr>
          <p:nvPr>
            <p:ph type="subTitle" idx="1"/>
          </p:nvPr>
        </p:nvSpPr>
        <p:spPr>
          <a:xfrm>
            <a:off x="599226" y="4189926"/>
            <a:ext cx="10993546" cy="1663142"/>
          </a:xfrm>
        </p:spPr>
        <p:txBody>
          <a:bodyPr>
            <a:normAutofit/>
          </a:bodyPr>
          <a:lstStyle/>
          <a:p>
            <a:pPr algn="ctr"/>
            <a:r>
              <a:rPr lang="en-US" sz="2600" dirty="0">
                <a:solidFill>
                  <a:srgbClr val="0070C0"/>
                </a:solidFill>
                <a:latin typeface="Gill Sans MT" panose="020B0502020104020203" pitchFamily="34" charset="0"/>
              </a:rPr>
              <a:t>Presented by</a:t>
            </a:r>
          </a:p>
          <a:p>
            <a:pPr algn="ctr"/>
            <a:r>
              <a:rPr lang="en-US" sz="4500" dirty="0">
                <a:solidFill>
                  <a:srgbClr val="0070C0"/>
                </a:solidFill>
                <a:latin typeface="Gill Sans MT" panose="020B0502020104020203" pitchFamily="34" charset="0"/>
              </a:rPr>
              <a:t>Caroline Butler, RN, BSN</a:t>
            </a:r>
          </a:p>
        </p:txBody>
      </p:sp>
      <p:pic>
        <p:nvPicPr>
          <p:cNvPr id="3" name="Picture 2" descr="Image result for breast cancer awareness month images">
            <a:extLst>
              <a:ext uri="{FF2B5EF4-FFF2-40B4-BE49-F238E27FC236}">
                <a16:creationId xmlns:a16="http://schemas.microsoft.com/office/drawing/2014/main" id="{A42EA0E7-F4ED-AEE2-3B70-3CFD01E2DD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379" y="593694"/>
            <a:ext cx="11473358" cy="309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940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57AD1-8FCF-9341-2BF8-236729609111}"/>
              </a:ext>
            </a:extLst>
          </p:cNvPr>
          <p:cNvSpPr>
            <a:spLocks noGrp="1"/>
          </p:cNvSpPr>
          <p:nvPr>
            <p:ph type="title"/>
          </p:nvPr>
        </p:nvSpPr>
        <p:spPr/>
        <p:txBody>
          <a:bodyPr>
            <a:normAutofit/>
          </a:bodyPr>
          <a:lstStyle/>
          <a:p>
            <a:r>
              <a:rPr lang="en-US" sz="4000" dirty="0"/>
              <a:t>Screening VS Diagnostic Tests for Breast Cancer </a:t>
            </a:r>
          </a:p>
        </p:txBody>
      </p:sp>
      <p:sp>
        <p:nvSpPr>
          <p:cNvPr id="3" name="Content Placeholder 2">
            <a:extLst>
              <a:ext uri="{FF2B5EF4-FFF2-40B4-BE49-F238E27FC236}">
                <a16:creationId xmlns:a16="http://schemas.microsoft.com/office/drawing/2014/main" id="{D1A12777-2899-1452-94E6-B3A66DC99615}"/>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en-US" sz="2200" b="0" i="0" dirty="0">
                <a:solidFill>
                  <a:srgbClr val="252525"/>
                </a:solidFill>
                <a:effectLst/>
              </a:rPr>
              <a:t>Screening mammograms are annual preventive exams, while a doctor may order a diagnostic mammogram based on any signs of breast cancer symptoms.</a:t>
            </a:r>
          </a:p>
          <a:p>
            <a:pPr marL="0" indent="0" algn="l">
              <a:buNone/>
            </a:pPr>
            <a:endParaRPr lang="en-US" sz="2200" b="0" i="0" dirty="0">
              <a:solidFill>
                <a:srgbClr val="252525"/>
              </a:solidFill>
              <a:effectLst/>
            </a:endParaRPr>
          </a:p>
          <a:p>
            <a:pPr algn="l">
              <a:buFont typeface="Arial" panose="020B0604020202020204" pitchFamily="34" charset="0"/>
              <a:buChar char="•"/>
            </a:pPr>
            <a:r>
              <a:rPr lang="en-US" sz="2200" b="0" i="0" dirty="0">
                <a:solidFill>
                  <a:srgbClr val="252525"/>
                </a:solidFill>
                <a:effectLst/>
              </a:rPr>
              <a:t>A diagnostic mammogram is more detailed than a screening mammogram. For women experiencing symptoms or to follow up on an abnormal screening.</a:t>
            </a:r>
          </a:p>
          <a:p>
            <a:pPr marL="0" indent="0" algn="l">
              <a:buNone/>
            </a:pPr>
            <a:endParaRPr lang="en-US" sz="2200" b="0" i="0" dirty="0">
              <a:solidFill>
                <a:srgbClr val="252525"/>
              </a:solidFill>
              <a:effectLst/>
            </a:endParaRPr>
          </a:p>
          <a:p>
            <a:pPr algn="l">
              <a:buFont typeface="Arial" panose="020B0604020202020204" pitchFamily="34" charset="0"/>
              <a:buChar char="•"/>
            </a:pPr>
            <a:r>
              <a:rPr lang="en-US" sz="2200" b="0" i="0" dirty="0">
                <a:solidFill>
                  <a:srgbClr val="1E1E23"/>
                </a:solidFill>
                <a:effectLst/>
              </a:rPr>
              <a:t>Ultrasound is not typically used as a routine screening test for breast cancer. </a:t>
            </a:r>
          </a:p>
          <a:p>
            <a:pPr marL="0" indent="0" algn="l">
              <a:buNone/>
            </a:pPr>
            <a:endParaRPr lang="en-US" sz="2200" b="0" i="0" dirty="0">
              <a:solidFill>
                <a:srgbClr val="1E1E23"/>
              </a:solidFill>
              <a:effectLst/>
            </a:endParaRPr>
          </a:p>
          <a:p>
            <a:pPr algn="l">
              <a:buFont typeface="Arial" panose="020B0604020202020204" pitchFamily="34" charset="0"/>
              <a:buChar char="•"/>
            </a:pPr>
            <a:r>
              <a:rPr lang="en-US" sz="2200" b="0" i="0" dirty="0">
                <a:solidFill>
                  <a:srgbClr val="1E1E23"/>
                </a:solidFill>
                <a:effectLst/>
              </a:rPr>
              <a:t>Ultrasound can be especially helpful in women with </a:t>
            </a:r>
            <a:r>
              <a:rPr lang="en-US" sz="2200" b="0" i="0" u="sng" dirty="0">
                <a:effectLst/>
                <a:hlinkClick r:id="rId2">
                  <a:extLst>
                    <a:ext uri="{A12FA001-AC4F-418D-AE19-62706E023703}">
                      <ahyp:hlinkClr xmlns:ahyp="http://schemas.microsoft.com/office/drawing/2018/hyperlinkcolor" val="tx"/>
                    </a:ext>
                  </a:extLst>
                </a:hlinkClick>
              </a:rPr>
              <a:t>dense breast tissue</a:t>
            </a:r>
            <a:r>
              <a:rPr lang="en-US" sz="2200" b="0" i="0" dirty="0">
                <a:solidFill>
                  <a:srgbClr val="1E1E23"/>
                </a:solidFill>
                <a:effectLst/>
              </a:rPr>
              <a:t>, which can make it hard to see abnormal areas on mammograms. It also can be used to get a better look at a suspicious area that was seen on a mammogram.</a:t>
            </a:r>
          </a:p>
          <a:p>
            <a:pPr marL="0" indent="0" algn="l">
              <a:buNone/>
            </a:pPr>
            <a:endParaRPr lang="en-US" sz="2200" b="0" i="0" dirty="0">
              <a:solidFill>
                <a:srgbClr val="252525"/>
              </a:solidFill>
              <a:effectLst/>
            </a:endParaRPr>
          </a:p>
          <a:p>
            <a:pPr algn="l">
              <a:buFont typeface="Arial" panose="020B0604020202020204" pitchFamily="34" charset="0"/>
              <a:buChar char="•"/>
            </a:pPr>
            <a:r>
              <a:rPr lang="en-US" sz="2200" b="0" i="0" dirty="0">
                <a:solidFill>
                  <a:srgbClr val="252525"/>
                </a:solidFill>
                <a:effectLst/>
              </a:rPr>
              <a:t>Resources and information can be found on the American </a:t>
            </a:r>
            <a:r>
              <a:rPr lang="en-US" sz="2200" dirty="0">
                <a:solidFill>
                  <a:srgbClr val="252525"/>
                </a:solidFill>
              </a:rPr>
              <a:t>C</a:t>
            </a:r>
            <a:r>
              <a:rPr lang="en-US" sz="2200" b="0" i="0" dirty="0">
                <a:solidFill>
                  <a:srgbClr val="252525"/>
                </a:solidFill>
                <a:effectLst/>
              </a:rPr>
              <a:t>ancer </a:t>
            </a:r>
            <a:r>
              <a:rPr lang="en-US" sz="2200" dirty="0">
                <a:solidFill>
                  <a:srgbClr val="252525"/>
                </a:solidFill>
              </a:rPr>
              <a:t>S</a:t>
            </a:r>
            <a:r>
              <a:rPr lang="en-US" sz="2200" b="0" i="0" dirty="0">
                <a:solidFill>
                  <a:srgbClr val="252525"/>
                </a:solidFill>
                <a:effectLst/>
              </a:rPr>
              <a:t>ociety Website</a:t>
            </a:r>
            <a:r>
              <a:rPr lang="en-US" sz="2200" b="0" i="0" dirty="0">
                <a:solidFill>
                  <a:srgbClr val="252525"/>
                </a:solidFill>
                <a:effectLst/>
                <a:latin typeface="Avenir"/>
              </a:rPr>
              <a:t>. </a:t>
            </a:r>
          </a:p>
          <a:p>
            <a:endParaRPr lang="en-US" dirty="0"/>
          </a:p>
        </p:txBody>
      </p:sp>
      <p:sp>
        <p:nvSpPr>
          <p:cNvPr id="4" name="Slide Number Placeholder 3">
            <a:extLst>
              <a:ext uri="{FF2B5EF4-FFF2-40B4-BE49-F238E27FC236}">
                <a16:creationId xmlns:a16="http://schemas.microsoft.com/office/drawing/2014/main" id="{FDF01B5C-8763-ADC7-86A4-A4A712FE616C}"/>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1287589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24123-D33F-4069-8041-44CD2A13BE6F}"/>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9" name="TextBox 8">
            <a:extLst>
              <a:ext uri="{FF2B5EF4-FFF2-40B4-BE49-F238E27FC236}">
                <a16:creationId xmlns:a16="http://schemas.microsoft.com/office/drawing/2014/main" id="{3CC43515-4D6D-4CCA-8230-F761C5D1D7A1}"/>
              </a:ext>
            </a:extLst>
          </p:cNvPr>
          <p:cNvSpPr txBox="1"/>
          <p:nvPr/>
        </p:nvSpPr>
        <p:spPr>
          <a:xfrm>
            <a:off x="348152" y="1419225"/>
            <a:ext cx="11529523" cy="5539978"/>
          </a:xfrm>
          <a:prstGeom prst="rect">
            <a:avLst/>
          </a:prstGeom>
          <a:noFill/>
        </p:spPr>
        <p:txBody>
          <a:bodyPr wrap="square">
            <a:spAutoFit/>
          </a:bodyPr>
          <a:lstStyle/>
          <a:p>
            <a:pPr algn="ctr"/>
            <a:endParaRPr lang="en-US" sz="2800" dirty="0"/>
          </a:p>
          <a:p>
            <a:pPr algn="ctr"/>
            <a:r>
              <a:rPr lang="en-US" sz="4000" dirty="0"/>
              <a:t>CT Insurance Laws Related to Breast Screening </a:t>
            </a:r>
            <a:endParaRPr lang="en-US" sz="4000" b="0" i="0" dirty="0">
              <a:solidFill>
                <a:srgbClr val="0A0A0A"/>
              </a:solidFill>
              <a:effectLst/>
              <a:latin typeface="Cambria" panose="02040503050406030204" pitchFamily="18" charset="0"/>
            </a:endParaRPr>
          </a:p>
          <a:p>
            <a:pPr algn="l"/>
            <a:endParaRPr lang="en-US" b="0" i="0" dirty="0">
              <a:solidFill>
                <a:srgbClr val="0A0A0A"/>
              </a:solidFill>
              <a:effectLst/>
              <a:latin typeface="Cambria" panose="02040503050406030204" pitchFamily="18" charset="0"/>
            </a:endParaRPr>
          </a:p>
          <a:p>
            <a:pPr marL="285750" indent="-285750" algn="l">
              <a:buFont typeface="Arial" panose="020B0604020202020204" pitchFamily="34" charset="0"/>
              <a:buChar char="•"/>
            </a:pPr>
            <a:r>
              <a:rPr lang="en-US" sz="2000" b="0" i="0" dirty="0">
                <a:solidFill>
                  <a:srgbClr val="000000"/>
                </a:solidFill>
                <a:effectLst/>
              </a:rPr>
              <a:t>Connecticut law requires certain health insurance policies to cover a baseline mammogram for a woman age 35 to 39 and one every year for a woman age 40 or older (</a:t>
            </a:r>
            <a:r>
              <a:rPr lang="en-US" sz="2000" b="0" i="0" u="sng" dirty="0">
                <a:solidFill>
                  <a:srgbClr val="0000FF"/>
                </a:solidFill>
                <a:effectLst/>
                <a:hlinkClick r:id="rId3"/>
              </a:rPr>
              <a:t>CGS §§ 38a-503</a:t>
            </a:r>
            <a:r>
              <a:rPr lang="en-US" sz="2000" b="0" i="0" dirty="0">
                <a:solidFill>
                  <a:srgbClr val="000000"/>
                </a:solidFill>
                <a:effectLst/>
              </a:rPr>
              <a:t> and </a:t>
            </a:r>
            <a:r>
              <a:rPr lang="en-US" sz="2000" b="0" i="0" u="sng" dirty="0">
                <a:solidFill>
                  <a:srgbClr val="0000FF"/>
                </a:solidFill>
                <a:effectLst/>
                <a:hlinkClick r:id="rId4"/>
              </a:rPr>
              <a:t>38a-530</a:t>
            </a:r>
            <a:r>
              <a:rPr lang="en-US" sz="2000" b="0" i="0" dirty="0">
                <a:solidFill>
                  <a:srgbClr val="000000"/>
                </a:solidFill>
                <a:effectLst/>
              </a:rPr>
              <a:t>, as amended by </a:t>
            </a:r>
            <a:r>
              <a:rPr lang="en-US" sz="2000" b="0" i="0" u="sng" dirty="0">
                <a:solidFill>
                  <a:srgbClr val="0000FF"/>
                </a:solidFill>
                <a:effectLst/>
                <a:hlinkClick r:id="rId5"/>
              </a:rPr>
              <a:t>PA 16-82</a:t>
            </a:r>
            <a:r>
              <a:rPr lang="en-US" sz="2000" b="0" i="0" dirty="0">
                <a:solidFill>
                  <a:srgbClr val="000000"/>
                </a:solidFill>
                <a:effectLst/>
              </a:rPr>
              <a:t>). Beginning January 1, 2017, it allows the covered mammogram to be provided by breast tomosynthesis (a three-dimensional mammogram) at the woman's option.</a:t>
            </a:r>
          </a:p>
          <a:p>
            <a:pPr algn="l"/>
            <a:endParaRPr lang="en-US" sz="2000" b="0" i="0" dirty="0">
              <a:solidFill>
                <a:srgbClr val="000000"/>
              </a:solidFill>
              <a:effectLst/>
            </a:endParaRPr>
          </a:p>
          <a:p>
            <a:pPr marL="285750" indent="-285750" algn="l">
              <a:buFont typeface="Arial" panose="020B0604020202020204" pitchFamily="34" charset="0"/>
              <a:buChar char="•"/>
            </a:pPr>
            <a:r>
              <a:rPr lang="en-US" sz="2000" b="0" i="0" dirty="0">
                <a:solidFill>
                  <a:srgbClr val="000000"/>
                </a:solidFill>
                <a:effectLst/>
              </a:rPr>
              <a:t>Policies must additionally cover a comprehensive ultrasound of a woman's entire breast(s) if (1) a mammogram shows heterogeneous or dense breast tissue based on the Breast Imaging Reporting and Data System (BI-RADS) established by the American College of Radiology or (2) the woman is at increased risk for breast cancer due to family history, her own history, genetic testing, or other indications determined by her physician or advanced-practice registered nurse (APRN). They must also cover magnetic resonance imaging (MRI) of a woman's breast(s) in accordance with American Cancer Society guidelines.</a:t>
            </a:r>
          </a:p>
          <a:p>
            <a:pPr algn="l"/>
            <a:endParaRPr lang="en-US" b="0" i="0" dirty="0">
              <a:solidFill>
                <a:srgbClr val="000000"/>
              </a:solidFill>
              <a:effectLst/>
            </a:endParaRPr>
          </a:p>
          <a:p>
            <a:pPr algn="r"/>
            <a:r>
              <a:rPr lang="en-US" b="1" i="0" u="none" strike="noStrike" dirty="0">
                <a:solidFill>
                  <a:srgbClr val="0771BB"/>
                </a:solidFill>
                <a:effectLst/>
                <a:latin typeface="Cambria" panose="02040503050406030204" pitchFamily="18" charset="0"/>
              </a:rPr>
              <a:t>					</a:t>
            </a:r>
            <a:endParaRPr lang="en-US" sz="1000" dirty="0"/>
          </a:p>
          <a:p>
            <a:pPr marL="0" marR="0" algn="r">
              <a:spcBef>
                <a:spcPts val="0"/>
              </a:spcBef>
              <a:spcAft>
                <a:spcPts val="0"/>
              </a:spcAft>
            </a:pPr>
            <a:endParaRPr lang="en-US" sz="1200" b="0" i="0" dirty="0">
              <a:solidFill>
                <a:srgbClr val="0A0A0A"/>
              </a:solidFill>
              <a:effectLst/>
              <a:latin typeface="open-sans"/>
            </a:endParaRPr>
          </a:p>
        </p:txBody>
      </p:sp>
      <p:pic>
        <p:nvPicPr>
          <p:cNvPr id="10" name="Picture 1">
            <a:extLst>
              <a:ext uri="{FF2B5EF4-FFF2-40B4-BE49-F238E27FC236}">
                <a16:creationId xmlns:a16="http://schemas.microsoft.com/office/drawing/2014/main" id="{D7225B19-5F59-47A0-B948-D57AE0D86A45}"/>
              </a:ext>
            </a:extLst>
          </p:cNvPr>
          <p:cNvPicPr>
            <a:picLocks noGrp="1" noChangeAspect="1" noChangeArrowheads="1"/>
          </p:cNvPicPr>
          <p:nvPr>
            <p:ph type="pic" idx="1"/>
          </p:nvPr>
        </p:nvPicPr>
        <p:blipFill>
          <a:blip r:embed="rId6">
            <a:extLst>
              <a:ext uri="{28A0092B-C50C-407E-A947-70E740481C1C}">
                <a14:useLocalDpi xmlns:a14="http://schemas.microsoft.com/office/drawing/2010/main" val="0"/>
              </a:ext>
            </a:extLst>
          </a:blip>
          <a:srcRect l="16756" r="16756"/>
          <a:stretch>
            <a:fillRect/>
          </a:stretch>
        </p:blipFill>
        <p:spPr bwMode="auto">
          <a:xfrm>
            <a:off x="348152" y="216956"/>
            <a:ext cx="1348126" cy="1064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53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B123-9B6F-A505-2F8E-E8F6735F87C5}"/>
              </a:ext>
            </a:extLst>
          </p:cNvPr>
          <p:cNvSpPr>
            <a:spLocks noGrp="1"/>
          </p:cNvSpPr>
          <p:nvPr>
            <p:ph type="title"/>
          </p:nvPr>
        </p:nvSpPr>
        <p:spPr/>
        <p:txBody>
          <a:bodyPr>
            <a:normAutofit/>
          </a:bodyPr>
          <a:lstStyle/>
          <a:p>
            <a:pPr algn="ctr"/>
            <a:r>
              <a:rPr lang="en-US" sz="4000" dirty="0"/>
              <a:t>Current CT Insurance Law </a:t>
            </a:r>
          </a:p>
        </p:txBody>
      </p:sp>
      <p:sp>
        <p:nvSpPr>
          <p:cNvPr id="3" name="Content Placeholder 2">
            <a:extLst>
              <a:ext uri="{FF2B5EF4-FFF2-40B4-BE49-F238E27FC236}">
                <a16:creationId xmlns:a16="http://schemas.microsoft.com/office/drawing/2014/main" id="{3089AEF6-22A8-96C2-BF9E-423B361C27B7}"/>
              </a:ext>
            </a:extLst>
          </p:cNvPr>
          <p:cNvSpPr>
            <a:spLocks noGrp="1"/>
          </p:cNvSpPr>
          <p:nvPr>
            <p:ph idx="1"/>
          </p:nvPr>
        </p:nvSpPr>
        <p:spPr/>
        <p:txBody>
          <a:bodyPr>
            <a:normAutofit/>
          </a:bodyPr>
          <a:lstStyle/>
          <a:p>
            <a:pPr algn="l"/>
            <a:r>
              <a:rPr lang="en-US" sz="2000" b="0" i="0" dirty="0">
                <a:solidFill>
                  <a:srgbClr val="000000"/>
                </a:solidFill>
                <a:effectLst/>
              </a:rPr>
              <a:t>State law applies to (1) individual or group health insurance policies delivered, renewed, amended, or continued in Connecticut that cover basic hospital expenses; basic medical-surgical expenses; major medical expenses; or hospital or medical services, including those provided under an HMO plan and (2) individual health insurance policies that provide limited benefit health coverage.</a:t>
            </a:r>
          </a:p>
          <a:p>
            <a:pPr algn="l"/>
            <a:r>
              <a:rPr lang="en-US" sz="2000" dirty="0">
                <a:solidFill>
                  <a:srgbClr val="000000"/>
                </a:solidFill>
              </a:rPr>
              <a:t>State law does NOT apply to:</a:t>
            </a:r>
          </a:p>
          <a:p>
            <a:pPr lvl="1"/>
            <a:r>
              <a:rPr lang="en-US" sz="1600" b="0" i="0" dirty="0">
                <a:solidFill>
                  <a:srgbClr val="000000"/>
                </a:solidFill>
                <a:effectLst/>
              </a:rPr>
              <a:t>Employer-sponsored self-funded plans (also called “ERISA” plans)</a:t>
            </a:r>
          </a:p>
          <a:p>
            <a:pPr lvl="1"/>
            <a:r>
              <a:rPr lang="en-US" sz="1600" dirty="0">
                <a:solidFill>
                  <a:srgbClr val="000000"/>
                </a:solidFill>
              </a:rPr>
              <a:t>Medicare Advantage plans</a:t>
            </a:r>
          </a:p>
          <a:p>
            <a:pPr lvl="1"/>
            <a:r>
              <a:rPr lang="en-US" sz="1600" b="0" i="0" dirty="0">
                <a:solidFill>
                  <a:srgbClr val="000000"/>
                </a:solidFill>
                <a:effectLst/>
              </a:rPr>
              <a:t>Plan</a:t>
            </a:r>
            <a:r>
              <a:rPr lang="en-US" sz="1600" dirty="0">
                <a:solidFill>
                  <a:srgbClr val="000000"/>
                </a:solidFill>
              </a:rPr>
              <a:t>s written in other states (if for instance your coverage is through an out-of-state employer)</a:t>
            </a:r>
            <a:endParaRPr lang="en-US" sz="1600" b="0" i="0" dirty="0">
              <a:solidFill>
                <a:srgbClr val="000000"/>
              </a:solidFill>
              <a:effectLst/>
            </a:endParaRPr>
          </a:p>
          <a:p>
            <a:pPr algn="l"/>
            <a:endParaRPr lang="en-US" sz="2000" b="0" i="0" dirty="0">
              <a:solidFill>
                <a:srgbClr val="0A0A0A"/>
              </a:solidFill>
              <a:effectLst/>
            </a:endParaRPr>
          </a:p>
          <a:p>
            <a:pPr algn="l"/>
            <a:endParaRPr lang="en-US" sz="2600" b="0" i="0" dirty="0">
              <a:solidFill>
                <a:srgbClr val="0A0A0A"/>
              </a:solidFill>
              <a:effectLst/>
            </a:endParaRPr>
          </a:p>
          <a:p>
            <a:endParaRPr lang="en-US" dirty="0"/>
          </a:p>
        </p:txBody>
      </p:sp>
      <p:sp>
        <p:nvSpPr>
          <p:cNvPr id="4" name="Slide Number Placeholder 3">
            <a:extLst>
              <a:ext uri="{FF2B5EF4-FFF2-40B4-BE49-F238E27FC236}">
                <a16:creationId xmlns:a16="http://schemas.microsoft.com/office/drawing/2014/main" id="{84415675-E073-38EC-781F-1B6A3700A9E6}"/>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4141133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B78B-4236-CB54-8710-9B1DDA41182E}"/>
              </a:ext>
            </a:extLst>
          </p:cNvPr>
          <p:cNvSpPr>
            <a:spLocks noGrp="1"/>
          </p:cNvSpPr>
          <p:nvPr>
            <p:ph type="title"/>
          </p:nvPr>
        </p:nvSpPr>
        <p:spPr>
          <a:xfrm>
            <a:off x="838200" y="365125"/>
            <a:ext cx="10515600" cy="1325563"/>
          </a:xfrm>
        </p:spPr>
        <p:txBody>
          <a:bodyPr>
            <a:normAutofit/>
          </a:bodyPr>
          <a:lstStyle/>
          <a:p>
            <a:r>
              <a:rPr lang="en-US" sz="2400" b="1" dirty="0"/>
              <a:t>Current  CT Law starting 2023, Breast and Ovarian Cancer Susceptibility Screening </a:t>
            </a:r>
          </a:p>
        </p:txBody>
      </p:sp>
      <p:sp>
        <p:nvSpPr>
          <p:cNvPr id="3" name="Content Placeholder 2">
            <a:extLst>
              <a:ext uri="{FF2B5EF4-FFF2-40B4-BE49-F238E27FC236}">
                <a16:creationId xmlns:a16="http://schemas.microsoft.com/office/drawing/2014/main" id="{C8508DBA-2EE2-C80C-4C19-F19D5FBE4C9C}"/>
              </a:ext>
            </a:extLst>
          </p:cNvPr>
          <p:cNvSpPr>
            <a:spLocks noGrp="1"/>
          </p:cNvSpPr>
          <p:nvPr>
            <p:ph idx="1"/>
          </p:nvPr>
        </p:nvSpPr>
        <p:spPr/>
        <p:txBody>
          <a:bodyPr>
            <a:normAutofit lnSpcReduction="10000"/>
          </a:bodyPr>
          <a:lstStyle/>
          <a:p>
            <a:r>
              <a:rPr lang="en-US" sz="2000" dirty="0"/>
              <a:t>This act expands coverage requirements under certain commercial health insurance policies for specified procedures used to treat or prevent breast or ovarian cancer. Specifically, it: </a:t>
            </a:r>
          </a:p>
          <a:p>
            <a:pPr marL="0" indent="0">
              <a:buNone/>
            </a:pPr>
            <a:endParaRPr lang="en-US" sz="2000" dirty="0"/>
          </a:p>
          <a:p>
            <a:r>
              <a:rPr lang="en-US" sz="2000" dirty="0"/>
              <a:t>Expands health insurance coverage requirements for breast mammograms, ultrasounds, and magnetic resonance imaging (MRIs); </a:t>
            </a:r>
          </a:p>
          <a:p>
            <a:pPr marL="0" indent="0">
              <a:buNone/>
            </a:pPr>
            <a:endParaRPr lang="en-US" sz="2000" dirty="0"/>
          </a:p>
          <a:p>
            <a:r>
              <a:rPr lang="en-US" sz="2000" dirty="0"/>
              <a:t>Requires coverage of certain procedures related to breast cancer treatment, including breast biopsies; certain prophylactic mastectomies; and breast reconstruction surgery, subject to certain conditions; and </a:t>
            </a:r>
          </a:p>
          <a:p>
            <a:pPr marL="0" indent="0">
              <a:buNone/>
            </a:pPr>
            <a:endParaRPr lang="en-US" sz="2000" dirty="0"/>
          </a:p>
          <a:p>
            <a:r>
              <a:rPr lang="en-US" sz="2000" dirty="0"/>
              <a:t>Requires coverage for certain (a) genetic testing, including for breast cancer gene one (BRCA1) and breast cancer gene two (BRCA2), under certain circumstances; (b) post-treatment CA-125 monitoring (i.e., a test measuring the amount of the cancer antigen 125 protein); and (c) routine ovarian cancer screenings, including surveillance tests for certain insureds. </a:t>
            </a:r>
          </a:p>
        </p:txBody>
      </p:sp>
      <p:sp>
        <p:nvSpPr>
          <p:cNvPr id="4" name="Slide Number Placeholder 3">
            <a:extLst>
              <a:ext uri="{FF2B5EF4-FFF2-40B4-BE49-F238E27FC236}">
                <a16:creationId xmlns:a16="http://schemas.microsoft.com/office/drawing/2014/main" id="{2908A924-0C5F-9D66-D95A-40489C92A5F7}"/>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525290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27CAD8-8D94-80D2-2607-E25F0E38F4B4}"/>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7" name="TextBox 6">
            <a:extLst>
              <a:ext uri="{FF2B5EF4-FFF2-40B4-BE49-F238E27FC236}">
                <a16:creationId xmlns:a16="http://schemas.microsoft.com/office/drawing/2014/main" id="{78E64A6D-CEE3-B581-7243-B09044BE7359}"/>
              </a:ext>
            </a:extLst>
          </p:cNvPr>
          <p:cNvSpPr txBox="1"/>
          <p:nvPr/>
        </p:nvSpPr>
        <p:spPr>
          <a:xfrm>
            <a:off x="533400" y="892250"/>
            <a:ext cx="11010900" cy="4555093"/>
          </a:xfrm>
          <a:prstGeom prst="rect">
            <a:avLst/>
          </a:prstGeom>
          <a:noFill/>
        </p:spPr>
        <p:txBody>
          <a:bodyPr wrap="square">
            <a:spAutoFit/>
          </a:bodyPr>
          <a:lstStyle/>
          <a:p>
            <a:pPr marL="228600" indent="-228600">
              <a:lnSpc>
                <a:spcPct val="90000"/>
              </a:lnSpc>
              <a:spcBef>
                <a:spcPts val="1000"/>
              </a:spcBef>
              <a:buFont typeface="Arial" panose="020B0604020202020204" pitchFamily="34" charset="0"/>
              <a:buChar char="•"/>
            </a:pPr>
            <a:r>
              <a:rPr lang="en-US" sz="2000" dirty="0"/>
              <a:t>The act prohibits the policies from imposing cost sharing (i.e., coinsurance, copayments, deductibles, or other out-of-pocket expenses) for the above covered services. This cost-sharing prohibition applies to all affected policies, but it only applies to high deductible health plans (1) to the extent federal law permits and (2) so long as it does not disqualify a medical or health savings account from preferable tax treatment. </a:t>
            </a:r>
          </a:p>
          <a:p>
            <a:pPr marL="228600" indent="-228600">
              <a:lnSpc>
                <a:spcPct val="90000"/>
              </a:lnSpc>
              <a:spcBef>
                <a:spcPts val="1000"/>
              </a:spcBef>
              <a:buFont typeface="Arial" panose="020B0604020202020204" pitchFamily="34" charset="0"/>
              <a:buChar char="•"/>
            </a:pPr>
            <a:endParaRPr lang="en-US" sz="2000" dirty="0"/>
          </a:p>
          <a:p>
            <a:pPr marL="228600" indent="-228600">
              <a:lnSpc>
                <a:spcPct val="90000"/>
              </a:lnSpc>
              <a:spcBef>
                <a:spcPts val="1000"/>
              </a:spcBef>
              <a:buFont typeface="Arial" panose="020B0604020202020204" pitchFamily="34" charset="0"/>
              <a:buChar char="•"/>
            </a:pPr>
            <a:r>
              <a:rPr lang="en-US" sz="2000" dirty="0"/>
              <a:t>Lastly, the act makes minor changes, including adopting gender-neutral language (i.e., specifying that mammography, ultrasound, and certain other coverage requirements apply to any insured and not just women). The act’s requirements apply to fully insured individual and group health insurance policies delivered, issued, renewed, amended, or continued in Connecticut on or after January 1, 2023, that cover (1) basic hospital expenses; (2) basic medical-surgical expenses; (3) major medical expenses; (4) limited benefits; or (5) hospital or medical services, including those provided under an HMO plan.</a:t>
            </a:r>
          </a:p>
          <a:p>
            <a:pPr marL="228600" indent="-228600">
              <a:lnSpc>
                <a:spcPct val="90000"/>
              </a:lnSpc>
              <a:spcBef>
                <a:spcPts val="1000"/>
              </a:spcBef>
              <a:buFont typeface="Arial" panose="020B0604020202020204" pitchFamily="34" charset="0"/>
              <a:buChar char="•"/>
            </a:pPr>
            <a:endParaRPr lang="en-US" sz="2000" dirty="0"/>
          </a:p>
          <a:p>
            <a:pPr marL="228600" indent="-228600">
              <a:lnSpc>
                <a:spcPct val="90000"/>
              </a:lnSpc>
              <a:spcBef>
                <a:spcPts val="1000"/>
              </a:spcBef>
              <a:buFont typeface="Arial" panose="020B0604020202020204" pitchFamily="34" charset="0"/>
              <a:buChar char="•"/>
            </a:pPr>
            <a:r>
              <a:rPr lang="en-US" sz="2000" dirty="0"/>
              <a:t>Information on the current and new CT Law can be found on the CT.GOV website. </a:t>
            </a:r>
          </a:p>
        </p:txBody>
      </p:sp>
    </p:spTree>
    <p:extLst>
      <p:ext uri="{BB962C8B-B14F-4D97-AF65-F5344CB8AC3E}">
        <p14:creationId xmlns:p14="http://schemas.microsoft.com/office/powerpoint/2010/main" val="339413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409A82-B56C-B395-8DC3-4003893542E6}"/>
              </a:ext>
            </a:extLst>
          </p:cNvPr>
          <p:cNvSpPr>
            <a:spLocks noGrp="1"/>
          </p:cNvSpPr>
          <p:nvPr>
            <p:ph type="title"/>
          </p:nvPr>
        </p:nvSpPr>
        <p:spPr>
          <a:xfrm>
            <a:off x="466725" y="826452"/>
            <a:ext cx="5111863" cy="773748"/>
          </a:xfrm>
        </p:spPr>
        <p:txBody>
          <a:bodyPr>
            <a:normAutofit/>
          </a:bodyPr>
          <a:lstStyle/>
          <a:p>
            <a:pPr algn="ctr"/>
            <a:r>
              <a:rPr lang="en-US" sz="4000" dirty="0"/>
              <a:t>CT Breast Cancer Rates </a:t>
            </a:r>
          </a:p>
        </p:txBody>
      </p:sp>
      <p:pic>
        <p:nvPicPr>
          <p:cNvPr id="4098" name="Picture 2" descr="Mammography – Spring Hill MRI and Imaging">
            <a:extLst>
              <a:ext uri="{FF2B5EF4-FFF2-40B4-BE49-F238E27FC236}">
                <a16:creationId xmlns:a16="http://schemas.microsoft.com/office/drawing/2014/main" id="{2E39EAE6-6367-491A-0CBD-982C624D8A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385154" y="987425"/>
            <a:ext cx="4347013" cy="562213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AEB03BE9-46C2-FBE0-1F8D-BC4D61DE3FD0}"/>
              </a:ext>
            </a:extLst>
          </p:cNvPr>
          <p:cNvSpPr>
            <a:spLocks noGrp="1"/>
          </p:cNvSpPr>
          <p:nvPr>
            <p:ph type="body" sz="half" idx="2"/>
          </p:nvPr>
        </p:nvSpPr>
        <p:spPr>
          <a:xfrm>
            <a:off x="539126" y="2219960"/>
            <a:ext cx="4967059" cy="3811588"/>
          </a:xfrm>
        </p:spPr>
        <p:txBody>
          <a:bodyPr>
            <a:normAutofit fontScale="92500" lnSpcReduction="20000"/>
          </a:bodyPr>
          <a:lstStyle/>
          <a:p>
            <a:pPr marL="285750" indent="-285750">
              <a:buFont typeface="Arial" panose="020B0604020202020204" pitchFamily="34" charset="0"/>
              <a:buChar char="•"/>
            </a:pPr>
            <a:r>
              <a:rPr lang="en-US" sz="2200" dirty="0"/>
              <a:t>According to CT Department of Public Health, CT has the second highest rate of breast cancer nationally.</a:t>
            </a:r>
          </a:p>
          <a:p>
            <a:pPr marL="285750" indent="-285750">
              <a:buFont typeface="Arial" panose="020B0604020202020204" pitchFamily="34" charset="0"/>
              <a:buChar char="•"/>
            </a:pPr>
            <a:r>
              <a:rPr lang="en-US" sz="2200" dirty="0"/>
              <a:t>Breast cancer is the most common cancer in CT women. </a:t>
            </a:r>
          </a:p>
          <a:p>
            <a:pPr marL="285750" indent="-285750">
              <a:buFont typeface="Arial" panose="020B0604020202020204" pitchFamily="34" charset="0"/>
              <a:buChar char="•"/>
            </a:pPr>
            <a:r>
              <a:rPr lang="en-US" sz="2200" dirty="0"/>
              <a:t>Incidence rates are higher in CT compared to the entire U.S. </a:t>
            </a:r>
          </a:p>
          <a:p>
            <a:pPr marL="285750" indent="-285750">
              <a:buFont typeface="Arial" panose="020B0604020202020204" pitchFamily="34" charset="0"/>
              <a:buChar char="•"/>
            </a:pPr>
            <a:r>
              <a:rPr lang="en-US" sz="2200" dirty="0"/>
              <a:t>In CT, breast cancer is the 2nd leading cause of cancer deaths in women.</a:t>
            </a:r>
          </a:p>
          <a:p>
            <a:pPr marL="285750" indent="-285750">
              <a:buFont typeface="Arial" panose="020B0604020202020204" pitchFamily="34" charset="0"/>
              <a:buChar char="•"/>
            </a:pPr>
            <a:r>
              <a:rPr lang="en-US" sz="2200" b="1" dirty="0"/>
              <a:t>A woman living in the United States has a 12.3 percent, or 1 in 8, lifetime risk of being diagnosed with breast cancer. In the 1970’s the lifetime risk of being diagnosed was 1 in 11.</a:t>
            </a:r>
          </a:p>
          <a:p>
            <a:endParaRPr lang="en-US" dirty="0"/>
          </a:p>
        </p:txBody>
      </p:sp>
      <p:sp>
        <p:nvSpPr>
          <p:cNvPr id="4" name="Slide Number Placeholder 3">
            <a:extLst>
              <a:ext uri="{FF2B5EF4-FFF2-40B4-BE49-F238E27FC236}">
                <a16:creationId xmlns:a16="http://schemas.microsoft.com/office/drawing/2014/main" id="{96EE671C-1C23-F179-624F-89BB45AF76B8}"/>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2330137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10623-2315-6F69-F33E-C6F7572BDA73}"/>
              </a:ext>
            </a:extLst>
          </p:cNvPr>
          <p:cNvSpPr>
            <a:spLocks noGrp="1"/>
          </p:cNvSpPr>
          <p:nvPr>
            <p:ph type="title"/>
          </p:nvPr>
        </p:nvSpPr>
        <p:spPr>
          <a:xfrm>
            <a:off x="361950" y="566737"/>
            <a:ext cx="4442695" cy="862014"/>
          </a:xfrm>
        </p:spPr>
        <p:txBody>
          <a:bodyPr>
            <a:normAutofit/>
          </a:bodyPr>
          <a:lstStyle/>
          <a:p>
            <a:r>
              <a:rPr lang="en-US" sz="4000" dirty="0"/>
              <a:t>How OHA CAN HELP </a:t>
            </a:r>
          </a:p>
        </p:txBody>
      </p:sp>
      <p:sp>
        <p:nvSpPr>
          <p:cNvPr id="4" name="Text Placeholder 3">
            <a:extLst>
              <a:ext uri="{FF2B5EF4-FFF2-40B4-BE49-F238E27FC236}">
                <a16:creationId xmlns:a16="http://schemas.microsoft.com/office/drawing/2014/main" id="{9CF6B77F-CB0B-C5E1-350F-849E5673DA28}"/>
              </a:ext>
            </a:extLst>
          </p:cNvPr>
          <p:cNvSpPr>
            <a:spLocks noGrp="1"/>
          </p:cNvSpPr>
          <p:nvPr>
            <p:ph type="body" sz="half" idx="2"/>
          </p:nvPr>
        </p:nvSpPr>
        <p:spPr>
          <a:xfrm>
            <a:off x="617178" y="1676400"/>
            <a:ext cx="3932237" cy="4184650"/>
          </a:xfrm>
        </p:spPr>
        <p:txBody>
          <a:bodyPr>
            <a:normAutofit fontScale="92500" lnSpcReduction="20000"/>
          </a:bodyPr>
          <a:lstStyle/>
          <a:p>
            <a:endParaRPr lang="en-US" dirty="0"/>
          </a:p>
          <a:p>
            <a:pPr marL="285750" indent="-285750">
              <a:buFont typeface="Arial" panose="020B0604020202020204" pitchFamily="34" charset="0"/>
              <a:buChar char="•"/>
            </a:pPr>
            <a:r>
              <a:rPr lang="en-US" sz="2200" dirty="0"/>
              <a:t>OHA can assist with insurance denials for cancer screening imaging, medications, chemotherapy, radiation treatment or any denial.</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OHA can also help consumers understand their plans and what their plan covers. Based on if it is self-funded or fully insured plan.</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OHA can assist with appeals for any breast or cancer related denials. </a:t>
            </a:r>
          </a:p>
        </p:txBody>
      </p:sp>
      <p:sp>
        <p:nvSpPr>
          <p:cNvPr id="5" name="Slide Number Placeholder 4">
            <a:extLst>
              <a:ext uri="{FF2B5EF4-FFF2-40B4-BE49-F238E27FC236}">
                <a16:creationId xmlns:a16="http://schemas.microsoft.com/office/drawing/2014/main" id="{56225F23-9B45-42BB-4487-D2A466FCCD94}"/>
              </a:ext>
            </a:extLst>
          </p:cNvPr>
          <p:cNvSpPr>
            <a:spLocks noGrp="1"/>
          </p:cNvSpPr>
          <p:nvPr>
            <p:ph type="sldNum" sz="quarter" idx="12"/>
          </p:nvPr>
        </p:nvSpPr>
        <p:spPr/>
        <p:txBody>
          <a:bodyPr/>
          <a:lstStyle/>
          <a:p>
            <a:fld id="{3A98EE3D-8CD1-4C3F-BD1C-C98C9596463C}" type="slidenum">
              <a:rPr lang="en-US" smtClean="0"/>
              <a:t>9</a:t>
            </a:fld>
            <a:endParaRPr lang="en-US" dirty="0"/>
          </a:p>
        </p:txBody>
      </p:sp>
      <p:pic>
        <p:nvPicPr>
          <p:cNvPr id="2050" name="Picture 2" descr="Breast Cancer Awareness Mesothelioma Survival Backgrounds for Powerpoint  Templates - PPT Backgrounds">
            <a:extLst>
              <a:ext uri="{FF2B5EF4-FFF2-40B4-BE49-F238E27FC236}">
                <a16:creationId xmlns:a16="http://schemas.microsoft.com/office/drawing/2014/main" id="{6F6376E8-D1DC-8224-629A-86B806A01908}"/>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325" r="2325"/>
          <a:stretch>
            <a:fillRect/>
          </a:stretch>
        </p:blipFill>
        <p:spPr bwMode="auto">
          <a:xfrm>
            <a:off x="7817986" y="987425"/>
            <a:ext cx="3537401" cy="4873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reast Cancer Awareness Month - Know Your Prevention and Treatment Benefits  - Glopin Healthcare Consultants">
            <a:extLst>
              <a:ext uri="{FF2B5EF4-FFF2-40B4-BE49-F238E27FC236}">
                <a16:creationId xmlns:a16="http://schemas.microsoft.com/office/drawing/2014/main" id="{147E902A-B681-1EFD-68C3-7C26C5E63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218" y="566737"/>
            <a:ext cx="6550742"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271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333985-6DEC-4BB6-B360-FFFEFA02249A}">
  <ds:schemaRefs>
    <ds:schemaRef ds:uri="http://schemas.microsoft.com/sharepoint/v3"/>
    <ds:schemaRef ds:uri="http://purl.org/dc/dcmitype/"/>
    <ds:schemaRef ds:uri="http://purl.org/dc/terms/"/>
    <ds:schemaRef ds:uri="http://schemas.microsoft.com/office/2006/metadata/properties"/>
    <ds:schemaRef ds:uri="http://schemas.microsoft.com/office/2006/documentManagement/types"/>
    <ds:schemaRef ds:uri="16c05727-aa75-4e4a-9b5f-8a80a1165891"/>
    <ds:schemaRef ds:uri="http://www.w3.org/XML/1998/namespace"/>
    <ds:schemaRef ds:uri="http://schemas.microsoft.com/office/infopath/2007/PartnerControls"/>
    <ds:schemaRef ds:uri="71af3243-3dd4-4a8d-8c0d-dd76da1f02a5"/>
    <ds:schemaRef ds:uri="http://schemas.openxmlformats.org/package/2006/metadata/core-properties"/>
    <ds:schemaRef ds:uri="230e9df3-be65-4c73-a93b-d1236ebd677e"/>
    <ds:schemaRef ds:uri="http://purl.org/dc/elements/1.1/"/>
  </ds:schemaRefs>
</ds:datastoreItem>
</file>

<file path=customXml/itemProps2.xml><?xml version="1.0" encoding="utf-8"?>
<ds:datastoreItem xmlns:ds="http://schemas.openxmlformats.org/officeDocument/2006/customXml" ds:itemID="{5470C9DA-ADC8-49D9-B223-6D54C6FB7BE0}">
  <ds:schemaRefs>
    <ds:schemaRef ds:uri="http://schemas.microsoft.com/sharepoint/v3/contenttype/forms"/>
  </ds:schemaRefs>
</ds:datastoreItem>
</file>

<file path=customXml/itemProps3.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26839</TotalTime>
  <Words>1066</Words>
  <Application>Microsoft Office PowerPoint</Application>
  <PresentationFormat>Widescreen</PresentationFormat>
  <Paragraphs>69</Paragraphs>
  <Slides>10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Avenir</vt:lpstr>
      <vt:lpstr>Calibri</vt:lpstr>
      <vt:lpstr>Calibri Light</vt:lpstr>
      <vt:lpstr>Cambria</vt:lpstr>
      <vt:lpstr>Gill Sans MT</vt:lpstr>
      <vt:lpstr>open-sans</vt:lpstr>
      <vt:lpstr>Wingdings 2</vt:lpstr>
      <vt:lpstr>Office Theme</vt:lpstr>
      <vt:lpstr>Lunch &amp; Learn with OHA  October 17, 2023  12:00-12:30p</vt:lpstr>
      <vt:lpstr>    </vt:lpstr>
      <vt:lpstr>Screening VS Diagnostic Tests for Breast Cancer </vt:lpstr>
      <vt:lpstr>PowerPoint Presentation</vt:lpstr>
      <vt:lpstr>Current CT Insurance Law </vt:lpstr>
      <vt:lpstr>Current  CT Law starting 2023, Breast and Ovarian Cancer Susceptibility Screening </vt:lpstr>
      <vt:lpstr>PowerPoint Presentation</vt:lpstr>
      <vt:lpstr>CT Breast Cancer Rates </vt:lpstr>
      <vt:lpstr>How OHA CAN HELP </vt:lpstr>
      <vt:lpstr>     Thank you for joining us today.                      Any Questions?            Email:  Healthcare.Advocate@ct.gov  Phone:  866-466-4446  Web:  www.ct.gov/oha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Lunch and learn with oha  September 28, 2021 12:00-12:30p</dc:title>
  <dc:creator>Wyzykowski, Valerie J</dc:creator>
  <cp:lastModifiedBy>Butler, Caroline</cp:lastModifiedBy>
  <cp:revision>85</cp:revision>
  <dcterms:created xsi:type="dcterms:W3CDTF">2021-09-13T14:25:51Z</dcterms:created>
  <dcterms:modified xsi:type="dcterms:W3CDTF">2023-10-16T13:27:48Z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