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58" r:id="rId4"/>
    <p:sldId id="271" r:id="rId5"/>
    <p:sldId id="270" r:id="rId6"/>
    <p:sldId id="272" r:id="rId7"/>
    <p:sldId id="275" r:id="rId8"/>
    <p:sldId id="273" r:id="rId9"/>
    <p:sldId id="274" r:id="rId10"/>
    <p:sldId id="276" r:id="rId11"/>
    <p:sldId id="268"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1pPr>
    <a:lvl2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2pPr>
    <a:lvl3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3pPr>
    <a:lvl4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4pPr>
    <a:lvl5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5pPr>
    <a:lvl6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6pPr>
    <a:lvl7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7pPr>
    <a:lvl8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8pPr>
    <a:lvl9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a:tcStyle>
        <a:tcBdr/>
        <a:fill>
          <a:solidFill>
            <a:srgbClr val="FFFFFF"/>
          </a:solidFill>
        </a:fill>
      </a:tcStyle>
    </a:band2H>
    <a:firstCol>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8" d="100"/>
          <a:sy n="38" d="100"/>
        </p:scale>
        <p:origin x="94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p:bg>
      <p:bgPr>
        <a:solidFill>
          <a:srgbClr val="003462"/>
        </a:solidFill>
        <a:effectLst/>
      </p:bgPr>
    </p:bg>
    <p:spTree>
      <p:nvGrpSpPr>
        <p:cNvPr id="1" name=""/>
        <p:cNvGrpSpPr/>
        <p:nvPr/>
      </p:nvGrpSpPr>
      <p:grpSpPr>
        <a:xfrm>
          <a:off x="0" y="0"/>
          <a:ext cx="0" cy="0"/>
          <a:chOff x="0" y="0"/>
          <a:chExt cx="0" cy="0"/>
        </a:xfrm>
      </p:grpSpPr>
      <p:sp>
        <p:nvSpPr>
          <p:cNvPr id="11" name="Body Level One…"/>
          <p:cNvSpPr txBox="1">
            <a:spLocks noGrp="1"/>
          </p:cNvSpPr>
          <p:nvPr>
            <p:ph type="body" sz="quarter" idx="1" hasCustomPrompt="1"/>
          </p:nvPr>
        </p:nvSpPr>
        <p:spPr>
          <a:xfrm>
            <a:off x="1201340" y="11847162"/>
            <a:ext cx="21971005" cy="636981"/>
          </a:xfrm>
          <a:prstGeom prst="rect">
            <a:avLst/>
          </a:prstGeom>
        </p:spPr>
        <p:txBody>
          <a:bodyPr lIns="45718" tIns="45718" rIns="45718" bIns="45718" numCol="1" spcCol="38100"/>
          <a:lstStyle>
            <a:lvl1pPr marL="0" indent="0" defTabSz="825500">
              <a:lnSpc>
                <a:spcPct val="100000"/>
              </a:lnSpc>
              <a:spcBef>
                <a:spcPts val="0"/>
              </a:spcBef>
              <a:buSzTx/>
              <a:buNone/>
              <a:defRPr sz="3600" b="1">
                <a:solidFill>
                  <a:srgbClr val="FFFFFF"/>
                </a:solidFill>
              </a:defRPr>
            </a:lvl1pPr>
            <a:lvl2pPr marL="1066800" indent="-457200" defTabSz="825500">
              <a:lnSpc>
                <a:spcPct val="100000"/>
              </a:lnSpc>
              <a:spcBef>
                <a:spcPts val="0"/>
              </a:spcBef>
              <a:defRPr sz="3600" b="1">
                <a:solidFill>
                  <a:srgbClr val="FFFFFF"/>
                </a:solidFill>
              </a:defRPr>
            </a:lvl2pPr>
            <a:lvl3pPr marL="1676400" indent="-457200" defTabSz="825500">
              <a:lnSpc>
                <a:spcPct val="100000"/>
              </a:lnSpc>
              <a:spcBef>
                <a:spcPts val="0"/>
              </a:spcBef>
              <a:defRPr sz="3600" b="1">
                <a:solidFill>
                  <a:srgbClr val="FFFFFF"/>
                </a:solidFill>
              </a:defRPr>
            </a:lvl3pPr>
            <a:lvl4pPr marL="2286000" indent="-457200" defTabSz="825500">
              <a:lnSpc>
                <a:spcPct val="100000"/>
              </a:lnSpc>
              <a:spcBef>
                <a:spcPts val="0"/>
              </a:spcBef>
              <a:defRPr sz="3600" b="1">
                <a:solidFill>
                  <a:srgbClr val="FFFFFF"/>
                </a:solidFill>
              </a:defRPr>
            </a:lvl4pPr>
            <a:lvl5pPr marL="2895600" indent="-457200" defTabSz="825500">
              <a:lnSpc>
                <a:spcPct val="100000"/>
              </a:lnSpc>
              <a:spcBef>
                <a:spcPts val="0"/>
              </a:spcBef>
              <a:defRPr sz="3600" b="1">
                <a:solidFill>
                  <a:srgbClr val="FFFFFF"/>
                </a:solidFill>
              </a:defRPr>
            </a:lvl5pPr>
          </a:lstStyle>
          <a:p>
            <a:r>
              <a:t>Author and Date</a:t>
            </a:r>
          </a:p>
          <a:p>
            <a:pPr lvl="1"/>
            <a:endParaRPr/>
          </a:p>
          <a:p>
            <a:pPr lvl="2"/>
            <a:endParaRPr/>
          </a:p>
          <a:p>
            <a:pPr lvl="3"/>
            <a:endParaRPr/>
          </a:p>
          <a:p>
            <a:pPr lvl="4"/>
            <a:endParaRPr/>
          </a:p>
        </p:txBody>
      </p:sp>
      <p:sp>
        <p:nvSpPr>
          <p:cNvPr id="12" name="Presentation Title"/>
          <p:cNvSpPr txBox="1">
            <a:spLocks noGrp="1"/>
          </p:cNvSpPr>
          <p:nvPr>
            <p:ph type="title" hasCustomPrompt="1"/>
          </p:nvPr>
        </p:nvSpPr>
        <p:spPr>
          <a:xfrm>
            <a:off x="1206496" y="2574991"/>
            <a:ext cx="21971005" cy="4648203"/>
          </a:xfrm>
          <a:prstGeom prst="rect">
            <a:avLst/>
          </a:prstGeom>
        </p:spPr>
        <p:txBody>
          <a:bodyPr anchor="b"/>
          <a:lstStyle>
            <a:lvl1pPr>
              <a:defRPr sz="11600" spc="-232">
                <a:solidFill>
                  <a:srgbClr val="FFFFFF"/>
                </a:solidFill>
              </a:defRPr>
            </a:lvl1pPr>
          </a:lstStyle>
          <a:p>
            <a:r>
              <a:t>Presentation Title</a:t>
            </a:r>
          </a:p>
        </p:txBody>
      </p:sp>
      <p:sp>
        <p:nvSpPr>
          <p:cNvPr id="13" name="Body Level One…"/>
          <p:cNvSpPr txBox="1">
            <a:spLocks noGrp="1"/>
          </p:cNvSpPr>
          <p:nvPr>
            <p:ph type="body" sz="quarter" idx="21" hasCustomPrompt="1"/>
          </p:nvPr>
        </p:nvSpPr>
        <p:spPr>
          <a:xfrm>
            <a:off x="1201342" y="7210490"/>
            <a:ext cx="21971002" cy="1905003"/>
          </a:xfrm>
          <a:prstGeom prst="rect">
            <a:avLst/>
          </a:prstGeom>
        </p:spPr>
        <p:txBody>
          <a:bodyPr numCol="1" spcCol="38100"/>
          <a:lstStyle>
            <a:lvl1pPr marL="0" indent="0" defTabSz="825500">
              <a:lnSpc>
                <a:spcPct val="100000"/>
              </a:lnSpc>
              <a:spcBef>
                <a:spcPts val="0"/>
              </a:spcBef>
              <a:buSzTx/>
              <a:buNone/>
              <a:defRPr sz="5500" b="1">
                <a:solidFill>
                  <a:schemeClr val="accent1"/>
                </a:solidFill>
              </a:defRPr>
            </a:lvl1pPr>
          </a:lstStyle>
          <a:p>
            <a:r>
              <a:t>Presentation Subtitle</a:t>
            </a:r>
          </a:p>
        </p:txBody>
      </p:sp>
      <p:sp>
        <p:nvSpPr>
          <p:cNvPr id="14"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Body Level One…"/>
          <p:cNvSpPr txBox="1">
            <a:spLocks noGrp="1"/>
          </p:cNvSpPr>
          <p:nvPr>
            <p:ph type="body" sz="quarter" idx="1" hasCustomPrompt="1"/>
          </p:nvPr>
        </p:nvSpPr>
        <p:spPr>
          <a:xfrm>
            <a:off x="2480823" y="10675453"/>
            <a:ext cx="2014925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Attribution</a:t>
            </a:r>
          </a:p>
          <a:p>
            <a:pPr lvl="1"/>
            <a:endParaRPr/>
          </a:p>
          <a:p>
            <a:pPr lvl="2"/>
            <a:endParaRPr/>
          </a:p>
          <a:p>
            <a:pPr lvl="3"/>
            <a:endParaRPr/>
          </a:p>
          <a:p>
            <a:pPr lvl="4"/>
            <a:endParaRPr/>
          </a:p>
        </p:txBody>
      </p:sp>
      <p:sp>
        <p:nvSpPr>
          <p:cNvPr id="116" name="Body Level One…"/>
          <p:cNvSpPr txBox="1">
            <a:spLocks noGrp="1"/>
          </p:cNvSpPr>
          <p:nvPr>
            <p:ph type="body" sz="half" idx="21" hasCustomPrompt="1"/>
          </p:nvPr>
        </p:nvSpPr>
        <p:spPr>
          <a:xfrm>
            <a:off x="1753923" y="4939860"/>
            <a:ext cx="20876154" cy="3836282"/>
          </a:xfrm>
          <a:prstGeom prst="rect">
            <a:avLst/>
          </a:prstGeom>
        </p:spPr>
        <p:txBody>
          <a:bodyPr numCol="1" spcCol="38100"/>
          <a:lstStyle>
            <a:lvl1pPr marL="300875" indent="-131851">
              <a:spcBef>
                <a:spcPts val="0"/>
              </a:spcBef>
              <a:buSzTx/>
              <a:buNone/>
              <a:defRPr sz="8500" spc="-200">
                <a:solidFill>
                  <a:srgbClr val="004D80"/>
                </a:solidFill>
                <a:latin typeface="Helvetica Neue Medium"/>
                <a:ea typeface="Helvetica Neue Medium"/>
                <a:cs typeface="Helvetica Neue Medium"/>
                <a:sym typeface="Helvetica Neue Medium"/>
              </a:defRPr>
            </a:lvl1pPr>
          </a:lstStyle>
          <a:p>
            <a:r>
              <a:t>“Notable Quote”</a:t>
            </a: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Hot-air balloons viewed from below against a blue sky"/>
          <p:cNvSpPr>
            <a:spLocks noGrp="1"/>
          </p:cNvSpPr>
          <p:nvPr>
            <p:ph type="pic" sz="quarter" idx="21"/>
          </p:nvPr>
        </p:nvSpPr>
        <p:spPr>
          <a:xfrm>
            <a:off x="15436504" y="1270000"/>
            <a:ext cx="8167169" cy="5422900"/>
          </a:xfrm>
          <a:prstGeom prst="rect">
            <a:avLst/>
          </a:prstGeom>
        </p:spPr>
        <p:txBody>
          <a:bodyPr lIns="91439" tIns="45719" rIns="91439" bIns="45719" numCol="1" spcCol="38100">
            <a:noAutofit/>
          </a:bodyPr>
          <a:lstStyle/>
          <a:p>
            <a:endParaRPr/>
          </a:p>
        </p:txBody>
      </p:sp>
      <p:sp>
        <p:nvSpPr>
          <p:cNvPr id="125" name="Close-up of the top of a hot-air balloon viewed from above"/>
          <p:cNvSpPr>
            <a:spLocks noGrp="1"/>
          </p:cNvSpPr>
          <p:nvPr>
            <p:ph type="pic" sz="quarter" idx="22"/>
          </p:nvPr>
        </p:nvSpPr>
        <p:spPr>
          <a:xfrm>
            <a:off x="15461772" y="7085972"/>
            <a:ext cx="8148416" cy="5432278"/>
          </a:xfrm>
          <a:prstGeom prst="rect">
            <a:avLst/>
          </a:prstGeom>
        </p:spPr>
        <p:txBody>
          <a:bodyPr lIns="91439" tIns="45719" rIns="91439" bIns="45719" numCol="1" spcCol="38100">
            <a:noAutofit/>
          </a:bodyPr>
          <a:lstStyle/>
          <a:p>
            <a:endParaRPr/>
          </a:p>
        </p:txBody>
      </p:sp>
      <p:sp>
        <p:nvSpPr>
          <p:cNvPr id="126" name="Hot-air balloons viewed from below against a blue sky"/>
          <p:cNvSpPr>
            <a:spLocks noGrp="1"/>
          </p:cNvSpPr>
          <p:nvPr>
            <p:ph type="pic" idx="23"/>
          </p:nvPr>
        </p:nvSpPr>
        <p:spPr>
          <a:xfrm>
            <a:off x="-124636" y="1270000"/>
            <a:ext cx="16859221" cy="11239480"/>
          </a:xfrm>
          <a:prstGeom prst="rect">
            <a:avLst/>
          </a:prstGeom>
        </p:spPr>
        <p:txBody>
          <a:bodyPr lIns="91439" tIns="45719" rIns="91439" bIns="45719" numCol="1" spcCol="38100">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Hot-air balloons viewed from below against a blue sky"/>
          <p:cNvSpPr>
            <a:spLocks noGrp="1"/>
          </p:cNvSpPr>
          <p:nvPr>
            <p:ph type="pic" idx="21"/>
          </p:nvPr>
        </p:nvSpPr>
        <p:spPr>
          <a:xfrm>
            <a:off x="0" y="-1270000"/>
            <a:ext cx="24384000" cy="16256000"/>
          </a:xfrm>
          <a:prstGeom prst="rect">
            <a:avLst/>
          </a:prstGeom>
        </p:spPr>
        <p:txBody>
          <a:bodyPr lIns="91439" tIns="45719" rIns="91439" bIns="45719" numCol="1" spcCol="38100">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Close-up of the top of a hot-air balloon viewed from above"/>
          <p:cNvSpPr>
            <a:spLocks noGrp="1"/>
          </p:cNvSpPr>
          <p:nvPr>
            <p:ph type="pic" idx="21"/>
          </p:nvPr>
        </p:nvSpPr>
        <p:spPr>
          <a:xfrm>
            <a:off x="0" y="-1270000"/>
            <a:ext cx="24384000" cy="16256000"/>
          </a:xfrm>
          <a:prstGeom prst="rect">
            <a:avLst/>
          </a:prstGeom>
        </p:spPr>
        <p:txBody>
          <a:bodyPr lIns="91439" tIns="45719" rIns="91439" bIns="45719" numCol="1" spcCol="38100">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solidFill>
                  <a:srgbClr val="FFFFFF"/>
                </a:solidFill>
              </a:defRPr>
            </a:lvl1pPr>
          </a:lstStyle>
          <a:p>
            <a:r>
              <a:t>Presentation Title</a:t>
            </a:r>
          </a:p>
        </p:txBody>
      </p:sp>
      <p:sp>
        <p:nvSpPr>
          <p:cNvPr id="23" name="Body Level One…"/>
          <p:cNvSpPr txBox="1">
            <a:spLocks noGrp="1"/>
          </p:cNvSpPr>
          <p:nvPr>
            <p:ph type="body" sz="quarter" idx="1" hasCustomPrompt="1"/>
          </p:nvPr>
        </p:nvSpPr>
        <p:spPr>
          <a:xfrm>
            <a:off x="1207690" y="1106137"/>
            <a:ext cx="21968621"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Author and Date</a:t>
            </a:r>
          </a:p>
          <a:p>
            <a:pPr lvl="1"/>
            <a:endParaRPr/>
          </a:p>
          <a:p>
            <a:pPr lvl="2"/>
            <a:endParaRPr/>
          </a:p>
          <a:p>
            <a:pPr lvl="3"/>
            <a:endParaRPr/>
          </a:p>
          <a:p>
            <a:pPr lvl="4"/>
            <a:endParaRPr/>
          </a:p>
        </p:txBody>
      </p:sp>
      <p:sp>
        <p:nvSpPr>
          <p:cNvPr id="24" name="Body Level One…"/>
          <p:cNvSpPr txBox="1">
            <a:spLocks noGrp="1"/>
          </p:cNvSpPr>
          <p:nvPr>
            <p:ph type="body" sz="quarter" idx="22" hasCustomPrompt="1"/>
          </p:nvPr>
        </p:nvSpPr>
        <p:spPr>
          <a:xfrm>
            <a:off x="1206500" y="11609909"/>
            <a:ext cx="21971000" cy="1116954"/>
          </a:xfrm>
          <a:prstGeom prst="rect">
            <a:avLst/>
          </a:prstGeom>
        </p:spPr>
        <p:txBody>
          <a:bodyPr numCol="1" spcCol="38100"/>
          <a:lstStyle>
            <a:lvl1pPr marL="0" indent="0" defTabSz="825500">
              <a:lnSpc>
                <a:spcPct val="100000"/>
              </a:lnSpc>
              <a:spcBef>
                <a:spcPts val="0"/>
              </a:spcBef>
              <a:buSzTx/>
              <a:buNone/>
              <a:defRPr sz="5500" b="1">
                <a:solidFill>
                  <a:srgbClr val="FFFFFF"/>
                </a:solidFill>
              </a:defRPr>
            </a:lvl1pPr>
          </a:lstStyle>
          <a:p>
            <a:r>
              <a:t>Presentation Subtitle</a:t>
            </a:r>
          </a:p>
        </p:txBody>
      </p:sp>
      <p:sp>
        <p:nvSpPr>
          <p:cNvPr id="2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Close-up of a hot-air balloon viewed from below"/>
          <p:cNvSpPr>
            <a:spLocks noGrp="1"/>
          </p:cNvSpPr>
          <p:nvPr>
            <p:ph type="pic" idx="21"/>
          </p:nvPr>
        </p:nvSpPr>
        <p:spPr>
          <a:xfrm>
            <a:off x="9226574" y="1270000"/>
            <a:ext cx="16840152" cy="11184436"/>
          </a:xfrm>
          <a:prstGeom prst="rect">
            <a:avLst/>
          </a:prstGeom>
        </p:spPr>
        <p:txBody>
          <a:bodyPr lIns="91439" tIns="45719" rIns="91439" bIns="45719" numCol="1" spcCol="38100">
            <a:noAutofit/>
          </a:bodyPr>
          <a:lstStyle/>
          <a:p>
            <a:endParaRPr/>
          </a:p>
        </p:txBody>
      </p:sp>
      <p:sp>
        <p:nvSpPr>
          <p:cNvPr id="33" name="Slide Title"/>
          <p:cNvSpPr txBox="1">
            <a:spLocks noGrp="1"/>
          </p:cNvSpPr>
          <p:nvPr>
            <p:ph type="title" hasCustomPrompt="1"/>
          </p:nvPr>
        </p:nvSpPr>
        <p:spPr>
          <a:xfrm>
            <a:off x="1206500" y="1270000"/>
            <a:ext cx="9779000" cy="5882274"/>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numCol="1" spcCol="38100"/>
          <a:lstStyle>
            <a:lvl1pPr marL="0" indent="0" defTabSz="825500">
              <a:lnSpc>
                <a:spcPct val="100000"/>
              </a:lnSpc>
              <a:spcBef>
                <a:spcPts val="0"/>
              </a:spcBef>
              <a:buSzTx/>
              <a:buNone/>
              <a:defRPr sz="5500" b="1"/>
            </a:lvl1pPr>
            <a:lvl2pPr marL="0" indent="0" defTabSz="825500">
              <a:lnSpc>
                <a:spcPct val="100000"/>
              </a:lnSpc>
              <a:spcBef>
                <a:spcPts val="0"/>
              </a:spcBef>
              <a:buSzTx/>
              <a:buNone/>
              <a:defRPr sz="5500" b="1"/>
            </a:lvl2pPr>
            <a:lvl3pPr marL="0" indent="0" defTabSz="825500">
              <a:lnSpc>
                <a:spcPct val="100000"/>
              </a:lnSpc>
              <a:spcBef>
                <a:spcPts val="0"/>
              </a:spcBef>
              <a:buSzTx/>
              <a:buNone/>
              <a:defRPr sz="5500" b="1"/>
            </a:lvl3pPr>
            <a:lvl4pPr marL="0" indent="0" defTabSz="825500">
              <a:lnSpc>
                <a:spcPct val="100000"/>
              </a:lnSpc>
              <a:spcBef>
                <a:spcPts val="0"/>
              </a:spcBef>
              <a:buSzTx/>
              <a:buNone/>
              <a:defRPr sz="5500" b="1"/>
            </a:lvl4pPr>
            <a:lvl5pPr marL="0" indent="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500" y="13085233"/>
            <a:ext cx="368504"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xfrm>
            <a:off x="1206500" y="952500"/>
            <a:ext cx="21971000" cy="1433164"/>
          </a:xfrm>
          <a:prstGeom prst="rect">
            <a:avLst/>
          </a:prstGeom>
        </p:spPr>
        <p:txBody>
          <a:bodyPr/>
          <a:lstStyle/>
          <a:p>
            <a:r>
              <a:t>Slide Title</a:t>
            </a:r>
          </a:p>
        </p:txBody>
      </p:sp>
      <p:sp>
        <p:nvSpPr>
          <p:cNvPr id="43" name="Body Level One…"/>
          <p:cNvSpPr txBox="1">
            <a:spLocks noGrp="1"/>
          </p:cNvSpPr>
          <p:nvPr>
            <p:ph type="body" sz="quarter" idx="1" hasCustomPrompt="1"/>
          </p:nvPr>
        </p:nvSpPr>
        <p:spPr>
          <a:xfrm>
            <a:off x="1206500" y="2245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Slide Subtitle</a:t>
            </a:r>
          </a:p>
          <a:p>
            <a:pPr lvl="1"/>
            <a:endParaRPr/>
          </a:p>
          <a:p>
            <a:pPr lvl="2"/>
            <a:endParaRPr/>
          </a:p>
          <a:p>
            <a:pPr lvl="3"/>
            <a:endParaRPr/>
          </a:p>
          <a:p>
            <a:pPr lvl="4"/>
            <a:endParaRPr/>
          </a:p>
        </p:txBody>
      </p:sp>
      <p:sp>
        <p:nvSpPr>
          <p:cNvPr id="44" name="Body Level One…"/>
          <p:cNvSpPr txBox="1">
            <a:spLocks noGrp="1"/>
          </p:cNvSpPr>
          <p:nvPr>
            <p:ph type="body" idx="21" hasCustomPrompt="1"/>
          </p:nvPr>
        </p:nvSpPr>
        <p:spPr>
          <a:xfrm>
            <a:off x="1206500" y="4248503"/>
            <a:ext cx="21971000" cy="8256015"/>
          </a:xfrm>
          <a:prstGeom prst="rect">
            <a:avLst/>
          </a:prstGeom>
        </p:spPr>
        <p:txBody>
          <a:bodyPr numCol="1" spcCol="38100"/>
          <a:lstStyle/>
          <a:p>
            <a:r>
              <a:t>Slide bullet text</a:t>
            </a: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Section">
    <p:bg>
      <p:bgPr>
        <a:solidFill>
          <a:srgbClr val="003462"/>
        </a:solidFill>
        <a:effectLst/>
      </p:bgPr>
    </p:bg>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5" cy="4648200"/>
          </a:xfrm>
          <a:prstGeom prst="rect">
            <a:avLst/>
          </a:prstGeom>
        </p:spPr>
        <p:txBody>
          <a:bodyPr anchor="ctr"/>
          <a:lstStyle>
            <a:lvl1pPr>
              <a:defRPr sz="11600" b="0" spc="-232">
                <a:solidFill>
                  <a:srgbClr val="FFFFFF"/>
                </a:solidFill>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500" y="13085233"/>
            <a:ext cx="368504" cy="374600"/>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952500"/>
            <a:ext cx="21971000" cy="1434951"/>
          </a:xfrm>
          <a:prstGeom prst="rect">
            <a:avLst/>
          </a:prstGeom>
        </p:spPr>
        <p:txBody>
          <a:bodyPr/>
          <a:lstStyle/>
          <a:p>
            <a:r>
              <a:t>Slide Title</a:t>
            </a:r>
          </a:p>
        </p:txBody>
      </p:sp>
      <p:sp>
        <p:nvSpPr>
          <p:cNvPr id="80" name="Body Level One…"/>
          <p:cNvSpPr txBox="1">
            <a:spLocks noGrp="1"/>
          </p:cNvSpPr>
          <p:nvPr>
            <p:ph type="body" sz="quarter" idx="1" hasCustomPrompt="1"/>
          </p:nvPr>
        </p:nvSpPr>
        <p:spPr>
          <a:xfrm>
            <a:off x="1206500" y="2247900"/>
            <a:ext cx="21971000" cy="934779"/>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Slide Subtitle</a:t>
            </a:r>
          </a:p>
          <a:p>
            <a:pPr lvl="1"/>
            <a:endParaRPr/>
          </a:p>
          <a:p>
            <a:pPr lvl="2"/>
            <a:endParaRPr/>
          </a:p>
          <a:p>
            <a:pPr lvl="3"/>
            <a:endParaRPr/>
          </a:p>
          <a:p>
            <a:pPr lvl="4"/>
            <a:endParaRP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952500"/>
            <a:ext cx="21971000" cy="1435100"/>
          </a:xfrm>
          <a:prstGeom prst="rect">
            <a:avLst/>
          </a:prstGeom>
        </p:spPr>
        <p:txBody>
          <a:bodyPr/>
          <a:lstStyle/>
          <a:p>
            <a:r>
              <a:t>Agenda Title</a:t>
            </a:r>
          </a:p>
        </p:txBody>
      </p:sp>
      <p:sp>
        <p:nvSpPr>
          <p:cNvPr id="89" name="Body Level One…"/>
          <p:cNvSpPr txBox="1">
            <a:spLocks noGrp="1"/>
          </p:cNvSpPr>
          <p:nvPr>
            <p:ph type="body" sz="quarter" idx="1" hasCustomPrompt="1"/>
          </p:nvPr>
        </p:nvSpPr>
        <p:spPr>
          <a:xfrm>
            <a:off x="1206500" y="2247900"/>
            <a:ext cx="21971000" cy="934779"/>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Agenda Subtitle</a:t>
            </a:r>
          </a:p>
          <a:p>
            <a:pPr lvl="1"/>
            <a:endParaRPr/>
          </a:p>
          <a:p>
            <a:pPr lvl="2"/>
            <a:endParaRPr/>
          </a:p>
          <a:p>
            <a:pPr lvl="3"/>
            <a:endParaRPr/>
          </a:p>
          <a:p>
            <a:pPr lvl="4"/>
            <a:endParaRPr/>
          </a:p>
        </p:txBody>
      </p:sp>
      <p:sp>
        <p:nvSpPr>
          <p:cNvPr id="90" name="Body Level One…"/>
          <p:cNvSpPr txBox="1">
            <a:spLocks noGrp="1"/>
          </p:cNvSpPr>
          <p:nvPr>
            <p:ph type="body" idx="21" hasCustomPrompt="1"/>
          </p:nvPr>
        </p:nvSpPr>
        <p:spPr>
          <a:xfrm>
            <a:off x="1206500" y="4248503"/>
            <a:ext cx="21971000" cy="8256015"/>
          </a:xfrm>
          <a:prstGeom prst="rect">
            <a:avLst/>
          </a:prstGeom>
        </p:spPr>
        <p:txBody>
          <a:bodyPr numCol="1" spcCol="38100"/>
          <a:lstStyle>
            <a:lvl1pPr marL="0" indent="0" defTabSz="825500">
              <a:lnSpc>
                <a:spcPct val="100000"/>
              </a:lnSpc>
              <a:spcBef>
                <a:spcPts val="1800"/>
              </a:spcBef>
              <a:buSzTx/>
              <a:buNone/>
              <a:defRPr sz="5500" spc="-99"/>
            </a:lvl1pPr>
          </a:lstStyle>
          <a:p>
            <a:r>
              <a:t>Agenda Topics</a:t>
            </a: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numCol="1" spcCol="38100" anchor="ctr"/>
          <a:lstStyle>
            <a:lvl1pPr marL="0" indent="0" algn="ctr">
              <a:lnSpc>
                <a:spcPct val="80000"/>
              </a:lnSpc>
              <a:spcBef>
                <a:spcPts val="0"/>
              </a:spcBef>
              <a:buSzTx/>
              <a:buNone/>
              <a:defRPr sz="11600" spc="-232">
                <a:solidFill>
                  <a:srgbClr val="004D80"/>
                </a:solidFill>
                <a:latin typeface="Helvetica Neue Medium"/>
                <a:ea typeface="Helvetica Neue Medium"/>
                <a:cs typeface="Helvetica Neue Medium"/>
                <a:sym typeface="Helvetica Neue Medium"/>
              </a:defRPr>
            </a:lvl1pPr>
            <a:lvl2pPr marL="0" indent="0" algn="ctr">
              <a:lnSpc>
                <a:spcPct val="80000"/>
              </a:lnSpc>
              <a:spcBef>
                <a:spcPts val="0"/>
              </a:spcBef>
              <a:buSzTx/>
              <a:buNone/>
              <a:defRPr sz="11600" spc="-232">
                <a:solidFill>
                  <a:srgbClr val="004D80"/>
                </a:solidFill>
                <a:latin typeface="Helvetica Neue Medium"/>
                <a:ea typeface="Helvetica Neue Medium"/>
                <a:cs typeface="Helvetica Neue Medium"/>
                <a:sym typeface="Helvetica Neue Medium"/>
              </a:defRPr>
            </a:lvl2pPr>
            <a:lvl3pPr marL="0" indent="0" algn="ctr">
              <a:lnSpc>
                <a:spcPct val="80000"/>
              </a:lnSpc>
              <a:spcBef>
                <a:spcPts val="0"/>
              </a:spcBef>
              <a:buSzTx/>
              <a:buNone/>
              <a:defRPr sz="11600" spc="-232">
                <a:solidFill>
                  <a:srgbClr val="004D80"/>
                </a:solidFill>
                <a:latin typeface="Helvetica Neue Medium"/>
                <a:ea typeface="Helvetica Neue Medium"/>
                <a:cs typeface="Helvetica Neue Medium"/>
                <a:sym typeface="Helvetica Neue Medium"/>
              </a:defRPr>
            </a:lvl3pPr>
            <a:lvl4pPr marL="0" indent="0" algn="ctr">
              <a:lnSpc>
                <a:spcPct val="80000"/>
              </a:lnSpc>
              <a:spcBef>
                <a:spcPts val="0"/>
              </a:spcBef>
              <a:buSzTx/>
              <a:buNone/>
              <a:defRPr sz="11600" spc="-232">
                <a:solidFill>
                  <a:srgbClr val="004D80"/>
                </a:solidFill>
                <a:latin typeface="Helvetica Neue Medium"/>
                <a:ea typeface="Helvetica Neue Medium"/>
                <a:cs typeface="Helvetica Neue Medium"/>
                <a:sym typeface="Helvetica Neue Medium"/>
              </a:defRPr>
            </a:lvl4pPr>
            <a:lvl5pPr marL="0" indent="0" algn="ctr">
              <a:lnSpc>
                <a:spcPct val="80000"/>
              </a:lnSpc>
              <a:spcBef>
                <a:spcPts val="0"/>
              </a:spcBef>
              <a:buSzTx/>
              <a:buNone/>
              <a:defRPr sz="11600" spc="-232">
                <a:solidFill>
                  <a:srgbClr val="004D80"/>
                </a:solidFill>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5"/>
            <a:ext cx="21971000" cy="7241587"/>
          </a:xfrm>
          <a:prstGeom prst="rect">
            <a:avLst/>
          </a:prstGeom>
        </p:spPr>
        <p:txBody>
          <a:bodyPr numCol="1" spcCol="38100" anchor="b"/>
          <a:lstStyle>
            <a:lvl1pPr marL="0" indent="0" algn="ctr">
              <a:lnSpc>
                <a:spcPct val="80000"/>
              </a:lnSpc>
              <a:spcBef>
                <a:spcPts val="0"/>
              </a:spcBef>
              <a:buSzTx/>
              <a:buNone/>
              <a:defRPr sz="25000" b="1" spc="-250">
                <a:solidFill>
                  <a:srgbClr val="004D80"/>
                </a:solidFill>
              </a:defRPr>
            </a:lvl1pPr>
            <a:lvl2pPr marL="0" indent="0" algn="ctr">
              <a:lnSpc>
                <a:spcPct val="80000"/>
              </a:lnSpc>
              <a:spcBef>
                <a:spcPts val="0"/>
              </a:spcBef>
              <a:buSzTx/>
              <a:buNone/>
              <a:defRPr sz="25000" b="1" spc="-250">
                <a:solidFill>
                  <a:srgbClr val="004D80"/>
                </a:solidFill>
              </a:defRPr>
            </a:lvl2pPr>
            <a:lvl3pPr marL="0" indent="0" algn="ctr">
              <a:lnSpc>
                <a:spcPct val="80000"/>
              </a:lnSpc>
              <a:spcBef>
                <a:spcPts val="0"/>
              </a:spcBef>
              <a:buSzTx/>
              <a:buNone/>
              <a:defRPr sz="25000" b="1" spc="-250">
                <a:solidFill>
                  <a:srgbClr val="004D80"/>
                </a:solidFill>
              </a:defRPr>
            </a:lvl3pPr>
            <a:lvl4pPr marL="0" indent="0" algn="ctr">
              <a:lnSpc>
                <a:spcPct val="80000"/>
              </a:lnSpc>
              <a:spcBef>
                <a:spcPts val="0"/>
              </a:spcBef>
              <a:buSzTx/>
              <a:buNone/>
              <a:defRPr sz="25000" b="1" spc="-250">
                <a:solidFill>
                  <a:srgbClr val="004D80"/>
                </a:solidFill>
              </a:defRPr>
            </a:lvl4pPr>
            <a:lvl5pPr marL="0" indent="0" algn="ctr">
              <a:lnSpc>
                <a:spcPct val="80000"/>
              </a:lnSpc>
              <a:spcBef>
                <a:spcPts val="0"/>
              </a:spcBef>
              <a:buSzTx/>
              <a:buNone/>
              <a:defRPr sz="25000" b="1" spc="-250">
                <a:solidFill>
                  <a:srgbClr val="004D80"/>
                </a:solidFill>
              </a:defRPr>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8" tIns="45718" rIns="45718" bIns="45718" numCol="1" spcCol="38100"/>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ody Level One…"/>
          <p:cNvSpPr txBox="1">
            <a:spLocks noGrp="1"/>
          </p:cNvSpPr>
          <p:nvPr>
            <p:ph type="body" idx="1" hasCustomPrompt="1"/>
          </p:nvPr>
        </p:nvSpPr>
        <p:spPr>
          <a:xfrm>
            <a:off x="1206500" y="4248503"/>
            <a:ext cx="21971000" cy="82560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numCol="2" spcCol="1098550">
            <a:normAutofit/>
          </a:bodyPr>
          <a:lstStyle/>
          <a:p>
            <a:r>
              <a:t>Slide bullet text</a:t>
            </a:r>
          </a:p>
          <a:p>
            <a:pPr lvl="1"/>
            <a:endParaRPr/>
          </a:p>
          <a:p>
            <a:pPr lvl="2"/>
            <a:endParaRPr/>
          </a:p>
          <a:p>
            <a:pPr lvl="3"/>
            <a:endParaRPr/>
          </a:p>
          <a:p>
            <a:pPr lvl="4"/>
            <a:endParaRPr/>
          </a:p>
        </p:txBody>
      </p:sp>
      <p:sp>
        <p:nvSpPr>
          <p:cNvPr id="3" name="Title Text"/>
          <p:cNvSpPr txBox="1">
            <a:spLocks noGrp="1"/>
          </p:cNvSpPr>
          <p:nvPr>
            <p:ph type="title"/>
          </p:nvPr>
        </p:nvSpPr>
        <p:spPr>
          <a:xfrm>
            <a:off x="3653366" y="2743200"/>
            <a:ext cx="19507201" cy="15053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Title Text</a:t>
            </a:r>
          </a:p>
        </p:txBody>
      </p:sp>
      <p:sp>
        <p:nvSpPr>
          <p:cNvPr id="4" name="Slide Number"/>
          <p:cNvSpPr txBox="1">
            <a:spLocks noGrp="1"/>
          </p:cNvSpPr>
          <p:nvPr>
            <p:ph type="sldNum" sz="quarter" idx="2"/>
          </p:nvPr>
        </p:nvSpPr>
        <p:spPr>
          <a:xfrm>
            <a:off x="12001500" y="13080999"/>
            <a:ext cx="368504" cy="374600"/>
          </a:xfrm>
          <a:prstGeom prst="rect">
            <a:avLst/>
          </a:prstGeom>
          <a:ln w="12700">
            <a:miter lim="400000"/>
          </a:ln>
        </p:spPr>
        <p:txBody>
          <a:bodyPr wrap="none" lIns="50800" tIns="50800" rIns="50800" bIns="50800" anchor="b">
            <a:spAutoFit/>
          </a:bodyPr>
          <a:lstStyle>
            <a:lvl1pPr defTabSz="584200">
              <a:defRPr sz="1800">
                <a:solidFill>
                  <a:srgbClr val="000000"/>
                </a:solidFill>
                <a:latin typeface="+mj-lt"/>
                <a:ea typeface="+mj-ea"/>
                <a:cs typeface="+mj-cs"/>
                <a:sym typeface="Helvetica Neu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transition spd="med"/>
  <p:txStyles>
    <p:title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4D80"/>
          </a:solidFill>
          <a:uFillTx/>
          <a:latin typeface="+mj-lt"/>
          <a:ea typeface="+mj-ea"/>
          <a:cs typeface="+mj-cs"/>
          <a:sym typeface="Helvetica Neue"/>
        </a:defRPr>
      </a:lvl9pPr>
    </p:titleStyle>
    <p:body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j-lt"/>
          <a:ea typeface="+mj-ea"/>
          <a:cs typeface="+mj-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mailto:healthcare.advocate@ct.gov"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Ted Doolittle, Healthcare Advocate, and Adam Prizio, OHA Staff Attorney"/>
          <p:cNvSpPr txBox="1">
            <a:spLocks noGrp="1"/>
          </p:cNvSpPr>
          <p:nvPr>
            <p:ph type="body" sz="quarter" idx="1"/>
          </p:nvPr>
        </p:nvSpPr>
        <p:spPr>
          <a:xfrm>
            <a:off x="1201341" y="11847162"/>
            <a:ext cx="21971002" cy="636981"/>
          </a:xfrm>
          <a:prstGeom prst="rect">
            <a:avLst/>
          </a:prstGeom>
        </p:spPr>
        <p:txBody>
          <a:bodyPr/>
          <a:lstStyle/>
          <a:p>
            <a:r>
              <a:t>Ted Doolittle, Healthcare Advocate, and Adam Prizio, OHA Staff Attorney</a:t>
            </a:r>
          </a:p>
        </p:txBody>
      </p:sp>
      <p:sp>
        <p:nvSpPr>
          <p:cNvPr id="152" name="OHA Lunch &amp; Learn"/>
          <p:cNvSpPr txBox="1">
            <a:spLocks noGrp="1"/>
          </p:cNvSpPr>
          <p:nvPr>
            <p:ph type="title"/>
          </p:nvPr>
        </p:nvSpPr>
        <p:spPr>
          <a:xfrm>
            <a:off x="1206494" y="2574991"/>
            <a:ext cx="21971008" cy="4648203"/>
          </a:xfrm>
          <a:prstGeom prst="rect">
            <a:avLst/>
          </a:prstGeom>
        </p:spPr>
        <p:txBody>
          <a:bodyPr/>
          <a:lstStyle>
            <a:lvl1pPr>
              <a:defRPr spc="-300"/>
            </a:lvl1pPr>
          </a:lstStyle>
          <a:p>
            <a:r>
              <a:rPr dirty="0"/>
              <a:t>OHA Lunch &amp; Learn</a:t>
            </a:r>
          </a:p>
        </p:txBody>
      </p:sp>
      <p:sp>
        <p:nvSpPr>
          <p:cNvPr id="153" name="New Laws for 2023"/>
          <p:cNvSpPr txBox="1"/>
          <p:nvPr/>
        </p:nvSpPr>
        <p:spPr>
          <a:xfrm>
            <a:off x="1201342" y="7210490"/>
            <a:ext cx="21971002" cy="19050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pPr algn="l" defTabSz="825500">
              <a:defRPr sz="5500" b="1">
                <a:solidFill>
                  <a:schemeClr val="accent1"/>
                </a:solidFill>
                <a:latin typeface="+mj-lt"/>
                <a:ea typeface="+mj-ea"/>
                <a:cs typeface="+mj-cs"/>
                <a:sym typeface="Helvetica Neue"/>
              </a:defRPr>
            </a:pPr>
            <a:r>
              <a:rPr lang="en-US" dirty="0"/>
              <a:t>April 18</a:t>
            </a:r>
            <a:r>
              <a:rPr dirty="0"/>
              <a:t>, 2023</a:t>
            </a:r>
          </a:p>
          <a:p>
            <a:pPr algn="l" defTabSz="825500">
              <a:defRPr sz="5500" b="1">
                <a:solidFill>
                  <a:schemeClr val="accent1"/>
                </a:solidFill>
                <a:latin typeface="+mj-lt"/>
                <a:ea typeface="+mj-ea"/>
                <a:cs typeface="+mj-cs"/>
                <a:sym typeface="Helvetica Neue"/>
              </a:defRPr>
            </a:pPr>
            <a:r>
              <a:rPr lang="en-US" dirty="0"/>
              <a:t>Ambulance Coverage and Charges</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C7025-6BCB-D454-FF52-CC96A69F99EF}"/>
              </a:ext>
            </a:extLst>
          </p:cNvPr>
          <p:cNvSpPr>
            <a:spLocks noGrp="1"/>
          </p:cNvSpPr>
          <p:nvPr>
            <p:ph type="title"/>
          </p:nvPr>
        </p:nvSpPr>
        <p:spPr/>
        <p:txBody>
          <a:bodyPr/>
          <a:lstStyle/>
          <a:p>
            <a:r>
              <a:rPr lang="en-US" dirty="0"/>
              <a:t>No Surprises Act</a:t>
            </a:r>
          </a:p>
        </p:txBody>
      </p:sp>
      <p:sp>
        <p:nvSpPr>
          <p:cNvPr id="3" name="Text Placeholder 2">
            <a:extLst>
              <a:ext uri="{FF2B5EF4-FFF2-40B4-BE49-F238E27FC236}">
                <a16:creationId xmlns:a16="http://schemas.microsoft.com/office/drawing/2014/main" id="{41CCD1DE-DFD8-35A5-CE2E-120300E05D1A}"/>
              </a:ext>
            </a:extLst>
          </p:cNvPr>
          <p:cNvSpPr>
            <a:spLocks noGrp="1"/>
          </p:cNvSpPr>
          <p:nvPr>
            <p:ph type="body" sz="quarter" idx="1"/>
          </p:nvPr>
        </p:nvSpPr>
        <p:spPr/>
        <p:txBody>
          <a:bodyPr/>
          <a:lstStyle/>
          <a:p>
            <a:r>
              <a:rPr lang="en-US" dirty="0"/>
              <a:t>Air Ambulances, not Ground Ambulances</a:t>
            </a:r>
          </a:p>
        </p:txBody>
      </p:sp>
      <p:sp>
        <p:nvSpPr>
          <p:cNvPr id="4" name="Text Placeholder 3">
            <a:extLst>
              <a:ext uri="{FF2B5EF4-FFF2-40B4-BE49-F238E27FC236}">
                <a16:creationId xmlns:a16="http://schemas.microsoft.com/office/drawing/2014/main" id="{92652F44-46B7-CDF2-377A-4397603FF5C0}"/>
              </a:ext>
            </a:extLst>
          </p:cNvPr>
          <p:cNvSpPr>
            <a:spLocks noGrp="1"/>
          </p:cNvSpPr>
          <p:nvPr>
            <p:ph type="body" idx="21"/>
          </p:nvPr>
        </p:nvSpPr>
        <p:spPr/>
        <p:txBody>
          <a:bodyPr>
            <a:normAutofit lnSpcReduction="10000"/>
          </a:bodyPr>
          <a:lstStyle/>
          <a:p>
            <a:r>
              <a:rPr lang="en-US" dirty="0"/>
              <a:t>Ground ambulances not covered</a:t>
            </a:r>
          </a:p>
          <a:p>
            <a:r>
              <a:rPr lang="en-US" dirty="0"/>
              <a:t>Air Ambulances are not allowed to balance bill consumers</a:t>
            </a:r>
          </a:p>
          <a:p>
            <a:pPr lvl="1"/>
            <a:r>
              <a:rPr lang="en-US" dirty="0"/>
              <a:t>Balance billing is billing the difference between the adjusted amount and the billed amount.</a:t>
            </a:r>
          </a:p>
          <a:p>
            <a:pPr lvl="1"/>
            <a:r>
              <a:rPr lang="en-US" dirty="0"/>
              <a:t>E.g., $1,000 billed amount, adjusted to $800, of which $500 is patient responsibility.</a:t>
            </a:r>
          </a:p>
          <a:p>
            <a:pPr lvl="1"/>
            <a:r>
              <a:rPr lang="en-US" dirty="0"/>
              <a:t>An in-network provider would not be able to balance bill the $200 which came out in adjustment.</a:t>
            </a:r>
          </a:p>
          <a:p>
            <a:pPr lvl="1"/>
            <a:r>
              <a:rPr lang="en-US" dirty="0"/>
              <a:t>Under the No Surprises Act, an air ambulance is not allowed to balance bill.</a:t>
            </a:r>
          </a:p>
        </p:txBody>
      </p:sp>
    </p:spTree>
    <p:extLst>
      <p:ext uri="{BB962C8B-B14F-4D97-AF65-F5344CB8AC3E}">
        <p14:creationId xmlns:p14="http://schemas.microsoft.com/office/powerpoint/2010/main" val="250204914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Thank You"/>
          <p:cNvSpPr txBox="1">
            <a:spLocks noGrp="1"/>
          </p:cNvSpPr>
          <p:nvPr>
            <p:ph type="title"/>
          </p:nvPr>
        </p:nvSpPr>
        <p:spPr>
          <a:xfrm>
            <a:off x="1206500" y="952500"/>
            <a:ext cx="21971000" cy="1433164"/>
          </a:xfrm>
          <a:prstGeom prst="rect">
            <a:avLst/>
          </a:prstGeom>
        </p:spPr>
        <p:txBody>
          <a:bodyPr/>
          <a:lstStyle>
            <a:lvl1pPr>
              <a:defRPr spc="-200"/>
            </a:lvl1pPr>
          </a:lstStyle>
          <a:p>
            <a:r>
              <a:t>Thank You</a:t>
            </a:r>
          </a:p>
        </p:txBody>
      </p:sp>
      <p:sp>
        <p:nvSpPr>
          <p:cNvPr id="203" name="Questions?"/>
          <p:cNvSpPr txBox="1">
            <a:spLocks noGrp="1"/>
          </p:cNvSpPr>
          <p:nvPr>
            <p:ph type="body" sz="quarter" idx="1"/>
          </p:nvPr>
        </p:nvSpPr>
        <p:spPr>
          <a:xfrm>
            <a:off x="1206500" y="2245960"/>
            <a:ext cx="21971000" cy="934780"/>
          </a:xfrm>
          <a:prstGeom prst="rect">
            <a:avLst/>
          </a:prstGeom>
        </p:spPr>
        <p:txBody>
          <a:bodyPr/>
          <a:lstStyle/>
          <a:p>
            <a:pPr marL="0" lvl="1" indent="457200">
              <a:buSzTx/>
              <a:buNone/>
            </a:pPr>
            <a:r>
              <a:t>Questions?</a:t>
            </a:r>
          </a:p>
        </p:txBody>
      </p:sp>
      <p:sp>
        <p:nvSpPr>
          <p:cNvPr id="204" name="The Office of the Healthcare Advocate is here for YOU…"/>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indent="0" algn="ctr">
              <a:buSzTx/>
              <a:buNone/>
            </a:pPr>
            <a:r>
              <a:t>The Office of the Healthcare Advocate is here for YOU</a:t>
            </a:r>
          </a:p>
          <a:p>
            <a:pPr marL="0" indent="0" algn="ctr">
              <a:buSzTx/>
              <a:buNone/>
            </a:pPr>
            <a:r>
              <a:t>Office of the Healthcare Advocate</a:t>
            </a:r>
            <a:br/>
            <a:r>
              <a:t>P.O. Box 1543</a:t>
            </a:r>
            <a:br/>
            <a:r>
              <a:t>Hartford, CT  06144</a:t>
            </a:r>
          </a:p>
          <a:p>
            <a:pPr marL="0" indent="0" algn="ctr">
              <a:buSzTx/>
              <a:buNone/>
            </a:pPr>
            <a:r>
              <a:t>Toll-Free: 866-466-4446</a:t>
            </a:r>
          </a:p>
          <a:p>
            <a:pPr marL="0" indent="0" algn="ctr">
              <a:buSzTx/>
              <a:buNone/>
            </a:pPr>
            <a:r>
              <a:t>Email: </a:t>
            </a:r>
            <a:r>
              <a:rPr u="sng">
                <a:solidFill>
                  <a:srgbClr val="0000FF"/>
                </a:solidFill>
                <a:uFill>
                  <a:solidFill>
                    <a:srgbClr val="0000FF"/>
                  </a:solidFill>
                </a:uFill>
                <a:hlinkClick r:id="rId2"/>
              </a:rPr>
              <a:t>healthcare.advocate@ct.gov</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Introduction"/>
          <p:cNvSpPr txBox="1">
            <a:spLocks noGrp="1"/>
          </p:cNvSpPr>
          <p:nvPr>
            <p:ph type="title"/>
          </p:nvPr>
        </p:nvSpPr>
        <p:spPr>
          <a:xfrm>
            <a:off x="1206500" y="952500"/>
            <a:ext cx="21971000" cy="1433164"/>
          </a:xfrm>
          <a:prstGeom prst="rect">
            <a:avLst/>
          </a:prstGeom>
        </p:spPr>
        <p:txBody>
          <a:bodyPr/>
          <a:lstStyle>
            <a:lvl1pPr>
              <a:defRPr spc="-200"/>
            </a:lvl1pPr>
          </a:lstStyle>
          <a:p>
            <a:r>
              <a:t>Introduction</a:t>
            </a:r>
          </a:p>
        </p:txBody>
      </p:sp>
      <p:sp>
        <p:nvSpPr>
          <p:cNvPr id="156" name="What is the Office of the Healthcare Advocate?"/>
          <p:cNvSpPr txBox="1">
            <a:spLocks noGrp="1"/>
          </p:cNvSpPr>
          <p:nvPr>
            <p:ph type="body" sz="quarter" idx="1"/>
          </p:nvPr>
        </p:nvSpPr>
        <p:spPr>
          <a:xfrm>
            <a:off x="1206500" y="2245960"/>
            <a:ext cx="21971000" cy="934780"/>
          </a:xfrm>
          <a:prstGeom prst="rect">
            <a:avLst/>
          </a:prstGeom>
        </p:spPr>
        <p:txBody>
          <a:bodyPr/>
          <a:lstStyle/>
          <a:p>
            <a:pPr marL="0" lvl="1" indent="457200">
              <a:buSzTx/>
              <a:buNone/>
            </a:pPr>
            <a:r>
              <a:t>What is the Office of the Healthcare Advocate?</a:t>
            </a:r>
          </a:p>
        </p:txBody>
      </p:sp>
      <p:sp>
        <p:nvSpPr>
          <p:cNvPr id="157" name="Created in 1999 as the Office of the Managed Care Ombudsma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t>Created in 1999 as the Office of the Managed Care Ombudsman</a:t>
            </a:r>
          </a:p>
          <a:p>
            <a:r>
              <a:t>Name changed in 2005 to Office of the Healthcare Advocate</a:t>
            </a:r>
          </a:p>
          <a:p>
            <a:r>
              <a:t>Staff of Nurse Consultants, Attorneys, Paralegals, and other professionals</a:t>
            </a:r>
          </a:p>
          <a:p>
            <a:r>
              <a:t>Assist Connecticut consumers with healthcare and health insurance issues</a:t>
            </a:r>
          </a:p>
          <a:p>
            <a:pPr lvl="1"/>
            <a:r>
              <a:t>e.g., Doctor orders a procedure but insurance doesn’t think it’s necessary</a:t>
            </a:r>
          </a:p>
          <a:p>
            <a:r>
              <a:t>Free of charge to the consumer</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New Laws for 2023"/>
          <p:cNvSpPr txBox="1">
            <a:spLocks noGrp="1"/>
          </p:cNvSpPr>
          <p:nvPr>
            <p:ph type="title"/>
          </p:nvPr>
        </p:nvSpPr>
        <p:spPr>
          <a:xfrm>
            <a:off x="1206500" y="952500"/>
            <a:ext cx="21971000" cy="1433164"/>
          </a:xfrm>
          <a:prstGeom prst="rect">
            <a:avLst/>
          </a:prstGeom>
        </p:spPr>
        <p:txBody>
          <a:bodyPr/>
          <a:lstStyle>
            <a:lvl1pPr>
              <a:defRPr spc="-200"/>
            </a:lvl1pPr>
          </a:lstStyle>
          <a:p>
            <a:r>
              <a:rPr lang="en-US" dirty="0"/>
              <a:t>A Word on Types of Coverage</a:t>
            </a:r>
            <a:endParaRPr dirty="0"/>
          </a:p>
        </p:txBody>
      </p:sp>
      <p:sp>
        <p:nvSpPr>
          <p:cNvPr id="160" name="Changes that may affect you this year"/>
          <p:cNvSpPr txBox="1">
            <a:spLocks noGrp="1"/>
          </p:cNvSpPr>
          <p:nvPr>
            <p:ph type="body" sz="quarter" idx="1"/>
          </p:nvPr>
        </p:nvSpPr>
        <p:spPr>
          <a:xfrm>
            <a:off x="1206500" y="2245960"/>
            <a:ext cx="21971000" cy="934780"/>
          </a:xfrm>
          <a:prstGeom prst="rect">
            <a:avLst/>
          </a:prstGeom>
        </p:spPr>
        <p:txBody>
          <a:bodyPr/>
          <a:lstStyle/>
          <a:p>
            <a:pPr marL="0" lvl="1" indent="457200">
              <a:buSzTx/>
              <a:buNone/>
            </a:pPr>
            <a:r>
              <a:rPr lang="en-US" dirty="0"/>
              <a:t>Different laws apply to different types of coverage</a:t>
            </a:r>
            <a:endParaRPr dirty="0"/>
          </a:p>
        </p:txBody>
      </p:sp>
      <p:sp>
        <p:nvSpPr>
          <p:cNvPr id="161" name="Every year, Congress, the Connecticut General Assembly, and the regulatory agencies make changes to the law that may impact your rights as a healthcare consumer…"/>
          <p:cNvSpPr txBox="1">
            <a:spLocks noGrp="1"/>
          </p:cNvSpPr>
          <p:nvPr>
            <p:ph type="body" idx="21"/>
          </p:nvPr>
        </p:nvSpPr>
        <p:spPr>
          <a:xfrm>
            <a:off x="1206500" y="3679125"/>
            <a:ext cx="21971000" cy="882539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lnSpcReduction="10000"/>
          </a:bodyPr>
          <a:lstStyle/>
          <a:p>
            <a:pPr>
              <a:buSzTx/>
            </a:pPr>
            <a:r>
              <a:rPr lang="en-US" b="1" dirty="0"/>
              <a:t>Fully Insured plans</a:t>
            </a:r>
            <a:r>
              <a:rPr lang="en-US" dirty="0"/>
              <a:t> are regulated by the State of Connecticut and must comply with State and Federal laws.</a:t>
            </a:r>
          </a:p>
          <a:p>
            <a:pPr lvl="1">
              <a:buSzTx/>
            </a:pPr>
            <a:r>
              <a:rPr lang="en-US" dirty="0"/>
              <a:t>Access Health CT</a:t>
            </a:r>
          </a:p>
          <a:p>
            <a:pPr lvl="1">
              <a:buSzTx/>
            </a:pPr>
            <a:r>
              <a:rPr lang="en-US" dirty="0"/>
              <a:t>Some employer-based health benefits</a:t>
            </a:r>
          </a:p>
          <a:p>
            <a:pPr>
              <a:buSzTx/>
            </a:pPr>
            <a:r>
              <a:rPr lang="en-US" b="1" dirty="0"/>
              <a:t>Self-Insured plans</a:t>
            </a:r>
            <a:r>
              <a:rPr lang="en-US" dirty="0"/>
              <a:t> are regulated by the Federal government; Connecticut laws do not apply. </a:t>
            </a:r>
          </a:p>
          <a:p>
            <a:pPr lvl="1">
              <a:buSzTx/>
            </a:pPr>
            <a:r>
              <a:rPr lang="en-US" dirty="0"/>
              <a:t>Employer-based health benefits</a:t>
            </a:r>
          </a:p>
          <a:p>
            <a:pPr>
              <a:buSzTx/>
            </a:pPr>
            <a:r>
              <a:rPr lang="en-US" b="1" dirty="0"/>
              <a:t>Public plans</a:t>
            </a:r>
            <a:r>
              <a:rPr lang="en-US" dirty="0"/>
              <a:t> include Medicare (Federal); HUSKY/Medicaid (State &amp; Federal); </a:t>
            </a:r>
            <a:r>
              <a:rPr lang="en-US" dirty="0" err="1"/>
              <a:t>TriCare</a:t>
            </a:r>
            <a:r>
              <a:rPr lang="en-US" dirty="0"/>
              <a:t> (Federal) and each has its own body of law and regulation.</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877C-FBF8-F065-EAE9-C9EFCF814F5D}"/>
              </a:ext>
            </a:extLst>
          </p:cNvPr>
          <p:cNvSpPr>
            <a:spLocks noGrp="1"/>
          </p:cNvSpPr>
          <p:nvPr>
            <p:ph type="title"/>
          </p:nvPr>
        </p:nvSpPr>
        <p:spPr/>
        <p:txBody>
          <a:bodyPr/>
          <a:lstStyle/>
          <a:p>
            <a:r>
              <a:rPr lang="en-US" dirty="0"/>
              <a:t>Ambulance Rates</a:t>
            </a:r>
          </a:p>
        </p:txBody>
      </p:sp>
      <p:sp>
        <p:nvSpPr>
          <p:cNvPr id="3" name="Text Placeholder 2">
            <a:extLst>
              <a:ext uri="{FF2B5EF4-FFF2-40B4-BE49-F238E27FC236}">
                <a16:creationId xmlns:a16="http://schemas.microsoft.com/office/drawing/2014/main" id="{F197CAD3-BD89-61D8-024E-1322BD3995A1}"/>
              </a:ext>
            </a:extLst>
          </p:cNvPr>
          <p:cNvSpPr>
            <a:spLocks noGrp="1"/>
          </p:cNvSpPr>
          <p:nvPr>
            <p:ph type="body" sz="quarter" idx="1"/>
          </p:nvPr>
        </p:nvSpPr>
        <p:spPr/>
        <p:txBody>
          <a:bodyPr/>
          <a:lstStyle/>
          <a:p>
            <a:r>
              <a:rPr lang="en-US" dirty="0"/>
              <a:t>CGS 19a-177</a:t>
            </a:r>
          </a:p>
        </p:txBody>
      </p:sp>
      <p:sp>
        <p:nvSpPr>
          <p:cNvPr id="4" name="Text Placeholder 3">
            <a:extLst>
              <a:ext uri="{FF2B5EF4-FFF2-40B4-BE49-F238E27FC236}">
                <a16:creationId xmlns:a16="http://schemas.microsoft.com/office/drawing/2014/main" id="{8654D9DA-EB06-D2B3-5FDC-3E5967FBF079}"/>
              </a:ext>
            </a:extLst>
          </p:cNvPr>
          <p:cNvSpPr>
            <a:spLocks noGrp="1"/>
          </p:cNvSpPr>
          <p:nvPr>
            <p:ph type="body" idx="21"/>
          </p:nvPr>
        </p:nvSpPr>
        <p:spPr/>
        <p:txBody>
          <a:bodyPr>
            <a:normAutofit/>
          </a:bodyPr>
          <a:lstStyle/>
          <a:p>
            <a:r>
              <a:rPr lang="en-US" dirty="0"/>
              <a:t>Set annually by the Department of Public Health – Office of Emergency Medical Services</a:t>
            </a:r>
          </a:p>
          <a:p>
            <a:r>
              <a:rPr lang="en-US" dirty="0"/>
              <a:t>Establishes what an ambulance may charge, not what your insurance will cover</a:t>
            </a:r>
          </a:p>
          <a:p>
            <a:r>
              <a:rPr lang="en-US" dirty="0"/>
              <a:t>Rates set every year based on cost reporting from ambulance companies</a:t>
            </a:r>
          </a:p>
          <a:p>
            <a:endParaRPr lang="en-US" dirty="0"/>
          </a:p>
        </p:txBody>
      </p:sp>
    </p:spTree>
    <p:extLst>
      <p:ext uri="{BB962C8B-B14F-4D97-AF65-F5344CB8AC3E}">
        <p14:creationId xmlns:p14="http://schemas.microsoft.com/office/powerpoint/2010/main" val="206048099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877C-FBF8-F065-EAE9-C9EFCF814F5D}"/>
              </a:ext>
            </a:extLst>
          </p:cNvPr>
          <p:cNvSpPr>
            <a:spLocks noGrp="1"/>
          </p:cNvSpPr>
          <p:nvPr>
            <p:ph type="title"/>
          </p:nvPr>
        </p:nvSpPr>
        <p:spPr/>
        <p:txBody>
          <a:bodyPr/>
          <a:lstStyle/>
          <a:p>
            <a:r>
              <a:rPr lang="en-US" dirty="0"/>
              <a:t>CT Ambulance Coverage Mandate</a:t>
            </a:r>
          </a:p>
        </p:txBody>
      </p:sp>
      <p:sp>
        <p:nvSpPr>
          <p:cNvPr id="3" name="Text Placeholder 2">
            <a:extLst>
              <a:ext uri="{FF2B5EF4-FFF2-40B4-BE49-F238E27FC236}">
                <a16:creationId xmlns:a16="http://schemas.microsoft.com/office/drawing/2014/main" id="{F197CAD3-BD89-61D8-024E-1322BD3995A1}"/>
              </a:ext>
            </a:extLst>
          </p:cNvPr>
          <p:cNvSpPr>
            <a:spLocks noGrp="1"/>
          </p:cNvSpPr>
          <p:nvPr>
            <p:ph type="body" sz="quarter" idx="1"/>
          </p:nvPr>
        </p:nvSpPr>
        <p:spPr/>
        <p:txBody>
          <a:bodyPr/>
          <a:lstStyle/>
          <a:p>
            <a:r>
              <a:rPr lang="en-US" dirty="0"/>
              <a:t>CGS 38a-498 &amp; 38a-525</a:t>
            </a:r>
          </a:p>
        </p:txBody>
      </p:sp>
      <p:sp>
        <p:nvSpPr>
          <p:cNvPr id="4" name="Text Placeholder 3">
            <a:extLst>
              <a:ext uri="{FF2B5EF4-FFF2-40B4-BE49-F238E27FC236}">
                <a16:creationId xmlns:a16="http://schemas.microsoft.com/office/drawing/2014/main" id="{8654D9DA-EB06-D2B3-5FDC-3E5967FBF079}"/>
              </a:ext>
            </a:extLst>
          </p:cNvPr>
          <p:cNvSpPr>
            <a:spLocks noGrp="1"/>
          </p:cNvSpPr>
          <p:nvPr>
            <p:ph type="body" idx="21"/>
          </p:nvPr>
        </p:nvSpPr>
        <p:spPr/>
        <p:txBody>
          <a:bodyPr>
            <a:normAutofit/>
          </a:bodyPr>
          <a:lstStyle/>
          <a:p>
            <a:r>
              <a:rPr lang="en-US" dirty="0"/>
              <a:t>Each … health insurance policy … in this state shall provide coverage for medically necessary ambulance services for persons covered by the policy. </a:t>
            </a:r>
          </a:p>
          <a:p>
            <a:r>
              <a:rPr lang="en-US" dirty="0"/>
              <a:t>The policy shall, as a minimum requirement, </a:t>
            </a:r>
            <a:r>
              <a:rPr lang="en-US" b="1" dirty="0"/>
              <a:t>cover</a:t>
            </a:r>
            <a:r>
              <a:rPr lang="en-US" dirty="0"/>
              <a:t> such services whenever any person covered by the contract is transported </a:t>
            </a:r>
            <a:r>
              <a:rPr lang="en-US" b="1" dirty="0"/>
              <a:t>when medically necessary by ambulance to a hospital.</a:t>
            </a:r>
            <a:r>
              <a:rPr lang="en-US" dirty="0"/>
              <a:t> Such benefits shall be subject to any policy provision which applies to other services covered by such policies. Notwithstanding any other provision of this section, such policies shall not be required to provide benefits in excess of the maximum allowable rate established by the Department of Public Health in accordance with section 19a-177.</a:t>
            </a:r>
          </a:p>
        </p:txBody>
      </p:sp>
    </p:spTree>
    <p:extLst>
      <p:ext uri="{BB962C8B-B14F-4D97-AF65-F5344CB8AC3E}">
        <p14:creationId xmlns:p14="http://schemas.microsoft.com/office/powerpoint/2010/main" val="16662551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F3494-7A5D-600F-E747-C5D20EB15303}"/>
              </a:ext>
            </a:extLst>
          </p:cNvPr>
          <p:cNvSpPr>
            <a:spLocks noGrp="1"/>
          </p:cNvSpPr>
          <p:nvPr>
            <p:ph type="title"/>
          </p:nvPr>
        </p:nvSpPr>
        <p:spPr/>
        <p:txBody>
          <a:bodyPr/>
          <a:lstStyle/>
          <a:p>
            <a:r>
              <a:rPr lang="en-US" dirty="0"/>
              <a:t>Federal Ambulance Coverage Mandate</a:t>
            </a:r>
          </a:p>
        </p:txBody>
      </p:sp>
      <p:sp>
        <p:nvSpPr>
          <p:cNvPr id="3" name="Text Placeholder 2">
            <a:extLst>
              <a:ext uri="{FF2B5EF4-FFF2-40B4-BE49-F238E27FC236}">
                <a16:creationId xmlns:a16="http://schemas.microsoft.com/office/drawing/2014/main" id="{3CD7651C-7DFA-F093-2848-EED6237C4811}"/>
              </a:ext>
            </a:extLst>
          </p:cNvPr>
          <p:cNvSpPr>
            <a:spLocks noGrp="1"/>
          </p:cNvSpPr>
          <p:nvPr>
            <p:ph type="body" sz="quarter" idx="1"/>
          </p:nvPr>
        </p:nvSpPr>
        <p:spPr/>
        <p:txBody>
          <a:bodyPr/>
          <a:lstStyle/>
          <a:p>
            <a:r>
              <a:rPr lang="en-US" dirty="0"/>
              <a:t>42 USC 18022 </a:t>
            </a:r>
          </a:p>
        </p:txBody>
      </p:sp>
      <p:sp>
        <p:nvSpPr>
          <p:cNvPr id="4" name="Text Placeholder 3">
            <a:extLst>
              <a:ext uri="{FF2B5EF4-FFF2-40B4-BE49-F238E27FC236}">
                <a16:creationId xmlns:a16="http://schemas.microsoft.com/office/drawing/2014/main" id="{68F3AFBB-98F0-C336-DD5D-0B7EEB1C208A}"/>
              </a:ext>
            </a:extLst>
          </p:cNvPr>
          <p:cNvSpPr>
            <a:spLocks noGrp="1"/>
          </p:cNvSpPr>
          <p:nvPr>
            <p:ph type="body" idx="21"/>
          </p:nvPr>
        </p:nvSpPr>
        <p:spPr/>
        <p:txBody>
          <a:bodyPr>
            <a:normAutofit fontScale="70000" lnSpcReduction="20000"/>
          </a:bodyPr>
          <a:lstStyle/>
          <a:p>
            <a:pPr marL="0" indent="0">
              <a:lnSpc>
                <a:spcPct val="120000"/>
              </a:lnSpc>
              <a:spcBef>
                <a:spcPts val="1200"/>
              </a:spcBef>
              <a:buNone/>
            </a:pPr>
            <a:r>
              <a:rPr lang="en-US" dirty="0"/>
              <a:t>ACA Essential Health Benefits</a:t>
            </a:r>
          </a:p>
          <a:p>
            <a:pPr marL="1524000" lvl="1" indent="-914400">
              <a:lnSpc>
                <a:spcPct val="120000"/>
              </a:lnSpc>
              <a:spcBef>
                <a:spcPts val="1800"/>
              </a:spcBef>
              <a:buAutoNum type="alphaUcParenBoth"/>
            </a:pPr>
            <a:r>
              <a:rPr lang="en-US" dirty="0"/>
              <a:t>Ambulatory patient services.</a:t>
            </a:r>
          </a:p>
          <a:p>
            <a:pPr marL="1524000" lvl="1" indent="-914400">
              <a:lnSpc>
                <a:spcPct val="120000"/>
              </a:lnSpc>
              <a:spcBef>
                <a:spcPts val="1800"/>
              </a:spcBef>
              <a:buAutoNum type="alphaUcParenBoth"/>
            </a:pPr>
            <a:r>
              <a:rPr lang="en-US" b="1" dirty="0"/>
              <a:t>Emergency services.</a:t>
            </a:r>
          </a:p>
          <a:p>
            <a:pPr marL="1524000" lvl="1" indent="-914400">
              <a:lnSpc>
                <a:spcPct val="120000"/>
              </a:lnSpc>
              <a:spcBef>
                <a:spcPts val="1800"/>
              </a:spcBef>
              <a:buAutoNum type="alphaUcParenBoth"/>
            </a:pPr>
            <a:r>
              <a:rPr lang="en-US" dirty="0"/>
              <a:t>Hospitalization.</a:t>
            </a:r>
          </a:p>
          <a:p>
            <a:pPr marL="1524000" lvl="1" indent="-914400">
              <a:lnSpc>
                <a:spcPct val="120000"/>
              </a:lnSpc>
              <a:spcBef>
                <a:spcPts val="1800"/>
              </a:spcBef>
              <a:buAutoNum type="alphaUcParenBoth"/>
            </a:pPr>
            <a:r>
              <a:rPr lang="en-US" dirty="0"/>
              <a:t>Maternity and newborn care.</a:t>
            </a:r>
          </a:p>
          <a:p>
            <a:pPr marL="1524000" lvl="1" indent="-914400">
              <a:lnSpc>
                <a:spcPct val="120000"/>
              </a:lnSpc>
              <a:spcBef>
                <a:spcPts val="1800"/>
              </a:spcBef>
              <a:buAutoNum type="alphaUcParenBoth"/>
            </a:pPr>
            <a:r>
              <a:rPr lang="en-US" dirty="0"/>
              <a:t>Mental health and substance use disorder services, including behavioral health treatment.</a:t>
            </a:r>
          </a:p>
          <a:p>
            <a:pPr marL="1524000" lvl="1" indent="-914400">
              <a:lnSpc>
                <a:spcPct val="120000"/>
              </a:lnSpc>
              <a:spcBef>
                <a:spcPts val="1800"/>
              </a:spcBef>
              <a:buAutoNum type="alphaUcParenBoth"/>
            </a:pPr>
            <a:r>
              <a:rPr lang="en-US" dirty="0"/>
              <a:t>Prescription drugs.</a:t>
            </a:r>
          </a:p>
          <a:p>
            <a:pPr marL="1524000" lvl="1" indent="-914400">
              <a:lnSpc>
                <a:spcPct val="120000"/>
              </a:lnSpc>
              <a:spcBef>
                <a:spcPts val="1800"/>
              </a:spcBef>
              <a:buAutoNum type="alphaUcParenBoth"/>
            </a:pPr>
            <a:r>
              <a:rPr lang="en-US" dirty="0"/>
              <a:t>Rehabilitative and habilitative services and devices.</a:t>
            </a:r>
          </a:p>
          <a:p>
            <a:pPr marL="1524000" lvl="1" indent="-914400">
              <a:lnSpc>
                <a:spcPct val="120000"/>
              </a:lnSpc>
              <a:spcBef>
                <a:spcPts val="1800"/>
              </a:spcBef>
              <a:buAutoNum type="alphaUcParenBoth"/>
            </a:pPr>
            <a:r>
              <a:rPr lang="en-US" dirty="0"/>
              <a:t>Laboratory services.</a:t>
            </a:r>
          </a:p>
          <a:p>
            <a:pPr marL="1524000" lvl="1" indent="-914400">
              <a:lnSpc>
                <a:spcPct val="120000"/>
              </a:lnSpc>
              <a:spcBef>
                <a:spcPts val="1800"/>
              </a:spcBef>
              <a:buAutoNum type="alphaUcParenBoth"/>
            </a:pPr>
            <a:r>
              <a:rPr lang="en-US" dirty="0"/>
              <a:t>Preventive and wellness services and chronic disease management.</a:t>
            </a:r>
          </a:p>
          <a:p>
            <a:pPr marL="1524000" lvl="1" indent="-914400">
              <a:lnSpc>
                <a:spcPct val="120000"/>
              </a:lnSpc>
              <a:spcBef>
                <a:spcPts val="1800"/>
              </a:spcBef>
              <a:buAutoNum type="alphaUcParenBoth"/>
            </a:pPr>
            <a:r>
              <a:rPr lang="en-US" dirty="0"/>
              <a:t>Pediatric services, including oral and vision care.</a:t>
            </a:r>
          </a:p>
          <a:p>
            <a:endParaRPr lang="en-US" dirty="0"/>
          </a:p>
        </p:txBody>
      </p:sp>
    </p:spTree>
    <p:extLst>
      <p:ext uri="{BB962C8B-B14F-4D97-AF65-F5344CB8AC3E}">
        <p14:creationId xmlns:p14="http://schemas.microsoft.com/office/powerpoint/2010/main" val="406907117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894AD-6E6F-7F39-548C-48B70D6938A3}"/>
              </a:ext>
            </a:extLst>
          </p:cNvPr>
          <p:cNvSpPr>
            <a:spLocks noGrp="1"/>
          </p:cNvSpPr>
          <p:nvPr>
            <p:ph type="title"/>
          </p:nvPr>
        </p:nvSpPr>
        <p:spPr/>
        <p:txBody>
          <a:bodyPr/>
          <a:lstStyle/>
          <a:p>
            <a:r>
              <a:rPr lang="en-US" dirty="0"/>
              <a:t>Medicare Ambulance Coverage</a:t>
            </a:r>
          </a:p>
        </p:txBody>
      </p:sp>
      <p:sp>
        <p:nvSpPr>
          <p:cNvPr id="3" name="Text Placeholder 2">
            <a:extLst>
              <a:ext uri="{FF2B5EF4-FFF2-40B4-BE49-F238E27FC236}">
                <a16:creationId xmlns:a16="http://schemas.microsoft.com/office/drawing/2014/main" id="{6A945BDC-EB66-D90B-F75D-8EE06122B157}"/>
              </a:ext>
            </a:extLst>
          </p:cNvPr>
          <p:cNvSpPr>
            <a:spLocks noGrp="1"/>
          </p:cNvSpPr>
          <p:nvPr>
            <p:ph type="body" sz="quarter" idx="1"/>
          </p:nvPr>
        </p:nvSpPr>
        <p:spPr/>
        <p:txBody>
          <a:bodyPr/>
          <a:lstStyle/>
          <a:p>
            <a:r>
              <a:rPr lang="en-US" dirty="0"/>
              <a:t>Part B</a:t>
            </a:r>
          </a:p>
        </p:txBody>
      </p:sp>
      <p:sp>
        <p:nvSpPr>
          <p:cNvPr id="4" name="Text Placeholder 3">
            <a:extLst>
              <a:ext uri="{FF2B5EF4-FFF2-40B4-BE49-F238E27FC236}">
                <a16:creationId xmlns:a16="http://schemas.microsoft.com/office/drawing/2014/main" id="{B0051ED6-768F-AEE5-F799-1288A6D6EA1D}"/>
              </a:ext>
            </a:extLst>
          </p:cNvPr>
          <p:cNvSpPr>
            <a:spLocks noGrp="1"/>
          </p:cNvSpPr>
          <p:nvPr>
            <p:ph type="body" idx="21"/>
          </p:nvPr>
        </p:nvSpPr>
        <p:spPr/>
        <p:txBody>
          <a:bodyPr>
            <a:normAutofit fontScale="92500" lnSpcReduction="10000"/>
          </a:bodyPr>
          <a:lstStyle/>
          <a:p>
            <a:pPr>
              <a:lnSpc>
                <a:spcPct val="150000"/>
              </a:lnSpc>
              <a:spcBef>
                <a:spcPts val="1200"/>
              </a:spcBef>
            </a:pPr>
            <a:r>
              <a:rPr lang="en-US" dirty="0"/>
              <a:t>Covers medically necessary ambulance rides to</a:t>
            </a:r>
          </a:p>
          <a:p>
            <a:pPr lvl="1">
              <a:lnSpc>
                <a:spcPct val="110000"/>
              </a:lnSpc>
              <a:spcBef>
                <a:spcPts val="600"/>
              </a:spcBef>
            </a:pPr>
            <a:r>
              <a:rPr lang="en-US" dirty="0"/>
              <a:t>Hospital</a:t>
            </a:r>
          </a:p>
          <a:p>
            <a:pPr lvl="1">
              <a:lnSpc>
                <a:spcPct val="110000"/>
              </a:lnSpc>
              <a:spcBef>
                <a:spcPts val="600"/>
              </a:spcBef>
            </a:pPr>
            <a:r>
              <a:rPr lang="en-US" dirty="0"/>
              <a:t>Critical access hospital</a:t>
            </a:r>
          </a:p>
          <a:p>
            <a:pPr lvl="1">
              <a:lnSpc>
                <a:spcPct val="110000"/>
              </a:lnSpc>
              <a:spcBef>
                <a:spcPts val="600"/>
              </a:spcBef>
            </a:pPr>
            <a:r>
              <a:rPr lang="en-US" dirty="0"/>
              <a:t>Rural emergency hospital</a:t>
            </a:r>
          </a:p>
          <a:p>
            <a:pPr lvl="1">
              <a:lnSpc>
                <a:spcPct val="110000"/>
              </a:lnSpc>
              <a:spcBef>
                <a:spcPts val="600"/>
              </a:spcBef>
            </a:pPr>
            <a:r>
              <a:rPr lang="en-US" dirty="0"/>
              <a:t>Skilled Nursing Facility</a:t>
            </a:r>
          </a:p>
          <a:p>
            <a:pPr>
              <a:lnSpc>
                <a:spcPct val="150000"/>
              </a:lnSpc>
              <a:spcBef>
                <a:spcPts val="1200"/>
              </a:spcBef>
            </a:pPr>
            <a:r>
              <a:rPr lang="en-US" dirty="0"/>
              <a:t>20% coinsurance (unless covered by Medigap)</a:t>
            </a:r>
          </a:p>
          <a:p>
            <a:pPr>
              <a:lnSpc>
                <a:spcPct val="150000"/>
              </a:lnSpc>
              <a:spcBef>
                <a:spcPts val="1200"/>
              </a:spcBef>
            </a:pPr>
            <a:r>
              <a:rPr lang="en-US" dirty="0"/>
              <a:t>Medicare Advantage must cover at least this same benefit if not better</a:t>
            </a:r>
          </a:p>
          <a:p>
            <a:pPr>
              <a:lnSpc>
                <a:spcPct val="150000"/>
              </a:lnSpc>
              <a:spcBef>
                <a:spcPts val="1200"/>
              </a:spcBef>
            </a:pPr>
            <a:r>
              <a:rPr lang="en-US" dirty="0"/>
              <a:t>Ambulance company may require consumer to sign ABN if they don’t believe Medicare will cover the trip.</a:t>
            </a:r>
          </a:p>
        </p:txBody>
      </p:sp>
    </p:spTree>
    <p:extLst>
      <p:ext uri="{BB962C8B-B14F-4D97-AF65-F5344CB8AC3E}">
        <p14:creationId xmlns:p14="http://schemas.microsoft.com/office/powerpoint/2010/main" val="86932648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ECE3D-6848-CEDE-7430-B7A22CF5C497}"/>
              </a:ext>
            </a:extLst>
          </p:cNvPr>
          <p:cNvSpPr>
            <a:spLocks noGrp="1"/>
          </p:cNvSpPr>
          <p:nvPr>
            <p:ph type="title"/>
          </p:nvPr>
        </p:nvSpPr>
        <p:spPr/>
        <p:txBody>
          <a:bodyPr/>
          <a:lstStyle/>
          <a:p>
            <a:r>
              <a:rPr lang="en-US" dirty="0"/>
              <a:t>Ambulance Coverage Mandate</a:t>
            </a:r>
          </a:p>
        </p:txBody>
      </p:sp>
      <p:sp>
        <p:nvSpPr>
          <p:cNvPr id="3" name="Text Placeholder 2">
            <a:extLst>
              <a:ext uri="{FF2B5EF4-FFF2-40B4-BE49-F238E27FC236}">
                <a16:creationId xmlns:a16="http://schemas.microsoft.com/office/drawing/2014/main" id="{79497C69-CC00-93FD-5F29-BB2ABF301FA1}"/>
              </a:ext>
            </a:extLst>
          </p:cNvPr>
          <p:cNvSpPr>
            <a:spLocks noGrp="1"/>
          </p:cNvSpPr>
          <p:nvPr>
            <p:ph type="body" sz="quarter" idx="1"/>
          </p:nvPr>
        </p:nvSpPr>
        <p:spPr/>
        <p:txBody>
          <a:bodyPr/>
          <a:lstStyle/>
          <a:p>
            <a:r>
              <a:rPr lang="en-US" dirty="0"/>
              <a:t>State and Federal Limits</a:t>
            </a:r>
          </a:p>
        </p:txBody>
      </p:sp>
      <p:sp>
        <p:nvSpPr>
          <p:cNvPr id="4" name="Text Placeholder 3">
            <a:extLst>
              <a:ext uri="{FF2B5EF4-FFF2-40B4-BE49-F238E27FC236}">
                <a16:creationId xmlns:a16="http://schemas.microsoft.com/office/drawing/2014/main" id="{22CC2C76-FECF-E03D-6EBC-A0DEE0CC3AAB}"/>
              </a:ext>
            </a:extLst>
          </p:cNvPr>
          <p:cNvSpPr>
            <a:spLocks noGrp="1"/>
          </p:cNvSpPr>
          <p:nvPr>
            <p:ph type="body" idx="21"/>
          </p:nvPr>
        </p:nvSpPr>
        <p:spPr/>
        <p:txBody>
          <a:bodyPr/>
          <a:lstStyle/>
          <a:p>
            <a:r>
              <a:rPr lang="en-US" dirty="0"/>
              <a:t>Coverage does not mean without cost share</a:t>
            </a:r>
          </a:p>
          <a:p>
            <a:r>
              <a:rPr lang="en-US" dirty="0"/>
              <a:t>Both Connecticut and Federal law allow ambulance claims to be applied to your deductible and cost share</a:t>
            </a:r>
          </a:p>
          <a:p>
            <a:r>
              <a:rPr lang="en-US" dirty="0"/>
              <a:t>What about Surprise Bills protections?</a:t>
            </a:r>
          </a:p>
          <a:p>
            <a:pPr lvl="1"/>
            <a:r>
              <a:rPr lang="en-US" dirty="0"/>
              <a:t>Connecticut Surprise Billing law</a:t>
            </a:r>
          </a:p>
          <a:p>
            <a:pPr lvl="1"/>
            <a:r>
              <a:rPr lang="en-US" dirty="0"/>
              <a:t>Federal No Surprises Act</a:t>
            </a:r>
          </a:p>
        </p:txBody>
      </p:sp>
    </p:spTree>
    <p:extLst>
      <p:ext uri="{BB962C8B-B14F-4D97-AF65-F5344CB8AC3E}">
        <p14:creationId xmlns:p14="http://schemas.microsoft.com/office/powerpoint/2010/main" val="114694971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6AAB6-2F9C-86C8-436C-ABE531B45FBA}"/>
              </a:ext>
            </a:extLst>
          </p:cNvPr>
          <p:cNvSpPr>
            <a:spLocks noGrp="1"/>
          </p:cNvSpPr>
          <p:nvPr>
            <p:ph type="title"/>
          </p:nvPr>
        </p:nvSpPr>
        <p:spPr/>
        <p:txBody>
          <a:bodyPr/>
          <a:lstStyle/>
          <a:p>
            <a:r>
              <a:rPr lang="en-US" dirty="0"/>
              <a:t>Connecticut Surprise Billing Law</a:t>
            </a:r>
          </a:p>
        </p:txBody>
      </p:sp>
      <p:sp>
        <p:nvSpPr>
          <p:cNvPr id="3" name="Text Placeholder 2">
            <a:extLst>
              <a:ext uri="{FF2B5EF4-FFF2-40B4-BE49-F238E27FC236}">
                <a16:creationId xmlns:a16="http://schemas.microsoft.com/office/drawing/2014/main" id="{42FFA5C7-D5D8-9C96-20CB-6C5C3C874165}"/>
              </a:ext>
            </a:extLst>
          </p:cNvPr>
          <p:cNvSpPr>
            <a:spLocks noGrp="1"/>
          </p:cNvSpPr>
          <p:nvPr>
            <p:ph type="body" sz="quarter" idx="1"/>
          </p:nvPr>
        </p:nvSpPr>
        <p:spPr/>
        <p:txBody>
          <a:bodyPr/>
          <a:lstStyle/>
          <a:p>
            <a:r>
              <a:rPr lang="en-US" dirty="0"/>
              <a:t>CGS 38a-477aa</a:t>
            </a:r>
          </a:p>
        </p:txBody>
      </p:sp>
      <p:sp>
        <p:nvSpPr>
          <p:cNvPr id="4" name="Text Placeholder 3">
            <a:extLst>
              <a:ext uri="{FF2B5EF4-FFF2-40B4-BE49-F238E27FC236}">
                <a16:creationId xmlns:a16="http://schemas.microsoft.com/office/drawing/2014/main" id="{A2B4214C-2094-3AB6-B20A-01E5E7AA87A4}"/>
              </a:ext>
            </a:extLst>
          </p:cNvPr>
          <p:cNvSpPr>
            <a:spLocks noGrp="1"/>
          </p:cNvSpPr>
          <p:nvPr>
            <p:ph type="body" idx="21"/>
          </p:nvPr>
        </p:nvSpPr>
        <p:spPr/>
        <p:txBody>
          <a:bodyPr/>
          <a:lstStyle/>
          <a:p>
            <a:r>
              <a:rPr lang="en-US" dirty="0"/>
              <a:t>Emergency Services includes emergency medical screenings as defined under EMTALA (42 USC 1395dd).</a:t>
            </a:r>
          </a:p>
          <a:p>
            <a:pPr lvl="1"/>
            <a:r>
              <a:rPr lang="en-US" dirty="0"/>
              <a:t>This includes hospital-affiliated EMS.</a:t>
            </a:r>
          </a:p>
          <a:p>
            <a:r>
              <a:rPr lang="en-US" dirty="0"/>
              <a:t>Claims for emergency services must be covered at the in-network level</a:t>
            </a:r>
          </a:p>
          <a:p>
            <a:pPr lvl="1"/>
            <a:r>
              <a:rPr lang="en-US" dirty="0"/>
              <a:t>In-network deductible, in-network cost sharing</a:t>
            </a:r>
          </a:p>
        </p:txBody>
      </p:sp>
    </p:spTree>
    <p:extLst>
      <p:ext uri="{BB962C8B-B14F-4D97-AF65-F5344CB8AC3E}">
        <p14:creationId xmlns:p14="http://schemas.microsoft.com/office/powerpoint/2010/main" val="553000954"/>
      </p:ext>
    </p:extLst>
  </p:cSld>
  <p:clrMapOvr>
    <a:masterClrMapping/>
  </p:clrMapOvr>
  <p:transition spd="med"/>
</p:sld>
</file>

<file path=ppt/theme/theme1.xml><?xml version="1.0" encoding="utf-8"?>
<a:theme xmlns:a="http://schemas.openxmlformats.org/drawingml/2006/main" name="30_BasicColor">
  <a:themeElements>
    <a:clrScheme name="30_BasicColor">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a:ea typeface="Helvetica"/>
        <a:cs typeface="Helvetica"/>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0_BasicColor">
  <a:themeElements>
    <a:clrScheme name="30_BasicColor">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a:ea typeface="Helvetica"/>
        <a:cs typeface="Helvetica"/>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199</TotalTime>
  <Words>699</Words>
  <Application>Microsoft Office PowerPoint</Application>
  <PresentationFormat>Custom</PresentationFormat>
  <Paragraphs>79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Helvetica Neue</vt:lpstr>
      <vt:lpstr>Helvetica Neue Medium</vt:lpstr>
      <vt:lpstr>30_BasicColor</vt:lpstr>
      <vt:lpstr>OHA Lunch &amp; Learn</vt:lpstr>
      <vt:lpstr>Introduction</vt:lpstr>
      <vt:lpstr>A Word on Types of Coverage</vt:lpstr>
      <vt:lpstr>Ambulance Rates</vt:lpstr>
      <vt:lpstr>CT Ambulance Coverage Mandate</vt:lpstr>
      <vt:lpstr>Federal Ambulance Coverage Mandate</vt:lpstr>
      <vt:lpstr>Medicare Ambulance Coverage</vt:lpstr>
      <vt:lpstr>Ambulance Coverage Mandate</vt:lpstr>
      <vt:lpstr>Connecticut Surprise Billing Law</vt:lpstr>
      <vt:lpstr>No Surprises Act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OHA Lunch &amp; Learn</dc:title>
  <cp:lastModifiedBy>Prizio, Adam</cp:lastModifiedBy>
  <cp:revision>2</cp:revision>
  <dcterms:modified xsi:type="dcterms:W3CDTF">2023-04-18T15:35:13Z</dcterms:modified>
</cp:coreProperties>
</file>