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handoutMasterIdLst>
    <p:handoutMasterId r:id="rId10"/>
  </p:handoutMasterIdLst>
  <p:sldIdLst>
    <p:sldId id="256" r:id="rId2"/>
    <p:sldId id="407" r:id="rId3"/>
    <p:sldId id="412" r:id="rId4"/>
    <p:sldId id="440" r:id="rId5"/>
    <p:sldId id="439" r:id="rId6"/>
    <p:sldId id="441" r:id="rId7"/>
    <p:sldId id="429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68" autoAdjust="0"/>
    <p:restoredTop sz="94660"/>
  </p:normalViewPr>
  <p:slideViewPr>
    <p:cSldViewPr>
      <p:cViewPr varScale="1">
        <p:scale>
          <a:sx n="69" d="100"/>
          <a:sy n="69" d="100"/>
        </p:scale>
        <p:origin x="173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ng, Sean" userId="45a0ccbc-e1c3-408b-a6ad-3824fd34ee9c" providerId="ADAL" clId="{3B8680D5-65E1-416B-A25D-83DD468014B6}"/>
    <pc:docChg chg="undo custSel addSld delSld modSld">
      <pc:chgData name="King, Sean" userId="45a0ccbc-e1c3-408b-a6ad-3824fd34ee9c" providerId="ADAL" clId="{3B8680D5-65E1-416B-A25D-83DD468014B6}" dt="2022-12-20T16:14:07.931" v="2961" actId="20577"/>
      <pc:docMkLst>
        <pc:docMk/>
      </pc:docMkLst>
      <pc:sldChg chg="modSp mod">
        <pc:chgData name="King, Sean" userId="45a0ccbc-e1c3-408b-a6ad-3824fd34ee9c" providerId="ADAL" clId="{3B8680D5-65E1-416B-A25D-83DD468014B6}" dt="2022-12-20T15:00:56.251" v="108" actId="20577"/>
        <pc:sldMkLst>
          <pc:docMk/>
          <pc:sldMk cId="0" sldId="256"/>
        </pc:sldMkLst>
        <pc:spChg chg="mod">
          <ac:chgData name="King, Sean" userId="45a0ccbc-e1c3-408b-a6ad-3824fd34ee9c" providerId="ADAL" clId="{3B8680D5-65E1-416B-A25D-83DD468014B6}" dt="2022-12-20T15:00:56.251" v="108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">
        <pc:chgData name="King, Sean" userId="45a0ccbc-e1c3-408b-a6ad-3824fd34ee9c" providerId="ADAL" clId="{3B8680D5-65E1-416B-A25D-83DD468014B6}" dt="2022-12-20T16:13:09.520" v="2823" actId="20577"/>
        <pc:sldMkLst>
          <pc:docMk/>
          <pc:sldMk cId="0" sldId="407"/>
        </pc:sldMkLst>
        <pc:spChg chg="mod">
          <ac:chgData name="King, Sean" userId="45a0ccbc-e1c3-408b-a6ad-3824fd34ee9c" providerId="ADAL" clId="{3B8680D5-65E1-416B-A25D-83DD468014B6}" dt="2022-12-20T15:06:54.318" v="396" actId="20577"/>
          <ac:spMkLst>
            <pc:docMk/>
            <pc:sldMk cId="0" sldId="407"/>
            <ac:spMk id="2" creationId="{00000000-0000-0000-0000-000000000000}"/>
          </ac:spMkLst>
        </pc:spChg>
        <pc:spChg chg="mod">
          <ac:chgData name="King, Sean" userId="45a0ccbc-e1c3-408b-a6ad-3824fd34ee9c" providerId="ADAL" clId="{3B8680D5-65E1-416B-A25D-83DD468014B6}" dt="2022-12-20T16:13:09.520" v="2823" actId="20577"/>
          <ac:spMkLst>
            <pc:docMk/>
            <pc:sldMk cId="0" sldId="407"/>
            <ac:spMk id="3" creationId="{00000000-0000-0000-0000-000000000000}"/>
          </ac:spMkLst>
        </pc:spChg>
      </pc:sldChg>
      <pc:sldChg chg="del">
        <pc:chgData name="King, Sean" userId="45a0ccbc-e1c3-408b-a6ad-3824fd34ee9c" providerId="ADAL" clId="{3B8680D5-65E1-416B-A25D-83DD468014B6}" dt="2022-12-20T15:03:39.584" v="232" actId="47"/>
        <pc:sldMkLst>
          <pc:docMk/>
          <pc:sldMk cId="0" sldId="410"/>
        </pc:sldMkLst>
      </pc:sldChg>
      <pc:sldChg chg="modSp mod modNotesTx">
        <pc:chgData name="King, Sean" userId="45a0ccbc-e1c3-408b-a6ad-3824fd34ee9c" providerId="ADAL" clId="{3B8680D5-65E1-416B-A25D-83DD468014B6}" dt="2022-12-20T16:14:07.931" v="2961" actId="20577"/>
        <pc:sldMkLst>
          <pc:docMk/>
          <pc:sldMk cId="0" sldId="412"/>
        </pc:sldMkLst>
        <pc:spChg chg="mod">
          <ac:chgData name="King, Sean" userId="45a0ccbc-e1c3-408b-a6ad-3824fd34ee9c" providerId="ADAL" clId="{3B8680D5-65E1-416B-A25D-83DD468014B6}" dt="2022-12-20T15:04:58.749" v="257" actId="20577"/>
          <ac:spMkLst>
            <pc:docMk/>
            <pc:sldMk cId="0" sldId="412"/>
            <ac:spMk id="2" creationId="{00000000-0000-0000-0000-000000000000}"/>
          </ac:spMkLst>
        </pc:spChg>
        <pc:spChg chg="mod">
          <ac:chgData name="King, Sean" userId="45a0ccbc-e1c3-408b-a6ad-3824fd34ee9c" providerId="ADAL" clId="{3B8680D5-65E1-416B-A25D-83DD468014B6}" dt="2022-12-20T15:36:26.425" v="2419" actId="20577"/>
          <ac:spMkLst>
            <pc:docMk/>
            <pc:sldMk cId="0" sldId="412"/>
            <ac:spMk id="3" creationId="{00000000-0000-0000-0000-000000000000}"/>
          </ac:spMkLst>
        </pc:spChg>
      </pc:sldChg>
      <pc:sldChg chg="del">
        <pc:chgData name="King, Sean" userId="45a0ccbc-e1c3-408b-a6ad-3824fd34ee9c" providerId="ADAL" clId="{3B8680D5-65E1-416B-A25D-83DD468014B6}" dt="2022-12-20T15:22:02.919" v="1321" actId="47"/>
        <pc:sldMkLst>
          <pc:docMk/>
          <pc:sldMk cId="0" sldId="414"/>
        </pc:sldMkLst>
      </pc:sldChg>
      <pc:sldChg chg="del">
        <pc:chgData name="King, Sean" userId="45a0ccbc-e1c3-408b-a6ad-3824fd34ee9c" providerId="ADAL" clId="{3B8680D5-65E1-416B-A25D-83DD468014B6}" dt="2022-12-20T15:22:02.919" v="1321" actId="47"/>
        <pc:sldMkLst>
          <pc:docMk/>
          <pc:sldMk cId="0" sldId="418"/>
        </pc:sldMkLst>
      </pc:sldChg>
      <pc:sldChg chg="del">
        <pc:chgData name="King, Sean" userId="45a0ccbc-e1c3-408b-a6ad-3824fd34ee9c" providerId="ADAL" clId="{3B8680D5-65E1-416B-A25D-83DD468014B6}" dt="2022-12-20T15:22:02.919" v="1321" actId="47"/>
        <pc:sldMkLst>
          <pc:docMk/>
          <pc:sldMk cId="0" sldId="419"/>
        </pc:sldMkLst>
      </pc:sldChg>
      <pc:sldChg chg="del">
        <pc:chgData name="King, Sean" userId="45a0ccbc-e1c3-408b-a6ad-3824fd34ee9c" providerId="ADAL" clId="{3B8680D5-65E1-416B-A25D-83DD468014B6}" dt="2022-12-20T15:22:02.919" v="1321" actId="47"/>
        <pc:sldMkLst>
          <pc:docMk/>
          <pc:sldMk cId="0" sldId="420"/>
        </pc:sldMkLst>
      </pc:sldChg>
      <pc:sldChg chg="del">
        <pc:chgData name="King, Sean" userId="45a0ccbc-e1c3-408b-a6ad-3824fd34ee9c" providerId="ADAL" clId="{3B8680D5-65E1-416B-A25D-83DD468014B6}" dt="2022-12-20T15:22:02.919" v="1321" actId="47"/>
        <pc:sldMkLst>
          <pc:docMk/>
          <pc:sldMk cId="0" sldId="421"/>
        </pc:sldMkLst>
      </pc:sldChg>
      <pc:sldChg chg="del">
        <pc:chgData name="King, Sean" userId="45a0ccbc-e1c3-408b-a6ad-3824fd34ee9c" providerId="ADAL" clId="{3B8680D5-65E1-416B-A25D-83DD468014B6}" dt="2022-12-20T15:22:10.443" v="1322" actId="47"/>
        <pc:sldMkLst>
          <pc:docMk/>
          <pc:sldMk cId="0" sldId="422"/>
        </pc:sldMkLst>
      </pc:sldChg>
      <pc:sldChg chg="del">
        <pc:chgData name="King, Sean" userId="45a0ccbc-e1c3-408b-a6ad-3824fd34ee9c" providerId="ADAL" clId="{3B8680D5-65E1-416B-A25D-83DD468014B6}" dt="2022-12-20T15:22:10.443" v="1322" actId="47"/>
        <pc:sldMkLst>
          <pc:docMk/>
          <pc:sldMk cId="0" sldId="423"/>
        </pc:sldMkLst>
      </pc:sldChg>
      <pc:sldChg chg="del">
        <pc:chgData name="King, Sean" userId="45a0ccbc-e1c3-408b-a6ad-3824fd34ee9c" providerId="ADAL" clId="{3B8680D5-65E1-416B-A25D-83DD468014B6}" dt="2022-12-20T15:01:39.957" v="109" actId="2696"/>
        <pc:sldMkLst>
          <pc:docMk/>
          <pc:sldMk cId="4234838668" sldId="431"/>
        </pc:sldMkLst>
      </pc:sldChg>
      <pc:sldChg chg="del">
        <pc:chgData name="King, Sean" userId="45a0ccbc-e1c3-408b-a6ad-3824fd34ee9c" providerId="ADAL" clId="{3B8680D5-65E1-416B-A25D-83DD468014B6}" dt="2022-12-20T15:01:39.957" v="109" actId="2696"/>
        <pc:sldMkLst>
          <pc:docMk/>
          <pc:sldMk cId="2248541633" sldId="432"/>
        </pc:sldMkLst>
      </pc:sldChg>
      <pc:sldChg chg="del">
        <pc:chgData name="King, Sean" userId="45a0ccbc-e1c3-408b-a6ad-3824fd34ee9c" providerId="ADAL" clId="{3B8680D5-65E1-416B-A25D-83DD468014B6}" dt="2022-12-20T15:01:39.957" v="109" actId="2696"/>
        <pc:sldMkLst>
          <pc:docMk/>
          <pc:sldMk cId="3826676657" sldId="434"/>
        </pc:sldMkLst>
      </pc:sldChg>
      <pc:sldChg chg="del">
        <pc:chgData name="King, Sean" userId="45a0ccbc-e1c3-408b-a6ad-3824fd34ee9c" providerId="ADAL" clId="{3B8680D5-65E1-416B-A25D-83DD468014B6}" dt="2022-12-20T15:03:39.584" v="232" actId="47"/>
        <pc:sldMkLst>
          <pc:docMk/>
          <pc:sldMk cId="730436635" sldId="435"/>
        </pc:sldMkLst>
      </pc:sldChg>
      <pc:sldChg chg="del">
        <pc:chgData name="King, Sean" userId="45a0ccbc-e1c3-408b-a6ad-3824fd34ee9c" providerId="ADAL" clId="{3B8680D5-65E1-416B-A25D-83DD468014B6}" dt="2022-12-20T15:03:39.584" v="232" actId="47"/>
        <pc:sldMkLst>
          <pc:docMk/>
          <pc:sldMk cId="472319502" sldId="436"/>
        </pc:sldMkLst>
      </pc:sldChg>
      <pc:sldChg chg="del">
        <pc:chgData name="King, Sean" userId="45a0ccbc-e1c3-408b-a6ad-3824fd34ee9c" providerId="ADAL" clId="{3B8680D5-65E1-416B-A25D-83DD468014B6}" dt="2022-12-20T15:03:39.584" v="232" actId="47"/>
        <pc:sldMkLst>
          <pc:docMk/>
          <pc:sldMk cId="2244449642" sldId="437"/>
        </pc:sldMkLst>
      </pc:sldChg>
      <pc:sldChg chg="del">
        <pc:chgData name="King, Sean" userId="45a0ccbc-e1c3-408b-a6ad-3824fd34ee9c" providerId="ADAL" clId="{3B8680D5-65E1-416B-A25D-83DD468014B6}" dt="2022-12-20T15:22:10.443" v="1322" actId="47"/>
        <pc:sldMkLst>
          <pc:docMk/>
          <pc:sldMk cId="3628233064" sldId="438"/>
        </pc:sldMkLst>
      </pc:sldChg>
      <pc:sldChg chg="modSp add mod modNotesTx">
        <pc:chgData name="King, Sean" userId="45a0ccbc-e1c3-408b-a6ad-3824fd34ee9c" providerId="ADAL" clId="{3B8680D5-65E1-416B-A25D-83DD468014B6}" dt="2022-12-20T15:49:10.113" v="2559" actId="6549"/>
        <pc:sldMkLst>
          <pc:docMk/>
          <pc:sldMk cId="3786488139" sldId="439"/>
        </pc:sldMkLst>
        <pc:spChg chg="mod">
          <ac:chgData name="King, Sean" userId="45a0ccbc-e1c3-408b-a6ad-3824fd34ee9c" providerId="ADAL" clId="{3B8680D5-65E1-416B-A25D-83DD468014B6}" dt="2022-12-20T15:09:13.434" v="545" actId="20577"/>
          <ac:spMkLst>
            <pc:docMk/>
            <pc:sldMk cId="3786488139" sldId="439"/>
            <ac:spMk id="2" creationId="{00000000-0000-0000-0000-000000000000}"/>
          </ac:spMkLst>
        </pc:spChg>
        <pc:spChg chg="mod">
          <ac:chgData name="King, Sean" userId="45a0ccbc-e1c3-408b-a6ad-3824fd34ee9c" providerId="ADAL" clId="{3B8680D5-65E1-416B-A25D-83DD468014B6}" dt="2022-12-20T15:36:43.914" v="2422" actId="20577"/>
          <ac:spMkLst>
            <pc:docMk/>
            <pc:sldMk cId="3786488139" sldId="439"/>
            <ac:spMk id="3" creationId="{00000000-0000-0000-0000-000000000000}"/>
          </ac:spMkLst>
        </pc:spChg>
      </pc:sldChg>
      <pc:sldChg chg="modSp add mod modNotesTx">
        <pc:chgData name="King, Sean" userId="45a0ccbc-e1c3-408b-a6ad-3824fd34ee9c" providerId="ADAL" clId="{3B8680D5-65E1-416B-A25D-83DD468014B6}" dt="2022-12-20T15:44:08.613" v="2468" actId="20577"/>
        <pc:sldMkLst>
          <pc:docMk/>
          <pc:sldMk cId="2135540311" sldId="440"/>
        </pc:sldMkLst>
        <pc:spChg chg="mod">
          <ac:chgData name="King, Sean" userId="45a0ccbc-e1c3-408b-a6ad-3824fd34ee9c" providerId="ADAL" clId="{3B8680D5-65E1-416B-A25D-83DD468014B6}" dt="2022-12-20T15:36:09.237" v="2415" actId="20577"/>
          <ac:spMkLst>
            <pc:docMk/>
            <pc:sldMk cId="2135540311" sldId="440"/>
            <ac:spMk id="3" creationId="{00000000-0000-0000-0000-000000000000}"/>
          </ac:spMkLst>
        </pc:spChg>
      </pc:sldChg>
      <pc:sldChg chg="modSp add mod modNotesTx">
        <pc:chgData name="King, Sean" userId="45a0ccbc-e1c3-408b-a6ad-3824fd34ee9c" providerId="ADAL" clId="{3B8680D5-65E1-416B-A25D-83DD468014B6}" dt="2022-12-20T16:06:40.031" v="2819" actId="20577"/>
        <pc:sldMkLst>
          <pc:docMk/>
          <pc:sldMk cId="1708631511" sldId="441"/>
        </pc:sldMkLst>
        <pc:spChg chg="mod">
          <ac:chgData name="King, Sean" userId="45a0ccbc-e1c3-408b-a6ad-3824fd34ee9c" providerId="ADAL" clId="{3B8680D5-65E1-416B-A25D-83DD468014B6}" dt="2022-12-20T15:37:02.604" v="2426" actId="14100"/>
          <ac:spMkLst>
            <pc:docMk/>
            <pc:sldMk cId="1708631511" sldId="441"/>
            <ac:spMk id="2" creationId="{00000000-0000-0000-0000-000000000000}"/>
          </ac:spMkLst>
        </pc:spChg>
        <pc:spChg chg="mod">
          <ac:chgData name="King, Sean" userId="45a0ccbc-e1c3-408b-a6ad-3824fd34ee9c" providerId="ADAL" clId="{3B8680D5-65E1-416B-A25D-83DD468014B6}" dt="2022-12-20T15:37:09.441" v="2428" actId="14100"/>
          <ac:spMkLst>
            <pc:docMk/>
            <pc:sldMk cId="1708631511" sldId="441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942500D-7AF1-424C-A566-970D5327E80F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70BAB61-A74B-43F7-B8EA-BACBD1FFC6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4842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BA65429-E2E8-43FA-950A-0C4C1460C88B}" type="datetimeFigureOut">
              <a:rPr lang="en-US" smtClean="0"/>
              <a:pPr/>
              <a:t>12/20/2022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91A25EF-5125-4F0D-8EDE-B5D4540F78A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557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A25EF-5125-4F0D-8EDE-B5D4540F78A1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5685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Some activities may still be subcontracted – e.g., PBMs manages formularies, pharmacy networks, prescription claims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1A25EF-5125-4F0D-8EDE-B5D4540F78A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9719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ACA – e.g., not preexisting condition exclusions, guaranteed issue, no discrimination based on health conditions, essential health benefits (e.g., maternity care), no cost-sharing for preventive services; special enrollment periods, eligibility of adult children to age 26, no annual/lifetime dollar limits</a:t>
            </a:r>
          </a:p>
          <a:p>
            <a:r>
              <a:rPr lang="en-US" dirty="0"/>
              <a:t>ERISA – employers may not discriminate among similarly situated employees regarding costs and eligibility; fair claims processing and appeal procedures, eligibility for COBRA continuation coverage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Examples of state laws in CT not applicable to Self-insured – breast cancer screening mandate (e.g., ultrasounds), insulin cost-share caps, autism benefits (e.g., unlimited therapy visits),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1A25EF-5125-4F0D-8EDE-B5D4540F78A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3865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Assists with enrollments, terminations, COBRA continuation coverage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Help design the benefit package – including actuarial analysis of potential costs of particular benefits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Help ensure that plan complies with federal regulations - issues documents and notices to plan participants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Fiduciary responsibility to employer to limit losses while providing required benefits (less flexibility for exceptions)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1A25EF-5125-4F0D-8EDE-B5D4540F78A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8830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Looks just like fully-insured to most employees – TPA/insurer issues ID card; benefit booklets/summaries; EOBs and claim summaries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Examples of state laws in CT not applicable to Self-insured – breast cancer screening mandate (e.g., ultrasounds), insulin cost-share caps, autism benefits (e.g., unlimited therapy visits), etc.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Employer not subject to oversight regarding solvency or financial strength relative to plan premiums and benefits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Stop-loss is allowed to underwrite based on employee health factors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1A25EF-5125-4F0D-8EDE-B5D4540F78A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581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B17A8-1901-4568-85A5-7CFDC831E02D}" type="datetimeFigureOut">
              <a:rPr lang="en-US" smtClean="0"/>
              <a:pPr/>
              <a:t>12/20/2022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1A1C7-93F4-496B-85E4-73A38D8E2F9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B17A8-1901-4568-85A5-7CFDC831E02D}" type="datetimeFigureOut">
              <a:rPr lang="en-US" smtClean="0"/>
              <a:pPr/>
              <a:t>12/20/2022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1A1C7-93F4-496B-85E4-73A38D8E2F9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B17A8-1901-4568-85A5-7CFDC831E02D}" type="datetimeFigureOut">
              <a:rPr lang="en-US" smtClean="0"/>
              <a:pPr/>
              <a:t>12/20/2022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1A1C7-93F4-496B-85E4-73A38D8E2F9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B17A8-1901-4568-85A5-7CFDC831E02D}" type="datetimeFigureOut">
              <a:rPr lang="en-US" smtClean="0"/>
              <a:pPr/>
              <a:t>12/20/2022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1A1C7-93F4-496B-85E4-73A38D8E2F9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B17A8-1901-4568-85A5-7CFDC831E02D}" type="datetimeFigureOut">
              <a:rPr lang="en-US" smtClean="0"/>
              <a:pPr/>
              <a:t>12/20/2022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1A1C7-93F4-496B-85E4-73A38D8E2F9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B17A8-1901-4568-85A5-7CFDC831E02D}" type="datetimeFigureOut">
              <a:rPr lang="en-US" smtClean="0"/>
              <a:pPr/>
              <a:t>12/20/2022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1A1C7-93F4-496B-85E4-73A38D8E2F9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B17A8-1901-4568-85A5-7CFDC831E02D}" type="datetimeFigureOut">
              <a:rPr lang="en-US" smtClean="0"/>
              <a:pPr/>
              <a:t>12/20/2022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1A1C7-93F4-496B-85E4-73A38D8E2F9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B17A8-1901-4568-85A5-7CFDC831E02D}" type="datetimeFigureOut">
              <a:rPr lang="en-US" smtClean="0"/>
              <a:pPr/>
              <a:t>12/20/2022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1A1C7-93F4-496B-85E4-73A38D8E2F9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B17A8-1901-4568-85A5-7CFDC831E02D}" type="datetimeFigureOut">
              <a:rPr lang="en-US" smtClean="0"/>
              <a:pPr/>
              <a:t>12/20/2022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1A1C7-93F4-496B-85E4-73A38D8E2F9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B17A8-1901-4568-85A5-7CFDC831E02D}" type="datetimeFigureOut">
              <a:rPr lang="en-US" smtClean="0"/>
              <a:pPr/>
              <a:t>12/20/2022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1A1C7-93F4-496B-85E4-73A38D8E2F9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B17A8-1901-4568-85A5-7CFDC831E02D}" type="datetimeFigureOut">
              <a:rPr lang="en-US" smtClean="0"/>
              <a:pPr/>
              <a:t>12/20/2022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1A1C7-93F4-496B-85E4-73A38D8E2F9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B17A8-1901-4568-85A5-7CFDC831E02D}" type="datetimeFigureOut">
              <a:rPr lang="en-US" smtClean="0"/>
              <a:pPr/>
              <a:t>12/20/2022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1A1C7-93F4-496B-85E4-73A38D8E2F9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362200"/>
            <a:ext cx="8153400" cy="2003425"/>
          </a:xfrm>
        </p:spPr>
        <p:txBody>
          <a:bodyPr>
            <a:normAutofit/>
          </a:bodyPr>
          <a:lstStyle/>
          <a:p>
            <a:br>
              <a:rPr lang="en-US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438400"/>
            <a:ext cx="8991600" cy="33528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tx1"/>
                </a:solidFill>
              </a:rPr>
              <a:t>Sean King</a:t>
            </a:r>
          </a:p>
          <a:p>
            <a:pPr algn="ctr"/>
            <a:r>
              <a:rPr lang="en-US" sz="4000" b="1" dirty="0">
                <a:solidFill>
                  <a:schemeClr val="tx1"/>
                </a:solidFill>
              </a:rPr>
              <a:t>Staff Attorney</a:t>
            </a:r>
          </a:p>
          <a:p>
            <a:pPr algn="ctr"/>
            <a:r>
              <a:rPr lang="en-US" sz="4000" b="1" dirty="0">
                <a:solidFill>
                  <a:schemeClr val="tx1"/>
                </a:solidFill>
              </a:rPr>
              <a:t>December 20, 2022</a:t>
            </a:r>
          </a:p>
          <a:p>
            <a:pPr algn="ctr"/>
            <a:r>
              <a:rPr lang="en-US" sz="4000" b="1" dirty="0">
                <a:solidFill>
                  <a:schemeClr val="tx1"/>
                </a:solidFill>
              </a:rPr>
              <a:t>Lunch &amp; Learn</a:t>
            </a:r>
          </a:p>
        </p:txBody>
      </p:sp>
      <p:pic>
        <p:nvPicPr>
          <p:cNvPr id="4" name="Picture 4" descr="OHA_logo_V1-cro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81400" y="533400"/>
            <a:ext cx="1902916" cy="1828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7772400" cy="1470025"/>
          </a:xfrm>
        </p:spPr>
        <p:txBody>
          <a:bodyPr/>
          <a:lstStyle/>
          <a:p>
            <a:r>
              <a:rPr lang="en-US" dirty="0"/>
              <a:t>Fully Insured vs. Self Insured Health Plans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505200"/>
            <a:ext cx="8001000" cy="2819400"/>
          </a:xfrm>
        </p:spPr>
        <p:txBody>
          <a:bodyPr>
            <a:no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Differences between fully- and self-insured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Why it matters</a:t>
            </a:r>
          </a:p>
        </p:txBody>
      </p:sp>
      <p:pic>
        <p:nvPicPr>
          <p:cNvPr id="4" name="Picture 4" descr="OHA_logo_V1-cro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3810000" y="228600"/>
            <a:ext cx="1584325" cy="1522413"/>
          </a:xfrm>
          <a:prstGeom prst="rect">
            <a:avLst/>
          </a:prstGeom>
          <a:noFill/>
          <a:ln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772400" cy="1470025"/>
          </a:xfrm>
        </p:spPr>
        <p:txBody>
          <a:bodyPr/>
          <a:lstStyle/>
          <a:p>
            <a:r>
              <a:rPr lang="en-US" dirty="0"/>
              <a:t>Fully-Insured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3375024"/>
            <a:ext cx="8610600" cy="3254375"/>
          </a:xfrm>
        </p:spPr>
        <p:txBody>
          <a:bodyPr>
            <a:no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 Insurance company issues policy to individual, family or employer</a:t>
            </a:r>
          </a:p>
          <a:p>
            <a:pPr algn="l">
              <a:buFont typeface="Arial" pitchFamily="34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 Insurance company bears the risk of paying claims </a:t>
            </a:r>
          </a:p>
          <a:p>
            <a:pPr algn="l">
              <a:buFont typeface="Arial" pitchFamily="34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 Insurer manages provider network, processes claims, resolves appeals, etc.</a:t>
            </a:r>
          </a:p>
        </p:txBody>
      </p:sp>
      <p:pic>
        <p:nvPicPr>
          <p:cNvPr id="4" name="Picture 4" descr="OHA_logo_V1-cro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3810000" y="228600"/>
            <a:ext cx="1584325" cy="1522413"/>
          </a:xfrm>
          <a:prstGeom prst="rect">
            <a:avLst/>
          </a:prstGeom>
          <a:noFill/>
          <a:ln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772400" cy="1470025"/>
          </a:xfrm>
        </p:spPr>
        <p:txBody>
          <a:bodyPr/>
          <a:lstStyle/>
          <a:p>
            <a:r>
              <a:rPr lang="en-US" dirty="0"/>
              <a:t>Fully-Insured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375024"/>
            <a:ext cx="8153400" cy="3254375"/>
          </a:xfrm>
        </p:spPr>
        <p:txBody>
          <a:bodyPr>
            <a:no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 Compliance with ACA</a:t>
            </a:r>
          </a:p>
          <a:p>
            <a:pPr algn="l"/>
            <a:endParaRPr lang="en-US" sz="2800" dirty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 Compliance with ERISA</a:t>
            </a:r>
          </a:p>
          <a:p>
            <a:pPr algn="l">
              <a:buFont typeface="Arial" pitchFamily="34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 Compliance with state laws and mandates</a:t>
            </a:r>
          </a:p>
          <a:p>
            <a:pPr algn="l"/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4" name="Picture 4" descr="OHA_logo_V1-cro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3810000" y="228600"/>
            <a:ext cx="1584325" cy="1522413"/>
          </a:xfrm>
          <a:prstGeom prst="rect">
            <a:avLst/>
          </a:prstGeom>
          <a:noFill/>
          <a:ln/>
        </p:spPr>
      </p:pic>
    </p:spTree>
    <p:extLst>
      <p:ext uri="{BB962C8B-B14F-4D97-AF65-F5344CB8AC3E}">
        <p14:creationId xmlns:p14="http://schemas.microsoft.com/office/powerpoint/2010/main" val="2135540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772400" cy="1470025"/>
          </a:xfrm>
        </p:spPr>
        <p:txBody>
          <a:bodyPr/>
          <a:lstStyle/>
          <a:p>
            <a:r>
              <a:rPr lang="en-US" dirty="0"/>
              <a:t>Self-Insured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375024"/>
            <a:ext cx="8458200" cy="3254375"/>
          </a:xfrm>
        </p:spPr>
        <p:txBody>
          <a:bodyPr>
            <a:no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 Employer bears the risk of funding claims on behalf of employees</a:t>
            </a:r>
          </a:p>
          <a:p>
            <a:pPr algn="l">
              <a:buFont typeface="Arial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 Employer typically contracts with an insurer as a Third-Party Administrator (TPA) to administer the health plan</a:t>
            </a:r>
          </a:p>
          <a:p>
            <a:pPr algn="l">
              <a:buFont typeface="Arial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 TPA manages provider network, processes claims, resolves appeals, issues payments, etc.</a:t>
            </a:r>
          </a:p>
        </p:txBody>
      </p:sp>
      <p:pic>
        <p:nvPicPr>
          <p:cNvPr id="4" name="Picture 4" descr="OHA_logo_V1-cro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3810000" y="228600"/>
            <a:ext cx="1584325" cy="1522413"/>
          </a:xfrm>
          <a:prstGeom prst="rect">
            <a:avLst/>
          </a:prstGeom>
          <a:noFill/>
          <a:ln/>
        </p:spPr>
      </p:pic>
    </p:spTree>
    <p:extLst>
      <p:ext uri="{BB962C8B-B14F-4D97-AF65-F5344CB8AC3E}">
        <p14:creationId xmlns:p14="http://schemas.microsoft.com/office/powerpoint/2010/main" val="3786488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1"/>
            <a:ext cx="7772400" cy="762000"/>
          </a:xfrm>
        </p:spPr>
        <p:txBody>
          <a:bodyPr/>
          <a:lstStyle/>
          <a:p>
            <a:r>
              <a:rPr lang="en-US" dirty="0"/>
              <a:t>Self-Insured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" y="2882845"/>
            <a:ext cx="8458200" cy="3746555"/>
          </a:xfrm>
        </p:spPr>
        <p:txBody>
          <a:bodyPr>
            <a:no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 Compliance with ACA</a:t>
            </a:r>
          </a:p>
          <a:p>
            <a:pPr algn="l">
              <a:buFont typeface="Arial" pitchFamily="34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 Compliance with ERISA</a:t>
            </a:r>
          </a:p>
          <a:p>
            <a:pPr algn="l">
              <a:buFont typeface="Arial" pitchFamily="34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 Not required to follow state laws and mandates</a:t>
            </a:r>
          </a:p>
          <a:p>
            <a:pPr algn="l">
              <a:buFont typeface="Arial" pitchFamily="34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 May be supplemented by stop-loss</a:t>
            </a:r>
          </a:p>
        </p:txBody>
      </p:sp>
      <p:pic>
        <p:nvPicPr>
          <p:cNvPr id="4" name="Picture 4" descr="OHA_logo_V1-cro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3810000" y="228600"/>
            <a:ext cx="1584325" cy="1522413"/>
          </a:xfrm>
          <a:prstGeom prst="rect">
            <a:avLst/>
          </a:prstGeom>
          <a:noFill/>
          <a:ln/>
        </p:spPr>
      </p:pic>
    </p:spTree>
    <p:extLst>
      <p:ext uri="{BB962C8B-B14F-4D97-AF65-F5344CB8AC3E}">
        <p14:creationId xmlns:p14="http://schemas.microsoft.com/office/powerpoint/2010/main" val="1708631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667000"/>
            <a:ext cx="6400800" cy="2895600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/>
              <a:t>Office of the Healthcare Advocate</a:t>
            </a:r>
          </a:p>
          <a:p>
            <a:r>
              <a:rPr lang="en-US" sz="3600" dirty="0"/>
              <a:t>P.O. Box 1543</a:t>
            </a:r>
          </a:p>
          <a:p>
            <a:r>
              <a:rPr lang="en-US" sz="3600" dirty="0"/>
              <a:t>Hartford, CT 06144</a:t>
            </a:r>
          </a:p>
          <a:p>
            <a:r>
              <a:rPr lang="en-US" sz="3600" dirty="0"/>
              <a:t>866-466-4446</a:t>
            </a:r>
          </a:p>
          <a:p>
            <a:r>
              <a:rPr lang="en-US" dirty="0"/>
              <a:t>portal.ct.gov/OHA</a:t>
            </a:r>
          </a:p>
        </p:txBody>
      </p:sp>
      <p:pic>
        <p:nvPicPr>
          <p:cNvPr id="4" name="Picture 4" descr="OHA_logo_V1-cro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3810000" y="228600"/>
            <a:ext cx="1584325" cy="1522413"/>
          </a:xfrm>
          <a:prstGeom prst="rect">
            <a:avLst/>
          </a:prstGeom>
          <a:noFill/>
          <a:ln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11984</TotalTime>
  <Words>468</Words>
  <Application>Microsoft Office PowerPoint</Application>
  <PresentationFormat>On-screen Show (4:3)</PresentationFormat>
  <Paragraphs>56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 </vt:lpstr>
      <vt:lpstr>Fully Insured vs. Self Insured Health Plans</vt:lpstr>
      <vt:lpstr>Fully-Insured</vt:lpstr>
      <vt:lpstr>Fully-Insured</vt:lpstr>
      <vt:lpstr>Self-Insured</vt:lpstr>
      <vt:lpstr>Self-Insured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Morris, Laura</dc:creator>
  <cp:lastModifiedBy>King, Sean</cp:lastModifiedBy>
  <cp:revision>197</cp:revision>
  <dcterms:created xsi:type="dcterms:W3CDTF">2012-01-19T15:22:53Z</dcterms:created>
  <dcterms:modified xsi:type="dcterms:W3CDTF">2022-12-20T16:14:18Z</dcterms:modified>
</cp:coreProperties>
</file>