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85" r:id="rId4"/>
  </p:sldMasterIdLst>
  <p:notesMasterIdLst>
    <p:notesMasterId r:id="rId37"/>
  </p:notesMasterIdLst>
  <p:sldIdLst>
    <p:sldId id="508" r:id="rId5"/>
    <p:sldId id="518" r:id="rId6"/>
    <p:sldId id="642" r:id="rId7"/>
    <p:sldId id="643" r:id="rId8"/>
    <p:sldId id="644" r:id="rId9"/>
    <p:sldId id="648" r:id="rId10"/>
    <p:sldId id="653" r:id="rId11"/>
    <p:sldId id="686" r:id="rId12"/>
    <p:sldId id="687" r:id="rId13"/>
    <p:sldId id="631" r:id="rId14"/>
    <p:sldId id="659" r:id="rId15"/>
    <p:sldId id="661" r:id="rId16"/>
    <p:sldId id="662" r:id="rId17"/>
    <p:sldId id="685" r:id="rId18"/>
    <p:sldId id="616" r:id="rId19"/>
    <p:sldId id="321" r:id="rId20"/>
    <p:sldId id="626" r:id="rId21"/>
    <p:sldId id="604" r:id="rId22"/>
    <p:sldId id="603" r:id="rId23"/>
    <p:sldId id="689" r:id="rId24"/>
    <p:sldId id="667" r:id="rId25"/>
    <p:sldId id="668" r:id="rId26"/>
    <p:sldId id="682" r:id="rId27"/>
    <p:sldId id="613" r:id="rId28"/>
    <p:sldId id="591" r:id="rId29"/>
    <p:sldId id="673" r:id="rId30"/>
    <p:sldId id="614" r:id="rId31"/>
    <p:sldId id="676" r:id="rId32"/>
    <p:sldId id="677" r:id="rId33"/>
    <p:sldId id="683" r:id="rId34"/>
    <p:sldId id="665" r:id="rId35"/>
    <p:sldId id="635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0AD47"/>
    <a:srgbClr val="4DC58D"/>
    <a:srgbClr val="FFFF99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52580" autoAdjust="0"/>
  </p:normalViewPr>
  <p:slideViewPr>
    <p:cSldViewPr snapToGrid="0" showGuides="1">
      <p:cViewPr varScale="1">
        <p:scale>
          <a:sx n="40" d="100"/>
          <a:sy n="40" d="100"/>
        </p:scale>
        <p:origin x="1589" y="24"/>
      </p:cViewPr>
      <p:guideLst/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99"/>
    </p:cViewPr>
  </p:sorterViewPr>
  <p:notesViewPr>
    <p:cSldViewPr snapToGrid="0">
      <p:cViewPr>
        <p:scale>
          <a:sx n="98" d="100"/>
          <a:sy n="98" d="100"/>
        </p:scale>
        <p:origin x="1062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76635-7898-4189-8E61-6CD71703F98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29AA2B-9D2F-4FE1-A2FC-EDF7679B0458}">
      <dgm:prSet/>
      <dgm:spPr/>
      <dgm:t>
        <a:bodyPr/>
        <a:lstStyle/>
        <a:p>
          <a:pPr algn="ctr"/>
          <a:r>
            <a:rPr lang="en-US" dirty="0"/>
            <a:t>Social Security Administration (federal determinations)</a:t>
          </a:r>
        </a:p>
      </dgm:t>
    </dgm:pt>
    <dgm:pt modelId="{91015873-E2D4-4146-B927-DA87B79CA07E}" type="parTrans" cxnId="{E4C60C76-01EF-44DD-A886-876585365CD6}">
      <dgm:prSet/>
      <dgm:spPr/>
      <dgm:t>
        <a:bodyPr/>
        <a:lstStyle/>
        <a:p>
          <a:endParaRPr lang="en-US"/>
        </a:p>
      </dgm:t>
    </dgm:pt>
    <dgm:pt modelId="{3EA9AAB0-76B7-4963-B1BE-47D56DC15CF7}" type="sibTrans" cxnId="{E4C60C76-01EF-44DD-A886-876585365CD6}">
      <dgm:prSet/>
      <dgm:spPr/>
      <dgm:t>
        <a:bodyPr/>
        <a:lstStyle/>
        <a:p>
          <a:endParaRPr lang="en-US"/>
        </a:p>
      </dgm:t>
    </dgm:pt>
    <dgm:pt modelId="{C591CDB4-4FCE-4F9C-91E7-D52A3D9B602F}">
      <dgm:prSet/>
      <dgm:spPr/>
      <dgm:t>
        <a:bodyPr/>
        <a:lstStyle/>
        <a:p>
          <a:pPr algn="ctr"/>
          <a:r>
            <a:rPr lang="en-US" dirty="0"/>
            <a:t>Department of Social Services (state determinations)</a:t>
          </a:r>
        </a:p>
      </dgm:t>
    </dgm:pt>
    <dgm:pt modelId="{B59327DF-ADDA-421A-8C17-0CA96E6FAEE9}" type="parTrans" cxnId="{817EBFF8-F2AC-424F-B962-66BD57C09775}">
      <dgm:prSet/>
      <dgm:spPr/>
      <dgm:t>
        <a:bodyPr/>
        <a:lstStyle/>
        <a:p>
          <a:endParaRPr lang="en-US"/>
        </a:p>
      </dgm:t>
    </dgm:pt>
    <dgm:pt modelId="{FB5491A6-9996-42E2-97C5-19DF55792BD6}" type="sibTrans" cxnId="{817EBFF8-F2AC-424F-B962-66BD57C09775}">
      <dgm:prSet/>
      <dgm:spPr/>
      <dgm:t>
        <a:bodyPr/>
        <a:lstStyle/>
        <a:p>
          <a:endParaRPr lang="en-US"/>
        </a:p>
      </dgm:t>
    </dgm:pt>
    <dgm:pt modelId="{A76E72E4-A4B7-427A-9DE3-03243CB77E29}">
      <dgm:prSet/>
      <dgm:spPr/>
      <dgm:t>
        <a:bodyPr/>
        <a:lstStyle/>
        <a:p>
          <a:pPr algn="ctr"/>
          <a:r>
            <a:rPr lang="en-US" dirty="0"/>
            <a:t>Employer-Sponsor Health Insurance</a:t>
          </a:r>
        </a:p>
      </dgm:t>
    </dgm:pt>
    <dgm:pt modelId="{45A3BC25-2D3D-4A7E-B5C6-535C228D91B1}" type="parTrans" cxnId="{F1EA91E7-62C4-4C44-8BCB-E77C6A7C2A45}">
      <dgm:prSet/>
      <dgm:spPr/>
      <dgm:t>
        <a:bodyPr/>
        <a:lstStyle/>
        <a:p>
          <a:endParaRPr lang="en-US"/>
        </a:p>
      </dgm:t>
    </dgm:pt>
    <dgm:pt modelId="{146FCE92-16A8-426E-9161-8984F6AA1258}" type="sibTrans" cxnId="{F1EA91E7-62C4-4C44-8BCB-E77C6A7C2A45}">
      <dgm:prSet/>
      <dgm:spPr/>
      <dgm:t>
        <a:bodyPr/>
        <a:lstStyle/>
        <a:p>
          <a:endParaRPr lang="en-US"/>
        </a:p>
      </dgm:t>
    </dgm:pt>
    <dgm:pt modelId="{5E3F9DD1-8862-4598-87E7-8F524B908E41}" type="pres">
      <dgm:prSet presAssocID="{C4876635-7898-4189-8E61-6CD71703F981}" presName="linear" presStyleCnt="0">
        <dgm:presLayoutVars>
          <dgm:animLvl val="lvl"/>
          <dgm:resizeHandles val="exact"/>
        </dgm:presLayoutVars>
      </dgm:prSet>
      <dgm:spPr/>
    </dgm:pt>
    <dgm:pt modelId="{DAC2972F-71BB-4A4D-8BF1-226401A6F945}" type="pres">
      <dgm:prSet presAssocID="{C929AA2B-9D2F-4FE1-A2FC-EDF7679B04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C22012-55E1-495A-8908-021D75209415}" type="pres">
      <dgm:prSet presAssocID="{3EA9AAB0-76B7-4963-B1BE-47D56DC15CF7}" presName="spacer" presStyleCnt="0"/>
      <dgm:spPr/>
    </dgm:pt>
    <dgm:pt modelId="{65E9B64F-F20F-4707-B2BA-D5A1B04D54B9}" type="pres">
      <dgm:prSet presAssocID="{C591CDB4-4FCE-4F9C-91E7-D52A3D9B60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4ADCFA-FA50-4DD6-864A-22650CC8F14D}" type="pres">
      <dgm:prSet presAssocID="{FB5491A6-9996-42E2-97C5-19DF55792BD6}" presName="spacer" presStyleCnt="0"/>
      <dgm:spPr/>
    </dgm:pt>
    <dgm:pt modelId="{72D6795A-10F3-45BA-8A58-4C0394BEC11C}" type="pres">
      <dgm:prSet presAssocID="{A76E72E4-A4B7-427A-9DE3-03243CB77E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BAD53F-F975-4E5A-8D75-EB9ADE5C6932}" type="presOf" srcId="{A76E72E4-A4B7-427A-9DE3-03243CB77E29}" destId="{72D6795A-10F3-45BA-8A58-4C0394BEC11C}" srcOrd="0" destOrd="0" presId="urn:microsoft.com/office/officeart/2005/8/layout/vList2"/>
    <dgm:cxn modelId="{1C2B8E4C-FF05-46D0-BD86-14994CCCB0E6}" type="presOf" srcId="{C929AA2B-9D2F-4FE1-A2FC-EDF7679B0458}" destId="{DAC2972F-71BB-4A4D-8BF1-226401A6F945}" srcOrd="0" destOrd="0" presId="urn:microsoft.com/office/officeart/2005/8/layout/vList2"/>
    <dgm:cxn modelId="{E4C60C76-01EF-44DD-A886-876585365CD6}" srcId="{C4876635-7898-4189-8E61-6CD71703F981}" destId="{C929AA2B-9D2F-4FE1-A2FC-EDF7679B0458}" srcOrd="0" destOrd="0" parTransId="{91015873-E2D4-4146-B927-DA87B79CA07E}" sibTransId="{3EA9AAB0-76B7-4963-B1BE-47D56DC15CF7}"/>
    <dgm:cxn modelId="{7BC18289-9D2B-4A38-B4C9-745DA8D8E432}" type="presOf" srcId="{C4876635-7898-4189-8E61-6CD71703F981}" destId="{5E3F9DD1-8862-4598-87E7-8F524B908E41}" srcOrd="0" destOrd="0" presId="urn:microsoft.com/office/officeart/2005/8/layout/vList2"/>
    <dgm:cxn modelId="{A0D007D8-56CC-4439-88BE-8E5AA7F2A2BD}" type="presOf" srcId="{C591CDB4-4FCE-4F9C-91E7-D52A3D9B602F}" destId="{65E9B64F-F20F-4707-B2BA-D5A1B04D54B9}" srcOrd="0" destOrd="0" presId="urn:microsoft.com/office/officeart/2005/8/layout/vList2"/>
    <dgm:cxn modelId="{F1EA91E7-62C4-4C44-8BCB-E77C6A7C2A45}" srcId="{C4876635-7898-4189-8E61-6CD71703F981}" destId="{A76E72E4-A4B7-427A-9DE3-03243CB77E29}" srcOrd="2" destOrd="0" parTransId="{45A3BC25-2D3D-4A7E-B5C6-535C228D91B1}" sibTransId="{146FCE92-16A8-426E-9161-8984F6AA1258}"/>
    <dgm:cxn modelId="{817EBFF8-F2AC-424F-B962-66BD57C09775}" srcId="{C4876635-7898-4189-8E61-6CD71703F981}" destId="{C591CDB4-4FCE-4F9C-91E7-D52A3D9B602F}" srcOrd="1" destOrd="0" parTransId="{B59327DF-ADDA-421A-8C17-0CA96E6FAEE9}" sibTransId="{FB5491A6-9996-42E2-97C5-19DF55792BD6}"/>
    <dgm:cxn modelId="{6C28CD18-18D7-44C7-AD99-0B48B12C14C8}" type="presParOf" srcId="{5E3F9DD1-8862-4598-87E7-8F524B908E41}" destId="{DAC2972F-71BB-4A4D-8BF1-226401A6F945}" srcOrd="0" destOrd="0" presId="urn:microsoft.com/office/officeart/2005/8/layout/vList2"/>
    <dgm:cxn modelId="{350B75A6-2A64-49C1-AFF5-522A3D5305DB}" type="presParOf" srcId="{5E3F9DD1-8862-4598-87E7-8F524B908E41}" destId="{06C22012-55E1-495A-8908-021D75209415}" srcOrd="1" destOrd="0" presId="urn:microsoft.com/office/officeart/2005/8/layout/vList2"/>
    <dgm:cxn modelId="{3F4AB64E-6EB5-4D1C-9713-4E951FB2BD3F}" type="presParOf" srcId="{5E3F9DD1-8862-4598-87E7-8F524B908E41}" destId="{65E9B64F-F20F-4707-B2BA-D5A1B04D54B9}" srcOrd="2" destOrd="0" presId="urn:microsoft.com/office/officeart/2005/8/layout/vList2"/>
    <dgm:cxn modelId="{C4C8D2F7-DA29-48C5-B6E0-B2023A6BFCB0}" type="presParOf" srcId="{5E3F9DD1-8862-4598-87E7-8F524B908E41}" destId="{604ADCFA-FA50-4DD6-864A-22650CC8F14D}" srcOrd="3" destOrd="0" presId="urn:microsoft.com/office/officeart/2005/8/layout/vList2"/>
    <dgm:cxn modelId="{CC9E6179-66C1-40AF-91A3-479F45E2F6F4}" type="presParOf" srcId="{5E3F9DD1-8862-4598-87E7-8F524B908E41}" destId="{72D6795A-10F3-45BA-8A58-4C0394BEC1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DF84A-4807-48AE-9C60-E1557D1DF1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A0B8E6-BD98-4275-ABFB-69EB66E05AF2}">
      <dgm:prSet/>
      <dgm:spPr/>
      <dgm:t>
        <a:bodyPr/>
        <a:lstStyle/>
        <a:p>
          <a:pPr algn="ctr"/>
          <a:r>
            <a:rPr lang="en-US" dirty="0"/>
            <a:t>Social Security Administration (SSA) </a:t>
          </a:r>
        </a:p>
      </dgm:t>
    </dgm:pt>
    <dgm:pt modelId="{798DE3AE-FDA5-48E9-8FB4-15D5C55C9681}" type="parTrans" cxnId="{BD4FF9E8-78C3-489D-830A-D722B91BC072}">
      <dgm:prSet/>
      <dgm:spPr/>
      <dgm:t>
        <a:bodyPr/>
        <a:lstStyle/>
        <a:p>
          <a:endParaRPr lang="en-US"/>
        </a:p>
      </dgm:t>
    </dgm:pt>
    <dgm:pt modelId="{6A2C7F64-0A1E-42D6-9B7F-ED4A89114825}" type="sibTrans" cxnId="{BD4FF9E8-78C3-489D-830A-D722B91BC072}">
      <dgm:prSet/>
      <dgm:spPr/>
      <dgm:t>
        <a:bodyPr/>
        <a:lstStyle/>
        <a:p>
          <a:endParaRPr lang="en-US"/>
        </a:p>
      </dgm:t>
    </dgm:pt>
    <dgm:pt modelId="{AD2C485A-7F88-465E-A33F-24D0A8CE3FF7}" type="pres">
      <dgm:prSet presAssocID="{75FDF84A-4807-48AE-9C60-E1557D1DF131}" presName="linear" presStyleCnt="0">
        <dgm:presLayoutVars>
          <dgm:animLvl val="lvl"/>
          <dgm:resizeHandles val="exact"/>
        </dgm:presLayoutVars>
      </dgm:prSet>
      <dgm:spPr/>
    </dgm:pt>
    <dgm:pt modelId="{A652F17F-390D-4AE1-9242-20FE14551B42}" type="pres">
      <dgm:prSet presAssocID="{99A0B8E6-BD98-4275-ABFB-69EB66E05AF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DDEE901-06C5-44AD-AEE6-2C4E94D9517C}" type="presOf" srcId="{75FDF84A-4807-48AE-9C60-E1557D1DF131}" destId="{AD2C485A-7F88-465E-A33F-24D0A8CE3FF7}" srcOrd="0" destOrd="0" presId="urn:microsoft.com/office/officeart/2005/8/layout/vList2"/>
    <dgm:cxn modelId="{EC1F5789-8A12-45A5-AE12-46575EF8932E}" type="presOf" srcId="{99A0B8E6-BD98-4275-ABFB-69EB66E05AF2}" destId="{A652F17F-390D-4AE1-9242-20FE14551B42}" srcOrd="0" destOrd="0" presId="urn:microsoft.com/office/officeart/2005/8/layout/vList2"/>
    <dgm:cxn modelId="{BD4FF9E8-78C3-489D-830A-D722B91BC072}" srcId="{75FDF84A-4807-48AE-9C60-E1557D1DF131}" destId="{99A0B8E6-BD98-4275-ABFB-69EB66E05AF2}" srcOrd="0" destOrd="0" parTransId="{798DE3AE-FDA5-48E9-8FB4-15D5C55C9681}" sibTransId="{6A2C7F64-0A1E-42D6-9B7F-ED4A89114825}"/>
    <dgm:cxn modelId="{C1010411-E9F6-47D2-A7EB-63BB909B5199}" type="presParOf" srcId="{AD2C485A-7F88-465E-A33F-24D0A8CE3FF7}" destId="{A652F17F-390D-4AE1-9242-20FE14551B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DF84A-4807-48AE-9C60-E1557D1DF1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1CB015-D8FB-421C-AD74-150FC42AB060}">
      <dgm:prSet/>
      <dgm:spPr>
        <a:solidFill>
          <a:srgbClr val="4DC58D"/>
        </a:solidFill>
      </dgm:spPr>
      <dgm:t>
        <a:bodyPr/>
        <a:lstStyle/>
        <a:p>
          <a:pPr algn="ctr"/>
          <a:r>
            <a:rPr lang="en-US" dirty="0"/>
            <a:t>Department of Social Services (DSS)</a:t>
          </a:r>
        </a:p>
      </dgm:t>
    </dgm:pt>
    <dgm:pt modelId="{3F9F1D39-206F-4310-8A75-274435BDE57E}" type="parTrans" cxnId="{9FB19EED-31D6-4946-A533-A2469FD2CCF2}">
      <dgm:prSet/>
      <dgm:spPr/>
      <dgm:t>
        <a:bodyPr/>
        <a:lstStyle/>
        <a:p>
          <a:endParaRPr lang="en-US"/>
        </a:p>
      </dgm:t>
    </dgm:pt>
    <dgm:pt modelId="{9E0099B8-90B9-4EEE-8083-407DD6DDFFDA}" type="sibTrans" cxnId="{9FB19EED-31D6-4946-A533-A2469FD2CCF2}">
      <dgm:prSet/>
      <dgm:spPr/>
      <dgm:t>
        <a:bodyPr/>
        <a:lstStyle/>
        <a:p>
          <a:endParaRPr lang="en-US"/>
        </a:p>
      </dgm:t>
    </dgm:pt>
    <dgm:pt modelId="{AD2C485A-7F88-465E-A33F-24D0A8CE3FF7}" type="pres">
      <dgm:prSet presAssocID="{75FDF84A-4807-48AE-9C60-E1557D1DF131}" presName="linear" presStyleCnt="0">
        <dgm:presLayoutVars>
          <dgm:animLvl val="lvl"/>
          <dgm:resizeHandles val="exact"/>
        </dgm:presLayoutVars>
      </dgm:prSet>
      <dgm:spPr/>
    </dgm:pt>
    <dgm:pt modelId="{6C14DA07-9AC1-4A3A-9A05-F0DEDEDBB6D5}" type="pres">
      <dgm:prSet presAssocID="{4E1CB015-D8FB-421C-AD74-150FC42AB060}" presName="parentText" presStyleLbl="node1" presStyleIdx="0" presStyleCnt="1" custLinFactNeighborX="166" custLinFactNeighborY="7283">
        <dgm:presLayoutVars>
          <dgm:chMax val="0"/>
          <dgm:bulletEnabled val="1"/>
        </dgm:presLayoutVars>
      </dgm:prSet>
      <dgm:spPr/>
    </dgm:pt>
  </dgm:ptLst>
  <dgm:cxnLst>
    <dgm:cxn modelId="{8DDEE901-06C5-44AD-AEE6-2C4E94D9517C}" type="presOf" srcId="{75FDF84A-4807-48AE-9C60-E1557D1DF131}" destId="{AD2C485A-7F88-465E-A33F-24D0A8CE3FF7}" srcOrd="0" destOrd="0" presId="urn:microsoft.com/office/officeart/2005/8/layout/vList2"/>
    <dgm:cxn modelId="{4D2D4915-EDD7-4751-B9A6-D467C32B816A}" type="presOf" srcId="{4E1CB015-D8FB-421C-AD74-150FC42AB060}" destId="{6C14DA07-9AC1-4A3A-9A05-F0DEDEDBB6D5}" srcOrd="0" destOrd="0" presId="urn:microsoft.com/office/officeart/2005/8/layout/vList2"/>
    <dgm:cxn modelId="{9FB19EED-31D6-4946-A533-A2469FD2CCF2}" srcId="{75FDF84A-4807-48AE-9C60-E1557D1DF131}" destId="{4E1CB015-D8FB-421C-AD74-150FC42AB060}" srcOrd="0" destOrd="0" parTransId="{3F9F1D39-206F-4310-8A75-274435BDE57E}" sibTransId="{9E0099B8-90B9-4EEE-8083-407DD6DDFFDA}"/>
    <dgm:cxn modelId="{780B9B95-F3FB-4064-B100-667FD19355B8}" type="presParOf" srcId="{AD2C485A-7F88-465E-A33F-24D0A8CE3FF7}" destId="{6C14DA07-9AC1-4A3A-9A05-F0DEDEDBB6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DF84A-4807-48AE-9C60-E1557D1DF1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A0B8E6-BD98-4275-ABFB-69EB66E05AF2}">
      <dgm:prSet custT="1"/>
      <dgm:spPr>
        <a:solidFill>
          <a:srgbClr val="70AD47"/>
        </a:solidFill>
      </dgm:spPr>
      <dgm:t>
        <a:bodyPr/>
        <a:lstStyle/>
        <a:p>
          <a:pPr algn="ctr"/>
          <a:r>
            <a:rPr lang="en-US" sz="6000" dirty="0"/>
            <a:t>Beyond Age 26</a:t>
          </a:r>
        </a:p>
      </dgm:t>
    </dgm:pt>
    <dgm:pt modelId="{6A2C7F64-0A1E-42D6-9B7F-ED4A89114825}" type="sibTrans" cxnId="{BD4FF9E8-78C3-489D-830A-D722B91BC072}">
      <dgm:prSet/>
      <dgm:spPr/>
      <dgm:t>
        <a:bodyPr/>
        <a:lstStyle/>
        <a:p>
          <a:endParaRPr lang="en-US"/>
        </a:p>
      </dgm:t>
    </dgm:pt>
    <dgm:pt modelId="{798DE3AE-FDA5-48E9-8FB4-15D5C55C9681}" type="parTrans" cxnId="{BD4FF9E8-78C3-489D-830A-D722B91BC072}">
      <dgm:prSet/>
      <dgm:spPr/>
      <dgm:t>
        <a:bodyPr/>
        <a:lstStyle/>
        <a:p>
          <a:endParaRPr lang="en-US"/>
        </a:p>
      </dgm:t>
    </dgm:pt>
    <dgm:pt modelId="{AD2C485A-7F88-465E-A33F-24D0A8CE3FF7}" type="pres">
      <dgm:prSet presAssocID="{75FDF84A-4807-48AE-9C60-E1557D1DF131}" presName="linear" presStyleCnt="0">
        <dgm:presLayoutVars>
          <dgm:animLvl val="lvl"/>
          <dgm:resizeHandles val="exact"/>
        </dgm:presLayoutVars>
      </dgm:prSet>
      <dgm:spPr/>
    </dgm:pt>
    <dgm:pt modelId="{A652F17F-390D-4AE1-9242-20FE14551B42}" type="pres">
      <dgm:prSet presAssocID="{99A0B8E6-BD98-4275-ABFB-69EB66E05AF2}" presName="parentText" presStyleLbl="node1" presStyleIdx="0" presStyleCnt="1" custScaleY="217585" custLinFactNeighborX="166" custLinFactNeighborY="3609">
        <dgm:presLayoutVars>
          <dgm:chMax val="0"/>
          <dgm:bulletEnabled val="1"/>
        </dgm:presLayoutVars>
      </dgm:prSet>
      <dgm:spPr/>
    </dgm:pt>
  </dgm:ptLst>
  <dgm:cxnLst>
    <dgm:cxn modelId="{8DDEE901-06C5-44AD-AEE6-2C4E94D9517C}" type="presOf" srcId="{75FDF84A-4807-48AE-9C60-E1557D1DF131}" destId="{AD2C485A-7F88-465E-A33F-24D0A8CE3FF7}" srcOrd="0" destOrd="0" presId="urn:microsoft.com/office/officeart/2005/8/layout/vList2"/>
    <dgm:cxn modelId="{EC1F5789-8A12-45A5-AE12-46575EF8932E}" type="presOf" srcId="{99A0B8E6-BD98-4275-ABFB-69EB66E05AF2}" destId="{A652F17F-390D-4AE1-9242-20FE14551B42}" srcOrd="0" destOrd="0" presId="urn:microsoft.com/office/officeart/2005/8/layout/vList2"/>
    <dgm:cxn modelId="{BD4FF9E8-78C3-489D-830A-D722B91BC072}" srcId="{75FDF84A-4807-48AE-9C60-E1557D1DF131}" destId="{99A0B8E6-BD98-4275-ABFB-69EB66E05AF2}" srcOrd="0" destOrd="0" parTransId="{798DE3AE-FDA5-48E9-8FB4-15D5C55C9681}" sibTransId="{6A2C7F64-0A1E-42D6-9B7F-ED4A89114825}"/>
    <dgm:cxn modelId="{C1010411-E9F6-47D2-A7EB-63BB909B5199}" type="presParOf" srcId="{AD2C485A-7F88-465E-A33F-24D0A8CE3FF7}" destId="{A652F17F-390D-4AE1-9242-20FE14551B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972F-71BB-4A4D-8BF1-226401A6F945}">
      <dsp:nvSpPr>
        <dsp:cNvPr id="0" name=""/>
        <dsp:cNvSpPr/>
      </dsp:nvSpPr>
      <dsp:spPr>
        <a:xfrm>
          <a:off x="0" y="437993"/>
          <a:ext cx="626364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Social Security Administration (federal determinations)</a:t>
          </a:r>
        </a:p>
      </dsp:txBody>
      <dsp:txXfrm>
        <a:off x="71850" y="509843"/>
        <a:ext cx="6119940" cy="1328160"/>
      </dsp:txXfrm>
    </dsp:sp>
    <dsp:sp modelId="{65E9B64F-F20F-4707-B2BA-D5A1B04D54B9}">
      <dsp:nvSpPr>
        <dsp:cNvPr id="0" name=""/>
        <dsp:cNvSpPr/>
      </dsp:nvSpPr>
      <dsp:spPr>
        <a:xfrm>
          <a:off x="0" y="2016413"/>
          <a:ext cx="6263640" cy="14718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Department of Social Services (state determinations)</a:t>
          </a:r>
        </a:p>
      </dsp:txBody>
      <dsp:txXfrm>
        <a:off x="71850" y="2088263"/>
        <a:ext cx="6119940" cy="1328160"/>
      </dsp:txXfrm>
    </dsp:sp>
    <dsp:sp modelId="{72D6795A-10F3-45BA-8A58-4C0394BEC11C}">
      <dsp:nvSpPr>
        <dsp:cNvPr id="0" name=""/>
        <dsp:cNvSpPr/>
      </dsp:nvSpPr>
      <dsp:spPr>
        <a:xfrm>
          <a:off x="0" y="3594834"/>
          <a:ext cx="6263640" cy="1471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Employer-Sponsor Health Insurance</a:t>
          </a:r>
        </a:p>
      </dsp:txBody>
      <dsp:txXfrm>
        <a:off x="71850" y="3666684"/>
        <a:ext cx="6119940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2F17F-390D-4AE1-9242-20FE14551B42}">
      <dsp:nvSpPr>
        <dsp:cNvPr id="0" name=""/>
        <dsp:cNvSpPr/>
      </dsp:nvSpPr>
      <dsp:spPr>
        <a:xfrm>
          <a:off x="0" y="965168"/>
          <a:ext cx="6263640" cy="35743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Social Security Administration (SSA) </a:t>
          </a:r>
        </a:p>
      </dsp:txBody>
      <dsp:txXfrm>
        <a:off x="174485" y="1139653"/>
        <a:ext cx="5914670" cy="3225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4DA07-9AC1-4A3A-9A05-F0DEDEDBB6D5}">
      <dsp:nvSpPr>
        <dsp:cNvPr id="0" name=""/>
        <dsp:cNvSpPr/>
      </dsp:nvSpPr>
      <dsp:spPr>
        <a:xfrm>
          <a:off x="0" y="1225488"/>
          <a:ext cx="6263640" cy="3574350"/>
        </a:xfrm>
        <a:prstGeom prst="roundRect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Department of Social Services (DSS)</a:t>
          </a:r>
        </a:p>
      </dsp:txBody>
      <dsp:txXfrm>
        <a:off x="174485" y="1399973"/>
        <a:ext cx="5914670" cy="3225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2F17F-390D-4AE1-9242-20FE14551B42}">
      <dsp:nvSpPr>
        <dsp:cNvPr id="0" name=""/>
        <dsp:cNvSpPr/>
      </dsp:nvSpPr>
      <dsp:spPr>
        <a:xfrm>
          <a:off x="0" y="1232495"/>
          <a:ext cx="6263640" cy="3143994"/>
        </a:xfrm>
        <a:prstGeom prst="round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Beyond Age 26</a:t>
          </a:r>
        </a:p>
      </dsp:txBody>
      <dsp:txXfrm>
        <a:off x="153477" y="1385972"/>
        <a:ext cx="5956686" cy="283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8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58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1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28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11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4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17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90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69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6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03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2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9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0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37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0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54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2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2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5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8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5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1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D11E-E7FE-4FCB-A76C-5FCE9350A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2F081-39AB-4E45-BBE5-A3DF0AB85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AF9D-EBEB-4336-B6B6-AC7E1B8D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E5EB-8D2B-4502-8BB8-076D0035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CEA26-442A-404D-9693-E5D765CA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1409-072E-4A71-BB02-31C06F3CA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D6C2C-E77B-4DFF-A1B6-4DB287329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D4F5-703A-4566-AA1F-5C7E819D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422-CA70-4285-8B3E-B7A26C5A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5C6E-4B09-4FFA-B821-E1068C9F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7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99004-DB17-406F-985C-2E63DE8D1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613FD-E32F-4FCE-AD66-368936514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EBAE-001F-49F4-AB9F-6CCD1A9C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87EF4-DE6C-4ADF-B319-F300265F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06C0-38A4-4937-90F1-802564B9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6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5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8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Click to edit Master title style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0DEF-B367-4756-AA98-B283F09C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8817D-E197-4852-AF27-B365E22A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3194-E861-4A9C-8360-51348ECE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4923-6D91-4C84-B84E-2AA09583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06566-FC7E-4948-92C0-C3EDDAF2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781A-7DA6-4415-B8AC-8121D4EF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B0EEC-ED73-41DF-AC1C-CD070867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77777-B2C1-462E-99B9-4C963886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4E85-F332-4CAA-967E-A92FD9E9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1292B-015E-4071-9FAF-E091936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F988-5B5B-4F88-AB14-15968636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1EC8-E454-40B4-90F4-903D4211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1381-F89F-4DAD-B82A-3868E281D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28319-10E2-4A2A-9B38-670755CC7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DDBC2-AC8E-48F2-ACE9-E594045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8C61B-33CD-4AB2-937C-8DF19504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F7654-A33E-411F-BC9F-06E6E910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9C25-ECC3-451B-9932-3FD0CA78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5D47D-5233-4101-BDCD-5D0EF55CA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7F079-BD83-482A-973D-0A6EFAAE3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DE44A-7E5A-4FD1-8AFE-FBFCB3477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D417B-A92B-4B3D-80B2-1F5A1E1A9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48604-52AC-453B-A95C-6DA7FDC5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4F25B-CF18-4F35-9A7F-DCD83F5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A852D-D642-484E-9146-443BA20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8735-EBC6-4AED-A9A4-EFB4F91C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1B8C7-9446-4799-9F38-A4E456A5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3CE9-DE86-478A-8EB2-61B26EDC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BF17-4D74-407B-8E41-EB99E207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5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0B427-F1B7-4614-A7FC-3B3F25FE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C44BF-D32E-4DA3-9B9D-3E5D4857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41FA1-066A-40DA-9C3E-30A4438A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2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C221-5570-4735-AB34-624B3E7E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F2F9-3F11-4F6A-B00D-39DCDD13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23AF6-0219-4242-939A-0335F0643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F3F44-FA52-4741-ACC2-96EFE990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51C41-8CC9-4749-9D92-0D7789BE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09854-CB2E-4CD2-98E4-E135AE07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5F4A-0D59-4FF3-B499-83F3EDF0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EA139-24F9-4233-BC7D-D94F8CEB9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6E981-EC6C-41D3-BF5D-9A3A473F5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33E1-0357-43AB-9257-EE6564CA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71B5-91E5-4A27-B4B8-CD3B76F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456E0-BC80-4E39-B8B2-0F21F45F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334DF-ECF1-4745-9AAC-D5909A4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744C-1AC9-4117-9893-E656CBE2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C900-01A7-40D3-9D3B-6E819AE25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CC652-87FE-441E-B88B-642DDC5B5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439D-15EB-4867-B47F-8D8ECBF8C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460ED7-243E-47EB-83F4-A3FA84BBC04D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A71E6-1FB3-4C1D-96F3-7394EB36C8E0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31A2AC-EAEB-4B62-BF4C-9E452A520652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31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775" r:id="rId14"/>
    <p:sldLayoutId id="2147483783" r:id="rId15"/>
    <p:sldLayoutId id="2147483784" r:id="rId16"/>
    <p:sldLayoutId id="2147483782" r:id="rId17"/>
    <p:sldLayoutId id="21474837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care.Advocate@ct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care.Advocate@ct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DE97C72B-0A76-7F50-807A-EDE49F0FC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F2A47-8821-FECC-96E6-2A40BAC8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82" y="3248375"/>
            <a:ext cx="1153643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Today:  Insurance Options for Disabled Adult Children</a:t>
            </a:r>
            <a:br>
              <a:rPr lang="en-US" sz="4000" dirty="0"/>
            </a:br>
            <a:r>
              <a:rPr lang="en-US" sz="2400" dirty="0"/>
              <a:t>October –  </a:t>
            </a: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Insurance Coverage for Breast Cancer Screenings </a:t>
            </a:r>
            <a:b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2400" dirty="0"/>
              <a:t>November</a:t>
            </a:r>
            <a:r>
              <a:rPr lang="en-US" sz="2400" baseline="30000" dirty="0"/>
              <a:t> </a:t>
            </a:r>
            <a:r>
              <a:rPr lang="en-US" sz="2400" dirty="0"/>
              <a:t>– </a:t>
            </a:r>
            <a: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  <a:t>Understanding “Open Enrollment”</a:t>
            </a:r>
            <a:br>
              <a:rPr lang="en-US" sz="2400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2400" dirty="0"/>
              <a:t>December – </a:t>
            </a:r>
            <a:r>
              <a:rPr lang="en-US" sz="24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ERISA vs. Fully Insured Coverage &amp; Consumer Rights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894D8-8B1B-0303-6856-B80CD8C4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3A98EE3D-8CD1-4C3F-BD1C-C98C9596463C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B89ACB-8571-14C1-2E57-B96BB1C59214}"/>
              </a:ext>
            </a:extLst>
          </p:cNvPr>
          <p:cNvSpPr/>
          <p:nvPr/>
        </p:nvSpPr>
        <p:spPr>
          <a:xfrm>
            <a:off x="194647" y="5456274"/>
            <a:ext cx="7196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Lunch &amp; Learn w/ OHA  </a:t>
            </a:r>
          </a:p>
        </p:txBody>
      </p:sp>
    </p:spTree>
    <p:extLst>
      <p:ext uri="{BB962C8B-B14F-4D97-AF65-F5344CB8AC3E}">
        <p14:creationId xmlns:p14="http://schemas.microsoft.com/office/powerpoint/2010/main" val="250149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01372-82C7-AF9C-0CA8-A97B598D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89482"/>
            <a:ext cx="11658600" cy="30312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FCE60-8E04-C2E9-47AE-2C645097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3DCCB-9FC6-46FD-9CC3-E10BA73C922D}"/>
              </a:ext>
            </a:extLst>
          </p:cNvPr>
          <p:cNvSpPr txBox="1"/>
          <p:nvPr/>
        </p:nvSpPr>
        <p:spPr>
          <a:xfrm>
            <a:off x="2266950" y="4789384"/>
            <a:ext cx="71978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www.AccessHealthCT.com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5A175-EDF1-0F3C-4DDB-3235F0A7085F}"/>
              </a:ext>
            </a:extLst>
          </p:cNvPr>
          <p:cNvSpPr txBox="1"/>
          <p:nvPr/>
        </p:nvSpPr>
        <p:spPr>
          <a:xfrm>
            <a:off x="3622549" y="6404257"/>
            <a:ext cx="520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Open enrollment : 11/01/2022 – 01/15/2023</a:t>
            </a:r>
          </a:p>
        </p:txBody>
      </p:sp>
    </p:spTree>
    <p:extLst>
      <p:ext uri="{BB962C8B-B14F-4D97-AF65-F5344CB8AC3E}">
        <p14:creationId xmlns:p14="http://schemas.microsoft.com/office/powerpoint/2010/main" val="194494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See the source image">
            <a:extLst>
              <a:ext uri="{FF2B5EF4-FFF2-40B4-BE49-F238E27FC236}">
                <a16:creationId xmlns:a16="http://schemas.microsoft.com/office/drawing/2014/main" id="{C05CCCE4-D316-CF10-F157-E68CBCE53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60EB8-35A7-DF42-E89B-0E18517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4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21" name="Group 1742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42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2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3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4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73DAF6-3BFC-7231-9D3B-06B3AC36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kern="1200">
                <a:latin typeface="+mj-lt"/>
                <a:ea typeface="+mj-ea"/>
                <a:cs typeface="+mj-cs"/>
              </a:rPr>
              <a:t>Options Young Adults with Disability </a:t>
            </a:r>
          </a:p>
        </p:txBody>
      </p:sp>
      <p:pic>
        <p:nvPicPr>
          <p:cNvPr id="17412" name="Picture 4" descr="See the source image">
            <a:extLst>
              <a:ext uri="{FF2B5EF4-FFF2-40B4-BE49-F238E27FC236}">
                <a16:creationId xmlns:a16="http://schemas.microsoft.com/office/drawing/2014/main" id="{E094AA86-CFD7-5F7E-49E1-F5D298A493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 b="-3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94463AAF-012A-5F63-DC1F-25E2D7164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r="25099" b="2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C870C-45EB-75D8-FE89-04555A96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E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6" name="Rectangle 18445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59859EDC-0577-EE08-268E-A205F6F4E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1" r="-1" b="15191"/>
          <a:stretch/>
        </p:blipFill>
        <p:spPr bwMode="auto"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315F9-69AB-B3EC-AA85-AF3DA449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C652C26C-CB22-5BF4-08FC-72A18C06B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6532" b="-1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BDC22-FB24-98F6-8201-2AE37CFD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Navigating Disability Benefits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F9AD2-BC6D-472A-95CB-5AA27495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019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4AB1A-6ACE-A76A-DF27-9FADC32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57" y="563242"/>
            <a:ext cx="4568467" cy="5504688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Healthcare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Benefits 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Based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Upon 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Disability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131D-7A7D-0D54-D2E9-1A3D7550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FDDE6F-0017-B8F3-05D6-669BF3902C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878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F4F435-1AD1-4E0F-A795-B9F20068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3" r="-1" b="14656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A71213-9165-4A92-935C-2D64396F1CB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-1" b="8248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344DF-11BB-4F1C-9AA6-A240E7A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4AB1A-6ACE-A76A-DF27-9FADC32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Federal Disability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Determinations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131D-7A7D-0D54-D2E9-1A3D7550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3CC82E-7D15-31A1-DAC0-9C4E2F3943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035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4AD5D28-95FE-9504-53D9-25862A215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681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13CA-EE25-8C64-974A-E0CB7568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7B01C3E-01AB-456E-0BA9-7B8D3D0D5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10" r="1" b="1"/>
          <a:stretch/>
        </p:blipFill>
        <p:spPr>
          <a:xfrm>
            <a:off x="321733" y="283633"/>
            <a:ext cx="11548534" cy="6214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13CA-EE25-8C64-974A-E0CB7568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3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tint val="75000"/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5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94C10-3346-461C-8CBC-CDDE1C336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94" y="-1292815"/>
            <a:ext cx="4057840" cy="22494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5600" dirty="0"/>
            </a:br>
            <a:r>
              <a:rPr lang="en-US" dirty="0"/>
              <a:t>TODAY’S TOPIC</a:t>
            </a:r>
            <a:br>
              <a:rPr lang="en-US" sz="1400" dirty="0"/>
            </a:br>
            <a:br>
              <a:rPr lang="en-US" i="1" u="sng" dirty="0"/>
            </a:br>
            <a:r>
              <a:rPr lang="en-US" i="1" dirty="0"/>
              <a:t>Insurance Coverage for </a:t>
            </a:r>
            <a:r>
              <a:rPr lang="en-US" i="1" u="sng" dirty="0"/>
              <a:t>Disabled Adult Children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2000" i="1" dirty="0"/>
              <a:t>brought to you by</a:t>
            </a:r>
            <a:br>
              <a:rPr lang="en-US" sz="3300" i="1" dirty="0"/>
            </a:br>
            <a:r>
              <a:rPr lang="en-US" sz="3300" i="1" dirty="0"/>
              <a:t>Ted Doolittle </a:t>
            </a:r>
            <a:br>
              <a:rPr lang="en-US" sz="3300" i="1" dirty="0"/>
            </a:br>
            <a:r>
              <a:rPr lang="en-US" sz="2000" i="1" dirty="0"/>
              <a:t>State Healthcare Advocate </a:t>
            </a:r>
            <a:br>
              <a:rPr lang="en-US" sz="1400" i="1" dirty="0"/>
            </a:br>
            <a:br>
              <a:rPr lang="en-US" sz="1400" i="1" dirty="0"/>
            </a:br>
            <a:br>
              <a:rPr lang="en-US" sz="1400" i="1" dirty="0"/>
            </a:br>
            <a:r>
              <a:rPr lang="en-US" sz="2000" i="1" dirty="0"/>
              <a:t>presented by </a:t>
            </a:r>
            <a:br>
              <a:rPr lang="en-US" sz="3300" i="1" dirty="0"/>
            </a:br>
            <a:r>
              <a:rPr lang="en-US" sz="3300" i="1" dirty="0"/>
              <a:t>Jill Hall</a:t>
            </a:r>
            <a:br>
              <a:rPr lang="en-US" sz="3300" i="1" dirty="0"/>
            </a:br>
            <a:r>
              <a:rPr lang="en-US" sz="2000" i="1" dirty="0"/>
              <a:t>OHA Nurse Consultant </a:t>
            </a:r>
            <a:br>
              <a:rPr lang="en-US" sz="1400" i="1" dirty="0"/>
            </a:br>
            <a:endParaRPr lang="en-US" sz="1400" dirty="0"/>
          </a:p>
        </p:txBody>
      </p:sp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326CC2E1-AE5F-197E-09CE-0640A5A3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781" y="645876"/>
            <a:ext cx="5702113" cy="24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5C4A90-D471-414B-B8F4-DCD78D68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109" y="3713251"/>
            <a:ext cx="4164785" cy="249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52CDBC-37FE-4A9F-935E-C351CCD6D0BF}"/>
              </a:ext>
            </a:extLst>
          </p:cNvPr>
          <p:cNvSpPr txBox="1">
            <a:spLocks/>
          </p:cNvSpPr>
          <p:nvPr/>
        </p:nvSpPr>
        <p:spPr>
          <a:xfrm>
            <a:off x="655982" y="2848256"/>
            <a:ext cx="6299019" cy="25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DD453324-C6A3-43E4-B553-D2849502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Arc 2067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D8845-9120-20B0-A6F8-25D91B14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Security Disability Claims</a:t>
            </a:r>
          </a:p>
        </p:txBody>
      </p:sp>
      <p:sp>
        <p:nvSpPr>
          <p:cNvPr id="2070" name="Oval 2069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355E0E3-7DCA-D9A7-E154-FE50F9218A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305"/>
          <a:stretch/>
        </p:blipFill>
        <p:spPr bwMode="auto">
          <a:xfrm>
            <a:off x="6509916" y="14344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B30BD714-B3EA-4DDD-9022-476BB55B43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2427"/>
          <a:stretch/>
        </p:blipFill>
        <p:spPr bwMode="auto">
          <a:xfrm>
            <a:off x="6496428" y="3502644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1BE9B-A6E8-7ED7-4FBB-AB490BF5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31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EDB8207-E550-CC7F-46CA-4A1C4C74B7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b="22059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E9CE3-1E31-857F-F5D2-14ADA572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See the source image">
            <a:extLst>
              <a:ext uri="{FF2B5EF4-FFF2-40B4-BE49-F238E27FC236}">
                <a16:creationId xmlns:a16="http://schemas.microsoft.com/office/drawing/2014/main" id="{960FCDBB-9CC2-17AB-B908-3E266E667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r="-1" b="3919"/>
          <a:stretch/>
        </p:blipFill>
        <p:spPr bwMode="auto">
          <a:xfrm>
            <a:off x="457200" y="32385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0F290-B8E3-C487-107D-242A9EBD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268C-2369-CCC9-B0C4-DD861BC81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82" y="4012028"/>
            <a:ext cx="4494135" cy="20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8803-A162-C8FD-AC83-81DC3ACE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73" y="2472394"/>
            <a:ext cx="6630814" cy="1325563"/>
          </a:xfrm>
        </p:spPr>
        <p:txBody>
          <a:bodyPr>
            <a:normAutofit/>
          </a:bodyPr>
          <a:lstStyle/>
          <a:p>
            <a:r>
              <a:rPr lang="en-US" u="sng" dirty="0"/>
              <a:t>Names for Medicaid in 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AD9C-B22E-22CB-889E-7C8322A8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599325"/>
            <a:ext cx="548640" cy="548640"/>
          </a:xfrm>
          <a:prstGeom prst="ellipse">
            <a:avLst/>
          </a:prstGeom>
          <a:solidFill>
            <a:srgbClr val="41445D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23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B2DDFE-74F2-80EA-4B1B-61469BC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84" y="3821289"/>
            <a:ext cx="4245428" cy="3181684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rgbClr val="0099FF"/>
                </a:solidFill>
              </a:rPr>
              <a:t>HUSKY A</a:t>
            </a:r>
          </a:p>
          <a:p>
            <a:r>
              <a:rPr lang="en-US" sz="4000" dirty="0">
                <a:solidFill>
                  <a:srgbClr val="0099FF"/>
                </a:solidFill>
              </a:rPr>
              <a:t>HUSKY B</a:t>
            </a:r>
          </a:p>
          <a:p>
            <a:r>
              <a:rPr lang="en-US" sz="4000" dirty="0">
                <a:solidFill>
                  <a:srgbClr val="0099FF"/>
                </a:solidFill>
              </a:rPr>
              <a:t>HUSKY C 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/>
              <a:t>(Title XIX)</a:t>
            </a:r>
          </a:p>
          <a:p>
            <a:r>
              <a:rPr lang="en-US" sz="4000" dirty="0">
                <a:solidFill>
                  <a:srgbClr val="0099FF"/>
                </a:solidFill>
              </a:rPr>
              <a:t>HUSKY D</a:t>
            </a: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39C61EE4-D5AB-E40A-4C31-433D14945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r="1" b="1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960FCDBB-9CC2-17AB-B908-3E266E667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9412"/>
          <a:stretch/>
        </p:blipFill>
        <p:spPr bwMode="auto">
          <a:xfrm>
            <a:off x="7362037" y="3269759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180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4AB1A-6ACE-A76A-DF27-9FADC32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State Disability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Determinations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131D-7A7D-0D54-D2E9-1A3D7550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3CC82E-7D15-31A1-DAC0-9C4E2F394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75804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425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F762A-CD63-3739-78A2-FEA8E3A14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4" b="27618"/>
          <a:stretch/>
        </p:blipFill>
        <p:spPr>
          <a:xfrm>
            <a:off x="426720" y="210065"/>
            <a:ext cx="11277600" cy="5943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83D00-6798-5533-A134-360664A0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7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Rectangle 2561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9DCF1-E437-9FF2-34DD-36731CFE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is a Qualifying Disability?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620" name="Straight Connector 2561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5606264E-0DC1-CC46-0AD2-49496B9D4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r="18850" b="1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e">
            <a:extLst>
              <a:ext uri="{FF2B5EF4-FFF2-40B4-BE49-F238E27FC236}">
                <a16:creationId xmlns:a16="http://schemas.microsoft.com/office/drawing/2014/main" id="{B61456F2-D8A3-15C7-0339-906AA0E5A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843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1F4BB-9CAC-0902-9EB5-803499AA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9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4AB1A-6ACE-A76A-DF27-9FADC32F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Employer-Sponsored Health Insurance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131D-7A7D-0D54-D2E9-1A3D7550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3CC82E-7D15-31A1-DAC0-9C4E2F394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021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962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2" name="Rectangle 266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4" name="Rectangle 2664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6" name="Rectangle 2664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8" name="Rectangle 266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See the source image">
            <a:extLst>
              <a:ext uri="{FF2B5EF4-FFF2-40B4-BE49-F238E27FC236}">
                <a16:creationId xmlns:a16="http://schemas.microsoft.com/office/drawing/2014/main" id="{8C1C1CE8-B348-3AE3-C47E-1F212B1B42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1" b="6617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6BF04-3C35-4380-EE91-5F0E673B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DA8DC4-F441-FC40-AD73-7FB1BA8FC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73" y="393239"/>
            <a:ext cx="2553488" cy="11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6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58131-652F-482F-6910-CCEE9995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Factors that determine whether an employee may continue to cover a post-age 26 disabled child: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6240A8-BB78-3368-3743-45DBDF37A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77" r="5664"/>
          <a:stretch/>
        </p:blipFill>
        <p:spPr bwMode="auto">
          <a:xfrm>
            <a:off x="99628" y="1920837"/>
            <a:ext cx="11992740" cy="41899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A533-FEC8-9F02-0D08-685BADA7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8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BF6A1-717D-2E98-8B0C-DD33C56D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90" y="4340230"/>
            <a:ext cx="1463040" cy="12344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1A3A67C-BD2B-4D5C-3364-C03A3DF26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25"/>
          <a:stretch/>
        </p:blipFill>
        <p:spPr bwMode="auto">
          <a:xfrm>
            <a:off x="2551176" y="448056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65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19" name="Rectangle 2971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See the source image">
            <a:extLst>
              <a:ext uri="{FF2B5EF4-FFF2-40B4-BE49-F238E27FC236}">
                <a16:creationId xmlns:a16="http://schemas.microsoft.com/office/drawing/2014/main" id="{999D3B77-6674-9221-2048-D4E2423C9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r="8459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9721" name="Freeform: Shape 2972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723" name="Freeform: Shape 2972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0971E-41A4-5EFC-44B5-5943BE81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3" y="4279549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>
                <a:effectLst/>
              </a:rPr>
              <a:t>1.  Federal disability and </a:t>
            </a:r>
            <a:r>
              <a:rPr lang="en-US" sz="3300" dirty="0"/>
              <a:t>S</a:t>
            </a:r>
            <a:r>
              <a:rPr lang="en-US" sz="3300" dirty="0">
                <a:effectLst/>
              </a:rPr>
              <a:t>tate disability determinations are two, separate processes. </a:t>
            </a:r>
            <a:br>
              <a:rPr lang="en-US" sz="3300" dirty="0">
                <a:effectLst/>
              </a:rPr>
            </a:br>
            <a:br>
              <a:rPr lang="en-US" sz="3300" dirty="0">
                <a:effectLst/>
              </a:rPr>
            </a:br>
            <a:r>
              <a:rPr lang="en-US" sz="3300" dirty="0">
                <a:effectLst/>
              </a:rPr>
              <a:t>2. Key ages 18 &amp; 26</a:t>
            </a:r>
            <a:r>
              <a:rPr lang="en-US" sz="3300" dirty="0"/>
              <a:t> for insurance coverage action!</a:t>
            </a:r>
            <a:br>
              <a:rPr lang="en-US" sz="3300" dirty="0">
                <a:effectLst/>
              </a:rPr>
            </a:br>
            <a:br>
              <a:rPr lang="en-US" sz="3300" dirty="0">
                <a:effectLst/>
              </a:rPr>
            </a:br>
            <a:r>
              <a:rPr lang="en-US" sz="3300" dirty="0">
                <a:effectLst/>
              </a:rPr>
              <a:t>3. Some employers offer disabled child coverage beyond age 26, and dual private/public insurance is allowed. </a:t>
            </a:r>
            <a:br>
              <a:rPr lang="en-US" sz="2600" dirty="0">
                <a:effectLst/>
              </a:rPr>
            </a:br>
            <a:br>
              <a:rPr lang="en-US" sz="2600" dirty="0">
                <a:effectLst/>
              </a:rPr>
            </a:br>
            <a:endParaRPr lang="en-US" sz="2600" dirty="0"/>
          </a:p>
        </p:txBody>
      </p:sp>
      <p:sp>
        <p:nvSpPr>
          <p:cNvPr id="29725" name="Rectangle 297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27" name="Rectangle 297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125002-3E8D-D07A-D002-CAFCDE3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0"/>
            <a:ext cx="1600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98EE3D-8CD1-4C3F-BD1C-C98C9596463C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2843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06896"/>
            <a:ext cx="5696357" cy="5373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joining us today.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Questions?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 </a:t>
            </a:r>
            <a:r>
              <a:rPr lang="en-US" sz="31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Healthcare.Advocate@ct.gov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Phone:  866-466-4446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chemeClr val="bg1"/>
                </a:solidFill>
              </a:rPr>
              <a:t>Web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 www.ct.gov/oha</a:t>
            </a:r>
            <a:b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A71213-9165-4A92-935C-2D64396F1CB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3" b="3"/>
          <a:stretch/>
        </p:blipFill>
        <p:spPr bwMode="auto"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5F4F435-1AD1-4E0F-A795-B9F20068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5479"/>
          <a:stretch/>
        </p:blipFill>
        <p:spPr bwMode="auto">
          <a:xfrm>
            <a:off x="7304313" y="3778318"/>
            <a:ext cx="4206240" cy="2730363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344DF-11BB-4F1C-9AA6-A240E7A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06896"/>
            <a:ext cx="5696357" cy="5373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joining us today.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 Questions?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Email:  </a:t>
            </a:r>
            <a:r>
              <a:rPr lang="en-US" sz="3100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Healthcare.Advocate@ct.gov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Phone:  866-466-4446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dirty="0">
                <a:solidFill>
                  <a:schemeClr val="bg1"/>
                </a:solidFill>
              </a:rPr>
              <a:t>Web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 www.ct.gov/oha</a:t>
            </a:r>
            <a:br>
              <a:rPr lang="en-US" sz="2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2A71213-9165-4A92-935C-2D64396F1CB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3" b="3"/>
          <a:stretch/>
        </p:blipFill>
        <p:spPr bwMode="auto">
          <a:xfrm>
            <a:off x="11251859" y="6809138"/>
            <a:ext cx="2178391" cy="1414038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344DF-11BB-4F1C-9AA6-A240E7AD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Image result for breast cancer awareness month images">
            <a:extLst>
              <a:ext uri="{FF2B5EF4-FFF2-40B4-BE49-F238E27FC236}">
                <a16:creationId xmlns:a16="http://schemas.microsoft.com/office/drawing/2014/main" id="{EF8BABEA-C4A0-A10E-C92A-8009DFDA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10" y="2157584"/>
            <a:ext cx="4807383" cy="24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183F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B0602-9D5B-8AF1-A2F7-CDC3556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90" y="4340230"/>
            <a:ext cx="1463040" cy="12344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D742436-262F-C655-63EE-1BDB0C902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r="6626" b="1"/>
          <a:stretch/>
        </p:blipFill>
        <p:spPr bwMode="auto">
          <a:xfrm>
            <a:off x="2551176" y="448056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9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7F463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E7EBA-EA8E-6F1A-8138-3B5D01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90" y="4340230"/>
            <a:ext cx="1463040" cy="12344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37D526E-A13B-4486-F847-11CA8E23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" b="2"/>
          <a:stretch/>
        </p:blipFill>
        <p:spPr bwMode="auto">
          <a:xfrm>
            <a:off x="2551176" y="448056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3970" y="450221"/>
            <a:ext cx="67159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B2DED-89E4-BFF5-DFBF-9756F451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264" y="1111086"/>
            <a:ext cx="5626099" cy="26238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Insurance Options for Young Adults Coming Off Their Parent’s Health Insurance 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9112" y="4521269"/>
            <a:ext cx="4442445" cy="1886509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215F78B-DDAB-E670-48D3-58A838D110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654"/>
          <a:stretch/>
        </p:blipFill>
        <p:spPr bwMode="auto">
          <a:xfrm>
            <a:off x="466344" y="450221"/>
            <a:ext cx="4393840" cy="595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4487" y="4521270"/>
            <a:ext cx="2115455" cy="1890204"/>
          </a:xfrm>
          <a:prstGeom prst="rect">
            <a:avLst/>
          </a:prstGeom>
          <a:solidFill>
            <a:srgbClr val="4F4C2C">
              <a:alpha val="95000"/>
            </a:srgbClr>
          </a:solidFill>
          <a:ln w="25400">
            <a:solidFill>
              <a:srgbClr val="4F4C2C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58152-172C-8771-547C-CED97275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4939" y="4843002"/>
            <a:ext cx="1465945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3A98EE3D-8CD1-4C3F-BD1C-C98C9596463C}" type="slidenum">
              <a:rPr lang="en-US" sz="44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6</a:t>
            </a:fld>
            <a:endParaRPr lang="en-US" sz="44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82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6518B-FF98-25A8-77E6-E2EDFBD6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Insurance Options for Young Adults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1188E-D859-4775-7D5D-B491E132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1240" y="775301"/>
            <a:ext cx="1465945" cy="1234345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3A98EE3D-8CD1-4C3F-BD1C-C98C9596463C}" type="slidenum">
              <a:rPr lang="en-US" sz="44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F9E83-C5CA-9338-F3F6-C06154940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 lnSpcReduction="10000"/>
          </a:bodyPr>
          <a:lstStyle/>
          <a:p>
            <a:endParaRPr lang="en-US" sz="2700" b="1" dirty="0"/>
          </a:p>
          <a:p>
            <a:r>
              <a:rPr lang="en-US" sz="2700" b="1" dirty="0"/>
              <a:t>Commercial/Private Health Insurance</a:t>
            </a:r>
          </a:p>
          <a:p>
            <a:pPr marL="0" indent="0">
              <a:buNone/>
            </a:pPr>
            <a:r>
              <a:rPr lang="en-US" sz="2700" dirty="0"/>
              <a:t>	(individually purchased or provided by an employer) </a:t>
            </a:r>
          </a:p>
          <a:p>
            <a:endParaRPr lang="en-US" sz="2700" b="1" dirty="0"/>
          </a:p>
          <a:p>
            <a:r>
              <a:rPr lang="en-US" sz="2700" b="1" dirty="0"/>
              <a:t>Health Insurance Based on Financial Need</a:t>
            </a:r>
          </a:p>
          <a:p>
            <a:pPr lvl="1"/>
            <a:r>
              <a:rPr lang="en-US" sz="2700" dirty="0"/>
              <a:t>Medicaid (HUSKY Health Plan) </a:t>
            </a:r>
          </a:p>
          <a:p>
            <a:pPr lvl="1"/>
            <a:r>
              <a:rPr lang="en-US" sz="2700" dirty="0"/>
              <a:t>Government Subsidized Commercial/Private Health Insurance 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625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2" name="Rectangle 14351">
            <a:extLst>
              <a:ext uri="{FF2B5EF4-FFF2-40B4-BE49-F238E27FC236}">
                <a16:creationId xmlns:a16="http://schemas.microsoft.com/office/drawing/2014/main" id="{BD396B13-A10E-4A7C-A096-8CAE0B98B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">
            <a:extLst>
              <a:ext uri="{FF2B5EF4-FFF2-40B4-BE49-F238E27FC236}">
                <a16:creationId xmlns:a16="http://schemas.microsoft.com/office/drawing/2014/main" id="{442C0A83-E48C-21AC-B8BB-9099D06F1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" r="-1" b="332"/>
          <a:stretch/>
        </p:blipFill>
        <p:spPr bwMode="auto">
          <a:xfrm>
            <a:off x="4821287" y="321733"/>
            <a:ext cx="7047273" cy="6160289"/>
          </a:xfrm>
          <a:custGeom>
            <a:avLst/>
            <a:gdLst/>
            <a:ahLst/>
            <a:cxnLst/>
            <a:rect l="l" t="t" r="r" b="b"/>
            <a:pathLst>
              <a:path w="7047273" h="6160289">
                <a:moveTo>
                  <a:pt x="0" y="0"/>
                </a:moveTo>
                <a:lnTo>
                  <a:pt x="7047273" y="0"/>
                </a:lnTo>
                <a:lnTo>
                  <a:pt x="7047273" y="2807326"/>
                </a:lnTo>
                <a:lnTo>
                  <a:pt x="3603828" y="6155120"/>
                </a:lnTo>
                <a:lnTo>
                  <a:pt x="7047273" y="6155120"/>
                </a:lnTo>
                <a:lnTo>
                  <a:pt x="7047273" y="6160289"/>
                </a:lnTo>
                <a:lnTo>
                  <a:pt x="0" y="61602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Right Triangle 14353">
            <a:extLst>
              <a:ext uri="{FF2B5EF4-FFF2-40B4-BE49-F238E27FC236}">
                <a16:creationId xmlns:a16="http://schemas.microsoft.com/office/drawing/2014/main" id="{52B7117A-6A3D-4C1E-8D25-852D81E78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6" name="Rectangle 1435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74" y="625059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C6151-A781-366D-8913-AF8FF856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383528"/>
            <a:ext cx="3371456" cy="31675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000" dirty="0"/>
              <a:t>Insurance Marketplace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2401-8D46-4B4B-7425-DE7E2533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4689" y="4887261"/>
            <a:ext cx="1669112" cy="10082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3A98EE3D-8CD1-4C3F-BD1C-C98C9596463C}" type="slidenum">
              <a:rPr lang="en-US" sz="6600" smtClean="0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sz="66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421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989E622-AD95-632D-EDC3-CF7A88675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BE116-B35C-1261-E9A0-1102A56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6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33985-6DEC-4BB6-B360-FFFEFA02249A}">
  <ds:schemaRefs>
    <ds:schemaRef ds:uri="http://schemas.microsoft.com/sharepoint/v3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230e9df3-be65-4c73-a93b-d1236ebd677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28662</TotalTime>
  <Words>495</Words>
  <Application>Microsoft Office PowerPoint</Application>
  <PresentationFormat>Widescreen</PresentationFormat>
  <Paragraphs>110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Gill Sans MT</vt:lpstr>
      <vt:lpstr>Wingdings 2</vt:lpstr>
      <vt:lpstr>Office Theme</vt:lpstr>
      <vt:lpstr>Today:  Insurance Options for Disabled Adult Children October –  Insurance Coverage for Breast Cancer Screenings  November – Understanding “Open Enrollment” December – ERISA vs. Fully Insured Coverage &amp; Consumer Rights </vt:lpstr>
      <vt:lpstr>           TODAY’S TOPIC  Insurance Coverage for Disabled Adult Children    brought to you by Ted Doolittle  State Healthcare Advocate    presented by  Jill Hall OHA Nurse Consultant  </vt:lpstr>
      <vt:lpstr>PowerPoint Presentation</vt:lpstr>
      <vt:lpstr>PowerPoint Presentation</vt:lpstr>
      <vt:lpstr>PowerPoint Presentation</vt:lpstr>
      <vt:lpstr>Insurance Options for Young Adults Coming Off Their Parent’s Health Insurance </vt:lpstr>
      <vt:lpstr>Insurance Options for Young Adults</vt:lpstr>
      <vt:lpstr>Insurance Marketplace </vt:lpstr>
      <vt:lpstr>PowerPoint Presentation</vt:lpstr>
      <vt:lpstr>PowerPoint Presentation</vt:lpstr>
      <vt:lpstr>PowerPoint Presentation</vt:lpstr>
      <vt:lpstr>Options Young Adults with Disability </vt:lpstr>
      <vt:lpstr>PowerPoint Presentation</vt:lpstr>
      <vt:lpstr>Navigating Disability Benefits </vt:lpstr>
      <vt:lpstr>Healthcare  Benefits   Based  Upon  Disability </vt:lpstr>
      <vt:lpstr>       </vt:lpstr>
      <vt:lpstr>Federal Disability Determinations</vt:lpstr>
      <vt:lpstr>PowerPoint Presentation</vt:lpstr>
      <vt:lpstr>PowerPoint Presentation</vt:lpstr>
      <vt:lpstr>Social Security Disability Claims</vt:lpstr>
      <vt:lpstr>PowerPoint Presentation</vt:lpstr>
      <vt:lpstr>PowerPoint Presentation</vt:lpstr>
      <vt:lpstr>Names for Medicaid in CT</vt:lpstr>
      <vt:lpstr>State Disability Determinations</vt:lpstr>
      <vt:lpstr>PowerPoint Presentation</vt:lpstr>
      <vt:lpstr>What is a Qualifying Disability? </vt:lpstr>
      <vt:lpstr>Employer-Sponsored Health Insurance </vt:lpstr>
      <vt:lpstr>PowerPoint Presentation</vt:lpstr>
      <vt:lpstr>Factors that determine whether an employee may continue to cover a post-age 26 disabled child:</vt:lpstr>
      <vt:lpstr>1.  Federal disability and State disability determinations are two, separate processes.   2. Key ages 18 &amp; 26 for insurance coverage action!  3. Some employers offer disabled child coverage beyond age 26, and dual private/public insurance is allowed.   </vt:lpstr>
      <vt:lpstr>     Thank you for joining us today.                      Any Questions?            Email:  Healthcare.Advocate@ct.gov  Phone:  866-466-4446  Web:  www.ct.gov/oha       </vt:lpstr>
      <vt:lpstr>     Thank you for joining us today.                      Any Questions?            Email:  Healthcare.Advocate@ct.gov  Phone:  866-466-4446  Web:  www.ct.gov/oha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and learn with oha  September 28, 2021 12:00-12:30p</dc:title>
  <dc:creator>Wyzykowski, Valerie J</dc:creator>
  <cp:lastModifiedBy>Hall, Jill</cp:lastModifiedBy>
  <cp:revision>346</cp:revision>
  <dcterms:created xsi:type="dcterms:W3CDTF">2021-09-13T14:25:51Z</dcterms:created>
  <dcterms:modified xsi:type="dcterms:W3CDTF">2022-09-20T14:08:46Z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