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5" r:id="rId4"/>
  </p:sldMasterIdLst>
  <p:notesMasterIdLst>
    <p:notesMasterId r:id="rId16"/>
  </p:notesMasterIdLst>
  <p:sldIdLst>
    <p:sldId id="256" r:id="rId5"/>
    <p:sldId id="259" r:id="rId6"/>
    <p:sldId id="279" r:id="rId7"/>
    <p:sldId id="281" r:id="rId8"/>
    <p:sldId id="280" r:id="rId9"/>
    <p:sldId id="275" r:id="rId10"/>
    <p:sldId id="276" r:id="rId11"/>
    <p:sldId id="283" r:id="rId12"/>
    <p:sldId id="284" r:id="rId13"/>
    <p:sldId id="282"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3910" autoAdjust="0"/>
  </p:normalViewPr>
  <p:slideViewPr>
    <p:cSldViewPr snapToGrid="0" showGuides="1">
      <p:cViewPr varScale="1">
        <p:scale>
          <a:sx n="75" d="100"/>
          <a:sy n="75" d="100"/>
        </p:scale>
        <p:origin x="749" y="43"/>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9A0FA-2191-4F92-A1E4-6EB4598AC4EC}" type="datetimeFigureOut">
              <a:rPr lang="en-US" smtClean="0"/>
              <a:t>6/24/2022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359F2-43EF-4812-9DC0-98C0B1A40681}" type="slidenum">
              <a:rPr lang="en-US" smtClean="0"/>
              <a:t>‹#›</a:t>
            </a:fld>
            <a:endParaRPr lang="en-US" dirty="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3</a:t>
            </a:fld>
            <a:endParaRPr lang="en-US" dirty="0"/>
          </a:p>
        </p:txBody>
      </p:sp>
    </p:spTree>
    <p:extLst>
      <p:ext uri="{BB962C8B-B14F-4D97-AF65-F5344CB8AC3E}">
        <p14:creationId xmlns:p14="http://schemas.microsoft.com/office/powerpoint/2010/main" val="3026859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4</a:t>
            </a:fld>
            <a:endParaRPr lang="en-US" dirty="0"/>
          </a:p>
        </p:txBody>
      </p:sp>
    </p:spTree>
    <p:extLst>
      <p:ext uri="{BB962C8B-B14F-4D97-AF65-F5344CB8AC3E}">
        <p14:creationId xmlns:p14="http://schemas.microsoft.com/office/powerpoint/2010/main" val="858919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5</a:t>
            </a:fld>
            <a:endParaRPr lang="en-US" dirty="0"/>
          </a:p>
        </p:txBody>
      </p:sp>
    </p:spTree>
    <p:extLst>
      <p:ext uri="{BB962C8B-B14F-4D97-AF65-F5344CB8AC3E}">
        <p14:creationId xmlns:p14="http://schemas.microsoft.com/office/powerpoint/2010/main" val="1981075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6</a:t>
            </a:fld>
            <a:endParaRPr lang="en-US" dirty="0"/>
          </a:p>
        </p:txBody>
      </p:sp>
    </p:spTree>
    <p:extLst>
      <p:ext uri="{BB962C8B-B14F-4D97-AF65-F5344CB8AC3E}">
        <p14:creationId xmlns:p14="http://schemas.microsoft.com/office/powerpoint/2010/main" val="3869202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7</a:t>
            </a:fld>
            <a:endParaRPr lang="en-US" dirty="0"/>
          </a:p>
        </p:txBody>
      </p:sp>
    </p:spTree>
    <p:extLst>
      <p:ext uri="{BB962C8B-B14F-4D97-AF65-F5344CB8AC3E}">
        <p14:creationId xmlns:p14="http://schemas.microsoft.com/office/powerpoint/2010/main" val="2570946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D11E-E7FE-4FCB-A76C-5FCE9350A0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D2F081-39AB-4E45-BBE5-A3DF0AB854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7AAF9D-EBEB-4336-B6B6-AC7E1B8DCF8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708E5EB-8D2B-4502-8BB8-076D00354F66}"/>
              </a:ext>
            </a:extLst>
          </p:cNvPr>
          <p:cNvSpPr>
            <a:spLocks noGrp="1"/>
          </p:cNvSpPr>
          <p:nvPr>
            <p:ph type="ftr" sz="quarter" idx="11"/>
          </p:nvPr>
        </p:nvSpPr>
        <p:spPr/>
        <p:txBody>
          <a:bodyPr/>
          <a:lstStyle/>
          <a:p>
            <a:r>
              <a:rPr lang="en-US"/>
              <a:t>www.ct.gov/oha</a:t>
            </a:r>
            <a:endParaRPr lang="en-US" dirty="0"/>
          </a:p>
        </p:txBody>
      </p:sp>
      <p:sp>
        <p:nvSpPr>
          <p:cNvPr id="6" name="Slide Number Placeholder 5">
            <a:extLst>
              <a:ext uri="{FF2B5EF4-FFF2-40B4-BE49-F238E27FC236}">
                <a16:creationId xmlns:a16="http://schemas.microsoft.com/office/drawing/2014/main" id="{4E5CEA26-442A-404D-9693-E5D765CAC42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1845122"/>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01409-072E-4A71-BB02-31C06F3CAC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BD6C2C-E77B-4DFF-A1B6-4DB2873296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8D4F5-703A-4566-AA1F-5C7E819D112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B473422-CA70-4285-8B3E-B7A26C5AC1AE}"/>
              </a:ext>
            </a:extLst>
          </p:cNvPr>
          <p:cNvSpPr>
            <a:spLocks noGrp="1"/>
          </p:cNvSpPr>
          <p:nvPr>
            <p:ph type="ftr" sz="quarter" idx="11"/>
          </p:nvPr>
        </p:nvSpPr>
        <p:spPr/>
        <p:txBody>
          <a:bodyPr/>
          <a:lstStyle/>
          <a:p>
            <a:r>
              <a:rPr lang="en-US"/>
              <a:t>www.ct.gov/oha</a:t>
            </a:r>
            <a:endParaRPr lang="en-US" dirty="0"/>
          </a:p>
        </p:txBody>
      </p:sp>
      <p:sp>
        <p:nvSpPr>
          <p:cNvPr id="6" name="Slide Number Placeholder 5">
            <a:extLst>
              <a:ext uri="{FF2B5EF4-FFF2-40B4-BE49-F238E27FC236}">
                <a16:creationId xmlns:a16="http://schemas.microsoft.com/office/drawing/2014/main" id="{40155C6E-4B09-4FFA-B821-E1068C9F412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43176601"/>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D99004-DB17-406F-985C-2E63DE8D18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C613FD-E32F-4FCE-AD66-3689365143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D6EBAE-001F-49F4-AB9F-6CCD1A9C3D4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E887EF4-DE6C-4ADF-B319-F300265F5D02}"/>
              </a:ext>
            </a:extLst>
          </p:cNvPr>
          <p:cNvSpPr>
            <a:spLocks noGrp="1"/>
          </p:cNvSpPr>
          <p:nvPr>
            <p:ph type="ftr" sz="quarter" idx="11"/>
          </p:nvPr>
        </p:nvSpPr>
        <p:spPr/>
        <p:txBody>
          <a:bodyPr/>
          <a:lstStyle/>
          <a:p>
            <a:r>
              <a:rPr lang="en-US"/>
              <a:t>www.ct.gov/oha</a:t>
            </a:r>
            <a:endParaRPr lang="en-US" dirty="0"/>
          </a:p>
        </p:txBody>
      </p:sp>
      <p:sp>
        <p:nvSpPr>
          <p:cNvPr id="6" name="Slide Number Placeholder 5">
            <a:extLst>
              <a:ext uri="{FF2B5EF4-FFF2-40B4-BE49-F238E27FC236}">
                <a16:creationId xmlns:a16="http://schemas.microsoft.com/office/drawing/2014/main" id="{CC1E06C0-38A4-4937-90F1-802564B9EB7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8067621"/>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p:nvPr>
        </p:nvSpPr>
        <p:spPr>
          <a:xfrm>
            <a:off x="581191" y="704088"/>
            <a:ext cx="10993549" cy="1499616"/>
          </a:xfrm>
        </p:spPr>
        <p:txBody>
          <a:bodyPr/>
          <a:lstStyle/>
          <a:p>
            <a:r>
              <a:rPr lang="en-US"/>
              <a:t>Click to edit Master title style</a:t>
            </a:r>
            <a:endParaRPr lang="en-US" dirty="0"/>
          </a:p>
        </p:txBody>
      </p:sp>
      <p:sp>
        <p:nvSpPr>
          <p:cNvPr id="16" name="Subtitle 2">
            <a:extLst>
              <a:ext uri="{FF2B5EF4-FFF2-40B4-BE49-F238E27FC236}">
                <a16:creationId xmlns:a16="http://schemas.microsoft.com/office/drawing/2014/main" id="{3507450D-E801-41C1-9FD7-923530A06BD4}"/>
              </a:ext>
            </a:extLst>
          </p:cNvPr>
          <p:cNvSpPr>
            <a:spLocks noGrp="1"/>
          </p:cNvSpPr>
          <p:nvPr>
            <p:ph type="subTitle" idx="1"/>
          </p:nvPr>
        </p:nvSpPr>
        <p:spPr>
          <a:xfrm>
            <a:off x="581194" y="2495445"/>
            <a:ext cx="10993546" cy="468233"/>
          </a:xfrm>
        </p:spPr>
        <p:txBody>
          <a:bodyPr/>
          <a:lstStyle>
            <a:lvl1pPr marL="0" indent="0">
              <a:buNone/>
              <a:defRPr/>
            </a:lvl1pPr>
          </a:lstStyle>
          <a:p>
            <a:r>
              <a:rPr lang="en-US"/>
              <a:t>Click to edit Master subtitle style</a:t>
            </a:r>
            <a:endParaRPr lang="en-US" dirty="0"/>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p:nvPr>
        </p:nvSpPr>
        <p:spPr>
          <a:xfrm>
            <a:off x="448056" y="3081528"/>
            <a:ext cx="11265408" cy="3310128"/>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1165358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p:nvPr>
        </p:nvSpPr>
        <p:spPr>
          <a:xfrm>
            <a:off x="581192" y="730730"/>
            <a:ext cx="3475915" cy="1478341"/>
          </a:xfrm>
        </p:spPr>
        <p:txBody>
          <a:bodyPr>
            <a:normAutofit/>
          </a:bodyPr>
          <a:lstStyle/>
          <a:p>
            <a:r>
              <a:rPr lang="en-US">
                <a:solidFill>
                  <a:schemeClr val="tx2"/>
                </a:solidFill>
              </a:rPr>
              <a:t>Click to edit Master title style</a:t>
            </a:r>
            <a:endParaRPr lang="en-US" dirty="0">
              <a:solidFill>
                <a:schemeClr val="tx2"/>
              </a:solidFill>
            </a:endParaRPr>
          </a:p>
        </p:txBody>
      </p:sp>
      <p:sp>
        <p:nvSpPr>
          <p:cNvPr id="6" name="Content Placeholder 2" descr="Tag=AccentColor&#10;Flavor=Light&#10;Target=Bullets">
            <a:extLst>
              <a:ext uri="{FF2B5EF4-FFF2-40B4-BE49-F238E27FC236}">
                <a16:creationId xmlns:a16="http://schemas.microsoft.com/office/drawing/2014/main" id="{C768CCB8-0718-4D4E-8EE1-1D287550057B}"/>
              </a:ext>
            </a:extLst>
          </p:cNvPr>
          <p:cNvSpPr>
            <a:spLocks noGrp="1"/>
          </p:cNvSpPr>
          <p:nvPr>
            <p:ph idx="1"/>
          </p:nvPr>
        </p:nvSpPr>
        <p:spPr>
          <a:xfrm>
            <a:off x="581192" y="2180496"/>
            <a:ext cx="3475915" cy="3678303"/>
          </a:xfrm>
        </p:spPr>
        <p:txBody>
          <a:bodyPr>
            <a:normAutofit/>
          </a:bodyPr>
          <a:lstStyle>
            <a:lvl1pPr marL="0" indent="0">
              <a:buNone/>
              <a:defRPr/>
            </a:lvl1pPr>
          </a:lstStyle>
          <a:p>
            <a:pPr lvl="0"/>
            <a:r>
              <a:rPr lang="en-US"/>
              <a:t>Click to edit Master text styles</a:t>
            </a:r>
          </a:p>
        </p:txBody>
      </p:sp>
      <p:sp>
        <p:nvSpPr>
          <p:cNvPr id="11" name="Picture Placeholder 10">
            <a:extLst>
              <a:ext uri="{FF2B5EF4-FFF2-40B4-BE49-F238E27FC236}">
                <a16:creationId xmlns:a16="http://schemas.microsoft.com/office/drawing/2014/main" id="{5C3A8825-378F-41FE-A716-644287762A49}"/>
              </a:ext>
            </a:extLst>
          </p:cNvPr>
          <p:cNvSpPr>
            <a:spLocks noGrp="1"/>
          </p:cNvSpPr>
          <p:nvPr>
            <p:ph type="pic" sz="quarter" idx="13"/>
          </p:nvPr>
        </p:nvSpPr>
        <p:spPr>
          <a:xfrm>
            <a:off x="4241800" y="630936"/>
            <a:ext cx="7504113" cy="3520440"/>
          </a:xfrm>
          <a:solidFill>
            <a:schemeClr val="accent2"/>
          </a:solidFill>
        </p:spPr>
        <p:txBody>
          <a:bodyPr/>
          <a:lstStyle/>
          <a:p>
            <a:r>
              <a:rPr lang="en-US"/>
              <a:t>Click icon to add picture</a:t>
            </a:r>
            <a:endParaRPr lang="en-US" dirty="0"/>
          </a:p>
        </p:txBody>
      </p:sp>
      <p:sp>
        <p:nvSpPr>
          <p:cNvPr id="12" name="Picture Placeholder 10">
            <a:extLst>
              <a:ext uri="{FF2B5EF4-FFF2-40B4-BE49-F238E27FC236}">
                <a16:creationId xmlns:a16="http://schemas.microsoft.com/office/drawing/2014/main" id="{2E6B2055-B099-48CF-84C8-2AF6D5618697}"/>
              </a:ext>
            </a:extLst>
          </p:cNvPr>
          <p:cNvSpPr>
            <a:spLocks noGrp="1"/>
          </p:cNvSpPr>
          <p:nvPr>
            <p:ph type="pic" sz="quarter" idx="14"/>
          </p:nvPr>
        </p:nvSpPr>
        <p:spPr>
          <a:xfrm>
            <a:off x="4242816" y="4234252"/>
            <a:ext cx="3703320" cy="2139696"/>
          </a:xfrm>
          <a:solidFill>
            <a:schemeClr val="accent2"/>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EED74C29-FF8A-4470-8221-FD11E7FB7D76}"/>
              </a:ext>
            </a:extLst>
          </p:cNvPr>
          <p:cNvSpPr>
            <a:spLocks noGrp="1"/>
          </p:cNvSpPr>
          <p:nvPr>
            <p:ph type="pic" sz="quarter" idx="15"/>
          </p:nvPr>
        </p:nvSpPr>
        <p:spPr>
          <a:xfrm>
            <a:off x="8046720" y="4233672"/>
            <a:ext cx="3703320" cy="2139696"/>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a:t>www.ct.gov/oha</a:t>
            </a:r>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95864569"/>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0F9CA6-0CB1-4A9E-96E4-67800B107E21}"/>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5826FB8-73AC-4F8B-BD9C-B5E87FC9C6A9}"/>
              </a:ext>
              <a:ext uri="{C183D7F6-B498-43B3-948B-1728B52AA6E4}">
                <adec:decorative xmlns:adec="http://schemas.microsoft.com/office/drawing/2017/decorative" val="1"/>
              </a:ext>
            </a:extLst>
          </p:cNvPr>
          <p:cNvSpPr/>
          <p:nvPr userDrawn="1"/>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609906" y="702156"/>
            <a:ext cx="3568661" cy="1188720"/>
          </a:xfrm>
        </p:spPr>
        <p:txBody>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7AE5FA5-AF50-4B00-8E20-1B20A667A3BF}"/>
              </a:ext>
            </a:extLst>
          </p:cNvPr>
          <p:cNvSpPr>
            <a:spLocks noGrp="1"/>
          </p:cNvSpPr>
          <p:nvPr>
            <p:ph idx="1"/>
          </p:nvPr>
        </p:nvSpPr>
        <p:spPr>
          <a:xfrm>
            <a:off x="609906" y="2340864"/>
            <a:ext cx="3568661" cy="3634486"/>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r>
              <a:rPr lang="en-US"/>
              <a:t>www.ct.gov/oha</a:t>
            </a:r>
            <a:endParaRPr lang="en-US" dirty="0"/>
          </a:p>
        </p:txBody>
      </p:sp>
      <p:sp>
        <p:nvSpPr>
          <p:cNvPr id="13" name="Picture Placeholder 12">
            <a:extLst>
              <a:ext uri="{FF2B5EF4-FFF2-40B4-BE49-F238E27FC236}">
                <a16:creationId xmlns:a16="http://schemas.microsoft.com/office/drawing/2014/main" id="{83237575-909D-45C0-B594-0B7A40F04B52}"/>
              </a:ext>
            </a:extLst>
          </p:cNvPr>
          <p:cNvSpPr>
            <a:spLocks noGrp="1"/>
          </p:cNvSpPr>
          <p:nvPr>
            <p:ph type="pic" sz="quarter" idx="13"/>
          </p:nvPr>
        </p:nvSpPr>
        <p:spPr>
          <a:xfrm>
            <a:off x="4657344" y="0"/>
            <a:ext cx="7534656" cy="6858000"/>
          </a:xfrm>
          <a:solidFill>
            <a:schemeClr val="accent2"/>
          </a:solidFill>
        </p:spPr>
        <p:txBody>
          <a:bodyPr/>
          <a:lstStyle/>
          <a:p>
            <a:r>
              <a:rPr lang="en-US"/>
              <a:t>Click icon to add picture</a:t>
            </a:r>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60385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581192" y="702155"/>
            <a:ext cx="3424138" cy="1500131"/>
          </a:xfrm>
        </p:spPr>
        <p:txBody>
          <a:bodyPr/>
          <a:lstStyle>
            <a:lvl1pPr>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728249B4-F572-49E8-9B53-CB4E629EB93F}"/>
              </a:ext>
            </a:extLst>
          </p:cNvPr>
          <p:cNvSpPr>
            <a:spLocks noGrp="1"/>
          </p:cNvSpPr>
          <p:nvPr>
            <p:ph idx="1"/>
          </p:nvPr>
        </p:nvSpPr>
        <p:spPr>
          <a:xfrm>
            <a:off x="581193" y="2414788"/>
            <a:ext cx="3424138" cy="3975776"/>
          </a:xfrm>
        </p:spPr>
        <p:txBody>
          <a:bodyPr/>
          <a:lstStyle>
            <a:lvl1pPr marL="0" indent="0">
              <a:buNone/>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06C12940-675F-4BDC-8733-71FEBC2FDCCF}"/>
              </a:ext>
            </a:extLst>
          </p:cNvPr>
          <p:cNvSpPr>
            <a:spLocks noGrp="1"/>
          </p:cNvSpPr>
          <p:nvPr>
            <p:ph type="pic" sz="quarter" idx="13"/>
          </p:nvPr>
        </p:nvSpPr>
        <p:spPr>
          <a:xfrm>
            <a:off x="4242815" y="640080"/>
            <a:ext cx="3703320" cy="5751576"/>
          </a:xfrm>
          <a:solidFill>
            <a:schemeClr val="accent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63AD391F-F462-4773-B9C7-B512F55F6812}"/>
              </a:ext>
            </a:extLst>
          </p:cNvPr>
          <p:cNvSpPr>
            <a:spLocks noGrp="1"/>
          </p:cNvSpPr>
          <p:nvPr>
            <p:ph type="pic" sz="quarter" idx="14"/>
          </p:nvPr>
        </p:nvSpPr>
        <p:spPr>
          <a:xfrm>
            <a:off x="8046720" y="640080"/>
            <a:ext cx="3703320" cy="5751576"/>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a:t>www.ct.gov/oha</a:t>
            </a:r>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8979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AD7E45-24A5-4020-858E-57CFA0955730}"/>
              </a:ext>
            </a:extLst>
          </p:cNvPr>
          <p:cNvSpPr>
            <a:spLocks noGrp="1"/>
          </p:cNvSpPr>
          <p:nvPr>
            <p:ph type="ctrTitle"/>
          </p:nvPr>
        </p:nvSpPr>
        <p:spPr>
          <a:xfrm>
            <a:off x="581191" y="1020431"/>
            <a:ext cx="10993549" cy="1475013"/>
          </a:xfrm>
        </p:spPr>
        <p:txBody>
          <a:bodyPr/>
          <a:lstStyle/>
          <a:p>
            <a:r>
              <a:rPr lang="en-US"/>
              <a:t>Click to edit Master title style</a:t>
            </a:r>
            <a:endParaRPr lang="en-US" dirty="0"/>
          </a:p>
        </p:txBody>
      </p:sp>
      <p:sp>
        <p:nvSpPr>
          <p:cNvPr id="6" name="Subtitle 2">
            <a:extLst>
              <a:ext uri="{FF2B5EF4-FFF2-40B4-BE49-F238E27FC236}">
                <a16:creationId xmlns:a16="http://schemas.microsoft.com/office/drawing/2014/main" id="{9C213B6D-04F4-4E9D-AD86-E50884CB4CB3}"/>
              </a:ext>
            </a:extLst>
          </p:cNvPr>
          <p:cNvSpPr>
            <a:spLocks noGrp="1"/>
          </p:cNvSpPr>
          <p:nvPr>
            <p:ph type="subTitle" idx="1"/>
          </p:nvPr>
        </p:nvSpPr>
        <p:spPr>
          <a:xfrm>
            <a:off x="581194" y="2495445"/>
            <a:ext cx="10993546" cy="468233"/>
          </a:xfrm>
        </p:spPr>
        <p:txBody>
          <a:bodyPr/>
          <a:lstStyle>
            <a:lvl1pPr marL="0" indent="0">
              <a:buNone/>
              <a:defRPr/>
            </a:lvl1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52DB8B62-62C2-4723-85AF-F5D87B489A63}"/>
              </a:ext>
            </a:extLst>
          </p:cNvPr>
          <p:cNvSpPr>
            <a:spLocks noGrp="1"/>
          </p:cNvSpPr>
          <p:nvPr>
            <p:ph type="pic" sz="quarter" idx="13"/>
          </p:nvPr>
        </p:nvSpPr>
        <p:spPr>
          <a:xfrm>
            <a:off x="448056" y="3081528"/>
            <a:ext cx="5486400" cy="3310128"/>
          </a:xfrm>
          <a:solidFill>
            <a:schemeClr val="accent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D1329640-D9D1-44D4-8E40-04E753A2B826}"/>
              </a:ext>
            </a:extLst>
          </p:cNvPr>
          <p:cNvSpPr>
            <a:spLocks noGrp="1"/>
          </p:cNvSpPr>
          <p:nvPr>
            <p:ph type="pic" sz="quarter" idx="14"/>
          </p:nvPr>
        </p:nvSpPr>
        <p:spPr>
          <a:xfrm>
            <a:off x="6254496" y="3081528"/>
            <a:ext cx="5486400" cy="3310128"/>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a:t>www.ct.gov/oha</a:t>
            </a:r>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7857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15" name="SmartArt Placeholder 14">
            <a:extLst>
              <a:ext uri="{FF2B5EF4-FFF2-40B4-BE49-F238E27FC236}">
                <a16:creationId xmlns:a16="http://schemas.microsoft.com/office/drawing/2014/main" id="{1A07AFA2-B97F-4965-B3E3-0399F8696B92}"/>
              </a:ext>
            </a:extLst>
          </p:cNvPr>
          <p:cNvSpPr>
            <a:spLocks noGrp="1"/>
          </p:cNvSpPr>
          <p:nvPr>
            <p:ph type="dgm" sz="quarter" idx="13"/>
          </p:nvPr>
        </p:nvSpPr>
        <p:spPr>
          <a:xfrm>
            <a:off x="576263" y="2290762"/>
            <a:ext cx="2286000" cy="2514600"/>
          </a:xfrm>
          <a:solidFill>
            <a:schemeClr val="accent2"/>
          </a:solidFill>
        </p:spPr>
        <p:txBody>
          <a:bodyPr/>
          <a:lstStyle/>
          <a:p>
            <a:r>
              <a:rPr lang="en-US"/>
              <a:t>Click icon to add SmartArt graphic</a:t>
            </a:r>
            <a:endParaRPr lang="en-US" dirty="0"/>
          </a:p>
        </p:txBody>
      </p:sp>
      <p:sp>
        <p:nvSpPr>
          <p:cNvPr id="16" name="SmartArt Placeholder 14">
            <a:extLst>
              <a:ext uri="{FF2B5EF4-FFF2-40B4-BE49-F238E27FC236}">
                <a16:creationId xmlns:a16="http://schemas.microsoft.com/office/drawing/2014/main" id="{FBD83F25-25EA-4FCB-9180-B7567885BE7A}"/>
              </a:ext>
            </a:extLst>
          </p:cNvPr>
          <p:cNvSpPr>
            <a:spLocks noGrp="1"/>
          </p:cNvSpPr>
          <p:nvPr>
            <p:ph type="dgm" sz="quarter" idx="14"/>
          </p:nvPr>
        </p:nvSpPr>
        <p:spPr>
          <a:xfrm>
            <a:off x="3486759" y="2290762"/>
            <a:ext cx="2286000" cy="2514600"/>
          </a:xfrm>
          <a:solidFill>
            <a:schemeClr val="accent2"/>
          </a:solidFill>
        </p:spPr>
        <p:txBody>
          <a:bodyPr/>
          <a:lstStyle/>
          <a:p>
            <a:r>
              <a:rPr lang="en-US"/>
              <a:t>Click icon to add SmartArt graphic</a:t>
            </a:r>
            <a:endParaRPr lang="en-US" dirty="0"/>
          </a:p>
        </p:txBody>
      </p:sp>
      <p:sp>
        <p:nvSpPr>
          <p:cNvPr id="17" name="SmartArt Placeholder 14">
            <a:extLst>
              <a:ext uri="{FF2B5EF4-FFF2-40B4-BE49-F238E27FC236}">
                <a16:creationId xmlns:a16="http://schemas.microsoft.com/office/drawing/2014/main" id="{C19AF1FD-578A-4AC1-8006-BF395C098188}"/>
              </a:ext>
            </a:extLst>
          </p:cNvPr>
          <p:cNvSpPr>
            <a:spLocks noGrp="1"/>
          </p:cNvSpPr>
          <p:nvPr>
            <p:ph type="dgm" sz="quarter" idx="15"/>
          </p:nvPr>
        </p:nvSpPr>
        <p:spPr>
          <a:xfrm>
            <a:off x="6397255" y="2290762"/>
            <a:ext cx="2286000" cy="2514600"/>
          </a:xfrm>
          <a:solidFill>
            <a:schemeClr val="accent2"/>
          </a:solidFill>
        </p:spPr>
        <p:txBody>
          <a:bodyPr/>
          <a:lstStyle/>
          <a:p>
            <a:r>
              <a:rPr lang="en-US"/>
              <a:t>Click icon to add SmartArt graphic</a:t>
            </a:r>
            <a:endParaRPr lang="en-US" dirty="0"/>
          </a:p>
        </p:txBody>
      </p:sp>
      <p:sp>
        <p:nvSpPr>
          <p:cNvPr id="18" name="SmartArt Placeholder 14">
            <a:extLst>
              <a:ext uri="{FF2B5EF4-FFF2-40B4-BE49-F238E27FC236}">
                <a16:creationId xmlns:a16="http://schemas.microsoft.com/office/drawing/2014/main" id="{A30FAB41-D651-4537-9674-A090F9541E38}"/>
              </a:ext>
            </a:extLst>
          </p:cNvPr>
          <p:cNvSpPr>
            <a:spLocks noGrp="1"/>
          </p:cNvSpPr>
          <p:nvPr>
            <p:ph type="dgm" sz="quarter" idx="16"/>
          </p:nvPr>
        </p:nvSpPr>
        <p:spPr>
          <a:xfrm>
            <a:off x="9307750" y="2290762"/>
            <a:ext cx="2286000" cy="2514600"/>
          </a:xfrm>
          <a:solidFill>
            <a:schemeClr val="accent2"/>
          </a:solidFill>
        </p:spPr>
        <p:txBody>
          <a:bodyPr/>
          <a:lstStyle/>
          <a:p>
            <a:r>
              <a:rPr lang="en-US"/>
              <a:t>Click icon to add SmartArt graphic</a:t>
            </a:r>
            <a:endParaRPr lang="en-US" dirty="0"/>
          </a:p>
        </p:txBody>
      </p:sp>
      <p:sp>
        <p:nvSpPr>
          <p:cNvPr id="20" name="Text Placeholder 19">
            <a:extLst>
              <a:ext uri="{FF2B5EF4-FFF2-40B4-BE49-F238E27FC236}">
                <a16:creationId xmlns:a16="http://schemas.microsoft.com/office/drawing/2014/main" id="{6FF70985-87A5-4813-BB21-CD79732947F5}"/>
              </a:ext>
            </a:extLst>
          </p:cNvPr>
          <p:cNvSpPr>
            <a:spLocks noGrp="1"/>
          </p:cNvSpPr>
          <p:nvPr>
            <p:ph type="body" sz="quarter" idx="17" hasCustomPrompt="1"/>
          </p:nvPr>
        </p:nvSpPr>
        <p:spPr>
          <a:xfrm>
            <a:off x="576263"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2" name="Text Placeholder 21">
            <a:extLst>
              <a:ext uri="{FF2B5EF4-FFF2-40B4-BE49-F238E27FC236}">
                <a16:creationId xmlns:a16="http://schemas.microsoft.com/office/drawing/2014/main" id="{8F30C930-1919-4A13-98BD-6CB6119CC11A}"/>
              </a:ext>
            </a:extLst>
          </p:cNvPr>
          <p:cNvSpPr>
            <a:spLocks noGrp="1"/>
          </p:cNvSpPr>
          <p:nvPr>
            <p:ph type="body" sz="quarter" idx="18" hasCustomPrompt="1"/>
          </p:nvPr>
        </p:nvSpPr>
        <p:spPr>
          <a:xfrm>
            <a:off x="575894"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3" name="Text Placeholder 19">
            <a:extLst>
              <a:ext uri="{FF2B5EF4-FFF2-40B4-BE49-F238E27FC236}">
                <a16:creationId xmlns:a16="http://schemas.microsoft.com/office/drawing/2014/main" id="{6E4126AC-7681-4156-8274-2A6414894394}"/>
              </a:ext>
            </a:extLst>
          </p:cNvPr>
          <p:cNvSpPr>
            <a:spLocks noGrp="1"/>
          </p:cNvSpPr>
          <p:nvPr>
            <p:ph type="body" sz="quarter" idx="19" hasCustomPrompt="1"/>
          </p:nvPr>
        </p:nvSpPr>
        <p:spPr>
          <a:xfrm>
            <a:off x="3487128"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4" name="Text Placeholder 21">
            <a:extLst>
              <a:ext uri="{FF2B5EF4-FFF2-40B4-BE49-F238E27FC236}">
                <a16:creationId xmlns:a16="http://schemas.microsoft.com/office/drawing/2014/main" id="{D03485ED-1755-41FA-942B-ED95B3913DBF}"/>
              </a:ext>
            </a:extLst>
          </p:cNvPr>
          <p:cNvSpPr>
            <a:spLocks noGrp="1"/>
          </p:cNvSpPr>
          <p:nvPr>
            <p:ph type="body" sz="quarter" idx="20" hasCustomPrompt="1"/>
          </p:nvPr>
        </p:nvSpPr>
        <p:spPr>
          <a:xfrm>
            <a:off x="3486759"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5" name="Text Placeholder 19">
            <a:extLst>
              <a:ext uri="{FF2B5EF4-FFF2-40B4-BE49-F238E27FC236}">
                <a16:creationId xmlns:a16="http://schemas.microsoft.com/office/drawing/2014/main" id="{42AFEFC9-586E-4B97-AD51-F02AC6AC6A60}"/>
              </a:ext>
            </a:extLst>
          </p:cNvPr>
          <p:cNvSpPr>
            <a:spLocks noGrp="1"/>
          </p:cNvSpPr>
          <p:nvPr>
            <p:ph type="body" sz="quarter" idx="21" hasCustomPrompt="1"/>
          </p:nvPr>
        </p:nvSpPr>
        <p:spPr>
          <a:xfrm>
            <a:off x="6397624"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6" name="Text Placeholder 21">
            <a:extLst>
              <a:ext uri="{FF2B5EF4-FFF2-40B4-BE49-F238E27FC236}">
                <a16:creationId xmlns:a16="http://schemas.microsoft.com/office/drawing/2014/main" id="{E94B1769-BE23-4EBA-A0DA-9A01476DAC50}"/>
              </a:ext>
            </a:extLst>
          </p:cNvPr>
          <p:cNvSpPr>
            <a:spLocks noGrp="1"/>
          </p:cNvSpPr>
          <p:nvPr>
            <p:ph type="body" sz="quarter" idx="22" hasCustomPrompt="1"/>
          </p:nvPr>
        </p:nvSpPr>
        <p:spPr>
          <a:xfrm>
            <a:off x="6397255"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7" name="Text Placeholder 19">
            <a:extLst>
              <a:ext uri="{FF2B5EF4-FFF2-40B4-BE49-F238E27FC236}">
                <a16:creationId xmlns:a16="http://schemas.microsoft.com/office/drawing/2014/main" id="{9A7362AB-6137-4C5C-9219-392C3875AD9B}"/>
              </a:ext>
            </a:extLst>
          </p:cNvPr>
          <p:cNvSpPr>
            <a:spLocks noGrp="1"/>
          </p:cNvSpPr>
          <p:nvPr>
            <p:ph type="body" sz="quarter" idx="23" hasCustomPrompt="1"/>
          </p:nvPr>
        </p:nvSpPr>
        <p:spPr>
          <a:xfrm>
            <a:off x="9308119" y="4957131"/>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8" name="Text Placeholder 21">
            <a:extLst>
              <a:ext uri="{FF2B5EF4-FFF2-40B4-BE49-F238E27FC236}">
                <a16:creationId xmlns:a16="http://schemas.microsoft.com/office/drawing/2014/main" id="{DA6F45F2-E17A-4027-AAA9-B9B703C26A2F}"/>
              </a:ext>
            </a:extLst>
          </p:cNvPr>
          <p:cNvSpPr>
            <a:spLocks noGrp="1"/>
          </p:cNvSpPr>
          <p:nvPr>
            <p:ph type="body" sz="quarter" idx="24" hasCustomPrompt="1"/>
          </p:nvPr>
        </p:nvSpPr>
        <p:spPr>
          <a:xfrm>
            <a:off x="9307750" y="5461004"/>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4" name="Footer Placeholder 3"/>
          <p:cNvSpPr>
            <a:spLocks noGrp="1"/>
          </p:cNvSpPr>
          <p:nvPr>
            <p:ph type="ftr" sz="quarter" idx="11"/>
          </p:nvPr>
        </p:nvSpPr>
        <p:spPr/>
        <p:txBody>
          <a:bodyPr/>
          <a:lstStyle/>
          <a:p>
            <a:r>
              <a:rPr lang="en-US"/>
              <a:t>www.ct.gov/oha</a:t>
            </a:r>
            <a:endParaRPr lang="en-US" dirty="0"/>
          </a:p>
        </p:txBody>
      </p:sp>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263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3200400"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2343" y="2250891"/>
            <a:ext cx="320040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4412341" y="2926051"/>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F00371C-297D-40EF-8A7B-A4A10A3E0F58}"/>
              </a:ext>
            </a:extLst>
          </p:cNvPr>
          <p:cNvSpPr>
            <a:spLocks noGrp="1"/>
          </p:cNvSpPr>
          <p:nvPr>
            <p:ph type="body" sz="quarter" idx="13"/>
          </p:nvPr>
        </p:nvSpPr>
        <p:spPr>
          <a:xfrm>
            <a:off x="8243499" y="2250891"/>
            <a:ext cx="320040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11" name="Content Placeholder 5">
            <a:extLst>
              <a:ext uri="{FF2B5EF4-FFF2-40B4-BE49-F238E27FC236}">
                <a16:creationId xmlns:a16="http://schemas.microsoft.com/office/drawing/2014/main" id="{54C654D6-9180-439B-AA80-A486173B740A}"/>
              </a:ext>
            </a:extLst>
          </p:cNvPr>
          <p:cNvSpPr>
            <a:spLocks noGrp="1"/>
          </p:cNvSpPr>
          <p:nvPr>
            <p:ph sz="quarter" idx="14"/>
          </p:nvPr>
        </p:nvSpPr>
        <p:spPr>
          <a:xfrm>
            <a:off x="8243497" y="2926051"/>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www.ct.gov/oha</a:t>
            </a:r>
            <a:endParaRPr lang="en-US" dirty="0"/>
          </a:p>
        </p:txBody>
      </p:sp>
      <p:sp>
        <p:nvSpPr>
          <p:cNvPr id="7" name="Date Placeholder 6"/>
          <p:cNvSpPr>
            <a:spLocks noGrp="1"/>
          </p:cNvSpPr>
          <p:nvPr>
            <p:ph type="dt" sz="half" idx="10"/>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9735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581192" y="3986411"/>
            <a:ext cx="3568661" cy="1872388"/>
          </a:xfrm>
        </p:spPr>
        <p:txBody>
          <a:bodyPr anchor="ctr"/>
          <a:lstStyle/>
          <a:p>
            <a:pPr algn="r"/>
            <a:r>
              <a:rPr lang="en-US">
                <a:solidFill>
                  <a:schemeClr val="tx2"/>
                </a:solidFill>
              </a:rPr>
              <a:t>Click to edit Master title style</a:t>
            </a:r>
            <a:endParaRPr lang="en-US" dirty="0">
              <a:solidFill>
                <a:schemeClr val="tx2"/>
              </a:solidFill>
            </a:endParaRP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448056" y="768096"/>
            <a:ext cx="2578608" cy="2816352"/>
          </a:xfrm>
          <a:solidFill>
            <a:schemeClr val="accent2"/>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3352800" y="768096"/>
            <a:ext cx="2578608" cy="2816352"/>
          </a:xfrm>
          <a:solidFill>
            <a:schemeClr val="accent2"/>
          </a:solidFill>
        </p:spPr>
        <p:txBody>
          <a:bodyPr/>
          <a:lstStyle/>
          <a:p>
            <a:r>
              <a:rPr lang="en-US"/>
              <a:t>Click icon to add picture</a:t>
            </a:r>
            <a:endParaRPr lang="en-US" dirty="0"/>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6257544" y="768096"/>
            <a:ext cx="2578608" cy="2816352"/>
          </a:xfrm>
          <a:solidFill>
            <a:schemeClr val="accent2"/>
          </a:solidFill>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9162288" y="768096"/>
            <a:ext cx="2578608" cy="2816352"/>
          </a:xfrm>
          <a:solidFill>
            <a:schemeClr val="accent2"/>
          </a:solidFill>
        </p:spPr>
        <p:txBody>
          <a:bodyPr/>
          <a:lstStyle/>
          <a:p>
            <a:r>
              <a:rPr lang="en-US"/>
              <a:t>Click icon to add picture</a:t>
            </a:r>
            <a:endParaRPr lang="en-US" dirty="0"/>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4520392" y="3956050"/>
            <a:ext cx="7225075" cy="1902749"/>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r>
              <a:rPr lang="en-US"/>
              <a:t>www.ct.gov/oha</a:t>
            </a:r>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06992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10DEF-B367-4756-AA98-B283F09CCB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8817D-E197-4852-AF27-B365E22AF4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03194-E861-4A9C-8360-51348ECE359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CE64923-6D91-4C84-B84E-2AA09583F18A}"/>
              </a:ext>
            </a:extLst>
          </p:cNvPr>
          <p:cNvSpPr>
            <a:spLocks noGrp="1"/>
          </p:cNvSpPr>
          <p:nvPr>
            <p:ph type="ftr" sz="quarter" idx="11"/>
          </p:nvPr>
        </p:nvSpPr>
        <p:spPr/>
        <p:txBody>
          <a:bodyPr/>
          <a:lstStyle/>
          <a:p>
            <a:r>
              <a:rPr lang="en-US"/>
              <a:t>www.ct.gov/oha</a:t>
            </a:r>
            <a:endParaRPr lang="en-US" dirty="0"/>
          </a:p>
        </p:txBody>
      </p:sp>
      <p:sp>
        <p:nvSpPr>
          <p:cNvPr id="6" name="Slide Number Placeholder 5">
            <a:extLst>
              <a:ext uri="{FF2B5EF4-FFF2-40B4-BE49-F238E27FC236}">
                <a16:creationId xmlns:a16="http://schemas.microsoft.com/office/drawing/2014/main" id="{89506566-FC7E-4948-92C0-C3EDDAF2625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60190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0781A-7DA6-4415-B8AC-8121D4EF08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DB0EEC-ED73-41DF-AC1C-CD0708675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477777-B2C1-462E-99B9-4C9638863E29}"/>
              </a:ext>
            </a:extLst>
          </p:cNvPr>
          <p:cNvSpPr>
            <a:spLocks noGrp="1"/>
          </p:cNvSpPr>
          <p:nvPr>
            <p:ph type="dt" sz="half" idx="10"/>
          </p:nvPr>
        </p:nvSpPr>
        <p:spPr/>
        <p:txBody>
          <a:bodyPr/>
          <a:lstStyle/>
          <a:p>
            <a:fld id="{0A8B72A1-AE06-4F7A-A3EF-645B4F00734D}" type="datetimeFigureOut">
              <a:rPr lang="en-US" smtClean="0"/>
              <a:t>6/24/2022</a:t>
            </a:fld>
            <a:endParaRPr lang="en-US"/>
          </a:p>
        </p:txBody>
      </p:sp>
      <p:sp>
        <p:nvSpPr>
          <p:cNvPr id="5" name="Footer Placeholder 4">
            <a:extLst>
              <a:ext uri="{FF2B5EF4-FFF2-40B4-BE49-F238E27FC236}">
                <a16:creationId xmlns:a16="http://schemas.microsoft.com/office/drawing/2014/main" id="{0CA64E85-F332-4CAA-967E-A92FD9E98A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1292B-015E-4071-9FAF-E09193675D9A}"/>
              </a:ext>
            </a:extLst>
          </p:cNvPr>
          <p:cNvSpPr>
            <a:spLocks noGrp="1"/>
          </p:cNvSpPr>
          <p:nvPr>
            <p:ph type="sldNum" sz="quarter" idx="12"/>
          </p:nvPr>
        </p:nvSpPr>
        <p:spPr/>
        <p:txBody>
          <a:bodyPr/>
          <a:lstStyle/>
          <a:p>
            <a:fld id="{2F5DF988-5B5B-4F88-AB14-15968636D6B6}" type="slidenum">
              <a:rPr lang="en-US" smtClean="0"/>
              <a:t>‹#›</a:t>
            </a:fld>
            <a:endParaRPr lang="en-US"/>
          </a:p>
        </p:txBody>
      </p:sp>
    </p:spTree>
    <p:extLst>
      <p:ext uri="{BB962C8B-B14F-4D97-AF65-F5344CB8AC3E}">
        <p14:creationId xmlns:p14="http://schemas.microsoft.com/office/powerpoint/2010/main" val="279430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31EC8-E454-40B4-90F4-903D421131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951381-F89F-4DAD-B82A-3868E281DC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528319-10E2-4A2A-9B38-670755CC79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ADDBC2-AC8E-48F2-ACE9-E59404589111}"/>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678C61B-33CD-4AB2-937C-8DF19504FC5A}"/>
              </a:ext>
            </a:extLst>
          </p:cNvPr>
          <p:cNvSpPr>
            <a:spLocks noGrp="1"/>
          </p:cNvSpPr>
          <p:nvPr>
            <p:ph type="ftr" sz="quarter" idx="11"/>
          </p:nvPr>
        </p:nvSpPr>
        <p:spPr/>
        <p:txBody>
          <a:bodyPr/>
          <a:lstStyle/>
          <a:p>
            <a:r>
              <a:rPr lang="en-US"/>
              <a:t>www.ct.gov/oha</a:t>
            </a:r>
            <a:endParaRPr lang="en-US" dirty="0"/>
          </a:p>
        </p:txBody>
      </p:sp>
      <p:sp>
        <p:nvSpPr>
          <p:cNvPr id="7" name="Slide Number Placeholder 6">
            <a:extLst>
              <a:ext uri="{FF2B5EF4-FFF2-40B4-BE49-F238E27FC236}">
                <a16:creationId xmlns:a16="http://schemas.microsoft.com/office/drawing/2014/main" id="{4AAF7654-A33E-411F-BC9F-06E6E91020C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676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9C25-ECC3-451B-9932-3FD0CA78AB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05D47D-5233-4101-BDCD-5D0EF55CA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97F079-BD83-482A-973D-0A6EFAAE30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FDE44A-7E5A-4FD1-8AFE-FBFCB3477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6D417B-A92B-4B3D-80B2-1F5A1E1A9D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448604-52AC-453B-A95C-6DA7FDC52924}"/>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C0E4F25B-CF18-4F35-9A7F-DCD83F5E91D1}"/>
              </a:ext>
            </a:extLst>
          </p:cNvPr>
          <p:cNvSpPr>
            <a:spLocks noGrp="1"/>
          </p:cNvSpPr>
          <p:nvPr>
            <p:ph type="ftr" sz="quarter" idx="11"/>
          </p:nvPr>
        </p:nvSpPr>
        <p:spPr/>
        <p:txBody>
          <a:bodyPr/>
          <a:lstStyle/>
          <a:p>
            <a:r>
              <a:rPr lang="en-US"/>
              <a:t>www.ct.gov/oha</a:t>
            </a:r>
            <a:endParaRPr lang="en-US" dirty="0"/>
          </a:p>
        </p:txBody>
      </p:sp>
      <p:sp>
        <p:nvSpPr>
          <p:cNvPr id="9" name="Slide Number Placeholder 8">
            <a:extLst>
              <a:ext uri="{FF2B5EF4-FFF2-40B4-BE49-F238E27FC236}">
                <a16:creationId xmlns:a16="http://schemas.microsoft.com/office/drawing/2014/main" id="{A19A852D-D642-484E-9146-443BA209246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76110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8735-EBC6-4AED-A9A4-EFB4F91C60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F1B8C7-9446-4799-9F38-A4E456A5588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E45D3CE9-DE86-478A-8EB2-61B26EDCA174}"/>
              </a:ext>
            </a:extLst>
          </p:cNvPr>
          <p:cNvSpPr>
            <a:spLocks noGrp="1"/>
          </p:cNvSpPr>
          <p:nvPr>
            <p:ph type="ftr" sz="quarter" idx="11"/>
          </p:nvPr>
        </p:nvSpPr>
        <p:spPr/>
        <p:txBody>
          <a:bodyPr/>
          <a:lstStyle/>
          <a:p>
            <a:r>
              <a:rPr lang="en-US"/>
              <a:t>www.ct.gov/oha</a:t>
            </a:r>
            <a:endParaRPr lang="en-US" dirty="0"/>
          </a:p>
        </p:txBody>
      </p:sp>
      <p:sp>
        <p:nvSpPr>
          <p:cNvPr id="5" name="Slide Number Placeholder 4">
            <a:extLst>
              <a:ext uri="{FF2B5EF4-FFF2-40B4-BE49-F238E27FC236}">
                <a16:creationId xmlns:a16="http://schemas.microsoft.com/office/drawing/2014/main" id="{853BBF17-4D74-407B-8E41-EB99E20776D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76454722"/>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90B427-F1B7-4614-A7FC-3B3F25FEB2A4}"/>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932C44BF-D32E-4DA3-9B9D-3E5D4857B293}"/>
              </a:ext>
            </a:extLst>
          </p:cNvPr>
          <p:cNvSpPr>
            <a:spLocks noGrp="1"/>
          </p:cNvSpPr>
          <p:nvPr>
            <p:ph type="ftr" sz="quarter" idx="11"/>
          </p:nvPr>
        </p:nvSpPr>
        <p:spPr/>
        <p:txBody>
          <a:bodyPr/>
          <a:lstStyle/>
          <a:p>
            <a:r>
              <a:rPr lang="en-US"/>
              <a:t>www.ct.gov/oha</a:t>
            </a:r>
            <a:endParaRPr lang="en-US" dirty="0"/>
          </a:p>
        </p:txBody>
      </p:sp>
      <p:sp>
        <p:nvSpPr>
          <p:cNvPr id="4" name="Slide Number Placeholder 3">
            <a:extLst>
              <a:ext uri="{FF2B5EF4-FFF2-40B4-BE49-F238E27FC236}">
                <a16:creationId xmlns:a16="http://schemas.microsoft.com/office/drawing/2014/main" id="{9DD41FA1-066A-40DA-9C3E-30A4438A0A8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94222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C221-5570-4735-AB34-624B3E7E2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6AF2F9-3F11-4F6A-B00D-39DCDD1378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023AF6-0219-4242-939A-0335F0643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F3F44-FA52-4741-ACC2-96EFE990AFFF}"/>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BE51C41-8CC9-4749-9D92-0D7789BE826C}"/>
              </a:ext>
            </a:extLst>
          </p:cNvPr>
          <p:cNvSpPr>
            <a:spLocks noGrp="1"/>
          </p:cNvSpPr>
          <p:nvPr>
            <p:ph type="ftr" sz="quarter" idx="11"/>
          </p:nvPr>
        </p:nvSpPr>
        <p:spPr/>
        <p:txBody>
          <a:bodyPr/>
          <a:lstStyle/>
          <a:p>
            <a:r>
              <a:rPr lang="en-US"/>
              <a:t>www.ct.gov/oha</a:t>
            </a:r>
            <a:endParaRPr lang="en-US" dirty="0"/>
          </a:p>
        </p:txBody>
      </p:sp>
      <p:sp>
        <p:nvSpPr>
          <p:cNvPr id="7" name="Slide Number Placeholder 6">
            <a:extLst>
              <a:ext uri="{FF2B5EF4-FFF2-40B4-BE49-F238E27FC236}">
                <a16:creationId xmlns:a16="http://schemas.microsoft.com/office/drawing/2014/main" id="{FAA09854-CB2E-4CD2-98E4-E135AE07D4E0}"/>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77558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D5F4A-0D59-4FF3-B499-83F3EDF09A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AEA139-24F9-4233-BC7D-D94F8CEB9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B6E981-EC6C-41D3-BF5D-9A3A473F53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5F33E1-0357-43AB-9257-EE6564CA420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56071B5-91E5-4A27-B4B8-CD3B76F0EF2D}"/>
              </a:ext>
            </a:extLst>
          </p:cNvPr>
          <p:cNvSpPr>
            <a:spLocks noGrp="1"/>
          </p:cNvSpPr>
          <p:nvPr>
            <p:ph type="ftr" sz="quarter" idx="11"/>
          </p:nvPr>
        </p:nvSpPr>
        <p:spPr/>
        <p:txBody>
          <a:bodyPr/>
          <a:lstStyle/>
          <a:p>
            <a:pPr algn="l"/>
            <a:r>
              <a:rPr lang="en-US"/>
              <a:t>www.ct.gov/oha</a:t>
            </a:r>
            <a:endParaRPr lang="en-US" dirty="0"/>
          </a:p>
        </p:txBody>
      </p:sp>
      <p:sp>
        <p:nvSpPr>
          <p:cNvPr id="7" name="Slide Number Placeholder 6">
            <a:extLst>
              <a:ext uri="{FF2B5EF4-FFF2-40B4-BE49-F238E27FC236}">
                <a16:creationId xmlns:a16="http://schemas.microsoft.com/office/drawing/2014/main" id="{A5F456E0-BC80-4E39-B8B2-0F21F45F23C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103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D334DF-ECF1-4745-9AAC-D5909A4AE8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8E744C-1AC9-4117-9893-E656CBE20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FC900-01A7-40D3-9D3B-6E819AE258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56CC652-87FE-441E-B88B-642DDC5B52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www.ct.gov/oha</a:t>
            </a:r>
            <a:endParaRPr lang="en-US" dirty="0"/>
          </a:p>
        </p:txBody>
      </p:sp>
      <p:sp>
        <p:nvSpPr>
          <p:cNvPr id="6" name="Slide Number Placeholder 5">
            <a:extLst>
              <a:ext uri="{FF2B5EF4-FFF2-40B4-BE49-F238E27FC236}">
                <a16:creationId xmlns:a16="http://schemas.microsoft.com/office/drawing/2014/main" id="{E5F2439D-15EB-4867-B47F-8D8ECBF8C2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cxnSp>
        <p:nvCxnSpPr>
          <p:cNvPr id="7" name="Straight Connector 6">
            <a:extLst>
              <a:ext uri="{FF2B5EF4-FFF2-40B4-BE49-F238E27FC236}">
                <a16:creationId xmlns:a16="http://schemas.microsoft.com/office/drawing/2014/main" id="{0A460ED7-243E-47EB-83F4-A3FA84BBC04D}"/>
              </a:ext>
            </a:extLst>
          </p:cNvPr>
          <p:cNvCxnSpPr>
            <a:cxnSpLocks/>
          </p:cNvCxnSpPr>
          <p:nvPr userDrawn="1"/>
        </p:nvCxnSpPr>
        <p:spPr>
          <a:xfrm>
            <a:off x="4241830" y="495574"/>
            <a:ext cx="3703320" cy="0"/>
          </a:xfrm>
          <a:prstGeom prst="line">
            <a:avLst/>
          </a:prstGeom>
          <a:ln w="8255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C5A71E6-1FB3-4C1D-96F3-7394EB36C8E0}"/>
              </a:ext>
            </a:extLst>
          </p:cNvPr>
          <p:cNvCxnSpPr>
            <a:cxnSpLocks/>
          </p:cNvCxnSpPr>
          <p:nvPr userDrawn="1"/>
        </p:nvCxnSpPr>
        <p:spPr>
          <a:xfrm>
            <a:off x="8042147" y="495574"/>
            <a:ext cx="3703320" cy="0"/>
          </a:xfrm>
          <a:prstGeom prst="line">
            <a:avLst/>
          </a:prstGeom>
          <a:ln w="82550"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B31A2AC-EAEB-4B62-BF4C-9E452A520652}"/>
              </a:ext>
            </a:extLst>
          </p:cNvPr>
          <p:cNvCxnSpPr>
            <a:cxnSpLocks/>
          </p:cNvCxnSpPr>
          <p:nvPr userDrawn="1"/>
        </p:nvCxnSpPr>
        <p:spPr>
          <a:xfrm>
            <a:off x="437009" y="495574"/>
            <a:ext cx="3703320" cy="0"/>
          </a:xfrm>
          <a:prstGeom prst="line">
            <a:avLst/>
          </a:prstGeom>
          <a:ln w="82550" cap="flat">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31176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800" r:id="rId14"/>
    <p:sldLayoutId id="2147483775" r:id="rId15"/>
    <p:sldLayoutId id="2147483783" r:id="rId16"/>
    <p:sldLayoutId id="2147483784" r:id="rId17"/>
    <p:sldLayoutId id="2147483782" r:id="rId18"/>
    <p:sldLayoutId id="2147483778"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Healthcare.advocate@ct.gov" TargetMode="Externa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ontent.naic.org/consumer_glossary" TargetMode="External"/><Relationship Id="rId2" Type="http://schemas.openxmlformats.org/officeDocument/2006/relationships/hyperlink" Target="https://www.healthcare.gov/glossar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F94C10-3346-461C-8CBC-CDDE1C3365E5}"/>
              </a:ext>
            </a:extLst>
          </p:cNvPr>
          <p:cNvSpPr>
            <a:spLocks noGrp="1"/>
          </p:cNvSpPr>
          <p:nvPr>
            <p:ph type="ctrTitle"/>
          </p:nvPr>
        </p:nvSpPr>
        <p:spPr/>
        <p:txBody>
          <a:bodyPr>
            <a:normAutofit fontScale="90000"/>
          </a:bodyPr>
          <a:lstStyle/>
          <a:p>
            <a:pPr algn="ctr"/>
            <a:r>
              <a:rPr lang="en-US" dirty="0">
                <a:latin typeface="Gill Sans MT" panose="020B0502020104020203" pitchFamily="34" charset="0"/>
              </a:rPr>
              <a:t>Lunch &amp; Learn with OHA</a:t>
            </a:r>
            <a:br>
              <a:rPr lang="en-US" dirty="0">
                <a:latin typeface="Gill Sans MT" panose="020B0502020104020203" pitchFamily="34" charset="0"/>
              </a:rPr>
            </a:br>
            <a:r>
              <a:rPr lang="en-US" dirty="0">
                <a:latin typeface="Gill Sans MT" panose="020B0502020104020203" pitchFamily="34" charset="0"/>
              </a:rPr>
              <a:t>June 28, 2022</a:t>
            </a:r>
            <a:br>
              <a:rPr lang="en-US" dirty="0">
                <a:latin typeface="Gill Sans MT" panose="020B0502020104020203" pitchFamily="34" charset="0"/>
              </a:rPr>
            </a:br>
            <a:r>
              <a:rPr lang="en-US" dirty="0">
                <a:latin typeface="Gill Sans MT" panose="020B0502020104020203" pitchFamily="34" charset="0"/>
              </a:rPr>
              <a:t>12:00-12:30p</a:t>
            </a:r>
          </a:p>
        </p:txBody>
      </p:sp>
      <p:sp>
        <p:nvSpPr>
          <p:cNvPr id="5" name="Subtitle 4">
            <a:extLst>
              <a:ext uri="{FF2B5EF4-FFF2-40B4-BE49-F238E27FC236}">
                <a16:creationId xmlns:a16="http://schemas.microsoft.com/office/drawing/2014/main" id="{639AF166-E191-409C-98AE-C2A47C576895}"/>
              </a:ext>
            </a:extLst>
          </p:cNvPr>
          <p:cNvSpPr>
            <a:spLocks noGrp="1"/>
          </p:cNvSpPr>
          <p:nvPr>
            <p:ph type="subTitle" idx="1"/>
          </p:nvPr>
        </p:nvSpPr>
        <p:spPr/>
        <p:txBody>
          <a:bodyPr>
            <a:normAutofit fontScale="62500" lnSpcReduction="20000"/>
          </a:bodyPr>
          <a:lstStyle/>
          <a:p>
            <a:pPr algn="ctr"/>
            <a:r>
              <a:rPr lang="en-US" dirty="0">
                <a:latin typeface="Gill Sans MT" panose="020B0502020104020203" pitchFamily="34" charset="0"/>
              </a:rPr>
              <a:t>Presenters: Ted Doolittle – CT Healthcare Advocate, Ed Leighton– OHA Consumer Information Representative</a:t>
            </a:r>
          </a:p>
        </p:txBody>
      </p:sp>
      <p:pic>
        <p:nvPicPr>
          <p:cNvPr id="7" name="Picture Placeholder 6" descr="Text, letter&#10;&#10;Description automatically generated">
            <a:extLst>
              <a:ext uri="{FF2B5EF4-FFF2-40B4-BE49-F238E27FC236}">
                <a16:creationId xmlns:a16="http://schemas.microsoft.com/office/drawing/2014/main" id="{17E3C133-A434-2555-BFE3-30306C5C5F68}"/>
              </a:ext>
            </a:extLst>
          </p:cNvPr>
          <p:cNvPicPr>
            <a:picLocks noGrp="1" noChangeAspect="1"/>
          </p:cNvPicPr>
          <p:nvPr>
            <p:ph type="pic" sz="quarter" idx="13"/>
          </p:nvPr>
        </p:nvPicPr>
        <p:blipFill>
          <a:blip r:embed="rId2"/>
          <a:srcRect t="27960" b="27960"/>
          <a:stretch>
            <a:fillRect/>
          </a:stretch>
        </p:blipFill>
        <p:spPr/>
      </p:pic>
    </p:spTree>
    <p:extLst>
      <p:ext uri="{BB962C8B-B14F-4D97-AF65-F5344CB8AC3E}">
        <p14:creationId xmlns:p14="http://schemas.microsoft.com/office/powerpoint/2010/main" val="103975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FB269-003F-F26D-5DF4-68FB95553E8C}"/>
              </a:ext>
            </a:extLst>
          </p:cNvPr>
          <p:cNvSpPr>
            <a:spLocks noGrp="1"/>
          </p:cNvSpPr>
          <p:nvPr>
            <p:ph type="title"/>
          </p:nvPr>
        </p:nvSpPr>
        <p:spPr/>
        <p:txBody>
          <a:bodyPr/>
          <a:lstStyle/>
          <a:p>
            <a:pPr algn="ctr"/>
            <a:r>
              <a:rPr lang="en-US" b="1" dirty="0"/>
              <a:t>Conclusion</a:t>
            </a:r>
          </a:p>
        </p:txBody>
      </p:sp>
      <p:sp>
        <p:nvSpPr>
          <p:cNvPr id="3" name="Content Placeholder 2">
            <a:extLst>
              <a:ext uri="{FF2B5EF4-FFF2-40B4-BE49-F238E27FC236}">
                <a16:creationId xmlns:a16="http://schemas.microsoft.com/office/drawing/2014/main" id="{F3DB32C7-BB5B-898B-4FE9-ECAD4DCBB53F}"/>
              </a:ext>
            </a:extLst>
          </p:cNvPr>
          <p:cNvSpPr>
            <a:spLocks noGrp="1"/>
          </p:cNvSpPr>
          <p:nvPr>
            <p:ph idx="1"/>
          </p:nvPr>
        </p:nvSpPr>
        <p:spPr>
          <a:xfrm>
            <a:off x="1051560" y="1459865"/>
            <a:ext cx="10515600" cy="4351338"/>
          </a:xfrm>
        </p:spPr>
        <p:txBody>
          <a:bodyPr>
            <a:normAutofit/>
          </a:bodyPr>
          <a:lstStyle/>
          <a:p>
            <a:pPr marL="0" indent="0">
              <a:buNone/>
            </a:pPr>
            <a:r>
              <a:rPr lang="en-US" sz="2400" dirty="0"/>
              <a:t>Understanding insurance can be difficult, especially when it comes to insurance terminology.  Listed above were only a few examples of the many definitions you may come across. We at the Office of Healthcare Advocate (OHA) are here to assist you with understanding insurance terminology.  Should you have any further questions or need clarification on insurance terminology please contact us. </a:t>
            </a:r>
          </a:p>
        </p:txBody>
      </p:sp>
      <p:sp>
        <p:nvSpPr>
          <p:cNvPr id="4" name="Footer Placeholder 3">
            <a:extLst>
              <a:ext uri="{FF2B5EF4-FFF2-40B4-BE49-F238E27FC236}">
                <a16:creationId xmlns:a16="http://schemas.microsoft.com/office/drawing/2014/main" id="{5771F445-48F0-C3A9-8492-8D00DCFCC716}"/>
              </a:ext>
            </a:extLst>
          </p:cNvPr>
          <p:cNvSpPr>
            <a:spLocks noGrp="1"/>
          </p:cNvSpPr>
          <p:nvPr>
            <p:ph type="ftr" sz="quarter" idx="11"/>
          </p:nvPr>
        </p:nvSpPr>
        <p:spPr/>
        <p:txBody>
          <a:bodyPr/>
          <a:lstStyle/>
          <a:p>
            <a:r>
              <a:rPr lang="en-US"/>
              <a:t>www.ct.gov/oha</a:t>
            </a:r>
            <a:endParaRPr lang="en-US" dirty="0"/>
          </a:p>
        </p:txBody>
      </p:sp>
    </p:spTree>
    <p:extLst>
      <p:ext uri="{BB962C8B-B14F-4D97-AF65-F5344CB8AC3E}">
        <p14:creationId xmlns:p14="http://schemas.microsoft.com/office/powerpoint/2010/main" val="3384024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FB38-0113-4F80-BBD4-A9C97FF40720}"/>
              </a:ext>
            </a:extLst>
          </p:cNvPr>
          <p:cNvSpPr>
            <a:spLocks noGrp="1"/>
          </p:cNvSpPr>
          <p:nvPr>
            <p:ph type="title"/>
          </p:nvPr>
        </p:nvSpPr>
        <p:spPr>
          <a:xfrm>
            <a:off x="609906" y="702156"/>
            <a:ext cx="3568661" cy="2726844"/>
          </a:xfrm>
        </p:spPr>
        <p:txBody>
          <a:bodyPr>
            <a:normAutofit fontScale="90000"/>
          </a:bodyPr>
          <a:lstStyle/>
          <a:p>
            <a:br>
              <a:rPr lang="en-US"/>
            </a:br>
            <a:r>
              <a:rPr lang="en-US"/>
              <a:t>	Thank you</a:t>
            </a:r>
            <a:br>
              <a:rPr lang="en-US"/>
            </a:br>
            <a:br>
              <a:rPr lang="en-US"/>
            </a:br>
            <a:r>
              <a:rPr lang="en-US"/>
              <a:t>	questions? </a:t>
            </a:r>
            <a:br>
              <a:rPr lang="en-US"/>
            </a:br>
            <a:br>
              <a:rPr lang="en-US"/>
            </a:br>
            <a:endParaRPr lang="en-US" dirty="0"/>
          </a:p>
        </p:txBody>
      </p:sp>
      <p:sp>
        <p:nvSpPr>
          <p:cNvPr id="3" name="Content Placeholder 2">
            <a:extLst>
              <a:ext uri="{FF2B5EF4-FFF2-40B4-BE49-F238E27FC236}">
                <a16:creationId xmlns:a16="http://schemas.microsoft.com/office/drawing/2014/main" id="{75982AA6-9E74-43FC-B452-142C7571DCCC}"/>
              </a:ext>
            </a:extLst>
          </p:cNvPr>
          <p:cNvSpPr>
            <a:spLocks noGrp="1"/>
          </p:cNvSpPr>
          <p:nvPr>
            <p:ph idx="1"/>
          </p:nvPr>
        </p:nvSpPr>
        <p:spPr>
          <a:xfrm>
            <a:off x="111760" y="3156438"/>
            <a:ext cx="5140960" cy="2901462"/>
          </a:xfrm>
        </p:spPr>
        <p:txBody>
          <a:bodyPr/>
          <a:lstStyle/>
          <a:p>
            <a:r>
              <a:rPr lang="en-US" b="1">
                <a:solidFill>
                  <a:srgbClr val="0070C0"/>
                </a:solidFill>
              </a:rPr>
              <a:t>OFFICE OF THE HEALTHCARE ADVOCATE</a:t>
            </a:r>
          </a:p>
          <a:p>
            <a:r>
              <a:rPr lang="en-US">
                <a:solidFill>
                  <a:srgbClr val="00B0F0"/>
                </a:solidFill>
                <a:hlinkClick r:id="rId2">
                  <a:extLst>
                    <a:ext uri="{A12FA001-AC4F-418D-AE19-62706E023703}">
                      <ahyp:hlinkClr xmlns:ahyp="http://schemas.microsoft.com/office/drawing/2018/hyperlinkcolor" val="tx"/>
                    </a:ext>
                  </a:extLst>
                </a:hlinkClick>
              </a:rPr>
              <a:t>Healthcare.advocate@ct.gov</a:t>
            </a:r>
            <a:endParaRPr lang="en-US">
              <a:solidFill>
                <a:srgbClr val="00B0F0"/>
              </a:solidFill>
            </a:endParaRPr>
          </a:p>
          <a:p>
            <a:r>
              <a:rPr lang="en-US"/>
              <a:t>866-466-4446</a:t>
            </a:r>
          </a:p>
          <a:p>
            <a:r>
              <a:rPr lang="en-US"/>
              <a:t>www.ct.gov/oha</a:t>
            </a:r>
            <a:endParaRPr lang="en-US" dirty="0"/>
          </a:p>
        </p:txBody>
      </p:sp>
      <p:sp>
        <p:nvSpPr>
          <p:cNvPr id="8" name="Footer Placeholder 7">
            <a:extLst>
              <a:ext uri="{FF2B5EF4-FFF2-40B4-BE49-F238E27FC236}">
                <a16:creationId xmlns:a16="http://schemas.microsoft.com/office/drawing/2014/main" id="{D3E3ABAA-EBF5-4FC5-BEEE-FBA5A228E046}"/>
              </a:ext>
            </a:extLst>
          </p:cNvPr>
          <p:cNvSpPr>
            <a:spLocks noGrp="1"/>
          </p:cNvSpPr>
          <p:nvPr>
            <p:ph type="ftr" sz="quarter" idx="11"/>
          </p:nvPr>
        </p:nvSpPr>
        <p:spPr/>
        <p:txBody>
          <a:bodyPr/>
          <a:lstStyle/>
          <a:p>
            <a:r>
              <a:rPr lang="en-US"/>
              <a:t>www.ct.gov/oha</a:t>
            </a:r>
            <a:endParaRPr lang="en-US" dirty="0"/>
          </a:p>
        </p:txBody>
      </p:sp>
      <p:pic>
        <p:nvPicPr>
          <p:cNvPr id="1026" name="Picture 2">
            <a:extLst>
              <a:ext uri="{FF2B5EF4-FFF2-40B4-BE49-F238E27FC236}">
                <a16:creationId xmlns:a16="http://schemas.microsoft.com/office/drawing/2014/main" id="{25F4F435-1AD1-4E0F-A795-B9F200682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615" y="-213477"/>
            <a:ext cx="2381250" cy="12802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10">
            <a:extLst>
              <a:ext uri="{FF2B5EF4-FFF2-40B4-BE49-F238E27FC236}">
                <a16:creationId xmlns:a16="http://schemas.microsoft.com/office/drawing/2014/main" id="{C0764C28-31D0-8AB1-274B-A16D9D47AF78}"/>
              </a:ext>
            </a:extLst>
          </p:cNvPr>
          <p:cNvPicPr>
            <a:picLocks noGrp="1" noChangeAspect="1"/>
          </p:cNvPicPr>
          <p:nvPr>
            <p:ph type="pic" sz="quarter" idx="13"/>
          </p:nvPr>
        </p:nvPicPr>
        <p:blipFill>
          <a:blip r:embed="rId4"/>
          <a:srcRect l="19102" r="19102"/>
          <a:stretch>
            <a:fillRect/>
          </a:stretch>
        </p:blipFill>
        <p:spPr/>
      </p:pic>
    </p:spTree>
    <p:extLst>
      <p:ext uri="{BB962C8B-B14F-4D97-AF65-F5344CB8AC3E}">
        <p14:creationId xmlns:p14="http://schemas.microsoft.com/office/powerpoint/2010/main" val="2261619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271D-D3EB-4A78-9929-4B8E740B50B4}"/>
              </a:ext>
            </a:extLst>
          </p:cNvPr>
          <p:cNvSpPr>
            <a:spLocks noGrp="1"/>
          </p:cNvSpPr>
          <p:nvPr>
            <p:ph type="title"/>
          </p:nvPr>
        </p:nvSpPr>
        <p:spPr/>
        <p:txBody>
          <a:bodyPr/>
          <a:lstStyle/>
          <a:p>
            <a:pPr algn="ctr"/>
            <a:r>
              <a:rPr lang="en-US" dirty="0">
                <a:latin typeface="Gill Sans MT" panose="020B0502020104020203" pitchFamily="34" charset="0"/>
              </a:rPr>
              <a:t>Introduction</a:t>
            </a:r>
          </a:p>
        </p:txBody>
      </p:sp>
      <p:sp>
        <p:nvSpPr>
          <p:cNvPr id="3" name="Content Placeholder 2">
            <a:extLst>
              <a:ext uri="{FF2B5EF4-FFF2-40B4-BE49-F238E27FC236}">
                <a16:creationId xmlns:a16="http://schemas.microsoft.com/office/drawing/2014/main" id="{F210F1C6-68F4-48F7-97E9-343EE7513674}"/>
              </a:ext>
            </a:extLst>
          </p:cNvPr>
          <p:cNvSpPr>
            <a:spLocks noGrp="1"/>
          </p:cNvSpPr>
          <p:nvPr>
            <p:ph idx="1"/>
          </p:nvPr>
        </p:nvSpPr>
        <p:spPr>
          <a:xfrm>
            <a:off x="581192" y="2606830"/>
            <a:ext cx="3475915" cy="3520440"/>
          </a:xfrm>
        </p:spPr>
        <p:txBody>
          <a:bodyPr anchor="ctr">
            <a:normAutofit/>
          </a:bodyPr>
          <a:lstStyle/>
          <a:p>
            <a:pPr algn="ctr"/>
            <a:r>
              <a:rPr lang="en-US" sz="3200" dirty="0">
                <a:latin typeface="Gill Sans MT" panose="020B0502020104020203" pitchFamily="34" charset="0"/>
              </a:rPr>
              <a:t>State Healthcare Advocate</a:t>
            </a:r>
          </a:p>
          <a:p>
            <a:pPr algn="ctr"/>
            <a:r>
              <a:rPr lang="en-US" sz="3200" dirty="0">
                <a:latin typeface="Gill Sans MT" panose="020B0502020104020203" pitchFamily="34" charset="0"/>
              </a:rPr>
              <a:t>Ted Doolittle</a:t>
            </a:r>
          </a:p>
        </p:txBody>
      </p:sp>
      <p:sp>
        <p:nvSpPr>
          <p:cNvPr id="14" name="Footer Placeholder 13">
            <a:extLst>
              <a:ext uri="{FF2B5EF4-FFF2-40B4-BE49-F238E27FC236}">
                <a16:creationId xmlns:a16="http://schemas.microsoft.com/office/drawing/2014/main" id="{9C838D91-2BF9-4595-90F6-6E2D751F6F13}"/>
              </a:ext>
            </a:extLst>
          </p:cNvPr>
          <p:cNvSpPr>
            <a:spLocks noGrp="1"/>
          </p:cNvSpPr>
          <p:nvPr>
            <p:ph type="ftr" sz="quarter" idx="11"/>
          </p:nvPr>
        </p:nvSpPr>
        <p:spPr/>
        <p:txBody>
          <a:bodyPr/>
          <a:lstStyle/>
          <a:p>
            <a:r>
              <a:rPr lang="en-US" dirty="0"/>
              <a:t>www.ct.gov/oha</a:t>
            </a:r>
          </a:p>
        </p:txBody>
      </p:sp>
      <p:pic>
        <p:nvPicPr>
          <p:cNvPr id="7" name="Picture Placeholder 6" descr="A person writing on a piece of paper&#10;&#10;Description automatically generated with low confidence">
            <a:extLst>
              <a:ext uri="{FF2B5EF4-FFF2-40B4-BE49-F238E27FC236}">
                <a16:creationId xmlns:a16="http://schemas.microsoft.com/office/drawing/2014/main" id="{AA87181B-0AAA-3C8A-93D0-1BE53E6F51A3}"/>
              </a:ext>
            </a:extLst>
          </p:cNvPr>
          <p:cNvPicPr>
            <a:picLocks noGrp="1" noChangeAspect="1"/>
          </p:cNvPicPr>
          <p:nvPr>
            <p:ph type="pic" sz="quarter" idx="13"/>
          </p:nvPr>
        </p:nvPicPr>
        <p:blipFill>
          <a:blip r:embed="rId2"/>
          <a:srcRect t="8273" b="8273"/>
          <a:stretch>
            <a:fillRect/>
          </a:stretch>
        </p:blipFill>
        <p:spPr/>
      </p:pic>
      <p:pic>
        <p:nvPicPr>
          <p:cNvPr id="13" name="Picture Placeholder 12" descr="Website&#10;&#10;Description automatically generated with low confidence">
            <a:extLst>
              <a:ext uri="{FF2B5EF4-FFF2-40B4-BE49-F238E27FC236}">
                <a16:creationId xmlns:a16="http://schemas.microsoft.com/office/drawing/2014/main" id="{B368AF50-6081-010E-6444-034A00FCCD68}"/>
              </a:ext>
            </a:extLst>
          </p:cNvPr>
          <p:cNvPicPr>
            <a:picLocks noGrp="1" noChangeAspect="1"/>
          </p:cNvPicPr>
          <p:nvPr>
            <p:ph type="pic" sz="quarter" idx="14"/>
          </p:nvPr>
        </p:nvPicPr>
        <p:blipFill>
          <a:blip r:embed="rId3"/>
          <a:srcRect l="215" r="215"/>
          <a:stretch>
            <a:fillRect/>
          </a:stretch>
        </p:blipFill>
        <p:spPr/>
      </p:pic>
      <p:pic>
        <p:nvPicPr>
          <p:cNvPr id="19" name="Picture Placeholder 18" descr="A picture containing indoor&#10;&#10;Description automatically generated">
            <a:extLst>
              <a:ext uri="{FF2B5EF4-FFF2-40B4-BE49-F238E27FC236}">
                <a16:creationId xmlns:a16="http://schemas.microsoft.com/office/drawing/2014/main" id="{C9E3873B-3C2B-F593-2B3C-200276C0EF68}"/>
              </a:ext>
            </a:extLst>
          </p:cNvPr>
          <p:cNvPicPr>
            <a:picLocks noGrp="1" noChangeAspect="1"/>
          </p:cNvPicPr>
          <p:nvPr>
            <p:ph type="pic" sz="quarter" idx="15"/>
          </p:nvPr>
        </p:nvPicPr>
        <p:blipFill>
          <a:blip r:embed="rId4"/>
          <a:srcRect t="6652" b="6652"/>
          <a:stretch>
            <a:fillRect/>
          </a:stretch>
        </p:blipFill>
        <p:spPr>
          <a:xfrm>
            <a:off x="8042275" y="4184650"/>
            <a:ext cx="3703638" cy="2139950"/>
          </a:xfrm>
        </p:spPr>
      </p:pic>
    </p:spTree>
    <p:extLst>
      <p:ext uri="{BB962C8B-B14F-4D97-AF65-F5344CB8AC3E}">
        <p14:creationId xmlns:p14="http://schemas.microsoft.com/office/powerpoint/2010/main" val="3980136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D48C0-82A8-4294-804E-D827A8AF416A}"/>
              </a:ext>
            </a:extLst>
          </p:cNvPr>
          <p:cNvSpPr>
            <a:spLocks noGrp="1"/>
          </p:cNvSpPr>
          <p:nvPr>
            <p:ph type="title"/>
          </p:nvPr>
        </p:nvSpPr>
        <p:spPr/>
        <p:txBody>
          <a:bodyPr/>
          <a:lstStyle/>
          <a:p>
            <a:pPr algn="ctr"/>
            <a:r>
              <a:rPr lang="en-US" dirty="0">
                <a:solidFill>
                  <a:srgbClr val="0A0A0A"/>
                </a:solidFill>
                <a:latin typeface="Gill Sans MT" panose="020B0502020104020203" pitchFamily="34" charset="0"/>
              </a:rPr>
              <a:t>OHA Mission</a:t>
            </a:r>
            <a:endParaRPr lang="en-US" dirty="0">
              <a:latin typeface="Gill Sans MT" panose="020B0502020104020203" pitchFamily="34" charset="0"/>
            </a:endParaRPr>
          </a:p>
        </p:txBody>
      </p:sp>
      <p:sp>
        <p:nvSpPr>
          <p:cNvPr id="4" name="Footer Placeholder 3">
            <a:extLst>
              <a:ext uri="{FF2B5EF4-FFF2-40B4-BE49-F238E27FC236}">
                <a16:creationId xmlns:a16="http://schemas.microsoft.com/office/drawing/2014/main" id="{8CCC2B06-86BD-411A-A383-BB2CBD81068A}"/>
              </a:ext>
            </a:extLst>
          </p:cNvPr>
          <p:cNvSpPr>
            <a:spLocks noGrp="1"/>
          </p:cNvSpPr>
          <p:nvPr>
            <p:ph type="ftr" sz="quarter" idx="11"/>
          </p:nvPr>
        </p:nvSpPr>
        <p:spPr/>
        <p:txBody>
          <a:bodyPr/>
          <a:lstStyle/>
          <a:p>
            <a:r>
              <a:rPr lang="en-US"/>
              <a:t>www.ct.gov/oha</a:t>
            </a:r>
            <a:endParaRPr lang="en-US" dirty="0"/>
          </a:p>
        </p:txBody>
      </p:sp>
      <p:sp>
        <p:nvSpPr>
          <p:cNvPr id="5" name="Content Placeholder 4">
            <a:extLst>
              <a:ext uri="{FF2B5EF4-FFF2-40B4-BE49-F238E27FC236}">
                <a16:creationId xmlns:a16="http://schemas.microsoft.com/office/drawing/2014/main" id="{A15EF8C4-0312-451F-A3B1-484AE6F4DC48}"/>
              </a:ext>
            </a:extLst>
          </p:cNvPr>
          <p:cNvSpPr>
            <a:spLocks noGrp="1"/>
          </p:cNvSpPr>
          <p:nvPr>
            <p:ph idx="1"/>
          </p:nvPr>
        </p:nvSpPr>
        <p:spPr>
          <a:xfrm>
            <a:off x="838200" y="1690688"/>
            <a:ext cx="10515600" cy="4486275"/>
          </a:xfrm>
        </p:spPr>
        <p:txBody>
          <a:bodyPr>
            <a:normAutofit fontScale="92500" lnSpcReduction="10000"/>
          </a:bodyPr>
          <a:lstStyle/>
          <a:p>
            <a:pPr algn="l"/>
            <a:r>
              <a:rPr lang="en-US" b="0" i="0" dirty="0">
                <a:solidFill>
                  <a:srgbClr val="0A0A0A"/>
                </a:solidFill>
                <a:effectLst/>
                <a:latin typeface="open-sans"/>
              </a:rPr>
              <a:t>The mission of the Office of the Healthcare Advocate (OHA) is to assist consumers with healthcare issues through the establishment of effective outreach programs and the development of communications related to consumer rights and responsibilities as members of healthcare plans.</a:t>
            </a:r>
          </a:p>
          <a:p>
            <a:pPr algn="l"/>
            <a:r>
              <a:rPr lang="en-US" b="0" i="0" dirty="0">
                <a:solidFill>
                  <a:srgbClr val="0A0A0A"/>
                </a:solidFill>
                <a:effectLst/>
                <a:latin typeface="open-sans"/>
              </a:rPr>
              <a:t>OHA focuses on assisting consumers </a:t>
            </a:r>
          </a:p>
          <a:p>
            <a:pPr marL="514350" indent="-514350" algn="l">
              <a:buFont typeface="+mj-lt"/>
              <a:buAutoNum type="arabicPeriod"/>
            </a:pPr>
            <a:r>
              <a:rPr lang="en-US" b="0" i="0" dirty="0">
                <a:solidFill>
                  <a:srgbClr val="0A0A0A"/>
                </a:solidFill>
                <a:effectLst/>
                <a:latin typeface="open-sans"/>
              </a:rPr>
              <a:t>in making informed decisions when selecting a health plan; </a:t>
            </a:r>
          </a:p>
          <a:p>
            <a:pPr marL="514350" indent="-514350" algn="l">
              <a:buFont typeface="+mj-lt"/>
              <a:buAutoNum type="arabicPeriod"/>
            </a:pPr>
            <a:r>
              <a:rPr lang="en-US" b="0" i="0" dirty="0">
                <a:solidFill>
                  <a:srgbClr val="0A0A0A"/>
                </a:solidFill>
                <a:effectLst/>
                <a:latin typeface="open-sans"/>
              </a:rPr>
              <a:t>assisting consumers to resolve problems with their health insurance plans.</a:t>
            </a:r>
          </a:p>
          <a:p>
            <a:pPr marL="514350" indent="-514350" algn="l">
              <a:buFont typeface="+mj-lt"/>
              <a:buAutoNum type="arabicPeriod"/>
            </a:pPr>
            <a:r>
              <a:rPr lang="en-US" b="0" i="0" dirty="0">
                <a:solidFill>
                  <a:srgbClr val="0A0A0A"/>
                </a:solidFill>
                <a:effectLst/>
                <a:latin typeface="open-sans"/>
              </a:rPr>
              <a:t>tracking trends of issues/problems, which may require administrative or legislative intervention, or advocacy with industry, the public, or other stakeholders.</a:t>
            </a:r>
          </a:p>
          <a:p>
            <a:endParaRPr lang="en-US" dirty="0">
              <a:latin typeface="Gill Sans MT" panose="020B0502020104020203" pitchFamily="34" charset="0"/>
            </a:endParaRPr>
          </a:p>
        </p:txBody>
      </p:sp>
    </p:spTree>
    <p:extLst>
      <p:ext uri="{BB962C8B-B14F-4D97-AF65-F5344CB8AC3E}">
        <p14:creationId xmlns:p14="http://schemas.microsoft.com/office/powerpoint/2010/main" val="420369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D48C0-82A8-4294-804E-D827A8AF416A}"/>
              </a:ext>
            </a:extLst>
          </p:cNvPr>
          <p:cNvSpPr>
            <a:spLocks noGrp="1"/>
          </p:cNvSpPr>
          <p:nvPr>
            <p:ph type="title"/>
          </p:nvPr>
        </p:nvSpPr>
        <p:spPr/>
        <p:txBody>
          <a:bodyPr/>
          <a:lstStyle/>
          <a:p>
            <a:pPr algn="ctr"/>
            <a:r>
              <a:rPr lang="en-US" dirty="0">
                <a:solidFill>
                  <a:srgbClr val="0A0A0A"/>
                </a:solidFill>
                <a:latin typeface="Gill Sans MT" panose="020B0502020104020203" pitchFamily="34" charset="0"/>
              </a:rPr>
              <a:t>OHA Areas of Assistance</a:t>
            </a:r>
            <a:endParaRPr lang="en-US" dirty="0">
              <a:latin typeface="Gill Sans MT" panose="020B0502020104020203" pitchFamily="34" charset="0"/>
            </a:endParaRPr>
          </a:p>
        </p:txBody>
      </p:sp>
      <p:sp>
        <p:nvSpPr>
          <p:cNvPr id="4" name="Footer Placeholder 3">
            <a:extLst>
              <a:ext uri="{FF2B5EF4-FFF2-40B4-BE49-F238E27FC236}">
                <a16:creationId xmlns:a16="http://schemas.microsoft.com/office/drawing/2014/main" id="{8CCC2B06-86BD-411A-A383-BB2CBD81068A}"/>
              </a:ext>
            </a:extLst>
          </p:cNvPr>
          <p:cNvSpPr>
            <a:spLocks noGrp="1"/>
          </p:cNvSpPr>
          <p:nvPr>
            <p:ph type="ftr" sz="quarter" idx="11"/>
          </p:nvPr>
        </p:nvSpPr>
        <p:spPr/>
        <p:txBody>
          <a:bodyPr/>
          <a:lstStyle/>
          <a:p>
            <a:r>
              <a:rPr lang="en-US"/>
              <a:t>www.ct.gov/oha</a:t>
            </a:r>
            <a:endParaRPr lang="en-US" dirty="0"/>
          </a:p>
        </p:txBody>
      </p:sp>
      <p:sp>
        <p:nvSpPr>
          <p:cNvPr id="5" name="Content Placeholder 4">
            <a:extLst>
              <a:ext uri="{FF2B5EF4-FFF2-40B4-BE49-F238E27FC236}">
                <a16:creationId xmlns:a16="http://schemas.microsoft.com/office/drawing/2014/main" id="{A15EF8C4-0312-451F-A3B1-484AE6F4DC48}"/>
              </a:ext>
            </a:extLst>
          </p:cNvPr>
          <p:cNvSpPr>
            <a:spLocks noGrp="1"/>
          </p:cNvSpPr>
          <p:nvPr>
            <p:ph idx="1"/>
          </p:nvPr>
        </p:nvSpPr>
        <p:spPr/>
        <p:txBody>
          <a:bodyPr>
            <a:normAutofit/>
          </a:bodyPr>
          <a:lstStyle/>
          <a:p>
            <a:pPr algn="l">
              <a:buFont typeface="Arial" panose="020B0604020202020204" pitchFamily="34" charset="0"/>
              <a:buChar char="•"/>
            </a:pPr>
            <a:r>
              <a:rPr lang="en-US" b="0" i="0" dirty="0">
                <a:solidFill>
                  <a:srgbClr val="0A0A0A"/>
                </a:solidFill>
                <a:effectLst/>
                <a:latin typeface="open-sans"/>
              </a:rPr>
              <a:t>healthcare insurance enrollment, coverage or billing questions</a:t>
            </a:r>
          </a:p>
          <a:p>
            <a:pPr algn="l">
              <a:buFont typeface="Arial" panose="020B0604020202020204" pitchFamily="34" charset="0"/>
              <a:buChar char="•"/>
            </a:pPr>
            <a:r>
              <a:rPr lang="en-US" b="0" i="0" dirty="0">
                <a:solidFill>
                  <a:srgbClr val="0A0A0A"/>
                </a:solidFill>
                <a:effectLst/>
                <a:latin typeface="open-sans"/>
              </a:rPr>
              <a:t>claim denials or pre-authorization issues</a:t>
            </a:r>
          </a:p>
          <a:p>
            <a:pPr algn="l">
              <a:buFont typeface="Arial" panose="020B0604020202020204" pitchFamily="34" charset="0"/>
              <a:buChar char="•"/>
            </a:pPr>
            <a:r>
              <a:rPr lang="en-US" b="0" i="0" dirty="0">
                <a:solidFill>
                  <a:srgbClr val="0A0A0A"/>
                </a:solidFill>
                <a:effectLst/>
                <a:latin typeface="open-sans"/>
              </a:rPr>
              <a:t>explanations regarding a healthcare benefit, program or coverage</a:t>
            </a:r>
          </a:p>
          <a:p>
            <a:pPr algn="l">
              <a:buFont typeface="Arial" panose="020B0604020202020204" pitchFamily="34" charset="0"/>
              <a:buChar char="•"/>
            </a:pPr>
            <a:r>
              <a:rPr lang="en-US" b="0" i="0" dirty="0">
                <a:solidFill>
                  <a:srgbClr val="0A0A0A"/>
                </a:solidFill>
                <a:effectLst/>
                <a:latin typeface="open-sans"/>
              </a:rPr>
              <a:t>an assessment of the healthcare plans offered in Connecticut</a:t>
            </a:r>
          </a:p>
          <a:p>
            <a:pPr algn="l">
              <a:buFont typeface="Arial" panose="020B0604020202020204" pitchFamily="34" charset="0"/>
              <a:buChar char="•"/>
            </a:pPr>
            <a:r>
              <a:rPr lang="en-US" b="0" i="0" dirty="0">
                <a:solidFill>
                  <a:srgbClr val="0A0A0A"/>
                </a:solidFill>
                <a:effectLst/>
                <a:latin typeface="open-sans"/>
              </a:rPr>
              <a:t>your rights and responsibilities as a healthcare plan member</a:t>
            </a:r>
          </a:p>
          <a:p>
            <a:pPr algn="l">
              <a:buFont typeface="Arial" panose="020B0604020202020204" pitchFamily="34" charset="0"/>
              <a:buChar char="•"/>
            </a:pPr>
            <a:r>
              <a:rPr lang="en-US" b="0" i="0" dirty="0">
                <a:solidFill>
                  <a:srgbClr val="0A0A0A"/>
                </a:solidFill>
                <a:effectLst/>
                <a:latin typeface="open-sans"/>
              </a:rPr>
              <a:t>referral and pre-authorization procedures required by your healthcare plan</a:t>
            </a:r>
          </a:p>
          <a:p>
            <a:pPr algn="l">
              <a:buFont typeface="Arial" panose="020B0604020202020204" pitchFamily="34" charset="0"/>
              <a:buChar char="•"/>
            </a:pPr>
            <a:r>
              <a:rPr lang="en-US" b="0" i="0" dirty="0">
                <a:solidFill>
                  <a:srgbClr val="0A0A0A"/>
                </a:solidFill>
                <a:effectLst/>
                <a:latin typeface="open-sans"/>
              </a:rPr>
              <a:t>your healthcare plan’s internal and external appeals processes</a:t>
            </a:r>
          </a:p>
        </p:txBody>
      </p:sp>
    </p:spTree>
    <p:extLst>
      <p:ext uri="{BB962C8B-B14F-4D97-AF65-F5344CB8AC3E}">
        <p14:creationId xmlns:p14="http://schemas.microsoft.com/office/powerpoint/2010/main" val="3944473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D48C0-82A8-4294-804E-D827A8AF416A}"/>
              </a:ext>
            </a:extLst>
          </p:cNvPr>
          <p:cNvSpPr>
            <a:spLocks noGrp="1"/>
          </p:cNvSpPr>
          <p:nvPr>
            <p:ph type="title"/>
          </p:nvPr>
        </p:nvSpPr>
        <p:spPr/>
        <p:txBody>
          <a:bodyPr/>
          <a:lstStyle/>
          <a:p>
            <a:pPr algn="ctr"/>
            <a:r>
              <a:rPr lang="en-US" dirty="0">
                <a:solidFill>
                  <a:srgbClr val="0A0A0A"/>
                </a:solidFill>
                <a:latin typeface="Gill Sans MT" panose="020B0502020104020203" pitchFamily="34" charset="0"/>
              </a:rPr>
              <a:t>Understanding Insurance Terminology</a:t>
            </a:r>
            <a:endParaRPr lang="en-US" dirty="0">
              <a:latin typeface="Gill Sans MT" panose="020B0502020104020203" pitchFamily="34" charset="0"/>
            </a:endParaRPr>
          </a:p>
        </p:txBody>
      </p:sp>
      <p:sp>
        <p:nvSpPr>
          <p:cNvPr id="4" name="Footer Placeholder 3">
            <a:extLst>
              <a:ext uri="{FF2B5EF4-FFF2-40B4-BE49-F238E27FC236}">
                <a16:creationId xmlns:a16="http://schemas.microsoft.com/office/drawing/2014/main" id="{8CCC2B06-86BD-411A-A383-BB2CBD81068A}"/>
              </a:ext>
            </a:extLst>
          </p:cNvPr>
          <p:cNvSpPr>
            <a:spLocks noGrp="1"/>
          </p:cNvSpPr>
          <p:nvPr>
            <p:ph type="ftr" sz="quarter" idx="11"/>
          </p:nvPr>
        </p:nvSpPr>
        <p:spPr/>
        <p:txBody>
          <a:bodyPr/>
          <a:lstStyle/>
          <a:p>
            <a:r>
              <a:rPr lang="en-US"/>
              <a:t>www.ct.gov/oha</a:t>
            </a:r>
            <a:endParaRPr lang="en-US" dirty="0"/>
          </a:p>
        </p:txBody>
      </p:sp>
      <p:sp>
        <p:nvSpPr>
          <p:cNvPr id="5" name="Content Placeholder 4">
            <a:extLst>
              <a:ext uri="{FF2B5EF4-FFF2-40B4-BE49-F238E27FC236}">
                <a16:creationId xmlns:a16="http://schemas.microsoft.com/office/drawing/2014/main" id="{A15EF8C4-0312-451F-A3B1-484AE6F4DC48}"/>
              </a:ext>
            </a:extLst>
          </p:cNvPr>
          <p:cNvSpPr>
            <a:spLocks noGrp="1"/>
          </p:cNvSpPr>
          <p:nvPr>
            <p:ph idx="1"/>
          </p:nvPr>
        </p:nvSpPr>
        <p:spPr/>
        <p:txBody>
          <a:bodyPr>
            <a:normAutofit fontScale="92500" lnSpcReduction="10000"/>
          </a:bodyPr>
          <a:lstStyle/>
          <a:p>
            <a:r>
              <a:rPr lang="en-US" sz="2400" dirty="0"/>
              <a:t>Most if not all Summary Plan Documents (SPD) provide insurance definitions.  Below is a list of the most common definitions to become familiar with when understanding your Insurance Plan.</a:t>
            </a:r>
          </a:p>
          <a:p>
            <a:pPr marL="457200" lvl="1" indent="0">
              <a:buNone/>
            </a:pPr>
            <a:endParaRPr lang="en-US" dirty="0"/>
          </a:p>
          <a:p>
            <a:pPr marL="457200" lvl="1" indent="0">
              <a:buNone/>
            </a:pPr>
            <a:r>
              <a:rPr lang="en-US" b="1" dirty="0"/>
              <a:t>Adverse Benefit Determination</a:t>
            </a:r>
            <a:r>
              <a:rPr lang="en-US" dirty="0"/>
              <a:t>-A denial, reduction, termination of or failure to make payment (in whole or in part) for a benefit.</a:t>
            </a:r>
          </a:p>
          <a:p>
            <a:pPr marL="457200" lvl="1" indent="0">
              <a:buNone/>
            </a:pPr>
            <a:endParaRPr lang="en-US" dirty="0"/>
          </a:p>
          <a:p>
            <a:pPr marL="457200" lvl="1" indent="0">
              <a:buNone/>
            </a:pPr>
            <a:r>
              <a:rPr lang="en-US" b="1" dirty="0"/>
              <a:t>Coinsurance-</a:t>
            </a:r>
            <a:r>
              <a:rPr lang="en-US" dirty="0"/>
              <a:t>The amount the Plan and the member will share for a covered expense, usually defined as a percentage.</a:t>
            </a:r>
          </a:p>
          <a:p>
            <a:pPr marL="457200" lvl="1" indent="0">
              <a:buNone/>
            </a:pPr>
            <a:endParaRPr lang="en-US" dirty="0"/>
          </a:p>
          <a:p>
            <a:pPr marL="457200" lvl="1" indent="0">
              <a:buNone/>
            </a:pPr>
            <a:r>
              <a:rPr lang="en-US" b="1" dirty="0"/>
              <a:t>Coordination of Benefits “Coordination of Benefits” or “COB”- </a:t>
            </a:r>
            <a:r>
              <a:rPr lang="en-US" dirty="0"/>
              <a:t>is a provision that establishes the order in which health insurance plans pay claims when more than one plan exists. The terms “primary” and “secondary” insurance indicate, respectively, the first and second (plan) that will provide insurance coverage. </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latin typeface="Gill Sans MT" panose="020B0502020104020203" pitchFamily="34" charset="0"/>
            </a:endParaRPr>
          </a:p>
        </p:txBody>
      </p:sp>
    </p:spTree>
    <p:extLst>
      <p:ext uri="{BB962C8B-B14F-4D97-AF65-F5344CB8AC3E}">
        <p14:creationId xmlns:p14="http://schemas.microsoft.com/office/powerpoint/2010/main" val="4064576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D48C0-82A8-4294-804E-D827A8AF416A}"/>
              </a:ext>
            </a:extLst>
          </p:cNvPr>
          <p:cNvSpPr>
            <a:spLocks noGrp="1"/>
          </p:cNvSpPr>
          <p:nvPr>
            <p:ph type="title"/>
          </p:nvPr>
        </p:nvSpPr>
        <p:spPr/>
        <p:txBody>
          <a:bodyPr/>
          <a:lstStyle/>
          <a:p>
            <a:pPr algn="ctr"/>
            <a:r>
              <a:rPr lang="en-US" dirty="0">
                <a:solidFill>
                  <a:srgbClr val="0A0A0A"/>
                </a:solidFill>
                <a:latin typeface="Gill Sans MT" panose="020B0502020104020203" pitchFamily="34" charset="0"/>
              </a:rPr>
              <a:t>Continuation of Insurance Terminology</a:t>
            </a:r>
            <a:endParaRPr lang="en-US" dirty="0">
              <a:latin typeface="Gill Sans MT" panose="020B0502020104020203" pitchFamily="34" charset="0"/>
            </a:endParaRPr>
          </a:p>
        </p:txBody>
      </p:sp>
      <p:sp>
        <p:nvSpPr>
          <p:cNvPr id="4" name="Footer Placeholder 3">
            <a:extLst>
              <a:ext uri="{FF2B5EF4-FFF2-40B4-BE49-F238E27FC236}">
                <a16:creationId xmlns:a16="http://schemas.microsoft.com/office/drawing/2014/main" id="{8CCC2B06-86BD-411A-A383-BB2CBD81068A}"/>
              </a:ext>
            </a:extLst>
          </p:cNvPr>
          <p:cNvSpPr>
            <a:spLocks noGrp="1"/>
          </p:cNvSpPr>
          <p:nvPr>
            <p:ph type="ftr" sz="quarter" idx="11"/>
          </p:nvPr>
        </p:nvSpPr>
        <p:spPr/>
        <p:txBody>
          <a:bodyPr/>
          <a:lstStyle/>
          <a:p>
            <a:r>
              <a:rPr lang="en-US"/>
              <a:t>www.ct.gov/oha</a:t>
            </a:r>
            <a:endParaRPr lang="en-US" dirty="0"/>
          </a:p>
        </p:txBody>
      </p:sp>
      <p:sp>
        <p:nvSpPr>
          <p:cNvPr id="5" name="Content Placeholder 4">
            <a:extLst>
              <a:ext uri="{FF2B5EF4-FFF2-40B4-BE49-F238E27FC236}">
                <a16:creationId xmlns:a16="http://schemas.microsoft.com/office/drawing/2014/main" id="{A15EF8C4-0312-451F-A3B1-484AE6F4DC48}"/>
              </a:ext>
            </a:extLst>
          </p:cNvPr>
          <p:cNvSpPr>
            <a:spLocks noGrp="1"/>
          </p:cNvSpPr>
          <p:nvPr>
            <p:ph idx="1"/>
          </p:nvPr>
        </p:nvSpPr>
        <p:spPr>
          <a:xfrm>
            <a:off x="838200" y="1657033"/>
            <a:ext cx="10515600" cy="4351338"/>
          </a:xfrm>
        </p:spPr>
        <p:txBody>
          <a:bodyPr>
            <a:normAutofit/>
          </a:bodyPr>
          <a:lstStyle/>
          <a:p>
            <a:pPr marL="457200" lvl="1" indent="0">
              <a:buNone/>
            </a:pPr>
            <a:r>
              <a:rPr lang="en-US" sz="2200" b="1" dirty="0"/>
              <a:t>Contractual Rate- </a:t>
            </a:r>
            <a:r>
              <a:rPr lang="en-US" sz="2200" dirty="0"/>
              <a:t>The Plan’s payment for covered medical services, which have been agreed upon by medical providers and the Insurance Carrier. </a:t>
            </a:r>
          </a:p>
          <a:p>
            <a:pPr marL="457200" lvl="1" indent="0">
              <a:buNone/>
            </a:pPr>
            <a:endParaRPr lang="en-US" sz="2200" dirty="0"/>
          </a:p>
          <a:p>
            <a:pPr marL="457200" lvl="1" indent="0">
              <a:buNone/>
            </a:pPr>
            <a:r>
              <a:rPr lang="en-US" sz="2200" b="1" dirty="0"/>
              <a:t>Copayment</a:t>
            </a:r>
            <a:r>
              <a:rPr lang="en-US" sz="2200" dirty="0"/>
              <a:t>-The portion of a covered medical bill for which the patient will be responsible. </a:t>
            </a:r>
          </a:p>
          <a:p>
            <a:pPr marL="457200" lvl="1" indent="0">
              <a:buNone/>
            </a:pPr>
            <a:endParaRPr lang="en-US" sz="2200" dirty="0"/>
          </a:p>
          <a:p>
            <a:pPr marL="457200" lvl="1" indent="0">
              <a:buNone/>
            </a:pPr>
            <a:r>
              <a:rPr lang="en-US" sz="2200" b="1" dirty="0"/>
              <a:t>Covered Expenses-</a:t>
            </a:r>
            <a:r>
              <a:rPr lang="en-US" sz="2200" dirty="0"/>
              <a:t>That part of expenses that the Plan will pay for.</a:t>
            </a:r>
          </a:p>
          <a:p>
            <a:pPr marL="457200" lvl="1" indent="0">
              <a:buNone/>
            </a:pPr>
            <a:endParaRPr lang="en-US" sz="2200" dirty="0"/>
          </a:p>
          <a:p>
            <a:pPr marL="457200" lvl="1" indent="0">
              <a:buNone/>
            </a:pPr>
            <a:r>
              <a:rPr lang="en-US" sz="2200" b="1" dirty="0"/>
              <a:t>Deductible- </a:t>
            </a:r>
            <a:r>
              <a:rPr lang="en-US" sz="2200" dirty="0"/>
              <a:t>Is the amount of money you pay before the insurer starts covering the cost of medical expenses.  Example: if your Plan indicates a $3000.00 deductible that means you must pay the first $3000.00 prior to your carrier paying for claims.  The exception to this would depend on if the claim was Preventive in nature.</a:t>
            </a:r>
          </a:p>
          <a:p>
            <a:pPr marL="457200" lvl="1" indent="0">
              <a:buNone/>
            </a:pPr>
            <a:endParaRPr lang="en-US" sz="2200" dirty="0"/>
          </a:p>
          <a:p>
            <a:pPr marL="457200" lvl="1" indent="0">
              <a:buNone/>
            </a:pPr>
            <a:endParaRPr lang="en-US" sz="2200" dirty="0"/>
          </a:p>
          <a:p>
            <a:pPr marL="0" indent="0">
              <a:buNone/>
            </a:pPr>
            <a:endParaRPr lang="en-US" dirty="0">
              <a:latin typeface="Gill Sans MT" panose="020B0502020104020203" pitchFamily="34" charset="0"/>
            </a:endParaRPr>
          </a:p>
        </p:txBody>
      </p:sp>
    </p:spTree>
    <p:extLst>
      <p:ext uri="{BB962C8B-B14F-4D97-AF65-F5344CB8AC3E}">
        <p14:creationId xmlns:p14="http://schemas.microsoft.com/office/powerpoint/2010/main" val="4253715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A25A2-0A96-410E-A7C5-DD51F154CF22}"/>
              </a:ext>
            </a:extLst>
          </p:cNvPr>
          <p:cNvSpPr>
            <a:spLocks noGrp="1"/>
          </p:cNvSpPr>
          <p:nvPr>
            <p:ph type="title"/>
          </p:nvPr>
        </p:nvSpPr>
        <p:spPr>
          <a:xfrm>
            <a:off x="581192" y="589085"/>
            <a:ext cx="11029616" cy="1565030"/>
          </a:xfrm>
        </p:spPr>
        <p:txBody>
          <a:bodyPr>
            <a:normAutofit/>
          </a:bodyPr>
          <a:lstStyle/>
          <a:p>
            <a:pPr algn="ctr"/>
            <a:r>
              <a:rPr lang="en-US" b="0" i="0" dirty="0">
                <a:solidFill>
                  <a:srgbClr val="0A0A0A"/>
                </a:solidFill>
                <a:effectLst/>
                <a:latin typeface="museo"/>
              </a:rPr>
              <a:t>Continuation of Insurance Terminology</a:t>
            </a:r>
            <a:endParaRPr lang="en-US" dirty="0"/>
          </a:p>
        </p:txBody>
      </p:sp>
      <p:sp>
        <p:nvSpPr>
          <p:cNvPr id="4" name="Footer Placeholder 3">
            <a:extLst>
              <a:ext uri="{FF2B5EF4-FFF2-40B4-BE49-F238E27FC236}">
                <a16:creationId xmlns:a16="http://schemas.microsoft.com/office/drawing/2014/main" id="{8B02C10B-526F-41B8-A982-B047E19ACB77}"/>
              </a:ext>
            </a:extLst>
          </p:cNvPr>
          <p:cNvSpPr>
            <a:spLocks noGrp="1"/>
          </p:cNvSpPr>
          <p:nvPr>
            <p:ph type="ftr" sz="quarter" idx="11"/>
          </p:nvPr>
        </p:nvSpPr>
        <p:spPr/>
        <p:txBody>
          <a:bodyPr/>
          <a:lstStyle/>
          <a:p>
            <a:r>
              <a:rPr lang="en-US"/>
              <a:t>www.ct.gov/oha</a:t>
            </a:r>
            <a:endParaRPr lang="en-US" dirty="0"/>
          </a:p>
        </p:txBody>
      </p:sp>
      <p:sp>
        <p:nvSpPr>
          <p:cNvPr id="5" name="Content Placeholder 4">
            <a:extLst>
              <a:ext uri="{FF2B5EF4-FFF2-40B4-BE49-F238E27FC236}">
                <a16:creationId xmlns:a16="http://schemas.microsoft.com/office/drawing/2014/main" id="{6C5B932F-EDD8-4DE8-83DA-27E88B85A7D3}"/>
              </a:ext>
            </a:extLst>
          </p:cNvPr>
          <p:cNvSpPr>
            <a:spLocks noGrp="1"/>
          </p:cNvSpPr>
          <p:nvPr>
            <p:ph idx="1"/>
          </p:nvPr>
        </p:nvSpPr>
        <p:spPr>
          <a:xfrm>
            <a:off x="838200" y="2493817"/>
            <a:ext cx="8264236" cy="3683145"/>
          </a:xfrm>
        </p:spPr>
        <p:txBody>
          <a:bodyPr>
            <a:normAutofit/>
          </a:bodyPr>
          <a:lstStyle/>
          <a:p>
            <a:pPr marL="0" indent="0">
              <a:buNone/>
            </a:pPr>
            <a:r>
              <a:rPr lang="en-US" sz="2200" b="1" dirty="0"/>
              <a:t>	Preventive vs Diagnostic- </a:t>
            </a:r>
            <a:r>
              <a:rPr lang="en-US" sz="2200" dirty="0"/>
              <a:t>Preventive covers care received in 	order to prevent the onset of illness. Diagnostic medical care 	involves treating or diagnosing a problem you are having by 	monitoring existing health problems. An example would be 	checking new symptoms or following up on test results.</a:t>
            </a:r>
          </a:p>
          <a:p>
            <a:pPr marL="0" indent="0">
              <a:buNone/>
            </a:pPr>
            <a:r>
              <a:rPr lang="en-US" sz="2200" dirty="0"/>
              <a:t>	</a:t>
            </a:r>
            <a:r>
              <a:rPr lang="en-US" sz="2200" b="1" dirty="0"/>
              <a:t>Explanation of Benefits (EOB)- </a:t>
            </a:r>
            <a:r>
              <a:rPr lang="en-US" sz="2200" dirty="0"/>
              <a:t>A statement that details the 	claim(s) you have submitted and the amount of benefits 	payable by the Carrier, including an explanation of the reason 	for any particular charge’s not being covered.  </a:t>
            </a:r>
          </a:p>
          <a:p>
            <a:pPr marL="0" indent="0">
              <a:buNone/>
            </a:pPr>
            <a:endParaRPr lang="en-US" sz="2200" dirty="0"/>
          </a:p>
          <a:p>
            <a:endParaRPr lang="en-US" dirty="0"/>
          </a:p>
        </p:txBody>
      </p:sp>
    </p:spTree>
    <p:extLst>
      <p:ext uri="{BB962C8B-B14F-4D97-AF65-F5344CB8AC3E}">
        <p14:creationId xmlns:p14="http://schemas.microsoft.com/office/powerpoint/2010/main" val="3017110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2D0CC-0335-2724-DCAC-0D1E9725D6AC}"/>
              </a:ext>
            </a:extLst>
          </p:cNvPr>
          <p:cNvSpPr>
            <a:spLocks noGrp="1"/>
          </p:cNvSpPr>
          <p:nvPr>
            <p:ph type="title"/>
          </p:nvPr>
        </p:nvSpPr>
        <p:spPr/>
        <p:txBody>
          <a:bodyPr/>
          <a:lstStyle/>
          <a:p>
            <a:r>
              <a:rPr lang="en-US" dirty="0"/>
              <a:t>Continuation of Insurance Terminology</a:t>
            </a:r>
          </a:p>
        </p:txBody>
      </p:sp>
      <p:sp>
        <p:nvSpPr>
          <p:cNvPr id="3" name="Content Placeholder 2">
            <a:extLst>
              <a:ext uri="{FF2B5EF4-FFF2-40B4-BE49-F238E27FC236}">
                <a16:creationId xmlns:a16="http://schemas.microsoft.com/office/drawing/2014/main" id="{D7C1304E-8230-C8E8-39E3-AF19AB995481}"/>
              </a:ext>
            </a:extLst>
          </p:cNvPr>
          <p:cNvSpPr>
            <a:spLocks noGrp="1"/>
          </p:cNvSpPr>
          <p:nvPr>
            <p:ph idx="1"/>
          </p:nvPr>
        </p:nvSpPr>
        <p:spPr/>
        <p:txBody>
          <a:bodyPr>
            <a:normAutofit fontScale="70000" lnSpcReduction="20000"/>
          </a:bodyPr>
          <a:lstStyle/>
          <a:p>
            <a:r>
              <a:rPr lang="en-US" b="1" dirty="0"/>
              <a:t>Pre-Certification</a:t>
            </a:r>
            <a:r>
              <a:rPr lang="en-US" dirty="0"/>
              <a:t>- Authorization for a specific medical procedure before it is done or for admission to an institution for care. It is required for payment by most U.S. managed care organizations.</a:t>
            </a:r>
          </a:p>
          <a:p>
            <a:r>
              <a:rPr lang="en-US" b="1" dirty="0"/>
              <a:t>Prior Authorization</a:t>
            </a:r>
            <a:r>
              <a:rPr lang="en-US" dirty="0"/>
              <a:t>-health insurance or plan may require preauthorization for certain services before you receive them, except in an emergency. Preauthorization isn’t a promise your health insurance or plan will cover the cost.</a:t>
            </a:r>
          </a:p>
          <a:p>
            <a:r>
              <a:rPr lang="en-US" b="1" dirty="0"/>
              <a:t>Clinical Criteria</a:t>
            </a:r>
            <a:r>
              <a:rPr lang="en-US" dirty="0"/>
              <a:t>-</a:t>
            </a:r>
            <a:r>
              <a:rPr lang="en-US" b="0" i="0" dirty="0">
                <a:solidFill>
                  <a:srgbClr val="111111"/>
                </a:solidFill>
                <a:effectLst/>
              </a:rPr>
              <a:t>is a document with the aim of guiding medical decisions regarding diagnosis, management, and treatment in specific areas of health care. </a:t>
            </a:r>
            <a:endParaRPr lang="en-US" dirty="0"/>
          </a:p>
          <a:p>
            <a:r>
              <a:rPr lang="en-US" b="1" dirty="0"/>
              <a:t>Medical Necessity</a:t>
            </a:r>
            <a:r>
              <a:rPr lang="en-US" dirty="0"/>
              <a:t>-Health care services or supplies needed to prevent, diagnose or treat an illness, injury, condition, disease or its symptoms and that meet accepted standards of medicine.</a:t>
            </a:r>
          </a:p>
          <a:p>
            <a:r>
              <a:rPr lang="en-US" b="1" dirty="0"/>
              <a:t>Coordination of Benefits</a:t>
            </a:r>
            <a:r>
              <a:rPr lang="en-US" dirty="0"/>
              <a:t>-Who pays first. </a:t>
            </a:r>
            <a:r>
              <a:rPr lang="en-US" dirty="0">
                <a:solidFill>
                  <a:srgbClr val="444444"/>
                </a:solidFill>
              </a:rPr>
              <a:t>A</a:t>
            </a:r>
            <a:r>
              <a:rPr lang="en-US" b="0" i="0" dirty="0">
                <a:solidFill>
                  <a:srgbClr val="444444"/>
                </a:solidFill>
                <a:effectLst/>
              </a:rPr>
              <a:t>llows an insurance plan to know where they fall in the reimbursement chain</a:t>
            </a:r>
            <a:endParaRPr lang="en-US" dirty="0"/>
          </a:p>
          <a:p>
            <a:r>
              <a:rPr lang="en-US" b="1" dirty="0"/>
              <a:t>Birthday Rule</a:t>
            </a:r>
            <a:r>
              <a:rPr lang="en-US" dirty="0"/>
              <a:t>-</a:t>
            </a:r>
            <a:r>
              <a:rPr lang="en-US" b="0" i="0" dirty="0">
                <a:solidFill>
                  <a:srgbClr val="111111"/>
                </a:solidFill>
                <a:effectLst/>
              </a:rPr>
              <a:t>The Birthday Rule The birthday rule applies</a:t>
            </a:r>
            <a:r>
              <a:rPr lang="en-US" b="1" i="0" dirty="0">
                <a:solidFill>
                  <a:srgbClr val="111111"/>
                </a:solidFill>
                <a:effectLst/>
              </a:rPr>
              <a:t> </a:t>
            </a:r>
            <a:r>
              <a:rPr lang="en-US" i="0" dirty="0">
                <a:solidFill>
                  <a:srgbClr val="111111"/>
                </a:solidFill>
                <a:effectLst/>
              </a:rPr>
              <a:t>when a child is covered under both parents’ health plan</a:t>
            </a:r>
            <a:r>
              <a:rPr lang="en-US" b="1" i="0" dirty="0">
                <a:solidFill>
                  <a:srgbClr val="111111"/>
                </a:solidFill>
                <a:effectLst/>
              </a:rPr>
              <a:t>s</a:t>
            </a:r>
            <a:r>
              <a:rPr lang="en-US" b="0" i="0" dirty="0">
                <a:solidFill>
                  <a:srgbClr val="111111"/>
                </a:solidFill>
                <a:effectLst/>
              </a:rPr>
              <a:t>. Primary coverage comes from the plan of the parent whose birthday (month and day only) comes first in the year, with the other parent’s health plan providing secondary coverage.</a:t>
            </a:r>
            <a:endParaRPr lang="en-US" dirty="0"/>
          </a:p>
        </p:txBody>
      </p:sp>
      <p:sp>
        <p:nvSpPr>
          <p:cNvPr id="4" name="Footer Placeholder 3">
            <a:extLst>
              <a:ext uri="{FF2B5EF4-FFF2-40B4-BE49-F238E27FC236}">
                <a16:creationId xmlns:a16="http://schemas.microsoft.com/office/drawing/2014/main" id="{E602BBAD-62C7-46F7-576F-878295A73522}"/>
              </a:ext>
            </a:extLst>
          </p:cNvPr>
          <p:cNvSpPr>
            <a:spLocks noGrp="1"/>
          </p:cNvSpPr>
          <p:nvPr>
            <p:ph type="ftr" sz="quarter" idx="11"/>
          </p:nvPr>
        </p:nvSpPr>
        <p:spPr/>
        <p:txBody>
          <a:bodyPr/>
          <a:lstStyle/>
          <a:p>
            <a:r>
              <a:rPr lang="en-US"/>
              <a:t>www.ct.gov/oha</a:t>
            </a:r>
            <a:endParaRPr lang="en-US" dirty="0"/>
          </a:p>
        </p:txBody>
      </p:sp>
    </p:spTree>
    <p:extLst>
      <p:ext uri="{BB962C8B-B14F-4D97-AF65-F5344CB8AC3E}">
        <p14:creationId xmlns:p14="http://schemas.microsoft.com/office/powerpoint/2010/main" val="446383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C77E5-9005-E86A-E2C2-E9D825D3D7EF}"/>
              </a:ext>
            </a:extLst>
          </p:cNvPr>
          <p:cNvSpPr>
            <a:spLocks noGrp="1"/>
          </p:cNvSpPr>
          <p:nvPr>
            <p:ph type="title"/>
          </p:nvPr>
        </p:nvSpPr>
        <p:spPr/>
        <p:txBody>
          <a:bodyPr/>
          <a:lstStyle/>
          <a:p>
            <a:r>
              <a:rPr lang="en-US" dirty="0"/>
              <a:t>Resources for Insurance Definitions</a:t>
            </a:r>
          </a:p>
        </p:txBody>
      </p:sp>
      <p:sp>
        <p:nvSpPr>
          <p:cNvPr id="3" name="Content Placeholder 2">
            <a:extLst>
              <a:ext uri="{FF2B5EF4-FFF2-40B4-BE49-F238E27FC236}">
                <a16:creationId xmlns:a16="http://schemas.microsoft.com/office/drawing/2014/main" id="{503547F1-1A46-BF93-78D9-144EE3AEA375}"/>
              </a:ext>
            </a:extLst>
          </p:cNvPr>
          <p:cNvSpPr>
            <a:spLocks noGrp="1"/>
          </p:cNvSpPr>
          <p:nvPr>
            <p:ph idx="1"/>
          </p:nvPr>
        </p:nvSpPr>
        <p:spPr/>
        <p:txBody>
          <a:bodyPr/>
          <a:lstStyle/>
          <a:p>
            <a:r>
              <a:rPr lang="en-US" u="sng" dirty="0">
                <a:solidFill>
                  <a:srgbClr val="000000"/>
                </a:solidFill>
                <a:latin typeface="Calibri" panose="020F0502020204030204" pitchFamily="34" charset="0"/>
                <a:ea typeface="Times New Roman" panose="02020603050405020304" pitchFamily="18" charset="0"/>
              </a:rPr>
              <a:t>https://www.cms.gov/CCIIO/Resources/Forms-Reports-and-Other-Resources/Downloads/uniform-glossary-final.pdf</a:t>
            </a:r>
            <a:endParaRPr lang="en-US" u="sng" dirty="0">
              <a:solidFill>
                <a:srgbClr val="000000"/>
              </a:solidFill>
              <a:latin typeface="Calibri" panose="020F0502020204030204" pitchFamily="34" charset="0"/>
            </a:endParaRPr>
          </a:p>
          <a:p>
            <a:r>
              <a:rPr lang="en-US" u="sng" dirty="0">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https://www.healthcare.gov/glossary/</a:t>
            </a:r>
            <a:endParaRPr lang="en-US" u="sng" dirty="0">
              <a:effectLst/>
              <a:latin typeface="Calibri" panose="020F0502020204030204" pitchFamily="34" charset="0"/>
              <a:ea typeface="Times New Roman" panose="02020603050405020304" pitchFamily="18" charset="0"/>
            </a:endParaRPr>
          </a:p>
          <a:p>
            <a:r>
              <a:rPr lang="en-US" u="sng" dirty="0">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https://content.naic.org/consumer_glossary</a:t>
            </a:r>
            <a:endParaRPr lang="en-US" u="sng" dirty="0">
              <a:effectLst/>
              <a:latin typeface="Calibri" panose="020F0502020204030204" pitchFamily="34" charset="0"/>
              <a:ea typeface="Times New Roman" panose="02020603050405020304" pitchFamily="18" charset="0"/>
            </a:endParaRPr>
          </a:p>
        </p:txBody>
      </p:sp>
      <p:sp>
        <p:nvSpPr>
          <p:cNvPr id="4" name="Footer Placeholder 3">
            <a:extLst>
              <a:ext uri="{FF2B5EF4-FFF2-40B4-BE49-F238E27FC236}">
                <a16:creationId xmlns:a16="http://schemas.microsoft.com/office/drawing/2014/main" id="{D606C8E5-B7A0-4747-D6C8-B8E6B5E9A77D}"/>
              </a:ext>
            </a:extLst>
          </p:cNvPr>
          <p:cNvSpPr>
            <a:spLocks noGrp="1"/>
          </p:cNvSpPr>
          <p:nvPr>
            <p:ph type="ftr" sz="quarter" idx="11"/>
          </p:nvPr>
        </p:nvSpPr>
        <p:spPr/>
        <p:txBody>
          <a:bodyPr/>
          <a:lstStyle/>
          <a:p>
            <a:r>
              <a:rPr lang="en-US"/>
              <a:t>www.ct.gov/oha</a:t>
            </a:r>
            <a:endParaRPr lang="en-US" dirty="0"/>
          </a:p>
        </p:txBody>
      </p:sp>
    </p:spTree>
    <p:extLst>
      <p:ext uri="{BB962C8B-B14F-4D97-AF65-F5344CB8AC3E}">
        <p14:creationId xmlns:p14="http://schemas.microsoft.com/office/powerpoint/2010/main" val="10774929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54608ECE-840A-4514-AD05-0950FC5D30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70C9DA-ADC8-49D9-B223-6D54C6FB7BE0}">
  <ds:schemaRefs>
    <ds:schemaRef ds:uri="http://schemas.microsoft.com/sharepoint/v3/contenttype/forms"/>
  </ds:schemaRefs>
</ds:datastoreItem>
</file>

<file path=customXml/itemProps3.xml><?xml version="1.0" encoding="utf-8"?>
<ds:datastoreItem xmlns:ds="http://schemas.openxmlformats.org/officeDocument/2006/customXml" ds:itemID="{97333985-6DEC-4BB6-B360-FFFEFA02249A}">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9857</TotalTime>
  <Words>972</Words>
  <Application>Microsoft Office PowerPoint</Application>
  <PresentationFormat>Widescreen</PresentationFormat>
  <Paragraphs>84</Paragraphs>
  <Slides>11</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Gill Sans MT</vt:lpstr>
      <vt:lpstr>museo</vt:lpstr>
      <vt:lpstr>open-sans</vt:lpstr>
      <vt:lpstr>Wingdings 2</vt:lpstr>
      <vt:lpstr>Office Theme</vt:lpstr>
      <vt:lpstr>Lunch &amp; Learn with OHA June 28, 2022 12:00-12:30p</vt:lpstr>
      <vt:lpstr>Introduction</vt:lpstr>
      <vt:lpstr>OHA Mission</vt:lpstr>
      <vt:lpstr>OHA Areas of Assistance</vt:lpstr>
      <vt:lpstr>Understanding Insurance Terminology</vt:lpstr>
      <vt:lpstr>Continuation of Insurance Terminology</vt:lpstr>
      <vt:lpstr>Continuation of Insurance Terminology</vt:lpstr>
      <vt:lpstr>Continuation of Insurance Terminology</vt:lpstr>
      <vt:lpstr>Resources for Insurance Definitions</vt:lpstr>
      <vt:lpstr>Conclusion</vt:lpstr>
      <vt:lpstr>  Thank you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Lunch and learn with oha  September 28, 2021 12:00-12:30p</dc:title>
  <dc:creator>Wyzykowski, Valerie J</dc:creator>
  <cp:lastModifiedBy>Leighton, Frank</cp:lastModifiedBy>
  <cp:revision>24</cp:revision>
  <dcterms:created xsi:type="dcterms:W3CDTF">2021-09-13T14:25:51Z</dcterms:created>
  <dcterms:modified xsi:type="dcterms:W3CDTF">2022-06-24T15:04:44Z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