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7"/>
  </p:notesMasterIdLst>
  <p:sldIdLst>
    <p:sldId id="256" r:id="rId5"/>
    <p:sldId id="399" r:id="rId6"/>
    <p:sldId id="404" r:id="rId7"/>
    <p:sldId id="275" r:id="rId8"/>
    <p:sldId id="306" r:id="rId9"/>
    <p:sldId id="401" r:id="rId10"/>
    <p:sldId id="386" r:id="rId11"/>
    <p:sldId id="392" r:id="rId12"/>
    <p:sldId id="330" r:id="rId13"/>
    <p:sldId id="388" r:id="rId14"/>
    <p:sldId id="405" r:id="rId15"/>
    <p:sldId id="32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4" autoAdjust="0"/>
    <p:restoredTop sz="93910" autoAdjust="0"/>
  </p:normalViewPr>
  <p:slideViewPr>
    <p:cSldViewPr snapToGrid="0" showGuides="1">
      <p:cViewPr varScale="1">
        <p:scale>
          <a:sx n="144" d="100"/>
          <a:sy n="144" d="100"/>
        </p:scale>
        <p:origin x="690" y="1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88443360545712E-2"/>
          <c:y val="3.048780487804878E-2"/>
          <c:w val="0.9159143624873316"/>
          <c:h val="0.85499647909864929"/>
        </c:manualLayout>
      </c:layout>
      <c:barChart>
        <c:barDir val="col"/>
        <c:grouping val="clustered"/>
        <c:varyColors val="0"/>
        <c:ser>
          <c:idx val="0"/>
          <c:order val="0"/>
          <c:tx>
            <c:strRef>
              <c:f>Sheet1!$B$1</c:f>
              <c:strCache>
                <c:ptCount val="1"/>
                <c:pt idx="0">
                  <c:v>Accidental Intoxication Deaths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357</c:v>
                </c:pt>
                <c:pt idx="1">
                  <c:v>495</c:v>
                </c:pt>
                <c:pt idx="2">
                  <c:v>568</c:v>
                </c:pt>
                <c:pt idx="3">
                  <c:v>729</c:v>
                </c:pt>
                <c:pt idx="4">
                  <c:v>917</c:v>
                </c:pt>
                <c:pt idx="5">
                  <c:v>1038</c:v>
                </c:pt>
                <c:pt idx="6">
                  <c:v>1017</c:v>
                </c:pt>
                <c:pt idx="7">
                  <c:v>1200</c:v>
                </c:pt>
                <c:pt idx="8">
                  <c:v>1374</c:v>
                </c:pt>
              </c:numCache>
            </c:numRef>
          </c:val>
          <c:extLst>
            <c:ext xmlns:c16="http://schemas.microsoft.com/office/drawing/2014/chart" uri="{C3380CC4-5D6E-409C-BE32-E72D297353CC}">
              <c16:uniqueId val="{00000000-596D-49F8-A864-7CAD5BABC3EE}"/>
            </c:ext>
          </c:extLst>
        </c:ser>
        <c:ser>
          <c:idx val="1"/>
          <c:order val="1"/>
          <c:tx>
            <c:strRef>
              <c:f>Sheet1!$C$1</c:f>
              <c:strCache>
                <c:ptCount val="1"/>
                <c:pt idx="0">
                  <c:v>Opioid In Any Death</c:v>
                </c:pt>
              </c:strCache>
            </c:strRef>
          </c:tx>
          <c:spPr>
            <a:solidFill>
              <a:schemeClr val="accent2"/>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298</c:v>
                </c:pt>
                <c:pt idx="1">
                  <c:v>419</c:v>
                </c:pt>
                <c:pt idx="2">
                  <c:v>513</c:v>
                </c:pt>
                <c:pt idx="3">
                  <c:v>663</c:v>
                </c:pt>
                <c:pt idx="4">
                  <c:v>861</c:v>
                </c:pt>
                <c:pt idx="5">
                  <c:v>961</c:v>
                </c:pt>
                <c:pt idx="6">
                  <c:v>948</c:v>
                </c:pt>
                <c:pt idx="7">
                  <c:v>1127</c:v>
                </c:pt>
                <c:pt idx="8">
                  <c:v>1273</c:v>
                </c:pt>
              </c:numCache>
            </c:numRef>
          </c:val>
          <c:extLst>
            <c:ext xmlns:c16="http://schemas.microsoft.com/office/drawing/2014/chart" uri="{C3380CC4-5D6E-409C-BE32-E72D297353CC}">
              <c16:uniqueId val="{00000001-596D-49F8-A864-7CAD5BABC3EE}"/>
            </c:ext>
          </c:extLst>
        </c:ser>
        <c:ser>
          <c:idx val="2"/>
          <c:order val="2"/>
          <c:tx>
            <c:strRef>
              <c:f>Sheet1!$D$1</c:f>
              <c:strCache>
                <c:ptCount val="1"/>
                <c:pt idx="0">
                  <c:v>Fentanyl In Any Death</c:v>
                </c:pt>
              </c:strCache>
            </c:strRef>
          </c:tx>
          <c:spPr>
            <a:solidFill>
              <a:schemeClr val="accent3"/>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0">
                  <c:v>14</c:v>
                </c:pt>
                <c:pt idx="1">
                  <c:v>37</c:v>
                </c:pt>
                <c:pt idx="2">
                  <c:v>75</c:v>
                </c:pt>
                <c:pt idx="3">
                  <c:v>189</c:v>
                </c:pt>
                <c:pt idx="4">
                  <c:v>483</c:v>
                </c:pt>
                <c:pt idx="5">
                  <c:v>677</c:v>
                </c:pt>
                <c:pt idx="6">
                  <c:v>760</c:v>
                </c:pt>
                <c:pt idx="7">
                  <c:v>979</c:v>
                </c:pt>
                <c:pt idx="8">
                  <c:v>1159</c:v>
                </c:pt>
              </c:numCache>
            </c:numRef>
          </c:val>
          <c:extLst>
            <c:ext xmlns:c16="http://schemas.microsoft.com/office/drawing/2014/chart" uri="{C3380CC4-5D6E-409C-BE32-E72D297353CC}">
              <c16:uniqueId val="{00000002-596D-49F8-A864-7CAD5BABC3EE}"/>
            </c:ext>
          </c:extLst>
        </c:ser>
        <c:ser>
          <c:idx val="3"/>
          <c:order val="3"/>
          <c:tx>
            <c:strRef>
              <c:f>Sheet1!$E$1</c:f>
              <c:strCache>
                <c:ptCount val="1"/>
                <c:pt idx="0">
                  <c:v>Heroin</c:v>
                </c:pt>
              </c:strCache>
            </c:strRef>
          </c:tx>
          <c:spPr>
            <a:solidFill>
              <a:schemeClr val="accent4"/>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Sheet1!$E$2:$E$10</c:f>
              <c:numCache>
                <c:formatCode>General</c:formatCode>
                <c:ptCount val="9"/>
                <c:pt idx="0">
                  <c:v>174</c:v>
                </c:pt>
                <c:pt idx="1">
                  <c:v>258</c:v>
                </c:pt>
                <c:pt idx="2">
                  <c:v>327</c:v>
                </c:pt>
                <c:pt idx="3">
                  <c:v>417</c:v>
                </c:pt>
                <c:pt idx="4">
                  <c:v>508</c:v>
                </c:pt>
                <c:pt idx="5">
                  <c:v>474</c:v>
                </c:pt>
                <c:pt idx="6">
                  <c:v>391</c:v>
                </c:pt>
                <c:pt idx="7">
                  <c:v>387</c:v>
                </c:pt>
                <c:pt idx="8">
                  <c:v>262</c:v>
                </c:pt>
              </c:numCache>
            </c:numRef>
          </c:val>
          <c:extLst>
            <c:ext xmlns:c16="http://schemas.microsoft.com/office/drawing/2014/chart" uri="{C3380CC4-5D6E-409C-BE32-E72D297353CC}">
              <c16:uniqueId val="{00000003-596D-49F8-A864-7CAD5BABC3EE}"/>
            </c:ext>
          </c:extLst>
        </c:ser>
        <c:ser>
          <c:idx val="4"/>
          <c:order val="4"/>
          <c:tx>
            <c:strRef>
              <c:f>Sheet1!$F$1</c:f>
              <c:strCache>
                <c:ptCount val="1"/>
                <c:pt idx="0">
                  <c:v>Cocaine</c:v>
                </c:pt>
              </c:strCache>
            </c:strRef>
          </c:tx>
          <c:spPr>
            <a:solidFill>
              <a:schemeClr val="accent5"/>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Sheet1!$F$2:$F$10</c:f>
              <c:numCache>
                <c:formatCode>General</c:formatCode>
                <c:ptCount val="9"/>
                <c:pt idx="0">
                  <c:v>105</c:v>
                </c:pt>
                <c:pt idx="1">
                  <c:v>147</c:v>
                </c:pt>
                <c:pt idx="2">
                  <c:v>126</c:v>
                </c:pt>
                <c:pt idx="3">
                  <c:v>177</c:v>
                </c:pt>
                <c:pt idx="4">
                  <c:v>274</c:v>
                </c:pt>
                <c:pt idx="5">
                  <c:v>347</c:v>
                </c:pt>
                <c:pt idx="6">
                  <c:v>345</c:v>
                </c:pt>
                <c:pt idx="7">
                  <c:v>463</c:v>
                </c:pt>
                <c:pt idx="8">
                  <c:v>529</c:v>
                </c:pt>
              </c:numCache>
            </c:numRef>
          </c:val>
          <c:extLst>
            <c:ext xmlns:c16="http://schemas.microsoft.com/office/drawing/2014/chart" uri="{C3380CC4-5D6E-409C-BE32-E72D297353CC}">
              <c16:uniqueId val="{00000004-596D-49F8-A864-7CAD5BABC3EE}"/>
            </c:ext>
          </c:extLst>
        </c:ser>
        <c:ser>
          <c:idx val="5"/>
          <c:order val="5"/>
          <c:tx>
            <c:strRef>
              <c:f>Sheet1!$G$1</c:f>
              <c:strCache>
                <c:ptCount val="1"/>
                <c:pt idx="0">
                  <c:v>Methamphetamine</c:v>
                </c:pt>
              </c:strCache>
            </c:strRef>
          </c:tx>
          <c:spPr>
            <a:solidFill>
              <a:schemeClr val="accent6"/>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Sheet1!$G$2:$G$10</c:f>
              <c:numCache>
                <c:formatCode>General</c:formatCode>
                <c:ptCount val="9"/>
                <c:pt idx="0">
                  <c:v>7</c:v>
                </c:pt>
                <c:pt idx="1">
                  <c:v>5</c:v>
                </c:pt>
                <c:pt idx="2">
                  <c:v>11</c:v>
                </c:pt>
                <c:pt idx="3">
                  <c:v>20</c:v>
                </c:pt>
                <c:pt idx="4">
                  <c:v>19</c:v>
                </c:pt>
                <c:pt idx="5">
                  <c:v>37</c:v>
                </c:pt>
                <c:pt idx="6">
                  <c:v>56</c:v>
                </c:pt>
                <c:pt idx="7">
                  <c:v>70</c:v>
                </c:pt>
                <c:pt idx="8">
                  <c:v>95</c:v>
                </c:pt>
              </c:numCache>
            </c:numRef>
          </c:val>
          <c:extLst>
            <c:ext xmlns:c16="http://schemas.microsoft.com/office/drawing/2014/chart" uri="{C3380CC4-5D6E-409C-BE32-E72D297353CC}">
              <c16:uniqueId val="{00000005-596D-49F8-A864-7CAD5BABC3EE}"/>
            </c:ext>
          </c:extLst>
        </c:ser>
        <c:ser>
          <c:idx val="6"/>
          <c:order val="6"/>
          <c:tx>
            <c:strRef>
              <c:f>Sheet1!$H$1</c:f>
              <c:strCache>
                <c:ptCount val="1"/>
                <c:pt idx="0">
                  <c:v>Xylazine</c:v>
                </c:pt>
              </c:strCache>
            </c:strRef>
          </c:tx>
          <c:spPr>
            <a:solidFill>
              <a:schemeClr val="accent1">
                <a:lumMod val="60000"/>
              </a:schemeClr>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Sheet1!$H$2:$H$10</c:f>
              <c:numCache>
                <c:formatCode>General</c:formatCode>
                <c:ptCount val="9"/>
                <c:pt idx="0">
                  <c:v>0</c:v>
                </c:pt>
                <c:pt idx="1">
                  <c:v>0</c:v>
                </c:pt>
                <c:pt idx="2">
                  <c:v>0</c:v>
                </c:pt>
                <c:pt idx="3">
                  <c:v>0</c:v>
                </c:pt>
                <c:pt idx="4">
                  <c:v>0</c:v>
                </c:pt>
                <c:pt idx="5">
                  <c:v>0</c:v>
                </c:pt>
                <c:pt idx="6">
                  <c:v>0</c:v>
                </c:pt>
                <c:pt idx="7">
                  <c:v>71</c:v>
                </c:pt>
                <c:pt idx="8">
                  <c:v>140</c:v>
                </c:pt>
              </c:numCache>
            </c:numRef>
          </c:val>
          <c:extLst>
            <c:ext xmlns:c16="http://schemas.microsoft.com/office/drawing/2014/chart" uri="{C3380CC4-5D6E-409C-BE32-E72D297353CC}">
              <c16:uniqueId val="{00000006-596D-49F8-A864-7CAD5BABC3EE}"/>
            </c:ext>
          </c:extLst>
        </c:ser>
        <c:dLbls>
          <c:showLegendKey val="0"/>
          <c:showVal val="0"/>
          <c:showCatName val="0"/>
          <c:showSerName val="0"/>
          <c:showPercent val="0"/>
          <c:showBubbleSize val="0"/>
        </c:dLbls>
        <c:gapWidth val="219"/>
        <c:overlap val="-27"/>
        <c:axId val="413618968"/>
        <c:axId val="413612736"/>
      </c:barChart>
      <c:lineChart>
        <c:grouping val="standard"/>
        <c:varyColors val="0"/>
        <c:ser>
          <c:idx val="7"/>
          <c:order val="7"/>
          <c:tx>
            <c:strRef>
              <c:f>Sheet1!$I$1</c:f>
              <c:strCache>
                <c:ptCount val="1"/>
                <c:pt idx="0">
                  <c:v>% Opioid</c:v>
                </c:pt>
              </c:strCache>
            </c:strRef>
          </c:tx>
          <c:spPr>
            <a:ln w="28575" cap="rnd">
              <a:solidFill>
                <a:srgbClr val="ED7D31"/>
              </a:solidFill>
              <a:round/>
            </a:ln>
            <a:effectLst/>
          </c:spPr>
          <c:marker>
            <c:symbol val="none"/>
          </c:marker>
          <c:dLbls>
            <c:dLbl>
              <c:idx val="0"/>
              <c:layout>
                <c:manualLayout>
                  <c:x val="0"/>
                  <c:y val="1.5244002464630922E-2"/>
                </c:manualLayout>
              </c:layout>
              <c:showLegendKey val="0"/>
              <c:showVal val="1"/>
              <c:showCatName val="0"/>
              <c:showSerName val="0"/>
              <c:showPercent val="0"/>
              <c:showBubbleSize val="0"/>
              <c:extLst>
                <c:ext xmlns:c15="http://schemas.microsoft.com/office/drawing/2012/chart" uri="{CE6537A1-D6FC-4f65-9D91-7224C49458BB}">
                  <c15:layout>
                    <c:manualLayout>
                      <c:w val="2.6632983520119068E-2"/>
                      <c:h val="3.5531095960565896E-2"/>
                    </c:manualLayout>
                  </c15:layout>
                </c:ext>
                <c:ext xmlns:c16="http://schemas.microsoft.com/office/drawing/2014/chart" uri="{C3380CC4-5D6E-409C-BE32-E72D297353CC}">
                  <c16:uniqueId val="{0000000D-596D-49F8-A864-7CAD5BABC3EE}"/>
                </c:ext>
              </c:extLst>
            </c:dLbl>
            <c:dLbl>
              <c:idx val="1"/>
              <c:layout>
                <c:manualLayout>
                  <c:x val="0"/>
                  <c:y val="1.7784552845528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6D-49F8-A864-7CAD5BABC3EE}"/>
                </c:ext>
              </c:extLst>
            </c:dLbl>
            <c:dLbl>
              <c:idx val="2"/>
              <c:layout>
                <c:manualLayout>
                  <c:x val="0"/>
                  <c:y val="-1.524390243902440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32983520119068E-2"/>
                      <c:h val="2.7909144741053708E-2"/>
                    </c:manualLayout>
                  </c15:layout>
                </c:ext>
                <c:ext xmlns:c16="http://schemas.microsoft.com/office/drawing/2014/chart" uri="{C3380CC4-5D6E-409C-BE32-E72D297353CC}">
                  <c16:uniqueId val="{0000000B-596D-49F8-A864-7CAD5BABC3EE}"/>
                </c:ext>
              </c:extLst>
            </c:dLbl>
            <c:dLbl>
              <c:idx val="3"/>
              <c:layout>
                <c:manualLayout>
                  <c:x val="0"/>
                  <c:y val="2.03252032520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6D-49F8-A864-7CAD5BABC3EE}"/>
                </c:ext>
              </c:extLst>
            </c:dLbl>
            <c:dLbl>
              <c:idx val="4"/>
              <c:layout>
                <c:manualLayout>
                  <c:x val="0"/>
                  <c:y val="-2.5406504065040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6D-49F8-A864-7CAD5BABC3EE}"/>
                </c:ext>
              </c:extLst>
            </c:dLbl>
            <c:dLbl>
              <c:idx val="6"/>
              <c:layout>
                <c:manualLayout>
                  <c:x val="3.7067546506879922E-3"/>
                  <c:y val="-2.0325203252032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96D-49F8-A864-7CAD5BABC3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Sheet1!$I$2:$I$10</c:f>
              <c:numCache>
                <c:formatCode>0%</c:formatCode>
                <c:ptCount val="9"/>
                <c:pt idx="0">
                  <c:v>0.83</c:v>
                </c:pt>
                <c:pt idx="1">
                  <c:v>0.85</c:v>
                </c:pt>
                <c:pt idx="2">
                  <c:v>0.9</c:v>
                </c:pt>
                <c:pt idx="3">
                  <c:v>0.91</c:v>
                </c:pt>
                <c:pt idx="4">
                  <c:v>0.94</c:v>
                </c:pt>
                <c:pt idx="5">
                  <c:v>0.93</c:v>
                </c:pt>
                <c:pt idx="6">
                  <c:v>0.93</c:v>
                </c:pt>
                <c:pt idx="7">
                  <c:v>0.94</c:v>
                </c:pt>
                <c:pt idx="8">
                  <c:v>0.93</c:v>
                </c:pt>
              </c:numCache>
            </c:numRef>
          </c:val>
          <c:smooth val="0"/>
          <c:extLst>
            <c:ext xmlns:c16="http://schemas.microsoft.com/office/drawing/2014/chart" uri="{C3380CC4-5D6E-409C-BE32-E72D297353CC}">
              <c16:uniqueId val="{00000007-596D-49F8-A864-7CAD5BABC3EE}"/>
            </c:ext>
          </c:extLst>
        </c:ser>
        <c:ser>
          <c:idx val="8"/>
          <c:order val="8"/>
          <c:tx>
            <c:strRef>
              <c:f>Sheet1!$J$1</c:f>
              <c:strCache>
                <c:ptCount val="1"/>
                <c:pt idx="0">
                  <c:v>% Fentanyl</c:v>
                </c:pt>
              </c:strCache>
            </c:strRef>
          </c:tx>
          <c:spPr>
            <a:ln w="28575" cap="rnd">
              <a:solidFill>
                <a:schemeClr val="accent3">
                  <a:lumMod val="60000"/>
                </a:schemeClr>
              </a:solidFill>
              <a:round/>
            </a:ln>
            <a:effectLst/>
          </c:spPr>
          <c:marker>
            <c:symbol val="none"/>
          </c:marker>
          <c:dLbls>
            <c:dLbl>
              <c:idx val="0"/>
              <c:layout>
                <c:manualLayout>
                  <c:x val="8.649094184938649E-3"/>
                  <c:y val="-3.5569105691057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96D-49F8-A864-7CAD5BABC3EE}"/>
                </c:ext>
              </c:extLst>
            </c:dLbl>
            <c:dLbl>
              <c:idx val="7"/>
              <c:layout>
                <c:manualLayout>
                  <c:x val="-1.812170228213459E-16"/>
                  <c:y val="2.5406504065040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96D-49F8-A864-7CAD5BABC3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Sheet1!$J$2:$J$10</c:f>
              <c:numCache>
                <c:formatCode>0%</c:formatCode>
                <c:ptCount val="9"/>
                <c:pt idx="0">
                  <c:v>0.04</c:v>
                </c:pt>
                <c:pt idx="1">
                  <c:v>0.08</c:v>
                </c:pt>
                <c:pt idx="2">
                  <c:v>0.13</c:v>
                </c:pt>
                <c:pt idx="3">
                  <c:v>0.26</c:v>
                </c:pt>
                <c:pt idx="4">
                  <c:v>0.53</c:v>
                </c:pt>
                <c:pt idx="5">
                  <c:v>0.65</c:v>
                </c:pt>
                <c:pt idx="6">
                  <c:v>0.75</c:v>
                </c:pt>
                <c:pt idx="7">
                  <c:v>0.82</c:v>
                </c:pt>
                <c:pt idx="8">
                  <c:v>0.84</c:v>
                </c:pt>
              </c:numCache>
            </c:numRef>
          </c:val>
          <c:smooth val="0"/>
          <c:extLst>
            <c:ext xmlns:c16="http://schemas.microsoft.com/office/drawing/2014/chart" uri="{C3380CC4-5D6E-409C-BE32-E72D297353CC}">
              <c16:uniqueId val="{00000008-596D-49F8-A864-7CAD5BABC3EE}"/>
            </c:ext>
          </c:extLst>
        </c:ser>
        <c:dLbls>
          <c:showLegendKey val="0"/>
          <c:showVal val="0"/>
          <c:showCatName val="0"/>
          <c:showSerName val="0"/>
          <c:showPercent val="0"/>
          <c:showBubbleSize val="0"/>
        </c:dLbls>
        <c:marker val="1"/>
        <c:smooth val="0"/>
        <c:axId val="413613392"/>
        <c:axId val="413617328"/>
      </c:lineChart>
      <c:catAx>
        <c:axId val="413618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612736"/>
        <c:crosses val="autoZero"/>
        <c:auto val="1"/>
        <c:lblAlgn val="ctr"/>
        <c:lblOffset val="100"/>
        <c:noMultiLvlLbl val="0"/>
      </c:catAx>
      <c:valAx>
        <c:axId val="41361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618968"/>
        <c:crosses val="autoZero"/>
        <c:crossBetween val="between"/>
      </c:valAx>
      <c:valAx>
        <c:axId val="41361732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613392"/>
        <c:crosses val="max"/>
        <c:crossBetween val="between"/>
      </c:valAx>
      <c:catAx>
        <c:axId val="413613392"/>
        <c:scaling>
          <c:orientation val="minMax"/>
        </c:scaling>
        <c:delete val="1"/>
        <c:axPos val="b"/>
        <c:numFmt formatCode="General" sourceLinked="1"/>
        <c:majorTickMark val="none"/>
        <c:minorTickMark val="none"/>
        <c:tickLblPos val="nextTo"/>
        <c:crossAx val="413617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Sheet1!$A$13</c:f>
              <c:strCache>
                <c:ptCount val="1"/>
                <c:pt idx="0">
                  <c:v>Fatal Overdose 2018</c:v>
                </c:pt>
              </c:strCache>
            </c:strRef>
          </c:tx>
          <c:spPr>
            <a:solidFill>
              <a:schemeClr val="accent1"/>
            </a:solidFill>
            <a:ln>
              <a:noFill/>
            </a:ln>
            <a:effectLst/>
          </c:spPr>
          <c:invertIfNegative val="0"/>
          <c:cat>
            <c:strRef>
              <c:f>Sheet1!$B$12:$I$12</c:f>
              <c:strCache>
                <c:ptCount val="8"/>
                <c:pt idx="0">
                  <c:v>New Haven</c:v>
                </c:pt>
                <c:pt idx="1">
                  <c:v>Hartford</c:v>
                </c:pt>
                <c:pt idx="2">
                  <c:v>New London</c:v>
                </c:pt>
                <c:pt idx="3">
                  <c:v>Fairfield</c:v>
                </c:pt>
                <c:pt idx="4">
                  <c:v>Litchfield</c:v>
                </c:pt>
                <c:pt idx="5">
                  <c:v>Windham</c:v>
                </c:pt>
                <c:pt idx="6">
                  <c:v>Middlesex</c:v>
                </c:pt>
                <c:pt idx="7">
                  <c:v>Tolland</c:v>
                </c:pt>
              </c:strCache>
            </c:strRef>
          </c:cat>
          <c:val>
            <c:numRef>
              <c:f>Sheet1!$B$13:$I$13</c:f>
              <c:numCache>
                <c:formatCode>General</c:formatCode>
                <c:ptCount val="8"/>
                <c:pt idx="0">
                  <c:v>242</c:v>
                </c:pt>
                <c:pt idx="1">
                  <c:v>313</c:v>
                </c:pt>
                <c:pt idx="2">
                  <c:v>90</c:v>
                </c:pt>
                <c:pt idx="3">
                  <c:v>147</c:v>
                </c:pt>
                <c:pt idx="4">
                  <c:v>68</c:v>
                </c:pt>
                <c:pt idx="5">
                  <c:v>35</c:v>
                </c:pt>
                <c:pt idx="6">
                  <c:v>46</c:v>
                </c:pt>
                <c:pt idx="7">
                  <c:v>29</c:v>
                </c:pt>
              </c:numCache>
            </c:numRef>
          </c:val>
          <c:extLst>
            <c:ext xmlns:c16="http://schemas.microsoft.com/office/drawing/2014/chart" uri="{C3380CC4-5D6E-409C-BE32-E72D297353CC}">
              <c16:uniqueId val="{00000000-F016-4E99-9741-BE7B3B4BA3F7}"/>
            </c:ext>
          </c:extLst>
        </c:ser>
        <c:ser>
          <c:idx val="1"/>
          <c:order val="1"/>
          <c:tx>
            <c:strRef>
              <c:f>Sheet1!$A$14</c:f>
              <c:strCache>
                <c:ptCount val="1"/>
                <c:pt idx="0">
                  <c:v>Fatal Overdose 2019</c:v>
                </c:pt>
              </c:strCache>
            </c:strRef>
          </c:tx>
          <c:spPr>
            <a:solidFill>
              <a:schemeClr val="accent2"/>
            </a:solidFill>
            <a:ln>
              <a:noFill/>
            </a:ln>
            <a:effectLst/>
          </c:spPr>
          <c:invertIfNegative val="0"/>
          <c:cat>
            <c:strRef>
              <c:f>Sheet1!$B$12:$I$12</c:f>
              <c:strCache>
                <c:ptCount val="8"/>
                <c:pt idx="0">
                  <c:v>New Haven</c:v>
                </c:pt>
                <c:pt idx="1">
                  <c:v>Hartford</c:v>
                </c:pt>
                <c:pt idx="2">
                  <c:v>New London</c:v>
                </c:pt>
                <c:pt idx="3">
                  <c:v>Fairfield</c:v>
                </c:pt>
                <c:pt idx="4">
                  <c:v>Litchfield</c:v>
                </c:pt>
                <c:pt idx="5">
                  <c:v>Windham</c:v>
                </c:pt>
                <c:pt idx="6">
                  <c:v>Middlesex</c:v>
                </c:pt>
                <c:pt idx="7">
                  <c:v>Tolland</c:v>
                </c:pt>
              </c:strCache>
            </c:strRef>
          </c:cat>
          <c:val>
            <c:numRef>
              <c:f>Sheet1!$B$14:$I$14</c:f>
              <c:numCache>
                <c:formatCode>General</c:formatCode>
                <c:ptCount val="8"/>
                <c:pt idx="0">
                  <c:v>355</c:v>
                </c:pt>
                <c:pt idx="1">
                  <c:v>350</c:v>
                </c:pt>
                <c:pt idx="2">
                  <c:v>107</c:v>
                </c:pt>
                <c:pt idx="3">
                  <c:v>170</c:v>
                </c:pt>
                <c:pt idx="4">
                  <c:v>71</c:v>
                </c:pt>
                <c:pt idx="5">
                  <c:v>44</c:v>
                </c:pt>
                <c:pt idx="6">
                  <c:v>36</c:v>
                </c:pt>
                <c:pt idx="7">
                  <c:v>30</c:v>
                </c:pt>
              </c:numCache>
            </c:numRef>
          </c:val>
          <c:extLst>
            <c:ext xmlns:c16="http://schemas.microsoft.com/office/drawing/2014/chart" uri="{C3380CC4-5D6E-409C-BE32-E72D297353CC}">
              <c16:uniqueId val="{00000001-F016-4E99-9741-BE7B3B4BA3F7}"/>
            </c:ext>
          </c:extLst>
        </c:ser>
        <c:ser>
          <c:idx val="2"/>
          <c:order val="2"/>
          <c:tx>
            <c:strRef>
              <c:f>Sheet1!$A$15</c:f>
              <c:strCache>
                <c:ptCount val="1"/>
                <c:pt idx="0">
                  <c:v>Fatal Overdose 2020</c:v>
                </c:pt>
              </c:strCache>
            </c:strRef>
          </c:tx>
          <c:spPr>
            <a:solidFill>
              <a:schemeClr val="accent3"/>
            </a:solidFill>
            <a:ln>
              <a:noFill/>
            </a:ln>
            <a:effectLst/>
          </c:spPr>
          <c:invertIfNegative val="0"/>
          <c:cat>
            <c:strRef>
              <c:f>Sheet1!$B$12:$I$12</c:f>
              <c:strCache>
                <c:ptCount val="8"/>
                <c:pt idx="0">
                  <c:v>New Haven</c:v>
                </c:pt>
                <c:pt idx="1">
                  <c:v>Hartford</c:v>
                </c:pt>
                <c:pt idx="2">
                  <c:v>New London</c:v>
                </c:pt>
                <c:pt idx="3">
                  <c:v>Fairfield</c:v>
                </c:pt>
                <c:pt idx="4">
                  <c:v>Litchfield</c:v>
                </c:pt>
                <c:pt idx="5">
                  <c:v>Windham</c:v>
                </c:pt>
                <c:pt idx="6">
                  <c:v>Middlesex</c:v>
                </c:pt>
                <c:pt idx="7">
                  <c:v>Tolland</c:v>
                </c:pt>
              </c:strCache>
            </c:strRef>
          </c:cat>
          <c:val>
            <c:numRef>
              <c:f>Sheet1!$B$15:$I$15</c:f>
              <c:numCache>
                <c:formatCode>General</c:formatCode>
                <c:ptCount val="8"/>
                <c:pt idx="0">
                  <c:v>402</c:v>
                </c:pt>
                <c:pt idx="1">
                  <c:v>383</c:v>
                </c:pt>
                <c:pt idx="2">
                  <c:v>116</c:v>
                </c:pt>
                <c:pt idx="3">
                  <c:v>220</c:v>
                </c:pt>
                <c:pt idx="4">
                  <c:v>72</c:v>
                </c:pt>
                <c:pt idx="5">
                  <c:v>52</c:v>
                </c:pt>
                <c:pt idx="6">
                  <c:v>59</c:v>
                </c:pt>
                <c:pt idx="7">
                  <c:v>33</c:v>
                </c:pt>
              </c:numCache>
            </c:numRef>
          </c:val>
          <c:extLst>
            <c:ext xmlns:c16="http://schemas.microsoft.com/office/drawing/2014/chart" uri="{C3380CC4-5D6E-409C-BE32-E72D297353CC}">
              <c16:uniqueId val="{00000002-F016-4E99-9741-BE7B3B4BA3F7}"/>
            </c:ext>
          </c:extLst>
        </c:ser>
        <c:dLbls>
          <c:showLegendKey val="0"/>
          <c:showVal val="0"/>
          <c:showCatName val="0"/>
          <c:showSerName val="0"/>
          <c:showPercent val="0"/>
          <c:showBubbleSize val="0"/>
        </c:dLbls>
        <c:gapWidth val="219"/>
        <c:overlap val="-27"/>
        <c:axId val="444321264"/>
        <c:axId val="444319296"/>
      </c:barChart>
      <c:lineChart>
        <c:grouping val="standard"/>
        <c:varyColors val="0"/>
        <c:ser>
          <c:idx val="3"/>
          <c:order val="3"/>
          <c:tx>
            <c:strRef>
              <c:f>Sheet1!$A$16</c:f>
              <c:strCache>
                <c:ptCount val="1"/>
                <c:pt idx="0">
                  <c:v>% Increase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Sheet1!$B$12:$I$12</c:f>
              <c:strCache>
                <c:ptCount val="8"/>
                <c:pt idx="0">
                  <c:v>New Haven</c:v>
                </c:pt>
                <c:pt idx="1">
                  <c:v>Hartford</c:v>
                </c:pt>
                <c:pt idx="2">
                  <c:v>New London</c:v>
                </c:pt>
                <c:pt idx="3">
                  <c:v>Fairfield</c:v>
                </c:pt>
                <c:pt idx="4">
                  <c:v>Litchfield</c:v>
                </c:pt>
                <c:pt idx="5">
                  <c:v>Windham</c:v>
                </c:pt>
                <c:pt idx="6">
                  <c:v>Middlesex</c:v>
                </c:pt>
                <c:pt idx="7">
                  <c:v>Tolland</c:v>
                </c:pt>
              </c:strCache>
            </c:strRef>
          </c:cat>
          <c:val>
            <c:numRef>
              <c:f>Sheet1!$B$16:$I$16</c:f>
              <c:numCache>
                <c:formatCode>0%</c:formatCode>
                <c:ptCount val="8"/>
                <c:pt idx="0">
                  <c:v>0.66100000000000003</c:v>
                </c:pt>
                <c:pt idx="1">
                  <c:v>0.223</c:v>
                </c:pt>
                <c:pt idx="2">
                  <c:v>0.28799999999999998</c:v>
                </c:pt>
                <c:pt idx="3">
                  <c:v>0.496</c:v>
                </c:pt>
                <c:pt idx="4">
                  <c:v>5.8000000000000003E-2</c:v>
                </c:pt>
                <c:pt idx="5">
                  <c:v>0.48499999999999999</c:v>
                </c:pt>
                <c:pt idx="6">
                  <c:v>0.28199999999999997</c:v>
                </c:pt>
                <c:pt idx="7">
                  <c:v>0.13700000000000001</c:v>
                </c:pt>
              </c:numCache>
            </c:numRef>
          </c:val>
          <c:smooth val="0"/>
          <c:extLst>
            <c:ext xmlns:c16="http://schemas.microsoft.com/office/drawing/2014/chart" uri="{C3380CC4-5D6E-409C-BE32-E72D297353CC}">
              <c16:uniqueId val="{00000003-F016-4E99-9741-BE7B3B4BA3F7}"/>
            </c:ext>
          </c:extLst>
        </c:ser>
        <c:dLbls>
          <c:showLegendKey val="0"/>
          <c:showVal val="0"/>
          <c:showCatName val="0"/>
          <c:showSerName val="0"/>
          <c:showPercent val="0"/>
          <c:showBubbleSize val="0"/>
        </c:dLbls>
        <c:marker val="1"/>
        <c:smooth val="0"/>
        <c:axId val="444319624"/>
        <c:axId val="444318640"/>
      </c:lineChart>
      <c:catAx>
        <c:axId val="44432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4319296"/>
        <c:crosses val="autoZero"/>
        <c:auto val="1"/>
        <c:lblAlgn val="ctr"/>
        <c:lblOffset val="100"/>
        <c:noMultiLvlLbl val="0"/>
      </c:catAx>
      <c:valAx>
        <c:axId val="44431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321264"/>
        <c:crosses val="autoZero"/>
        <c:crossBetween val="between"/>
      </c:valAx>
      <c:valAx>
        <c:axId val="44431864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319624"/>
        <c:crosses val="max"/>
        <c:crossBetween val="between"/>
      </c:valAx>
      <c:catAx>
        <c:axId val="444319624"/>
        <c:scaling>
          <c:orientation val="minMax"/>
        </c:scaling>
        <c:delete val="1"/>
        <c:axPos val="b"/>
        <c:numFmt formatCode="General" sourceLinked="1"/>
        <c:majorTickMark val="none"/>
        <c:minorTickMark val="none"/>
        <c:tickLblPos val="nextTo"/>
        <c:crossAx val="4443186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4C711-8E2F-485F-97CB-B9C0056F4ABE}"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6BD9D42B-1C5E-4F7B-89FF-4DB5E2753D30}">
      <dgm:prSet phldrT="[Text]"/>
      <dgm:spPr/>
      <dgm:t>
        <a:bodyPr/>
        <a:lstStyle/>
        <a:p>
          <a:r>
            <a:rPr lang="en-US" dirty="0"/>
            <a:t>Targeted Naloxone Distribution</a:t>
          </a:r>
        </a:p>
      </dgm:t>
    </dgm:pt>
    <dgm:pt modelId="{08155308-6138-4514-8C17-FDE2ED6514EF}" type="parTrans" cxnId="{3A7C3A39-593D-4234-97A9-C589BD86FC76}">
      <dgm:prSet/>
      <dgm:spPr/>
      <dgm:t>
        <a:bodyPr/>
        <a:lstStyle/>
        <a:p>
          <a:endParaRPr lang="en-US"/>
        </a:p>
      </dgm:t>
    </dgm:pt>
    <dgm:pt modelId="{2C7FBB04-4ABC-47E7-A455-17DA648FD4FC}" type="sibTrans" cxnId="{3A7C3A39-593D-4234-97A9-C589BD86FC76}">
      <dgm:prSet/>
      <dgm:spPr/>
      <dgm:t>
        <a:bodyPr/>
        <a:lstStyle/>
        <a:p>
          <a:endParaRPr lang="en-US"/>
        </a:p>
      </dgm:t>
    </dgm:pt>
    <dgm:pt modelId="{D7D97D0D-4F51-4CED-976A-C54009508746}">
      <dgm:prSet/>
      <dgm:spPr/>
      <dgm:t>
        <a:bodyPr/>
        <a:lstStyle/>
        <a:p>
          <a:r>
            <a:rPr lang="en-US" dirty="0"/>
            <a:t>Medication-Assisted Treatment (MAT) </a:t>
          </a:r>
        </a:p>
      </dgm:t>
    </dgm:pt>
    <dgm:pt modelId="{D495750F-E9FA-45A6-90B7-CF5C694B3D0B}" type="parTrans" cxnId="{ADD7F5B9-80F1-4F88-B180-A37B4DC3C1BD}">
      <dgm:prSet/>
      <dgm:spPr/>
      <dgm:t>
        <a:bodyPr/>
        <a:lstStyle/>
        <a:p>
          <a:endParaRPr lang="en-US"/>
        </a:p>
      </dgm:t>
    </dgm:pt>
    <dgm:pt modelId="{D26BFE0B-6AB6-4CEE-8948-45948173FA6A}" type="sibTrans" cxnId="{ADD7F5B9-80F1-4F88-B180-A37B4DC3C1BD}">
      <dgm:prSet/>
      <dgm:spPr/>
      <dgm:t>
        <a:bodyPr/>
        <a:lstStyle/>
        <a:p>
          <a:endParaRPr lang="en-US"/>
        </a:p>
      </dgm:t>
    </dgm:pt>
    <dgm:pt modelId="{E347C1EF-789A-4E1D-8BBC-1941C9E8D789}">
      <dgm:prSet/>
      <dgm:spPr/>
      <dgm:t>
        <a:bodyPr/>
        <a:lstStyle/>
        <a:p>
          <a:r>
            <a:rPr lang="en-US"/>
            <a:t>Academic Detailing</a:t>
          </a:r>
          <a:endParaRPr lang="en-US" dirty="0"/>
        </a:p>
      </dgm:t>
    </dgm:pt>
    <dgm:pt modelId="{61277D30-200A-4B0E-923A-1D04675517BC}" type="parTrans" cxnId="{9C693084-DBEF-436F-ABDE-E5875E8E06BD}">
      <dgm:prSet/>
      <dgm:spPr/>
      <dgm:t>
        <a:bodyPr/>
        <a:lstStyle/>
        <a:p>
          <a:endParaRPr lang="en-US"/>
        </a:p>
      </dgm:t>
    </dgm:pt>
    <dgm:pt modelId="{53F1B36E-2D82-428E-8FCF-078778EA3AA6}" type="sibTrans" cxnId="{9C693084-DBEF-436F-ABDE-E5875E8E06BD}">
      <dgm:prSet/>
      <dgm:spPr/>
      <dgm:t>
        <a:bodyPr/>
        <a:lstStyle/>
        <a:p>
          <a:endParaRPr lang="en-US"/>
        </a:p>
      </dgm:t>
    </dgm:pt>
    <dgm:pt modelId="{892C6EC8-7586-4005-BA7A-B49409DA2FE1}">
      <dgm:prSet/>
      <dgm:spPr/>
      <dgm:t>
        <a:bodyPr/>
        <a:lstStyle/>
        <a:p>
          <a:r>
            <a:rPr lang="en-US" dirty="0"/>
            <a:t>Eliminating Prior-Authorization Requirements for Medications for Opioid Use Disorder</a:t>
          </a:r>
        </a:p>
      </dgm:t>
    </dgm:pt>
    <dgm:pt modelId="{FA0166DB-9336-4F48-9D1C-5BF5E66FE959}" type="parTrans" cxnId="{C66727FE-92A6-459A-BA72-4EE93F0FAC5A}">
      <dgm:prSet/>
      <dgm:spPr/>
      <dgm:t>
        <a:bodyPr/>
        <a:lstStyle/>
        <a:p>
          <a:endParaRPr lang="en-US"/>
        </a:p>
      </dgm:t>
    </dgm:pt>
    <dgm:pt modelId="{B8186998-1698-42FE-9A28-5767324F6469}" type="sibTrans" cxnId="{C66727FE-92A6-459A-BA72-4EE93F0FAC5A}">
      <dgm:prSet/>
      <dgm:spPr/>
      <dgm:t>
        <a:bodyPr/>
        <a:lstStyle/>
        <a:p>
          <a:endParaRPr lang="en-US"/>
        </a:p>
      </dgm:t>
    </dgm:pt>
    <dgm:pt modelId="{F58A2937-B6BF-40CD-ABE7-08BDFF778EB9}">
      <dgm:prSet/>
      <dgm:spPr/>
      <dgm:t>
        <a:bodyPr/>
        <a:lstStyle/>
        <a:p>
          <a:r>
            <a:rPr lang="en-US" dirty="0"/>
            <a:t>Screening for Fentanyl in Routine Clinical Toxicology Testing</a:t>
          </a:r>
        </a:p>
      </dgm:t>
    </dgm:pt>
    <dgm:pt modelId="{D2074487-42F7-4AD8-8504-73158DBE9100}" type="parTrans" cxnId="{48956040-AE4C-4937-8C1C-C2F43E0D19F6}">
      <dgm:prSet/>
      <dgm:spPr/>
      <dgm:t>
        <a:bodyPr/>
        <a:lstStyle/>
        <a:p>
          <a:endParaRPr lang="en-US"/>
        </a:p>
      </dgm:t>
    </dgm:pt>
    <dgm:pt modelId="{01B1C28C-B5FF-4428-B357-F997A15AB5A9}" type="sibTrans" cxnId="{48956040-AE4C-4937-8C1C-C2F43E0D19F6}">
      <dgm:prSet/>
      <dgm:spPr/>
      <dgm:t>
        <a:bodyPr/>
        <a:lstStyle/>
        <a:p>
          <a:endParaRPr lang="en-US"/>
        </a:p>
      </dgm:t>
    </dgm:pt>
    <dgm:pt modelId="{FAF522AB-73F7-436F-BE5C-183DA9BCDB4E}">
      <dgm:prSet/>
      <dgm:spPr/>
      <dgm:t>
        <a:bodyPr/>
        <a:lstStyle/>
        <a:p>
          <a:r>
            <a:rPr lang="en-US" dirty="0"/>
            <a:t>911 Good Samaritan Laws</a:t>
          </a:r>
        </a:p>
      </dgm:t>
    </dgm:pt>
    <dgm:pt modelId="{CC89EBC3-BF6F-499E-8010-B39AAB6373EB}" type="parTrans" cxnId="{1D28B42D-767D-4252-987F-5F52AAFBC21E}">
      <dgm:prSet/>
      <dgm:spPr/>
      <dgm:t>
        <a:bodyPr/>
        <a:lstStyle/>
        <a:p>
          <a:endParaRPr lang="en-US"/>
        </a:p>
      </dgm:t>
    </dgm:pt>
    <dgm:pt modelId="{32E6B0FB-BB31-4264-9E2E-A93B52FCD5A4}" type="sibTrans" cxnId="{1D28B42D-767D-4252-987F-5F52AAFBC21E}">
      <dgm:prSet/>
      <dgm:spPr/>
      <dgm:t>
        <a:bodyPr/>
        <a:lstStyle/>
        <a:p>
          <a:endParaRPr lang="en-US"/>
        </a:p>
      </dgm:t>
    </dgm:pt>
    <dgm:pt modelId="{C64266C1-2440-4D70-B93C-1FC0E1F1C1C3}">
      <dgm:prSet/>
      <dgm:spPr/>
      <dgm:t>
        <a:bodyPr/>
        <a:lstStyle/>
        <a:p>
          <a:r>
            <a:rPr lang="en-US"/>
            <a:t>Naloxone Distribution in Treatment Centers and Criminal Justice Settings</a:t>
          </a:r>
          <a:endParaRPr lang="en-US" dirty="0"/>
        </a:p>
      </dgm:t>
    </dgm:pt>
    <dgm:pt modelId="{DB1306BA-31FD-494E-9E8A-20C82248A9AF}" type="parTrans" cxnId="{C9CF68E4-81A7-4B4C-80A0-7EE09C9A0F6D}">
      <dgm:prSet/>
      <dgm:spPr/>
      <dgm:t>
        <a:bodyPr/>
        <a:lstStyle/>
        <a:p>
          <a:endParaRPr lang="en-US"/>
        </a:p>
      </dgm:t>
    </dgm:pt>
    <dgm:pt modelId="{E9726BE2-C576-4D33-9F2B-03E6FC0BD34A}" type="sibTrans" cxnId="{C9CF68E4-81A7-4B4C-80A0-7EE09C9A0F6D}">
      <dgm:prSet/>
      <dgm:spPr/>
      <dgm:t>
        <a:bodyPr/>
        <a:lstStyle/>
        <a:p>
          <a:endParaRPr lang="en-US"/>
        </a:p>
      </dgm:t>
    </dgm:pt>
    <dgm:pt modelId="{1A31FD15-E1DC-4D58-9EDE-6146EEDAB195}">
      <dgm:prSet/>
      <dgm:spPr/>
      <dgm:t>
        <a:bodyPr/>
        <a:lstStyle/>
        <a:p>
          <a:r>
            <a:rPr lang="en-US" dirty="0"/>
            <a:t>MAT in Criminal Justice Settings and Upon Release</a:t>
          </a:r>
        </a:p>
      </dgm:t>
    </dgm:pt>
    <dgm:pt modelId="{383F8425-CA4F-4D23-8C4C-85EDA02DCCA6}" type="parTrans" cxnId="{C87E8142-03A0-4E13-8796-308D86C57B98}">
      <dgm:prSet/>
      <dgm:spPr/>
      <dgm:t>
        <a:bodyPr/>
        <a:lstStyle/>
        <a:p>
          <a:endParaRPr lang="en-US"/>
        </a:p>
      </dgm:t>
    </dgm:pt>
    <dgm:pt modelId="{3E83558E-178B-42D5-BEDD-809F96E16AFF}" type="sibTrans" cxnId="{C87E8142-03A0-4E13-8796-308D86C57B98}">
      <dgm:prSet/>
      <dgm:spPr/>
      <dgm:t>
        <a:bodyPr/>
        <a:lstStyle/>
        <a:p>
          <a:endParaRPr lang="en-US"/>
        </a:p>
      </dgm:t>
    </dgm:pt>
    <dgm:pt modelId="{C33DEEAC-9BF1-475D-8EEA-1B28E69FE5A2}">
      <dgm:prSet/>
      <dgm:spPr/>
      <dgm:t>
        <a:bodyPr/>
        <a:lstStyle/>
        <a:p>
          <a:r>
            <a:rPr lang="en-US" dirty="0"/>
            <a:t>Initiating Buprenorphine-based MAT in Emergency Departments</a:t>
          </a:r>
        </a:p>
      </dgm:t>
    </dgm:pt>
    <dgm:pt modelId="{852F919F-488F-45AF-9F37-6AB54C0B627F}" type="parTrans" cxnId="{297221D2-9211-4B3A-9D82-042730B96B24}">
      <dgm:prSet/>
      <dgm:spPr/>
      <dgm:t>
        <a:bodyPr/>
        <a:lstStyle/>
        <a:p>
          <a:endParaRPr lang="en-US"/>
        </a:p>
      </dgm:t>
    </dgm:pt>
    <dgm:pt modelId="{B3860390-9291-495D-B53F-57F366E97362}" type="sibTrans" cxnId="{297221D2-9211-4B3A-9D82-042730B96B24}">
      <dgm:prSet/>
      <dgm:spPr/>
      <dgm:t>
        <a:bodyPr/>
        <a:lstStyle/>
        <a:p>
          <a:endParaRPr lang="en-US"/>
        </a:p>
      </dgm:t>
    </dgm:pt>
    <dgm:pt modelId="{12753821-EF13-4B84-BD13-B42F96235A40}">
      <dgm:prSet/>
      <dgm:spPr/>
      <dgm:t>
        <a:bodyPr/>
        <a:lstStyle/>
        <a:p>
          <a:r>
            <a:rPr lang="en-US" dirty="0"/>
            <a:t>Syringe Services Programs</a:t>
          </a:r>
        </a:p>
      </dgm:t>
    </dgm:pt>
    <dgm:pt modelId="{2F8AEF73-EBED-4A7A-8672-4694C2921474}" type="parTrans" cxnId="{0208D30F-6465-493A-82E5-2F4B222FF11D}">
      <dgm:prSet/>
      <dgm:spPr/>
      <dgm:t>
        <a:bodyPr/>
        <a:lstStyle/>
        <a:p>
          <a:endParaRPr lang="en-US"/>
        </a:p>
      </dgm:t>
    </dgm:pt>
    <dgm:pt modelId="{63025BEF-5562-4B21-BB90-1FFF416BE629}" type="sibTrans" cxnId="{0208D30F-6465-493A-82E5-2F4B222FF11D}">
      <dgm:prSet/>
      <dgm:spPr/>
      <dgm:t>
        <a:bodyPr/>
        <a:lstStyle/>
        <a:p>
          <a:endParaRPr lang="en-US"/>
        </a:p>
      </dgm:t>
    </dgm:pt>
    <dgm:pt modelId="{FCDE8128-39D2-495F-B0D9-5335DDD557B1}" type="pres">
      <dgm:prSet presAssocID="{1144C711-8E2F-485F-97CB-B9C0056F4ABE}" presName="diagram" presStyleCnt="0">
        <dgm:presLayoutVars>
          <dgm:dir/>
          <dgm:resizeHandles val="exact"/>
        </dgm:presLayoutVars>
      </dgm:prSet>
      <dgm:spPr/>
    </dgm:pt>
    <dgm:pt modelId="{FC402AD7-6E32-4C66-864D-B2B4705CF849}" type="pres">
      <dgm:prSet presAssocID="{6BD9D42B-1C5E-4F7B-89FF-4DB5E2753D30}" presName="node" presStyleLbl="node1" presStyleIdx="0" presStyleCnt="10">
        <dgm:presLayoutVars>
          <dgm:bulletEnabled val="1"/>
        </dgm:presLayoutVars>
      </dgm:prSet>
      <dgm:spPr/>
    </dgm:pt>
    <dgm:pt modelId="{9F64DF74-94EA-4E1C-A148-9B65E67D5337}" type="pres">
      <dgm:prSet presAssocID="{2C7FBB04-4ABC-47E7-A455-17DA648FD4FC}" presName="sibTrans" presStyleCnt="0"/>
      <dgm:spPr/>
    </dgm:pt>
    <dgm:pt modelId="{5EBC2A2A-A4EA-4D75-9E69-6ED2491CBDFD}" type="pres">
      <dgm:prSet presAssocID="{D7D97D0D-4F51-4CED-976A-C54009508746}" presName="node" presStyleLbl="node1" presStyleIdx="1" presStyleCnt="10">
        <dgm:presLayoutVars>
          <dgm:bulletEnabled val="1"/>
        </dgm:presLayoutVars>
      </dgm:prSet>
      <dgm:spPr/>
    </dgm:pt>
    <dgm:pt modelId="{4E06D5A8-8373-4C30-9C01-9FD4914A72FF}" type="pres">
      <dgm:prSet presAssocID="{D26BFE0B-6AB6-4CEE-8948-45948173FA6A}" presName="sibTrans" presStyleCnt="0"/>
      <dgm:spPr/>
    </dgm:pt>
    <dgm:pt modelId="{AAF3834B-9B8B-4EB8-A203-F1D0F8D0C844}" type="pres">
      <dgm:prSet presAssocID="{E347C1EF-789A-4E1D-8BBC-1941C9E8D789}" presName="node" presStyleLbl="node1" presStyleIdx="2" presStyleCnt="10" custLinFactNeighborX="2608" custLinFactNeighborY="4346">
        <dgm:presLayoutVars>
          <dgm:bulletEnabled val="1"/>
        </dgm:presLayoutVars>
      </dgm:prSet>
      <dgm:spPr/>
    </dgm:pt>
    <dgm:pt modelId="{F84E3926-7509-4AB5-99CD-6E8352B1FAED}" type="pres">
      <dgm:prSet presAssocID="{53F1B36E-2D82-428E-8FCF-078778EA3AA6}" presName="sibTrans" presStyleCnt="0"/>
      <dgm:spPr/>
    </dgm:pt>
    <dgm:pt modelId="{A7A28974-FD94-4900-9D01-3123DD223FFD}" type="pres">
      <dgm:prSet presAssocID="{892C6EC8-7586-4005-BA7A-B49409DA2FE1}" presName="node" presStyleLbl="node1" presStyleIdx="3" presStyleCnt="10">
        <dgm:presLayoutVars>
          <dgm:bulletEnabled val="1"/>
        </dgm:presLayoutVars>
      </dgm:prSet>
      <dgm:spPr/>
    </dgm:pt>
    <dgm:pt modelId="{93BFD4DE-93E3-45FE-84EF-D34578D348C8}" type="pres">
      <dgm:prSet presAssocID="{B8186998-1698-42FE-9A28-5767324F6469}" presName="sibTrans" presStyleCnt="0"/>
      <dgm:spPr/>
    </dgm:pt>
    <dgm:pt modelId="{0BEDE1A2-4953-417F-8402-F70D8E52F498}" type="pres">
      <dgm:prSet presAssocID="{F58A2937-B6BF-40CD-ABE7-08BDFF778EB9}" presName="node" presStyleLbl="node1" presStyleIdx="4" presStyleCnt="10">
        <dgm:presLayoutVars>
          <dgm:bulletEnabled val="1"/>
        </dgm:presLayoutVars>
      </dgm:prSet>
      <dgm:spPr/>
    </dgm:pt>
    <dgm:pt modelId="{2033A217-25AF-45D7-9CE6-216CFABC5D58}" type="pres">
      <dgm:prSet presAssocID="{01B1C28C-B5FF-4428-B357-F997A15AB5A9}" presName="sibTrans" presStyleCnt="0"/>
      <dgm:spPr/>
    </dgm:pt>
    <dgm:pt modelId="{C4F1B448-A935-489D-AE36-BB1F4D2D0EBF}" type="pres">
      <dgm:prSet presAssocID="{FAF522AB-73F7-436F-BE5C-183DA9BCDB4E}" presName="node" presStyleLbl="node1" presStyleIdx="5" presStyleCnt="10">
        <dgm:presLayoutVars>
          <dgm:bulletEnabled val="1"/>
        </dgm:presLayoutVars>
      </dgm:prSet>
      <dgm:spPr/>
    </dgm:pt>
    <dgm:pt modelId="{B2812C60-31A5-432B-B589-F5B9AF02C69E}" type="pres">
      <dgm:prSet presAssocID="{32E6B0FB-BB31-4264-9E2E-A93B52FCD5A4}" presName="sibTrans" presStyleCnt="0"/>
      <dgm:spPr/>
    </dgm:pt>
    <dgm:pt modelId="{6C20CCC5-7595-4160-B93B-9B0E4141C471}" type="pres">
      <dgm:prSet presAssocID="{C64266C1-2440-4D70-B93C-1FC0E1F1C1C3}" presName="node" presStyleLbl="node1" presStyleIdx="6" presStyleCnt="10">
        <dgm:presLayoutVars>
          <dgm:bulletEnabled val="1"/>
        </dgm:presLayoutVars>
      </dgm:prSet>
      <dgm:spPr/>
    </dgm:pt>
    <dgm:pt modelId="{D50B49AC-F900-4511-B149-CE6E41E6CAD9}" type="pres">
      <dgm:prSet presAssocID="{E9726BE2-C576-4D33-9F2B-03E6FC0BD34A}" presName="sibTrans" presStyleCnt="0"/>
      <dgm:spPr/>
    </dgm:pt>
    <dgm:pt modelId="{43393D9B-40AC-471F-B255-A7A87696CFC7}" type="pres">
      <dgm:prSet presAssocID="{1A31FD15-E1DC-4D58-9EDE-6146EEDAB195}" presName="node" presStyleLbl="node1" presStyleIdx="7" presStyleCnt="10">
        <dgm:presLayoutVars>
          <dgm:bulletEnabled val="1"/>
        </dgm:presLayoutVars>
      </dgm:prSet>
      <dgm:spPr/>
    </dgm:pt>
    <dgm:pt modelId="{2F55080C-2B90-4A21-B440-7E66DB56A6E2}" type="pres">
      <dgm:prSet presAssocID="{3E83558E-178B-42D5-BEDD-809F96E16AFF}" presName="sibTrans" presStyleCnt="0"/>
      <dgm:spPr/>
    </dgm:pt>
    <dgm:pt modelId="{B515297E-19B4-4E1D-B054-6801A16B3E69}" type="pres">
      <dgm:prSet presAssocID="{C33DEEAC-9BF1-475D-8EEA-1B28E69FE5A2}" presName="node" presStyleLbl="node1" presStyleIdx="8" presStyleCnt="10">
        <dgm:presLayoutVars>
          <dgm:bulletEnabled val="1"/>
        </dgm:presLayoutVars>
      </dgm:prSet>
      <dgm:spPr/>
    </dgm:pt>
    <dgm:pt modelId="{8E1E03DD-6E49-45EF-A8EE-A220C53AA127}" type="pres">
      <dgm:prSet presAssocID="{B3860390-9291-495D-B53F-57F366E97362}" presName="sibTrans" presStyleCnt="0"/>
      <dgm:spPr/>
    </dgm:pt>
    <dgm:pt modelId="{E1C233B2-1992-49C3-AD8E-5CEE74FD4EFC}" type="pres">
      <dgm:prSet presAssocID="{12753821-EF13-4B84-BD13-B42F96235A40}" presName="node" presStyleLbl="node1" presStyleIdx="9" presStyleCnt="10">
        <dgm:presLayoutVars>
          <dgm:bulletEnabled val="1"/>
        </dgm:presLayoutVars>
      </dgm:prSet>
      <dgm:spPr/>
    </dgm:pt>
  </dgm:ptLst>
  <dgm:cxnLst>
    <dgm:cxn modelId="{0208D30F-6465-493A-82E5-2F4B222FF11D}" srcId="{1144C711-8E2F-485F-97CB-B9C0056F4ABE}" destId="{12753821-EF13-4B84-BD13-B42F96235A40}" srcOrd="9" destOrd="0" parTransId="{2F8AEF73-EBED-4A7A-8672-4694C2921474}" sibTransId="{63025BEF-5562-4B21-BB90-1FFF416BE629}"/>
    <dgm:cxn modelId="{EEC3D229-C27C-4FAC-AF72-85766EF565C2}" type="presOf" srcId="{F58A2937-B6BF-40CD-ABE7-08BDFF778EB9}" destId="{0BEDE1A2-4953-417F-8402-F70D8E52F498}" srcOrd="0" destOrd="0" presId="urn:microsoft.com/office/officeart/2005/8/layout/default"/>
    <dgm:cxn modelId="{5BCCDE2B-3855-449B-B4DF-F18FC4040F2B}" type="presOf" srcId="{FAF522AB-73F7-436F-BE5C-183DA9BCDB4E}" destId="{C4F1B448-A935-489D-AE36-BB1F4D2D0EBF}" srcOrd="0" destOrd="0" presId="urn:microsoft.com/office/officeart/2005/8/layout/default"/>
    <dgm:cxn modelId="{1D28B42D-767D-4252-987F-5F52AAFBC21E}" srcId="{1144C711-8E2F-485F-97CB-B9C0056F4ABE}" destId="{FAF522AB-73F7-436F-BE5C-183DA9BCDB4E}" srcOrd="5" destOrd="0" parTransId="{CC89EBC3-BF6F-499E-8010-B39AAB6373EB}" sibTransId="{32E6B0FB-BB31-4264-9E2E-A93B52FCD5A4}"/>
    <dgm:cxn modelId="{3A7C3A39-593D-4234-97A9-C589BD86FC76}" srcId="{1144C711-8E2F-485F-97CB-B9C0056F4ABE}" destId="{6BD9D42B-1C5E-4F7B-89FF-4DB5E2753D30}" srcOrd="0" destOrd="0" parTransId="{08155308-6138-4514-8C17-FDE2ED6514EF}" sibTransId="{2C7FBB04-4ABC-47E7-A455-17DA648FD4FC}"/>
    <dgm:cxn modelId="{2B18D23A-FEB0-4F8B-AB95-BB4920FCBB75}" type="presOf" srcId="{E347C1EF-789A-4E1D-8BBC-1941C9E8D789}" destId="{AAF3834B-9B8B-4EB8-A203-F1D0F8D0C844}" srcOrd="0" destOrd="0" presId="urn:microsoft.com/office/officeart/2005/8/layout/default"/>
    <dgm:cxn modelId="{48956040-AE4C-4937-8C1C-C2F43E0D19F6}" srcId="{1144C711-8E2F-485F-97CB-B9C0056F4ABE}" destId="{F58A2937-B6BF-40CD-ABE7-08BDFF778EB9}" srcOrd="4" destOrd="0" parTransId="{D2074487-42F7-4AD8-8504-73158DBE9100}" sibTransId="{01B1C28C-B5FF-4428-B357-F997A15AB5A9}"/>
    <dgm:cxn modelId="{60E5605D-B203-4EC2-A00E-D1093BBF4ABC}" type="presOf" srcId="{6BD9D42B-1C5E-4F7B-89FF-4DB5E2753D30}" destId="{FC402AD7-6E32-4C66-864D-B2B4705CF849}" srcOrd="0" destOrd="0" presId="urn:microsoft.com/office/officeart/2005/8/layout/default"/>
    <dgm:cxn modelId="{C87E8142-03A0-4E13-8796-308D86C57B98}" srcId="{1144C711-8E2F-485F-97CB-B9C0056F4ABE}" destId="{1A31FD15-E1DC-4D58-9EDE-6146EEDAB195}" srcOrd="7" destOrd="0" parTransId="{383F8425-CA4F-4D23-8C4C-85EDA02DCCA6}" sibTransId="{3E83558E-178B-42D5-BEDD-809F96E16AFF}"/>
    <dgm:cxn modelId="{25F91647-51AF-49B9-85CD-5BD313E3ED16}" type="presOf" srcId="{892C6EC8-7586-4005-BA7A-B49409DA2FE1}" destId="{A7A28974-FD94-4900-9D01-3123DD223FFD}" srcOrd="0" destOrd="0" presId="urn:microsoft.com/office/officeart/2005/8/layout/default"/>
    <dgm:cxn modelId="{227CEB4F-7D53-4E83-86FD-4AB557931518}" type="presOf" srcId="{C33DEEAC-9BF1-475D-8EEA-1B28E69FE5A2}" destId="{B515297E-19B4-4E1D-B054-6801A16B3E69}" srcOrd="0" destOrd="0" presId="urn:microsoft.com/office/officeart/2005/8/layout/default"/>
    <dgm:cxn modelId="{9C693084-DBEF-436F-ABDE-E5875E8E06BD}" srcId="{1144C711-8E2F-485F-97CB-B9C0056F4ABE}" destId="{E347C1EF-789A-4E1D-8BBC-1941C9E8D789}" srcOrd="2" destOrd="0" parTransId="{61277D30-200A-4B0E-923A-1D04675517BC}" sibTransId="{53F1B36E-2D82-428E-8FCF-078778EA3AA6}"/>
    <dgm:cxn modelId="{48B279A2-862C-4471-91C1-A0500CEFECA0}" type="presOf" srcId="{1A31FD15-E1DC-4D58-9EDE-6146EEDAB195}" destId="{43393D9B-40AC-471F-B255-A7A87696CFC7}" srcOrd="0" destOrd="0" presId="urn:microsoft.com/office/officeart/2005/8/layout/default"/>
    <dgm:cxn modelId="{BC1962A4-7172-4811-8F0D-70DF12857955}" type="presOf" srcId="{D7D97D0D-4F51-4CED-976A-C54009508746}" destId="{5EBC2A2A-A4EA-4D75-9E69-6ED2491CBDFD}" srcOrd="0" destOrd="0" presId="urn:microsoft.com/office/officeart/2005/8/layout/default"/>
    <dgm:cxn modelId="{ADD7F5B9-80F1-4F88-B180-A37B4DC3C1BD}" srcId="{1144C711-8E2F-485F-97CB-B9C0056F4ABE}" destId="{D7D97D0D-4F51-4CED-976A-C54009508746}" srcOrd="1" destOrd="0" parTransId="{D495750F-E9FA-45A6-90B7-CF5C694B3D0B}" sibTransId="{D26BFE0B-6AB6-4CEE-8948-45948173FA6A}"/>
    <dgm:cxn modelId="{9A5166BC-814C-42E0-8556-DDCD6D8AC186}" type="presOf" srcId="{C64266C1-2440-4D70-B93C-1FC0E1F1C1C3}" destId="{6C20CCC5-7595-4160-B93B-9B0E4141C471}" srcOrd="0" destOrd="0" presId="urn:microsoft.com/office/officeart/2005/8/layout/default"/>
    <dgm:cxn modelId="{297221D2-9211-4B3A-9D82-042730B96B24}" srcId="{1144C711-8E2F-485F-97CB-B9C0056F4ABE}" destId="{C33DEEAC-9BF1-475D-8EEA-1B28E69FE5A2}" srcOrd="8" destOrd="0" parTransId="{852F919F-488F-45AF-9F37-6AB54C0B627F}" sibTransId="{B3860390-9291-495D-B53F-57F366E97362}"/>
    <dgm:cxn modelId="{111A29DB-C57B-46AB-82F8-31CDF2553877}" type="presOf" srcId="{1144C711-8E2F-485F-97CB-B9C0056F4ABE}" destId="{FCDE8128-39D2-495F-B0D9-5335DDD557B1}" srcOrd="0" destOrd="0" presId="urn:microsoft.com/office/officeart/2005/8/layout/default"/>
    <dgm:cxn modelId="{C9CF68E4-81A7-4B4C-80A0-7EE09C9A0F6D}" srcId="{1144C711-8E2F-485F-97CB-B9C0056F4ABE}" destId="{C64266C1-2440-4D70-B93C-1FC0E1F1C1C3}" srcOrd="6" destOrd="0" parTransId="{DB1306BA-31FD-494E-9E8A-20C82248A9AF}" sibTransId="{E9726BE2-C576-4D33-9F2B-03E6FC0BD34A}"/>
    <dgm:cxn modelId="{EA48C1F2-3E58-4BD4-9869-38E3C5C65B27}" type="presOf" srcId="{12753821-EF13-4B84-BD13-B42F96235A40}" destId="{E1C233B2-1992-49C3-AD8E-5CEE74FD4EFC}" srcOrd="0" destOrd="0" presId="urn:microsoft.com/office/officeart/2005/8/layout/default"/>
    <dgm:cxn modelId="{C66727FE-92A6-459A-BA72-4EE93F0FAC5A}" srcId="{1144C711-8E2F-485F-97CB-B9C0056F4ABE}" destId="{892C6EC8-7586-4005-BA7A-B49409DA2FE1}" srcOrd="3" destOrd="0" parTransId="{FA0166DB-9336-4F48-9D1C-5BF5E66FE959}" sibTransId="{B8186998-1698-42FE-9A28-5767324F6469}"/>
    <dgm:cxn modelId="{B76A69D3-5552-4CB6-88AD-9411D2564F35}" type="presParOf" srcId="{FCDE8128-39D2-495F-B0D9-5335DDD557B1}" destId="{FC402AD7-6E32-4C66-864D-B2B4705CF849}" srcOrd="0" destOrd="0" presId="urn:microsoft.com/office/officeart/2005/8/layout/default"/>
    <dgm:cxn modelId="{EF811620-F984-4D22-92DE-4E79C10A1EB3}" type="presParOf" srcId="{FCDE8128-39D2-495F-B0D9-5335DDD557B1}" destId="{9F64DF74-94EA-4E1C-A148-9B65E67D5337}" srcOrd="1" destOrd="0" presId="urn:microsoft.com/office/officeart/2005/8/layout/default"/>
    <dgm:cxn modelId="{10E52B03-D36B-4CD0-9C8C-2BA24B2AD77A}" type="presParOf" srcId="{FCDE8128-39D2-495F-B0D9-5335DDD557B1}" destId="{5EBC2A2A-A4EA-4D75-9E69-6ED2491CBDFD}" srcOrd="2" destOrd="0" presId="urn:microsoft.com/office/officeart/2005/8/layout/default"/>
    <dgm:cxn modelId="{C685B629-CBEA-4DF6-82C7-F34F122B7461}" type="presParOf" srcId="{FCDE8128-39D2-495F-B0D9-5335DDD557B1}" destId="{4E06D5A8-8373-4C30-9C01-9FD4914A72FF}" srcOrd="3" destOrd="0" presId="urn:microsoft.com/office/officeart/2005/8/layout/default"/>
    <dgm:cxn modelId="{1480F547-63DD-44B7-A469-3E813C9FA1EE}" type="presParOf" srcId="{FCDE8128-39D2-495F-B0D9-5335DDD557B1}" destId="{AAF3834B-9B8B-4EB8-A203-F1D0F8D0C844}" srcOrd="4" destOrd="0" presId="urn:microsoft.com/office/officeart/2005/8/layout/default"/>
    <dgm:cxn modelId="{EE5C575B-72D8-4F0F-8A96-B466A892285E}" type="presParOf" srcId="{FCDE8128-39D2-495F-B0D9-5335DDD557B1}" destId="{F84E3926-7509-4AB5-99CD-6E8352B1FAED}" srcOrd="5" destOrd="0" presId="urn:microsoft.com/office/officeart/2005/8/layout/default"/>
    <dgm:cxn modelId="{0FACC7E6-A5BC-4054-B1D9-18F978D7B1C1}" type="presParOf" srcId="{FCDE8128-39D2-495F-B0D9-5335DDD557B1}" destId="{A7A28974-FD94-4900-9D01-3123DD223FFD}" srcOrd="6" destOrd="0" presId="urn:microsoft.com/office/officeart/2005/8/layout/default"/>
    <dgm:cxn modelId="{1F10ED4D-A4CE-4D4D-A994-32B3B1CD4C22}" type="presParOf" srcId="{FCDE8128-39D2-495F-B0D9-5335DDD557B1}" destId="{93BFD4DE-93E3-45FE-84EF-D34578D348C8}" srcOrd="7" destOrd="0" presId="urn:microsoft.com/office/officeart/2005/8/layout/default"/>
    <dgm:cxn modelId="{786990C9-4D9B-4266-9E2F-A88E6C2E3047}" type="presParOf" srcId="{FCDE8128-39D2-495F-B0D9-5335DDD557B1}" destId="{0BEDE1A2-4953-417F-8402-F70D8E52F498}" srcOrd="8" destOrd="0" presId="urn:microsoft.com/office/officeart/2005/8/layout/default"/>
    <dgm:cxn modelId="{6955FF13-E421-4C3B-A5FA-1A76EB826C98}" type="presParOf" srcId="{FCDE8128-39D2-495F-B0D9-5335DDD557B1}" destId="{2033A217-25AF-45D7-9CE6-216CFABC5D58}" srcOrd="9" destOrd="0" presId="urn:microsoft.com/office/officeart/2005/8/layout/default"/>
    <dgm:cxn modelId="{4739AFC1-10D6-4DA2-9497-C50F67900B18}" type="presParOf" srcId="{FCDE8128-39D2-495F-B0D9-5335DDD557B1}" destId="{C4F1B448-A935-489D-AE36-BB1F4D2D0EBF}" srcOrd="10" destOrd="0" presId="urn:microsoft.com/office/officeart/2005/8/layout/default"/>
    <dgm:cxn modelId="{5C3C45DA-D3E8-431B-A094-64895910C295}" type="presParOf" srcId="{FCDE8128-39D2-495F-B0D9-5335DDD557B1}" destId="{B2812C60-31A5-432B-B589-F5B9AF02C69E}" srcOrd="11" destOrd="0" presId="urn:microsoft.com/office/officeart/2005/8/layout/default"/>
    <dgm:cxn modelId="{D5AE2361-FFE0-4BA6-A675-F43FDE918C6B}" type="presParOf" srcId="{FCDE8128-39D2-495F-B0D9-5335DDD557B1}" destId="{6C20CCC5-7595-4160-B93B-9B0E4141C471}" srcOrd="12" destOrd="0" presId="urn:microsoft.com/office/officeart/2005/8/layout/default"/>
    <dgm:cxn modelId="{FA60109D-E1DC-476D-900B-BB9245E5D5B6}" type="presParOf" srcId="{FCDE8128-39D2-495F-B0D9-5335DDD557B1}" destId="{D50B49AC-F900-4511-B149-CE6E41E6CAD9}" srcOrd="13" destOrd="0" presId="urn:microsoft.com/office/officeart/2005/8/layout/default"/>
    <dgm:cxn modelId="{CC2CCB2A-3404-4161-A21C-A0BB9258F9DA}" type="presParOf" srcId="{FCDE8128-39D2-495F-B0D9-5335DDD557B1}" destId="{43393D9B-40AC-471F-B255-A7A87696CFC7}" srcOrd="14" destOrd="0" presId="urn:microsoft.com/office/officeart/2005/8/layout/default"/>
    <dgm:cxn modelId="{13206BD2-FD48-4CC7-AB45-DF84C1670B97}" type="presParOf" srcId="{FCDE8128-39D2-495F-B0D9-5335DDD557B1}" destId="{2F55080C-2B90-4A21-B440-7E66DB56A6E2}" srcOrd="15" destOrd="0" presId="urn:microsoft.com/office/officeart/2005/8/layout/default"/>
    <dgm:cxn modelId="{A114C6B3-F4BD-4A5B-9478-321F4DDD6F99}" type="presParOf" srcId="{FCDE8128-39D2-495F-B0D9-5335DDD557B1}" destId="{B515297E-19B4-4E1D-B054-6801A16B3E69}" srcOrd="16" destOrd="0" presId="urn:microsoft.com/office/officeart/2005/8/layout/default"/>
    <dgm:cxn modelId="{F5EC40BF-4389-4C39-A39E-FE1C75E68655}" type="presParOf" srcId="{FCDE8128-39D2-495F-B0D9-5335DDD557B1}" destId="{8E1E03DD-6E49-45EF-A8EE-A220C53AA127}" srcOrd="17" destOrd="0" presId="urn:microsoft.com/office/officeart/2005/8/layout/default"/>
    <dgm:cxn modelId="{2F4EEA08-BF2A-4819-9B1A-E3DED6E0B308}" type="presParOf" srcId="{FCDE8128-39D2-495F-B0D9-5335DDD557B1}" destId="{E1C233B2-1992-49C3-AD8E-5CEE74FD4EFC}"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02AD7-6E32-4C66-864D-B2B4705CF849}">
      <dsp:nvSpPr>
        <dsp:cNvPr id="0" name=""/>
        <dsp:cNvSpPr/>
      </dsp:nvSpPr>
      <dsp:spPr>
        <a:xfrm>
          <a:off x="812981" y="1850"/>
          <a:ext cx="1674386" cy="100463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Targeted Naloxone Distribution</a:t>
          </a:r>
        </a:p>
      </dsp:txBody>
      <dsp:txXfrm>
        <a:off x="812981" y="1850"/>
        <a:ext cx="1674386" cy="1004632"/>
      </dsp:txXfrm>
    </dsp:sp>
    <dsp:sp modelId="{5EBC2A2A-A4EA-4D75-9E69-6ED2491CBDFD}">
      <dsp:nvSpPr>
        <dsp:cNvPr id="0" name=""/>
        <dsp:cNvSpPr/>
      </dsp:nvSpPr>
      <dsp:spPr>
        <a:xfrm>
          <a:off x="2654806" y="1850"/>
          <a:ext cx="1674386" cy="1004632"/>
        </a:xfrm>
        <a:prstGeom prst="rect">
          <a:avLst/>
        </a:prstGeom>
        <a:gradFill rotWithShape="0">
          <a:gsLst>
            <a:gs pos="0">
              <a:schemeClr val="accent2">
                <a:hueOff val="-161707"/>
                <a:satOff val="-9325"/>
                <a:lumOff val="959"/>
                <a:alphaOff val="0"/>
                <a:satMod val="103000"/>
                <a:lumMod val="102000"/>
                <a:tint val="94000"/>
              </a:schemeClr>
            </a:gs>
            <a:gs pos="50000">
              <a:schemeClr val="accent2">
                <a:hueOff val="-161707"/>
                <a:satOff val="-9325"/>
                <a:lumOff val="959"/>
                <a:alphaOff val="0"/>
                <a:satMod val="110000"/>
                <a:lumMod val="100000"/>
                <a:shade val="100000"/>
              </a:schemeClr>
            </a:gs>
            <a:gs pos="100000">
              <a:schemeClr val="accent2">
                <a:hueOff val="-161707"/>
                <a:satOff val="-9325"/>
                <a:lumOff val="9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Medication-Assisted Treatment (MAT) </a:t>
          </a:r>
        </a:p>
      </dsp:txBody>
      <dsp:txXfrm>
        <a:off x="2654806" y="1850"/>
        <a:ext cx="1674386" cy="1004632"/>
      </dsp:txXfrm>
    </dsp:sp>
    <dsp:sp modelId="{AAF3834B-9B8B-4EB8-A203-F1D0F8D0C844}">
      <dsp:nvSpPr>
        <dsp:cNvPr id="0" name=""/>
        <dsp:cNvSpPr/>
      </dsp:nvSpPr>
      <dsp:spPr>
        <a:xfrm>
          <a:off x="4540300" y="45511"/>
          <a:ext cx="1674386" cy="1004632"/>
        </a:xfrm>
        <a:prstGeom prst="rect">
          <a:avLst/>
        </a:prstGeom>
        <a:gradFill rotWithShape="0">
          <a:gsLst>
            <a:gs pos="0">
              <a:schemeClr val="accent2">
                <a:hueOff val="-323414"/>
                <a:satOff val="-18651"/>
                <a:lumOff val="1917"/>
                <a:alphaOff val="0"/>
                <a:satMod val="103000"/>
                <a:lumMod val="102000"/>
                <a:tint val="94000"/>
              </a:schemeClr>
            </a:gs>
            <a:gs pos="50000">
              <a:schemeClr val="accent2">
                <a:hueOff val="-323414"/>
                <a:satOff val="-18651"/>
                <a:lumOff val="1917"/>
                <a:alphaOff val="0"/>
                <a:satMod val="110000"/>
                <a:lumMod val="100000"/>
                <a:shade val="100000"/>
              </a:schemeClr>
            </a:gs>
            <a:gs pos="100000">
              <a:schemeClr val="accent2">
                <a:hueOff val="-323414"/>
                <a:satOff val="-18651"/>
                <a:lumOff val="19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Academic Detailing</a:t>
          </a:r>
          <a:endParaRPr lang="en-US" sz="1200" kern="1200" dirty="0"/>
        </a:p>
      </dsp:txBody>
      <dsp:txXfrm>
        <a:off x="4540300" y="45511"/>
        <a:ext cx="1674386" cy="1004632"/>
      </dsp:txXfrm>
    </dsp:sp>
    <dsp:sp modelId="{A7A28974-FD94-4900-9D01-3123DD223FFD}">
      <dsp:nvSpPr>
        <dsp:cNvPr id="0" name=""/>
        <dsp:cNvSpPr/>
      </dsp:nvSpPr>
      <dsp:spPr>
        <a:xfrm>
          <a:off x="812981" y="1173921"/>
          <a:ext cx="1674386" cy="1004632"/>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Eliminating Prior-Authorization Requirements for Medications for Opioid Use Disorder</a:t>
          </a:r>
        </a:p>
      </dsp:txBody>
      <dsp:txXfrm>
        <a:off x="812981" y="1173921"/>
        <a:ext cx="1674386" cy="1004632"/>
      </dsp:txXfrm>
    </dsp:sp>
    <dsp:sp modelId="{0BEDE1A2-4953-417F-8402-F70D8E52F498}">
      <dsp:nvSpPr>
        <dsp:cNvPr id="0" name=""/>
        <dsp:cNvSpPr/>
      </dsp:nvSpPr>
      <dsp:spPr>
        <a:xfrm>
          <a:off x="2654806" y="1173921"/>
          <a:ext cx="1674386" cy="1004632"/>
        </a:xfrm>
        <a:prstGeom prst="rect">
          <a:avLst/>
        </a:prstGeom>
        <a:gradFill rotWithShape="0">
          <a:gsLst>
            <a:gs pos="0">
              <a:schemeClr val="accent2">
                <a:hueOff val="-646828"/>
                <a:satOff val="-37301"/>
                <a:lumOff val="3835"/>
                <a:alphaOff val="0"/>
                <a:satMod val="103000"/>
                <a:lumMod val="102000"/>
                <a:tint val="94000"/>
              </a:schemeClr>
            </a:gs>
            <a:gs pos="50000">
              <a:schemeClr val="accent2">
                <a:hueOff val="-646828"/>
                <a:satOff val="-37301"/>
                <a:lumOff val="3835"/>
                <a:alphaOff val="0"/>
                <a:satMod val="110000"/>
                <a:lumMod val="100000"/>
                <a:shade val="100000"/>
              </a:schemeClr>
            </a:gs>
            <a:gs pos="100000">
              <a:schemeClr val="accent2">
                <a:hueOff val="-646828"/>
                <a:satOff val="-37301"/>
                <a:lumOff val="38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Screening for Fentanyl in Routine Clinical Toxicology Testing</a:t>
          </a:r>
        </a:p>
      </dsp:txBody>
      <dsp:txXfrm>
        <a:off x="2654806" y="1173921"/>
        <a:ext cx="1674386" cy="1004632"/>
      </dsp:txXfrm>
    </dsp:sp>
    <dsp:sp modelId="{C4F1B448-A935-489D-AE36-BB1F4D2D0EBF}">
      <dsp:nvSpPr>
        <dsp:cNvPr id="0" name=""/>
        <dsp:cNvSpPr/>
      </dsp:nvSpPr>
      <dsp:spPr>
        <a:xfrm>
          <a:off x="4496632" y="1173921"/>
          <a:ext cx="1674386" cy="1004632"/>
        </a:xfrm>
        <a:prstGeom prst="rect">
          <a:avLst/>
        </a:prstGeom>
        <a:gradFill rotWithShape="0">
          <a:gsLst>
            <a:gs pos="0">
              <a:schemeClr val="accent2">
                <a:hueOff val="-808535"/>
                <a:satOff val="-46627"/>
                <a:lumOff val="4793"/>
                <a:alphaOff val="0"/>
                <a:satMod val="103000"/>
                <a:lumMod val="102000"/>
                <a:tint val="94000"/>
              </a:schemeClr>
            </a:gs>
            <a:gs pos="50000">
              <a:schemeClr val="accent2">
                <a:hueOff val="-808535"/>
                <a:satOff val="-46627"/>
                <a:lumOff val="4793"/>
                <a:alphaOff val="0"/>
                <a:satMod val="110000"/>
                <a:lumMod val="100000"/>
                <a:shade val="100000"/>
              </a:schemeClr>
            </a:gs>
            <a:gs pos="100000">
              <a:schemeClr val="accent2">
                <a:hueOff val="-808535"/>
                <a:satOff val="-46627"/>
                <a:lumOff val="47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911 Good Samaritan Laws</a:t>
          </a:r>
        </a:p>
      </dsp:txBody>
      <dsp:txXfrm>
        <a:off x="4496632" y="1173921"/>
        <a:ext cx="1674386" cy="1004632"/>
      </dsp:txXfrm>
    </dsp:sp>
    <dsp:sp modelId="{6C20CCC5-7595-4160-B93B-9B0E4141C471}">
      <dsp:nvSpPr>
        <dsp:cNvPr id="0" name=""/>
        <dsp:cNvSpPr/>
      </dsp:nvSpPr>
      <dsp:spPr>
        <a:xfrm>
          <a:off x="812981" y="2345991"/>
          <a:ext cx="1674386" cy="1004632"/>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Naloxone Distribution in Treatment Centers and Criminal Justice Settings</a:t>
          </a:r>
          <a:endParaRPr lang="en-US" sz="1200" kern="1200" dirty="0"/>
        </a:p>
      </dsp:txBody>
      <dsp:txXfrm>
        <a:off x="812981" y="2345991"/>
        <a:ext cx="1674386" cy="1004632"/>
      </dsp:txXfrm>
    </dsp:sp>
    <dsp:sp modelId="{43393D9B-40AC-471F-B255-A7A87696CFC7}">
      <dsp:nvSpPr>
        <dsp:cNvPr id="0" name=""/>
        <dsp:cNvSpPr/>
      </dsp:nvSpPr>
      <dsp:spPr>
        <a:xfrm>
          <a:off x="2654806" y="2345991"/>
          <a:ext cx="1674386" cy="1004632"/>
        </a:xfrm>
        <a:prstGeom prst="rect">
          <a:avLst/>
        </a:prstGeom>
        <a:gradFill rotWithShape="0">
          <a:gsLst>
            <a:gs pos="0">
              <a:schemeClr val="accent2">
                <a:hueOff val="-1131949"/>
                <a:satOff val="-65277"/>
                <a:lumOff val="6711"/>
                <a:alphaOff val="0"/>
                <a:satMod val="103000"/>
                <a:lumMod val="102000"/>
                <a:tint val="94000"/>
              </a:schemeClr>
            </a:gs>
            <a:gs pos="50000">
              <a:schemeClr val="accent2">
                <a:hueOff val="-1131949"/>
                <a:satOff val="-65277"/>
                <a:lumOff val="6711"/>
                <a:alphaOff val="0"/>
                <a:satMod val="110000"/>
                <a:lumMod val="100000"/>
                <a:shade val="100000"/>
              </a:schemeClr>
            </a:gs>
            <a:gs pos="100000">
              <a:schemeClr val="accent2">
                <a:hueOff val="-1131949"/>
                <a:satOff val="-65277"/>
                <a:lumOff val="67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MAT in Criminal Justice Settings and Upon Release</a:t>
          </a:r>
        </a:p>
      </dsp:txBody>
      <dsp:txXfrm>
        <a:off x="2654806" y="2345991"/>
        <a:ext cx="1674386" cy="1004632"/>
      </dsp:txXfrm>
    </dsp:sp>
    <dsp:sp modelId="{B515297E-19B4-4E1D-B054-6801A16B3E69}">
      <dsp:nvSpPr>
        <dsp:cNvPr id="0" name=""/>
        <dsp:cNvSpPr/>
      </dsp:nvSpPr>
      <dsp:spPr>
        <a:xfrm>
          <a:off x="4496632" y="2345991"/>
          <a:ext cx="1674386" cy="1004632"/>
        </a:xfrm>
        <a:prstGeom prst="rect">
          <a:avLst/>
        </a:prstGeom>
        <a:gradFill rotWithShape="0">
          <a:gsLst>
            <a:gs pos="0">
              <a:schemeClr val="accent2">
                <a:hueOff val="-1293656"/>
                <a:satOff val="-74603"/>
                <a:lumOff val="7669"/>
                <a:alphaOff val="0"/>
                <a:satMod val="103000"/>
                <a:lumMod val="102000"/>
                <a:tint val="94000"/>
              </a:schemeClr>
            </a:gs>
            <a:gs pos="50000">
              <a:schemeClr val="accent2">
                <a:hueOff val="-1293656"/>
                <a:satOff val="-74603"/>
                <a:lumOff val="7669"/>
                <a:alphaOff val="0"/>
                <a:satMod val="110000"/>
                <a:lumMod val="100000"/>
                <a:shade val="100000"/>
              </a:schemeClr>
            </a:gs>
            <a:gs pos="100000">
              <a:schemeClr val="accent2">
                <a:hueOff val="-1293656"/>
                <a:satOff val="-74603"/>
                <a:lumOff val="76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Initiating Buprenorphine-based MAT in Emergency Departments</a:t>
          </a:r>
        </a:p>
      </dsp:txBody>
      <dsp:txXfrm>
        <a:off x="4496632" y="2345991"/>
        <a:ext cx="1674386" cy="1004632"/>
      </dsp:txXfrm>
    </dsp:sp>
    <dsp:sp modelId="{E1C233B2-1992-49C3-AD8E-5CEE74FD4EFC}">
      <dsp:nvSpPr>
        <dsp:cNvPr id="0" name=""/>
        <dsp:cNvSpPr/>
      </dsp:nvSpPr>
      <dsp:spPr>
        <a:xfrm>
          <a:off x="2654806" y="3518062"/>
          <a:ext cx="1674386" cy="100463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Syringe Services Programs</a:t>
          </a:r>
        </a:p>
      </dsp:txBody>
      <dsp:txXfrm>
        <a:off x="2654806" y="3518062"/>
        <a:ext cx="1674386" cy="10046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09A0FA-2191-4F92-A1E4-6EB4598AC4EC}" type="datetimeFigureOut">
              <a:rPr lang="en-US" smtClean="0"/>
              <a:t>3/15/2022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amhsa.gov/medication-assisted-treatment/medications-counseling-related-conditions#counseling-behavioral-therapi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142591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51087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216709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67654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375693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Public Health / Public Safety Partnership. </a:t>
            </a:r>
          </a:p>
          <a:p>
            <a:pPr marL="0" indent="0">
              <a:buNone/>
            </a:pPr>
            <a:r>
              <a:rPr lang="en-US" sz="1600" dirty="0"/>
              <a:t>Connecticut ORS Initiatives </a:t>
            </a:r>
            <a:r>
              <a:rPr lang="en-US" sz="1200" dirty="0"/>
              <a:t>--Overdose Response Strategies—</a:t>
            </a:r>
          </a:p>
          <a:p>
            <a:r>
              <a:rPr lang="en-US" dirty="0"/>
              <a:t>Communication with local leaders, people/families at risk, resource providers</a:t>
            </a:r>
          </a:p>
          <a:p>
            <a:pPr lvl="1">
              <a:buFont typeface="Wingdings" panose="05000000000000000000" pitchFamily="2" charset="2"/>
              <a:buChar char="Ø"/>
            </a:pPr>
            <a:r>
              <a:rPr lang="en-US" dirty="0"/>
              <a:t>Mobile notifications</a:t>
            </a:r>
          </a:p>
          <a:p>
            <a:pPr lvl="1">
              <a:buFont typeface="Wingdings" panose="05000000000000000000" pitchFamily="2" charset="2"/>
              <a:buChar char="Ø"/>
            </a:pPr>
            <a:r>
              <a:rPr lang="en-US" dirty="0"/>
              <a:t>Radio / news PSAs</a:t>
            </a:r>
          </a:p>
          <a:p>
            <a:r>
              <a:rPr lang="en-US" dirty="0"/>
              <a:t>Mobilizing Resources</a:t>
            </a:r>
          </a:p>
          <a:p>
            <a:pPr lvl="1">
              <a:buFont typeface="Wingdings" panose="05000000000000000000" pitchFamily="2" charset="2"/>
              <a:buChar char="Ø"/>
            </a:pPr>
            <a:r>
              <a:rPr lang="en-US" dirty="0"/>
              <a:t>Harm reduction “rovers” and vans in hot spots</a:t>
            </a:r>
          </a:p>
          <a:p>
            <a:pPr lvl="2"/>
            <a:r>
              <a:rPr lang="en-US" dirty="0"/>
              <a:t>Harm reduction supplies (safer smoking kits)</a:t>
            </a:r>
          </a:p>
          <a:p>
            <a:pPr lvl="2"/>
            <a:r>
              <a:rPr lang="en-US" dirty="0"/>
              <a:t>Connection to treatment</a:t>
            </a:r>
          </a:p>
          <a:p>
            <a:pPr lvl="2"/>
            <a:r>
              <a:rPr lang="en-US" dirty="0"/>
              <a:t>Overdose education</a:t>
            </a:r>
          </a:p>
          <a:p>
            <a:pPr lvl="1">
              <a:buFont typeface="Wingdings" panose="05000000000000000000" pitchFamily="2" charset="2"/>
              <a:buChar char="Ø"/>
            </a:pPr>
            <a:r>
              <a:rPr lang="en-US" dirty="0"/>
              <a:t>Coordination with law enforcement- policing specific areas, drug take-backs</a:t>
            </a:r>
          </a:p>
          <a:p>
            <a:pPr lvl="1">
              <a:buFont typeface="Wingdings" panose="05000000000000000000" pitchFamily="2" charset="2"/>
              <a:buChar char="Ø"/>
            </a:pPr>
            <a:r>
              <a:rPr lang="en-US" dirty="0"/>
              <a:t>Safe stations </a:t>
            </a:r>
          </a:p>
          <a:p>
            <a:pPr lvl="1">
              <a:buFont typeface="Wingdings" panose="05000000000000000000" pitchFamily="2" charset="2"/>
              <a:buChar char="Ø"/>
            </a:pPr>
            <a:r>
              <a:rPr lang="en-US" dirty="0"/>
              <a:t>Post-Overdose </a:t>
            </a:r>
            <a:r>
              <a:rPr lang="en-US" dirty="0" err="1"/>
              <a:t>outreach</a:t>
            </a:r>
            <a:r>
              <a:rPr lang="en-US" sz="1600" dirty="0" err="1"/>
              <a:t>Connecticut</a:t>
            </a:r>
            <a:r>
              <a:rPr lang="en-US" sz="1600" dirty="0"/>
              <a:t> ORS Initiatives </a:t>
            </a:r>
            <a:br>
              <a:rPr lang="en-US" sz="1600" dirty="0"/>
            </a:br>
            <a:r>
              <a:rPr lang="en-US" sz="1200" dirty="0"/>
              <a:t>--Overdose Response Strategies—</a:t>
            </a:r>
            <a:endParaRPr lang="en-US" dirty="0"/>
          </a:p>
          <a:p>
            <a:pPr marL="0" indent="0">
              <a:buNone/>
            </a:pPr>
            <a:endParaRPr lang="en-US" sz="1200" dirty="0"/>
          </a:p>
        </p:txBody>
      </p:sp>
      <p:sp>
        <p:nvSpPr>
          <p:cNvPr id="4" name="Slide Number Placeholder 3"/>
          <p:cNvSpPr>
            <a:spLocks noGrp="1"/>
          </p:cNvSpPr>
          <p:nvPr>
            <p:ph type="sldNum" sz="quarter" idx="10"/>
          </p:nvPr>
        </p:nvSpPr>
        <p:spPr/>
        <p:txBody>
          <a:bodyPr/>
          <a:lstStyle/>
          <a:p>
            <a:fld id="{7A9E85AB-9186-4305-B688-E70718F213EF}" type="slidenum">
              <a:rPr lang="en-US" smtClean="0"/>
              <a:t>8</a:t>
            </a:fld>
            <a:endParaRPr lang="en-US"/>
          </a:p>
        </p:txBody>
      </p:sp>
    </p:spTree>
    <p:extLst>
      <p:ext uri="{BB962C8B-B14F-4D97-AF65-F5344CB8AC3E}">
        <p14:creationId xmlns:p14="http://schemas.microsoft.com/office/powerpoint/2010/main" val="48687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Targeted Naloxone Distribution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expand </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naloxone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availability to include training and </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distribution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public bystanders, such as the families of opioid users.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Medication-Assisted Treatment (MAT)-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4A4A4A"/>
                </a:solidFill>
                <a:effectLst/>
                <a:latin typeface="Calibri" panose="020F0502020204030204" pitchFamily="34" charset="0"/>
                <a:ea typeface="Calibri" panose="020F0502020204030204" pitchFamily="34" charset="0"/>
                <a:cs typeface="Calibri" panose="020F0502020204030204" pitchFamily="34" charset="0"/>
              </a:rPr>
              <a:t>the use of medications, in combination with </a:t>
            </a:r>
            <a:r>
              <a:rPr lang="en-US"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counseling and behavioral therapies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4A4A4A"/>
                </a:solidFill>
                <a:effectLst/>
                <a:latin typeface="Calibri" panose="020F0502020204030204" pitchFamily="34" charset="0"/>
                <a:ea typeface="Calibri" panose="020F0502020204030204" pitchFamily="34" charset="0"/>
                <a:cs typeface="Calibri" panose="020F0502020204030204" pitchFamily="34" charset="0"/>
              </a:rPr>
              <a:t>to provide a “whole-patient” approach to the treatment of substance use disorders.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Academic Detailing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4D5156"/>
                </a:solidFill>
                <a:effectLst/>
                <a:latin typeface="Calibri" panose="020F0502020204030204" pitchFamily="34" charset="0"/>
                <a:ea typeface="Calibri" panose="020F0502020204030204" pitchFamily="34" charset="0"/>
                <a:cs typeface="Calibri" panose="020F0502020204030204" pitchFamily="34" charset="0"/>
              </a:rPr>
              <a:t>The process involves face-to-face education of prescribers by trained health care professionals, typically pharmacists, physicians, or nurses.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Eliminating Prior-Authorization Requirements for Medications for Opioid Use Disorder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Screening for Fentanyl in Routine Clinical Toxicology Testing-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 in urine testing.</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911 Good Samaritan Laws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was passed to protect people who call 911 seeking emergency medical services for an overdose from arrest for possession of drugs/paraphernalia.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Naloxone Distribution in Treatment Centers and Criminal Justice Settings- </a:t>
            </a:r>
            <a:r>
              <a:rPr lang="en-US" sz="1800" dirty="0">
                <a:effectLst/>
                <a:latin typeface="Calibri" panose="020F0502020204030204" pitchFamily="34" charset="0"/>
                <a:ea typeface="Calibri" panose="020F0502020204030204" pitchFamily="34" charset="0"/>
                <a:cs typeface="Calibri" panose="020F0502020204030204" pitchFamily="34" charset="0"/>
              </a:rPr>
              <a:t>N</a:t>
            </a:r>
            <a:r>
              <a:rPr lang="en-US" sz="1800" i="0" dirty="0">
                <a:solidFill>
                  <a:srgbClr val="5F6368"/>
                </a:solidFill>
                <a:effectLst/>
                <a:latin typeface="Calibri" panose="020F0502020204030204" pitchFamily="34" charset="0"/>
                <a:ea typeface="Calibri" panose="020F0502020204030204" pitchFamily="34" charset="0"/>
                <a:cs typeface="Calibri" panose="020F0502020204030204" pitchFamily="34" charset="0"/>
              </a:rPr>
              <a:t>aloxone</a:t>
            </a:r>
            <a:r>
              <a:rPr lang="en-US" sz="1800" b="1" i="0" dirty="0">
                <a:solidFill>
                  <a:srgbClr val="5F6368"/>
                </a:solidFill>
                <a:effectLst/>
                <a:latin typeface="Calibri" panose="020F0502020204030204" pitchFamily="34" charset="0"/>
                <a:ea typeface="Calibri" panose="020F0502020204030204" pitchFamily="34" charset="0"/>
                <a:cs typeface="Calibri" panose="020F0502020204030204" pitchFamily="34" charset="0"/>
              </a:rPr>
              <a:t> Distribution</a:t>
            </a:r>
            <a:r>
              <a:rPr lang="en-US" sz="1800" dirty="0">
                <a:solidFill>
                  <a:srgbClr val="4D5156"/>
                </a:solidFill>
                <a:effectLst/>
                <a:latin typeface="Calibri" panose="020F0502020204030204" pitchFamily="34" charset="0"/>
                <a:ea typeface="Calibri" panose="020F0502020204030204" pitchFamily="34" charset="0"/>
                <a:cs typeface="Calibri" panose="020F0502020204030204" pitchFamily="34" charset="0"/>
              </a:rPr>
              <a:t> (OEND). </a:t>
            </a:r>
            <a:r>
              <a:rPr lang="en-US" sz="1800" b="1" i="0" dirty="0">
                <a:solidFill>
                  <a:srgbClr val="5F6368"/>
                </a:solidFill>
                <a:effectLst/>
                <a:latin typeface="Calibri" panose="020F0502020204030204" pitchFamily="34" charset="0"/>
                <a:ea typeface="Calibri" panose="020F0502020204030204" pitchFamily="34" charset="0"/>
                <a:cs typeface="Calibri" panose="020F0502020204030204" pitchFamily="34" charset="0"/>
              </a:rPr>
              <a:t>Programs</a:t>
            </a:r>
            <a:r>
              <a:rPr lang="en-US" sz="1800" dirty="0">
                <a:solidFill>
                  <a:srgbClr val="4D5156"/>
                </a:solidFill>
                <a:effectLst/>
                <a:latin typeface="Calibri" panose="020F0502020204030204" pitchFamily="34" charset="0"/>
                <a:ea typeface="Calibri" panose="020F0502020204030204" pitchFamily="34" charset="0"/>
                <a:cs typeface="Calibri" panose="020F0502020204030204" pitchFamily="34" charset="0"/>
              </a:rPr>
              <a:t> in Jails and Prisons. People exiting jail or prison are at very high risk for opioid-related overdose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MAT in Criminal Justice Settings and Upon Release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Initiating Buprenorphine-based MAT in Emergency Departments- </a:t>
            </a:r>
            <a:r>
              <a:rPr lang="en-US" sz="1800" dirty="0">
                <a:effectLst/>
                <a:latin typeface="Calibri" panose="020F0502020204030204" pitchFamily="34" charset="0"/>
                <a:ea typeface="Calibri" panose="020F0502020204030204" pitchFamily="34" charset="0"/>
                <a:cs typeface="Calibri" panose="020F0502020204030204" pitchFamily="34" charset="0"/>
              </a:rPr>
              <a:t>ED departments are now shifting to prescribe medications for the addictions to patients until thy are able to get into a</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program</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Almost any amount of participation in opioid agonist MAT likely adds a meaningful chance of improving patient survival. At the very least, if a patient can be convinced to go into treatment for one week, that is one week their chance of death from overdose is reduced.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Syringe Services Programs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 community-based prevention programs that can provide a range of services, including linkage to substance use disorder treatment; access to and disposal of sterile syringes and injection equipment; and vaccination, testing, and linkage to care and treatment for infectious diseases.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A9E85AB-9186-4305-B688-E70718F213EF}" type="slidenum">
              <a:rPr lang="en-US" smtClean="0"/>
              <a:t>9</a:t>
            </a:fld>
            <a:endParaRPr lang="en-US"/>
          </a:p>
        </p:txBody>
      </p:sp>
    </p:spTree>
    <p:extLst>
      <p:ext uri="{BB962C8B-B14F-4D97-AF65-F5344CB8AC3E}">
        <p14:creationId xmlns:p14="http://schemas.microsoft.com/office/powerpoint/2010/main" val="289514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226006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182896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882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2033337"/>
            <a:ext cx="5117432" cy="3809539"/>
          </a:xfrm>
          <a:prstGeom prst="rect">
            <a:avLst/>
          </a:prstGeo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AC001B67-2895-462D-A42A-555276E4013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12" name="Footer Placeholder 4">
            <a:extLst>
              <a:ext uri="{FF2B5EF4-FFF2-40B4-BE49-F238E27FC236}">
                <a16:creationId xmlns:a16="http://schemas.microsoft.com/office/drawing/2014/main" id="{99F40DA9-6292-4970-85E7-1CCDF518A2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3" name="Slide Number Placeholder 5">
            <a:extLst>
              <a:ext uri="{FF2B5EF4-FFF2-40B4-BE49-F238E27FC236}">
                <a16:creationId xmlns:a16="http://schemas.microsoft.com/office/drawing/2014/main" id="{6FE08329-8D7C-4A39-BB82-B78CC483D87A}"/>
              </a:ext>
            </a:extLst>
          </p:cNvPr>
          <p:cNvSpPr>
            <a:spLocks noGrp="1"/>
          </p:cNvSpPr>
          <p:nvPr>
            <p:ph type="sldNum" sz="quarter" idx="12"/>
          </p:nvPr>
        </p:nvSpPr>
        <p:spPr>
          <a:xfrm>
            <a:off x="8610600" y="6356350"/>
            <a:ext cx="2743200" cy="365125"/>
          </a:xfrm>
          <a:prstGeom prst="rect">
            <a:avLst/>
          </a:prstGeom>
        </p:spPr>
        <p:txBody>
          <a:bodyPr/>
          <a:lstStyle/>
          <a:p>
            <a:fld id="{C4979F39-05D7-458B-B61A-E288FD2DF874}" type="slidenum">
              <a:rPr lang="en-US" smtClean="0"/>
              <a:t>‹#›</a:t>
            </a:fld>
            <a:endParaRPr lang="en-US"/>
          </a:p>
        </p:txBody>
      </p:sp>
      <p:grpSp>
        <p:nvGrpSpPr>
          <p:cNvPr id="14" name="Group 10">
            <a:extLst>
              <a:ext uri="{FF2B5EF4-FFF2-40B4-BE49-F238E27FC236}">
                <a16:creationId xmlns:a16="http://schemas.microsoft.com/office/drawing/2014/main" id="{C5016350-AD78-405C-828C-5E96A58733D6}"/>
              </a:ext>
            </a:extLst>
          </p:cNvPr>
          <p:cNvGrpSpPr/>
          <p:nvPr userDrawn="1"/>
        </p:nvGrpSpPr>
        <p:grpSpPr>
          <a:xfrm rot="21600000">
            <a:off x="0" y="6176963"/>
            <a:ext cx="12192000" cy="681037"/>
            <a:chOff x="-114374" y="4883925"/>
            <a:chExt cx="9982200" cy="862013"/>
          </a:xfrm>
        </p:grpSpPr>
        <p:sp>
          <p:nvSpPr>
            <p:cNvPr id="15" name="Freeform 9">
              <a:extLst>
                <a:ext uri="{FF2B5EF4-FFF2-40B4-BE49-F238E27FC236}">
                  <a16:creationId xmlns:a16="http://schemas.microsoft.com/office/drawing/2014/main" id="{2A854D8B-15B0-4000-86DF-B88869E3057F}"/>
                </a:ext>
              </a:extLst>
            </p:cNvPr>
            <p:cNvSpPr/>
            <p:nvPr/>
          </p:nvSpPr>
          <p:spPr>
            <a:xfrm>
              <a:off x="-114374" y="4883925"/>
              <a:ext cx="9982200" cy="86201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325379">
                <a:alpha val="100000"/>
              </a:srgbClr>
            </a:solidFill>
          </p:spPr>
        </p:sp>
      </p:grpSp>
      <p:grpSp>
        <p:nvGrpSpPr>
          <p:cNvPr id="16" name="Group 12">
            <a:extLst>
              <a:ext uri="{FF2B5EF4-FFF2-40B4-BE49-F238E27FC236}">
                <a16:creationId xmlns:a16="http://schemas.microsoft.com/office/drawing/2014/main" id="{1C2D1843-85A2-4280-BC9F-060FC95D4EF0}"/>
              </a:ext>
            </a:extLst>
          </p:cNvPr>
          <p:cNvGrpSpPr/>
          <p:nvPr userDrawn="1"/>
        </p:nvGrpSpPr>
        <p:grpSpPr>
          <a:xfrm rot="21600000">
            <a:off x="0" y="6278547"/>
            <a:ext cx="12192000" cy="579453"/>
            <a:chOff x="-66749" y="4979175"/>
            <a:chExt cx="9982200" cy="862013"/>
          </a:xfrm>
        </p:grpSpPr>
        <p:sp>
          <p:nvSpPr>
            <p:cNvPr id="17" name="Freeform 11">
              <a:extLst>
                <a:ext uri="{FF2B5EF4-FFF2-40B4-BE49-F238E27FC236}">
                  <a16:creationId xmlns:a16="http://schemas.microsoft.com/office/drawing/2014/main" id="{6E50EDE0-697F-458F-BBE4-9FFEBB70D202}"/>
                </a:ext>
              </a:extLst>
            </p:cNvPr>
            <p:cNvSpPr/>
            <p:nvPr/>
          </p:nvSpPr>
          <p:spPr>
            <a:xfrm>
              <a:off x="-66749" y="4979175"/>
              <a:ext cx="9982200" cy="86201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628395">
                <a:alpha val="100000"/>
              </a:srgbClr>
            </a:solidFill>
          </p:spPr>
        </p:sp>
      </p:grpSp>
      <p:grpSp>
        <p:nvGrpSpPr>
          <p:cNvPr id="18" name="Group 14">
            <a:extLst>
              <a:ext uri="{FF2B5EF4-FFF2-40B4-BE49-F238E27FC236}">
                <a16:creationId xmlns:a16="http://schemas.microsoft.com/office/drawing/2014/main" id="{F4BE611F-ED31-47D2-B3D0-E1B5F6F89741}"/>
              </a:ext>
            </a:extLst>
          </p:cNvPr>
          <p:cNvGrpSpPr/>
          <p:nvPr userDrawn="1"/>
        </p:nvGrpSpPr>
        <p:grpSpPr>
          <a:xfrm rot="21600000">
            <a:off x="0" y="6356350"/>
            <a:ext cx="12192000" cy="501650"/>
            <a:chOff x="-114374" y="5026800"/>
            <a:chExt cx="9982200" cy="945356"/>
          </a:xfrm>
        </p:grpSpPr>
        <p:sp>
          <p:nvSpPr>
            <p:cNvPr id="19" name="Freeform 13">
              <a:extLst>
                <a:ext uri="{FF2B5EF4-FFF2-40B4-BE49-F238E27FC236}">
                  <a16:creationId xmlns:a16="http://schemas.microsoft.com/office/drawing/2014/main" id="{0C869F9E-FDFC-4980-8AA5-FF706D60167C}"/>
                </a:ext>
              </a:extLst>
            </p:cNvPr>
            <p:cNvSpPr/>
            <p:nvPr/>
          </p:nvSpPr>
          <p:spPr>
            <a:xfrm>
              <a:off x="-114374" y="5026800"/>
              <a:ext cx="9982200" cy="94535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FCDE0">
                <a:alpha val="100000"/>
              </a:srgbClr>
            </a:solidFill>
          </p:spPr>
        </p:sp>
      </p:grpSp>
      <p:sp>
        <p:nvSpPr>
          <p:cNvPr id="20" name="TextBox 15">
            <a:extLst>
              <a:ext uri="{FF2B5EF4-FFF2-40B4-BE49-F238E27FC236}">
                <a16:creationId xmlns:a16="http://schemas.microsoft.com/office/drawing/2014/main" id="{FF45646E-7E69-4A31-A9D9-E794AB4DD3CD}"/>
              </a:ext>
            </a:extLst>
          </p:cNvPr>
          <p:cNvSpPr txBox="1"/>
          <p:nvPr userDrawn="1"/>
        </p:nvSpPr>
        <p:spPr>
          <a:xfrm rot="21600000">
            <a:off x="437328" y="6458522"/>
            <a:ext cx="9202794" cy="158750"/>
          </a:xfrm>
          <a:prstGeom prst="rect">
            <a:avLst/>
          </a:prstGeom>
        </p:spPr>
        <p:txBody>
          <a:bodyPr lIns="0" tIns="18000" rIns="0" bIns="0" rtlCol="0" anchor="t"/>
          <a:lstStyle/>
          <a:p>
            <a:pPr algn="l">
              <a:lnSpc>
                <a:spcPts val="1350"/>
              </a:lnSpc>
            </a:pPr>
            <a:r>
              <a:rPr lang="en-US" sz="1600" b="0" i="0" spc="75" dirty="0">
                <a:solidFill>
                  <a:srgbClr val="FFFFFF">
                    <a:alpha val="100000"/>
                  </a:srgbClr>
                </a:solidFill>
                <a:latin typeface="Arial Nova Light" panose="020B0304020202020204" pitchFamily="34" charset="0"/>
              </a:rPr>
              <a:t>OVERDOSE RESPONSE STRATEGY  |  PUBLIC HEALTH  |  PUBLIC SAFETY  | PARTNERSHIP</a:t>
            </a:r>
          </a:p>
        </p:txBody>
      </p:sp>
      <p:cxnSp>
        <p:nvCxnSpPr>
          <p:cNvPr id="21" name="Straight Connector 20">
            <a:extLst>
              <a:ext uri="{FF2B5EF4-FFF2-40B4-BE49-F238E27FC236}">
                <a16:creationId xmlns:a16="http://schemas.microsoft.com/office/drawing/2014/main" id="{D3712223-A130-43EB-88F2-5AD8D16447DA}"/>
              </a:ext>
            </a:extLst>
          </p:cNvPr>
          <p:cNvCxnSpPr/>
          <p:nvPr userDrawn="1"/>
        </p:nvCxnSpPr>
        <p:spPr>
          <a:xfrm>
            <a:off x="838200" y="1690688"/>
            <a:ext cx="10515600" cy="0"/>
          </a:xfrm>
          <a:prstGeom prst="line">
            <a:avLst/>
          </a:prstGeom>
          <a:ln w="127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D5DB1F38-6632-4D55-B464-3E044393172F}"/>
              </a:ext>
            </a:extLst>
          </p:cNvPr>
          <p:cNvSpPr>
            <a:spLocks noGrp="1"/>
          </p:cNvSpPr>
          <p:nvPr>
            <p:ph idx="13"/>
          </p:nvPr>
        </p:nvSpPr>
        <p:spPr>
          <a:xfrm>
            <a:off x="6236370" y="2024776"/>
            <a:ext cx="5117432" cy="3809539"/>
          </a:xfrm>
          <a:prstGeom prst="rect">
            <a:avLst/>
          </a:prstGeo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777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9" r:id="rId13"/>
    <p:sldLayoutId id="2147483800" r:id="rId14"/>
    <p:sldLayoutId id="2147483775" r:id="rId15"/>
    <p:sldLayoutId id="2147483783" r:id="rId16"/>
    <p:sldLayoutId id="2147483784" r:id="rId17"/>
    <p:sldLayoutId id="2147483782" r:id="rId18"/>
    <p:sldLayoutId id="2147483778" r:id="rId19"/>
    <p:sldLayoutId id="2147483801"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portal.ct.gov/DPH/Health-Education-Management--Surveillance/The-Office-of-Injury-Prevention/Current-Laws-related-to-Opioids-Overdose-Prevention" TargetMode="External"/><Relationship Id="rId7" Type="http://schemas.openxmlformats.org/officeDocument/2006/relationships/hyperlink" Target="http://cga.ct.gov/2015/ACT/PA/2015PA-00198-R00HB-06856-PA.htm"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cga.ct.gov/2014/ACT/PA/2014PA-00061-R00HB-05487-PA.htm" TargetMode="External"/><Relationship Id="rId5" Type="http://schemas.openxmlformats.org/officeDocument/2006/relationships/hyperlink" Target="http://www.cga.ct.gov/2012/ACT/PA/2012PA-00159-R00HB-05063-PA.htm" TargetMode="External"/><Relationship Id="rId4" Type="http://schemas.openxmlformats.org/officeDocument/2006/relationships/hyperlink" Target="http://www.cga.ct.gov/2011/act/pa/pdf/2011PA-00210-R00HB-06554-PA.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portal.ct.gov/DMHAS/Programs-and-Services/Opioid-Treatment/Prevention-and-Treat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tel:18605098251" TargetMode="External"/><Relationship Id="rId5" Type="http://schemas.openxmlformats.org/officeDocument/2006/relationships/hyperlink" Target="https://portal.ct.gov/DPH/Health-Education-Management--Surveillance/The-Office-of-Injury-Prevention/Opioids-and-Prescription-Drug-Overdose-Prevention-Program"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Healthcare.Advocate@ct.gov" TargetMode="Externa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www.ct.gov/oh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a:xfrm>
            <a:off x="599225" y="1263600"/>
            <a:ext cx="10993549" cy="1499616"/>
          </a:xfrm>
        </p:spPr>
        <p:txBody>
          <a:bodyPr>
            <a:normAutofit fontScale="90000"/>
          </a:bodyPr>
          <a:lstStyle/>
          <a:p>
            <a:pPr algn="ctr"/>
            <a:r>
              <a:rPr lang="en-US" dirty="0">
                <a:latin typeface="Gill Sans MT" panose="020B0502020104020203" pitchFamily="34" charset="0"/>
              </a:rPr>
              <a:t>Lunch &amp; Learn with OHA </a:t>
            </a:r>
            <a:br>
              <a:rPr lang="en-US" dirty="0">
                <a:latin typeface="Gill Sans MT" panose="020B0502020104020203" pitchFamily="34" charset="0"/>
              </a:rPr>
            </a:br>
            <a:r>
              <a:rPr lang="en-US" sz="4000" dirty="0">
                <a:latin typeface="Gill Sans MT" panose="020B0502020104020203" pitchFamily="34" charset="0"/>
              </a:rPr>
              <a:t>March 22, 2022</a:t>
            </a:r>
            <a:br>
              <a:rPr lang="en-US" sz="4000" dirty="0">
                <a:latin typeface="Gill Sans MT" panose="020B0502020104020203" pitchFamily="34" charset="0"/>
              </a:rPr>
            </a:br>
            <a:r>
              <a:rPr lang="en-US" sz="4000" dirty="0">
                <a:latin typeface="Gill Sans MT" panose="020B0502020104020203" pitchFamily="34" charset="0"/>
              </a:rPr>
              <a:t>12:00-12:30p</a:t>
            </a:r>
          </a:p>
        </p:txBody>
      </p:sp>
      <p:pic>
        <p:nvPicPr>
          <p:cNvPr id="9" name="Picture 4">
            <a:extLst>
              <a:ext uri="{FF2B5EF4-FFF2-40B4-BE49-F238E27FC236}">
                <a16:creationId xmlns:a16="http://schemas.microsoft.com/office/drawing/2014/main" id="{05CC4502-4157-49FE-98F4-C66ADB31BAB7}"/>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4835" b="4835"/>
          <a:stretch/>
        </p:blipFill>
        <p:spPr bwMode="auto">
          <a:xfrm>
            <a:off x="447675" y="3081338"/>
            <a:ext cx="11266488" cy="3309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85C4A90-D471-414B-B8F4-DCD78D68D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291" y="-101600"/>
            <a:ext cx="2139255" cy="12801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F52CDBC-37FE-4A9F-935E-C351CCD6D0BF}"/>
              </a:ext>
            </a:extLst>
          </p:cNvPr>
          <p:cNvSpPr txBox="1">
            <a:spLocks/>
          </p:cNvSpPr>
          <p:nvPr/>
        </p:nvSpPr>
        <p:spPr>
          <a:xfrm>
            <a:off x="655983" y="2848256"/>
            <a:ext cx="5307496" cy="254587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i="1" dirty="0">
                <a:latin typeface="Gill Sans MT" panose="020B0502020104020203" pitchFamily="34" charset="0"/>
              </a:rPr>
              <a:t>State Healthcare Advocate</a:t>
            </a:r>
          </a:p>
          <a:p>
            <a:pPr algn="ctr"/>
            <a:r>
              <a:rPr lang="en-US" sz="3200" i="1" dirty="0">
                <a:latin typeface="Gill Sans MT" panose="020B0502020104020203" pitchFamily="34" charset="0"/>
              </a:rPr>
              <a:t>Ted Doolittle</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24123-D33F-4069-8041-44CD2A13BE6F}"/>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9" name="TextBox 8">
            <a:extLst>
              <a:ext uri="{FF2B5EF4-FFF2-40B4-BE49-F238E27FC236}">
                <a16:creationId xmlns:a16="http://schemas.microsoft.com/office/drawing/2014/main" id="{3CC43515-4D6D-4CCA-8230-F761C5D1D7A1}"/>
              </a:ext>
            </a:extLst>
          </p:cNvPr>
          <p:cNvSpPr txBox="1"/>
          <p:nvPr/>
        </p:nvSpPr>
        <p:spPr>
          <a:xfrm>
            <a:off x="629480" y="847150"/>
            <a:ext cx="10495720" cy="5693866"/>
          </a:xfrm>
          <a:prstGeom prst="rect">
            <a:avLst/>
          </a:prstGeom>
          <a:noFill/>
        </p:spPr>
        <p:txBody>
          <a:bodyPr wrap="square">
            <a:spAutoFit/>
          </a:bodyPr>
          <a:lstStyle/>
          <a:p>
            <a:pPr algn="ctr"/>
            <a:r>
              <a:rPr lang="en-US" sz="2800" dirty="0">
                <a:hlinkClick r:id="rId3"/>
              </a:rPr>
              <a:t>CT Laws related to Opioids Overdose Prevention</a:t>
            </a:r>
            <a:endParaRPr lang="en-US" b="0" i="0" dirty="0">
              <a:solidFill>
                <a:srgbClr val="0A0A0A"/>
              </a:solidFill>
              <a:effectLst/>
              <a:latin typeface="Cambria" panose="02040503050406030204" pitchFamily="18" charset="0"/>
            </a:endParaRPr>
          </a:p>
          <a:p>
            <a:pPr algn="l"/>
            <a:endParaRPr lang="en-US" b="0" i="0" dirty="0">
              <a:solidFill>
                <a:srgbClr val="0A0A0A"/>
              </a:solidFill>
              <a:effectLst/>
              <a:latin typeface="Cambria" panose="02040503050406030204" pitchFamily="18" charset="0"/>
            </a:endParaRPr>
          </a:p>
          <a:p>
            <a:pPr algn="l"/>
            <a:endParaRPr lang="en-US" b="0" i="0" dirty="0">
              <a:solidFill>
                <a:srgbClr val="0A0A0A"/>
              </a:solidFill>
              <a:effectLst/>
              <a:latin typeface="Cambria" panose="02040503050406030204" pitchFamily="18" charset="0"/>
            </a:endParaRPr>
          </a:p>
          <a:p>
            <a:pPr algn="l"/>
            <a:r>
              <a:rPr lang="en-US" b="0" i="0" dirty="0">
                <a:solidFill>
                  <a:srgbClr val="0A0A0A"/>
                </a:solidFill>
                <a:effectLst/>
                <a:latin typeface="Cambria" panose="02040503050406030204" pitchFamily="18" charset="0"/>
              </a:rPr>
              <a:t>In 2011, a </a:t>
            </a:r>
            <a:r>
              <a:rPr lang="en-US" b="1" i="0" u="none" strike="noStrike" dirty="0">
                <a:solidFill>
                  <a:srgbClr val="0771BB"/>
                </a:solidFill>
                <a:effectLst/>
                <a:latin typeface="Cambria" panose="02040503050406030204" pitchFamily="18" charset="0"/>
                <a:hlinkClick r:id="rId4"/>
              </a:rPr>
              <a:t>Good Samaritan Law</a:t>
            </a:r>
            <a:r>
              <a:rPr lang="en-US" b="0" i="0" dirty="0">
                <a:solidFill>
                  <a:srgbClr val="0A0A0A"/>
                </a:solidFill>
                <a:effectLst/>
                <a:latin typeface="Cambria" panose="02040503050406030204" pitchFamily="18" charset="0"/>
              </a:rPr>
              <a:t> was passed to protect people who call 911 seeking emergency medical services for an overdose from arrest for possession of drugs/paraphernalia.  </a:t>
            </a:r>
          </a:p>
          <a:p>
            <a:pPr algn="l"/>
            <a:r>
              <a:rPr lang="en-US" b="0" i="0" dirty="0">
                <a:solidFill>
                  <a:srgbClr val="0A0A0A"/>
                </a:solidFill>
                <a:effectLst/>
                <a:latin typeface="Cambria" panose="02040503050406030204" pitchFamily="18" charset="0"/>
              </a:rPr>
              <a:t> </a:t>
            </a:r>
            <a:endParaRPr lang="en-US" b="0" i="0" dirty="0">
              <a:solidFill>
                <a:srgbClr val="0A0A0A"/>
              </a:solidFill>
              <a:effectLst/>
              <a:latin typeface="open-sans"/>
            </a:endParaRPr>
          </a:p>
          <a:p>
            <a:pPr algn="l"/>
            <a:r>
              <a:rPr lang="en-US" b="0" i="0" dirty="0">
                <a:solidFill>
                  <a:srgbClr val="0A0A0A"/>
                </a:solidFill>
                <a:effectLst/>
                <a:latin typeface="Cambria" panose="02040503050406030204" pitchFamily="18" charset="0"/>
              </a:rPr>
              <a:t>In 2012, a </a:t>
            </a:r>
            <a:r>
              <a:rPr lang="en-US" b="1" i="0" u="none" strike="noStrike" dirty="0">
                <a:solidFill>
                  <a:srgbClr val="0771BB"/>
                </a:solidFill>
                <a:effectLst/>
                <a:latin typeface="Cambria" panose="02040503050406030204" pitchFamily="18" charset="0"/>
                <a:hlinkClick r:id="rId5"/>
              </a:rPr>
              <a:t>Narcan law</a:t>
            </a:r>
            <a:r>
              <a:rPr lang="en-US" b="0" i="0" dirty="0">
                <a:solidFill>
                  <a:srgbClr val="0A0A0A"/>
                </a:solidFill>
                <a:effectLst/>
                <a:latin typeface="Cambria" panose="02040503050406030204" pitchFamily="18" charset="0"/>
              </a:rPr>
              <a:t> was passed to allow prescribers (physicians, surgeons, Physicians’ Assistants, APRNs, dentists, and podiatrists) to prescribe, dispense or administer Narcan to any person to prevent or treat a drug overdose and the prescriber is protected from civil liability and criminal prosecution.</a:t>
            </a:r>
            <a:endParaRPr lang="en-US" b="0" i="0" dirty="0">
              <a:solidFill>
                <a:srgbClr val="0A0A0A"/>
              </a:solidFill>
              <a:effectLst/>
              <a:latin typeface="open-sans"/>
            </a:endParaRPr>
          </a:p>
          <a:p>
            <a:pPr algn="l"/>
            <a:r>
              <a:rPr lang="en-US" b="0" i="0" dirty="0">
                <a:solidFill>
                  <a:srgbClr val="0A0A0A"/>
                </a:solidFill>
                <a:effectLst/>
                <a:latin typeface="Cambria" panose="02040503050406030204" pitchFamily="18" charset="0"/>
              </a:rPr>
              <a:t> </a:t>
            </a:r>
            <a:endParaRPr lang="en-US" b="0" i="0" dirty="0">
              <a:solidFill>
                <a:srgbClr val="0A0A0A"/>
              </a:solidFill>
              <a:effectLst/>
              <a:latin typeface="open-sans"/>
            </a:endParaRPr>
          </a:p>
          <a:p>
            <a:pPr algn="l"/>
            <a:r>
              <a:rPr lang="en-US" b="0" i="0" dirty="0">
                <a:solidFill>
                  <a:srgbClr val="0A0A0A"/>
                </a:solidFill>
                <a:effectLst/>
                <a:latin typeface="Cambria" panose="02040503050406030204" pitchFamily="18" charset="0"/>
              </a:rPr>
              <a:t>In 2014, </a:t>
            </a:r>
            <a:r>
              <a:rPr lang="en-US" b="1" dirty="0">
                <a:solidFill>
                  <a:srgbClr val="0771BB"/>
                </a:solidFill>
                <a:latin typeface="Cambria" panose="02040503050406030204" pitchFamily="18" charset="0"/>
              </a:rPr>
              <a:t>p</a:t>
            </a:r>
            <a:r>
              <a:rPr lang="en-US" b="1" i="0" u="none" strike="noStrike" dirty="0">
                <a:solidFill>
                  <a:srgbClr val="0771BB"/>
                </a:solidFill>
                <a:effectLst/>
                <a:latin typeface="Cambria" panose="02040503050406030204" pitchFamily="18" charset="0"/>
                <a:hlinkClick r:id="rId6"/>
              </a:rPr>
              <a:t>rotection from civil liability and criminal prosecution </a:t>
            </a:r>
            <a:r>
              <a:rPr lang="en-US" b="0" i="0" dirty="0">
                <a:solidFill>
                  <a:srgbClr val="0A0A0A"/>
                </a:solidFill>
                <a:effectLst/>
                <a:latin typeface="Cambria" panose="02040503050406030204" pitchFamily="18" charset="0"/>
              </a:rPr>
              <a:t>was extended to the person administering the Naloxone in response to an overdose.</a:t>
            </a:r>
            <a:endParaRPr lang="en-US" b="0" i="0" dirty="0">
              <a:solidFill>
                <a:srgbClr val="0A0A0A"/>
              </a:solidFill>
              <a:effectLst/>
              <a:latin typeface="open-sans"/>
            </a:endParaRPr>
          </a:p>
          <a:p>
            <a:pPr algn="l"/>
            <a:r>
              <a:rPr lang="en-US" b="0" i="0" dirty="0">
                <a:solidFill>
                  <a:srgbClr val="0A0A0A"/>
                </a:solidFill>
                <a:effectLst/>
                <a:latin typeface="Cambria" panose="02040503050406030204" pitchFamily="18" charset="0"/>
              </a:rPr>
              <a:t> </a:t>
            </a:r>
            <a:endParaRPr lang="en-US" b="0" i="0" dirty="0">
              <a:solidFill>
                <a:srgbClr val="0A0A0A"/>
              </a:solidFill>
              <a:effectLst/>
              <a:latin typeface="open-sans"/>
            </a:endParaRPr>
          </a:p>
          <a:p>
            <a:pPr algn="l"/>
            <a:r>
              <a:rPr lang="en-US" b="0" i="0" dirty="0">
                <a:solidFill>
                  <a:srgbClr val="0A0A0A"/>
                </a:solidFill>
                <a:effectLst/>
                <a:latin typeface="Cambria" panose="02040503050406030204" pitchFamily="18" charset="0"/>
              </a:rPr>
              <a:t>In 2015, </a:t>
            </a:r>
            <a:r>
              <a:rPr lang="en-US" b="1" i="0" u="none" strike="noStrike" dirty="0">
                <a:solidFill>
                  <a:srgbClr val="0771BB"/>
                </a:solidFill>
                <a:effectLst/>
                <a:latin typeface="Cambria" panose="02040503050406030204" pitchFamily="18" charset="0"/>
                <a:hlinkClick r:id="rId7"/>
              </a:rPr>
              <a:t>An act concerning substance abuse and opioid overdose prevention </a:t>
            </a:r>
            <a:r>
              <a:rPr lang="en-US" b="0" i="0" dirty="0">
                <a:solidFill>
                  <a:srgbClr val="0A0A0A"/>
                </a:solidFill>
                <a:effectLst/>
                <a:latin typeface="Cambria" panose="02040503050406030204" pitchFamily="18" charset="0"/>
              </a:rPr>
              <a:t>was passed to help curb heroin and prescription opioid abuse through more streamlined prescription reporting, continued education requirements for practitioners, and greater availability of the overdose reversing drug naloxone in case of emergency.</a:t>
            </a:r>
            <a:endParaRPr lang="en-US" dirty="0">
              <a:solidFill>
                <a:srgbClr val="0A0A0A"/>
              </a:solidFill>
              <a:latin typeface="Cambria" panose="02040503050406030204" pitchFamily="18" charset="0"/>
            </a:endParaRPr>
          </a:p>
          <a:p>
            <a:pPr algn="l"/>
            <a:endParaRPr lang="en-US" b="0" i="0" dirty="0">
              <a:solidFill>
                <a:srgbClr val="0A0A0A"/>
              </a:solidFill>
              <a:effectLst/>
              <a:latin typeface="open-sans"/>
            </a:endParaRPr>
          </a:p>
          <a:p>
            <a:pPr algn="r"/>
            <a:r>
              <a:rPr lang="en-US" b="1" i="0" u="none" strike="noStrike" dirty="0">
                <a:solidFill>
                  <a:srgbClr val="0771BB"/>
                </a:solidFill>
                <a:effectLst/>
                <a:latin typeface="Cambria" panose="02040503050406030204" pitchFamily="18" charset="0"/>
              </a:rPr>
              <a:t>						</a:t>
            </a:r>
            <a:r>
              <a:rPr lang="en-US" sz="1000" dirty="0"/>
              <a:t>OLR Report 2017-R-0152. Connecticut’s opioid drug abuse laws. </a:t>
            </a:r>
          </a:p>
          <a:p>
            <a:pPr marL="0" marR="0" algn="r">
              <a:spcBef>
                <a:spcPts val="0"/>
              </a:spcBef>
              <a:spcAft>
                <a:spcPts val="0"/>
              </a:spcAft>
            </a:pPr>
            <a:endParaRPr lang="en-US" sz="1200" b="0" i="0" dirty="0">
              <a:solidFill>
                <a:srgbClr val="0A0A0A"/>
              </a:solidFill>
              <a:effectLst/>
              <a:latin typeface="open-sans"/>
            </a:endParaRPr>
          </a:p>
        </p:txBody>
      </p:sp>
      <p:pic>
        <p:nvPicPr>
          <p:cNvPr id="10" name="Picture 1">
            <a:extLst>
              <a:ext uri="{FF2B5EF4-FFF2-40B4-BE49-F238E27FC236}">
                <a16:creationId xmlns:a16="http://schemas.microsoft.com/office/drawing/2014/main" id="{D7225B19-5F59-47A0-B948-D57AE0D86A45}"/>
              </a:ext>
            </a:extLst>
          </p:cNvPr>
          <p:cNvPicPr>
            <a:picLocks noGrp="1" noChangeAspect="1" noChangeArrowheads="1"/>
          </p:cNvPicPr>
          <p:nvPr>
            <p:ph type="pic" idx="1"/>
          </p:nvPr>
        </p:nvPicPr>
        <p:blipFill>
          <a:blip r:embed="rId8">
            <a:extLst>
              <a:ext uri="{28A0092B-C50C-407E-A947-70E740481C1C}">
                <a14:useLocalDpi xmlns:a14="http://schemas.microsoft.com/office/drawing/2010/main" val="0"/>
              </a:ext>
            </a:extLst>
          </a:blip>
          <a:srcRect l="16756" r="16756"/>
          <a:stretch>
            <a:fillRect/>
          </a:stretch>
        </p:blipFill>
        <p:spPr bwMode="auto">
          <a:xfrm>
            <a:off x="348152" y="216956"/>
            <a:ext cx="1348126" cy="106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3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1AF9055A-9FD0-45AC-B6E5-2029CC5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812F6C15-73BD-47A2-99FD-993FA88CDEDB}"/>
              </a:ext>
            </a:extLst>
          </p:cNvPr>
          <p:cNvSpPr>
            <a:spLocks noGrp="1"/>
          </p:cNvSpPr>
          <p:nvPr>
            <p:ph type="title"/>
          </p:nvPr>
        </p:nvSpPr>
        <p:spPr>
          <a:xfrm>
            <a:off x="8092186" y="415051"/>
            <a:ext cx="3718159" cy="1492132"/>
          </a:xfrm>
        </p:spPr>
        <p:txBody>
          <a:bodyPr anchor="t">
            <a:normAutofit fontScale="90000"/>
          </a:bodyPr>
          <a:lstStyle/>
          <a:p>
            <a:pPr algn="ctr"/>
            <a:r>
              <a:rPr lang="en-US" sz="2900" u="sng" dirty="0">
                <a:latin typeface="Franklin Gothic Book" panose="020B0503020102020204" pitchFamily="34" charset="0"/>
              </a:rPr>
              <a:t>RESOURCES</a:t>
            </a:r>
            <a:br>
              <a:rPr lang="en-US" sz="2900" dirty="0"/>
            </a:br>
            <a:br>
              <a:rPr lang="en-US" sz="2900" dirty="0"/>
            </a:br>
            <a:r>
              <a:rPr lang="en-US" sz="2900" dirty="0"/>
              <a:t>Where to get additional </a:t>
            </a:r>
            <a:r>
              <a:rPr lang="en-US" sz="2900" b="1" dirty="0"/>
              <a:t>Opioid &amp; Prescription Drug Overdose Prevention </a:t>
            </a:r>
            <a:r>
              <a:rPr lang="en-US" sz="2900" dirty="0"/>
              <a:t>Information: </a:t>
            </a:r>
          </a:p>
        </p:txBody>
      </p:sp>
      <p:pic>
        <p:nvPicPr>
          <p:cNvPr id="8" name="Picture 7">
            <a:extLst>
              <a:ext uri="{FF2B5EF4-FFF2-40B4-BE49-F238E27FC236}">
                <a16:creationId xmlns:a16="http://schemas.microsoft.com/office/drawing/2014/main" id="{CC1B4CD3-D8EF-4088-BC0A-44A87398DE20}"/>
              </a:ext>
            </a:extLst>
          </p:cNvPr>
          <p:cNvPicPr>
            <a:picLocks noChangeAspect="1"/>
          </p:cNvPicPr>
          <p:nvPr/>
        </p:nvPicPr>
        <p:blipFill rotWithShape="1">
          <a:blip r:embed="rId3"/>
          <a:srcRect t="10930" r="3" b="5795"/>
          <a:stretch/>
        </p:blipFill>
        <p:spPr>
          <a:xfrm>
            <a:off x="457199" y="759506"/>
            <a:ext cx="3447645" cy="5391761"/>
          </a:xfrm>
          <a:prstGeom prst="rect">
            <a:avLst/>
          </a:prstGeom>
        </p:spPr>
      </p:pic>
      <p:pic>
        <p:nvPicPr>
          <p:cNvPr id="10" name="Picture 9" descr="Graphical user interface, text, application, chat or text message&#10;&#10;Description automatically generated">
            <a:extLst>
              <a:ext uri="{FF2B5EF4-FFF2-40B4-BE49-F238E27FC236}">
                <a16:creationId xmlns:a16="http://schemas.microsoft.com/office/drawing/2014/main" id="{79EAFF49-1FE3-4E59-B2EE-F439C19AD848}"/>
              </a:ext>
            </a:extLst>
          </p:cNvPr>
          <p:cNvPicPr>
            <a:picLocks noChangeAspect="1"/>
          </p:cNvPicPr>
          <p:nvPr/>
        </p:nvPicPr>
        <p:blipFill rotWithShape="1">
          <a:blip r:embed="rId4"/>
          <a:srcRect t="7798" r="-3" b="5794"/>
          <a:stretch/>
        </p:blipFill>
        <p:spPr>
          <a:xfrm>
            <a:off x="3756896" y="706733"/>
            <a:ext cx="3348598" cy="5236867"/>
          </a:xfrm>
          <a:prstGeom prst="rect">
            <a:avLst/>
          </a:prstGeom>
        </p:spPr>
      </p:pic>
      <p:sp>
        <p:nvSpPr>
          <p:cNvPr id="25" name="Content Placeholder 14">
            <a:extLst>
              <a:ext uri="{FF2B5EF4-FFF2-40B4-BE49-F238E27FC236}">
                <a16:creationId xmlns:a16="http://schemas.microsoft.com/office/drawing/2014/main" id="{0A7B0599-DA7E-444C-9DEC-3789022A21B0}"/>
              </a:ext>
            </a:extLst>
          </p:cNvPr>
          <p:cNvSpPr>
            <a:spLocks noGrp="1"/>
          </p:cNvSpPr>
          <p:nvPr>
            <p:ph idx="1"/>
          </p:nvPr>
        </p:nvSpPr>
        <p:spPr>
          <a:xfrm>
            <a:off x="8324492" y="2876675"/>
            <a:ext cx="3410309" cy="3844800"/>
          </a:xfrm>
        </p:spPr>
        <p:txBody>
          <a:bodyPr>
            <a:normAutofit/>
          </a:bodyPr>
          <a:lstStyle/>
          <a:p>
            <a:pPr marL="0" indent="0">
              <a:buNone/>
            </a:pPr>
            <a:r>
              <a:rPr lang="en-US" sz="2000" b="1" dirty="0">
                <a:solidFill>
                  <a:schemeClr val="tx1">
                    <a:alpha val="60000"/>
                  </a:schemeClr>
                </a:solidFill>
                <a:latin typeface="museo"/>
                <a:cs typeface="Times New Roman" panose="02020603050405020304" pitchFamily="18" charset="0"/>
                <a:hlinkClick r:id="rId5">
                  <a:extLst>
                    <a:ext uri="{A12FA001-AC4F-418D-AE19-62706E023703}">
                      <ahyp:hlinkClr xmlns:ahyp="http://schemas.microsoft.com/office/drawing/2018/hyperlinkcolor" val="tx"/>
                    </a:ext>
                  </a:extLst>
                </a:hlinkClick>
              </a:rPr>
              <a:t>Overdose Prevention Program (ct.gov)</a:t>
            </a:r>
            <a:r>
              <a:rPr lang="en-US" sz="2000" b="1" dirty="0">
                <a:solidFill>
                  <a:schemeClr val="tx1">
                    <a:alpha val="60000"/>
                  </a:schemeClr>
                </a:solidFill>
                <a:latin typeface="museo"/>
                <a:cs typeface="Times New Roman" panose="02020603050405020304" pitchFamily="18" charset="0"/>
              </a:rPr>
              <a:t>                                                                                                  </a:t>
            </a:r>
          </a:p>
          <a:p>
            <a:pPr marL="0" indent="0">
              <a:buNone/>
            </a:pPr>
            <a:r>
              <a:rPr lang="en-US" sz="2000" dirty="0"/>
              <a:t>Dept. of Public Health (DPH) </a:t>
            </a:r>
            <a:r>
              <a:rPr lang="en-US" sz="1800" b="1" dirty="0">
                <a:solidFill>
                  <a:schemeClr val="tx1">
                    <a:alpha val="60000"/>
                  </a:schemeClr>
                </a:solidFill>
                <a:latin typeface="museo"/>
                <a:cs typeface="Times New Roman" panose="02020603050405020304" pitchFamily="18" charset="0"/>
              </a:rPr>
              <a:t>   </a:t>
            </a:r>
          </a:p>
          <a:p>
            <a:pPr marL="0" marR="0" indent="0" algn="r">
              <a:spcAft>
                <a:spcPts val="0"/>
              </a:spcAft>
              <a:buNone/>
            </a:pPr>
            <a:r>
              <a:rPr lang="en-US" sz="1800" b="1" dirty="0">
                <a:solidFill>
                  <a:schemeClr val="tx1">
                    <a:alpha val="60000"/>
                  </a:schemeClr>
                </a:solidFill>
                <a:latin typeface="museo"/>
                <a:cs typeface="Times New Roman" panose="02020603050405020304" pitchFamily="18" charset="0"/>
              </a:rPr>
              <a:t>CT Office of Injury Prevention                   </a:t>
            </a:r>
          </a:p>
          <a:p>
            <a:pPr marL="0" marR="0" indent="0" algn="r">
              <a:spcAft>
                <a:spcPts val="0"/>
              </a:spcAft>
              <a:buNone/>
            </a:pPr>
            <a:r>
              <a:rPr lang="en-US" sz="1600" b="1" dirty="0">
                <a:hlinkClick r:id="rId6">
                  <a:extLst>
                    <a:ext uri="{A12FA001-AC4F-418D-AE19-62706E023703}">
                      <ahyp:hlinkClr xmlns:ahyp="http://schemas.microsoft.com/office/drawing/2018/hyperlinkcolor" val="tx"/>
                    </a:ext>
                  </a:extLst>
                </a:hlinkClick>
              </a:rPr>
              <a:t>(860) 509-8251</a:t>
            </a:r>
            <a:endParaRPr lang="en-US" sz="1600" b="1" dirty="0">
              <a:solidFill>
                <a:srgbClr val="0771BB"/>
              </a:solidFill>
              <a:latin typeface="Cambria" panose="02040503050406030204" pitchFamily="18" charset="0"/>
            </a:endParaRPr>
          </a:p>
          <a:p>
            <a:pPr marL="0" indent="0">
              <a:buNone/>
            </a:pPr>
            <a:endParaRPr lang="en-US" sz="1800" b="1" dirty="0">
              <a:solidFill>
                <a:schemeClr val="tx1">
                  <a:alpha val="6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r>
              <a:rPr lang="en-US" sz="2000" b="1" dirty="0">
                <a:solidFill>
                  <a:schemeClr val="tx1">
                    <a:alpha val="60000"/>
                  </a:schemeClr>
                </a:solidFill>
                <a:latin typeface="museo"/>
                <a:cs typeface="Times New Roman" panose="02020603050405020304" pitchFamily="18" charset="0"/>
                <a:hlinkClick r:id="rId7">
                  <a:extLst>
                    <a:ext uri="{A12FA001-AC4F-418D-AE19-62706E023703}">
                      <ahyp:hlinkClr xmlns:ahyp="http://schemas.microsoft.com/office/drawing/2018/hyperlinkcolor" val="tx"/>
                    </a:ext>
                  </a:extLst>
                </a:hlinkClick>
              </a:rPr>
              <a:t>Prevention and Treatment (ct.gov)</a:t>
            </a:r>
            <a:r>
              <a:rPr lang="en-US" sz="2000" b="1" dirty="0">
                <a:solidFill>
                  <a:schemeClr val="tx1">
                    <a:alpha val="60000"/>
                  </a:schemeClr>
                </a:solidFill>
                <a:latin typeface="museo"/>
                <a:cs typeface="Times New Roman" panose="02020603050405020304" pitchFamily="18" charset="0"/>
              </a:rPr>
              <a:t>                                                                                                      </a:t>
            </a:r>
          </a:p>
          <a:p>
            <a:pPr marL="0" indent="0">
              <a:buNone/>
            </a:pPr>
            <a:r>
              <a:rPr lang="en-US" sz="2000" dirty="0"/>
              <a:t>Dept. of Mental Health &amp; Addiction Services (DMHAS)</a:t>
            </a:r>
            <a:endParaRPr lang="en-US" sz="2800" b="1" dirty="0">
              <a:solidFill>
                <a:schemeClr val="tx1">
                  <a:alpha val="60000"/>
                </a:schemeClr>
              </a:solidFill>
              <a:latin typeface="museo"/>
              <a:cs typeface="Times New Roman" panose="02020603050405020304" pitchFamily="18" charset="0"/>
            </a:endParaRPr>
          </a:p>
        </p:txBody>
      </p:sp>
      <p:sp>
        <p:nvSpPr>
          <p:cNvPr id="5" name="Slide Number Placeholder 4">
            <a:extLst>
              <a:ext uri="{FF2B5EF4-FFF2-40B4-BE49-F238E27FC236}">
                <a16:creationId xmlns:a16="http://schemas.microsoft.com/office/drawing/2014/main" id="{C12A0982-A9E7-4010-AFD1-975029C2FD60}"/>
              </a:ext>
            </a:extLst>
          </p:cNvPr>
          <p:cNvSpPr>
            <a:spLocks noGrp="1"/>
          </p:cNvSpPr>
          <p:nvPr>
            <p:ph type="sldNum" sz="quarter" idx="12"/>
          </p:nvPr>
        </p:nvSpPr>
        <p:spPr>
          <a:xfrm>
            <a:off x="8800838" y="6375679"/>
            <a:ext cx="2624400" cy="345796"/>
          </a:xfrm>
        </p:spPr>
        <p:txBody>
          <a:bodyPr>
            <a:normAutofit/>
          </a:bodyPr>
          <a:lstStyle/>
          <a:p>
            <a:pPr>
              <a:spcAft>
                <a:spcPts val="600"/>
              </a:spcAft>
            </a:pPr>
            <a:fld id="{3A98EE3D-8CD1-4C3F-BD1C-C98C9596463C}" type="slidenum">
              <a:rPr lang="en-US">
                <a:solidFill>
                  <a:schemeClr val="tx1">
                    <a:alpha val="60000"/>
                  </a:schemeClr>
                </a:solidFill>
              </a:rPr>
              <a:pPr>
                <a:spcAft>
                  <a:spcPts val="600"/>
                </a:spcAft>
              </a:pPr>
              <a:t>11</a:t>
            </a:fld>
            <a:endParaRPr lang="en-US">
              <a:solidFill>
                <a:schemeClr val="tx1">
                  <a:alpha val="60000"/>
                </a:schemeClr>
              </a:solidFill>
            </a:endParaRPr>
          </a:p>
        </p:txBody>
      </p:sp>
    </p:spTree>
    <p:extLst>
      <p:ext uri="{BB962C8B-B14F-4D97-AF65-F5344CB8AC3E}">
        <p14:creationId xmlns:p14="http://schemas.microsoft.com/office/powerpoint/2010/main" val="5201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73" name="Rectangle 7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56591" y="506896"/>
            <a:ext cx="5696357" cy="5373198"/>
          </a:xfrm>
        </p:spPr>
        <p:txBody>
          <a:bodyPr vert="horz" lIns="91440" tIns="45720" rIns="91440" bIns="45720" rtlCol="0" anchor="ctr">
            <a:normAutofit fontScale="90000"/>
          </a:bodyPr>
          <a:lstStyle/>
          <a:p>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r>
              <a:rPr lang="en-US" sz="5600" kern="1200" dirty="0">
                <a:solidFill>
                  <a:schemeClr val="bg1"/>
                </a:solidFill>
                <a:latin typeface="+mj-lt"/>
                <a:ea typeface="+mj-ea"/>
                <a:cs typeface="+mj-cs"/>
              </a:rPr>
              <a:t>  </a:t>
            </a:r>
            <a:r>
              <a:rPr lang="en-US" sz="3600" kern="1200" dirty="0">
                <a:solidFill>
                  <a:schemeClr val="bg1"/>
                </a:solidFill>
                <a:latin typeface="+mj-lt"/>
                <a:ea typeface="+mj-ea"/>
                <a:cs typeface="+mj-cs"/>
              </a:rPr>
              <a:t>Thank you for joining us today.</a:t>
            </a:r>
            <a:br>
              <a:rPr lang="en-US" sz="56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                    </a:t>
            </a:r>
            <a:r>
              <a:rPr lang="en-US" sz="5000" kern="1200" dirty="0">
                <a:solidFill>
                  <a:schemeClr val="bg1"/>
                </a:solidFill>
                <a:latin typeface="+mj-lt"/>
                <a:ea typeface="+mj-ea"/>
                <a:cs typeface="+mj-cs"/>
              </a:rPr>
              <a:t>Any Questions?</a:t>
            </a:r>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br>
              <a:rPr lang="en-US" sz="2200" kern="1200" dirty="0">
                <a:solidFill>
                  <a:schemeClr val="bg1"/>
                </a:solidFill>
                <a:latin typeface="+mj-lt"/>
                <a:ea typeface="+mj-ea"/>
                <a:cs typeface="+mj-cs"/>
              </a:rPr>
            </a:br>
            <a:r>
              <a:rPr lang="en-US" sz="2200" kern="1200" dirty="0">
                <a:solidFill>
                  <a:schemeClr val="bg1"/>
                </a:solidFill>
                <a:latin typeface="+mj-lt"/>
                <a:ea typeface="+mj-ea"/>
                <a:cs typeface="+mj-cs"/>
              </a:rPr>
              <a:t>       </a:t>
            </a:r>
            <a:br>
              <a:rPr lang="en-US" sz="2200" kern="1200" dirty="0">
                <a:solidFill>
                  <a:schemeClr val="bg1"/>
                </a:solidFill>
                <a:latin typeface="+mj-lt"/>
                <a:ea typeface="+mj-ea"/>
                <a:cs typeface="+mj-cs"/>
              </a:rPr>
            </a:br>
            <a:br>
              <a:rPr lang="en-US" sz="3100" kern="1200" dirty="0">
                <a:solidFill>
                  <a:schemeClr val="bg1"/>
                </a:solidFill>
                <a:latin typeface="+mj-lt"/>
                <a:ea typeface="+mj-ea"/>
                <a:cs typeface="+mj-cs"/>
              </a:rPr>
            </a:br>
            <a:r>
              <a:rPr lang="en-US" sz="3100" kern="1200" dirty="0">
                <a:solidFill>
                  <a:schemeClr val="bg1"/>
                </a:solidFill>
                <a:latin typeface="+mj-lt"/>
                <a:ea typeface="+mj-ea"/>
                <a:cs typeface="+mj-cs"/>
              </a:rPr>
              <a:t>Email:  </a:t>
            </a:r>
            <a:r>
              <a:rPr lang="en-US" sz="3100" u="sng" kern="1200" dirty="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Healthcare.Advocate@ct.gov</a:t>
            </a:r>
            <a:br>
              <a:rPr lang="en-US" sz="31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3100" kern="1200" dirty="0">
                <a:solidFill>
                  <a:schemeClr val="bg1"/>
                </a:solidFill>
                <a:latin typeface="+mj-lt"/>
                <a:ea typeface="+mj-ea"/>
                <a:cs typeface="+mj-cs"/>
              </a:rPr>
              <a:t>Phone:  866-466-4446</a:t>
            </a:r>
            <a:br>
              <a:rPr lang="en-US" sz="31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3100" dirty="0">
                <a:solidFill>
                  <a:schemeClr val="bg1"/>
                </a:solidFill>
              </a:rPr>
              <a:t>Web</a:t>
            </a:r>
            <a:r>
              <a:rPr lang="en-US" sz="3100" kern="1200" dirty="0">
                <a:solidFill>
                  <a:schemeClr val="bg1"/>
                </a:solidFill>
                <a:latin typeface="+mj-lt"/>
                <a:ea typeface="+mj-ea"/>
                <a:cs typeface="+mj-cs"/>
              </a:rPr>
              <a:t>:  www.ct.gov/oha</a:t>
            </a:r>
            <a:br>
              <a:rPr lang="en-US" sz="2200" b="1"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endParaRPr lang="en-US" sz="2200" kern="1200" dirty="0">
              <a:solidFill>
                <a:schemeClr val="bg1"/>
              </a:solidFill>
              <a:latin typeface="+mj-lt"/>
              <a:ea typeface="+mj-ea"/>
              <a:cs typeface="+mj-cs"/>
            </a:endParaRPr>
          </a:p>
        </p:txBody>
      </p:sp>
      <p:sp>
        <p:nvSpPr>
          <p:cNvPr id="75" name="Freeform: Shape 7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a:extLst>
              <a:ext uri="{FF2B5EF4-FFF2-40B4-BE49-F238E27FC236}">
                <a16:creationId xmlns:a16="http://schemas.microsoft.com/office/drawing/2014/main" id="{C2A71213-9165-4A92-935C-2D64396F1CB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9121" r="3" b="3"/>
          <a:stretch/>
        </p:blipFill>
        <p:spPr bwMode="auto">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8" r="5479"/>
          <a:stretch/>
        </p:blipFill>
        <p:spPr bwMode="auto">
          <a:xfrm>
            <a:off x="7304313" y="3778318"/>
            <a:ext cx="4206240" cy="2730363"/>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AC344DF-11BB-4F1C-9AA6-A240E7AD7F4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113086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173686" y="3429000"/>
            <a:ext cx="12018313" cy="2569128"/>
          </a:xfrm>
        </p:spPr>
        <p:txBody>
          <a:bodyPr>
            <a:normAutofit/>
          </a:bodyPr>
          <a:lstStyle/>
          <a:p>
            <a:pPr algn="ctr"/>
            <a:br>
              <a:rPr lang="en-US" sz="4000" dirty="0">
                <a:latin typeface="Gill Sans MT" panose="020B0502020104020203" pitchFamily="34" charset="0"/>
              </a:rPr>
            </a:br>
            <a:r>
              <a:rPr lang="en-US" sz="4000" dirty="0">
                <a:latin typeface="Gill Sans MT" panose="020B0502020104020203" pitchFamily="34" charset="0"/>
              </a:rPr>
              <a:t>The </a:t>
            </a:r>
            <a:r>
              <a:rPr lang="en-US" dirty="0">
                <a:latin typeface="Gill Sans MT" panose="020B0502020104020203" pitchFamily="34" charset="0"/>
              </a:rPr>
              <a:t>Opioid Crisis:  Getting Worse, Not Better!</a:t>
            </a:r>
            <a:br>
              <a:rPr lang="en-US" sz="2700" dirty="0">
                <a:latin typeface="Gill Sans MT" panose="020B0502020104020203" pitchFamily="34" charset="0"/>
              </a:rPr>
            </a:br>
            <a:br>
              <a:rPr lang="en-US" sz="2700" dirty="0">
                <a:latin typeface="Gill Sans MT" panose="020B0502020104020203" pitchFamily="34" charset="0"/>
              </a:rPr>
            </a:br>
            <a:br>
              <a:rPr lang="en-US" sz="800" dirty="0"/>
            </a:br>
            <a:endParaRPr lang="en-US" sz="1600" dirty="0">
              <a:latin typeface="Gill Sans MT" panose="020B0502020104020203" pitchFamily="34" charset="0"/>
            </a:endParaRPr>
          </a:p>
        </p:txBody>
      </p:sp>
      <p:pic>
        <p:nvPicPr>
          <p:cNvPr id="14" name="Picture 2" descr="See the source image">
            <a:extLst>
              <a:ext uri="{FF2B5EF4-FFF2-40B4-BE49-F238E27FC236}">
                <a16:creationId xmlns:a16="http://schemas.microsoft.com/office/drawing/2014/main" id="{5A39B9E8-590C-45FF-AB99-57F2118386A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18499" b="26745"/>
          <a:stretch/>
        </p:blipFill>
        <p:spPr bwMode="auto">
          <a:xfrm>
            <a:off x="449263" y="603250"/>
            <a:ext cx="11293475" cy="309192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0CE36CD8-C65F-4ECE-B178-AFFCEC614CAA}"/>
              </a:ext>
            </a:extLst>
          </p:cNvPr>
          <p:cNvSpPr txBox="1">
            <a:spLocks/>
          </p:cNvSpPr>
          <p:nvPr/>
        </p:nvSpPr>
        <p:spPr>
          <a:xfrm>
            <a:off x="5659965" y="6492875"/>
            <a:ext cx="10323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hlinkClick r:id="rId4">
                  <a:extLst>
                    <a:ext uri="{A12FA001-AC4F-418D-AE19-62706E023703}">
                      <ahyp:hlinkClr xmlns:ahyp="http://schemas.microsoft.com/office/drawing/2018/hyperlinkcolor" val="tx"/>
                    </a:ext>
                  </a:extLst>
                </a:hlinkClick>
              </a:rPr>
              <a:t>www.ct.gov/oha</a:t>
            </a:r>
            <a:endParaRPr lang="en-US" sz="800" dirty="0"/>
          </a:p>
        </p:txBody>
      </p:sp>
      <p:sp>
        <p:nvSpPr>
          <p:cNvPr id="6" name="Subtitle 4">
            <a:extLst>
              <a:ext uri="{FF2B5EF4-FFF2-40B4-BE49-F238E27FC236}">
                <a16:creationId xmlns:a16="http://schemas.microsoft.com/office/drawing/2014/main" id="{B8D5E0BE-07F1-44C5-8C03-BE473B845277}"/>
              </a:ext>
            </a:extLst>
          </p:cNvPr>
          <p:cNvSpPr>
            <a:spLocks noGrp="1"/>
          </p:cNvSpPr>
          <p:nvPr>
            <p:ph type="subTitle" idx="1"/>
          </p:nvPr>
        </p:nvSpPr>
        <p:spPr>
          <a:xfrm>
            <a:off x="599226" y="5121114"/>
            <a:ext cx="10993546" cy="731953"/>
          </a:xfrm>
        </p:spPr>
        <p:txBody>
          <a:bodyPr>
            <a:normAutofit fontScale="32500" lnSpcReduction="20000"/>
          </a:bodyPr>
          <a:lstStyle/>
          <a:p>
            <a:pPr algn="ctr"/>
            <a:r>
              <a:rPr lang="en-US" sz="3700" dirty="0">
                <a:latin typeface="Gill Sans MT" panose="020B0502020104020203" pitchFamily="34" charset="0"/>
              </a:rPr>
              <a:t>Prepared by OHA Nurse Consultants:  Annika Burney, Caroline Butler,  Jill Hall, and Jackie Murillo</a:t>
            </a:r>
            <a:endParaRPr lang="en-US" sz="3700" dirty="0">
              <a:solidFill>
                <a:srgbClr val="0070C0"/>
              </a:solidFill>
              <a:latin typeface="Gill Sans MT" panose="020B0502020104020203" pitchFamily="34" charset="0"/>
            </a:endParaRPr>
          </a:p>
          <a:p>
            <a:pPr algn="ctr"/>
            <a:r>
              <a:rPr lang="en-US" sz="2600" dirty="0">
                <a:solidFill>
                  <a:srgbClr val="0070C0"/>
                </a:solidFill>
                <a:latin typeface="Gill Sans MT" panose="020B0502020104020203" pitchFamily="34" charset="0"/>
              </a:rPr>
              <a:t>Presented by</a:t>
            </a:r>
          </a:p>
          <a:p>
            <a:pPr algn="ctr"/>
            <a:r>
              <a:rPr lang="en-US" sz="4500" dirty="0">
                <a:solidFill>
                  <a:srgbClr val="0070C0"/>
                </a:solidFill>
                <a:latin typeface="Gill Sans MT" panose="020B0502020104020203" pitchFamily="34" charset="0"/>
              </a:rPr>
              <a:t>Caroline Butler, RN</a:t>
            </a:r>
          </a:p>
        </p:txBody>
      </p:sp>
    </p:spTree>
    <p:extLst>
      <p:ext uri="{BB962C8B-B14F-4D97-AF65-F5344CB8AC3E}">
        <p14:creationId xmlns:p14="http://schemas.microsoft.com/office/powerpoint/2010/main" val="266794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ere are the top 10 cities in Connecticut with the highest number of violent and property crimes, including robberies and burglaries.">
            <a:extLst>
              <a:ext uri="{FF2B5EF4-FFF2-40B4-BE49-F238E27FC236}">
                <a16:creationId xmlns:a16="http://schemas.microsoft.com/office/drawing/2014/main" id="{7A94A080-C5E0-48C4-BAB7-3BF249F080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10" r="-2" b="27171"/>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drug overdose graphics">
            <a:extLst>
              <a:ext uri="{FF2B5EF4-FFF2-40B4-BE49-F238E27FC236}">
                <a16:creationId xmlns:a16="http://schemas.microsoft.com/office/drawing/2014/main" id="{C26BC92B-6272-43A9-9C05-40ECAFE405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6393"/>
          <a:stretch/>
        </p:blipFill>
        <p:spPr bwMode="auto">
          <a:xfrm>
            <a:off x="4203638" y="2937953"/>
            <a:ext cx="7988360" cy="3920047"/>
          </a:xfrm>
          <a:prstGeom prst="rect">
            <a:avLst/>
          </a:prstGeom>
          <a:noFill/>
          <a:extLst>
            <a:ext uri="{909E8E84-426E-40DD-AFC4-6F175D3DCCD1}">
              <a14:hiddenFill xmlns:a14="http://schemas.microsoft.com/office/drawing/2010/main">
                <a:solidFill>
                  <a:srgbClr val="FFFFFF"/>
                </a:solidFill>
              </a14:hiddenFill>
            </a:ext>
          </a:extLst>
        </p:spPr>
      </p:pic>
      <p:sp>
        <p:nvSpPr>
          <p:cNvPr id="95" name="Freeform: Shape 9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8433F4-CDED-4402-A968-C2DF60A24A41}"/>
              </a:ext>
            </a:extLst>
          </p:cNvPr>
          <p:cNvSpPr>
            <a:spLocks noGrp="1"/>
          </p:cNvSpPr>
          <p:nvPr>
            <p:ph type="title"/>
          </p:nvPr>
        </p:nvSpPr>
        <p:spPr>
          <a:xfrm>
            <a:off x="748952" y="931352"/>
            <a:ext cx="5266155" cy="1325563"/>
          </a:xfrm>
        </p:spPr>
        <p:txBody>
          <a:bodyPr vert="horz" lIns="91440" tIns="45720" rIns="91440" bIns="45720" rtlCol="0">
            <a:normAutofit/>
          </a:bodyPr>
          <a:lstStyle/>
          <a:p>
            <a:r>
              <a:rPr lang="en-US" sz="2800" kern="1200" dirty="0">
                <a:latin typeface="+mj-lt"/>
                <a:ea typeface="+mj-ea"/>
                <a:cs typeface="+mj-cs"/>
              </a:rPr>
              <a:t>28.5% National Increase in Drug Overdose Deaths </a:t>
            </a:r>
            <a:br>
              <a:rPr lang="en-US" sz="2000" dirty="0"/>
            </a:br>
            <a:r>
              <a:rPr lang="en-US" sz="2000" dirty="0"/>
              <a:t>                                        (</a:t>
            </a:r>
            <a:r>
              <a:rPr lang="en-US" sz="2000" kern="1200" dirty="0">
                <a:latin typeface="+mj-lt"/>
                <a:ea typeface="+mj-ea"/>
                <a:cs typeface="+mj-cs"/>
              </a:rPr>
              <a:t>Apr 2020 – Feb </a:t>
            </a:r>
            <a:r>
              <a:rPr lang="en-US" sz="2000" dirty="0"/>
              <a:t>2</a:t>
            </a:r>
            <a:r>
              <a:rPr lang="en-US" sz="2000" kern="1200" dirty="0">
                <a:latin typeface="+mj-lt"/>
                <a:ea typeface="+mj-ea"/>
                <a:cs typeface="+mj-cs"/>
              </a:rPr>
              <a:t>021)</a:t>
            </a:r>
          </a:p>
        </p:txBody>
      </p:sp>
      <p:sp>
        <p:nvSpPr>
          <p:cNvPr id="3" name="Content Placeholder 2">
            <a:extLst>
              <a:ext uri="{FF2B5EF4-FFF2-40B4-BE49-F238E27FC236}">
                <a16:creationId xmlns:a16="http://schemas.microsoft.com/office/drawing/2014/main" id="{CDC4E514-C7F9-4EF6-A8F3-B1869EBA33C1}"/>
              </a:ext>
            </a:extLst>
          </p:cNvPr>
          <p:cNvSpPr>
            <a:spLocks noGrp="1"/>
          </p:cNvSpPr>
          <p:nvPr>
            <p:ph idx="1"/>
          </p:nvPr>
        </p:nvSpPr>
        <p:spPr>
          <a:xfrm>
            <a:off x="903310" y="2927001"/>
            <a:ext cx="3941499" cy="4154361"/>
          </a:xfrm>
        </p:spPr>
        <p:txBody>
          <a:bodyPr vert="horz" lIns="91440" tIns="45720" rIns="91440" bIns="45720" rtlCol="0">
            <a:normAutofit/>
          </a:bodyPr>
          <a:lstStyle/>
          <a:p>
            <a:pPr marL="800100" lvl="1"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Cocaine</a:t>
            </a:r>
          </a:p>
          <a:p>
            <a:pPr marL="800100" lvl="1"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Psychostimulants, such as methamphetamine</a:t>
            </a:r>
          </a:p>
          <a:p>
            <a:pPr marL="800100" lvl="1" indent="-342900">
              <a:spcBef>
                <a:spcPts val="0"/>
              </a:spcBef>
              <a:spcAft>
                <a:spcPts val="600"/>
              </a:spcAft>
              <a:buFont typeface="Symbol" panose="05050102010706020507" pitchFamily="18" charset="2"/>
              <a:buChar char=""/>
            </a:pPr>
            <a:r>
              <a:rPr lang="en-US" sz="1800" dirty="0">
                <a:latin typeface="Calibri" panose="020F0502020204030204" pitchFamily="34" charset="0"/>
                <a:ea typeface="Times New Roman" panose="02020603050405020304" pitchFamily="18" charset="0"/>
              </a:rPr>
              <a:t>N</a:t>
            </a:r>
            <a:r>
              <a:rPr lang="en-US" sz="1800" dirty="0">
                <a:effectLst/>
                <a:latin typeface="Calibri" panose="020F0502020204030204" pitchFamily="34" charset="0"/>
                <a:ea typeface="Times New Roman" panose="02020603050405020304" pitchFamily="18" charset="0"/>
              </a:rPr>
              <a:t>atural and semi-synthetic opioids, such as prescription pain medication</a:t>
            </a:r>
          </a:p>
          <a:p>
            <a:pPr marL="800100" lvl="1" indent="-342900">
              <a:spcBef>
                <a:spcPts val="0"/>
              </a:spcBef>
              <a:spcAft>
                <a:spcPts val="600"/>
              </a:spcAft>
              <a:buFont typeface="Symbol" panose="05050102010706020507" pitchFamily="18" charset="2"/>
              <a:buChar char=""/>
            </a:pPr>
            <a:r>
              <a:rPr lang="en-US" sz="1800" dirty="0">
                <a:latin typeface="Calibri" panose="020F0502020204030204" pitchFamily="34" charset="0"/>
                <a:ea typeface="Times New Roman" panose="02020603050405020304" pitchFamily="18" charset="0"/>
              </a:rPr>
              <a:t>S</a:t>
            </a:r>
            <a:r>
              <a:rPr lang="en-US" sz="1800" dirty="0">
                <a:effectLst/>
                <a:latin typeface="Calibri" panose="020F0502020204030204" pitchFamily="34" charset="0"/>
                <a:ea typeface="Times New Roman" panose="02020603050405020304" pitchFamily="18" charset="0"/>
              </a:rPr>
              <a:t>ynthetic opioids (primarily fentanyl)</a:t>
            </a:r>
          </a:p>
          <a:p>
            <a:pPr marL="342900" marR="0" lvl="0" indent="-342900">
              <a:spcBef>
                <a:spcPts val="0"/>
              </a:spcBef>
              <a:spcAft>
                <a:spcPts val="60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159AA252-1A61-4C44-B27E-4109948644FC}"/>
              </a:ext>
            </a:extLst>
          </p:cNvPr>
          <p:cNvSpPr>
            <a:spLocks noGrp="1"/>
          </p:cNvSpPr>
          <p:nvPr>
            <p:ph type="sldNum" sz="quarter" idx="12"/>
          </p:nvPr>
        </p:nvSpPr>
        <p:spPr>
          <a:xfrm>
            <a:off x="8952140" y="6356350"/>
            <a:ext cx="758952" cy="365125"/>
          </a:xfrm>
          <a:prstGeom prst="ellipse">
            <a:avLst/>
          </a:prstGeom>
        </p:spPr>
        <p:txBody>
          <a:bodyPr vert="horz" lIns="91440" tIns="45720" rIns="91440" bIns="45720" rtlCol="0" anchor="ctr">
            <a:normAutofit/>
          </a:bodyPr>
          <a:lstStyle/>
          <a:p>
            <a:pPr>
              <a:lnSpc>
                <a:spcPct val="90000"/>
              </a:lnSpc>
              <a:spcAft>
                <a:spcPts val="600"/>
              </a:spcAft>
            </a:pPr>
            <a:fld id="{3A98EE3D-8CD1-4C3F-BD1C-C98C9596463C}" type="slidenum">
              <a:rPr lang="en-US">
                <a:solidFill>
                  <a:srgbClr val="FFFFFF">
                    <a:alpha val="80000"/>
                  </a:srgbClr>
                </a:solidFill>
              </a:rPr>
              <a:pPr>
                <a:lnSpc>
                  <a:spcPct val="90000"/>
                </a:lnSpc>
                <a:spcAft>
                  <a:spcPts val="600"/>
                </a:spcAft>
              </a:pPr>
              <a:t>3</a:t>
            </a:fld>
            <a:endParaRPr lang="en-US">
              <a:solidFill>
                <a:srgbClr val="FFFFFF">
                  <a:alpha val="80000"/>
                </a:srgbClr>
              </a:solidFill>
            </a:endParaRPr>
          </a:p>
        </p:txBody>
      </p:sp>
      <p:sp>
        <p:nvSpPr>
          <p:cNvPr id="10" name="TextBox 9">
            <a:extLst>
              <a:ext uri="{FF2B5EF4-FFF2-40B4-BE49-F238E27FC236}">
                <a16:creationId xmlns:a16="http://schemas.microsoft.com/office/drawing/2014/main" id="{0F9C940F-BED6-4670-A091-8B0C680895A0}"/>
              </a:ext>
            </a:extLst>
          </p:cNvPr>
          <p:cNvSpPr txBox="1"/>
          <p:nvPr/>
        </p:nvSpPr>
        <p:spPr>
          <a:xfrm>
            <a:off x="3325547" y="2067172"/>
            <a:ext cx="3038525" cy="276999"/>
          </a:xfrm>
          <a:prstGeom prst="rect">
            <a:avLst/>
          </a:prstGeom>
          <a:noFill/>
        </p:spPr>
        <p:txBody>
          <a:bodyPr wrap="square">
            <a:spAutoFit/>
          </a:bodyPr>
          <a:lstStyle/>
          <a:p>
            <a:r>
              <a:rPr lang="en-US" sz="1200" dirty="0">
                <a:effectLst/>
                <a:latin typeface="Calibri" panose="020F0502020204030204" pitchFamily="34" charset="0"/>
                <a:ea typeface="Times New Roman" panose="02020603050405020304" pitchFamily="18" charset="0"/>
              </a:rPr>
              <a:t>CDC National Center for Health Statistics </a:t>
            </a:r>
            <a:endParaRPr lang="en-US" sz="1200" dirty="0"/>
          </a:p>
        </p:txBody>
      </p:sp>
    </p:spTree>
    <p:extLst>
      <p:ext uri="{BB962C8B-B14F-4D97-AF65-F5344CB8AC3E}">
        <p14:creationId xmlns:p14="http://schemas.microsoft.com/office/powerpoint/2010/main" val="17842058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205993566"/>
              </p:ext>
            </p:extLst>
          </p:nvPr>
        </p:nvGraphicFramePr>
        <p:xfrm>
          <a:off x="945979" y="988907"/>
          <a:ext cx="10539527" cy="5480090"/>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7"/>
          <p:cNvSpPr txBox="1">
            <a:spLocks/>
          </p:cNvSpPr>
          <p:nvPr/>
        </p:nvSpPr>
        <p:spPr>
          <a:xfrm>
            <a:off x="239487" y="583159"/>
            <a:ext cx="11952513" cy="81149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sz="3000" b="0" dirty="0">
                <a:solidFill>
                  <a:schemeClr val="tx1">
                    <a:lumMod val="50000"/>
                    <a:lumOff val="50000"/>
                  </a:schemeClr>
                </a:solidFill>
              </a:rPr>
              <a:t>Fatal Overdoses, CT (2012-2020)</a:t>
            </a:r>
          </a:p>
        </p:txBody>
      </p:sp>
      <p:sp>
        <p:nvSpPr>
          <p:cNvPr id="14" name="Rectangle 13"/>
          <p:cNvSpPr/>
          <p:nvPr/>
        </p:nvSpPr>
        <p:spPr>
          <a:xfrm>
            <a:off x="7237822" y="6415801"/>
            <a:ext cx="3793429" cy="246221"/>
          </a:xfrm>
          <a:prstGeom prst="rect">
            <a:avLst/>
          </a:prstGeom>
        </p:spPr>
        <p:txBody>
          <a:bodyPr wrap="square">
            <a:spAutoFit/>
          </a:bodyPr>
          <a:lstStyle/>
          <a:p>
            <a:r>
              <a:rPr lang="en-US" sz="1000" i="1" dirty="0"/>
              <a:t>Source: CT Open data; CT Office of the Chief Medical Examiner., 2020</a:t>
            </a:r>
          </a:p>
        </p:txBody>
      </p:sp>
      <p:sp>
        <p:nvSpPr>
          <p:cNvPr id="2" name="Slide Number Placeholder 1">
            <a:extLst>
              <a:ext uri="{FF2B5EF4-FFF2-40B4-BE49-F238E27FC236}">
                <a16:creationId xmlns:a16="http://schemas.microsoft.com/office/drawing/2014/main" id="{FF444861-F683-4202-8F6F-1D3C624669C6}"/>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11533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p:cNvSpPr txBox="1">
            <a:spLocks/>
          </p:cNvSpPr>
          <p:nvPr/>
        </p:nvSpPr>
        <p:spPr>
          <a:xfrm>
            <a:off x="239487" y="706198"/>
            <a:ext cx="11952513" cy="81149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sz="3000" b="0" dirty="0">
                <a:solidFill>
                  <a:prstClr val="black">
                    <a:lumMod val="65000"/>
                    <a:lumOff val="35000"/>
                  </a:prstClr>
                </a:solidFill>
              </a:rPr>
              <a:t>Fatal Overdoses by County, CT (2018-2020)</a:t>
            </a:r>
            <a:endParaRPr lang="en-US" sz="3000" b="0" dirty="0"/>
          </a:p>
        </p:txBody>
      </p:sp>
      <p:sp>
        <p:nvSpPr>
          <p:cNvPr id="14" name="Rectangle 13"/>
          <p:cNvSpPr/>
          <p:nvPr/>
        </p:nvSpPr>
        <p:spPr>
          <a:xfrm>
            <a:off x="7786580" y="6415801"/>
            <a:ext cx="3793429" cy="246221"/>
          </a:xfrm>
          <a:prstGeom prst="rect">
            <a:avLst/>
          </a:prstGeom>
        </p:spPr>
        <p:txBody>
          <a:bodyPr wrap="square">
            <a:spAutoFit/>
          </a:bodyPr>
          <a:lstStyle/>
          <a:p>
            <a:r>
              <a:rPr lang="en-US" sz="1000" i="1" dirty="0"/>
              <a:t>CT Open Data; CT Office of the Chief Medical Examiner., 2020</a:t>
            </a:r>
          </a:p>
        </p:txBody>
      </p:sp>
      <p:graphicFrame>
        <p:nvGraphicFramePr>
          <p:cNvPr id="7" name="Chart 6"/>
          <p:cNvGraphicFramePr>
            <a:graphicFrameLocks/>
          </p:cNvGraphicFramePr>
          <p:nvPr>
            <p:extLst>
              <p:ext uri="{D42A27DB-BD31-4B8C-83A1-F6EECF244321}">
                <p14:modId xmlns:p14="http://schemas.microsoft.com/office/powerpoint/2010/main" val="269712813"/>
              </p:ext>
            </p:extLst>
          </p:nvPr>
        </p:nvGraphicFramePr>
        <p:xfrm>
          <a:off x="465453" y="1229851"/>
          <a:ext cx="11500579" cy="506804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DA81A67C-6BF7-456C-BB27-CA3B4BDB52D0}"/>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53608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6A96A3-24DE-40A2-80F4-E28EE045F92C}"/>
              </a:ext>
            </a:extLst>
          </p:cNvPr>
          <p:cNvSpPr>
            <a:spLocks noGrp="1"/>
          </p:cNvSpPr>
          <p:nvPr>
            <p:ph type="body" idx="1"/>
          </p:nvPr>
        </p:nvSpPr>
        <p:spPr>
          <a:xfrm>
            <a:off x="616260" y="919393"/>
            <a:ext cx="5157787" cy="823912"/>
          </a:xfrm>
        </p:spPr>
        <p:txBody>
          <a:bodyPr>
            <a:normAutofit lnSpcReduction="10000"/>
          </a:bodyPr>
          <a:lstStyle/>
          <a:p>
            <a:r>
              <a:rPr lang="en-US" b="0" i="0" dirty="0">
                <a:solidFill>
                  <a:srgbClr val="0A0A0A"/>
                </a:solidFill>
                <a:effectLst/>
                <a:latin typeface="Calibri Light" panose="020F0302020204030204" pitchFamily="34" charset="0"/>
                <a:cs typeface="Calibri Light" panose="020F0302020204030204" pitchFamily="34" charset="0"/>
              </a:rPr>
              <a:t>CDC Grant Period:  </a:t>
            </a:r>
          </a:p>
          <a:p>
            <a:r>
              <a:rPr lang="en-US" b="0" i="0" dirty="0">
                <a:solidFill>
                  <a:srgbClr val="0A0A0A"/>
                </a:solidFill>
                <a:effectLst/>
                <a:latin typeface="Calibri Light" panose="020F0302020204030204" pitchFamily="34" charset="0"/>
                <a:cs typeface="Calibri Light" panose="020F0302020204030204" pitchFamily="34" charset="0"/>
              </a:rPr>
              <a:t>March 2016 – August 2019 </a:t>
            </a:r>
          </a:p>
        </p:txBody>
      </p:sp>
      <p:sp>
        <p:nvSpPr>
          <p:cNvPr id="4" name="Content Placeholder 3">
            <a:extLst>
              <a:ext uri="{FF2B5EF4-FFF2-40B4-BE49-F238E27FC236}">
                <a16:creationId xmlns:a16="http://schemas.microsoft.com/office/drawing/2014/main" id="{8B37316E-704A-449F-8B7E-BA4366C79FC3}"/>
              </a:ext>
            </a:extLst>
          </p:cNvPr>
          <p:cNvSpPr>
            <a:spLocks noGrp="1"/>
          </p:cNvSpPr>
          <p:nvPr>
            <p:ph sz="half" idx="2"/>
          </p:nvPr>
        </p:nvSpPr>
        <p:spPr>
          <a:xfrm>
            <a:off x="772553" y="1743305"/>
            <a:ext cx="4861766" cy="3684588"/>
          </a:xfrm>
        </p:spPr>
        <p:txBody>
          <a:bodyPr>
            <a:normAutofit/>
          </a:bodyPr>
          <a:lstStyle/>
          <a:p>
            <a:pPr marL="0" indent="0">
              <a:spcBef>
                <a:spcPts val="0"/>
              </a:spcBef>
              <a:spcAft>
                <a:spcPts val="1000"/>
              </a:spcAft>
              <a:buNone/>
            </a:pPr>
            <a:endParaRPr lang="en-US" b="0" i="0" dirty="0">
              <a:solidFill>
                <a:srgbClr val="0A0A0A"/>
              </a:solidFill>
              <a:effectLst/>
              <a:latin typeface="Cambria Math" panose="02040503050406030204" pitchFamily="18" charset="0"/>
            </a:endParaRPr>
          </a:p>
          <a:p>
            <a:pPr marL="0" indent="0">
              <a:spcBef>
                <a:spcPts val="0"/>
              </a:spcBef>
              <a:spcAft>
                <a:spcPts val="1000"/>
              </a:spcAft>
              <a:buNone/>
            </a:pPr>
            <a:r>
              <a:rPr lang="en-US" sz="2400" b="0" i="0" dirty="0">
                <a:solidFill>
                  <a:srgbClr val="0A0A0A"/>
                </a:solidFill>
                <a:effectLst/>
                <a:latin typeface="Calibri Light" panose="020F0302020204030204" pitchFamily="34" charset="0"/>
                <a:cs typeface="Calibri Light" panose="020F0302020204030204" pitchFamily="34" charset="0"/>
              </a:rPr>
              <a:t>Each of </a:t>
            </a:r>
            <a:r>
              <a:rPr lang="en-US" sz="2400" dirty="0">
                <a:solidFill>
                  <a:srgbClr val="0A0A0A"/>
                </a:solidFill>
                <a:latin typeface="Calibri Light" panose="020F0302020204030204" pitchFamily="34" charset="0"/>
                <a:cs typeface="Calibri Light" panose="020F0302020204030204" pitchFamily="34" charset="0"/>
              </a:rPr>
              <a:t>CT’s </a:t>
            </a:r>
            <a:r>
              <a:rPr lang="en-US" sz="2400" b="0" i="0" dirty="0">
                <a:solidFill>
                  <a:srgbClr val="0A0A0A"/>
                </a:solidFill>
                <a:effectLst/>
                <a:latin typeface="Calibri Light" panose="020F0302020204030204" pitchFamily="34" charset="0"/>
                <a:cs typeface="Calibri Light" panose="020F0302020204030204" pitchFamily="34" charset="0"/>
              </a:rPr>
              <a:t>six Local Health Districts/Departments received $30,000/year from the CDC grant for the implementation of recommended evidence-based strategies identified in the </a:t>
            </a:r>
            <a:r>
              <a:rPr lang="en-US" sz="2600" b="1" i="1" dirty="0">
                <a:solidFill>
                  <a:srgbClr val="0A0A0A"/>
                </a:solidFill>
                <a:latin typeface="Calibri Light" panose="020F0302020204030204" pitchFamily="34" charset="0"/>
                <a:cs typeface="Calibri Light" panose="020F0302020204030204" pitchFamily="34" charset="0"/>
              </a:rPr>
              <a:t>Connecticut Opioid </a:t>
            </a:r>
            <a:r>
              <a:rPr lang="en-US" sz="2600" b="1" i="1" dirty="0" err="1">
                <a:solidFill>
                  <a:srgbClr val="0A0A0A"/>
                </a:solidFill>
                <a:latin typeface="Calibri Light" panose="020F0302020204030204" pitchFamily="34" charset="0"/>
                <a:cs typeface="Calibri Light" panose="020F0302020204030204" pitchFamily="34" charset="0"/>
              </a:rPr>
              <a:t>REsponse</a:t>
            </a:r>
            <a:r>
              <a:rPr lang="en-US" sz="2600" b="1" i="1" dirty="0">
                <a:solidFill>
                  <a:srgbClr val="0A0A0A"/>
                </a:solidFill>
                <a:latin typeface="Calibri Light" panose="020F0302020204030204" pitchFamily="34" charset="0"/>
                <a:cs typeface="Calibri Light" panose="020F0302020204030204" pitchFamily="34" charset="0"/>
              </a:rPr>
              <a:t> (CORE) Initiative </a:t>
            </a:r>
          </a:p>
          <a:p>
            <a:pPr marL="0">
              <a:spcBef>
                <a:spcPts val="0"/>
              </a:spcBef>
              <a:spcAft>
                <a:spcPts val="1000"/>
              </a:spcAft>
            </a:pPr>
            <a:endParaRPr lang="en-US" b="0" i="0" dirty="0">
              <a:solidFill>
                <a:srgbClr val="0A0A0A"/>
              </a:solidFill>
              <a:effectLst/>
              <a:latin typeface="open-sans"/>
            </a:endParaRPr>
          </a:p>
          <a:p>
            <a:pPr marL="0" marR="0" algn="l">
              <a:spcBef>
                <a:spcPts val="0"/>
              </a:spcBef>
              <a:spcAft>
                <a:spcPts val="1000"/>
              </a:spcAft>
            </a:pPr>
            <a:endParaRPr lang="en-US" b="0" i="0" dirty="0">
              <a:solidFill>
                <a:srgbClr val="0A0A0A"/>
              </a:solidFill>
              <a:effectLst/>
              <a:latin typeface="open-sans"/>
            </a:endParaRPr>
          </a:p>
          <a:p>
            <a:endParaRPr lang="en-US" dirty="0"/>
          </a:p>
        </p:txBody>
      </p:sp>
      <p:pic>
        <p:nvPicPr>
          <p:cNvPr id="9" name="Content Placeholder 8">
            <a:extLst>
              <a:ext uri="{FF2B5EF4-FFF2-40B4-BE49-F238E27FC236}">
                <a16:creationId xmlns:a16="http://schemas.microsoft.com/office/drawing/2014/main" id="{BDB6076A-43AF-418D-84CF-141334360222}"/>
              </a:ext>
            </a:extLst>
          </p:cNvPr>
          <p:cNvPicPr>
            <a:picLocks noGrp="1" noChangeAspect="1"/>
          </p:cNvPicPr>
          <p:nvPr>
            <p:ph sz="quarter" idx="4"/>
          </p:nvPr>
        </p:nvPicPr>
        <p:blipFill>
          <a:blip r:embed="rId3"/>
          <a:stretch>
            <a:fillRect/>
          </a:stretch>
        </p:blipFill>
        <p:spPr>
          <a:xfrm>
            <a:off x="5774047" y="605118"/>
            <a:ext cx="6173775" cy="8054788"/>
          </a:xfrm>
        </p:spPr>
      </p:pic>
      <p:sp>
        <p:nvSpPr>
          <p:cNvPr id="7" name="Slide Number Placeholder 6">
            <a:extLst>
              <a:ext uri="{FF2B5EF4-FFF2-40B4-BE49-F238E27FC236}">
                <a16:creationId xmlns:a16="http://schemas.microsoft.com/office/drawing/2014/main" id="{29001D34-F2FE-4A9C-9ACB-8159751FEABE}"/>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10" name="Content Placeholder 5">
            <a:extLst>
              <a:ext uri="{FF2B5EF4-FFF2-40B4-BE49-F238E27FC236}">
                <a16:creationId xmlns:a16="http://schemas.microsoft.com/office/drawing/2014/main" id="{D2ED3CE4-B7F0-4CCB-B168-C5C37384736E}"/>
              </a:ext>
            </a:extLst>
          </p:cNvPr>
          <p:cNvPicPr>
            <a:picLocks noChangeAspect="1"/>
          </p:cNvPicPr>
          <p:nvPr/>
        </p:nvPicPr>
        <p:blipFill rotWithShape="1">
          <a:blip r:embed="rId4"/>
          <a:srcRect b="31966"/>
          <a:stretch/>
        </p:blipFill>
        <p:spPr>
          <a:xfrm>
            <a:off x="1434353" y="5343985"/>
            <a:ext cx="4339694" cy="1377490"/>
          </a:xfrm>
          <a:prstGeom prst="rect">
            <a:avLst/>
          </a:prstGeom>
        </p:spPr>
      </p:pic>
    </p:spTree>
    <p:extLst>
      <p:ext uri="{BB962C8B-B14F-4D97-AF65-F5344CB8AC3E}">
        <p14:creationId xmlns:p14="http://schemas.microsoft.com/office/powerpoint/2010/main" val="413186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B3E7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E2C51B-B10F-4C26-9D28-441CB7D5564E}"/>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a:solidFill>
                  <a:srgbClr val="FFFFFF"/>
                </a:solidFill>
              </a:rPr>
              <a:t>Connecticut to receive $300 million from national settlement with opioid distributors</a:t>
            </a:r>
          </a:p>
        </p:txBody>
      </p:sp>
      <p:pic>
        <p:nvPicPr>
          <p:cNvPr id="5" name="Content Placeholder 4" descr="Slide 1 of 2: Connecticut Attorney General William Tong, center, speaks during a press conference at the state Capitol on Wednesday, July 21, 2021 to announce Connecticut’s participation in a $26 billion national settlement with AmerisourceBergen, Cardinal Health, McKesson and Johnson &amp; Johnson related to their alleged roles in the opioid crisis.">
            <a:extLst>
              <a:ext uri="{FF2B5EF4-FFF2-40B4-BE49-F238E27FC236}">
                <a16:creationId xmlns:a16="http://schemas.microsoft.com/office/drawing/2014/main" id="{FEEDBD9B-6FAC-4708-BC5F-2D7540122E0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435" r="1" b="697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2588026C-0E44-42BD-9890-AC48A74FE92C}"/>
              </a:ext>
            </a:extLst>
          </p:cNvPr>
          <p:cNvSpPr txBox="1">
            <a:spLocks/>
          </p:cNvSpPr>
          <p:nvPr/>
        </p:nvSpPr>
        <p:spPr>
          <a:xfrm>
            <a:off x="8029319" y="917725"/>
            <a:ext cx="3424739" cy="48523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solidFill>
                <a:srgbClr val="FFFFFF"/>
              </a:solidFill>
            </a:endParaRPr>
          </a:p>
          <a:p>
            <a:pPr marL="0" indent="0">
              <a:buNone/>
            </a:pPr>
            <a:r>
              <a:rPr lang="en-US" sz="2000" dirty="0">
                <a:solidFill>
                  <a:srgbClr val="FFFFFF"/>
                </a:solidFill>
              </a:rPr>
              <a:t>State A</a:t>
            </a:r>
            <a:r>
              <a:rPr lang="en-US" sz="2000" b="0" i="0" dirty="0">
                <a:solidFill>
                  <a:srgbClr val="FFFFFF"/>
                </a:solidFill>
                <a:effectLst/>
              </a:rPr>
              <a:t>ttorney General, William Tong announcing Connecticut</a:t>
            </a:r>
            <a:r>
              <a:rPr lang="en-US" sz="2000" dirty="0">
                <a:solidFill>
                  <a:srgbClr val="FFFFFF"/>
                </a:solidFill>
              </a:rPr>
              <a:t> had participated in a </a:t>
            </a:r>
            <a:r>
              <a:rPr lang="en-US" sz="2000" b="0" i="0" dirty="0">
                <a:solidFill>
                  <a:srgbClr val="FFFFFF"/>
                </a:solidFill>
                <a:effectLst/>
              </a:rPr>
              <a:t>$26 billion national settlement with AmerisourceBergen, Cardinal Health, McKesson and Johnson &amp; Johnson related to their alleged roles in the opioid crisis.  </a:t>
            </a:r>
          </a:p>
          <a:p>
            <a:pPr marL="0" indent="0">
              <a:buNone/>
            </a:pPr>
            <a:endParaRPr lang="en-US" sz="1800" dirty="0">
              <a:solidFill>
                <a:srgbClr val="FFFFFF"/>
              </a:solidFill>
            </a:endParaRPr>
          </a:p>
          <a:p>
            <a:pPr marL="0" indent="0">
              <a:buNone/>
            </a:pPr>
            <a:r>
              <a:rPr lang="en-US" sz="1800" dirty="0">
                <a:solidFill>
                  <a:srgbClr val="FFFFFF"/>
                </a:solidFill>
              </a:rPr>
              <a:t>Press Release, Office of the CT Attorney General.   July 21, 2021</a:t>
            </a:r>
            <a:endParaRPr lang="en-US" sz="1800" b="0" i="0" dirty="0">
              <a:solidFill>
                <a:srgbClr val="FFFFFF"/>
              </a:solidFill>
              <a:effectLst/>
            </a:endParaRPr>
          </a:p>
          <a:p>
            <a:endParaRPr lang="en-US" sz="2000" dirty="0">
              <a:solidFill>
                <a:srgbClr val="FFFFFF"/>
              </a:solidFill>
            </a:endParaRPr>
          </a:p>
        </p:txBody>
      </p:sp>
      <p:sp>
        <p:nvSpPr>
          <p:cNvPr id="4" name="Slide Number Placeholder 3">
            <a:extLst>
              <a:ext uri="{FF2B5EF4-FFF2-40B4-BE49-F238E27FC236}">
                <a16:creationId xmlns:a16="http://schemas.microsoft.com/office/drawing/2014/main" id="{00BB078F-4BAD-47AD-BE4A-A5A7B4659131}"/>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3A98EE3D-8CD1-4C3F-BD1C-C98C9596463C}" type="slidenum">
              <a:rPr lang="en-US" sz="1050">
                <a:solidFill>
                  <a:schemeClr val="tx1">
                    <a:lumMod val="50000"/>
                    <a:lumOff val="50000"/>
                  </a:schemeClr>
                </a:solidFill>
                <a:latin typeface="Calibri" panose="020F0502020204030204"/>
              </a:rPr>
              <a:pPr>
                <a:spcAft>
                  <a:spcPts val="600"/>
                </a:spcAft>
                <a:defRPr/>
              </a:pPr>
              <a:t>7</a:t>
            </a:fld>
            <a:endParaRPr lang="en-US" sz="105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19445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57A588-A5E9-4B2E-B265-5AA05F20C09C}"/>
              </a:ext>
            </a:extLst>
          </p:cNvPr>
          <p:cNvSpPr>
            <a:spLocks noGrp="1"/>
          </p:cNvSpPr>
          <p:nvPr>
            <p:ph type="sldNum" sz="quarter" idx="12"/>
          </p:nvPr>
        </p:nvSpPr>
        <p:spPr/>
        <p:txBody>
          <a:bodyPr/>
          <a:lstStyle/>
          <a:p>
            <a:fld id="{C4979F39-05D7-458B-B61A-E288FD2DF874}" type="slidenum">
              <a:rPr lang="en-US" smtClean="0"/>
              <a:t>8</a:t>
            </a:fld>
            <a:endParaRPr lang="en-US"/>
          </a:p>
        </p:txBody>
      </p:sp>
      <p:pic>
        <p:nvPicPr>
          <p:cNvPr id="6" name="Picture 1">
            <a:extLst>
              <a:ext uri="{FF2B5EF4-FFF2-40B4-BE49-F238E27FC236}">
                <a16:creationId xmlns:a16="http://schemas.microsoft.com/office/drawing/2014/main" id="{739C11E6-FC6B-4EDC-90E2-06B0675DD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56" r="16756"/>
          <a:stretch>
            <a:fillRect/>
          </a:stretch>
        </p:blipFill>
        <p:spPr bwMode="auto">
          <a:xfrm>
            <a:off x="467422" y="568138"/>
            <a:ext cx="1348126" cy="1064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6DBE35C-F9DC-402F-AC41-2A707178F7FA}"/>
              </a:ext>
            </a:extLst>
          </p:cNvPr>
          <p:cNvPicPr>
            <a:picLocks noChangeAspect="1"/>
          </p:cNvPicPr>
          <p:nvPr/>
        </p:nvPicPr>
        <p:blipFill>
          <a:blip r:embed="rId4"/>
          <a:stretch>
            <a:fillRect/>
          </a:stretch>
        </p:blipFill>
        <p:spPr>
          <a:xfrm>
            <a:off x="3356222" y="874060"/>
            <a:ext cx="5949143" cy="4850258"/>
          </a:xfrm>
          <a:prstGeom prst="rect">
            <a:avLst/>
          </a:prstGeom>
        </p:spPr>
      </p:pic>
    </p:spTree>
    <p:extLst>
      <p:ext uri="{BB962C8B-B14F-4D97-AF65-F5344CB8AC3E}">
        <p14:creationId xmlns:p14="http://schemas.microsoft.com/office/powerpoint/2010/main" val="285683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600" y="310946"/>
            <a:ext cx="10936200" cy="1138822"/>
          </a:xfrm>
        </p:spPr>
        <p:txBody>
          <a:bodyPr>
            <a:noAutofit/>
          </a:bodyPr>
          <a:lstStyle/>
          <a:p>
            <a:pPr algn="ctr"/>
            <a:br>
              <a:rPr lang="en-US" sz="4000" dirty="0"/>
            </a:br>
            <a:r>
              <a:rPr lang="en-US" sz="4000" dirty="0"/>
              <a:t>Evidence-based Strategies for Overdose Prevention</a:t>
            </a:r>
            <a:endParaRPr lang="en-US" sz="3000" dirty="0"/>
          </a:p>
        </p:txBody>
      </p:sp>
      <p:sp>
        <p:nvSpPr>
          <p:cNvPr id="3" name="Slide Number Placeholder 2">
            <a:extLst>
              <a:ext uri="{FF2B5EF4-FFF2-40B4-BE49-F238E27FC236}">
                <a16:creationId xmlns:a16="http://schemas.microsoft.com/office/drawing/2014/main" id="{DC57A588-A5E9-4B2E-B265-5AA05F20C09C}"/>
              </a:ext>
            </a:extLst>
          </p:cNvPr>
          <p:cNvSpPr>
            <a:spLocks noGrp="1"/>
          </p:cNvSpPr>
          <p:nvPr>
            <p:ph type="sldNum" sz="quarter" idx="12"/>
          </p:nvPr>
        </p:nvSpPr>
        <p:spPr/>
        <p:txBody>
          <a:bodyPr/>
          <a:lstStyle/>
          <a:p>
            <a:fld id="{C4979F39-05D7-458B-B61A-E288FD2DF874}" type="slidenum">
              <a:rPr lang="en-US" smtClean="0"/>
              <a:t>9</a:t>
            </a:fld>
            <a:endParaRPr lang="en-US" dirty="0"/>
          </a:p>
        </p:txBody>
      </p:sp>
      <p:graphicFrame>
        <p:nvGraphicFramePr>
          <p:cNvPr id="13" name="Diagram 12">
            <a:extLst>
              <a:ext uri="{FF2B5EF4-FFF2-40B4-BE49-F238E27FC236}">
                <a16:creationId xmlns:a16="http://schemas.microsoft.com/office/drawing/2014/main" id="{8D478C34-5EFD-4733-BB82-997E6F29696D}"/>
              </a:ext>
            </a:extLst>
          </p:cNvPr>
          <p:cNvGraphicFramePr/>
          <p:nvPr>
            <p:extLst>
              <p:ext uri="{D42A27DB-BD31-4B8C-83A1-F6EECF244321}">
                <p14:modId xmlns:p14="http://schemas.microsoft.com/office/powerpoint/2010/main" val="470669071"/>
              </p:ext>
            </p:extLst>
          </p:nvPr>
        </p:nvGraphicFramePr>
        <p:xfrm>
          <a:off x="2393700" y="1609859"/>
          <a:ext cx="6984000" cy="452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604265C9-630D-4B0A-8031-3DF60C07EDB1}"/>
              </a:ext>
            </a:extLst>
          </p:cNvPr>
          <p:cNvSpPr txBox="1"/>
          <p:nvPr/>
        </p:nvSpPr>
        <p:spPr>
          <a:xfrm>
            <a:off x="8031133" y="5872794"/>
            <a:ext cx="3525624" cy="261610"/>
          </a:xfrm>
          <a:prstGeom prst="rect">
            <a:avLst/>
          </a:prstGeom>
          <a:noFill/>
        </p:spPr>
        <p:txBody>
          <a:bodyPr wrap="square" rtlCol="0">
            <a:spAutoFit/>
          </a:bodyPr>
          <a:lstStyle/>
          <a:p>
            <a:pPr algn="r"/>
            <a:r>
              <a:rPr lang="en-US" sz="1100" dirty="0"/>
              <a:t>Source: Safemeds.org</a:t>
            </a:r>
          </a:p>
        </p:txBody>
      </p:sp>
    </p:spTree>
    <p:extLst>
      <p:ext uri="{BB962C8B-B14F-4D97-AF65-F5344CB8AC3E}">
        <p14:creationId xmlns:p14="http://schemas.microsoft.com/office/powerpoint/2010/main" val="709901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33985-6DEC-4BB6-B360-FFFEFA02249A}">
  <ds:schemaRefs>
    <ds:schemaRef ds:uri="http://schemas.microsoft.com/sharepoint/v3"/>
    <ds:schemaRef ds:uri="http://purl.org/dc/dcmitype/"/>
    <ds:schemaRef ds:uri="http://purl.org/dc/terms/"/>
    <ds:schemaRef ds:uri="http://schemas.microsoft.com/office/2006/metadata/properties"/>
    <ds:schemaRef ds:uri="http://schemas.microsoft.com/office/2006/documentManagement/types"/>
    <ds:schemaRef ds:uri="16c05727-aa75-4e4a-9b5f-8a80a1165891"/>
    <ds:schemaRef ds:uri="http://www.w3.org/XML/1998/namespace"/>
    <ds:schemaRef ds:uri="http://schemas.microsoft.com/office/infopath/2007/PartnerControls"/>
    <ds:schemaRef ds:uri="71af3243-3dd4-4a8d-8c0d-dd76da1f02a5"/>
    <ds:schemaRef ds:uri="http://schemas.openxmlformats.org/package/2006/metadata/core-properties"/>
    <ds:schemaRef ds:uri="230e9df3-be65-4c73-a93b-d1236ebd677e"/>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15643</TotalTime>
  <Words>1027</Words>
  <Application>Microsoft Office PowerPoint</Application>
  <PresentationFormat>Widescreen</PresentationFormat>
  <Paragraphs>103</Paragraphs>
  <Slides>12</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Arial</vt:lpstr>
      <vt:lpstr>Arial Nova Light</vt:lpstr>
      <vt:lpstr>Calibri</vt:lpstr>
      <vt:lpstr>Calibri Light</vt:lpstr>
      <vt:lpstr>Cambria</vt:lpstr>
      <vt:lpstr>Cambria Math</vt:lpstr>
      <vt:lpstr>Franklin Gothic Book</vt:lpstr>
      <vt:lpstr>Gill Sans MT</vt:lpstr>
      <vt:lpstr>museo</vt:lpstr>
      <vt:lpstr>open-sans</vt:lpstr>
      <vt:lpstr>Symbol</vt:lpstr>
      <vt:lpstr>Times New Roman</vt:lpstr>
      <vt:lpstr>Wingdings</vt:lpstr>
      <vt:lpstr>Wingdings 2</vt:lpstr>
      <vt:lpstr>Office Theme</vt:lpstr>
      <vt:lpstr>Lunch &amp; Learn with OHA  March 22, 2022 12:00-12:30p</vt:lpstr>
      <vt:lpstr> The Opioid Crisis:  Getting Worse, Not Better!   </vt:lpstr>
      <vt:lpstr>28.5% National Increase in Drug Overdose Deaths                                          (Apr 2020 – Feb 2021)</vt:lpstr>
      <vt:lpstr>PowerPoint Presentation</vt:lpstr>
      <vt:lpstr>PowerPoint Presentation</vt:lpstr>
      <vt:lpstr>PowerPoint Presentation</vt:lpstr>
      <vt:lpstr>Connecticut to receive $300 million from national settlement with opioid distributors</vt:lpstr>
      <vt:lpstr>PowerPoint Presentation</vt:lpstr>
      <vt:lpstr> Evidence-based Strategies for Overdose Prevention</vt:lpstr>
      <vt:lpstr>PowerPoint Presentation</vt:lpstr>
      <vt:lpstr>RESOURCES  Where to get additional Opioid &amp; Prescription Drug Overdose Prevention Information: </vt:lpstr>
      <vt:lpstr>     Thank you for joining us today.                      Any Questions?            Email:  Healthcare.Advocate@ct.gov  Phone:  866-466-4446  Web:  www.ct.gov/oha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Hall, Jill</cp:lastModifiedBy>
  <cp:revision>75</cp:revision>
  <dcterms:created xsi:type="dcterms:W3CDTF">2021-09-13T14:25:51Z</dcterms:created>
  <dcterms:modified xsi:type="dcterms:W3CDTF">2022-03-15T15:01:40Z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