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20"/>
  </p:notesMasterIdLst>
  <p:sldIdLst>
    <p:sldId id="256" r:id="rId5"/>
    <p:sldId id="259" r:id="rId6"/>
    <p:sldId id="266" r:id="rId7"/>
    <p:sldId id="272" r:id="rId8"/>
    <p:sldId id="282" r:id="rId9"/>
    <p:sldId id="287" r:id="rId10"/>
    <p:sldId id="273" r:id="rId11"/>
    <p:sldId id="283" r:id="rId12"/>
    <p:sldId id="279" r:id="rId13"/>
    <p:sldId id="281" r:id="rId14"/>
    <p:sldId id="284" r:id="rId15"/>
    <p:sldId id="285" r:id="rId16"/>
    <p:sldId id="286" r:id="rId17"/>
    <p:sldId id="271"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8566" autoAdjust="0"/>
  </p:normalViewPr>
  <p:slideViewPr>
    <p:cSldViewPr snapToGrid="0" showGuides="1">
      <p:cViewPr varScale="1">
        <p:scale>
          <a:sx n="48" d="100"/>
          <a:sy n="48" d="100"/>
        </p:scale>
        <p:origin x="72"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Lunch &amp; Learn will provide an overview of some of the most notable changes in health insurance coverage that will begin on January 1, 2022.  Most of these changes are the result of new mandates passed by the CT General Assembly and will be applicable only to fully insured health plans such as those sold on the Access Health exchange.  In addition, new federal rules addressing surprise billing by out-of-network providers will take effect at the start of the new year as well.  </a:t>
            </a:r>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91522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359467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224296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408820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138052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274529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0"/>
              </a:spcAft>
            </a:pPr>
            <a:r>
              <a:rPr lang="en-US" sz="1800" kern="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The following exceptions apply:</a:t>
            </a:r>
            <a:endParaRPr lang="en-US" sz="18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kern="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If the FDA raises an issue regarding the clinical safety of a drug, insurers may remove that drug with 90 days’ notice.  Treating physician can override if medically necessary in spite of FDA notice.</a:t>
            </a:r>
            <a:endParaRPr lang="en-US" sz="1800" kern="100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1800" kern="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With 90 days’ notice, insurers may remove a drug that is approved by the FDA for over-the-counter use. </a:t>
            </a:r>
            <a:endParaRPr lang="en-US" sz="1800" kern="100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1800" kern="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Insurers may move a brand name drug from a lower tier to a higher tier if the FDA approves a therapeutic equivalent generic, and the insurer places the equivalent generic drug in a lower tier   </a:t>
            </a:r>
            <a:endParaRPr lang="en-US" sz="1800" kern="100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355160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02685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85891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self-insurance and fully insured plans</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31665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11/23/2021</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November 23, 2021</a:t>
            </a:r>
            <a:br>
              <a:rPr lang="en-US" dirty="0">
                <a:latin typeface="Gill Sans MT" panose="020B0502020104020203" pitchFamily="34" charset="0"/>
              </a:rPr>
            </a:br>
            <a:r>
              <a:rPr lang="en-US" dirty="0">
                <a:latin typeface="Gill Sans MT" panose="020B0502020104020203" pitchFamily="34" charset="0"/>
              </a:rPr>
              <a:t>12:00-12:30p</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p:txBody>
          <a:bodyPr>
            <a:normAutofit fontScale="85000" lnSpcReduction="10000"/>
          </a:bodyPr>
          <a:lstStyle/>
          <a:p>
            <a:pPr algn="ctr"/>
            <a:r>
              <a:rPr lang="en-US" dirty="0">
                <a:latin typeface="Gill Sans MT" panose="020B0502020104020203" pitchFamily="34" charset="0"/>
              </a:rPr>
              <a:t>Presenters: Ted Doolittle – CT Healthcare Advocate &amp; Sean King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a:xfrm>
            <a:off x="1047280" y="759805"/>
            <a:ext cx="10306520" cy="1325563"/>
          </a:xfrm>
        </p:spPr>
        <p:txBody>
          <a:bodyPr>
            <a:normAutofit/>
          </a:bodyPr>
          <a:lstStyle/>
          <a:p>
            <a:pPr algn="ctr"/>
            <a:r>
              <a:rPr lang="en-US" sz="4000" dirty="0">
                <a:solidFill>
                  <a:srgbClr val="FFFFFF"/>
                </a:solidFill>
                <a:latin typeface="Gill Sans MT" panose="020B0502020104020203" pitchFamily="34" charset="0"/>
              </a:rPr>
              <a:t>External Review Filing Fees</a:t>
            </a:r>
            <a:br>
              <a:rPr lang="en-US" sz="4000" dirty="0">
                <a:solidFill>
                  <a:srgbClr val="FFFFFF"/>
                </a:solidFill>
                <a:latin typeface="Gill Sans MT" panose="020B0502020104020203" pitchFamily="34" charset="0"/>
              </a:rPr>
            </a:br>
            <a:r>
              <a:rPr lang="en-US" sz="4000" dirty="0">
                <a:solidFill>
                  <a:srgbClr val="FFFFFF"/>
                </a:solidFill>
                <a:latin typeface="Gill Sans MT" panose="020B0502020104020203" pitchFamily="34" charset="0"/>
              </a:rPr>
              <a:t>Public Act 21-157</a:t>
            </a:r>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a:xfrm>
            <a:off x="1290704" y="2731395"/>
            <a:ext cx="4345275" cy="3487830"/>
          </a:xfrm>
        </p:spPr>
        <p:txBody>
          <a:bodyPr>
            <a:normAutofit fontScale="92500" lnSpcReduction="10000"/>
          </a:bodyPr>
          <a:lstStyle/>
          <a:p>
            <a:r>
              <a:rPr lang="en-US" sz="2000" dirty="0">
                <a:latin typeface="Gill Sans MT" panose="020B0502020104020203" pitchFamily="34" charset="0"/>
              </a:rPr>
              <a:t>Prior to October 1, 2021, $25 fee was needed to access independent reviewer after exhausting internal insurance company appeals for denials based on lack of medical necessity.</a:t>
            </a:r>
          </a:p>
          <a:p>
            <a:endParaRPr lang="en-US" sz="2000" dirty="0">
              <a:latin typeface="Gill Sans MT" panose="020B0502020104020203" pitchFamily="34" charset="0"/>
            </a:endParaRPr>
          </a:p>
          <a:p>
            <a:r>
              <a:rPr lang="en-US" sz="2000" dirty="0">
                <a:latin typeface="Gill Sans MT" panose="020B0502020104020203" pitchFamily="34" charset="0"/>
              </a:rPr>
              <a:t>Fee was refunded if denial was overturned</a:t>
            </a:r>
          </a:p>
          <a:p>
            <a:pPr marL="0" indent="0">
              <a:buNone/>
            </a:pPr>
            <a:endParaRPr lang="en-US" sz="800" dirty="0">
              <a:latin typeface="Gill Sans MT" panose="020B0502020104020203" pitchFamily="34" charset="0"/>
            </a:endParaRPr>
          </a:p>
          <a:p>
            <a:r>
              <a:rPr lang="en-US" sz="2000" dirty="0">
                <a:latin typeface="Gill Sans MT" panose="020B0502020104020203" pitchFamily="34" charset="0"/>
              </a:rPr>
              <a:t>New law ends the fees, aligning Connecticut with most other states, which do not require consumer appeal filing fees</a:t>
            </a:r>
          </a:p>
        </p:txBody>
      </p:sp>
      <p:pic>
        <p:nvPicPr>
          <p:cNvPr id="1026" name="Picture 2" descr="Colorado Judicial Branch">
            <a:extLst>
              <a:ext uri="{FF2B5EF4-FFF2-40B4-BE49-F238E27FC236}">
                <a16:creationId xmlns:a16="http://schemas.microsoft.com/office/drawing/2014/main" id="{7A1C459E-1FBC-4112-9828-DF619EFBB8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8892" y="3177513"/>
            <a:ext cx="4802404" cy="219309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www.ct.gov/oha</a:t>
            </a:r>
          </a:p>
        </p:txBody>
      </p:sp>
    </p:spTree>
    <p:extLst>
      <p:ext uri="{BB962C8B-B14F-4D97-AF65-F5344CB8AC3E}">
        <p14:creationId xmlns:p14="http://schemas.microsoft.com/office/powerpoint/2010/main" val="394447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a:xfrm>
            <a:off x="1047280" y="759805"/>
            <a:ext cx="10306520" cy="1325563"/>
          </a:xfrm>
        </p:spPr>
        <p:txBody>
          <a:bodyPr>
            <a:normAutofit/>
          </a:bodyPr>
          <a:lstStyle/>
          <a:p>
            <a:pPr algn="ctr"/>
            <a:r>
              <a:rPr lang="en-US" sz="4000" dirty="0">
                <a:solidFill>
                  <a:srgbClr val="FFFFFF"/>
                </a:solidFill>
                <a:latin typeface="Gill Sans MT" panose="020B0502020104020203" pitchFamily="34" charset="0"/>
              </a:rPr>
              <a:t>Insurance ID Cards</a:t>
            </a:r>
            <a:br>
              <a:rPr lang="en-US" sz="4000" dirty="0">
                <a:solidFill>
                  <a:srgbClr val="FFFFFF"/>
                </a:solidFill>
                <a:latin typeface="Gill Sans MT" panose="020B0502020104020203" pitchFamily="34" charset="0"/>
              </a:rPr>
            </a:br>
            <a:r>
              <a:rPr lang="en-US" sz="4000" dirty="0">
                <a:solidFill>
                  <a:srgbClr val="FFFFFF"/>
                </a:solidFill>
                <a:latin typeface="Gill Sans MT" panose="020B0502020104020203" pitchFamily="34" charset="0"/>
              </a:rPr>
              <a:t>Public Act 21-2 (June Special Session)</a:t>
            </a:r>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a:xfrm>
            <a:off x="1424904" y="2494450"/>
            <a:ext cx="3903841" cy="3727835"/>
          </a:xfrm>
        </p:spPr>
        <p:txBody>
          <a:bodyPr>
            <a:normAutofit/>
          </a:bodyPr>
          <a:lstStyle/>
          <a:p>
            <a:r>
              <a:rPr lang="en-US" sz="2000" dirty="0">
                <a:latin typeface="Gill Sans MT" panose="020B0502020104020203" pitchFamily="34" charset="0"/>
              </a:rPr>
              <a:t>Requires insurance cards to identify on the member’s card whether the health plan is “self-insured” (i.e. federally regulated) or “fully insured” (i.e., state-regulated) </a:t>
            </a:r>
          </a:p>
          <a:p>
            <a:pPr marL="0" indent="0">
              <a:buNone/>
            </a:pPr>
            <a:endParaRPr lang="en-US" sz="2000" dirty="0">
              <a:latin typeface="Gill Sans MT" panose="020B0502020104020203" pitchFamily="34" charset="0"/>
            </a:endParaRPr>
          </a:p>
          <a:p>
            <a:r>
              <a:rPr lang="en-US" sz="2000" dirty="0">
                <a:latin typeface="Gill Sans MT" panose="020B0502020104020203" pitchFamily="34" charset="0"/>
              </a:rPr>
              <a:t>Will assist consumers and advocates in identifying which laws and regulations apply, which will speed up resolution of disputes</a:t>
            </a:r>
          </a:p>
        </p:txBody>
      </p:sp>
      <p:pic>
        <p:nvPicPr>
          <p:cNvPr id="2050" name="Picture 2" descr="Provider Communications">
            <a:extLst>
              <a:ext uri="{FF2B5EF4-FFF2-40B4-BE49-F238E27FC236}">
                <a16:creationId xmlns:a16="http://schemas.microsoft.com/office/drawing/2014/main" id="{80663CDC-CFE4-4D1D-A5EF-898C8DC18B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23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www.ct.gov/oha</a:t>
            </a:r>
          </a:p>
        </p:txBody>
      </p:sp>
    </p:spTree>
    <p:extLst>
      <p:ext uri="{BB962C8B-B14F-4D97-AF65-F5344CB8AC3E}">
        <p14:creationId xmlns:p14="http://schemas.microsoft.com/office/powerpoint/2010/main" val="127224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No Surprises Act Rulemaking</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a:bodyPr>
          <a:lstStyle/>
          <a:p>
            <a:r>
              <a:rPr lang="en-US" b="1" dirty="0">
                <a:latin typeface="Gill Sans MT" panose="020B0502020104020203" pitchFamily="34" charset="0"/>
              </a:rPr>
              <a:t>July 1, 2021 Interim Final Rule – Part 1</a:t>
            </a:r>
          </a:p>
          <a:p>
            <a:pPr lvl="1"/>
            <a:r>
              <a:rPr lang="en-US" b="1" dirty="0">
                <a:latin typeface="Gill Sans MT" panose="020B0502020104020203" pitchFamily="34" charset="0"/>
              </a:rPr>
              <a:t>Defines requirements for health plan coverage of certain “surprise bills,” –   which include charges for out-of-network emergency services, air ambulance services and non-emergency services at in-network facilities</a:t>
            </a:r>
          </a:p>
          <a:p>
            <a:pPr lvl="1"/>
            <a:r>
              <a:rPr lang="en-US" b="1" dirty="0">
                <a:latin typeface="Gill Sans MT" panose="020B0502020104020203" pitchFamily="34" charset="0"/>
              </a:rPr>
              <a:t>Limits cost sharing for such charges to in-network levels and applies cost sharing obligations to in-network deductibles and out-of-pocket maximums</a:t>
            </a:r>
          </a:p>
          <a:p>
            <a:pPr lvl="1"/>
            <a:r>
              <a:rPr lang="en-US" b="1" dirty="0">
                <a:latin typeface="Gill Sans MT" panose="020B0502020104020203" pitchFamily="34" charset="0"/>
              </a:rPr>
              <a:t>Prohibits out-of-network providers from “balance billing” the difference between their charges and the amount deemed to be payable under the health plan without a prescribed notice</a:t>
            </a:r>
          </a:p>
          <a:p>
            <a:endParaRPr lang="en-US" dirty="0">
              <a:latin typeface="Gill Sans MT" panose="020B0502020104020203" pitchFamily="34" charset="0"/>
            </a:endParaRPr>
          </a:p>
          <a:p>
            <a:pPr lvl="1"/>
            <a:endParaRPr lang="en-US" dirty="0">
              <a:latin typeface="Gill Sans MT" panose="020B0502020104020203" pitchFamily="34" charset="0"/>
            </a:endParaRPr>
          </a:p>
        </p:txBody>
      </p:sp>
    </p:spTree>
    <p:extLst>
      <p:ext uri="{BB962C8B-B14F-4D97-AF65-F5344CB8AC3E}">
        <p14:creationId xmlns:p14="http://schemas.microsoft.com/office/powerpoint/2010/main" val="280511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No Surprises Act Rulemaking</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lnSpcReduction="10000"/>
          </a:bodyPr>
          <a:lstStyle/>
          <a:p>
            <a:r>
              <a:rPr lang="en-US" b="1" dirty="0">
                <a:latin typeface="Gill Sans MT" panose="020B0502020104020203" pitchFamily="34" charset="0"/>
              </a:rPr>
              <a:t>July 1, 2021 Interim Final Rule – Part 1</a:t>
            </a:r>
          </a:p>
          <a:p>
            <a:pPr lvl="1"/>
            <a:r>
              <a:rPr lang="en-US" b="1" dirty="0">
                <a:latin typeface="Gill Sans MT" panose="020B0502020104020203" pitchFamily="34" charset="0"/>
              </a:rPr>
              <a:t>Defines requirements for health plan coverage of certain “surprise bills,” –   which include charges for out-of-network emergency services, air ambulance services and non-emergency services at in-network facilities</a:t>
            </a:r>
          </a:p>
          <a:p>
            <a:pPr lvl="1"/>
            <a:r>
              <a:rPr lang="en-US" b="1" dirty="0">
                <a:latin typeface="Gill Sans MT" panose="020B0502020104020203" pitchFamily="34" charset="0"/>
              </a:rPr>
              <a:t>Limits cost sharing for such charges to in-network levels and applies cost sharing obligations to in-network deductibles and out-of-pocket maximums</a:t>
            </a:r>
          </a:p>
          <a:p>
            <a:pPr lvl="1"/>
            <a:r>
              <a:rPr lang="en-US" b="1" dirty="0">
                <a:latin typeface="Gill Sans MT" panose="020B0502020104020203" pitchFamily="34" charset="0"/>
              </a:rPr>
              <a:t>Prohibits out-of-network providers from “balance billing” the difference between their charges and the amount deemed to be payable under the health plan without a prescribed notice</a:t>
            </a:r>
          </a:p>
          <a:p>
            <a:pPr lvl="1"/>
            <a:endParaRPr lang="en-US" dirty="0">
              <a:latin typeface="Gill Sans MT" panose="020B0502020104020203" pitchFamily="34" charset="0"/>
            </a:endParaRPr>
          </a:p>
          <a:p>
            <a:r>
              <a:rPr lang="en-US" b="1" dirty="0">
                <a:latin typeface="Gill Sans MT" panose="020B0502020104020203" pitchFamily="34" charset="0"/>
              </a:rPr>
              <a:t>September 30, 2021 Interim Final Rule – Part II</a:t>
            </a:r>
          </a:p>
          <a:p>
            <a:pPr lvl="1"/>
            <a:r>
              <a:rPr lang="en-US" b="1" dirty="0">
                <a:latin typeface="Gill Sans MT" panose="020B0502020104020203" pitchFamily="34" charset="0"/>
              </a:rPr>
              <a:t>Establishes independent dispute resolution process to settle payment disputes between out-of-network providers and health plans or uninsured patients</a:t>
            </a:r>
            <a:endParaRPr lang="en-US" dirty="0">
              <a:latin typeface="Gill Sans MT" panose="020B0502020104020203" pitchFamily="34" charset="0"/>
            </a:endParaRPr>
          </a:p>
          <a:p>
            <a:endParaRPr lang="en-US" dirty="0">
              <a:latin typeface="Gill Sans MT" panose="020B0502020104020203" pitchFamily="34" charset="0"/>
            </a:endParaRPr>
          </a:p>
          <a:p>
            <a:pPr lvl="1"/>
            <a:endParaRPr lang="en-US" dirty="0">
              <a:latin typeface="Gill Sans MT" panose="020B0502020104020203" pitchFamily="34" charset="0"/>
            </a:endParaRPr>
          </a:p>
        </p:txBody>
      </p:sp>
    </p:spTree>
    <p:extLst>
      <p:ext uri="{BB962C8B-B14F-4D97-AF65-F5344CB8AC3E}">
        <p14:creationId xmlns:p14="http://schemas.microsoft.com/office/powerpoint/2010/main" val="347198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fontScale="92500" lnSpcReduction="20000"/>
          </a:bodyPr>
          <a:lstStyle/>
          <a:p>
            <a:pPr algn="ctr"/>
            <a:r>
              <a:rPr lang="en-US" dirty="0">
                <a:latin typeface="Gill Sans MT" panose="020B0502020104020203" pitchFamily="34" charset="0"/>
              </a:rPr>
              <a:t>OHA DOES NOT WANT TO BE THE “BEST KEPT SECRET FOR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a:p>
            <a:r>
              <a:rPr lang="en-US" dirty="0">
                <a:latin typeface="Gill Sans MT" panose="020B0502020104020203" pitchFamily="34" charset="0"/>
              </a:rPr>
              <a:t>	</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2726844"/>
          </a:xfrm>
        </p:spPr>
        <p:txBody>
          <a:bodyPr>
            <a:normAutofit fontScale="90000"/>
          </a:bodyPr>
          <a:lstStyle/>
          <a:p>
            <a:br>
              <a:rPr lang="en-US" dirty="0"/>
            </a:br>
            <a:r>
              <a:rPr lang="en-US" dirty="0"/>
              <a:t>	Thank you</a:t>
            </a:r>
            <a:br>
              <a:rPr lang="en-US" dirty="0"/>
            </a:br>
            <a:br>
              <a:rPr lang="en-US" dirty="0"/>
            </a:br>
            <a:r>
              <a:rPr lang="en-US" dirty="0"/>
              <a:t>	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111760" y="3156438"/>
            <a:ext cx="5140960" cy="2901462"/>
          </a:xfrm>
        </p:spPr>
        <p:txBody>
          <a:bodyPr/>
          <a:lstStyle/>
          <a:p>
            <a:r>
              <a:rPr lang="en-US" b="1" dirty="0">
                <a:solidFill>
                  <a:srgbClr val="0070C0"/>
                </a:solidFill>
              </a:rPr>
              <a:t>OFFICE OF THE HEALTHCARE ADVOCATE</a:t>
            </a:r>
          </a:p>
          <a:p>
            <a:r>
              <a:rPr lang="en-US"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dirty="0">
              <a:solidFill>
                <a:srgbClr val="00B0F0"/>
              </a:solidFill>
            </a:endParaRPr>
          </a:p>
          <a:p>
            <a:r>
              <a:rPr lang="en-US" dirty="0"/>
              <a:t>866-466-4446</a:t>
            </a:r>
          </a:p>
          <a:p>
            <a:r>
              <a:rPr lang="en-US"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606830"/>
            <a:ext cx="3475915" cy="3520440"/>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fontScale="90000"/>
          </a:bodyPr>
          <a:lstStyle/>
          <a:p>
            <a:pPr algn="ctr"/>
            <a:r>
              <a:rPr lang="en-US" sz="2700" dirty="0">
                <a:latin typeface="Gill Sans MT" panose="020B0502020104020203" pitchFamily="34" charset="0"/>
              </a:rPr>
              <a:t>Important Changes in Health Care Coverage</a:t>
            </a:r>
            <a:br>
              <a:rPr lang="en-US" sz="1800" dirty="0">
                <a:latin typeface="Gill Sans MT" panose="020B0502020104020203" pitchFamily="34" charset="0"/>
              </a:rPr>
            </a:br>
            <a:br>
              <a:rPr lang="en-US" sz="1800" dirty="0">
                <a:latin typeface="Gill Sans MT" panose="020B0502020104020203" pitchFamily="34" charset="0"/>
              </a:rPr>
            </a:br>
            <a:r>
              <a:rPr lang="en-US" sz="2700" b="1" dirty="0">
                <a:latin typeface="Gill Sans MT" panose="020B0502020104020203" pitchFamily="34" charset="0"/>
              </a:rPr>
              <a:t>New Connecticut Mandates</a:t>
            </a:r>
            <a:br>
              <a:rPr lang="en-US" sz="1800" b="1" dirty="0">
                <a:latin typeface="Gill Sans MT" panose="020B0502020104020203" pitchFamily="34" charset="0"/>
              </a:rPr>
            </a:br>
            <a:r>
              <a:rPr lang="en-US" sz="1800" dirty="0">
                <a:latin typeface="Gill Sans MT" panose="020B0502020104020203" pitchFamily="34" charset="0"/>
              </a:rPr>
              <a:t>Cost Share Accumulator Programs</a:t>
            </a:r>
            <a:br>
              <a:rPr lang="en-US" sz="1800" dirty="0">
                <a:latin typeface="Gill Sans MT" panose="020B0502020104020203" pitchFamily="34" charset="0"/>
              </a:rPr>
            </a:br>
            <a:r>
              <a:rPr lang="en-US" sz="1800" dirty="0">
                <a:latin typeface="Gill Sans MT" panose="020B0502020104020203" pitchFamily="34" charset="0"/>
              </a:rPr>
              <a:t>Formulary Stability</a:t>
            </a:r>
            <a:br>
              <a:rPr lang="en-US" sz="1800" dirty="0">
                <a:latin typeface="Gill Sans MT" panose="020B0502020104020203" pitchFamily="34" charset="0"/>
              </a:rPr>
            </a:br>
            <a:r>
              <a:rPr lang="en-US" sz="1800" dirty="0">
                <a:latin typeface="Gill Sans MT" panose="020B0502020104020203" pitchFamily="34" charset="0"/>
              </a:rPr>
              <a:t>Dependent Child Dental and Vision Coverage</a:t>
            </a:r>
            <a:br>
              <a:rPr lang="en-US" sz="1800" dirty="0">
                <a:latin typeface="Gill Sans MT" panose="020B0502020104020203" pitchFamily="34" charset="0"/>
              </a:rPr>
            </a:br>
            <a:r>
              <a:rPr lang="en-US" sz="1800" dirty="0">
                <a:latin typeface="Gill Sans MT" panose="020B0502020104020203" pitchFamily="34" charset="0"/>
              </a:rPr>
              <a:t>External Review Filing Fees</a:t>
            </a:r>
            <a:br>
              <a:rPr lang="en-US" sz="1800" dirty="0">
                <a:latin typeface="Gill Sans MT" panose="020B0502020104020203" pitchFamily="34" charset="0"/>
              </a:rPr>
            </a:br>
            <a:r>
              <a:rPr lang="en-US" sz="1800" dirty="0">
                <a:latin typeface="Gill Sans MT" panose="020B0502020104020203" pitchFamily="34" charset="0"/>
              </a:rPr>
              <a:t>Insurance ID Cards</a:t>
            </a:r>
            <a:br>
              <a:rPr lang="en-US" sz="1800" dirty="0">
                <a:latin typeface="Gill Sans MT" panose="020B0502020104020203" pitchFamily="34" charset="0"/>
              </a:rPr>
            </a:br>
            <a:br>
              <a:rPr lang="en-US" sz="1800" dirty="0">
                <a:latin typeface="Gill Sans MT" panose="020B0502020104020203" pitchFamily="34" charset="0"/>
              </a:rPr>
            </a:br>
            <a:r>
              <a:rPr lang="en-US" sz="2700" b="1" dirty="0">
                <a:latin typeface="Gill Sans MT" panose="020B0502020104020203" pitchFamily="34" charset="0"/>
              </a:rPr>
              <a:t>No Surprises Act</a:t>
            </a:r>
            <a:br>
              <a:rPr lang="en-US" sz="1800" b="1" dirty="0">
                <a:latin typeface="Gill Sans MT" panose="020B0502020104020203" pitchFamily="34" charset="0"/>
              </a:rPr>
            </a:br>
            <a:br>
              <a:rPr lang="en-US" sz="1800" dirty="0">
                <a:latin typeface="Gill Sans MT" panose="020B0502020104020203" pitchFamily="34" charset="0"/>
              </a:rPr>
            </a:br>
            <a:r>
              <a:rPr lang="en-US" sz="1800" dirty="0">
                <a:latin typeface="Gill Sans MT" panose="020B0502020104020203" pitchFamily="34" charset="0"/>
              </a:rPr>
              <a:t>Sean King</a:t>
            </a:r>
            <a:r>
              <a:rPr lang="en-US" sz="1800" cap="none" dirty="0">
                <a:latin typeface="Gill Sans MT" panose="020B0502020104020203" pitchFamily="34" charset="0"/>
              </a:rPr>
              <a:t>, Staff Attorney, Office of the Healthcare Advocate</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New Connecticut Mandates for Fully Insured Plans</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a:bodyPr>
          <a:lstStyle/>
          <a:p>
            <a:r>
              <a:rPr lang="en-US" b="1" dirty="0">
                <a:latin typeface="Gill Sans MT" panose="020B0502020104020203" pitchFamily="34" charset="0"/>
              </a:rPr>
              <a:t>Cost Share Accumulator Programs – Public Act 21-14</a:t>
            </a:r>
            <a:endParaRPr lang="en-US" dirty="0">
              <a:latin typeface="Gill Sans MT" panose="020B0502020104020203" pitchFamily="34" charset="0"/>
            </a:endParaRPr>
          </a:p>
          <a:p>
            <a:pPr marL="457200" lvl="1" indent="0">
              <a:buNone/>
            </a:pPr>
            <a:endParaRPr lang="en-US" dirty="0">
              <a:latin typeface="Gill Sans MT" panose="020B0502020104020203" pitchFamily="34" charset="0"/>
            </a:endParaRPr>
          </a:p>
          <a:p>
            <a:r>
              <a:rPr lang="en-US" b="1" dirty="0">
                <a:latin typeface="Gill Sans MT" panose="020B0502020104020203" pitchFamily="34" charset="0"/>
              </a:rPr>
              <a:t>Formulary Stability – Public Act 21-96</a:t>
            </a:r>
            <a:endParaRPr lang="en-US" dirty="0">
              <a:latin typeface="Gill Sans MT" panose="020B0502020104020203" pitchFamily="34" charset="0"/>
            </a:endParaRPr>
          </a:p>
          <a:p>
            <a:pPr marL="324000" lvl="1" indent="0">
              <a:buNone/>
            </a:pPr>
            <a:endParaRPr lang="en-US" dirty="0">
              <a:latin typeface="Gill Sans MT" panose="020B0502020104020203" pitchFamily="34" charset="0"/>
            </a:endParaRPr>
          </a:p>
          <a:p>
            <a:r>
              <a:rPr lang="en-US" b="1" dirty="0">
                <a:latin typeface="Gill Sans MT" panose="020B0502020104020203" pitchFamily="34" charset="0"/>
              </a:rPr>
              <a:t>Dependent Child Dental &amp; Vision Coverage – Public Act 21-149</a:t>
            </a:r>
            <a:endParaRPr lang="en-US" dirty="0">
              <a:latin typeface="Gill Sans MT" panose="020B0502020104020203" pitchFamily="34" charset="0"/>
            </a:endParaRPr>
          </a:p>
          <a:p>
            <a:pPr lvl="1"/>
            <a:endParaRPr lang="en-US" dirty="0">
              <a:latin typeface="Gill Sans MT" panose="020B0502020104020203" pitchFamily="34" charset="0"/>
            </a:endParaRPr>
          </a:p>
          <a:p>
            <a:r>
              <a:rPr lang="en-US" b="1" dirty="0">
                <a:latin typeface="Gill Sans MT" panose="020B0502020104020203" pitchFamily="34" charset="0"/>
              </a:rPr>
              <a:t>External Review Filing Fees – Public Act 21-157</a:t>
            </a:r>
            <a:endParaRPr lang="en-US" dirty="0">
              <a:latin typeface="Gill Sans MT" panose="020B0502020104020203" pitchFamily="34" charset="0"/>
            </a:endParaRPr>
          </a:p>
          <a:p>
            <a:pPr marL="457200" lvl="1" indent="0">
              <a:buNone/>
            </a:pPr>
            <a:endParaRPr lang="en-US" dirty="0">
              <a:latin typeface="Gill Sans MT" panose="020B0502020104020203" pitchFamily="34" charset="0"/>
            </a:endParaRPr>
          </a:p>
          <a:p>
            <a:r>
              <a:rPr lang="en-US" b="1" dirty="0">
                <a:latin typeface="Gill Sans MT" panose="020B0502020104020203" pitchFamily="34" charset="0"/>
              </a:rPr>
              <a:t>Insurance ID Cards – Public Act 21-2 (June Special Session)</a:t>
            </a:r>
            <a:endParaRPr lang="en-US" dirty="0">
              <a:latin typeface="Gill Sans MT" panose="020B0502020104020203" pitchFamily="34" charset="0"/>
            </a:endParaRPr>
          </a:p>
          <a:p>
            <a:pPr lvl="1"/>
            <a:endParaRPr lang="en-US" dirty="0">
              <a:latin typeface="Gill Sans MT" panose="020B0502020104020203" pitchFamily="34" charset="0"/>
            </a:endParaRPr>
          </a:p>
        </p:txBody>
      </p:sp>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53FCFA-54F3-4324-BC76-6AA8CEF69B09}"/>
              </a:ext>
            </a:extLst>
          </p:cNvPr>
          <p:cNvSpPr>
            <a:spLocks noGrp="1"/>
          </p:cNvSpPr>
          <p:nvPr>
            <p:ph type="title"/>
          </p:nvPr>
        </p:nvSpPr>
        <p:spPr>
          <a:xfrm>
            <a:off x="313514" y="407483"/>
            <a:ext cx="11620983" cy="1330839"/>
          </a:xfrm>
        </p:spPr>
        <p:txBody>
          <a:bodyPr>
            <a:normAutofit/>
          </a:bodyPr>
          <a:lstStyle/>
          <a:p>
            <a:pPr algn="ctr"/>
            <a:r>
              <a:rPr lang="en-US" sz="2800" b="1" dirty="0">
                <a:latin typeface="Gill Sans MT" panose="020B0502020104020203" pitchFamily="34" charset="0"/>
              </a:rPr>
              <a:t>Cost Share Accumulator Programs </a:t>
            </a:r>
            <a:br>
              <a:rPr lang="en-US" sz="2800" b="1" dirty="0">
                <a:latin typeface="Gill Sans MT" panose="020B0502020104020203" pitchFamily="34" charset="0"/>
              </a:rPr>
            </a:br>
            <a:br>
              <a:rPr lang="en-US" sz="1200" b="1" dirty="0">
                <a:latin typeface="Gill Sans MT" panose="020B0502020104020203" pitchFamily="34" charset="0"/>
              </a:rPr>
            </a:br>
            <a:r>
              <a:rPr lang="en-US" sz="2800" b="1" dirty="0">
                <a:latin typeface="Gill Sans MT" panose="020B0502020104020203" pitchFamily="34" charset="0"/>
              </a:rPr>
              <a:t>Public Act 21-14</a:t>
            </a:r>
            <a:endParaRPr lang="en-US" sz="2800" dirty="0">
              <a:latin typeface="Gill Sans MT" panose="020B0502020104020203" pitchFamily="34" charset="0"/>
            </a:endParaRPr>
          </a:p>
        </p:txBody>
      </p:sp>
      <p:sp>
        <p:nvSpPr>
          <p:cNvPr id="5" name="Content Placeholder 4">
            <a:extLst>
              <a:ext uri="{FF2B5EF4-FFF2-40B4-BE49-F238E27FC236}">
                <a16:creationId xmlns:a16="http://schemas.microsoft.com/office/drawing/2014/main" id="{ADCAF83E-B0C1-4B1D-BA82-A58C703FEFED}"/>
              </a:ext>
            </a:extLst>
          </p:cNvPr>
          <p:cNvSpPr>
            <a:spLocks noGrp="1"/>
          </p:cNvSpPr>
          <p:nvPr>
            <p:ph idx="1"/>
          </p:nvPr>
        </p:nvSpPr>
        <p:spPr>
          <a:xfrm>
            <a:off x="313514" y="1738323"/>
            <a:ext cx="4205935" cy="4983152"/>
          </a:xfrm>
        </p:spPr>
        <p:txBody>
          <a:bodyPr>
            <a:normAutofit/>
          </a:bodyPr>
          <a:lstStyle/>
          <a:p>
            <a:r>
              <a:rPr lang="en-US" sz="2000" dirty="0">
                <a:latin typeface="Gill Sans MT" panose="020B0502020104020203" pitchFamily="34" charset="0"/>
              </a:rPr>
              <a:t>Cost Share Accumulator Programs</a:t>
            </a:r>
          </a:p>
          <a:p>
            <a:pPr lvl="1"/>
            <a:r>
              <a:rPr lang="en-US" sz="1800" dirty="0">
                <a:latin typeface="Gill Sans MT" panose="020B0502020104020203" pitchFamily="34" charset="0"/>
              </a:rPr>
              <a:t>Insurer practice of refusing to give credit to patients for amounts contributed by third parties (e.g., drug manufacturer discounts) toward patient’s cost sharing (deductibles and out-of-pocket maximums)</a:t>
            </a:r>
          </a:p>
          <a:p>
            <a:pPr lvl="1"/>
            <a:r>
              <a:rPr lang="en-US" sz="1800" dirty="0">
                <a:latin typeface="Gill Sans MT" panose="020B0502020104020203" pitchFamily="34" charset="0"/>
              </a:rPr>
              <a:t>Result: higher out-of-pocket costs for patient &amp; takes longer for patient to satisfy deductible</a:t>
            </a:r>
          </a:p>
          <a:p>
            <a:pPr lvl="1"/>
            <a:r>
              <a:rPr lang="en-US" sz="1800" dirty="0">
                <a:latin typeface="Gill Sans MT" panose="020B0502020104020203" pitchFamily="34" charset="0"/>
              </a:rPr>
              <a:t>Makes some expensive drugs more difficult or impossible to access</a:t>
            </a:r>
            <a:endParaRPr lang="en-US" sz="2000" dirty="0">
              <a:latin typeface="Gill Sans MT" panose="020B0502020104020203" pitchFamily="34" charset="0"/>
            </a:endParaRPr>
          </a:p>
          <a:p>
            <a:pPr marL="457200" lvl="1" indent="0">
              <a:buNone/>
            </a:pPr>
            <a:endParaRPr lang="en-US" sz="2000" dirty="0">
              <a:latin typeface="Gill Sans MT" panose="020B0502020104020203" pitchFamily="34" charset="0"/>
            </a:endParaRPr>
          </a:p>
        </p:txBody>
      </p:sp>
      <p:sp>
        <p:nvSpPr>
          <p:cNvPr id="4" name="Footer Placeholder 3">
            <a:extLst>
              <a:ext uri="{FF2B5EF4-FFF2-40B4-BE49-F238E27FC236}">
                <a16:creationId xmlns:a16="http://schemas.microsoft.com/office/drawing/2014/main" id="{5581BCDF-0B09-4C23-91EF-39324BD7C89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solidFill>
                  <a:schemeClr val="tx1">
                    <a:lumMod val="50000"/>
                    <a:lumOff val="50000"/>
                  </a:schemeClr>
                </a:solidFill>
              </a:rPr>
              <a:t>www.ct.gov/oha</a:t>
            </a:r>
          </a:p>
        </p:txBody>
      </p:sp>
      <p:pic>
        <p:nvPicPr>
          <p:cNvPr id="8" name="Picture 7" descr="Table&#10;&#10;Description automatically generated">
            <a:extLst>
              <a:ext uri="{FF2B5EF4-FFF2-40B4-BE49-F238E27FC236}">
                <a16:creationId xmlns:a16="http://schemas.microsoft.com/office/drawing/2014/main" id="{6DF89B8B-6AF3-47A3-99BE-FA1C3C5D1CAD}"/>
              </a:ext>
            </a:extLst>
          </p:cNvPr>
          <p:cNvPicPr>
            <a:picLocks noChangeAspect="1"/>
          </p:cNvPicPr>
          <p:nvPr/>
        </p:nvPicPr>
        <p:blipFill>
          <a:blip r:embed="rId3"/>
          <a:stretch>
            <a:fillRect/>
          </a:stretch>
        </p:blipFill>
        <p:spPr>
          <a:xfrm>
            <a:off x="4776952" y="2194101"/>
            <a:ext cx="7415048" cy="3250692"/>
          </a:xfrm>
          <a:prstGeom prst="rect">
            <a:avLst/>
          </a:prstGeom>
        </p:spPr>
      </p:pic>
    </p:spTree>
    <p:extLst>
      <p:ext uri="{BB962C8B-B14F-4D97-AF65-F5344CB8AC3E}">
        <p14:creationId xmlns:p14="http://schemas.microsoft.com/office/powerpoint/2010/main" val="207641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53FCFA-54F3-4324-BC76-6AA8CEF69B09}"/>
              </a:ext>
            </a:extLst>
          </p:cNvPr>
          <p:cNvSpPr>
            <a:spLocks noGrp="1"/>
          </p:cNvSpPr>
          <p:nvPr>
            <p:ph type="title"/>
          </p:nvPr>
        </p:nvSpPr>
        <p:spPr>
          <a:xfrm>
            <a:off x="313514" y="407483"/>
            <a:ext cx="11620983" cy="1330839"/>
          </a:xfrm>
        </p:spPr>
        <p:txBody>
          <a:bodyPr>
            <a:normAutofit/>
          </a:bodyPr>
          <a:lstStyle/>
          <a:p>
            <a:pPr algn="ctr"/>
            <a:r>
              <a:rPr lang="en-US" sz="2800" b="1" dirty="0">
                <a:latin typeface="Gill Sans MT" panose="020B0502020104020203" pitchFamily="34" charset="0"/>
              </a:rPr>
              <a:t>Cost Share Accumulator Programs </a:t>
            </a:r>
            <a:br>
              <a:rPr lang="en-US" sz="2800" b="1" dirty="0">
                <a:latin typeface="Gill Sans MT" panose="020B0502020104020203" pitchFamily="34" charset="0"/>
              </a:rPr>
            </a:br>
            <a:br>
              <a:rPr lang="en-US" sz="1200" b="1" dirty="0">
                <a:latin typeface="Gill Sans MT" panose="020B0502020104020203" pitchFamily="34" charset="0"/>
              </a:rPr>
            </a:br>
            <a:r>
              <a:rPr lang="en-US" sz="2800" b="1" dirty="0">
                <a:latin typeface="Gill Sans MT" panose="020B0502020104020203" pitchFamily="34" charset="0"/>
              </a:rPr>
              <a:t>Public Act 21-14</a:t>
            </a:r>
            <a:endParaRPr lang="en-US" sz="2800" dirty="0">
              <a:latin typeface="Gill Sans MT" panose="020B0502020104020203" pitchFamily="34" charset="0"/>
            </a:endParaRPr>
          </a:p>
        </p:txBody>
      </p:sp>
      <p:sp>
        <p:nvSpPr>
          <p:cNvPr id="5" name="Content Placeholder 4">
            <a:extLst>
              <a:ext uri="{FF2B5EF4-FFF2-40B4-BE49-F238E27FC236}">
                <a16:creationId xmlns:a16="http://schemas.microsoft.com/office/drawing/2014/main" id="{ADCAF83E-B0C1-4B1D-BA82-A58C703FEFED}"/>
              </a:ext>
            </a:extLst>
          </p:cNvPr>
          <p:cNvSpPr>
            <a:spLocks noGrp="1"/>
          </p:cNvSpPr>
          <p:nvPr>
            <p:ph idx="1"/>
          </p:nvPr>
        </p:nvSpPr>
        <p:spPr>
          <a:xfrm>
            <a:off x="313514" y="1738323"/>
            <a:ext cx="4205935" cy="4983152"/>
          </a:xfrm>
        </p:spPr>
        <p:txBody>
          <a:bodyPr>
            <a:normAutofit lnSpcReduction="10000"/>
          </a:bodyPr>
          <a:lstStyle/>
          <a:p>
            <a:r>
              <a:rPr lang="en-US" sz="2000" dirty="0">
                <a:latin typeface="Gill Sans MT" panose="020B0502020104020203" pitchFamily="34" charset="0"/>
              </a:rPr>
              <a:t>Cost Share Accumulator Programs</a:t>
            </a:r>
          </a:p>
          <a:p>
            <a:pPr lvl="1"/>
            <a:r>
              <a:rPr lang="en-US" sz="1800" dirty="0">
                <a:latin typeface="Gill Sans MT" panose="020B0502020104020203" pitchFamily="34" charset="0"/>
              </a:rPr>
              <a:t>Insurer practice of refusing to give credit to patients for amounts contributed by third parties (e.g., drug manufacturer discounts) toward patient’s cost sharing (deductibles and out-of-pocket maximums)</a:t>
            </a:r>
          </a:p>
          <a:p>
            <a:pPr lvl="1"/>
            <a:r>
              <a:rPr lang="en-US" sz="1800" dirty="0">
                <a:latin typeface="Gill Sans MT" panose="020B0502020104020203" pitchFamily="34" charset="0"/>
              </a:rPr>
              <a:t>Result: higher out-of-pocket costs for members &amp; takes longer for patient to satisfy deductible</a:t>
            </a:r>
          </a:p>
          <a:p>
            <a:pPr lvl="1"/>
            <a:r>
              <a:rPr lang="en-US" sz="1800" dirty="0">
                <a:latin typeface="Gill Sans MT" panose="020B0502020104020203" pitchFamily="34" charset="0"/>
              </a:rPr>
              <a:t>Makes some expensive drugs more difficult or impossible to access</a:t>
            </a:r>
          </a:p>
          <a:p>
            <a:r>
              <a:rPr lang="en-US" sz="2000" dirty="0">
                <a:latin typeface="Gill Sans MT" panose="020B0502020104020203" pitchFamily="34" charset="0"/>
              </a:rPr>
              <a:t>Public Act 21-14</a:t>
            </a:r>
          </a:p>
          <a:p>
            <a:pPr lvl="1"/>
            <a:r>
              <a:rPr lang="en-US" sz="1800" dirty="0">
                <a:latin typeface="Gill Sans MT" panose="020B0502020104020203" pitchFamily="34" charset="0"/>
              </a:rPr>
              <a:t>Requires health insurers to give patient credit toward deductible for all third-party assistance</a:t>
            </a:r>
          </a:p>
          <a:p>
            <a:pPr lvl="1"/>
            <a:r>
              <a:rPr lang="en-US" sz="1800" dirty="0">
                <a:latin typeface="Gill Sans MT" panose="020B0502020104020203" pitchFamily="34" charset="0"/>
              </a:rPr>
              <a:t>Does not apply to self-insured employer sponsored health plans</a:t>
            </a:r>
          </a:p>
          <a:p>
            <a:pPr marL="0" indent="0">
              <a:buNone/>
            </a:pPr>
            <a:endParaRPr lang="en-US" sz="2000" dirty="0">
              <a:latin typeface="Gill Sans MT" panose="020B0502020104020203" pitchFamily="34" charset="0"/>
            </a:endParaRPr>
          </a:p>
          <a:p>
            <a:pPr marL="457200" lvl="1" indent="0">
              <a:buNone/>
            </a:pPr>
            <a:endParaRPr lang="en-US" sz="2000" dirty="0">
              <a:latin typeface="Gill Sans MT" panose="020B0502020104020203" pitchFamily="34" charset="0"/>
            </a:endParaRPr>
          </a:p>
        </p:txBody>
      </p:sp>
      <p:sp>
        <p:nvSpPr>
          <p:cNvPr id="4" name="Footer Placeholder 3">
            <a:extLst>
              <a:ext uri="{FF2B5EF4-FFF2-40B4-BE49-F238E27FC236}">
                <a16:creationId xmlns:a16="http://schemas.microsoft.com/office/drawing/2014/main" id="{5581BCDF-0B09-4C23-91EF-39324BD7C89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solidFill>
                  <a:schemeClr val="tx1">
                    <a:lumMod val="50000"/>
                    <a:lumOff val="50000"/>
                  </a:schemeClr>
                </a:solidFill>
              </a:rPr>
              <a:t>www.ct.gov/oha</a:t>
            </a:r>
          </a:p>
        </p:txBody>
      </p:sp>
      <p:pic>
        <p:nvPicPr>
          <p:cNvPr id="8" name="Picture 7" descr="Table&#10;&#10;Description automatically generated">
            <a:extLst>
              <a:ext uri="{FF2B5EF4-FFF2-40B4-BE49-F238E27FC236}">
                <a16:creationId xmlns:a16="http://schemas.microsoft.com/office/drawing/2014/main" id="{6DF89B8B-6AF3-47A3-99BE-FA1C3C5D1CAD}"/>
              </a:ext>
            </a:extLst>
          </p:cNvPr>
          <p:cNvPicPr>
            <a:picLocks noChangeAspect="1"/>
          </p:cNvPicPr>
          <p:nvPr/>
        </p:nvPicPr>
        <p:blipFill>
          <a:blip r:embed="rId3"/>
          <a:stretch>
            <a:fillRect/>
          </a:stretch>
        </p:blipFill>
        <p:spPr>
          <a:xfrm>
            <a:off x="4776952" y="2194101"/>
            <a:ext cx="7415048" cy="3250692"/>
          </a:xfrm>
          <a:prstGeom prst="rect">
            <a:avLst/>
          </a:prstGeom>
        </p:spPr>
      </p:pic>
    </p:spTree>
    <p:extLst>
      <p:ext uri="{BB962C8B-B14F-4D97-AF65-F5344CB8AC3E}">
        <p14:creationId xmlns:p14="http://schemas.microsoft.com/office/powerpoint/2010/main" val="404781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87D2-8915-410C-B225-6C9F4FC52938}"/>
              </a:ext>
            </a:extLst>
          </p:cNvPr>
          <p:cNvSpPr>
            <a:spLocks noGrp="1"/>
          </p:cNvSpPr>
          <p:nvPr>
            <p:ph type="title"/>
          </p:nvPr>
        </p:nvSpPr>
        <p:spPr>
          <a:xfrm>
            <a:off x="838200" y="788276"/>
            <a:ext cx="10515600" cy="902412"/>
          </a:xfrm>
        </p:spPr>
        <p:txBody>
          <a:bodyPr>
            <a:normAutofit fontScale="90000"/>
          </a:bodyPr>
          <a:lstStyle/>
          <a:p>
            <a:pPr algn="ctr"/>
            <a:r>
              <a:rPr lang="en-US" b="1">
                <a:latin typeface="Gill Sans MT" panose="020B0502020104020203" pitchFamily="34" charset="0"/>
              </a:rPr>
              <a:t>Formulary Stability</a:t>
            </a:r>
            <a:r>
              <a:rPr lang="en-US" sz="4400" b="1">
                <a:latin typeface="Gill Sans MT" panose="020B0502020104020203" pitchFamily="34" charset="0"/>
              </a:rPr>
              <a:t> </a:t>
            </a:r>
            <a:br>
              <a:rPr lang="en-US" sz="4400" b="1">
                <a:latin typeface="Gill Sans MT" panose="020B0502020104020203" pitchFamily="34" charset="0"/>
              </a:rPr>
            </a:br>
            <a:br>
              <a:rPr lang="en-US" sz="2000" b="1">
                <a:latin typeface="Gill Sans MT" panose="020B0502020104020203" pitchFamily="34" charset="0"/>
              </a:rPr>
            </a:br>
            <a:r>
              <a:rPr lang="en-US" sz="4400" b="1">
                <a:latin typeface="Gill Sans MT" panose="020B0502020104020203" pitchFamily="34" charset="0"/>
              </a:rPr>
              <a:t>Public Act 21-96</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29F4F898-F796-432C-BD5B-FC002C4E8848}"/>
              </a:ext>
            </a:extLst>
          </p:cNvPr>
          <p:cNvSpPr>
            <a:spLocks noGrp="1"/>
          </p:cNvSpPr>
          <p:nvPr>
            <p:ph type="ftr" sz="quarter" idx="11"/>
          </p:nvPr>
        </p:nvSpPr>
        <p:spPr/>
        <p:txBody>
          <a:bodyPr/>
          <a:lstStyle/>
          <a:p>
            <a:r>
              <a:rPr lang="en-US"/>
              <a:t>www.ct.gov/oha</a:t>
            </a:r>
            <a:endParaRPr lang="en-US" dirty="0"/>
          </a:p>
        </p:txBody>
      </p:sp>
      <p:sp>
        <p:nvSpPr>
          <p:cNvPr id="7" name="Content Placeholder 4">
            <a:extLst>
              <a:ext uri="{FF2B5EF4-FFF2-40B4-BE49-F238E27FC236}">
                <a16:creationId xmlns:a16="http://schemas.microsoft.com/office/drawing/2014/main" id="{0782692D-0C27-4B43-9175-A53AEED379ED}"/>
              </a:ext>
            </a:extLst>
          </p:cNvPr>
          <p:cNvSpPr txBox="1">
            <a:spLocks/>
          </p:cNvSpPr>
          <p:nvPr/>
        </p:nvSpPr>
        <p:spPr>
          <a:xfrm>
            <a:off x="313514" y="2123455"/>
            <a:ext cx="5444035" cy="4598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Gill Sans MT" panose="020B0502020104020203" pitchFamily="34" charset="0"/>
              </a:rPr>
              <a:t>Drug Formularies</a:t>
            </a:r>
          </a:p>
          <a:p>
            <a:pPr lvl="1"/>
            <a:r>
              <a:rPr lang="en-US" sz="1800" dirty="0">
                <a:latin typeface="Gill Sans MT" panose="020B0502020104020203" pitchFamily="34" charset="0"/>
              </a:rPr>
              <a:t>List of all drugs covered by a health plan’s pharmacy benefits</a:t>
            </a:r>
          </a:p>
          <a:p>
            <a:pPr lvl="1"/>
            <a:r>
              <a:rPr lang="en-US" sz="1800" dirty="0">
                <a:latin typeface="Gill Sans MT" panose="020B0502020104020203" pitchFamily="34" charset="0"/>
              </a:rPr>
              <a:t>Drugs are divided among tiers that differentiate members’ cost sharing obligations </a:t>
            </a:r>
          </a:p>
          <a:p>
            <a:pPr lvl="1"/>
            <a:r>
              <a:rPr lang="en-US" sz="1800" dirty="0">
                <a:latin typeface="Gill Sans MT" panose="020B0502020104020203" pitchFamily="34" charset="0"/>
              </a:rPr>
              <a:t>Typically generics and other lower cost medications assigned to lowest cost tier </a:t>
            </a:r>
          </a:p>
          <a:p>
            <a:endParaRPr lang="en-US" sz="1800" dirty="0">
              <a:latin typeface="Gill Sans MT" panose="020B0502020104020203" pitchFamily="34" charset="0"/>
            </a:endParaRPr>
          </a:p>
          <a:p>
            <a:pPr marL="0" indent="0">
              <a:buFont typeface="Arial" panose="020B0604020202020204" pitchFamily="34" charset="0"/>
              <a:buNone/>
            </a:pPr>
            <a:endParaRPr lang="en-US" sz="2000" dirty="0">
              <a:latin typeface="Gill Sans MT" panose="020B0502020104020203" pitchFamily="34" charset="0"/>
            </a:endParaRPr>
          </a:p>
          <a:p>
            <a:pPr marL="457200" lvl="1" indent="0">
              <a:buFont typeface="Arial" panose="020B0604020202020204" pitchFamily="34" charset="0"/>
              <a:buNone/>
            </a:pPr>
            <a:endParaRPr lang="en-US" sz="2000" dirty="0">
              <a:latin typeface="Gill Sans MT" panose="020B0502020104020203" pitchFamily="34" charset="0"/>
            </a:endParaRPr>
          </a:p>
        </p:txBody>
      </p:sp>
      <p:pic>
        <p:nvPicPr>
          <p:cNvPr id="1026" name="Picture 2" descr="What Is a Formulary and How Are These Lists Developed?">
            <a:extLst>
              <a:ext uri="{FF2B5EF4-FFF2-40B4-BE49-F238E27FC236}">
                <a16:creationId xmlns:a16="http://schemas.microsoft.com/office/drawing/2014/main" id="{0C66AD1F-43C2-412D-B971-541E4F3BE240}"/>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096000" y="2005012"/>
            <a:ext cx="5549503" cy="43513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87D2-8915-410C-B225-6C9F4FC52938}"/>
              </a:ext>
            </a:extLst>
          </p:cNvPr>
          <p:cNvSpPr>
            <a:spLocks noGrp="1"/>
          </p:cNvSpPr>
          <p:nvPr>
            <p:ph type="title"/>
          </p:nvPr>
        </p:nvSpPr>
        <p:spPr>
          <a:xfrm>
            <a:off x="838200" y="788276"/>
            <a:ext cx="10515600" cy="902412"/>
          </a:xfrm>
        </p:spPr>
        <p:txBody>
          <a:bodyPr>
            <a:normAutofit fontScale="90000"/>
          </a:bodyPr>
          <a:lstStyle/>
          <a:p>
            <a:pPr algn="ctr"/>
            <a:r>
              <a:rPr lang="en-US" b="1">
                <a:latin typeface="Gill Sans MT" panose="020B0502020104020203" pitchFamily="34" charset="0"/>
              </a:rPr>
              <a:t>Formulary Stability</a:t>
            </a:r>
            <a:r>
              <a:rPr lang="en-US" sz="4400" b="1">
                <a:latin typeface="Gill Sans MT" panose="020B0502020104020203" pitchFamily="34" charset="0"/>
              </a:rPr>
              <a:t> </a:t>
            </a:r>
            <a:br>
              <a:rPr lang="en-US" sz="4400" b="1">
                <a:latin typeface="Gill Sans MT" panose="020B0502020104020203" pitchFamily="34" charset="0"/>
              </a:rPr>
            </a:br>
            <a:br>
              <a:rPr lang="en-US" sz="2000" b="1">
                <a:latin typeface="Gill Sans MT" panose="020B0502020104020203" pitchFamily="34" charset="0"/>
              </a:rPr>
            </a:br>
            <a:r>
              <a:rPr lang="en-US" sz="4400" b="1">
                <a:latin typeface="Gill Sans MT" panose="020B0502020104020203" pitchFamily="34" charset="0"/>
              </a:rPr>
              <a:t>Public Act 21-96</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29F4F898-F796-432C-BD5B-FC002C4E8848}"/>
              </a:ext>
            </a:extLst>
          </p:cNvPr>
          <p:cNvSpPr>
            <a:spLocks noGrp="1"/>
          </p:cNvSpPr>
          <p:nvPr>
            <p:ph type="ftr" sz="quarter" idx="11"/>
          </p:nvPr>
        </p:nvSpPr>
        <p:spPr/>
        <p:txBody>
          <a:bodyPr/>
          <a:lstStyle/>
          <a:p>
            <a:r>
              <a:rPr lang="en-US"/>
              <a:t>www.ct.gov/oha</a:t>
            </a:r>
            <a:endParaRPr lang="en-US" dirty="0"/>
          </a:p>
        </p:txBody>
      </p:sp>
      <p:sp>
        <p:nvSpPr>
          <p:cNvPr id="7" name="Content Placeholder 4">
            <a:extLst>
              <a:ext uri="{FF2B5EF4-FFF2-40B4-BE49-F238E27FC236}">
                <a16:creationId xmlns:a16="http://schemas.microsoft.com/office/drawing/2014/main" id="{0782692D-0C27-4B43-9175-A53AEED379ED}"/>
              </a:ext>
            </a:extLst>
          </p:cNvPr>
          <p:cNvSpPr txBox="1">
            <a:spLocks/>
          </p:cNvSpPr>
          <p:nvPr/>
        </p:nvSpPr>
        <p:spPr>
          <a:xfrm>
            <a:off x="313514" y="2123455"/>
            <a:ext cx="5444035" cy="45980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Gill Sans MT" panose="020B0502020104020203" pitchFamily="34" charset="0"/>
              </a:rPr>
              <a:t>Drug Formularies</a:t>
            </a:r>
          </a:p>
          <a:p>
            <a:pPr lvl="1"/>
            <a:r>
              <a:rPr lang="en-US" sz="1800" dirty="0">
                <a:latin typeface="Gill Sans MT" panose="020B0502020104020203" pitchFamily="34" charset="0"/>
              </a:rPr>
              <a:t>List of all drugs covered by a health plan’s pharmacy benefits</a:t>
            </a:r>
          </a:p>
          <a:p>
            <a:pPr lvl="1"/>
            <a:r>
              <a:rPr lang="en-US" sz="1800" dirty="0">
                <a:latin typeface="Gill Sans MT" panose="020B0502020104020203" pitchFamily="34" charset="0"/>
              </a:rPr>
              <a:t>Drugs are divided among tiers that differentiate members’ cost sharing obligations </a:t>
            </a:r>
          </a:p>
          <a:p>
            <a:pPr lvl="1"/>
            <a:r>
              <a:rPr lang="en-US" sz="1800" dirty="0">
                <a:latin typeface="Gill Sans MT" panose="020B0502020104020203" pitchFamily="34" charset="0"/>
              </a:rPr>
              <a:t>Typically generics and other lower cost medications assigned to lowest cost tier </a:t>
            </a:r>
          </a:p>
          <a:p>
            <a:r>
              <a:rPr lang="en-US" sz="2000" dirty="0">
                <a:latin typeface="Gill Sans MT" panose="020B0502020104020203" pitchFamily="34" charset="0"/>
              </a:rPr>
              <a:t>Public Act 21-96</a:t>
            </a:r>
          </a:p>
          <a:p>
            <a:pPr lvl="1"/>
            <a:r>
              <a:rPr lang="en-US" sz="1800" dirty="0">
                <a:latin typeface="Gill Sans MT" panose="020B0502020104020203" pitchFamily="34" charset="0"/>
              </a:rPr>
              <a:t>Prohibits insurers from removing drugs from a formulary in the middle of a plan year</a:t>
            </a:r>
          </a:p>
          <a:p>
            <a:pPr lvl="1"/>
            <a:r>
              <a:rPr lang="en-US" sz="1800" dirty="0">
                <a:latin typeface="Gill Sans MT" panose="020B0502020104020203" pitchFamily="34" charset="0"/>
              </a:rPr>
              <a:t>Also prohibits insurers from moving drugs from lower to higher cost tier mid-year, unless patient’s cost remains below $40/month</a:t>
            </a:r>
          </a:p>
          <a:p>
            <a:pPr lvl="1"/>
            <a:r>
              <a:rPr lang="en-US" sz="1800" dirty="0">
                <a:latin typeface="Gill Sans MT" panose="020B0502020104020203" pitchFamily="34" charset="0"/>
              </a:rPr>
              <a:t>Insurers may still </a:t>
            </a:r>
            <a:r>
              <a:rPr lang="en-US" sz="1800" b="1" u="sng" dirty="0">
                <a:latin typeface="Gill Sans MT" panose="020B0502020104020203" pitchFamily="34" charset="0"/>
              </a:rPr>
              <a:t>add</a:t>
            </a:r>
            <a:r>
              <a:rPr lang="en-US" sz="1800" dirty="0">
                <a:latin typeface="Gill Sans MT" panose="020B0502020104020203" pitchFamily="34" charset="0"/>
              </a:rPr>
              <a:t> drugs at any time</a:t>
            </a:r>
          </a:p>
          <a:p>
            <a:pPr lvl="1"/>
            <a:r>
              <a:rPr lang="en-US" sz="1800" dirty="0">
                <a:latin typeface="Gill Sans MT" panose="020B0502020104020203" pitchFamily="34" charset="0"/>
              </a:rPr>
              <a:t>Does not apply to self-insured employer sponsored health plans</a:t>
            </a:r>
          </a:p>
          <a:p>
            <a:pPr marL="0" indent="0">
              <a:buFont typeface="Arial" panose="020B0604020202020204" pitchFamily="34" charset="0"/>
              <a:buNone/>
            </a:pPr>
            <a:endParaRPr lang="en-US" sz="2000" dirty="0">
              <a:latin typeface="Gill Sans MT" panose="020B0502020104020203" pitchFamily="34" charset="0"/>
            </a:endParaRPr>
          </a:p>
          <a:p>
            <a:pPr marL="457200" lvl="1" indent="0">
              <a:buFont typeface="Arial" panose="020B0604020202020204" pitchFamily="34" charset="0"/>
              <a:buNone/>
            </a:pPr>
            <a:endParaRPr lang="en-US" sz="2000" dirty="0">
              <a:latin typeface="Gill Sans MT" panose="020B0502020104020203" pitchFamily="34" charset="0"/>
            </a:endParaRPr>
          </a:p>
        </p:txBody>
      </p:sp>
      <p:pic>
        <p:nvPicPr>
          <p:cNvPr id="1026" name="Picture 2" descr="What Is a Formulary and How Are These Lists Developed?">
            <a:extLst>
              <a:ext uri="{FF2B5EF4-FFF2-40B4-BE49-F238E27FC236}">
                <a16:creationId xmlns:a16="http://schemas.microsoft.com/office/drawing/2014/main" id="{0C66AD1F-43C2-412D-B971-541E4F3BE240}"/>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096000" y="2005012"/>
            <a:ext cx="5549503" cy="43513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9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a:xfrm>
            <a:off x="572493" y="238539"/>
            <a:ext cx="11018520" cy="1434415"/>
          </a:xfrm>
        </p:spPr>
        <p:txBody>
          <a:bodyPr anchor="b">
            <a:normAutofit/>
          </a:bodyPr>
          <a:lstStyle/>
          <a:p>
            <a:pPr algn="ctr"/>
            <a:r>
              <a:rPr lang="en-US" sz="3000" dirty="0">
                <a:latin typeface="Gill Sans MT" panose="020B0502020104020203" pitchFamily="34" charset="0"/>
              </a:rPr>
              <a:t>Adult Child Dental and Vision Coverage</a:t>
            </a:r>
            <a:br>
              <a:rPr lang="en-US" sz="3000" dirty="0">
                <a:latin typeface="Gill Sans MT" panose="020B0502020104020203" pitchFamily="34" charset="0"/>
              </a:rPr>
            </a:br>
            <a:br>
              <a:rPr lang="en-US" sz="1400" dirty="0">
                <a:latin typeface="Gill Sans MT" panose="020B0502020104020203" pitchFamily="34" charset="0"/>
              </a:rPr>
            </a:br>
            <a:r>
              <a:rPr lang="en-US" sz="3000" dirty="0">
                <a:latin typeface="Gill Sans MT" panose="020B0502020104020203" pitchFamily="34" charset="0"/>
              </a:rPr>
              <a:t>Public Act 21-149</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a:xfrm>
            <a:off x="572493" y="2071315"/>
            <a:ext cx="6713552" cy="4258157"/>
          </a:xfrm>
        </p:spPr>
        <p:txBody>
          <a:bodyPr anchor="t">
            <a:noAutofit/>
          </a:bodyPr>
          <a:lstStyle/>
          <a:p>
            <a:r>
              <a:rPr lang="en-US" sz="2200" dirty="0">
                <a:latin typeface="Gill Sans MT" panose="020B0502020104020203" pitchFamily="34" charset="0"/>
              </a:rPr>
              <a:t>Federal and State Rules Mandate </a:t>
            </a:r>
            <a:r>
              <a:rPr lang="en-US" sz="2200" b="1" u="sng" dirty="0">
                <a:latin typeface="Gill Sans MT" panose="020B0502020104020203" pitchFamily="34" charset="0"/>
              </a:rPr>
              <a:t>Medical</a:t>
            </a:r>
            <a:r>
              <a:rPr lang="en-US" sz="2200" dirty="0">
                <a:latin typeface="Gill Sans MT" panose="020B0502020104020203" pitchFamily="34" charset="0"/>
              </a:rPr>
              <a:t> Benefits for Kids Until 26 </a:t>
            </a:r>
          </a:p>
          <a:p>
            <a:r>
              <a:rPr lang="en-US" sz="2200" dirty="0">
                <a:latin typeface="Gill Sans MT" panose="020B0502020104020203" pitchFamily="34" charset="0"/>
              </a:rPr>
              <a:t>But </a:t>
            </a:r>
            <a:r>
              <a:rPr lang="en-US" sz="2200" b="1" u="sng" dirty="0">
                <a:latin typeface="Gill Sans MT" panose="020B0502020104020203" pitchFamily="34" charset="0"/>
              </a:rPr>
              <a:t>Dental/Vision </a:t>
            </a:r>
            <a:r>
              <a:rPr lang="en-US" sz="2200" dirty="0">
                <a:latin typeface="Gill Sans MT" panose="020B0502020104020203" pitchFamily="34" charset="0"/>
              </a:rPr>
              <a:t>Ended at Age 19</a:t>
            </a:r>
          </a:p>
          <a:p>
            <a:r>
              <a:rPr lang="en-US" sz="2200" dirty="0">
                <a:latin typeface="Gill Sans MT" panose="020B0502020104020203" pitchFamily="34" charset="0"/>
              </a:rPr>
              <a:t>Public Act 21-149 Extends Adult Dependent (Child/Stepchild) Eligibility Through the End of the Plan Year During Which Dependent Turns 26</a:t>
            </a:r>
          </a:p>
          <a:p>
            <a:r>
              <a:rPr lang="en-US" sz="2200" dirty="0">
                <a:latin typeface="Gill Sans MT" panose="020B0502020104020203" pitchFamily="34" charset="0"/>
              </a:rPr>
              <a:t>Will take effect for new plan years starting on or after January 1, 2022</a:t>
            </a:r>
          </a:p>
          <a:p>
            <a:r>
              <a:rPr lang="en-US" sz="2200" dirty="0">
                <a:latin typeface="Gill Sans MT" panose="020B0502020104020203" pitchFamily="34" charset="0"/>
              </a:rPr>
              <a:t>Does not apply to Self-Insured Employer Sponsored Health Plans</a:t>
            </a:r>
          </a:p>
        </p:txBody>
      </p:sp>
      <p:pic>
        <p:nvPicPr>
          <p:cNvPr id="2050" name="Picture 2" descr="Medical Insurance Combinations That Work | UnitedHealthOne">
            <a:extLst>
              <a:ext uri="{FF2B5EF4-FFF2-40B4-BE49-F238E27FC236}">
                <a16:creationId xmlns:a16="http://schemas.microsoft.com/office/drawing/2014/main" id="{C5966A31-7BCE-49FE-AD97-4D852A6FC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www.ct.gov/oha</a:t>
            </a:r>
          </a:p>
        </p:txBody>
      </p:sp>
    </p:spTree>
    <p:extLst>
      <p:ext uri="{BB962C8B-B14F-4D97-AF65-F5344CB8AC3E}">
        <p14:creationId xmlns:p14="http://schemas.microsoft.com/office/powerpoint/2010/main" val="42036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3612</TotalTime>
  <Words>1240</Words>
  <Application>Microsoft Office PowerPoint</Application>
  <PresentationFormat>Widescreen</PresentationFormat>
  <Paragraphs>113</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Gill Sans MT</vt:lpstr>
      <vt:lpstr>Symbol</vt:lpstr>
      <vt:lpstr>Wingdings 2</vt:lpstr>
      <vt:lpstr>Office Theme</vt:lpstr>
      <vt:lpstr>Lunch &amp; Learn with OHA November 23, 2021 12:00-12:30p</vt:lpstr>
      <vt:lpstr>Introduction</vt:lpstr>
      <vt:lpstr>Important Changes in Health Care Coverage  New Connecticut Mandates Cost Share Accumulator Programs Formulary Stability Dependent Child Dental and Vision Coverage External Review Filing Fees Insurance ID Cards  No Surprises Act  Sean King, Staff Attorney, Office of the Healthcare Advocate</vt:lpstr>
      <vt:lpstr>New Connecticut Mandates for Fully Insured Plans</vt:lpstr>
      <vt:lpstr>Cost Share Accumulator Programs   Public Act 21-14</vt:lpstr>
      <vt:lpstr>Cost Share Accumulator Programs   Public Act 21-14</vt:lpstr>
      <vt:lpstr>Formulary Stability   Public Act 21-96</vt:lpstr>
      <vt:lpstr>Formulary Stability   Public Act 21-96</vt:lpstr>
      <vt:lpstr>Adult Child Dental and Vision Coverage  Public Act 21-149</vt:lpstr>
      <vt:lpstr>External Review Filing Fees Public Act 21-157</vt:lpstr>
      <vt:lpstr>Insurance ID Cards Public Act 21-2 (June Special Session)</vt:lpstr>
      <vt:lpstr>No Surprises Act Rulemaking</vt:lpstr>
      <vt:lpstr>No Surprises Act Rulemaking</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King, Sean</cp:lastModifiedBy>
  <cp:revision>17</cp:revision>
  <dcterms:created xsi:type="dcterms:W3CDTF">2021-09-13T14:25:51Z</dcterms:created>
  <dcterms:modified xsi:type="dcterms:W3CDTF">2021-11-23T16:08:05Z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