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5" r:id="rId4"/>
  </p:sldMasterIdLst>
  <p:notesMasterIdLst>
    <p:notesMasterId r:id="rId18"/>
  </p:notesMasterIdLst>
  <p:sldIdLst>
    <p:sldId id="256" r:id="rId5"/>
    <p:sldId id="259" r:id="rId6"/>
    <p:sldId id="266" r:id="rId7"/>
    <p:sldId id="272" r:id="rId8"/>
    <p:sldId id="277" r:id="rId9"/>
    <p:sldId id="273" r:id="rId10"/>
    <p:sldId id="279" r:id="rId11"/>
    <p:sldId id="281" r:id="rId12"/>
    <p:sldId id="280" r:id="rId13"/>
    <p:sldId id="275" r:id="rId14"/>
    <p:sldId id="276" r:id="rId15"/>
    <p:sldId id="271" r:id="rId16"/>
    <p:sldId id="26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535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8" autoAdjust="0"/>
    <p:restoredTop sz="93910" autoAdjust="0"/>
  </p:normalViewPr>
  <p:slideViewPr>
    <p:cSldViewPr snapToGrid="0" showGuides="1">
      <p:cViewPr varScale="1">
        <p:scale>
          <a:sx n="64" d="100"/>
          <a:sy n="64" d="100"/>
        </p:scale>
        <p:origin x="258" y="6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image" Target="../media/image6.jpg"/><Relationship Id="rId4" Type="http://schemas.openxmlformats.org/officeDocument/2006/relationships/image" Target="../media/image9.jpg"/></Relationships>
</file>

<file path=ppt/diagrams/_rels/drawing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image" Target="../media/image6.jpg"/><Relationship Id="rId4" Type="http://schemas.openxmlformats.org/officeDocument/2006/relationships/image" Target="../media/image9.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29FAC1-0F73-4EB4-910B-0D8C8E5B2127}"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7CCE2767-7DFB-46F3-BDAB-FB9D7BCD1EAF}">
      <dgm:prSet phldrT="[Text]" phldr="0" custT="1"/>
      <dgm:spPr/>
      <dgm:t>
        <a:bodyPr/>
        <a:lstStyle/>
        <a:p>
          <a:pPr>
            <a:buNone/>
          </a:pPr>
          <a:endParaRPr lang="en-US" sz="1800" dirty="0"/>
        </a:p>
      </dgm:t>
    </dgm:pt>
    <dgm:pt modelId="{5294CFE8-EF27-4616-A80D-A3F1503BD2CB}" type="parTrans" cxnId="{64E91B4D-44D7-4734-B674-F5737199F55D}">
      <dgm:prSet/>
      <dgm:spPr/>
      <dgm:t>
        <a:bodyPr/>
        <a:lstStyle/>
        <a:p>
          <a:endParaRPr lang="en-US"/>
        </a:p>
      </dgm:t>
    </dgm:pt>
    <dgm:pt modelId="{D9162ADA-8FE8-4EBD-BFAE-B26CF9F24DB9}" type="sibTrans" cxnId="{64E91B4D-44D7-4734-B674-F5737199F55D}">
      <dgm:prSet/>
      <dgm:spPr/>
      <dgm:t>
        <a:bodyPr/>
        <a:lstStyle/>
        <a:p>
          <a:endParaRPr lang="en-US"/>
        </a:p>
      </dgm:t>
    </dgm:pt>
    <dgm:pt modelId="{447F7510-0C07-4E69-8782-D26C0FCE58E2}">
      <dgm:prSet phldrT="[Text]" phldr="0" custT="1"/>
      <dgm:spPr/>
      <dgm:t>
        <a:bodyPr/>
        <a:lstStyle/>
        <a:p>
          <a:pPr>
            <a:buNone/>
          </a:pPr>
          <a:endParaRPr lang="en-US" sz="1800" dirty="0"/>
        </a:p>
      </dgm:t>
    </dgm:pt>
    <dgm:pt modelId="{B3B19786-285F-4AA8-AF17-089EBDCFD98C}" type="parTrans" cxnId="{F2DB0289-DF4E-4918-8714-E6583563E90D}">
      <dgm:prSet/>
      <dgm:spPr/>
      <dgm:t>
        <a:bodyPr/>
        <a:lstStyle/>
        <a:p>
          <a:endParaRPr lang="en-US"/>
        </a:p>
      </dgm:t>
    </dgm:pt>
    <dgm:pt modelId="{ABD82E31-9E66-4796-A3A9-A1C7B4CC5E9B}" type="sibTrans" cxnId="{F2DB0289-DF4E-4918-8714-E6583563E90D}">
      <dgm:prSet/>
      <dgm:spPr/>
      <dgm:t>
        <a:bodyPr/>
        <a:lstStyle/>
        <a:p>
          <a:endParaRPr lang="en-US"/>
        </a:p>
      </dgm:t>
    </dgm:pt>
    <dgm:pt modelId="{7964467C-655E-4F9B-BD50-E65C742F48B4}">
      <dgm:prSet phldrT="[Text]" phldr="0" custT="1"/>
      <dgm:spPr/>
      <dgm:t>
        <a:bodyPr/>
        <a:lstStyle/>
        <a:p>
          <a:pPr>
            <a:buNone/>
          </a:pPr>
          <a:endParaRPr lang="en-US" sz="1800" dirty="0"/>
        </a:p>
      </dgm:t>
    </dgm:pt>
    <dgm:pt modelId="{11637406-E69C-4EAD-B4F6-E44CAFA91F52}" type="parTrans" cxnId="{1289B3F1-E6E0-42BC-9027-98FEC2B1D8E2}">
      <dgm:prSet/>
      <dgm:spPr/>
      <dgm:t>
        <a:bodyPr/>
        <a:lstStyle/>
        <a:p>
          <a:endParaRPr lang="en-US"/>
        </a:p>
      </dgm:t>
    </dgm:pt>
    <dgm:pt modelId="{7FD29FAD-0D0B-4E90-A2CE-3B4C4B7C1C7A}" type="sibTrans" cxnId="{1289B3F1-E6E0-42BC-9027-98FEC2B1D8E2}">
      <dgm:prSet/>
      <dgm:spPr/>
      <dgm:t>
        <a:bodyPr/>
        <a:lstStyle/>
        <a:p>
          <a:endParaRPr lang="en-US"/>
        </a:p>
      </dgm:t>
    </dgm:pt>
    <dgm:pt modelId="{4F894C99-4792-4C7F-A316-39D171A037DE}">
      <dgm:prSet phldrT="[Text]" phldr="0" custT="1"/>
      <dgm:spPr/>
      <dgm:t>
        <a:bodyPr/>
        <a:lstStyle/>
        <a:p>
          <a:pPr>
            <a:buNone/>
          </a:pPr>
          <a:endParaRPr lang="en-US" sz="1800" dirty="0"/>
        </a:p>
      </dgm:t>
    </dgm:pt>
    <dgm:pt modelId="{9D42B390-E84B-4E50-8B8F-4FA99F14DB97}" type="sibTrans" cxnId="{B01E5BCB-D5FA-468B-9179-593724FB5648}">
      <dgm:prSet/>
      <dgm:spPr/>
      <dgm:t>
        <a:bodyPr/>
        <a:lstStyle/>
        <a:p>
          <a:endParaRPr lang="en-US"/>
        </a:p>
      </dgm:t>
    </dgm:pt>
    <dgm:pt modelId="{F740BC1D-F644-4DB1-8058-08814BA374DB}" type="parTrans" cxnId="{B01E5BCB-D5FA-468B-9179-593724FB5648}">
      <dgm:prSet/>
      <dgm:spPr/>
      <dgm:t>
        <a:bodyPr/>
        <a:lstStyle/>
        <a:p>
          <a:endParaRPr lang="en-US"/>
        </a:p>
      </dgm:t>
    </dgm:pt>
    <dgm:pt modelId="{9203012E-9005-4B29-B97B-66867102E43B}" type="pres">
      <dgm:prSet presAssocID="{7029FAC1-0F73-4EB4-910B-0D8C8E5B2127}" presName="Name0" presStyleCnt="0">
        <dgm:presLayoutVars>
          <dgm:dir/>
          <dgm:resizeHandles val="exact"/>
        </dgm:presLayoutVars>
      </dgm:prSet>
      <dgm:spPr/>
    </dgm:pt>
    <dgm:pt modelId="{F5BA8362-1416-4CD1-85F0-575932A12C12}" type="pres">
      <dgm:prSet presAssocID="{7CCE2767-7DFB-46F3-BDAB-FB9D7BCD1EAF}" presName="compNode" presStyleCnt="0"/>
      <dgm:spPr/>
    </dgm:pt>
    <dgm:pt modelId="{1040C04C-266A-4BA6-AC80-0FD4DCD21C67}" type="pres">
      <dgm:prSet presAssocID="{7CCE2767-7DFB-46F3-BDAB-FB9D7BCD1EAF}" presName="pictRect" presStyleLbl="node1" presStyleIdx="0" presStyleCnt="4"/>
      <dgm:spPr>
        <a:prstGeom prst="rect">
          <a:avLst/>
        </a:prstGeom>
        <a:blipFill>
          <a:blip xmlns:r="http://schemas.openxmlformats.org/officeDocument/2006/relationships" r:embed="rId1"/>
          <a:srcRect/>
          <a:stretch>
            <a:fillRect l="-2000" r="-2000"/>
          </a:stretch>
        </a:blipFill>
      </dgm:spPr>
      <dgm:extLst>
        <a:ext uri="{E40237B7-FDA0-4F09-8148-C483321AD2D9}">
          <dgm14:cNvPr xmlns:dgm14="http://schemas.microsoft.com/office/drawing/2010/diagram" id="0" name="" descr="Headshot"/>
        </a:ext>
      </dgm:extLst>
    </dgm:pt>
    <dgm:pt modelId="{D3FDBB08-A758-4DF3-8739-D97BA7655C7B}" type="pres">
      <dgm:prSet presAssocID="{7CCE2767-7DFB-46F3-BDAB-FB9D7BCD1EAF}" presName="textRect" presStyleLbl="revTx" presStyleIdx="0" presStyleCnt="4" custScaleX="34215" custScaleY="43721">
        <dgm:presLayoutVars>
          <dgm:bulletEnabled val="1"/>
        </dgm:presLayoutVars>
      </dgm:prSet>
      <dgm:spPr/>
    </dgm:pt>
    <dgm:pt modelId="{CE308088-8928-4A7D-B680-1E37D506B5A5}" type="pres">
      <dgm:prSet presAssocID="{D9162ADA-8FE8-4EBD-BFAE-B26CF9F24DB9}" presName="sibTrans" presStyleLbl="sibTrans2D1" presStyleIdx="0" presStyleCnt="0"/>
      <dgm:spPr/>
    </dgm:pt>
    <dgm:pt modelId="{7C90B5AD-951C-4C90-8A21-50C7439251A0}" type="pres">
      <dgm:prSet presAssocID="{447F7510-0C07-4E69-8782-D26C0FCE58E2}" presName="compNode" presStyleCnt="0"/>
      <dgm:spPr/>
    </dgm:pt>
    <dgm:pt modelId="{3BED2DBE-27FD-49CD-927D-C26FD0B5841A}" type="pres">
      <dgm:prSet presAssocID="{447F7510-0C07-4E69-8782-D26C0FCE58E2}" presName="pictRect" presStyleLbl="node1" presStyleIdx="1" presStyleCnt="4"/>
      <dgm:spPr>
        <a:prstGeom prst="rect">
          <a:avLst/>
        </a:prstGeom>
        <a:blipFill>
          <a:blip xmlns:r="http://schemas.openxmlformats.org/officeDocument/2006/relationships" r:embed="rId2"/>
          <a:srcRect/>
          <a:stretch>
            <a:fillRect l="-2000" r="-2000"/>
          </a:stretch>
        </a:blipFill>
      </dgm:spPr>
      <dgm:extLst>
        <a:ext uri="{E40237B7-FDA0-4F09-8148-C483321AD2D9}">
          <dgm14:cNvPr xmlns:dgm14="http://schemas.microsoft.com/office/drawing/2010/diagram" id="0" name="" descr="Headshot"/>
        </a:ext>
      </dgm:extLst>
    </dgm:pt>
    <dgm:pt modelId="{DAF657F3-DFA5-4888-AFA2-D3282F4294DB}" type="pres">
      <dgm:prSet presAssocID="{447F7510-0C07-4E69-8782-D26C0FCE58E2}" presName="textRect" presStyleLbl="revTx" presStyleIdx="1" presStyleCnt="4" custFlipVert="0" custScaleY="37405">
        <dgm:presLayoutVars>
          <dgm:bulletEnabled val="1"/>
        </dgm:presLayoutVars>
      </dgm:prSet>
      <dgm:spPr/>
    </dgm:pt>
    <dgm:pt modelId="{65D8FC48-9321-42A8-A2F0-71AADCC1789D}" type="pres">
      <dgm:prSet presAssocID="{ABD82E31-9E66-4796-A3A9-A1C7B4CC5E9B}" presName="sibTrans" presStyleLbl="sibTrans2D1" presStyleIdx="0" presStyleCnt="0"/>
      <dgm:spPr/>
    </dgm:pt>
    <dgm:pt modelId="{93B0A170-454E-4BC6-826A-67485AEA09C8}" type="pres">
      <dgm:prSet presAssocID="{4F894C99-4792-4C7F-A316-39D171A037DE}" presName="compNode" presStyleCnt="0"/>
      <dgm:spPr/>
    </dgm:pt>
    <dgm:pt modelId="{E1575231-763B-4C04-A18A-5AEDD74A8711}" type="pres">
      <dgm:prSet presAssocID="{4F894C99-4792-4C7F-A316-39D171A037DE}" presName="pictRect" presStyleLbl="node1" presStyleIdx="2" presStyleCnt="4" custLinFactNeighborX="-275"/>
      <dgm:spPr>
        <a:prstGeom prst="rect">
          <a:avLst/>
        </a:prstGeom>
        <a:blipFill>
          <a:blip xmlns:r="http://schemas.openxmlformats.org/officeDocument/2006/relationships" r:embed="rId3"/>
          <a:srcRect/>
          <a:stretch>
            <a:fillRect l="-2000" r="-2000"/>
          </a:stretch>
        </a:blipFill>
      </dgm:spPr>
      <dgm:extLst>
        <a:ext uri="{E40237B7-FDA0-4F09-8148-C483321AD2D9}">
          <dgm14:cNvPr xmlns:dgm14="http://schemas.microsoft.com/office/drawing/2010/diagram" id="0" name="" descr="Headshot"/>
        </a:ext>
      </dgm:extLst>
    </dgm:pt>
    <dgm:pt modelId="{F06C5809-9330-4959-A4AC-CABBA853D005}" type="pres">
      <dgm:prSet presAssocID="{4F894C99-4792-4C7F-A316-39D171A037DE}" presName="textRect" presStyleLbl="revTx" presStyleIdx="2" presStyleCnt="4" custScaleY="20122">
        <dgm:presLayoutVars>
          <dgm:bulletEnabled val="1"/>
        </dgm:presLayoutVars>
      </dgm:prSet>
      <dgm:spPr/>
    </dgm:pt>
    <dgm:pt modelId="{E765CF9C-5378-48BF-82FE-CDC9ECD77029}" type="pres">
      <dgm:prSet presAssocID="{9D42B390-E84B-4E50-8B8F-4FA99F14DB97}" presName="sibTrans" presStyleLbl="sibTrans2D1" presStyleIdx="0" presStyleCnt="0"/>
      <dgm:spPr/>
    </dgm:pt>
    <dgm:pt modelId="{5623CB7D-1668-48A0-9046-409DFD796C90}" type="pres">
      <dgm:prSet presAssocID="{7964467C-655E-4F9B-BD50-E65C742F48B4}" presName="compNode" presStyleCnt="0"/>
      <dgm:spPr/>
    </dgm:pt>
    <dgm:pt modelId="{FABEAD74-907D-47B9-878B-619DB3512E33}" type="pres">
      <dgm:prSet presAssocID="{7964467C-655E-4F9B-BD50-E65C742F48B4}" presName="pictRect" presStyleLbl="node1" presStyleIdx="3" presStyleCnt="4" custLinFactNeighborX="204"/>
      <dgm:spPr>
        <a:prstGeom prst="rect">
          <a:avLst/>
        </a:prstGeom>
        <a:blipFill>
          <a:blip xmlns:r="http://schemas.openxmlformats.org/officeDocument/2006/relationships" r:embed="rId4"/>
          <a:srcRect/>
          <a:stretch>
            <a:fillRect l="-2000" r="-2000"/>
          </a:stretch>
        </a:blipFill>
      </dgm:spPr>
      <dgm:extLst>
        <a:ext uri="{E40237B7-FDA0-4F09-8148-C483321AD2D9}">
          <dgm14:cNvPr xmlns:dgm14="http://schemas.microsoft.com/office/drawing/2010/diagram" id="0" name="" descr="Headshot"/>
        </a:ext>
      </dgm:extLst>
    </dgm:pt>
    <dgm:pt modelId="{995D1D28-A180-4B7F-A805-34C8AFFE0118}" type="pres">
      <dgm:prSet presAssocID="{7964467C-655E-4F9B-BD50-E65C742F48B4}" presName="textRect" presStyleLbl="revTx" presStyleIdx="3" presStyleCnt="4" custScaleY="29225">
        <dgm:presLayoutVars>
          <dgm:bulletEnabled val="1"/>
        </dgm:presLayoutVars>
      </dgm:prSet>
      <dgm:spPr/>
    </dgm:pt>
  </dgm:ptLst>
  <dgm:cxnLst>
    <dgm:cxn modelId="{9ADE120A-D81B-4585-8805-5345D03A8C56}" type="presOf" srcId="{7964467C-655E-4F9B-BD50-E65C742F48B4}" destId="{995D1D28-A180-4B7F-A805-34C8AFFE0118}" srcOrd="0" destOrd="0" presId="urn:microsoft.com/office/officeart/2005/8/layout/pList1"/>
    <dgm:cxn modelId="{A550AD5E-5757-48AE-BF77-AE4B871885A0}" type="presOf" srcId="{7CCE2767-7DFB-46F3-BDAB-FB9D7BCD1EAF}" destId="{D3FDBB08-A758-4DF3-8739-D97BA7655C7B}" srcOrd="0" destOrd="0" presId="urn:microsoft.com/office/officeart/2005/8/layout/pList1"/>
    <dgm:cxn modelId="{49FF3042-9A75-4C5D-BE49-464009725F15}" type="presOf" srcId="{447F7510-0C07-4E69-8782-D26C0FCE58E2}" destId="{DAF657F3-DFA5-4888-AFA2-D3282F4294DB}" srcOrd="0" destOrd="0" presId="urn:microsoft.com/office/officeart/2005/8/layout/pList1"/>
    <dgm:cxn modelId="{64E91B4D-44D7-4734-B674-F5737199F55D}" srcId="{7029FAC1-0F73-4EB4-910B-0D8C8E5B2127}" destId="{7CCE2767-7DFB-46F3-BDAB-FB9D7BCD1EAF}" srcOrd="0" destOrd="0" parTransId="{5294CFE8-EF27-4616-A80D-A3F1503BD2CB}" sibTransId="{D9162ADA-8FE8-4EBD-BFAE-B26CF9F24DB9}"/>
    <dgm:cxn modelId="{F2DB0289-DF4E-4918-8714-E6583563E90D}" srcId="{7029FAC1-0F73-4EB4-910B-0D8C8E5B2127}" destId="{447F7510-0C07-4E69-8782-D26C0FCE58E2}" srcOrd="1" destOrd="0" parTransId="{B3B19786-285F-4AA8-AF17-089EBDCFD98C}" sibTransId="{ABD82E31-9E66-4796-A3A9-A1C7B4CC5E9B}"/>
    <dgm:cxn modelId="{776C2BA9-294B-4C70-A000-16096F8AE060}" type="presOf" srcId="{D9162ADA-8FE8-4EBD-BFAE-B26CF9F24DB9}" destId="{CE308088-8928-4A7D-B680-1E37D506B5A5}" srcOrd="0" destOrd="0" presId="urn:microsoft.com/office/officeart/2005/8/layout/pList1"/>
    <dgm:cxn modelId="{75A220B6-4110-4955-9921-2490DE352B9F}" type="presOf" srcId="{4F894C99-4792-4C7F-A316-39D171A037DE}" destId="{F06C5809-9330-4959-A4AC-CABBA853D005}" srcOrd="0" destOrd="0" presId="urn:microsoft.com/office/officeart/2005/8/layout/pList1"/>
    <dgm:cxn modelId="{B01E5BCB-D5FA-468B-9179-593724FB5648}" srcId="{7029FAC1-0F73-4EB4-910B-0D8C8E5B2127}" destId="{4F894C99-4792-4C7F-A316-39D171A037DE}" srcOrd="2" destOrd="0" parTransId="{F740BC1D-F644-4DB1-8058-08814BA374DB}" sibTransId="{9D42B390-E84B-4E50-8B8F-4FA99F14DB97}"/>
    <dgm:cxn modelId="{F84124CE-8EE7-4C9F-BB76-D264A2126769}" type="presOf" srcId="{ABD82E31-9E66-4796-A3A9-A1C7B4CC5E9B}" destId="{65D8FC48-9321-42A8-A2F0-71AADCC1789D}" srcOrd="0" destOrd="0" presId="urn:microsoft.com/office/officeart/2005/8/layout/pList1"/>
    <dgm:cxn modelId="{ABFD0EE5-FD5D-4733-B856-26CB5A6D542A}" type="presOf" srcId="{9D42B390-E84B-4E50-8B8F-4FA99F14DB97}" destId="{E765CF9C-5378-48BF-82FE-CDC9ECD77029}" srcOrd="0" destOrd="0" presId="urn:microsoft.com/office/officeart/2005/8/layout/pList1"/>
    <dgm:cxn modelId="{1289B3F1-E6E0-42BC-9027-98FEC2B1D8E2}" srcId="{7029FAC1-0F73-4EB4-910B-0D8C8E5B2127}" destId="{7964467C-655E-4F9B-BD50-E65C742F48B4}" srcOrd="3" destOrd="0" parTransId="{11637406-E69C-4EAD-B4F6-E44CAFA91F52}" sibTransId="{7FD29FAD-0D0B-4E90-A2CE-3B4C4B7C1C7A}"/>
    <dgm:cxn modelId="{C237CCF8-2B1A-4918-8756-D38B768E4514}" type="presOf" srcId="{7029FAC1-0F73-4EB4-910B-0D8C8E5B2127}" destId="{9203012E-9005-4B29-B97B-66867102E43B}" srcOrd="0" destOrd="0" presId="urn:microsoft.com/office/officeart/2005/8/layout/pList1"/>
    <dgm:cxn modelId="{6EFA7B8A-98EB-4D2A-BC13-2798E483DADB}" type="presParOf" srcId="{9203012E-9005-4B29-B97B-66867102E43B}" destId="{F5BA8362-1416-4CD1-85F0-575932A12C12}" srcOrd="0" destOrd="0" presId="urn:microsoft.com/office/officeart/2005/8/layout/pList1"/>
    <dgm:cxn modelId="{415811E2-F92D-4EEB-B706-A68EB0F0CBF1}" type="presParOf" srcId="{F5BA8362-1416-4CD1-85F0-575932A12C12}" destId="{1040C04C-266A-4BA6-AC80-0FD4DCD21C67}" srcOrd="0" destOrd="0" presId="urn:microsoft.com/office/officeart/2005/8/layout/pList1"/>
    <dgm:cxn modelId="{C5A4E3DC-B1C1-44A0-85E2-CC4D80B7C470}" type="presParOf" srcId="{F5BA8362-1416-4CD1-85F0-575932A12C12}" destId="{D3FDBB08-A758-4DF3-8739-D97BA7655C7B}" srcOrd="1" destOrd="0" presId="urn:microsoft.com/office/officeart/2005/8/layout/pList1"/>
    <dgm:cxn modelId="{D556126D-7172-4E31-8B0A-9DCCFB130449}" type="presParOf" srcId="{9203012E-9005-4B29-B97B-66867102E43B}" destId="{CE308088-8928-4A7D-B680-1E37D506B5A5}" srcOrd="1" destOrd="0" presId="urn:microsoft.com/office/officeart/2005/8/layout/pList1"/>
    <dgm:cxn modelId="{C1E869AE-2114-4695-A478-05B8B31CF7CE}" type="presParOf" srcId="{9203012E-9005-4B29-B97B-66867102E43B}" destId="{7C90B5AD-951C-4C90-8A21-50C7439251A0}" srcOrd="2" destOrd="0" presId="urn:microsoft.com/office/officeart/2005/8/layout/pList1"/>
    <dgm:cxn modelId="{BA3A3F84-D678-49E4-8F62-E455E52FE3AD}" type="presParOf" srcId="{7C90B5AD-951C-4C90-8A21-50C7439251A0}" destId="{3BED2DBE-27FD-49CD-927D-C26FD0B5841A}" srcOrd="0" destOrd="0" presId="urn:microsoft.com/office/officeart/2005/8/layout/pList1"/>
    <dgm:cxn modelId="{3D8E37EA-DAF8-4D22-B1A3-28C28D4F7835}" type="presParOf" srcId="{7C90B5AD-951C-4C90-8A21-50C7439251A0}" destId="{DAF657F3-DFA5-4888-AFA2-D3282F4294DB}" srcOrd="1" destOrd="0" presId="urn:microsoft.com/office/officeart/2005/8/layout/pList1"/>
    <dgm:cxn modelId="{ED8272FC-7906-444D-8276-19A36B9BAAB3}" type="presParOf" srcId="{9203012E-9005-4B29-B97B-66867102E43B}" destId="{65D8FC48-9321-42A8-A2F0-71AADCC1789D}" srcOrd="3" destOrd="0" presId="urn:microsoft.com/office/officeart/2005/8/layout/pList1"/>
    <dgm:cxn modelId="{A55C0A69-9782-4EA2-A8E7-A79AE2744BBE}" type="presParOf" srcId="{9203012E-9005-4B29-B97B-66867102E43B}" destId="{93B0A170-454E-4BC6-826A-67485AEA09C8}" srcOrd="4" destOrd="0" presId="urn:microsoft.com/office/officeart/2005/8/layout/pList1"/>
    <dgm:cxn modelId="{B82BF976-DE78-453C-A04D-84AE655FC3C2}" type="presParOf" srcId="{93B0A170-454E-4BC6-826A-67485AEA09C8}" destId="{E1575231-763B-4C04-A18A-5AEDD74A8711}" srcOrd="0" destOrd="0" presId="urn:microsoft.com/office/officeart/2005/8/layout/pList1"/>
    <dgm:cxn modelId="{BEF2458B-B0B8-45B1-A1F1-D7BE0D2B8F9A}" type="presParOf" srcId="{93B0A170-454E-4BC6-826A-67485AEA09C8}" destId="{F06C5809-9330-4959-A4AC-CABBA853D005}" srcOrd="1" destOrd="0" presId="urn:microsoft.com/office/officeart/2005/8/layout/pList1"/>
    <dgm:cxn modelId="{9041476D-0492-4514-882F-BB1EDE6C9DA3}" type="presParOf" srcId="{9203012E-9005-4B29-B97B-66867102E43B}" destId="{E765CF9C-5378-48BF-82FE-CDC9ECD77029}" srcOrd="5" destOrd="0" presId="urn:microsoft.com/office/officeart/2005/8/layout/pList1"/>
    <dgm:cxn modelId="{5118E4A6-8890-41BF-8060-ED7B75D0D679}" type="presParOf" srcId="{9203012E-9005-4B29-B97B-66867102E43B}" destId="{5623CB7D-1668-48A0-9046-409DFD796C90}" srcOrd="6" destOrd="0" presId="urn:microsoft.com/office/officeart/2005/8/layout/pList1"/>
    <dgm:cxn modelId="{23CC893A-AEC2-4865-97A3-FD98BC253F0D}" type="presParOf" srcId="{5623CB7D-1668-48A0-9046-409DFD796C90}" destId="{FABEAD74-907D-47B9-878B-619DB3512E33}" srcOrd="0" destOrd="0" presId="urn:microsoft.com/office/officeart/2005/8/layout/pList1"/>
    <dgm:cxn modelId="{2E15D378-40A1-4274-BC60-6F15743775A7}" type="presParOf" srcId="{5623CB7D-1668-48A0-9046-409DFD796C90}" destId="{995D1D28-A180-4B7F-A805-34C8AFFE0118}"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40C04C-266A-4BA6-AC80-0FD4DCD21C67}">
      <dsp:nvSpPr>
        <dsp:cNvPr id="0" name=""/>
        <dsp:cNvSpPr/>
      </dsp:nvSpPr>
      <dsp:spPr>
        <a:xfrm>
          <a:off x="829179" y="1290"/>
          <a:ext cx="2240658" cy="1543813"/>
        </a:xfrm>
        <a:prstGeom prst="rect">
          <a:avLst/>
        </a:prstGeom>
        <a:blipFill>
          <a:blip xmlns:r="http://schemas.openxmlformats.org/officeDocument/2006/relationships" r:embed="rId1"/>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FDBB08-A758-4DF3-8739-D97BA7655C7B}">
      <dsp:nvSpPr>
        <dsp:cNvPr id="0" name=""/>
        <dsp:cNvSpPr/>
      </dsp:nvSpPr>
      <dsp:spPr>
        <a:xfrm>
          <a:off x="1566188" y="1779023"/>
          <a:ext cx="766641" cy="363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endParaRPr lang="en-US" sz="1800" kern="1200" dirty="0"/>
        </a:p>
      </dsp:txBody>
      <dsp:txXfrm>
        <a:off x="1566188" y="1779023"/>
        <a:ext cx="766641" cy="363445"/>
      </dsp:txXfrm>
    </dsp:sp>
    <dsp:sp modelId="{3BED2DBE-27FD-49CD-927D-C26FD0B5841A}">
      <dsp:nvSpPr>
        <dsp:cNvPr id="0" name=""/>
        <dsp:cNvSpPr/>
      </dsp:nvSpPr>
      <dsp:spPr>
        <a:xfrm>
          <a:off x="3293998" y="14416"/>
          <a:ext cx="2240658" cy="1543813"/>
        </a:xfrm>
        <a:prstGeom prst="rect">
          <a:avLst/>
        </a:prstGeom>
        <a:blipFill>
          <a:blip xmlns:r="http://schemas.openxmlformats.org/officeDocument/2006/relationships" r:embed="rId2"/>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F657F3-DFA5-4888-AFA2-D3282F4294DB}">
      <dsp:nvSpPr>
        <dsp:cNvPr id="0" name=""/>
        <dsp:cNvSpPr/>
      </dsp:nvSpPr>
      <dsp:spPr>
        <a:xfrm>
          <a:off x="3293998" y="1818401"/>
          <a:ext cx="2240658" cy="310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endParaRPr lang="en-US" sz="1800" kern="1200" dirty="0"/>
        </a:p>
      </dsp:txBody>
      <dsp:txXfrm>
        <a:off x="3293998" y="1818401"/>
        <a:ext cx="2240658" cy="310941"/>
      </dsp:txXfrm>
    </dsp:sp>
    <dsp:sp modelId="{E1575231-763B-4C04-A18A-5AEDD74A8711}">
      <dsp:nvSpPr>
        <dsp:cNvPr id="0" name=""/>
        <dsp:cNvSpPr/>
      </dsp:nvSpPr>
      <dsp:spPr>
        <a:xfrm>
          <a:off x="5752655" y="50334"/>
          <a:ext cx="2240658" cy="1543813"/>
        </a:xfrm>
        <a:prstGeom prst="rect">
          <a:avLst/>
        </a:prstGeom>
        <a:blipFill>
          <a:blip xmlns:r="http://schemas.openxmlformats.org/officeDocument/2006/relationships" r:embed="rId3"/>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6C5809-9330-4959-A4AC-CABBA853D005}">
      <dsp:nvSpPr>
        <dsp:cNvPr id="0" name=""/>
        <dsp:cNvSpPr/>
      </dsp:nvSpPr>
      <dsp:spPr>
        <a:xfrm>
          <a:off x="5758817" y="1926154"/>
          <a:ext cx="2240658" cy="1672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endParaRPr lang="en-US" sz="1800" kern="1200" dirty="0"/>
        </a:p>
      </dsp:txBody>
      <dsp:txXfrm>
        <a:off x="5758817" y="1926154"/>
        <a:ext cx="2240658" cy="167271"/>
      </dsp:txXfrm>
    </dsp:sp>
    <dsp:sp modelId="{FABEAD74-907D-47B9-878B-619DB3512E33}">
      <dsp:nvSpPr>
        <dsp:cNvPr id="0" name=""/>
        <dsp:cNvSpPr/>
      </dsp:nvSpPr>
      <dsp:spPr>
        <a:xfrm>
          <a:off x="8228207" y="31416"/>
          <a:ext cx="2240658" cy="1543813"/>
        </a:xfrm>
        <a:prstGeom prst="rect">
          <a:avLst/>
        </a:prstGeom>
        <a:blipFill>
          <a:blip xmlns:r="http://schemas.openxmlformats.org/officeDocument/2006/relationships" r:embed="rId4"/>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5D1D28-A180-4B7F-A805-34C8AFFE0118}">
      <dsp:nvSpPr>
        <dsp:cNvPr id="0" name=""/>
        <dsp:cNvSpPr/>
      </dsp:nvSpPr>
      <dsp:spPr>
        <a:xfrm>
          <a:off x="8223636" y="1869400"/>
          <a:ext cx="2240658" cy="242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endParaRPr lang="en-US" sz="1800" kern="1200" dirty="0"/>
        </a:p>
      </dsp:txBody>
      <dsp:txXfrm>
        <a:off x="8223636" y="1869400"/>
        <a:ext cx="2240658" cy="242942"/>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09A0FA-2191-4F92-A1E4-6EB4598AC4EC}" type="datetimeFigureOut">
              <a:rPr lang="en-US" smtClean="0"/>
              <a:t>10/27/2021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3359F2-43EF-4812-9DC0-98C0B1A40681}" type="slidenum">
              <a:rPr lang="en-US" smtClean="0"/>
              <a:t>‹#›</a:t>
            </a:fld>
            <a:endParaRPr lang="en-US" dirty="0"/>
          </a:p>
        </p:txBody>
      </p:sp>
    </p:spTree>
    <p:extLst>
      <p:ext uri="{BB962C8B-B14F-4D97-AF65-F5344CB8AC3E}">
        <p14:creationId xmlns:p14="http://schemas.microsoft.com/office/powerpoint/2010/main" val="470111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A0A0A"/>
                </a:solidFill>
                <a:effectLst/>
                <a:latin typeface="open-sans"/>
              </a:rPr>
              <a:t>Health insurance is a complicated subject. Members can learn the basic information to know about healthcare insuranc</a:t>
            </a:r>
            <a:r>
              <a:rPr lang="en-US" dirty="0">
                <a:solidFill>
                  <a:srgbClr val="0A0A0A"/>
                </a:solidFill>
                <a:latin typeface="open-sans"/>
              </a:rPr>
              <a:t>e plans. </a:t>
            </a:r>
            <a:r>
              <a:rPr lang="en-US" b="0" i="0" dirty="0">
                <a:solidFill>
                  <a:srgbClr val="0A0A0A"/>
                </a:solidFill>
                <a:effectLst/>
                <a:latin typeface="open-sans"/>
              </a:rPr>
              <a:t>The OHA Lunch &amp; Learn will review  an overview of some of the terms that you might find in your health plan, It is important that you understand who regulates your insurance plan, how to find out what your health plan actually covers, and </a:t>
            </a:r>
            <a:r>
              <a:rPr lang="en-US" dirty="0">
                <a:solidFill>
                  <a:srgbClr val="0A0A0A"/>
                </a:solidFill>
                <a:latin typeface="open-sans"/>
              </a:rPr>
              <a:t>where to go should you have an issue or question. This information is provided </a:t>
            </a:r>
            <a:r>
              <a:rPr lang="en-US" b="0" i="0" dirty="0">
                <a:solidFill>
                  <a:srgbClr val="0A0A0A"/>
                </a:solidFill>
                <a:effectLst/>
                <a:latin typeface="open-sans"/>
              </a:rPr>
              <a:t>in order to avoid surprises while seeking medical treatment or receiving a bill you were not expecting. This material may also assist you when choosing and enrolling in a health plan.</a:t>
            </a:r>
            <a:endParaRPr lang="en-US" dirty="0"/>
          </a:p>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3</a:t>
            </a:fld>
            <a:endParaRPr lang="en-US" dirty="0"/>
          </a:p>
        </p:txBody>
      </p:sp>
    </p:spTree>
    <p:extLst>
      <p:ext uri="{BB962C8B-B14F-4D97-AF65-F5344CB8AC3E}">
        <p14:creationId xmlns:p14="http://schemas.microsoft.com/office/powerpoint/2010/main" val="36266003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12</a:t>
            </a:fld>
            <a:endParaRPr lang="en-US" dirty="0"/>
          </a:p>
        </p:txBody>
      </p:sp>
    </p:spTree>
    <p:extLst>
      <p:ext uri="{BB962C8B-B14F-4D97-AF65-F5344CB8AC3E}">
        <p14:creationId xmlns:p14="http://schemas.microsoft.com/office/powerpoint/2010/main" val="2242962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4</a:t>
            </a:fld>
            <a:endParaRPr lang="en-US" dirty="0"/>
          </a:p>
        </p:txBody>
      </p:sp>
    </p:spTree>
    <p:extLst>
      <p:ext uri="{BB962C8B-B14F-4D97-AF65-F5344CB8AC3E}">
        <p14:creationId xmlns:p14="http://schemas.microsoft.com/office/powerpoint/2010/main" val="2069051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5</a:t>
            </a:fld>
            <a:endParaRPr lang="en-US" dirty="0"/>
          </a:p>
        </p:txBody>
      </p:sp>
    </p:spTree>
    <p:extLst>
      <p:ext uri="{BB962C8B-B14F-4D97-AF65-F5344CB8AC3E}">
        <p14:creationId xmlns:p14="http://schemas.microsoft.com/office/powerpoint/2010/main" val="241346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6</a:t>
            </a:fld>
            <a:endParaRPr lang="en-US" dirty="0"/>
          </a:p>
        </p:txBody>
      </p:sp>
    </p:spTree>
    <p:extLst>
      <p:ext uri="{BB962C8B-B14F-4D97-AF65-F5344CB8AC3E}">
        <p14:creationId xmlns:p14="http://schemas.microsoft.com/office/powerpoint/2010/main" val="2745298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7</a:t>
            </a:fld>
            <a:endParaRPr lang="en-US" dirty="0"/>
          </a:p>
        </p:txBody>
      </p:sp>
    </p:spTree>
    <p:extLst>
      <p:ext uri="{BB962C8B-B14F-4D97-AF65-F5344CB8AC3E}">
        <p14:creationId xmlns:p14="http://schemas.microsoft.com/office/powerpoint/2010/main" val="3026859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8</a:t>
            </a:fld>
            <a:endParaRPr lang="en-US" dirty="0"/>
          </a:p>
        </p:txBody>
      </p:sp>
    </p:spTree>
    <p:extLst>
      <p:ext uri="{BB962C8B-B14F-4D97-AF65-F5344CB8AC3E}">
        <p14:creationId xmlns:p14="http://schemas.microsoft.com/office/powerpoint/2010/main" val="858919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9</a:t>
            </a:fld>
            <a:endParaRPr lang="en-US" dirty="0"/>
          </a:p>
        </p:txBody>
      </p:sp>
    </p:spTree>
    <p:extLst>
      <p:ext uri="{BB962C8B-B14F-4D97-AF65-F5344CB8AC3E}">
        <p14:creationId xmlns:p14="http://schemas.microsoft.com/office/powerpoint/2010/main" val="1981075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10</a:t>
            </a:fld>
            <a:endParaRPr lang="en-US" dirty="0"/>
          </a:p>
        </p:txBody>
      </p:sp>
    </p:spTree>
    <p:extLst>
      <p:ext uri="{BB962C8B-B14F-4D97-AF65-F5344CB8AC3E}">
        <p14:creationId xmlns:p14="http://schemas.microsoft.com/office/powerpoint/2010/main" val="3869202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11</a:t>
            </a:fld>
            <a:endParaRPr lang="en-US" dirty="0"/>
          </a:p>
        </p:txBody>
      </p:sp>
    </p:spTree>
    <p:extLst>
      <p:ext uri="{BB962C8B-B14F-4D97-AF65-F5344CB8AC3E}">
        <p14:creationId xmlns:p14="http://schemas.microsoft.com/office/powerpoint/2010/main" val="2570946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0D11E-E7FE-4FCB-A76C-5FCE9350A0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2D2F081-39AB-4E45-BBE5-A3DF0AB854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37AAF9D-EBEB-4336-B6B6-AC7E1B8DCF88}"/>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1708E5EB-8D2B-4502-8BB8-076D00354F66}"/>
              </a:ext>
            </a:extLst>
          </p:cNvPr>
          <p:cNvSpPr>
            <a:spLocks noGrp="1"/>
          </p:cNvSpPr>
          <p:nvPr>
            <p:ph type="ftr" sz="quarter" idx="11"/>
          </p:nvPr>
        </p:nvSpPr>
        <p:spPr/>
        <p:txBody>
          <a:bodyPr/>
          <a:lstStyle/>
          <a:p>
            <a:r>
              <a:rPr lang="en-US"/>
              <a:t>www.ct.gov/oha</a:t>
            </a:r>
            <a:endParaRPr lang="en-US" dirty="0"/>
          </a:p>
        </p:txBody>
      </p:sp>
      <p:sp>
        <p:nvSpPr>
          <p:cNvPr id="6" name="Slide Number Placeholder 5">
            <a:extLst>
              <a:ext uri="{FF2B5EF4-FFF2-40B4-BE49-F238E27FC236}">
                <a16:creationId xmlns:a16="http://schemas.microsoft.com/office/drawing/2014/main" id="{4E5CEA26-442A-404D-9693-E5D765CAC424}"/>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1845122"/>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01409-072E-4A71-BB02-31C06F3CAC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BD6C2C-E77B-4DFF-A1B6-4DB2873296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68D4F5-703A-4566-AA1F-5C7E819D112E}"/>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EB473422-CA70-4285-8B3E-B7A26C5AC1AE}"/>
              </a:ext>
            </a:extLst>
          </p:cNvPr>
          <p:cNvSpPr>
            <a:spLocks noGrp="1"/>
          </p:cNvSpPr>
          <p:nvPr>
            <p:ph type="ftr" sz="quarter" idx="11"/>
          </p:nvPr>
        </p:nvSpPr>
        <p:spPr/>
        <p:txBody>
          <a:bodyPr/>
          <a:lstStyle/>
          <a:p>
            <a:r>
              <a:rPr lang="en-US"/>
              <a:t>www.ct.gov/oha</a:t>
            </a:r>
            <a:endParaRPr lang="en-US" dirty="0"/>
          </a:p>
        </p:txBody>
      </p:sp>
      <p:sp>
        <p:nvSpPr>
          <p:cNvPr id="6" name="Slide Number Placeholder 5">
            <a:extLst>
              <a:ext uri="{FF2B5EF4-FFF2-40B4-BE49-F238E27FC236}">
                <a16:creationId xmlns:a16="http://schemas.microsoft.com/office/drawing/2014/main" id="{40155C6E-4B09-4FFA-B821-E1068C9F412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43176601"/>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D99004-DB17-406F-985C-2E63DE8D18D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C613FD-E32F-4FCE-AD66-3689365143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D6EBAE-001F-49F4-AB9F-6CCD1A9C3D42}"/>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6E887EF4-DE6C-4ADF-B319-F300265F5D02}"/>
              </a:ext>
            </a:extLst>
          </p:cNvPr>
          <p:cNvSpPr>
            <a:spLocks noGrp="1"/>
          </p:cNvSpPr>
          <p:nvPr>
            <p:ph type="ftr" sz="quarter" idx="11"/>
          </p:nvPr>
        </p:nvSpPr>
        <p:spPr/>
        <p:txBody>
          <a:bodyPr/>
          <a:lstStyle/>
          <a:p>
            <a:r>
              <a:rPr lang="en-US"/>
              <a:t>www.ct.gov/oha</a:t>
            </a:r>
            <a:endParaRPr lang="en-US" dirty="0"/>
          </a:p>
        </p:txBody>
      </p:sp>
      <p:sp>
        <p:nvSpPr>
          <p:cNvPr id="6" name="Slide Number Placeholder 5">
            <a:extLst>
              <a:ext uri="{FF2B5EF4-FFF2-40B4-BE49-F238E27FC236}">
                <a16:creationId xmlns:a16="http://schemas.microsoft.com/office/drawing/2014/main" id="{CC1E06C0-38A4-4937-90F1-802564B9EB76}"/>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88067621"/>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1937252-EACE-4232-855F-5C47E3F8B087}"/>
              </a:ext>
            </a:extLst>
          </p:cNvPr>
          <p:cNvSpPr>
            <a:spLocks noGrp="1"/>
          </p:cNvSpPr>
          <p:nvPr>
            <p:ph type="ctrTitle"/>
          </p:nvPr>
        </p:nvSpPr>
        <p:spPr>
          <a:xfrm>
            <a:off x="581191" y="704088"/>
            <a:ext cx="10993549" cy="1499616"/>
          </a:xfrm>
        </p:spPr>
        <p:txBody>
          <a:bodyPr/>
          <a:lstStyle/>
          <a:p>
            <a:r>
              <a:rPr lang="en-US"/>
              <a:t>Click to edit Master title style</a:t>
            </a:r>
            <a:endParaRPr lang="en-US" dirty="0"/>
          </a:p>
        </p:txBody>
      </p:sp>
      <p:sp>
        <p:nvSpPr>
          <p:cNvPr id="16" name="Subtitle 2">
            <a:extLst>
              <a:ext uri="{FF2B5EF4-FFF2-40B4-BE49-F238E27FC236}">
                <a16:creationId xmlns:a16="http://schemas.microsoft.com/office/drawing/2014/main" id="{3507450D-E801-41C1-9FD7-923530A06BD4}"/>
              </a:ext>
            </a:extLst>
          </p:cNvPr>
          <p:cNvSpPr>
            <a:spLocks noGrp="1"/>
          </p:cNvSpPr>
          <p:nvPr>
            <p:ph type="subTitle" idx="1"/>
          </p:nvPr>
        </p:nvSpPr>
        <p:spPr>
          <a:xfrm>
            <a:off x="581194" y="2495445"/>
            <a:ext cx="10993546" cy="468233"/>
          </a:xfrm>
        </p:spPr>
        <p:txBody>
          <a:bodyPr/>
          <a:lstStyle>
            <a:lvl1pPr marL="0" indent="0">
              <a:buNone/>
              <a:defRPr/>
            </a:lvl1pPr>
          </a:lstStyle>
          <a:p>
            <a:r>
              <a:rPr lang="en-US"/>
              <a:t>Click to edit Master subtitle style</a:t>
            </a:r>
            <a:endParaRPr lang="en-US" dirty="0"/>
          </a:p>
        </p:txBody>
      </p:sp>
      <p:sp>
        <p:nvSpPr>
          <p:cNvPr id="25" name="Picture Placeholder 24">
            <a:extLst>
              <a:ext uri="{FF2B5EF4-FFF2-40B4-BE49-F238E27FC236}">
                <a16:creationId xmlns:a16="http://schemas.microsoft.com/office/drawing/2014/main" id="{CBA6DBC1-39A1-48A6-8B81-3CD966D06E81}"/>
              </a:ext>
            </a:extLst>
          </p:cNvPr>
          <p:cNvSpPr>
            <a:spLocks noGrp="1"/>
          </p:cNvSpPr>
          <p:nvPr>
            <p:ph type="pic" sz="quarter" idx="13"/>
          </p:nvPr>
        </p:nvSpPr>
        <p:spPr>
          <a:xfrm>
            <a:off x="448056" y="3081528"/>
            <a:ext cx="11265408" cy="3310128"/>
          </a:xfrm>
          <a:solidFill>
            <a:schemeClr val="accent2"/>
          </a:solidFill>
        </p:spPr>
        <p:txBody>
          <a:bodyPr/>
          <a:lstStyle/>
          <a:p>
            <a:r>
              <a:rPr lang="en-US"/>
              <a:t>Click icon to add picture</a:t>
            </a:r>
            <a:endParaRPr lang="en-US" dirty="0"/>
          </a:p>
        </p:txBody>
      </p:sp>
    </p:spTree>
    <p:extLst>
      <p:ext uri="{BB962C8B-B14F-4D97-AF65-F5344CB8AC3E}">
        <p14:creationId xmlns:p14="http://schemas.microsoft.com/office/powerpoint/2010/main" val="1165358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ntroduction">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9CC542F-D03C-4537-9B6E-7F653B651524}"/>
              </a:ext>
            </a:extLst>
          </p:cNvPr>
          <p:cNvSpPr>
            <a:spLocks noGrp="1"/>
          </p:cNvSpPr>
          <p:nvPr>
            <p:ph type="title"/>
          </p:nvPr>
        </p:nvSpPr>
        <p:spPr>
          <a:xfrm>
            <a:off x="581192" y="730730"/>
            <a:ext cx="3475915" cy="1478341"/>
          </a:xfrm>
        </p:spPr>
        <p:txBody>
          <a:bodyPr>
            <a:normAutofit/>
          </a:bodyPr>
          <a:lstStyle/>
          <a:p>
            <a:r>
              <a:rPr lang="en-US">
                <a:solidFill>
                  <a:schemeClr val="tx2"/>
                </a:solidFill>
              </a:rPr>
              <a:t>Click to edit Master title style</a:t>
            </a:r>
            <a:endParaRPr lang="en-US" dirty="0">
              <a:solidFill>
                <a:schemeClr val="tx2"/>
              </a:solidFill>
            </a:endParaRPr>
          </a:p>
        </p:txBody>
      </p:sp>
      <p:sp>
        <p:nvSpPr>
          <p:cNvPr id="6" name="Content Placeholder 2" descr="Tag=AccentColor&#10;Flavor=Light&#10;Target=Bullets">
            <a:extLst>
              <a:ext uri="{FF2B5EF4-FFF2-40B4-BE49-F238E27FC236}">
                <a16:creationId xmlns:a16="http://schemas.microsoft.com/office/drawing/2014/main" id="{C768CCB8-0718-4D4E-8EE1-1D287550057B}"/>
              </a:ext>
            </a:extLst>
          </p:cNvPr>
          <p:cNvSpPr>
            <a:spLocks noGrp="1"/>
          </p:cNvSpPr>
          <p:nvPr>
            <p:ph idx="1"/>
          </p:nvPr>
        </p:nvSpPr>
        <p:spPr>
          <a:xfrm>
            <a:off x="581192" y="2180496"/>
            <a:ext cx="3475915" cy="3678303"/>
          </a:xfrm>
        </p:spPr>
        <p:txBody>
          <a:bodyPr>
            <a:normAutofit/>
          </a:bodyPr>
          <a:lstStyle>
            <a:lvl1pPr marL="0" indent="0">
              <a:buNone/>
              <a:defRPr/>
            </a:lvl1pPr>
          </a:lstStyle>
          <a:p>
            <a:pPr lvl="0"/>
            <a:r>
              <a:rPr lang="en-US"/>
              <a:t>Click to edit Master text styles</a:t>
            </a:r>
          </a:p>
        </p:txBody>
      </p:sp>
      <p:sp>
        <p:nvSpPr>
          <p:cNvPr id="11" name="Picture Placeholder 10">
            <a:extLst>
              <a:ext uri="{FF2B5EF4-FFF2-40B4-BE49-F238E27FC236}">
                <a16:creationId xmlns:a16="http://schemas.microsoft.com/office/drawing/2014/main" id="{5C3A8825-378F-41FE-A716-644287762A49}"/>
              </a:ext>
            </a:extLst>
          </p:cNvPr>
          <p:cNvSpPr>
            <a:spLocks noGrp="1"/>
          </p:cNvSpPr>
          <p:nvPr>
            <p:ph type="pic" sz="quarter" idx="13"/>
          </p:nvPr>
        </p:nvSpPr>
        <p:spPr>
          <a:xfrm>
            <a:off x="4241800" y="630936"/>
            <a:ext cx="7504113" cy="3520440"/>
          </a:xfrm>
          <a:solidFill>
            <a:schemeClr val="accent2"/>
          </a:solidFill>
        </p:spPr>
        <p:txBody>
          <a:bodyPr/>
          <a:lstStyle/>
          <a:p>
            <a:r>
              <a:rPr lang="en-US"/>
              <a:t>Click icon to add picture</a:t>
            </a:r>
            <a:endParaRPr lang="en-US" dirty="0"/>
          </a:p>
        </p:txBody>
      </p:sp>
      <p:sp>
        <p:nvSpPr>
          <p:cNvPr id="12" name="Picture Placeholder 10">
            <a:extLst>
              <a:ext uri="{FF2B5EF4-FFF2-40B4-BE49-F238E27FC236}">
                <a16:creationId xmlns:a16="http://schemas.microsoft.com/office/drawing/2014/main" id="{2E6B2055-B099-48CF-84C8-2AF6D5618697}"/>
              </a:ext>
            </a:extLst>
          </p:cNvPr>
          <p:cNvSpPr>
            <a:spLocks noGrp="1"/>
          </p:cNvSpPr>
          <p:nvPr>
            <p:ph type="pic" sz="quarter" idx="14"/>
          </p:nvPr>
        </p:nvSpPr>
        <p:spPr>
          <a:xfrm>
            <a:off x="4242816" y="4234252"/>
            <a:ext cx="3703320" cy="2139696"/>
          </a:xfrm>
          <a:solidFill>
            <a:schemeClr val="accent2"/>
          </a:solidFill>
        </p:spPr>
        <p:txBody>
          <a:bodyPr/>
          <a:lstStyle/>
          <a:p>
            <a:r>
              <a:rPr lang="en-US"/>
              <a:t>Click icon to add picture</a:t>
            </a:r>
            <a:endParaRPr lang="en-US" dirty="0"/>
          </a:p>
        </p:txBody>
      </p:sp>
      <p:sp>
        <p:nvSpPr>
          <p:cNvPr id="13" name="Picture Placeholder 10">
            <a:extLst>
              <a:ext uri="{FF2B5EF4-FFF2-40B4-BE49-F238E27FC236}">
                <a16:creationId xmlns:a16="http://schemas.microsoft.com/office/drawing/2014/main" id="{EED74C29-FF8A-4470-8221-FD11E7FB7D76}"/>
              </a:ext>
            </a:extLst>
          </p:cNvPr>
          <p:cNvSpPr>
            <a:spLocks noGrp="1"/>
          </p:cNvSpPr>
          <p:nvPr>
            <p:ph type="pic" sz="quarter" idx="15"/>
          </p:nvPr>
        </p:nvSpPr>
        <p:spPr>
          <a:xfrm>
            <a:off x="8046720" y="4233672"/>
            <a:ext cx="3703320" cy="2139696"/>
          </a:xfrm>
          <a:solidFill>
            <a:schemeClr val="accent2"/>
          </a:solidFill>
        </p:spPr>
        <p:txBody>
          <a:bodyPr/>
          <a:lstStyle/>
          <a:p>
            <a:r>
              <a:rPr lang="en-US"/>
              <a:t>Click icon to add picture</a:t>
            </a:r>
            <a:endParaRPr lang="en-US" dirty="0"/>
          </a:p>
        </p:txBody>
      </p:sp>
      <p:sp>
        <p:nvSpPr>
          <p:cNvPr id="3" name="Footer Placeholder 2"/>
          <p:cNvSpPr>
            <a:spLocks noGrp="1"/>
          </p:cNvSpPr>
          <p:nvPr>
            <p:ph type="ftr" sz="quarter" idx="11"/>
          </p:nvPr>
        </p:nvSpPr>
        <p:spPr/>
        <p:txBody>
          <a:bodyPr/>
          <a:lstStyle/>
          <a:p>
            <a:r>
              <a:rPr lang="en-US"/>
              <a:t>www.ct.gov/oha</a:t>
            </a:r>
            <a:endParaRPr lang="en-US" dirty="0"/>
          </a:p>
        </p:txBody>
      </p:sp>
      <p:sp>
        <p:nvSpPr>
          <p:cNvPr id="2" name="Date Placeholder 1"/>
          <p:cNvSpPr>
            <a:spLocks noGrp="1"/>
          </p:cNvSpPr>
          <p:nvPr>
            <p:ph type="dt" sz="half" idx="10"/>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95864569"/>
      </p:ext>
    </p:extLst>
  </p:cSld>
  <p:clrMapOvr>
    <a:masterClrMapping/>
  </p:clrMapOvr>
  <p:extLst>
    <p:ext uri="{DCECCB84-F9BA-43D5-87BE-67443E8EF086}">
      <p15:sldGuideLst xmlns:p15="http://schemas.microsoft.com/office/powerpoint/2012/main">
        <p15:guide id="1" orient="horz">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Brea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E787D40-90B5-470E-95A2-784F1CB479C9}"/>
              </a:ext>
            </a:extLst>
          </p:cNvPr>
          <p:cNvSpPr>
            <a:spLocks noGrp="1"/>
          </p:cNvSpPr>
          <p:nvPr>
            <p:ph type="ctrTitle"/>
          </p:nvPr>
        </p:nvSpPr>
        <p:spPr>
          <a:xfrm>
            <a:off x="581191" y="4322102"/>
            <a:ext cx="10993549" cy="1153609"/>
          </a:xfrm>
        </p:spPr>
        <p:txBody>
          <a:bodyPr/>
          <a:lstStyle/>
          <a:p>
            <a:r>
              <a:rPr lang="en-US"/>
              <a:t>Click to edit Master title style</a:t>
            </a:r>
            <a:endParaRPr lang="en-US" dirty="0"/>
          </a:p>
        </p:txBody>
      </p:sp>
      <p:sp>
        <p:nvSpPr>
          <p:cNvPr id="6" name="Subtitle 2">
            <a:extLst>
              <a:ext uri="{FF2B5EF4-FFF2-40B4-BE49-F238E27FC236}">
                <a16:creationId xmlns:a16="http://schemas.microsoft.com/office/drawing/2014/main" id="{DDD90A03-8871-46F6-B527-27A279CAF3FE}"/>
              </a:ext>
            </a:extLst>
          </p:cNvPr>
          <p:cNvSpPr>
            <a:spLocks noGrp="1"/>
          </p:cNvSpPr>
          <p:nvPr>
            <p:ph type="subTitle" idx="1"/>
          </p:nvPr>
        </p:nvSpPr>
        <p:spPr>
          <a:xfrm>
            <a:off x="581194" y="5475712"/>
            <a:ext cx="10993546" cy="590321"/>
          </a:xfrm>
        </p:spPr>
        <p:txBody>
          <a:bodyPr/>
          <a:lstStyle>
            <a:lvl1pPr marL="0" indent="0">
              <a:buNone/>
              <a:defRPr/>
            </a:lvl1pPr>
          </a:lstStyle>
          <a:p>
            <a:r>
              <a:rPr lang="en-US"/>
              <a:t>Click to edit Master subtitle style</a:t>
            </a:r>
            <a:endParaRPr lang="en-US" dirty="0"/>
          </a:p>
        </p:txBody>
      </p:sp>
      <p:sp>
        <p:nvSpPr>
          <p:cNvPr id="9" name="Picture Placeholder 8">
            <a:extLst>
              <a:ext uri="{FF2B5EF4-FFF2-40B4-BE49-F238E27FC236}">
                <a16:creationId xmlns:a16="http://schemas.microsoft.com/office/drawing/2014/main" id="{18C0DC8A-3006-4A75-A9BA-FCA96D2C38A9}"/>
              </a:ext>
            </a:extLst>
          </p:cNvPr>
          <p:cNvSpPr>
            <a:spLocks noGrp="1"/>
          </p:cNvSpPr>
          <p:nvPr>
            <p:ph type="pic" sz="quarter" idx="13"/>
          </p:nvPr>
        </p:nvSpPr>
        <p:spPr>
          <a:xfrm>
            <a:off x="449580" y="603504"/>
            <a:ext cx="11292840" cy="3557016"/>
          </a:xfrm>
          <a:solidFill>
            <a:schemeClr val="accent2"/>
          </a:solidFill>
        </p:spPr>
        <p:txBody>
          <a:bodyPr/>
          <a:lstStyle/>
          <a:p>
            <a:r>
              <a:rPr lang="en-US"/>
              <a:t>Click icon to add picture</a:t>
            </a:r>
            <a:endParaRPr lang="en-US" dirty="0"/>
          </a:p>
        </p:txBody>
      </p:sp>
    </p:spTree>
    <p:extLst>
      <p:ext uri="{BB962C8B-B14F-4D97-AF65-F5344CB8AC3E}">
        <p14:creationId xmlns:p14="http://schemas.microsoft.com/office/powerpoint/2010/main" val="39581061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20F9CA6-0CB1-4A9E-96E4-67800B107E21}"/>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05826FB8-73AC-4F8B-BD9C-B5E87FC9C6A9}"/>
              </a:ext>
              <a:ext uri="{C183D7F6-B498-43B3-948B-1728B52AA6E4}">
                <adec:decorative xmlns:adec="http://schemas.microsoft.com/office/drawing/2017/decorative" val="1"/>
              </a:ext>
            </a:extLst>
          </p:cNvPr>
          <p:cNvSpPr/>
          <p:nvPr userDrawn="1"/>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 name="Title 1">
            <a:extLst>
              <a:ext uri="{FF2B5EF4-FFF2-40B4-BE49-F238E27FC236}">
                <a16:creationId xmlns:a16="http://schemas.microsoft.com/office/drawing/2014/main" id="{D0F196A1-2430-4797-B656-A38302FAFF33}"/>
              </a:ext>
            </a:extLst>
          </p:cNvPr>
          <p:cNvSpPr>
            <a:spLocks noGrp="1"/>
          </p:cNvSpPr>
          <p:nvPr>
            <p:ph type="title"/>
          </p:nvPr>
        </p:nvSpPr>
        <p:spPr>
          <a:xfrm>
            <a:off x="609906" y="702156"/>
            <a:ext cx="3568661" cy="1188720"/>
          </a:xfrm>
        </p:spPr>
        <p:txBody>
          <a:bodyPr/>
          <a:lstStyle/>
          <a:p>
            <a:r>
              <a:rPr lang="en-US"/>
              <a:t>Click to edit Master title style</a:t>
            </a:r>
            <a:endParaRPr lang="en-US" dirty="0"/>
          </a:p>
        </p:txBody>
      </p:sp>
      <p:sp>
        <p:nvSpPr>
          <p:cNvPr id="6" name="Content Placeholder 2">
            <a:extLst>
              <a:ext uri="{FF2B5EF4-FFF2-40B4-BE49-F238E27FC236}">
                <a16:creationId xmlns:a16="http://schemas.microsoft.com/office/drawing/2014/main" id="{F7AE5FA5-AF50-4B00-8E20-1B20A667A3BF}"/>
              </a:ext>
            </a:extLst>
          </p:cNvPr>
          <p:cNvSpPr>
            <a:spLocks noGrp="1"/>
          </p:cNvSpPr>
          <p:nvPr>
            <p:ph idx="1"/>
          </p:nvPr>
        </p:nvSpPr>
        <p:spPr>
          <a:xfrm>
            <a:off x="609906" y="2340864"/>
            <a:ext cx="3568661" cy="3634486"/>
          </a:xfrm>
        </p:spPr>
        <p:txBody>
          <a:bodyPr>
            <a:normAutofit/>
          </a:bodyPr>
          <a:lstStyle>
            <a:lvl1pPr marL="0" indent="0">
              <a:buNone/>
              <a:defRPr/>
            </a:lvl1pPr>
          </a:lstStyle>
          <a:p>
            <a:pPr lvl="0"/>
            <a:r>
              <a:rPr lang="en-US"/>
              <a:t>Click to edit Master text styles</a:t>
            </a:r>
          </a:p>
        </p:txBody>
      </p:sp>
      <p:sp>
        <p:nvSpPr>
          <p:cNvPr id="3" name="Footer Placeholder 2"/>
          <p:cNvSpPr>
            <a:spLocks noGrp="1"/>
          </p:cNvSpPr>
          <p:nvPr>
            <p:ph type="ftr" sz="quarter" idx="11"/>
          </p:nvPr>
        </p:nvSpPr>
        <p:spPr/>
        <p:txBody>
          <a:bodyPr/>
          <a:lstStyle/>
          <a:p>
            <a:r>
              <a:rPr lang="en-US"/>
              <a:t>www.ct.gov/oha</a:t>
            </a:r>
            <a:endParaRPr lang="en-US" dirty="0"/>
          </a:p>
        </p:txBody>
      </p:sp>
      <p:sp>
        <p:nvSpPr>
          <p:cNvPr id="13" name="Picture Placeholder 12">
            <a:extLst>
              <a:ext uri="{FF2B5EF4-FFF2-40B4-BE49-F238E27FC236}">
                <a16:creationId xmlns:a16="http://schemas.microsoft.com/office/drawing/2014/main" id="{83237575-909D-45C0-B594-0B7A40F04B52}"/>
              </a:ext>
            </a:extLst>
          </p:cNvPr>
          <p:cNvSpPr>
            <a:spLocks noGrp="1"/>
          </p:cNvSpPr>
          <p:nvPr>
            <p:ph type="pic" sz="quarter" idx="13"/>
          </p:nvPr>
        </p:nvSpPr>
        <p:spPr>
          <a:xfrm>
            <a:off x="4657344" y="0"/>
            <a:ext cx="7534656" cy="6858000"/>
          </a:xfrm>
          <a:solidFill>
            <a:schemeClr val="accent2"/>
          </a:solidFill>
        </p:spPr>
        <p:txBody>
          <a:bodyPr/>
          <a:lstStyle/>
          <a:p>
            <a:r>
              <a:rPr lang="en-US"/>
              <a:t>Click icon to add picture</a:t>
            </a:r>
            <a:endParaRPr lang="en-US" dirty="0"/>
          </a:p>
        </p:txBody>
      </p:sp>
      <p:sp>
        <p:nvSpPr>
          <p:cNvPr id="2" name="Date Placeholder 1"/>
          <p:cNvSpPr>
            <a:spLocks noGrp="1"/>
          </p:cNvSpPr>
          <p:nvPr>
            <p:ph type="dt" sz="half" idx="10"/>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60385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926BD44-2224-46FF-A4E7-9C9FFE19726B}"/>
              </a:ext>
            </a:extLst>
          </p:cNvPr>
          <p:cNvSpPr>
            <a:spLocks noGrp="1"/>
          </p:cNvSpPr>
          <p:nvPr>
            <p:ph type="title"/>
          </p:nvPr>
        </p:nvSpPr>
        <p:spPr>
          <a:xfrm>
            <a:off x="581192" y="702155"/>
            <a:ext cx="3424138" cy="1500131"/>
          </a:xfrm>
        </p:spPr>
        <p:txBody>
          <a:bodyPr/>
          <a:lstStyle>
            <a:lvl1pPr>
              <a:defRPr/>
            </a:lvl1pPr>
          </a:lstStyle>
          <a:p>
            <a:r>
              <a:rPr lang="en-US"/>
              <a:t>Click to edit Master title style</a:t>
            </a:r>
            <a:endParaRPr lang="en-US" dirty="0"/>
          </a:p>
        </p:txBody>
      </p:sp>
      <p:sp>
        <p:nvSpPr>
          <p:cNvPr id="6" name="Content Placeholder 5">
            <a:extLst>
              <a:ext uri="{FF2B5EF4-FFF2-40B4-BE49-F238E27FC236}">
                <a16:creationId xmlns:a16="http://schemas.microsoft.com/office/drawing/2014/main" id="{728249B4-F572-49E8-9B53-CB4E629EB93F}"/>
              </a:ext>
            </a:extLst>
          </p:cNvPr>
          <p:cNvSpPr>
            <a:spLocks noGrp="1"/>
          </p:cNvSpPr>
          <p:nvPr>
            <p:ph idx="1"/>
          </p:nvPr>
        </p:nvSpPr>
        <p:spPr>
          <a:xfrm>
            <a:off x="581193" y="2414788"/>
            <a:ext cx="3424138" cy="3975776"/>
          </a:xfrm>
        </p:spPr>
        <p:txBody>
          <a:bodyPr/>
          <a:lstStyle>
            <a:lvl1pPr marL="0" indent="0">
              <a:buNone/>
              <a:defRPr/>
            </a:lvl1pPr>
          </a:lstStyle>
          <a:p>
            <a:pPr lvl="0"/>
            <a:r>
              <a:rPr lang="en-US"/>
              <a:t>Click to edit Master text styles</a:t>
            </a:r>
          </a:p>
        </p:txBody>
      </p:sp>
      <p:sp>
        <p:nvSpPr>
          <p:cNvPr id="10" name="Picture Placeholder 9">
            <a:extLst>
              <a:ext uri="{FF2B5EF4-FFF2-40B4-BE49-F238E27FC236}">
                <a16:creationId xmlns:a16="http://schemas.microsoft.com/office/drawing/2014/main" id="{06C12940-675F-4BDC-8733-71FEBC2FDCCF}"/>
              </a:ext>
            </a:extLst>
          </p:cNvPr>
          <p:cNvSpPr>
            <a:spLocks noGrp="1"/>
          </p:cNvSpPr>
          <p:nvPr>
            <p:ph type="pic" sz="quarter" idx="13"/>
          </p:nvPr>
        </p:nvSpPr>
        <p:spPr>
          <a:xfrm>
            <a:off x="4242815" y="640080"/>
            <a:ext cx="3703320" cy="5751576"/>
          </a:xfrm>
          <a:solidFill>
            <a:schemeClr val="accent2"/>
          </a:solidFill>
        </p:spPr>
        <p:txBody>
          <a:bodyPr/>
          <a:lstStyle/>
          <a:p>
            <a:r>
              <a:rPr lang="en-US"/>
              <a:t>Click icon to add picture</a:t>
            </a:r>
            <a:endParaRPr lang="en-US" dirty="0"/>
          </a:p>
        </p:txBody>
      </p:sp>
      <p:sp>
        <p:nvSpPr>
          <p:cNvPr id="11" name="Picture Placeholder 9">
            <a:extLst>
              <a:ext uri="{FF2B5EF4-FFF2-40B4-BE49-F238E27FC236}">
                <a16:creationId xmlns:a16="http://schemas.microsoft.com/office/drawing/2014/main" id="{63AD391F-F462-4773-B9C7-B512F55F6812}"/>
              </a:ext>
            </a:extLst>
          </p:cNvPr>
          <p:cNvSpPr>
            <a:spLocks noGrp="1"/>
          </p:cNvSpPr>
          <p:nvPr>
            <p:ph type="pic" sz="quarter" idx="14"/>
          </p:nvPr>
        </p:nvSpPr>
        <p:spPr>
          <a:xfrm>
            <a:off x="8046720" y="640080"/>
            <a:ext cx="3703320" cy="5751576"/>
          </a:xfrm>
          <a:solidFill>
            <a:schemeClr val="accent2"/>
          </a:solidFill>
        </p:spPr>
        <p:txBody>
          <a:bodyPr/>
          <a:lstStyle/>
          <a:p>
            <a:r>
              <a:rPr lang="en-US"/>
              <a:t>Click icon to add picture</a:t>
            </a:r>
            <a:endParaRPr lang="en-US" dirty="0"/>
          </a:p>
        </p:txBody>
      </p:sp>
      <p:sp>
        <p:nvSpPr>
          <p:cNvPr id="3" name="Footer Placeholder 2"/>
          <p:cNvSpPr>
            <a:spLocks noGrp="1"/>
          </p:cNvSpPr>
          <p:nvPr>
            <p:ph type="ftr" sz="quarter" idx="11"/>
          </p:nvPr>
        </p:nvSpPr>
        <p:spPr/>
        <p:txBody>
          <a:bodyPr/>
          <a:lstStyle/>
          <a:p>
            <a:r>
              <a:rPr lang="en-US"/>
              <a:t>www.ct.gov/oha</a:t>
            </a:r>
            <a:endParaRPr lang="en-US" dirty="0"/>
          </a:p>
        </p:txBody>
      </p:sp>
      <p:sp>
        <p:nvSpPr>
          <p:cNvPr id="2" name="Date Placeholder 1"/>
          <p:cNvSpPr>
            <a:spLocks noGrp="1"/>
          </p:cNvSpPr>
          <p:nvPr>
            <p:ph type="dt" sz="half" idx="10"/>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889797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9AD7E45-24A5-4020-858E-57CFA0955730}"/>
              </a:ext>
            </a:extLst>
          </p:cNvPr>
          <p:cNvSpPr>
            <a:spLocks noGrp="1"/>
          </p:cNvSpPr>
          <p:nvPr>
            <p:ph type="ctrTitle"/>
          </p:nvPr>
        </p:nvSpPr>
        <p:spPr>
          <a:xfrm>
            <a:off x="581191" y="1020431"/>
            <a:ext cx="10993549" cy="1475013"/>
          </a:xfrm>
        </p:spPr>
        <p:txBody>
          <a:bodyPr/>
          <a:lstStyle/>
          <a:p>
            <a:r>
              <a:rPr lang="en-US"/>
              <a:t>Click to edit Master title style</a:t>
            </a:r>
            <a:endParaRPr lang="en-US" dirty="0"/>
          </a:p>
        </p:txBody>
      </p:sp>
      <p:sp>
        <p:nvSpPr>
          <p:cNvPr id="6" name="Subtitle 2">
            <a:extLst>
              <a:ext uri="{FF2B5EF4-FFF2-40B4-BE49-F238E27FC236}">
                <a16:creationId xmlns:a16="http://schemas.microsoft.com/office/drawing/2014/main" id="{9C213B6D-04F4-4E9D-AD86-E50884CB4CB3}"/>
              </a:ext>
            </a:extLst>
          </p:cNvPr>
          <p:cNvSpPr>
            <a:spLocks noGrp="1"/>
          </p:cNvSpPr>
          <p:nvPr>
            <p:ph type="subTitle" idx="1"/>
          </p:nvPr>
        </p:nvSpPr>
        <p:spPr>
          <a:xfrm>
            <a:off x="581194" y="2495445"/>
            <a:ext cx="10993546" cy="468233"/>
          </a:xfrm>
        </p:spPr>
        <p:txBody>
          <a:bodyPr/>
          <a:lstStyle>
            <a:lvl1pPr marL="0" indent="0">
              <a:buNone/>
              <a:defRPr/>
            </a:lvl1pPr>
          </a:lstStyle>
          <a:p>
            <a:r>
              <a:rPr lang="en-US"/>
              <a:t>Click to edit Master subtitle style</a:t>
            </a:r>
            <a:endParaRPr lang="en-US" dirty="0"/>
          </a:p>
        </p:txBody>
      </p:sp>
      <p:sp>
        <p:nvSpPr>
          <p:cNvPr id="10" name="Picture Placeholder 9">
            <a:extLst>
              <a:ext uri="{FF2B5EF4-FFF2-40B4-BE49-F238E27FC236}">
                <a16:creationId xmlns:a16="http://schemas.microsoft.com/office/drawing/2014/main" id="{52DB8B62-62C2-4723-85AF-F5D87B489A63}"/>
              </a:ext>
            </a:extLst>
          </p:cNvPr>
          <p:cNvSpPr>
            <a:spLocks noGrp="1"/>
          </p:cNvSpPr>
          <p:nvPr>
            <p:ph type="pic" sz="quarter" idx="13"/>
          </p:nvPr>
        </p:nvSpPr>
        <p:spPr>
          <a:xfrm>
            <a:off x="448056" y="3081528"/>
            <a:ext cx="5486400" cy="3310128"/>
          </a:xfrm>
          <a:solidFill>
            <a:schemeClr val="accent2"/>
          </a:solidFill>
        </p:spPr>
        <p:txBody>
          <a:bodyPr/>
          <a:lstStyle/>
          <a:p>
            <a:r>
              <a:rPr lang="en-US"/>
              <a:t>Click icon to add picture</a:t>
            </a:r>
            <a:endParaRPr lang="en-US" dirty="0"/>
          </a:p>
        </p:txBody>
      </p:sp>
      <p:sp>
        <p:nvSpPr>
          <p:cNvPr id="11" name="Picture Placeholder 9">
            <a:extLst>
              <a:ext uri="{FF2B5EF4-FFF2-40B4-BE49-F238E27FC236}">
                <a16:creationId xmlns:a16="http://schemas.microsoft.com/office/drawing/2014/main" id="{D1329640-D9D1-44D4-8E40-04E753A2B826}"/>
              </a:ext>
            </a:extLst>
          </p:cNvPr>
          <p:cNvSpPr>
            <a:spLocks noGrp="1"/>
          </p:cNvSpPr>
          <p:nvPr>
            <p:ph type="pic" sz="quarter" idx="14"/>
          </p:nvPr>
        </p:nvSpPr>
        <p:spPr>
          <a:xfrm>
            <a:off x="6254496" y="3081528"/>
            <a:ext cx="5486400" cy="3310128"/>
          </a:xfrm>
          <a:solidFill>
            <a:schemeClr val="accent2"/>
          </a:solidFill>
        </p:spPr>
        <p:txBody>
          <a:bodyPr/>
          <a:lstStyle/>
          <a:p>
            <a:r>
              <a:rPr lang="en-US"/>
              <a:t>Click icon to add picture</a:t>
            </a:r>
            <a:endParaRPr lang="en-US" dirty="0"/>
          </a:p>
        </p:txBody>
      </p:sp>
      <p:sp>
        <p:nvSpPr>
          <p:cNvPr id="3" name="Footer Placeholder 2"/>
          <p:cNvSpPr>
            <a:spLocks noGrp="1"/>
          </p:cNvSpPr>
          <p:nvPr>
            <p:ph type="ftr" sz="quarter" idx="11"/>
          </p:nvPr>
        </p:nvSpPr>
        <p:spPr/>
        <p:txBody>
          <a:bodyPr/>
          <a:lstStyle/>
          <a:p>
            <a:r>
              <a:rPr lang="en-US"/>
              <a:t>www.ct.gov/oha</a:t>
            </a:r>
            <a:endParaRPr lang="en-US" dirty="0"/>
          </a:p>
        </p:txBody>
      </p:sp>
      <p:sp>
        <p:nvSpPr>
          <p:cNvPr id="2" name="Date Placeholder 1"/>
          <p:cNvSpPr>
            <a:spLocks noGrp="1"/>
          </p:cNvSpPr>
          <p:nvPr>
            <p:ph type="dt" sz="half" idx="10"/>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578571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15" name="SmartArt Placeholder 14">
            <a:extLst>
              <a:ext uri="{FF2B5EF4-FFF2-40B4-BE49-F238E27FC236}">
                <a16:creationId xmlns:a16="http://schemas.microsoft.com/office/drawing/2014/main" id="{1A07AFA2-B97F-4965-B3E3-0399F8696B92}"/>
              </a:ext>
            </a:extLst>
          </p:cNvPr>
          <p:cNvSpPr>
            <a:spLocks noGrp="1"/>
          </p:cNvSpPr>
          <p:nvPr>
            <p:ph type="dgm" sz="quarter" idx="13"/>
          </p:nvPr>
        </p:nvSpPr>
        <p:spPr>
          <a:xfrm>
            <a:off x="576263" y="2290762"/>
            <a:ext cx="2286000" cy="2514600"/>
          </a:xfrm>
          <a:solidFill>
            <a:schemeClr val="accent2"/>
          </a:solidFill>
        </p:spPr>
        <p:txBody>
          <a:bodyPr/>
          <a:lstStyle/>
          <a:p>
            <a:r>
              <a:rPr lang="en-US"/>
              <a:t>Click icon to add SmartArt graphic</a:t>
            </a:r>
            <a:endParaRPr lang="en-US" dirty="0"/>
          </a:p>
        </p:txBody>
      </p:sp>
      <p:sp>
        <p:nvSpPr>
          <p:cNvPr id="16" name="SmartArt Placeholder 14">
            <a:extLst>
              <a:ext uri="{FF2B5EF4-FFF2-40B4-BE49-F238E27FC236}">
                <a16:creationId xmlns:a16="http://schemas.microsoft.com/office/drawing/2014/main" id="{FBD83F25-25EA-4FCB-9180-B7567885BE7A}"/>
              </a:ext>
            </a:extLst>
          </p:cNvPr>
          <p:cNvSpPr>
            <a:spLocks noGrp="1"/>
          </p:cNvSpPr>
          <p:nvPr>
            <p:ph type="dgm" sz="quarter" idx="14"/>
          </p:nvPr>
        </p:nvSpPr>
        <p:spPr>
          <a:xfrm>
            <a:off x="3486759" y="2290762"/>
            <a:ext cx="2286000" cy="2514600"/>
          </a:xfrm>
          <a:solidFill>
            <a:schemeClr val="accent2"/>
          </a:solidFill>
        </p:spPr>
        <p:txBody>
          <a:bodyPr/>
          <a:lstStyle/>
          <a:p>
            <a:r>
              <a:rPr lang="en-US"/>
              <a:t>Click icon to add SmartArt graphic</a:t>
            </a:r>
            <a:endParaRPr lang="en-US" dirty="0"/>
          </a:p>
        </p:txBody>
      </p:sp>
      <p:sp>
        <p:nvSpPr>
          <p:cNvPr id="17" name="SmartArt Placeholder 14">
            <a:extLst>
              <a:ext uri="{FF2B5EF4-FFF2-40B4-BE49-F238E27FC236}">
                <a16:creationId xmlns:a16="http://schemas.microsoft.com/office/drawing/2014/main" id="{C19AF1FD-578A-4AC1-8006-BF395C098188}"/>
              </a:ext>
            </a:extLst>
          </p:cNvPr>
          <p:cNvSpPr>
            <a:spLocks noGrp="1"/>
          </p:cNvSpPr>
          <p:nvPr>
            <p:ph type="dgm" sz="quarter" idx="15"/>
          </p:nvPr>
        </p:nvSpPr>
        <p:spPr>
          <a:xfrm>
            <a:off x="6397255" y="2290762"/>
            <a:ext cx="2286000" cy="2514600"/>
          </a:xfrm>
          <a:solidFill>
            <a:schemeClr val="accent2"/>
          </a:solidFill>
        </p:spPr>
        <p:txBody>
          <a:bodyPr/>
          <a:lstStyle/>
          <a:p>
            <a:r>
              <a:rPr lang="en-US"/>
              <a:t>Click icon to add SmartArt graphic</a:t>
            </a:r>
            <a:endParaRPr lang="en-US" dirty="0"/>
          </a:p>
        </p:txBody>
      </p:sp>
      <p:sp>
        <p:nvSpPr>
          <p:cNvPr id="18" name="SmartArt Placeholder 14">
            <a:extLst>
              <a:ext uri="{FF2B5EF4-FFF2-40B4-BE49-F238E27FC236}">
                <a16:creationId xmlns:a16="http://schemas.microsoft.com/office/drawing/2014/main" id="{A30FAB41-D651-4537-9674-A090F9541E38}"/>
              </a:ext>
            </a:extLst>
          </p:cNvPr>
          <p:cNvSpPr>
            <a:spLocks noGrp="1"/>
          </p:cNvSpPr>
          <p:nvPr>
            <p:ph type="dgm" sz="quarter" idx="16"/>
          </p:nvPr>
        </p:nvSpPr>
        <p:spPr>
          <a:xfrm>
            <a:off x="9307750" y="2290762"/>
            <a:ext cx="2286000" cy="2514600"/>
          </a:xfrm>
          <a:solidFill>
            <a:schemeClr val="accent2"/>
          </a:solidFill>
        </p:spPr>
        <p:txBody>
          <a:bodyPr/>
          <a:lstStyle/>
          <a:p>
            <a:r>
              <a:rPr lang="en-US"/>
              <a:t>Click icon to add SmartArt graphic</a:t>
            </a:r>
            <a:endParaRPr lang="en-US" dirty="0"/>
          </a:p>
        </p:txBody>
      </p:sp>
      <p:sp>
        <p:nvSpPr>
          <p:cNvPr id="20" name="Text Placeholder 19">
            <a:extLst>
              <a:ext uri="{FF2B5EF4-FFF2-40B4-BE49-F238E27FC236}">
                <a16:creationId xmlns:a16="http://schemas.microsoft.com/office/drawing/2014/main" id="{6FF70985-87A5-4813-BB21-CD79732947F5}"/>
              </a:ext>
            </a:extLst>
          </p:cNvPr>
          <p:cNvSpPr>
            <a:spLocks noGrp="1"/>
          </p:cNvSpPr>
          <p:nvPr>
            <p:ph type="body" sz="quarter" idx="17" hasCustomPrompt="1"/>
          </p:nvPr>
        </p:nvSpPr>
        <p:spPr>
          <a:xfrm>
            <a:off x="576263" y="4943475"/>
            <a:ext cx="2286000" cy="365760"/>
          </a:xfrm>
        </p:spPr>
        <p:txBody>
          <a:bodyPr>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a:r>
              <a:rPr lang="en-US" dirty="0"/>
              <a:t>Name</a:t>
            </a:r>
          </a:p>
        </p:txBody>
      </p:sp>
      <p:sp>
        <p:nvSpPr>
          <p:cNvPr id="22" name="Text Placeholder 21">
            <a:extLst>
              <a:ext uri="{FF2B5EF4-FFF2-40B4-BE49-F238E27FC236}">
                <a16:creationId xmlns:a16="http://schemas.microsoft.com/office/drawing/2014/main" id="{8F30C930-1919-4A13-98BD-6CB6119CC11A}"/>
              </a:ext>
            </a:extLst>
          </p:cNvPr>
          <p:cNvSpPr>
            <a:spLocks noGrp="1"/>
          </p:cNvSpPr>
          <p:nvPr>
            <p:ph type="body" sz="quarter" idx="18" hasCustomPrompt="1"/>
          </p:nvPr>
        </p:nvSpPr>
        <p:spPr>
          <a:xfrm>
            <a:off x="575894" y="5447348"/>
            <a:ext cx="2286000" cy="365760"/>
          </a:xfrm>
        </p:spPr>
        <p:txBody>
          <a:bodyPr>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a:r>
              <a:rPr lang="en-US" dirty="0"/>
              <a:t>Title</a:t>
            </a:r>
          </a:p>
        </p:txBody>
      </p:sp>
      <p:sp>
        <p:nvSpPr>
          <p:cNvPr id="23" name="Text Placeholder 19">
            <a:extLst>
              <a:ext uri="{FF2B5EF4-FFF2-40B4-BE49-F238E27FC236}">
                <a16:creationId xmlns:a16="http://schemas.microsoft.com/office/drawing/2014/main" id="{6E4126AC-7681-4156-8274-2A6414894394}"/>
              </a:ext>
            </a:extLst>
          </p:cNvPr>
          <p:cNvSpPr>
            <a:spLocks noGrp="1"/>
          </p:cNvSpPr>
          <p:nvPr>
            <p:ph type="body" sz="quarter" idx="19" hasCustomPrompt="1"/>
          </p:nvPr>
        </p:nvSpPr>
        <p:spPr>
          <a:xfrm>
            <a:off x="3487128" y="4943475"/>
            <a:ext cx="2286000" cy="365760"/>
          </a:xfrm>
        </p:spPr>
        <p:txBody>
          <a:bodyPr>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a:r>
              <a:rPr lang="en-US" dirty="0"/>
              <a:t>Name</a:t>
            </a:r>
          </a:p>
        </p:txBody>
      </p:sp>
      <p:sp>
        <p:nvSpPr>
          <p:cNvPr id="24" name="Text Placeholder 21">
            <a:extLst>
              <a:ext uri="{FF2B5EF4-FFF2-40B4-BE49-F238E27FC236}">
                <a16:creationId xmlns:a16="http://schemas.microsoft.com/office/drawing/2014/main" id="{D03485ED-1755-41FA-942B-ED95B3913DBF}"/>
              </a:ext>
            </a:extLst>
          </p:cNvPr>
          <p:cNvSpPr>
            <a:spLocks noGrp="1"/>
          </p:cNvSpPr>
          <p:nvPr>
            <p:ph type="body" sz="quarter" idx="20" hasCustomPrompt="1"/>
          </p:nvPr>
        </p:nvSpPr>
        <p:spPr>
          <a:xfrm>
            <a:off x="3486759" y="5447348"/>
            <a:ext cx="2286000" cy="365760"/>
          </a:xfrm>
        </p:spPr>
        <p:txBody>
          <a:bodyPr>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a:r>
              <a:rPr lang="en-US" dirty="0"/>
              <a:t>Title</a:t>
            </a:r>
          </a:p>
        </p:txBody>
      </p:sp>
      <p:sp>
        <p:nvSpPr>
          <p:cNvPr id="25" name="Text Placeholder 19">
            <a:extLst>
              <a:ext uri="{FF2B5EF4-FFF2-40B4-BE49-F238E27FC236}">
                <a16:creationId xmlns:a16="http://schemas.microsoft.com/office/drawing/2014/main" id="{42AFEFC9-586E-4B97-AD51-F02AC6AC6A60}"/>
              </a:ext>
            </a:extLst>
          </p:cNvPr>
          <p:cNvSpPr>
            <a:spLocks noGrp="1"/>
          </p:cNvSpPr>
          <p:nvPr>
            <p:ph type="body" sz="quarter" idx="21" hasCustomPrompt="1"/>
          </p:nvPr>
        </p:nvSpPr>
        <p:spPr>
          <a:xfrm>
            <a:off x="6397624" y="4943475"/>
            <a:ext cx="2286000" cy="365760"/>
          </a:xfrm>
        </p:spPr>
        <p:txBody>
          <a:bodyPr>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a:r>
              <a:rPr lang="en-US" dirty="0"/>
              <a:t>Name</a:t>
            </a:r>
          </a:p>
        </p:txBody>
      </p:sp>
      <p:sp>
        <p:nvSpPr>
          <p:cNvPr id="26" name="Text Placeholder 21">
            <a:extLst>
              <a:ext uri="{FF2B5EF4-FFF2-40B4-BE49-F238E27FC236}">
                <a16:creationId xmlns:a16="http://schemas.microsoft.com/office/drawing/2014/main" id="{E94B1769-BE23-4EBA-A0DA-9A01476DAC50}"/>
              </a:ext>
            </a:extLst>
          </p:cNvPr>
          <p:cNvSpPr>
            <a:spLocks noGrp="1"/>
          </p:cNvSpPr>
          <p:nvPr>
            <p:ph type="body" sz="quarter" idx="22" hasCustomPrompt="1"/>
          </p:nvPr>
        </p:nvSpPr>
        <p:spPr>
          <a:xfrm>
            <a:off x="6397255" y="5447348"/>
            <a:ext cx="2286000" cy="365760"/>
          </a:xfrm>
        </p:spPr>
        <p:txBody>
          <a:bodyPr>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a:r>
              <a:rPr lang="en-US" dirty="0"/>
              <a:t>Title</a:t>
            </a:r>
          </a:p>
        </p:txBody>
      </p:sp>
      <p:sp>
        <p:nvSpPr>
          <p:cNvPr id="27" name="Text Placeholder 19">
            <a:extLst>
              <a:ext uri="{FF2B5EF4-FFF2-40B4-BE49-F238E27FC236}">
                <a16:creationId xmlns:a16="http://schemas.microsoft.com/office/drawing/2014/main" id="{9A7362AB-6137-4C5C-9219-392C3875AD9B}"/>
              </a:ext>
            </a:extLst>
          </p:cNvPr>
          <p:cNvSpPr>
            <a:spLocks noGrp="1"/>
          </p:cNvSpPr>
          <p:nvPr>
            <p:ph type="body" sz="quarter" idx="23" hasCustomPrompt="1"/>
          </p:nvPr>
        </p:nvSpPr>
        <p:spPr>
          <a:xfrm>
            <a:off x="9308119" y="4957131"/>
            <a:ext cx="2286000" cy="365760"/>
          </a:xfrm>
        </p:spPr>
        <p:txBody>
          <a:bodyPr>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a:r>
              <a:rPr lang="en-US" dirty="0"/>
              <a:t>Name</a:t>
            </a:r>
          </a:p>
        </p:txBody>
      </p:sp>
      <p:sp>
        <p:nvSpPr>
          <p:cNvPr id="28" name="Text Placeholder 21">
            <a:extLst>
              <a:ext uri="{FF2B5EF4-FFF2-40B4-BE49-F238E27FC236}">
                <a16:creationId xmlns:a16="http://schemas.microsoft.com/office/drawing/2014/main" id="{DA6F45F2-E17A-4027-AAA9-B9B703C26A2F}"/>
              </a:ext>
            </a:extLst>
          </p:cNvPr>
          <p:cNvSpPr>
            <a:spLocks noGrp="1"/>
          </p:cNvSpPr>
          <p:nvPr>
            <p:ph type="body" sz="quarter" idx="24" hasCustomPrompt="1"/>
          </p:nvPr>
        </p:nvSpPr>
        <p:spPr>
          <a:xfrm>
            <a:off x="9307750" y="5461004"/>
            <a:ext cx="2286000" cy="365760"/>
          </a:xfrm>
        </p:spPr>
        <p:txBody>
          <a:bodyPr>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a:r>
              <a:rPr lang="en-US" dirty="0"/>
              <a:t>Title</a:t>
            </a:r>
          </a:p>
        </p:txBody>
      </p:sp>
      <p:sp>
        <p:nvSpPr>
          <p:cNvPr id="4" name="Footer Placeholder 3"/>
          <p:cNvSpPr>
            <a:spLocks noGrp="1"/>
          </p:cNvSpPr>
          <p:nvPr>
            <p:ph type="ftr" sz="quarter" idx="11"/>
          </p:nvPr>
        </p:nvSpPr>
        <p:spPr/>
        <p:txBody>
          <a:bodyPr/>
          <a:lstStyle/>
          <a:p>
            <a:r>
              <a:rPr lang="en-US"/>
              <a:t>www.ct.gov/oha</a:t>
            </a:r>
            <a:endParaRPr lang="en-US" dirty="0"/>
          </a:p>
        </p:txBody>
      </p:sp>
      <p:sp>
        <p:nvSpPr>
          <p:cNvPr id="3" name="Date Placeholder 2"/>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92637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3200400"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32004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2343" y="2250891"/>
            <a:ext cx="320040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4412341" y="2926051"/>
            <a:ext cx="32004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a:extLst>
              <a:ext uri="{FF2B5EF4-FFF2-40B4-BE49-F238E27FC236}">
                <a16:creationId xmlns:a16="http://schemas.microsoft.com/office/drawing/2014/main" id="{4F00371C-297D-40EF-8A7B-A4A10A3E0F58}"/>
              </a:ext>
            </a:extLst>
          </p:cNvPr>
          <p:cNvSpPr>
            <a:spLocks noGrp="1"/>
          </p:cNvSpPr>
          <p:nvPr>
            <p:ph type="body" sz="quarter" idx="13"/>
          </p:nvPr>
        </p:nvSpPr>
        <p:spPr>
          <a:xfrm>
            <a:off x="8243499" y="2250891"/>
            <a:ext cx="320040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11" name="Content Placeholder 5">
            <a:extLst>
              <a:ext uri="{FF2B5EF4-FFF2-40B4-BE49-F238E27FC236}">
                <a16:creationId xmlns:a16="http://schemas.microsoft.com/office/drawing/2014/main" id="{54C654D6-9180-439B-AA80-A486173B740A}"/>
              </a:ext>
            </a:extLst>
          </p:cNvPr>
          <p:cNvSpPr>
            <a:spLocks noGrp="1"/>
          </p:cNvSpPr>
          <p:nvPr>
            <p:ph sz="quarter" idx="14"/>
          </p:nvPr>
        </p:nvSpPr>
        <p:spPr>
          <a:xfrm>
            <a:off x="8243497" y="2926051"/>
            <a:ext cx="32004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a:t>www.ct.gov/oha</a:t>
            </a:r>
            <a:endParaRPr lang="en-US" dirty="0"/>
          </a:p>
        </p:txBody>
      </p:sp>
      <p:sp>
        <p:nvSpPr>
          <p:cNvPr id="7" name="Date Placeholder 6"/>
          <p:cNvSpPr>
            <a:spLocks noGrp="1"/>
          </p:cNvSpPr>
          <p:nvPr>
            <p:ph type="dt" sz="half" idx="10"/>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19735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10DEF-B367-4756-AA98-B283F09CCB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B8817D-E197-4852-AF27-B365E22AF4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C03194-E861-4A9C-8360-51348ECE3593}"/>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4CE64923-6D91-4C84-B84E-2AA09583F18A}"/>
              </a:ext>
            </a:extLst>
          </p:cNvPr>
          <p:cNvSpPr>
            <a:spLocks noGrp="1"/>
          </p:cNvSpPr>
          <p:nvPr>
            <p:ph type="ftr" sz="quarter" idx="11"/>
          </p:nvPr>
        </p:nvSpPr>
        <p:spPr/>
        <p:txBody>
          <a:bodyPr/>
          <a:lstStyle/>
          <a:p>
            <a:r>
              <a:rPr lang="en-US"/>
              <a:t>www.ct.gov/oha</a:t>
            </a:r>
            <a:endParaRPr lang="en-US" dirty="0"/>
          </a:p>
        </p:txBody>
      </p:sp>
      <p:sp>
        <p:nvSpPr>
          <p:cNvPr id="6" name="Slide Number Placeholder 5">
            <a:extLst>
              <a:ext uri="{FF2B5EF4-FFF2-40B4-BE49-F238E27FC236}">
                <a16:creationId xmlns:a16="http://schemas.microsoft.com/office/drawing/2014/main" id="{89506566-FC7E-4948-92C0-C3EDDAF2625A}"/>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601902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E7D0488-B202-4F7B-9F3C-5F3540449364}"/>
              </a:ext>
            </a:extLst>
          </p:cNvPr>
          <p:cNvSpPr>
            <a:spLocks noGrp="1"/>
          </p:cNvSpPr>
          <p:nvPr>
            <p:ph type="title"/>
          </p:nvPr>
        </p:nvSpPr>
        <p:spPr>
          <a:xfrm>
            <a:off x="581192" y="3986411"/>
            <a:ext cx="3568661" cy="1872388"/>
          </a:xfrm>
        </p:spPr>
        <p:txBody>
          <a:bodyPr anchor="ctr"/>
          <a:lstStyle/>
          <a:p>
            <a:pPr algn="r"/>
            <a:r>
              <a:rPr lang="en-US">
                <a:solidFill>
                  <a:schemeClr val="tx2"/>
                </a:solidFill>
              </a:rPr>
              <a:t>Click to edit Master title style</a:t>
            </a:r>
            <a:endParaRPr lang="en-US" dirty="0">
              <a:solidFill>
                <a:schemeClr val="tx2"/>
              </a:solidFill>
            </a:endParaRPr>
          </a:p>
        </p:txBody>
      </p:sp>
      <p:sp>
        <p:nvSpPr>
          <p:cNvPr id="12" name="Picture Placeholder 11">
            <a:extLst>
              <a:ext uri="{FF2B5EF4-FFF2-40B4-BE49-F238E27FC236}">
                <a16:creationId xmlns:a16="http://schemas.microsoft.com/office/drawing/2014/main" id="{5972A87D-479C-4157-A7C5-33D8FC7B2974}"/>
              </a:ext>
            </a:extLst>
          </p:cNvPr>
          <p:cNvSpPr>
            <a:spLocks noGrp="1"/>
          </p:cNvSpPr>
          <p:nvPr>
            <p:ph type="pic" sz="quarter" idx="13"/>
          </p:nvPr>
        </p:nvSpPr>
        <p:spPr>
          <a:xfrm>
            <a:off x="448056" y="768096"/>
            <a:ext cx="2578608" cy="2816352"/>
          </a:xfrm>
          <a:solidFill>
            <a:schemeClr val="accent2"/>
          </a:solidFill>
        </p:spPr>
        <p:txBody>
          <a:bodyPr/>
          <a:lstStyle/>
          <a:p>
            <a:r>
              <a:rPr lang="en-US"/>
              <a:t>Click icon to add picture</a:t>
            </a:r>
            <a:endParaRPr lang="en-US" dirty="0"/>
          </a:p>
        </p:txBody>
      </p:sp>
      <p:sp>
        <p:nvSpPr>
          <p:cNvPr id="13" name="Picture Placeholder 11">
            <a:extLst>
              <a:ext uri="{FF2B5EF4-FFF2-40B4-BE49-F238E27FC236}">
                <a16:creationId xmlns:a16="http://schemas.microsoft.com/office/drawing/2014/main" id="{78EE581A-A98D-4A1B-B826-3C60801D6672}"/>
              </a:ext>
            </a:extLst>
          </p:cNvPr>
          <p:cNvSpPr>
            <a:spLocks noGrp="1"/>
          </p:cNvSpPr>
          <p:nvPr>
            <p:ph type="pic" sz="quarter" idx="14"/>
          </p:nvPr>
        </p:nvSpPr>
        <p:spPr>
          <a:xfrm>
            <a:off x="3352800" y="768096"/>
            <a:ext cx="2578608" cy="2816352"/>
          </a:xfrm>
          <a:solidFill>
            <a:schemeClr val="accent2"/>
          </a:solidFill>
        </p:spPr>
        <p:txBody>
          <a:bodyPr/>
          <a:lstStyle/>
          <a:p>
            <a:r>
              <a:rPr lang="en-US"/>
              <a:t>Click icon to add picture</a:t>
            </a:r>
            <a:endParaRPr lang="en-US" dirty="0"/>
          </a:p>
        </p:txBody>
      </p:sp>
      <p:sp>
        <p:nvSpPr>
          <p:cNvPr id="14" name="Picture Placeholder 11">
            <a:extLst>
              <a:ext uri="{FF2B5EF4-FFF2-40B4-BE49-F238E27FC236}">
                <a16:creationId xmlns:a16="http://schemas.microsoft.com/office/drawing/2014/main" id="{16AE88BE-E502-4D34-AAE9-6EE48F1ACE29}"/>
              </a:ext>
            </a:extLst>
          </p:cNvPr>
          <p:cNvSpPr>
            <a:spLocks noGrp="1"/>
          </p:cNvSpPr>
          <p:nvPr>
            <p:ph type="pic" sz="quarter" idx="15"/>
          </p:nvPr>
        </p:nvSpPr>
        <p:spPr>
          <a:xfrm>
            <a:off x="6257544" y="768096"/>
            <a:ext cx="2578608" cy="2816352"/>
          </a:xfrm>
          <a:solidFill>
            <a:schemeClr val="accent2"/>
          </a:solidFill>
        </p:spPr>
        <p:txBody>
          <a:bodyPr/>
          <a:lstStyle/>
          <a:p>
            <a:r>
              <a:rPr lang="en-US"/>
              <a:t>Click icon to add picture</a:t>
            </a:r>
            <a:endParaRPr lang="en-US" dirty="0"/>
          </a:p>
        </p:txBody>
      </p:sp>
      <p:sp>
        <p:nvSpPr>
          <p:cNvPr id="16" name="Picture Placeholder 11">
            <a:extLst>
              <a:ext uri="{FF2B5EF4-FFF2-40B4-BE49-F238E27FC236}">
                <a16:creationId xmlns:a16="http://schemas.microsoft.com/office/drawing/2014/main" id="{9FD0C6B3-E0D9-4177-8079-178D1B0F530D}"/>
              </a:ext>
            </a:extLst>
          </p:cNvPr>
          <p:cNvSpPr>
            <a:spLocks noGrp="1"/>
          </p:cNvSpPr>
          <p:nvPr>
            <p:ph type="pic" sz="quarter" idx="16"/>
          </p:nvPr>
        </p:nvSpPr>
        <p:spPr>
          <a:xfrm>
            <a:off x="9162288" y="768096"/>
            <a:ext cx="2578608" cy="2816352"/>
          </a:xfrm>
          <a:solidFill>
            <a:schemeClr val="accent2"/>
          </a:solidFill>
        </p:spPr>
        <p:txBody>
          <a:bodyPr/>
          <a:lstStyle/>
          <a:p>
            <a:r>
              <a:rPr lang="en-US"/>
              <a:t>Click icon to add picture</a:t>
            </a:r>
            <a:endParaRPr lang="en-US" dirty="0"/>
          </a:p>
        </p:txBody>
      </p:sp>
      <p:sp>
        <p:nvSpPr>
          <p:cNvPr id="10" name="Content Placeholder 2">
            <a:extLst>
              <a:ext uri="{FF2B5EF4-FFF2-40B4-BE49-F238E27FC236}">
                <a16:creationId xmlns:a16="http://schemas.microsoft.com/office/drawing/2014/main" id="{53AD8A25-150B-42DF-B6CC-FB1E5225D517}"/>
              </a:ext>
            </a:extLst>
          </p:cNvPr>
          <p:cNvSpPr>
            <a:spLocks noGrp="1"/>
          </p:cNvSpPr>
          <p:nvPr>
            <p:ph idx="1"/>
          </p:nvPr>
        </p:nvSpPr>
        <p:spPr>
          <a:xfrm>
            <a:off x="4520392" y="3956050"/>
            <a:ext cx="7225075" cy="1902749"/>
          </a:xfrm>
        </p:spPr>
        <p:txBody>
          <a:bodyPr>
            <a:normAutofit/>
          </a:bodyPr>
          <a:lstStyle>
            <a:lvl1pPr marL="0" indent="0">
              <a:buNone/>
              <a:defRPr/>
            </a:lvl1pPr>
          </a:lstStyle>
          <a:p>
            <a:pPr lvl="0"/>
            <a:r>
              <a:rPr lang="en-US"/>
              <a:t>Click to edit Master text styles</a:t>
            </a:r>
          </a:p>
        </p:txBody>
      </p:sp>
      <p:sp>
        <p:nvSpPr>
          <p:cNvPr id="3" name="Footer Placeholder 2"/>
          <p:cNvSpPr>
            <a:spLocks noGrp="1"/>
          </p:cNvSpPr>
          <p:nvPr>
            <p:ph type="ftr" sz="quarter" idx="11"/>
          </p:nvPr>
        </p:nvSpPr>
        <p:spPr/>
        <p:txBody>
          <a:bodyPr/>
          <a:lstStyle/>
          <a:p>
            <a:r>
              <a:rPr lang="en-US"/>
              <a:t>www.ct.gov/oha</a:t>
            </a:r>
            <a:endParaRPr lang="en-US" dirty="0"/>
          </a:p>
        </p:txBody>
      </p:sp>
      <p:sp>
        <p:nvSpPr>
          <p:cNvPr id="2" name="Date Placeholder 1"/>
          <p:cNvSpPr>
            <a:spLocks noGrp="1"/>
          </p:cNvSpPr>
          <p:nvPr>
            <p:ph type="dt" sz="half" idx="10"/>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06992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0781A-7DA6-4415-B8AC-8121D4EF080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BDB0EEC-ED73-41DF-AC1C-CD0708675B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B477777-B2C1-462E-99B9-4C9638863E29}"/>
              </a:ext>
            </a:extLst>
          </p:cNvPr>
          <p:cNvSpPr>
            <a:spLocks noGrp="1"/>
          </p:cNvSpPr>
          <p:nvPr>
            <p:ph type="dt" sz="half" idx="10"/>
          </p:nvPr>
        </p:nvSpPr>
        <p:spPr/>
        <p:txBody>
          <a:bodyPr/>
          <a:lstStyle/>
          <a:p>
            <a:fld id="{0A8B72A1-AE06-4F7A-A3EF-645B4F00734D}" type="datetimeFigureOut">
              <a:rPr lang="en-US" smtClean="0"/>
              <a:t>10/27/2021</a:t>
            </a:fld>
            <a:endParaRPr lang="en-US"/>
          </a:p>
        </p:txBody>
      </p:sp>
      <p:sp>
        <p:nvSpPr>
          <p:cNvPr id="5" name="Footer Placeholder 4">
            <a:extLst>
              <a:ext uri="{FF2B5EF4-FFF2-40B4-BE49-F238E27FC236}">
                <a16:creationId xmlns:a16="http://schemas.microsoft.com/office/drawing/2014/main" id="{0CA64E85-F332-4CAA-967E-A92FD9E98A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91292B-015E-4071-9FAF-E09193675D9A}"/>
              </a:ext>
            </a:extLst>
          </p:cNvPr>
          <p:cNvSpPr>
            <a:spLocks noGrp="1"/>
          </p:cNvSpPr>
          <p:nvPr>
            <p:ph type="sldNum" sz="quarter" idx="12"/>
          </p:nvPr>
        </p:nvSpPr>
        <p:spPr/>
        <p:txBody>
          <a:bodyPr/>
          <a:lstStyle/>
          <a:p>
            <a:fld id="{2F5DF988-5B5B-4F88-AB14-15968636D6B6}" type="slidenum">
              <a:rPr lang="en-US" smtClean="0"/>
              <a:t>‹#›</a:t>
            </a:fld>
            <a:endParaRPr lang="en-US"/>
          </a:p>
        </p:txBody>
      </p:sp>
    </p:spTree>
    <p:extLst>
      <p:ext uri="{BB962C8B-B14F-4D97-AF65-F5344CB8AC3E}">
        <p14:creationId xmlns:p14="http://schemas.microsoft.com/office/powerpoint/2010/main" val="2794300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31EC8-E454-40B4-90F4-903D421131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951381-F89F-4DAD-B82A-3868E281DC6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528319-10E2-4A2A-9B38-670755CC79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6ADDBC2-AC8E-48F2-ACE9-E59404589111}"/>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2678C61B-33CD-4AB2-937C-8DF19504FC5A}"/>
              </a:ext>
            </a:extLst>
          </p:cNvPr>
          <p:cNvSpPr>
            <a:spLocks noGrp="1"/>
          </p:cNvSpPr>
          <p:nvPr>
            <p:ph type="ftr" sz="quarter" idx="11"/>
          </p:nvPr>
        </p:nvSpPr>
        <p:spPr/>
        <p:txBody>
          <a:bodyPr/>
          <a:lstStyle/>
          <a:p>
            <a:r>
              <a:rPr lang="en-US"/>
              <a:t>www.ct.gov/oha</a:t>
            </a:r>
            <a:endParaRPr lang="en-US" dirty="0"/>
          </a:p>
        </p:txBody>
      </p:sp>
      <p:sp>
        <p:nvSpPr>
          <p:cNvPr id="7" name="Slide Number Placeholder 6">
            <a:extLst>
              <a:ext uri="{FF2B5EF4-FFF2-40B4-BE49-F238E27FC236}">
                <a16:creationId xmlns:a16="http://schemas.microsoft.com/office/drawing/2014/main" id="{4AAF7654-A33E-411F-BC9F-06E6E91020C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3676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D9C25-ECC3-451B-9932-3FD0CA78AB0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05D47D-5233-4101-BDCD-5D0EF55CA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97F079-BD83-482A-973D-0A6EFAAE30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0FDE44A-7E5A-4FD1-8AFE-FBFCB34779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D6D417B-A92B-4B3D-80B2-1F5A1E1A9D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1448604-52AC-453B-A95C-6DA7FDC52924}"/>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C0E4F25B-CF18-4F35-9A7F-DCD83F5E91D1}"/>
              </a:ext>
            </a:extLst>
          </p:cNvPr>
          <p:cNvSpPr>
            <a:spLocks noGrp="1"/>
          </p:cNvSpPr>
          <p:nvPr>
            <p:ph type="ftr" sz="quarter" idx="11"/>
          </p:nvPr>
        </p:nvSpPr>
        <p:spPr/>
        <p:txBody>
          <a:bodyPr/>
          <a:lstStyle/>
          <a:p>
            <a:r>
              <a:rPr lang="en-US"/>
              <a:t>www.ct.gov/oha</a:t>
            </a:r>
            <a:endParaRPr lang="en-US" dirty="0"/>
          </a:p>
        </p:txBody>
      </p:sp>
      <p:sp>
        <p:nvSpPr>
          <p:cNvPr id="9" name="Slide Number Placeholder 8">
            <a:extLst>
              <a:ext uri="{FF2B5EF4-FFF2-40B4-BE49-F238E27FC236}">
                <a16:creationId xmlns:a16="http://schemas.microsoft.com/office/drawing/2014/main" id="{A19A852D-D642-484E-9146-443BA209246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76110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38735-EBC6-4AED-A9A4-EFB4F91C60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F1B8C7-9446-4799-9F38-A4E456A5588F}"/>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E45D3CE9-DE86-478A-8EB2-61B26EDCA174}"/>
              </a:ext>
            </a:extLst>
          </p:cNvPr>
          <p:cNvSpPr>
            <a:spLocks noGrp="1"/>
          </p:cNvSpPr>
          <p:nvPr>
            <p:ph type="ftr" sz="quarter" idx="11"/>
          </p:nvPr>
        </p:nvSpPr>
        <p:spPr/>
        <p:txBody>
          <a:bodyPr/>
          <a:lstStyle/>
          <a:p>
            <a:r>
              <a:rPr lang="en-US"/>
              <a:t>www.ct.gov/oha</a:t>
            </a:r>
            <a:endParaRPr lang="en-US" dirty="0"/>
          </a:p>
        </p:txBody>
      </p:sp>
      <p:sp>
        <p:nvSpPr>
          <p:cNvPr id="5" name="Slide Number Placeholder 4">
            <a:extLst>
              <a:ext uri="{FF2B5EF4-FFF2-40B4-BE49-F238E27FC236}">
                <a16:creationId xmlns:a16="http://schemas.microsoft.com/office/drawing/2014/main" id="{853BBF17-4D74-407B-8E41-EB99E20776D4}"/>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76454722"/>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90B427-F1B7-4614-A7FC-3B3F25FEB2A4}"/>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932C44BF-D32E-4DA3-9B9D-3E5D4857B293}"/>
              </a:ext>
            </a:extLst>
          </p:cNvPr>
          <p:cNvSpPr>
            <a:spLocks noGrp="1"/>
          </p:cNvSpPr>
          <p:nvPr>
            <p:ph type="ftr" sz="quarter" idx="11"/>
          </p:nvPr>
        </p:nvSpPr>
        <p:spPr/>
        <p:txBody>
          <a:bodyPr/>
          <a:lstStyle/>
          <a:p>
            <a:r>
              <a:rPr lang="en-US"/>
              <a:t>www.ct.gov/oha</a:t>
            </a:r>
            <a:endParaRPr lang="en-US" dirty="0"/>
          </a:p>
        </p:txBody>
      </p:sp>
      <p:sp>
        <p:nvSpPr>
          <p:cNvPr id="4" name="Slide Number Placeholder 3">
            <a:extLst>
              <a:ext uri="{FF2B5EF4-FFF2-40B4-BE49-F238E27FC236}">
                <a16:creationId xmlns:a16="http://schemas.microsoft.com/office/drawing/2014/main" id="{9DD41FA1-066A-40DA-9C3E-30A4438A0A8A}"/>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94222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8C221-5570-4735-AB34-624B3E7E23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86AF2F9-3F11-4F6A-B00D-39DCDD1378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023AF6-0219-4242-939A-0335F06433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AF3F44-FA52-4741-ACC2-96EFE990AFFF}"/>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6BE51C41-8CC9-4749-9D92-0D7789BE826C}"/>
              </a:ext>
            </a:extLst>
          </p:cNvPr>
          <p:cNvSpPr>
            <a:spLocks noGrp="1"/>
          </p:cNvSpPr>
          <p:nvPr>
            <p:ph type="ftr" sz="quarter" idx="11"/>
          </p:nvPr>
        </p:nvSpPr>
        <p:spPr/>
        <p:txBody>
          <a:bodyPr/>
          <a:lstStyle/>
          <a:p>
            <a:r>
              <a:rPr lang="en-US"/>
              <a:t>www.ct.gov/oha</a:t>
            </a:r>
            <a:endParaRPr lang="en-US" dirty="0"/>
          </a:p>
        </p:txBody>
      </p:sp>
      <p:sp>
        <p:nvSpPr>
          <p:cNvPr id="7" name="Slide Number Placeholder 6">
            <a:extLst>
              <a:ext uri="{FF2B5EF4-FFF2-40B4-BE49-F238E27FC236}">
                <a16:creationId xmlns:a16="http://schemas.microsoft.com/office/drawing/2014/main" id="{FAA09854-CB2E-4CD2-98E4-E135AE07D4E0}"/>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077558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D5F4A-0D59-4FF3-B499-83F3EDF09A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0AEA139-24F9-4233-BC7D-D94F8CEB9C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B6E981-EC6C-41D3-BF5D-9A3A473F53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5F33E1-0357-43AB-9257-EE6564CA4208}"/>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156071B5-91E5-4A27-B4B8-CD3B76F0EF2D}"/>
              </a:ext>
            </a:extLst>
          </p:cNvPr>
          <p:cNvSpPr>
            <a:spLocks noGrp="1"/>
          </p:cNvSpPr>
          <p:nvPr>
            <p:ph type="ftr" sz="quarter" idx="11"/>
          </p:nvPr>
        </p:nvSpPr>
        <p:spPr/>
        <p:txBody>
          <a:bodyPr/>
          <a:lstStyle/>
          <a:p>
            <a:pPr algn="l"/>
            <a:r>
              <a:rPr lang="en-US"/>
              <a:t>www.ct.gov/oha</a:t>
            </a:r>
            <a:endParaRPr lang="en-US" dirty="0"/>
          </a:p>
        </p:txBody>
      </p:sp>
      <p:sp>
        <p:nvSpPr>
          <p:cNvPr id="7" name="Slide Number Placeholder 6">
            <a:extLst>
              <a:ext uri="{FF2B5EF4-FFF2-40B4-BE49-F238E27FC236}">
                <a16:creationId xmlns:a16="http://schemas.microsoft.com/office/drawing/2014/main" id="{A5F456E0-BC80-4E39-B8B2-0F21F45F23C2}"/>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8103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D334DF-ECF1-4745-9AAC-D5909A4AE8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78E744C-1AC9-4117-9893-E656CBE20E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7FC900-01A7-40D3-9D3B-6E819AE258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C56CC652-87FE-441E-B88B-642DDC5B52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www.ct.gov/oha</a:t>
            </a:r>
            <a:endParaRPr lang="en-US" dirty="0"/>
          </a:p>
        </p:txBody>
      </p:sp>
      <p:sp>
        <p:nvSpPr>
          <p:cNvPr id="6" name="Slide Number Placeholder 5">
            <a:extLst>
              <a:ext uri="{FF2B5EF4-FFF2-40B4-BE49-F238E27FC236}">
                <a16:creationId xmlns:a16="http://schemas.microsoft.com/office/drawing/2014/main" id="{E5F2439D-15EB-4867-B47F-8D8ECBF8C2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EE3D-8CD1-4C3F-BD1C-C98C9596463C}" type="slidenum">
              <a:rPr lang="en-US" smtClean="0"/>
              <a:t>‹#›</a:t>
            </a:fld>
            <a:endParaRPr lang="en-US" dirty="0"/>
          </a:p>
        </p:txBody>
      </p:sp>
      <p:cxnSp>
        <p:nvCxnSpPr>
          <p:cNvPr id="7" name="Straight Connector 6">
            <a:extLst>
              <a:ext uri="{FF2B5EF4-FFF2-40B4-BE49-F238E27FC236}">
                <a16:creationId xmlns:a16="http://schemas.microsoft.com/office/drawing/2014/main" id="{0A460ED7-243E-47EB-83F4-A3FA84BBC04D}"/>
              </a:ext>
            </a:extLst>
          </p:cNvPr>
          <p:cNvCxnSpPr>
            <a:cxnSpLocks/>
          </p:cNvCxnSpPr>
          <p:nvPr userDrawn="1"/>
        </p:nvCxnSpPr>
        <p:spPr>
          <a:xfrm>
            <a:off x="4241830" y="495574"/>
            <a:ext cx="3703320" cy="0"/>
          </a:xfrm>
          <a:prstGeom prst="line">
            <a:avLst/>
          </a:prstGeom>
          <a:ln w="82550" cap="flat">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C5A71E6-1FB3-4C1D-96F3-7394EB36C8E0}"/>
              </a:ext>
            </a:extLst>
          </p:cNvPr>
          <p:cNvCxnSpPr>
            <a:cxnSpLocks/>
          </p:cNvCxnSpPr>
          <p:nvPr userDrawn="1"/>
        </p:nvCxnSpPr>
        <p:spPr>
          <a:xfrm>
            <a:off x="8042147" y="495574"/>
            <a:ext cx="3703320" cy="0"/>
          </a:xfrm>
          <a:prstGeom prst="line">
            <a:avLst/>
          </a:prstGeom>
          <a:ln w="82550" cap="flat">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B31A2AC-EAEB-4B62-BF4C-9E452A520652}"/>
              </a:ext>
            </a:extLst>
          </p:cNvPr>
          <p:cNvCxnSpPr>
            <a:cxnSpLocks/>
          </p:cNvCxnSpPr>
          <p:nvPr userDrawn="1"/>
        </p:nvCxnSpPr>
        <p:spPr>
          <a:xfrm>
            <a:off x="437009" y="495574"/>
            <a:ext cx="3703320" cy="0"/>
          </a:xfrm>
          <a:prstGeom prst="line">
            <a:avLst/>
          </a:prstGeom>
          <a:ln w="82550" cap="flat">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1311765"/>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 id="2147483775" r:id="rId16"/>
    <p:sldLayoutId id="2147483783" r:id="rId17"/>
    <p:sldLayoutId id="2147483784" r:id="rId18"/>
    <p:sldLayoutId id="2147483782" r:id="rId19"/>
    <p:sldLayoutId id="2147483778" r:id="rId20"/>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mailto:Healthcare.advocate@ct.gov" TargetMode="External"/><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F94C10-3346-461C-8CBC-CDDE1C3365E5}"/>
              </a:ext>
            </a:extLst>
          </p:cNvPr>
          <p:cNvSpPr>
            <a:spLocks noGrp="1"/>
          </p:cNvSpPr>
          <p:nvPr>
            <p:ph type="ctrTitle"/>
          </p:nvPr>
        </p:nvSpPr>
        <p:spPr/>
        <p:txBody>
          <a:bodyPr>
            <a:normAutofit fontScale="90000"/>
          </a:bodyPr>
          <a:lstStyle/>
          <a:p>
            <a:pPr algn="ctr"/>
            <a:r>
              <a:rPr lang="en-US" dirty="0">
                <a:latin typeface="Gill Sans MT" panose="020B0502020104020203" pitchFamily="34" charset="0"/>
              </a:rPr>
              <a:t>Lunch &amp; Learn with OHA</a:t>
            </a:r>
            <a:br>
              <a:rPr lang="en-US" dirty="0">
                <a:latin typeface="Gill Sans MT" panose="020B0502020104020203" pitchFamily="34" charset="0"/>
              </a:rPr>
            </a:br>
            <a:r>
              <a:rPr lang="en-US" dirty="0">
                <a:latin typeface="Gill Sans MT" panose="020B0502020104020203" pitchFamily="34" charset="0"/>
              </a:rPr>
              <a:t>October 29, 2021</a:t>
            </a:r>
            <a:br>
              <a:rPr lang="en-US" dirty="0">
                <a:latin typeface="Gill Sans MT" panose="020B0502020104020203" pitchFamily="34" charset="0"/>
              </a:rPr>
            </a:br>
            <a:r>
              <a:rPr lang="en-US" dirty="0">
                <a:latin typeface="Gill Sans MT" panose="020B0502020104020203" pitchFamily="34" charset="0"/>
              </a:rPr>
              <a:t>12:00-12:30p</a:t>
            </a:r>
          </a:p>
        </p:txBody>
      </p:sp>
      <p:sp>
        <p:nvSpPr>
          <p:cNvPr id="5" name="Subtitle 4">
            <a:extLst>
              <a:ext uri="{FF2B5EF4-FFF2-40B4-BE49-F238E27FC236}">
                <a16:creationId xmlns:a16="http://schemas.microsoft.com/office/drawing/2014/main" id="{639AF166-E191-409C-98AE-C2A47C576895}"/>
              </a:ext>
            </a:extLst>
          </p:cNvPr>
          <p:cNvSpPr>
            <a:spLocks noGrp="1"/>
          </p:cNvSpPr>
          <p:nvPr>
            <p:ph type="subTitle" idx="1"/>
          </p:nvPr>
        </p:nvSpPr>
        <p:spPr/>
        <p:txBody>
          <a:bodyPr>
            <a:normAutofit fontScale="85000" lnSpcReduction="10000"/>
          </a:bodyPr>
          <a:lstStyle/>
          <a:p>
            <a:pPr algn="ctr"/>
            <a:r>
              <a:rPr lang="en-US" dirty="0">
                <a:latin typeface="Gill Sans MT" panose="020B0502020104020203" pitchFamily="34" charset="0"/>
              </a:rPr>
              <a:t>Presenters: Ted Doolittle – CT Healthcare Advocate, Adam Prizio – OHA Staff Attorney</a:t>
            </a:r>
          </a:p>
        </p:txBody>
      </p:sp>
      <p:pic>
        <p:nvPicPr>
          <p:cNvPr id="8" name="Picture Placeholder 7" descr="Medical equipment with a stethoscope">
            <a:extLst>
              <a:ext uri="{FF2B5EF4-FFF2-40B4-BE49-F238E27FC236}">
                <a16:creationId xmlns:a16="http://schemas.microsoft.com/office/drawing/2014/main" id="{D9011B7D-CD6B-49C3-8163-9672E7B5EB9C}"/>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t="24" b="24"/>
          <a:stretch/>
        </p:blipFill>
        <p:spPr/>
      </p:pic>
    </p:spTree>
    <p:extLst>
      <p:ext uri="{BB962C8B-B14F-4D97-AF65-F5344CB8AC3E}">
        <p14:creationId xmlns:p14="http://schemas.microsoft.com/office/powerpoint/2010/main" val="1039759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D48C0-82A8-4294-804E-D827A8AF416A}"/>
              </a:ext>
            </a:extLst>
          </p:cNvPr>
          <p:cNvSpPr>
            <a:spLocks noGrp="1"/>
          </p:cNvSpPr>
          <p:nvPr>
            <p:ph type="title"/>
          </p:nvPr>
        </p:nvSpPr>
        <p:spPr/>
        <p:txBody>
          <a:bodyPr/>
          <a:lstStyle/>
          <a:p>
            <a:pPr algn="ctr"/>
            <a:r>
              <a:rPr lang="en-US" dirty="0">
                <a:solidFill>
                  <a:srgbClr val="0A0A0A"/>
                </a:solidFill>
                <a:latin typeface="Gill Sans MT" panose="020B0502020104020203" pitchFamily="34" charset="0"/>
              </a:rPr>
              <a:t>Choosing ACA Coverage</a:t>
            </a:r>
            <a:endParaRPr lang="en-US" dirty="0">
              <a:latin typeface="Gill Sans MT" panose="020B0502020104020203" pitchFamily="34" charset="0"/>
            </a:endParaRPr>
          </a:p>
        </p:txBody>
      </p:sp>
      <p:sp>
        <p:nvSpPr>
          <p:cNvPr id="4" name="Footer Placeholder 3">
            <a:extLst>
              <a:ext uri="{FF2B5EF4-FFF2-40B4-BE49-F238E27FC236}">
                <a16:creationId xmlns:a16="http://schemas.microsoft.com/office/drawing/2014/main" id="{8CCC2B06-86BD-411A-A383-BB2CBD81068A}"/>
              </a:ext>
            </a:extLst>
          </p:cNvPr>
          <p:cNvSpPr>
            <a:spLocks noGrp="1"/>
          </p:cNvSpPr>
          <p:nvPr>
            <p:ph type="ftr" sz="quarter" idx="11"/>
          </p:nvPr>
        </p:nvSpPr>
        <p:spPr/>
        <p:txBody>
          <a:bodyPr/>
          <a:lstStyle/>
          <a:p>
            <a:r>
              <a:rPr lang="en-US"/>
              <a:t>www.ct.gov/oha</a:t>
            </a:r>
            <a:endParaRPr lang="en-US" dirty="0"/>
          </a:p>
        </p:txBody>
      </p:sp>
      <p:sp>
        <p:nvSpPr>
          <p:cNvPr id="5" name="Content Placeholder 4">
            <a:extLst>
              <a:ext uri="{FF2B5EF4-FFF2-40B4-BE49-F238E27FC236}">
                <a16:creationId xmlns:a16="http://schemas.microsoft.com/office/drawing/2014/main" id="{A15EF8C4-0312-451F-A3B1-484AE6F4DC48}"/>
              </a:ext>
            </a:extLst>
          </p:cNvPr>
          <p:cNvSpPr>
            <a:spLocks noGrp="1"/>
          </p:cNvSpPr>
          <p:nvPr>
            <p:ph idx="1"/>
          </p:nvPr>
        </p:nvSpPr>
        <p:spPr/>
        <p:txBody>
          <a:bodyPr>
            <a:normAutofit fontScale="92500" lnSpcReduction="10000"/>
          </a:bodyPr>
          <a:lstStyle/>
          <a:p>
            <a:r>
              <a:rPr lang="en-US" dirty="0">
                <a:latin typeface="Gill Sans MT" panose="020B0502020104020203" pitchFamily="34" charset="0"/>
              </a:rPr>
              <a:t>Plan Coverage “Metal Levels”</a:t>
            </a:r>
          </a:p>
          <a:p>
            <a:pPr lvl="1"/>
            <a:r>
              <a:rPr lang="en-US" dirty="0">
                <a:latin typeface="Gill Sans MT" panose="020B0502020104020203" pitchFamily="34" charset="0"/>
              </a:rPr>
              <a:t>Platinum – 86-92%</a:t>
            </a:r>
          </a:p>
          <a:p>
            <a:pPr lvl="1"/>
            <a:r>
              <a:rPr lang="en-US" dirty="0">
                <a:latin typeface="Gill Sans MT" panose="020B0502020104020203" pitchFamily="34" charset="0"/>
              </a:rPr>
              <a:t>Gold – 76-82%</a:t>
            </a:r>
          </a:p>
          <a:p>
            <a:pPr lvl="1"/>
            <a:r>
              <a:rPr lang="en-US" dirty="0">
                <a:latin typeface="Gill Sans MT" panose="020B0502020104020203" pitchFamily="34" charset="0"/>
              </a:rPr>
              <a:t>Silver – 66-72%</a:t>
            </a:r>
          </a:p>
          <a:p>
            <a:pPr lvl="1"/>
            <a:r>
              <a:rPr lang="en-US" dirty="0">
                <a:latin typeface="Gill Sans MT" panose="020B0502020104020203" pitchFamily="34" charset="0"/>
              </a:rPr>
              <a:t>Bronze – 56-65%</a:t>
            </a:r>
          </a:p>
          <a:p>
            <a:r>
              <a:rPr lang="en-US" dirty="0">
                <a:latin typeface="Gill Sans MT" panose="020B0502020104020203" pitchFamily="34" charset="0"/>
              </a:rPr>
              <a:t>Deductibles</a:t>
            </a:r>
          </a:p>
          <a:p>
            <a:pPr lvl="1"/>
            <a:r>
              <a:rPr lang="en-US" dirty="0">
                <a:latin typeface="Gill Sans MT" panose="020B0502020104020203" pitchFamily="34" charset="0"/>
              </a:rPr>
              <a:t>“High Deductible Health Plans” and HDHP-HSAs.</a:t>
            </a:r>
          </a:p>
          <a:p>
            <a:r>
              <a:rPr lang="en-US" dirty="0">
                <a:latin typeface="Gill Sans MT" panose="020B0502020104020203" pitchFamily="34" charset="0"/>
              </a:rPr>
              <a:t>Your costs</a:t>
            </a:r>
          </a:p>
          <a:p>
            <a:pPr lvl="1"/>
            <a:r>
              <a:rPr lang="en-US" dirty="0">
                <a:latin typeface="Gill Sans MT" panose="020B0502020104020203" pitchFamily="34" charset="0"/>
              </a:rPr>
              <a:t>Premiums, Deductible, Copays, Coinsurance, Out of Pocket Maximum</a:t>
            </a:r>
          </a:p>
          <a:p>
            <a:r>
              <a:rPr lang="en-US" dirty="0">
                <a:latin typeface="Gill Sans MT" panose="020B0502020104020203" pitchFamily="34" charset="0"/>
              </a:rPr>
              <a:t>Subsidies</a:t>
            </a:r>
          </a:p>
          <a:p>
            <a:pPr lvl="1"/>
            <a:r>
              <a:rPr lang="en-US" dirty="0">
                <a:latin typeface="Gill Sans MT" panose="020B0502020104020203" pitchFamily="34" charset="0"/>
              </a:rPr>
              <a:t>American Rescue Plan Act enhanced premium subsidies remain in effect for 2022.</a:t>
            </a:r>
          </a:p>
        </p:txBody>
      </p:sp>
    </p:spTree>
    <p:extLst>
      <p:ext uri="{BB962C8B-B14F-4D97-AF65-F5344CB8AC3E}">
        <p14:creationId xmlns:p14="http://schemas.microsoft.com/office/powerpoint/2010/main" val="4253715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A25A2-0A96-410E-A7C5-DD51F154CF22}"/>
              </a:ext>
            </a:extLst>
          </p:cNvPr>
          <p:cNvSpPr>
            <a:spLocks noGrp="1"/>
          </p:cNvSpPr>
          <p:nvPr>
            <p:ph type="title"/>
          </p:nvPr>
        </p:nvSpPr>
        <p:spPr>
          <a:xfrm>
            <a:off x="581192" y="589085"/>
            <a:ext cx="11029616" cy="1565030"/>
          </a:xfrm>
        </p:spPr>
        <p:txBody>
          <a:bodyPr>
            <a:normAutofit/>
          </a:bodyPr>
          <a:lstStyle/>
          <a:p>
            <a:pPr algn="ctr"/>
            <a:r>
              <a:rPr lang="en-US" b="0" i="0" dirty="0">
                <a:solidFill>
                  <a:srgbClr val="0A0A0A"/>
                </a:solidFill>
                <a:effectLst/>
                <a:latin typeface="museo"/>
              </a:rPr>
              <a:t>Where Can I Get Help?</a:t>
            </a:r>
            <a:endParaRPr lang="en-US" dirty="0"/>
          </a:p>
        </p:txBody>
      </p:sp>
      <p:sp>
        <p:nvSpPr>
          <p:cNvPr id="4" name="Footer Placeholder 3">
            <a:extLst>
              <a:ext uri="{FF2B5EF4-FFF2-40B4-BE49-F238E27FC236}">
                <a16:creationId xmlns:a16="http://schemas.microsoft.com/office/drawing/2014/main" id="{8B02C10B-526F-41B8-A982-B047E19ACB77}"/>
              </a:ext>
            </a:extLst>
          </p:cNvPr>
          <p:cNvSpPr>
            <a:spLocks noGrp="1"/>
          </p:cNvSpPr>
          <p:nvPr>
            <p:ph type="ftr" sz="quarter" idx="11"/>
          </p:nvPr>
        </p:nvSpPr>
        <p:spPr/>
        <p:txBody>
          <a:bodyPr/>
          <a:lstStyle/>
          <a:p>
            <a:r>
              <a:rPr lang="en-US"/>
              <a:t>www.ct.gov/oha</a:t>
            </a:r>
            <a:endParaRPr lang="en-US" dirty="0"/>
          </a:p>
        </p:txBody>
      </p:sp>
      <p:sp>
        <p:nvSpPr>
          <p:cNvPr id="5" name="Content Placeholder 4">
            <a:extLst>
              <a:ext uri="{FF2B5EF4-FFF2-40B4-BE49-F238E27FC236}">
                <a16:creationId xmlns:a16="http://schemas.microsoft.com/office/drawing/2014/main" id="{6C5B932F-EDD8-4DE8-83DA-27E88B85A7D3}"/>
              </a:ext>
            </a:extLst>
          </p:cNvPr>
          <p:cNvSpPr>
            <a:spLocks noGrp="1"/>
          </p:cNvSpPr>
          <p:nvPr>
            <p:ph idx="1"/>
          </p:nvPr>
        </p:nvSpPr>
        <p:spPr>
          <a:xfrm>
            <a:off x="838200" y="2493817"/>
            <a:ext cx="8264236" cy="3683145"/>
          </a:xfrm>
        </p:spPr>
        <p:txBody>
          <a:bodyPr/>
          <a:lstStyle/>
          <a:p>
            <a:r>
              <a:rPr lang="en-US" dirty="0"/>
              <a:t>Contact OHA – ct.gov/OHA or 866-466-4446</a:t>
            </a:r>
          </a:p>
          <a:p>
            <a:r>
              <a:rPr lang="en-US" dirty="0"/>
              <a:t>ACA Plans</a:t>
            </a:r>
          </a:p>
          <a:p>
            <a:pPr lvl="1"/>
            <a:r>
              <a:rPr lang="en-US" dirty="0"/>
              <a:t>Access Health CT – AccessHealthCT.com or 855-805-4325</a:t>
            </a:r>
          </a:p>
          <a:p>
            <a:pPr lvl="1"/>
            <a:r>
              <a:rPr lang="en-US" dirty="0"/>
              <a:t>Insurance Brokers</a:t>
            </a:r>
          </a:p>
          <a:p>
            <a:r>
              <a:rPr lang="en-US" dirty="0"/>
              <a:t>Medicare and Medicare Advantage</a:t>
            </a:r>
          </a:p>
          <a:p>
            <a:pPr lvl="1"/>
            <a:r>
              <a:rPr lang="en-US" dirty="0"/>
              <a:t>CT CHOICES – 800-994-9422</a:t>
            </a:r>
          </a:p>
          <a:p>
            <a:endParaRPr lang="en-US" dirty="0"/>
          </a:p>
        </p:txBody>
      </p:sp>
    </p:spTree>
    <p:extLst>
      <p:ext uri="{BB962C8B-B14F-4D97-AF65-F5344CB8AC3E}">
        <p14:creationId xmlns:p14="http://schemas.microsoft.com/office/powerpoint/2010/main" val="3017110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657F7-A72D-4948-BAAE-A8D55FF19790}"/>
              </a:ext>
            </a:extLst>
          </p:cNvPr>
          <p:cNvSpPr>
            <a:spLocks noGrp="1"/>
          </p:cNvSpPr>
          <p:nvPr>
            <p:ph type="ctrTitle"/>
          </p:nvPr>
        </p:nvSpPr>
        <p:spPr>
          <a:xfrm>
            <a:off x="581191" y="791968"/>
            <a:ext cx="10993549" cy="1223868"/>
          </a:xfrm>
        </p:spPr>
        <p:txBody>
          <a:bodyPr>
            <a:noAutofit/>
          </a:bodyPr>
          <a:lstStyle/>
          <a:p>
            <a:pPr algn="ctr"/>
            <a:r>
              <a:rPr lang="en-US" sz="3200" dirty="0">
                <a:latin typeface="Gill Sans MT" panose="020B0502020104020203" pitchFamily="34" charset="0"/>
              </a:rPr>
              <a:t>OHA SERVES ALL CONNECTICUT RESIDENTS AND/OR INSURANCE PLANS WRITTEN OUT OF CONNECTICUT</a:t>
            </a:r>
          </a:p>
        </p:txBody>
      </p:sp>
      <p:sp>
        <p:nvSpPr>
          <p:cNvPr id="3" name="Subtitle 2">
            <a:extLst>
              <a:ext uri="{FF2B5EF4-FFF2-40B4-BE49-F238E27FC236}">
                <a16:creationId xmlns:a16="http://schemas.microsoft.com/office/drawing/2014/main" id="{0B162AF4-EFE1-453C-AE1C-E1AD80DF9696}"/>
              </a:ext>
            </a:extLst>
          </p:cNvPr>
          <p:cNvSpPr>
            <a:spLocks noGrp="1"/>
          </p:cNvSpPr>
          <p:nvPr>
            <p:ph type="subTitle" idx="1"/>
          </p:nvPr>
        </p:nvSpPr>
        <p:spPr>
          <a:xfrm>
            <a:off x="581194" y="4094480"/>
            <a:ext cx="10993546" cy="1971553"/>
          </a:xfrm>
        </p:spPr>
        <p:txBody>
          <a:bodyPr>
            <a:normAutofit/>
          </a:bodyPr>
          <a:lstStyle/>
          <a:p>
            <a:pPr algn="ctr"/>
            <a:r>
              <a:rPr lang="en-US" dirty="0">
                <a:latin typeface="Gill Sans MT" panose="020B0502020104020203" pitchFamily="34" charset="0"/>
              </a:rPr>
              <a:t>OHA DOES NOT WANT TO BE THE “BEST KEPT SECRET IN CONNECTICUT.” HELP US CHANGE THAT. </a:t>
            </a:r>
          </a:p>
          <a:p>
            <a:pPr algn="ctr"/>
            <a:endParaRPr lang="en-US" dirty="0">
              <a:latin typeface="Gill Sans MT" panose="020B0502020104020203" pitchFamily="34" charset="0"/>
            </a:endParaRPr>
          </a:p>
          <a:p>
            <a:pPr algn="ctr"/>
            <a:r>
              <a:rPr lang="en-US" dirty="0">
                <a:latin typeface="Gill Sans MT" panose="020B0502020104020203" pitchFamily="34" charset="0"/>
              </a:rPr>
              <a:t>PLEASE SHARE OUR CONTACT INFORMATION</a:t>
            </a:r>
          </a:p>
        </p:txBody>
      </p:sp>
      <p:graphicFrame>
        <p:nvGraphicFramePr>
          <p:cNvPr id="5" name="Content Placeholder 6" descr="Team placeholder ">
            <a:extLst>
              <a:ext uri="{FF2B5EF4-FFF2-40B4-BE49-F238E27FC236}">
                <a16:creationId xmlns:a16="http://schemas.microsoft.com/office/drawing/2014/main" id="{68D349C3-15F3-418C-9E9A-6A3A06D53D81}"/>
              </a:ext>
            </a:extLst>
          </p:cNvPr>
          <p:cNvGraphicFramePr>
            <a:graphicFrameLocks noGrp="1"/>
          </p:cNvGraphicFramePr>
          <p:nvPr>
            <p:ph type="pic" sz="quarter" idx="13"/>
            <p:extLst>
              <p:ext uri="{D42A27DB-BD31-4B8C-83A1-F6EECF244321}">
                <p14:modId xmlns:p14="http://schemas.microsoft.com/office/powerpoint/2010/main" val="2497731303"/>
              </p:ext>
            </p:extLst>
          </p:nvPr>
        </p:nvGraphicFramePr>
        <p:xfrm>
          <a:off x="449262" y="1950720"/>
          <a:ext cx="11293475" cy="21437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6417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0FB38-0113-4F80-BBD4-A9C97FF40720}"/>
              </a:ext>
            </a:extLst>
          </p:cNvPr>
          <p:cNvSpPr>
            <a:spLocks noGrp="1"/>
          </p:cNvSpPr>
          <p:nvPr>
            <p:ph type="title"/>
          </p:nvPr>
        </p:nvSpPr>
        <p:spPr>
          <a:xfrm>
            <a:off x="609906" y="702156"/>
            <a:ext cx="3568661" cy="2726844"/>
          </a:xfrm>
        </p:spPr>
        <p:txBody>
          <a:bodyPr>
            <a:normAutofit fontScale="90000"/>
          </a:bodyPr>
          <a:lstStyle/>
          <a:p>
            <a:br>
              <a:rPr lang="en-US" dirty="0"/>
            </a:br>
            <a:r>
              <a:rPr lang="en-US" dirty="0"/>
              <a:t>	Thank you</a:t>
            </a:r>
            <a:br>
              <a:rPr lang="en-US" dirty="0"/>
            </a:br>
            <a:br>
              <a:rPr lang="en-US" dirty="0"/>
            </a:br>
            <a:r>
              <a:rPr lang="en-US" dirty="0"/>
              <a:t>	questions? </a:t>
            </a:r>
            <a:br>
              <a:rPr lang="en-US" dirty="0"/>
            </a:br>
            <a:br>
              <a:rPr lang="en-US" dirty="0"/>
            </a:br>
            <a:endParaRPr lang="en-US" dirty="0"/>
          </a:p>
        </p:txBody>
      </p:sp>
      <p:sp>
        <p:nvSpPr>
          <p:cNvPr id="3" name="Content Placeholder 2">
            <a:extLst>
              <a:ext uri="{FF2B5EF4-FFF2-40B4-BE49-F238E27FC236}">
                <a16:creationId xmlns:a16="http://schemas.microsoft.com/office/drawing/2014/main" id="{75982AA6-9E74-43FC-B452-142C7571DCCC}"/>
              </a:ext>
            </a:extLst>
          </p:cNvPr>
          <p:cNvSpPr>
            <a:spLocks noGrp="1"/>
          </p:cNvSpPr>
          <p:nvPr>
            <p:ph idx="1"/>
          </p:nvPr>
        </p:nvSpPr>
        <p:spPr>
          <a:xfrm>
            <a:off x="111760" y="3156438"/>
            <a:ext cx="5140960" cy="2901462"/>
          </a:xfrm>
        </p:spPr>
        <p:txBody>
          <a:bodyPr/>
          <a:lstStyle/>
          <a:p>
            <a:r>
              <a:rPr lang="en-US" b="1" dirty="0">
                <a:solidFill>
                  <a:srgbClr val="0070C0"/>
                </a:solidFill>
              </a:rPr>
              <a:t>OFFICE OF THE HEALTHCARE ADVOCATE</a:t>
            </a:r>
          </a:p>
          <a:p>
            <a:r>
              <a:rPr lang="en-US" dirty="0">
                <a:solidFill>
                  <a:srgbClr val="00B0F0"/>
                </a:solidFill>
                <a:hlinkClick r:id="rId2">
                  <a:extLst>
                    <a:ext uri="{A12FA001-AC4F-418D-AE19-62706E023703}">
                      <ahyp:hlinkClr xmlns:ahyp="http://schemas.microsoft.com/office/drawing/2018/hyperlinkcolor" val="tx"/>
                    </a:ext>
                  </a:extLst>
                </a:hlinkClick>
              </a:rPr>
              <a:t>Healthcare.advocate@ct.gov</a:t>
            </a:r>
            <a:endParaRPr lang="en-US" dirty="0">
              <a:solidFill>
                <a:srgbClr val="00B0F0"/>
              </a:solidFill>
            </a:endParaRPr>
          </a:p>
          <a:p>
            <a:r>
              <a:rPr lang="en-US" dirty="0"/>
              <a:t>866-466-4446</a:t>
            </a:r>
          </a:p>
          <a:p>
            <a:r>
              <a:rPr lang="en-US" dirty="0"/>
              <a:t>www.ct.gov/oha</a:t>
            </a:r>
          </a:p>
        </p:txBody>
      </p:sp>
      <p:sp>
        <p:nvSpPr>
          <p:cNvPr id="8" name="Footer Placeholder 7">
            <a:extLst>
              <a:ext uri="{FF2B5EF4-FFF2-40B4-BE49-F238E27FC236}">
                <a16:creationId xmlns:a16="http://schemas.microsoft.com/office/drawing/2014/main" id="{D3E3ABAA-EBF5-4FC5-BEEE-FBA5A228E046}"/>
              </a:ext>
            </a:extLst>
          </p:cNvPr>
          <p:cNvSpPr>
            <a:spLocks noGrp="1"/>
          </p:cNvSpPr>
          <p:nvPr>
            <p:ph type="ftr" sz="quarter" idx="11"/>
          </p:nvPr>
        </p:nvSpPr>
        <p:spPr/>
        <p:txBody>
          <a:bodyPr/>
          <a:lstStyle/>
          <a:p>
            <a:r>
              <a:rPr lang="en-US"/>
              <a:t>www.ct.gov/oha</a:t>
            </a:r>
            <a:endParaRPr lang="en-US" dirty="0"/>
          </a:p>
        </p:txBody>
      </p:sp>
      <p:pic>
        <p:nvPicPr>
          <p:cNvPr id="6" name="Picture Placeholder 5" descr="A doctor talking to a patient&#10;">
            <a:extLst>
              <a:ext uri="{FF2B5EF4-FFF2-40B4-BE49-F238E27FC236}">
                <a16:creationId xmlns:a16="http://schemas.microsoft.com/office/drawing/2014/main" id="{AC4A1F6E-E065-4C87-B012-9FBDEC8C1ED7}"/>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l="7" r="7"/>
          <a:stretch/>
        </p:blipFill>
        <p:spPr/>
      </p:pic>
      <p:pic>
        <p:nvPicPr>
          <p:cNvPr id="1026" name="Picture 2">
            <a:extLst>
              <a:ext uri="{FF2B5EF4-FFF2-40B4-BE49-F238E27FC236}">
                <a16:creationId xmlns:a16="http://schemas.microsoft.com/office/drawing/2014/main" id="{25F4F435-1AD1-4E0F-A795-B9F200682A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5615" y="-213477"/>
            <a:ext cx="2381250" cy="1280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1619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C271D-D3EB-4A78-9929-4B8E740B50B4}"/>
              </a:ext>
            </a:extLst>
          </p:cNvPr>
          <p:cNvSpPr>
            <a:spLocks noGrp="1"/>
          </p:cNvSpPr>
          <p:nvPr>
            <p:ph type="title"/>
          </p:nvPr>
        </p:nvSpPr>
        <p:spPr/>
        <p:txBody>
          <a:bodyPr/>
          <a:lstStyle/>
          <a:p>
            <a:pPr algn="ctr"/>
            <a:r>
              <a:rPr lang="en-US" dirty="0">
                <a:latin typeface="Gill Sans MT" panose="020B0502020104020203" pitchFamily="34" charset="0"/>
              </a:rPr>
              <a:t>Introduction</a:t>
            </a:r>
          </a:p>
        </p:txBody>
      </p:sp>
      <p:sp>
        <p:nvSpPr>
          <p:cNvPr id="3" name="Content Placeholder 2">
            <a:extLst>
              <a:ext uri="{FF2B5EF4-FFF2-40B4-BE49-F238E27FC236}">
                <a16:creationId xmlns:a16="http://schemas.microsoft.com/office/drawing/2014/main" id="{F210F1C6-68F4-48F7-97E9-343EE7513674}"/>
              </a:ext>
            </a:extLst>
          </p:cNvPr>
          <p:cNvSpPr>
            <a:spLocks noGrp="1"/>
          </p:cNvSpPr>
          <p:nvPr>
            <p:ph idx="1"/>
          </p:nvPr>
        </p:nvSpPr>
        <p:spPr>
          <a:xfrm>
            <a:off x="581192" y="2606830"/>
            <a:ext cx="3475915" cy="3520440"/>
          </a:xfrm>
        </p:spPr>
        <p:txBody>
          <a:bodyPr anchor="ctr">
            <a:normAutofit/>
          </a:bodyPr>
          <a:lstStyle/>
          <a:p>
            <a:pPr algn="ctr"/>
            <a:r>
              <a:rPr lang="en-US" sz="3200" dirty="0">
                <a:latin typeface="Gill Sans MT" panose="020B0502020104020203" pitchFamily="34" charset="0"/>
              </a:rPr>
              <a:t>State Healthcare Advocate</a:t>
            </a:r>
          </a:p>
          <a:p>
            <a:pPr algn="ctr"/>
            <a:r>
              <a:rPr lang="en-US" sz="3200" dirty="0">
                <a:latin typeface="Gill Sans MT" panose="020B0502020104020203" pitchFamily="34" charset="0"/>
              </a:rPr>
              <a:t>Ted Doolittle</a:t>
            </a:r>
          </a:p>
        </p:txBody>
      </p:sp>
      <p:pic>
        <p:nvPicPr>
          <p:cNvPr id="17" name="Picture Placeholder 7" descr="doctor talking to patient">
            <a:extLst>
              <a:ext uri="{FF2B5EF4-FFF2-40B4-BE49-F238E27FC236}">
                <a16:creationId xmlns:a16="http://schemas.microsoft.com/office/drawing/2014/main" id="{86357C99-DEFC-4892-8C64-EF1482AB3E86}"/>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6416" r="16416"/>
          <a:stretch/>
        </p:blipFill>
        <p:spPr>
          <a:prstGeom prst="rect">
            <a:avLst/>
          </a:prstGeom>
          <a:solidFill>
            <a:schemeClr val="accent2"/>
          </a:solidFill>
        </p:spPr>
      </p:pic>
      <p:pic>
        <p:nvPicPr>
          <p:cNvPr id="10" name="Picture Placeholder 9" descr="A doctor with his arms crossed">
            <a:extLst>
              <a:ext uri="{FF2B5EF4-FFF2-40B4-BE49-F238E27FC236}">
                <a16:creationId xmlns:a16="http://schemas.microsoft.com/office/drawing/2014/main" id="{24A8453A-33BC-42B9-9F32-A38E7F1AC274}"/>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l="64" r="64"/>
          <a:stretch/>
        </p:blipFill>
        <p:spPr/>
      </p:pic>
      <p:pic>
        <p:nvPicPr>
          <p:cNvPr id="12" name="Picture Placeholder 11" descr="A smiling doctor with a stethoscope and patient">
            <a:extLst>
              <a:ext uri="{FF2B5EF4-FFF2-40B4-BE49-F238E27FC236}">
                <a16:creationId xmlns:a16="http://schemas.microsoft.com/office/drawing/2014/main" id="{F2F92A19-D60A-4D6C-8103-E5036EBC089B}"/>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l="43" r="43"/>
          <a:stretch/>
        </p:blipFill>
        <p:spPr/>
      </p:pic>
      <p:sp>
        <p:nvSpPr>
          <p:cNvPr id="14" name="Footer Placeholder 13">
            <a:extLst>
              <a:ext uri="{FF2B5EF4-FFF2-40B4-BE49-F238E27FC236}">
                <a16:creationId xmlns:a16="http://schemas.microsoft.com/office/drawing/2014/main" id="{9C838D91-2BF9-4595-90F6-6E2D751F6F13}"/>
              </a:ext>
            </a:extLst>
          </p:cNvPr>
          <p:cNvSpPr>
            <a:spLocks noGrp="1"/>
          </p:cNvSpPr>
          <p:nvPr>
            <p:ph type="ftr" sz="quarter" idx="11"/>
          </p:nvPr>
        </p:nvSpPr>
        <p:spPr/>
        <p:txBody>
          <a:bodyPr/>
          <a:lstStyle/>
          <a:p>
            <a:r>
              <a:rPr lang="en-US" dirty="0"/>
              <a:t>www.ct.gov/oha</a:t>
            </a:r>
          </a:p>
        </p:txBody>
      </p:sp>
    </p:spTree>
    <p:extLst>
      <p:ext uri="{BB962C8B-B14F-4D97-AF65-F5344CB8AC3E}">
        <p14:creationId xmlns:p14="http://schemas.microsoft.com/office/powerpoint/2010/main" val="3980136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B4489-FC73-422D-B916-0D61046F5294}"/>
              </a:ext>
            </a:extLst>
          </p:cNvPr>
          <p:cNvSpPr>
            <a:spLocks noGrp="1"/>
          </p:cNvSpPr>
          <p:nvPr>
            <p:ph type="ctrTitle"/>
          </p:nvPr>
        </p:nvSpPr>
        <p:spPr>
          <a:xfrm>
            <a:off x="581191" y="3429000"/>
            <a:ext cx="10993549" cy="2569128"/>
          </a:xfrm>
        </p:spPr>
        <p:txBody>
          <a:bodyPr>
            <a:normAutofit/>
          </a:bodyPr>
          <a:lstStyle/>
          <a:p>
            <a:pPr algn="ctr"/>
            <a:r>
              <a:rPr lang="en-US" sz="2700" dirty="0">
                <a:latin typeface="Gill Sans MT" panose="020B0502020104020203" pitchFamily="34" charset="0"/>
              </a:rPr>
              <a:t>Open Enrollment: Policies, Provisions, and Payments</a:t>
            </a:r>
            <a:br>
              <a:rPr lang="en-US" sz="1800" dirty="0">
                <a:latin typeface="Gill Sans MT" panose="020B0502020104020203" pitchFamily="34" charset="0"/>
              </a:rPr>
            </a:br>
            <a:br>
              <a:rPr lang="en-US" sz="1800" dirty="0">
                <a:latin typeface="Gill Sans MT" panose="020B0502020104020203" pitchFamily="34" charset="0"/>
              </a:rPr>
            </a:br>
            <a:r>
              <a:rPr lang="en-US" sz="1800" dirty="0">
                <a:latin typeface="Gill Sans MT" panose="020B0502020104020203" pitchFamily="34" charset="0"/>
              </a:rPr>
              <a:t>Key Dates</a:t>
            </a:r>
            <a:br>
              <a:rPr lang="en-US" sz="1800" dirty="0">
                <a:latin typeface="Gill Sans MT" panose="020B0502020104020203" pitchFamily="34" charset="0"/>
              </a:rPr>
            </a:br>
            <a:r>
              <a:rPr lang="en-US" sz="1800" dirty="0">
                <a:latin typeface="Gill Sans MT" panose="020B0502020104020203" pitchFamily="34" charset="0"/>
              </a:rPr>
              <a:t>Medicare Open Enrollment</a:t>
            </a:r>
            <a:br>
              <a:rPr lang="en-US" sz="1800" dirty="0">
                <a:latin typeface="Gill Sans MT" panose="020B0502020104020203" pitchFamily="34" charset="0"/>
              </a:rPr>
            </a:br>
            <a:r>
              <a:rPr lang="en-US" sz="1800" dirty="0">
                <a:latin typeface="Gill Sans MT" panose="020B0502020104020203" pitchFamily="34" charset="0"/>
              </a:rPr>
              <a:t>Access Health Open Enrollment</a:t>
            </a:r>
            <a:br>
              <a:rPr lang="en-US" sz="1800" dirty="0">
                <a:latin typeface="Gill Sans MT" panose="020B0502020104020203" pitchFamily="34" charset="0"/>
              </a:rPr>
            </a:br>
            <a:r>
              <a:rPr lang="en-US" sz="1800" dirty="0">
                <a:latin typeface="Gill Sans MT" panose="020B0502020104020203" pitchFamily="34" charset="0"/>
              </a:rPr>
              <a:t>Choosing a Plan</a:t>
            </a:r>
            <a:br>
              <a:rPr lang="en-US" sz="1800" dirty="0">
                <a:latin typeface="Gill Sans MT" panose="020B0502020104020203" pitchFamily="34" charset="0"/>
              </a:rPr>
            </a:br>
            <a:r>
              <a:rPr lang="en-US" sz="1800" dirty="0">
                <a:latin typeface="Gill Sans MT" panose="020B0502020104020203" pitchFamily="34" charset="0"/>
              </a:rPr>
              <a:t>Getting Help</a:t>
            </a:r>
            <a:br>
              <a:rPr lang="en-US" sz="1800" dirty="0">
                <a:latin typeface="Gill Sans MT" panose="020B0502020104020203" pitchFamily="34" charset="0"/>
              </a:rPr>
            </a:br>
            <a:br>
              <a:rPr lang="en-US" sz="1800" dirty="0">
                <a:latin typeface="Gill Sans MT" panose="020B0502020104020203" pitchFamily="34" charset="0"/>
              </a:rPr>
            </a:br>
            <a:r>
              <a:rPr lang="en-US" sz="1800" cap="none" dirty="0">
                <a:latin typeface="Gill Sans MT" panose="020B0502020104020203" pitchFamily="34" charset="0"/>
              </a:rPr>
              <a:t>Adam Prizio, Staff Attorney, Office of the Healthcare Advocate</a:t>
            </a:r>
            <a:endParaRPr lang="en-US" sz="1600" dirty="0">
              <a:latin typeface="Gill Sans MT" panose="020B0502020104020203" pitchFamily="34" charset="0"/>
            </a:endParaRPr>
          </a:p>
        </p:txBody>
      </p:sp>
      <p:sp>
        <p:nvSpPr>
          <p:cNvPr id="3" name="Subtitle 2">
            <a:extLst>
              <a:ext uri="{FF2B5EF4-FFF2-40B4-BE49-F238E27FC236}">
                <a16:creationId xmlns:a16="http://schemas.microsoft.com/office/drawing/2014/main" id="{0957B5A0-5976-4FBC-9F15-908902EAE359}"/>
              </a:ext>
            </a:extLst>
          </p:cNvPr>
          <p:cNvSpPr>
            <a:spLocks noGrp="1"/>
          </p:cNvSpPr>
          <p:nvPr>
            <p:ph type="subTitle" idx="1"/>
          </p:nvPr>
        </p:nvSpPr>
        <p:spPr>
          <a:xfrm>
            <a:off x="581194" y="6084277"/>
            <a:ext cx="10993546" cy="626916"/>
          </a:xfrm>
        </p:spPr>
        <p:txBody>
          <a:bodyPr>
            <a:normAutofit fontScale="77500" lnSpcReduction="20000"/>
          </a:bodyPr>
          <a:lstStyle/>
          <a:p>
            <a:pPr algn="ctr"/>
            <a:endParaRPr lang="en-US" dirty="0"/>
          </a:p>
          <a:p>
            <a:pPr algn="ctr"/>
            <a:r>
              <a:rPr lang="en-US" sz="2100" dirty="0"/>
              <a:t>****All the following information can be found on the OHA website: www.ct.gov/oha****</a:t>
            </a:r>
          </a:p>
          <a:p>
            <a:endParaRPr lang="en-US" dirty="0"/>
          </a:p>
        </p:txBody>
      </p:sp>
      <p:pic>
        <p:nvPicPr>
          <p:cNvPr id="6" name="Picture Placeholder 5" descr="A smiling doctor with a stethoscope and a child and mom">
            <a:extLst>
              <a:ext uri="{FF2B5EF4-FFF2-40B4-BE49-F238E27FC236}">
                <a16:creationId xmlns:a16="http://schemas.microsoft.com/office/drawing/2014/main" id="{2E4C2C15-C217-4490-A3A7-E98F49FDF079}"/>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449580" y="239087"/>
            <a:ext cx="11292840" cy="2923563"/>
          </a:xfrm>
        </p:spPr>
      </p:pic>
    </p:spTree>
    <p:extLst>
      <p:ext uri="{BB962C8B-B14F-4D97-AF65-F5344CB8AC3E}">
        <p14:creationId xmlns:p14="http://schemas.microsoft.com/office/powerpoint/2010/main" val="1721841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49377B9-42A2-497D-A6A4-036F70125475}"/>
              </a:ext>
            </a:extLst>
          </p:cNvPr>
          <p:cNvSpPr>
            <a:spLocks noGrp="1"/>
          </p:cNvSpPr>
          <p:nvPr>
            <p:ph type="title"/>
          </p:nvPr>
        </p:nvSpPr>
        <p:spPr>
          <a:xfrm>
            <a:off x="581192" y="731520"/>
            <a:ext cx="11029616" cy="390270"/>
          </a:xfrm>
        </p:spPr>
        <p:txBody>
          <a:bodyPr>
            <a:normAutofit fontScale="90000"/>
          </a:bodyPr>
          <a:lstStyle/>
          <a:p>
            <a:pPr marL="0" marR="0" algn="ctr">
              <a:spcBef>
                <a:spcPts val="0"/>
              </a:spcBef>
              <a:spcAft>
                <a:spcPts val="800"/>
              </a:spcAft>
            </a:pPr>
            <a:r>
              <a:rPr lang="en-US" dirty="0">
                <a:latin typeface="Gill Sans MT" panose="020B0502020104020203" pitchFamily="34" charset="0"/>
              </a:rPr>
              <a:t>OPEN ENROLLMENT: KEY DATES for 2022</a:t>
            </a:r>
          </a:p>
        </p:txBody>
      </p:sp>
      <p:sp>
        <p:nvSpPr>
          <p:cNvPr id="6" name="Content Placeholder 5">
            <a:extLst>
              <a:ext uri="{FF2B5EF4-FFF2-40B4-BE49-F238E27FC236}">
                <a16:creationId xmlns:a16="http://schemas.microsoft.com/office/drawing/2014/main" id="{D4F7E720-553D-4DA2-8C5A-3A84461CFA33}"/>
              </a:ext>
            </a:extLst>
          </p:cNvPr>
          <p:cNvSpPr>
            <a:spLocks noGrp="1"/>
          </p:cNvSpPr>
          <p:nvPr>
            <p:ph idx="1"/>
          </p:nvPr>
        </p:nvSpPr>
        <p:spPr>
          <a:xfrm>
            <a:off x="298938" y="1725105"/>
            <a:ext cx="11311869" cy="5027387"/>
          </a:xfrm>
        </p:spPr>
        <p:txBody>
          <a:bodyPr>
            <a:normAutofit fontScale="92500" lnSpcReduction="20000"/>
          </a:bodyPr>
          <a:lstStyle/>
          <a:p>
            <a:r>
              <a:rPr lang="en-US" dirty="0">
                <a:latin typeface="Gill Sans MT" panose="020B0502020104020203" pitchFamily="34" charset="0"/>
              </a:rPr>
              <a:t>Medicare Open Enrollment: </a:t>
            </a:r>
            <a:r>
              <a:rPr lang="en-US" b="1" dirty="0">
                <a:latin typeface="Gill Sans MT" panose="020B0502020104020203" pitchFamily="34" charset="0"/>
              </a:rPr>
              <a:t>October 15 – December 7, 2021</a:t>
            </a:r>
          </a:p>
          <a:p>
            <a:endParaRPr lang="en-US" dirty="0">
              <a:latin typeface="Gill Sans MT" panose="020B0502020104020203" pitchFamily="34" charset="0"/>
            </a:endParaRPr>
          </a:p>
          <a:p>
            <a:r>
              <a:rPr lang="en-US" dirty="0">
                <a:latin typeface="Gill Sans MT" panose="020B0502020104020203" pitchFamily="34" charset="0"/>
              </a:rPr>
              <a:t>Medicare Advantage Open Enrollment: </a:t>
            </a:r>
            <a:r>
              <a:rPr lang="en-US" b="1" dirty="0">
                <a:latin typeface="Gill Sans MT" panose="020B0502020104020203" pitchFamily="34" charset="0"/>
              </a:rPr>
              <a:t>January 1 – March 31, 2022</a:t>
            </a:r>
          </a:p>
          <a:p>
            <a:pPr lvl="1"/>
            <a:r>
              <a:rPr lang="en-US" dirty="0">
                <a:latin typeface="Gill Sans MT" panose="020B0502020104020203" pitchFamily="34" charset="0"/>
              </a:rPr>
              <a:t>Members of an existing Medicare Advantage Plan may switch to a new plan or to Original Medicare once during this time period.</a:t>
            </a:r>
          </a:p>
          <a:p>
            <a:pPr marL="324000" lvl="1" indent="0">
              <a:buNone/>
            </a:pPr>
            <a:endParaRPr lang="en-US" dirty="0">
              <a:latin typeface="Gill Sans MT" panose="020B0502020104020203" pitchFamily="34" charset="0"/>
            </a:endParaRPr>
          </a:p>
          <a:p>
            <a:r>
              <a:rPr lang="en-US" dirty="0">
                <a:latin typeface="Gill Sans MT" panose="020B0502020104020203" pitchFamily="34" charset="0"/>
              </a:rPr>
              <a:t>Access Health Connecticut Open Enrollment: </a:t>
            </a:r>
            <a:r>
              <a:rPr lang="en-US" b="1" dirty="0">
                <a:latin typeface="Gill Sans MT" panose="020B0502020104020203" pitchFamily="34" charset="0"/>
              </a:rPr>
              <a:t>November 1, 2021 – January 15, 2022</a:t>
            </a:r>
          </a:p>
          <a:p>
            <a:pPr lvl="1"/>
            <a:endParaRPr lang="en-US" dirty="0">
              <a:latin typeface="Gill Sans MT" panose="020B0502020104020203" pitchFamily="34" charset="0"/>
            </a:endParaRPr>
          </a:p>
          <a:p>
            <a:r>
              <a:rPr lang="en-US" dirty="0">
                <a:latin typeface="Gill Sans MT" panose="020B0502020104020203" pitchFamily="34" charset="0"/>
              </a:rPr>
              <a:t>Other Enrollment Periods</a:t>
            </a:r>
          </a:p>
          <a:p>
            <a:pPr lvl="1"/>
            <a:r>
              <a:rPr lang="en-US" dirty="0">
                <a:latin typeface="Gill Sans MT" panose="020B0502020104020203" pitchFamily="34" charset="0"/>
              </a:rPr>
              <a:t>COBRA Election Period (at least 60 days following the loss of employer-sponsored health benefits)</a:t>
            </a:r>
          </a:p>
          <a:p>
            <a:pPr lvl="1"/>
            <a:r>
              <a:rPr lang="en-US" dirty="0">
                <a:latin typeface="Gill Sans MT" panose="020B0502020104020203" pitchFamily="34" charset="0"/>
              </a:rPr>
              <a:t>Open Enrollment for Employer-sponsored health coverage or health benefits</a:t>
            </a:r>
          </a:p>
          <a:p>
            <a:pPr lvl="1"/>
            <a:r>
              <a:rPr lang="en-US" dirty="0">
                <a:latin typeface="Gill Sans MT" panose="020B0502020104020203" pitchFamily="34" charset="0"/>
              </a:rPr>
              <a:t>Medicare Initial Enrollment Period after qualifying for Medicare</a:t>
            </a:r>
          </a:p>
          <a:p>
            <a:pPr lvl="1"/>
            <a:r>
              <a:rPr lang="en-US" dirty="0">
                <a:latin typeface="Gill Sans MT" panose="020B0502020104020203" pitchFamily="34" charset="0"/>
              </a:rPr>
              <a:t>ACA Special Enrollment Period following a qualifying life event.</a:t>
            </a:r>
          </a:p>
          <a:p>
            <a:pPr lvl="1"/>
            <a:endParaRPr lang="en-US" dirty="0">
              <a:latin typeface="Gill Sans MT" panose="020B0502020104020203" pitchFamily="34" charset="0"/>
            </a:endParaRPr>
          </a:p>
        </p:txBody>
      </p:sp>
    </p:spTree>
    <p:extLst>
      <p:ext uri="{BB962C8B-B14F-4D97-AF65-F5344CB8AC3E}">
        <p14:creationId xmlns:p14="http://schemas.microsoft.com/office/powerpoint/2010/main" val="617346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3FCFA-54F3-4324-BC76-6AA8CEF69B09}"/>
              </a:ext>
            </a:extLst>
          </p:cNvPr>
          <p:cNvSpPr>
            <a:spLocks noGrp="1"/>
          </p:cNvSpPr>
          <p:nvPr>
            <p:ph type="title"/>
          </p:nvPr>
        </p:nvSpPr>
        <p:spPr>
          <a:xfrm>
            <a:off x="581192" y="571499"/>
            <a:ext cx="11029616" cy="990601"/>
          </a:xfrm>
        </p:spPr>
        <p:txBody>
          <a:bodyPr>
            <a:normAutofit fontScale="90000"/>
          </a:bodyPr>
          <a:lstStyle/>
          <a:p>
            <a:pPr algn="ctr">
              <a:spcBef>
                <a:spcPts val="0"/>
              </a:spcBef>
              <a:spcAft>
                <a:spcPts val="800"/>
              </a:spcAft>
            </a:pPr>
            <a:r>
              <a:rPr lang="en-US" dirty="0"/>
              <a:t>Medicare Open Enrollment</a:t>
            </a:r>
            <a:br>
              <a:rPr lang="en-US" dirty="0"/>
            </a:br>
            <a:r>
              <a:rPr lang="en-US" dirty="0"/>
              <a:t>October 15 – December 7, 2021</a:t>
            </a:r>
          </a:p>
        </p:txBody>
      </p:sp>
      <p:sp>
        <p:nvSpPr>
          <p:cNvPr id="5" name="Content Placeholder 4">
            <a:extLst>
              <a:ext uri="{FF2B5EF4-FFF2-40B4-BE49-F238E27FC236}">
                <a16:creationId xmlns:a16="http://schemas.microsoft.com/office/drawing/2014/main" id="{ADCAF83E-B0C1-4B1D-BA82-A58C703FEFED}"/>
              </a:ext>
            </a:extLst>
          </p:cNvPr>
          <p:cNvSpPr>
            <a:spLocks noGrp="1"/>
          </p:cNvSpPr>
          <p:nvPr>
            <p:ph idx="1"/>
          </p:nvPr>
        </p:nvSpPr>
        <p:spPr>
          <a:xfrm>
            <a:off x="581192" y="1828800"/>
            <a:ext cx="11029615" cy="4595114"/>
          </a:xfrm>
        </p:spPr>
        <p:txBody>
          <a:bodyPr>
            <a:normAutofit/>
          </a:bodyPr>
          <a:lstStyle/>
          <a:p>
            <a:r>
              <a:rPr lang="en-US" dirty="0">
                <a:latin typeface="Gill Sans MT" panose="020B0502020104020203" pitchFamily="34" charset="0"/>
              </a:rPr>
              <a:t>What can I do?</a:t>
            </a:r>
          </a:p>
          <a:p>
            <a:pPr lvl="1"/>
            <a:r>
              <a:rPr lang="en-US" dirty="0">
                <a:latin typeface="Gill Sans MT" panose="020B0502020104020203" pitchFamily="34" charset="0"/>
              </a:rPr>
              <a:t>Change to Original Medicare to a Medicare Advantage Plan.</a:t>
            </a:r>
          </a:p>
          <a:p>
            <a:pPr lvl="1"/>
            <a:r>
              <a:rPr lang="en-US" dirty="0">
                <a:latin typeface="Gill Sans MT" panose="020B0502020104020203" pitchFamily="34" charset="0"/>
              </a:rPr>
              <a:t>Change from a Medicare Advantage Plan back to Original Medicare.</a:t>
            </a:r>
          </a:p>
          <a:p>
            <a:pPr lvl="1"/>
            <a:r>
              <a:rPr lang="en-US" dirty="0">
                <a:latin typeface="Gill Sans MT" panose="020B0502020104020203" pitchFamily="34" charset="0"/>
              </a:rPr>
              <a:t>Switch from one Medicare Advantage Plan to another Medicare Advantage Plan. </a:t>
            </a:r>
          </a:p>
          <a:p>
            <a:pPr lvl="1"/>
            <a:r>
              <a:rPr lang="en-US" dirty="0">
                <a:latin typeface="Gill Sans MT" panose="020B0502020104020203" pitchFamily="34" charset="0"/>
              </a:rPr>
              <a:t>Add, change, or remove drug coverage, both with Original Medicare and Medicare Advantage Plans.	</a:t>
            </a:r>
          </a:p>
          <a:p>
            <a:r>
              <a:rPr lang="en-US" dirty="0">
                <a:latin typeface="Gill Sans MT" panose="020B0502020104020203" pitchFamily="34" charset="0"/>
              </a:rPr>
              <a:t>When?</a:t>
            </a:r>
          </a:p>
          <a:p>
            <a:pPr lvl="1"/>
            <a:r>
              <a:rPr lang="en-US" dirty="0">
                <a:latin typeface="Gill Sans MT" panose="020B0502020104020203" pitchFamily="34" charset="0"/>
              </a:rPr>
              <a:t>Coverage will start January 1.</a:t>
            </a:r>
          </a:p>
        </p:txBody>
      </p:sp>
      <p:sp>
        <p:nvSpPr>
          <p:cNvPr id="4" name="Footer Placeholder 3">
            <a:extLst>
              <a:ext uri="{FF2B5EF4-FFF2-40B4-BE49-F238E27FC236}">
                <a16:creationId xmlns:a16="http://schemas.microsoft.com/office/drawing/2014/main" id="{5581BCDF-0B09-4C23-91EF-39324BD7C89D}"/>
              </a:ext>
            </a:extLst>
          </p:cNvPr>
          <p:cNvSpPr>
            <a:spLocks noGrp="1"/>
          </p:cNvSpPr>
          <p:nvPr>
            <p:ph type="ftr" sz="quarter" idx="11"/>
          </p:nvPr>
        </p:nvSpPr>
        <p:spPr/>
        <p:txBody>
          <a:bodyPr/>
          <a:lstStyle/>
          <a:p>
            <a:r>
              <a:rPr lang="en-US"/>
              <a:t>www.ct.gov/oha</a:t>
            </a:r>
            <a:endParaRPr lang="en-US" dirty="0"/>
          </a:p>
        </p:txBody>
      </p:sp>
    </p:spTree>
    <p:extLst>
      <p:ext uri="{BB962C8B-B14F-4D97-AF65-F5344CB8AC3E}">
        <p14:creationId xmlns:p14="http://schemas.microsoft.com/office/powerpoint/2010/main" val="3831914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187D2-8915-410C-B225-6C9F4FC52938}"/>
              </a:ext>
            </a:extLst>
          </p:cNvPr>
          <p:cNvSpPr>
            <a:spLocks noGrp="1"/>
          </p:cNvSpPr>
          <p:nvPr>
            <p:ph type="title"/>
          </p:nvPr>
        </p:nvSpPr>
        <p:spPr>
          <a:xfrm>
            <a:off x="838200" y="365125"/>
            <a:ext cx="10515600" cy="1596022"/>
          </a:xfrm>
        </p:spPr>
        <p:txBody>
          <a:bodyPr/>
          <a:lstStyle/>
          <a:p>
            <a:pPr algn="ctr"/>
            <a:r>
              <a:rPr lang="en-US" dirty="0">
                <a:latin typeface="Gill Sans MT" panose="020B0502020104020203" pitchFamily="34" charset="0"/>
              </a:rPr>
              <a:t>Access Health Open Enrollment</a:t>
            </a:r>
            <a:br>
              <a:rPr lang="en-US" dirty="0">
                <a:latin typeface="Gill Sans MT" panose="020B0502020104020203" pitchFamily="34" charset="0"/>
              </a:rPr>
            </a:br>
            <a:r>
              <a:rPr lang="en-US" dirty="0">
                <a:latin typeface="Gill Sans MT" panose="020B0502020104020203" pitchFamily="34" charset="0"/>
              </a:rPr>
              <a:t>November 1, 2021 – January 15, 2022</a:t>
            </a:r>
          </a:p>
        </p:txBody>
      </p:sp>
      <p:sp>
        <p:nvSpPr>
          <p:cNvPr id="4" name="Footer Placeholder 3">
            <a:extLst>
              <a:ext uri="{FF2B5EF4-FFF2-40B4-BE49-F238E27FC236}">
                <a16:creationId xmlns:a16="http://schemas.microsoft.com/office/drawing/2014/main" id="{29F4F898-F796-432C-BD5B-FC002C4E8848}"/>
              </a:ext>
            </a:extLst>
          </p:cNvPr>
          <p:cNvSpPr>
            <a:spLocks noGrp="1"/>
          </p:cNvSpPr>
          <p:nvPr>
            <p:ph type="ftr" sz="quarter" idx="11"/>
          </p:nvPr>
        </p:nvSpPr>
        <p:spPr/>
        <p:txBody>
          <a:bodyPr/>
          <a:lstStyle/>
          <a:p>
            <a:r>
              <a:rPr lang="en-US"/>
              <a:t>www.ct.gov/oha</a:t>
            </a:r>
            <a:endParaRPr lang="en-US" dirty="0"/>
          </a:p>
        </p:txBody>
      </p:sp>
      <p:sp>
        <p:nvSpPr>
          <p:cNvPr id="7" name="Content Placeholder 6">
            <a:extLst>
              <a:ext uri="{FF2B5EF4-FFF2-40B4-BE49-F238E27FC236}">
                <a16:creationId xmlns:a16="http://schemas.microsoft.com/office/drawing/2014/main" id="{3816B451-862E-4339-8D1C-0E8B8B83AD25}"/>
              </a:ext>
            </a:extLst>
          </p:cNvPr>
          <p:cNvSpPr>
            <a:spLocks noGrp="1"/>
          </p:cNvSpPr>
          <p:nvPr>
            <p:ph idx="1"/>
          </p:nvPr>
        </p:nvSpPr>
        <p:spPr>
          <a:xfrm>
            <a:off x="838200" y="2285999"/>
            <a:ext cx="10515600" cy="3890963"/>
          </a:xfrm>
        </p:spPr>
        <p:txBody>
          <a:bodyPr>
            <a:normAutofit lnSpcReduction="10000"/>
          </a:bodyPr>
          <a:lstStyle/>
          <a:p>
            <a:pPr marL="285750" indent="-285750">
              <a:buFont typeface="Arial" panose="020B0604020202020204" pitchFamily="34" charset="0"/>
              <a:buChar char="•"/>
            </a:pPr>
            <a:r>
              <a:rPr lang="en-US" b="1" dirty="0">
                <a:solidFill>
                  <a:schemeClr val="tx1">
                    <a:lumMod val="75000"/>
                    <a:lumOff val="25000"/>
                  </a:schemeClr>
                </a:solidFill>
                <a:latin typeface="Gill Sans MT" panose="020B0502020104020203" pitchFamily="34" charset="0"/>
              </a:rPr>
              <a:t>What can I do</a:t>
            </a:r>
          </a:p>
          <a:p>
            <a:pPr marL="742950" lvl="1" indent="-285750">
              <a:buFont typeface="Arial" panose="020B0604020202020204" pitchFamily="34" charset="0"/>
              <a:buChar char="•"/>
            </a:pPr>
            <a:r>
              <a:rPr lang="en-US" dirty="0">
                <a:solidFill>
                  <a:schemeClr val="tx1">
                    <a:lumMod val="75000"/>
                    <a:lumOff val="25000"/>
                  </a:schemeClr>
                </a:solidFill>
                <a:latin typeface="Gill Sans MT" panose="020B0502020104020203" pitchFamily="34" charset="0"/>
              </a:rPr>
              <a:t>Purchase health coverage for calendar year 2022.</a:t>
            </a:r>
          </a:p>
          <a:p>
            <a:pPr marL="1200150" lvl="2" indent="-285750"/>
            <a:r>
              <a:rPr lang="en-US" dirty="0">
                <a:solidFill>
                  <a:schemeClr val="tx1">
                    <a:lumMod val="75000"/>
                    <a:lumOff val="25000"/>
                  </a:schemeClr>
                </a:solidFill>
                <a:latin typeface="Gill Sans MT" panose="020B0502020104020203" pitchFamily="34" charset="0"/>
              </a:rPr>
              <a:t>Anthem BCBS of Connecticut and </a:t>
            </a:r>
            <a:r>
              <a:rPr lang="en-US" dirty="0" err="1">
                <a:solidFill>
                  <a:schemeClr val="tx1">
                    <a:lumMod val="75000"/>
                    <a:lumOff val="25000"/>
                  </a:schemeClr>
                </a:solidFill>
                <a:latin typeface="Gill Sans MT" panose="020B0502020104020203" pitchFamily="34" charset="0"/>
              </a:rPr>
              <a:t>ConnectiCare</a:t>
            </a:r>
            <a:endParaRPr lang="en-US" dirty="0">
              <a:solidFill>
                <a:schemeClr val="tx1">
                  <a:lumMod val="75000"/>
                  <a:lumOff val="25000"/>
                </a:schemeClr>
              </a:solidFill>
              <a:latin typeface="Gill Sans MT" panose="020B0502020104020203" pitchFamily="34" charset="0"/>
            </a:endParaRPr>
          </a:p>
          <a:p>
            <a:pPr marL="742950" lvl="1" indent="-285750">
              <a:buFont typeface="Arial" panose="020B0604020202020204" pitchFamily="34" charset="0"/>
              <a:buChar char="•"/>
            </a:pPr>
            <a:r>
              <a:rPr lang="en-US" dirty="0">
                <a:solidFill>
                  <a:schemeClr val="tx1">
                    <a:lumMod val="75000"/>
                    <a:lumOff val="25000"/>
                  </a:schemeClr>
                </a:solidFill>
                <a:latin typeface="Gill Sans MT" panose="020B0502020104020203" pitchFamily="34" charset="0"/>
              </a:rPr>
              <a:t>Enroll in HUSKY if eligible</a:t>
            </a:r>
          </a:p>
          <a:p>
            <a:pPr marL="742950" lvl="1" indent="-285750">
              <a:buFont typeface="Arial" panose="020B0604020202020204" pitchFamily="34" charset="0"/>
              <a:buChar char="•"/>
            </a:pPr>
            <a:r>
              <a:rPr lang="en-US" dirty="0">
                <a:solidFill>
                  <a:schemeClr val="tx1">
                    <a:lumMod val="75000"/>
                    <a:lumOff val="25000"/>
                  </a:schemeClr>
                </a:solidFill>
                <a:latin typeface="Gill Sans MT" panose="020B0502020104020203" pitchFamily="34" charset="0"/>
              </a:rPr>
              <a:t>Qualify for APTC subsidies</a:t>
            </a:r>
          </a:p>
          <a:p>
            <a:pPr marL="742950" lvl="1" indent="-285750">
              <a:buFont typeface="Arial" panose="020B0604020202020204" pitchFamily="34" charset="0"/>
              <a:buChar char="•"/>
            </a:pPr>
            <a:r>
              <a:rPr lang="en-US" dirty="0">
                <a:solidFill>
                  <a:schemeClr val="tx1">
                    <a:lumMod val="75000"/>
                    <a:lumOff val="25000"/>
                  </a:schemeClr>
                </a:solidFill>
                <a:latin typeface="Gill Sans MT" panose="020B0502020104020203" pitchFamily="34" charset="0"/>
              </a:rPr>
              <a:t>Review coverage information</a:t>
            </a:r>
          </a:p>
          <a:p>
            <a:pPr marL="742950" lvl="1" indent="-285750">
              <a:buFont typeface="Arial" panose="020B0604020202020204" pitchFamily="34" charset="0"/>
              <a:buChar char="•"/>
            </a:pPr>
            <a:r>
              <a:rPr lang="en-US" dirty="0">
                <a:solidFill>
                  <a:schemeClr val="tx1">
                    <a:lumMod val="75000"/>
                    <a:lumOff val="25000"/>
                  </a:schemeClr>
                </a:solidFill>
                <a:latin typeface="Gill Sans MT" panose="020B0502020104020203" pitchFamily="34" charset="0"/>
              </a:rPr>
              <a:t>Purchase dental coverage</a:t>
            </a:r>
          </a:p>
          <a:p>
            <a:pPr marL="285750" indent="-285750">
              <a:buFont typeface="Arial" panose="020B0604020202020204" pitchFamily="34" charset="0"/>
              <a:buChar char="•"/>
            </a:pPr>
            <a:r>
              <a:rPr lang="en-US" b="1" dirty="0">
                <a:solidFill>
                  <a:schemeClr val="tx1">
                    <a:lumMod val="75000"/>
                    <a:lumOff val="25000"/>
                  </a:schemeClr>
                </a:solidFill>
                <a:latin typeface="Gill Sans MT" panose="020B0502020104020203" pitchFamily="34" charset="0"/>
              </a:rPr>
              <a:t>When</a:t>
            </a:r>
          </a:p>
          <a:p>
            <a:pPr marL="742950" lvl="1" indent="-285750">
              <a:buFont typeface="Arial" panose="020B0604020202020204" pitchFamily="34" charset="0"/>
              <a:buChar char="•"/>
            </a:pPr>
            <a:r>
              <a:rPr lang="en-US" dirty="0">
                <a:solidFill>
                  <a:schemeClr val="tx1">
                    <a:lumMod val="75000"/>
                    <a:lumOff val="25000"/>
                  </a:schemeClr>
                </a:solidFill>
                <a:latin typeface="Gill Sans MT" panose="020B0502020104020203" pitchFamily="34" charset="0"/>
              </a:rPr>
              <a:t>Coverage begins January 1, 2022 if you sign up before December 15</a:t>
            </a:r>
          </a:p>
          <a:p>
            <a:pPr marL="742950" lvl="1" indent="-285750">
              <a:buFont typeface="Arial" panose="020B0604020202020204" pitchFamily="34" charset="0"/>
              <a:buChar char="•"/>
            </a:pPr>
            <a:r>
              <a:rPr lang="en-US" dirty="0">
                <a:solidFill>
                  <a:schemeClr val="tx1">
                    <a:lumMod val="75000"/>
                    <a:lumOff val="25000"/>
                  </a:schemeClr>
                </a:solidFill>
                <a:latin typeface="Gill Sans MT" panose="020B0502020104020203" pitchFamily="34" charset="0"/>
              </a:rPr>
              <a:t>Coverage begins February 1, 2022</a:t>
            </a:r>
          </a:p>
        </p:txBody>
      </p:sp>
    </p:spTree>
    <p:extLst>
      <p:ext uri="{BB962C8B-B14F-4D97-AF65-F5344CB8AC3E}">
        <p14:creationId xmlns:p14="http://schemas.microsoft.com/office/powerpoint/2010/main" val="68078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D48C0-82A8-4294-804E-D827A8AF416A}"/>
              </a:ext>
            </a:extLst>
          </p:cNvPr>
          <p:cNvSpPr>
            <a:spLocks noGrp="1"/>
          </p:cNvSpPr>
          <p:nvPr>
            <p:ph type="title"/>
          </p:nvPr>
        </p:nvSpPr>
        <p:spPr/>
        <p:txBody>
          <a:bodyPr/>
          <a:lstStyle/>
          <a:p>
            <a:pPr algn="ctr"/>
            <a:r>
              <a:rPr lang="en-US" dirty="0">
                <a:solidFill>
                  <a:srgbClr val="0A0A0A"/>
                </a:solidFill>
                <a:latin typeface="Gill Sans MT" panose="020B0502020104020203" pitchFamily="34" charset="0"/>
              </a:rPr>
              <a:t>Coverage Needs</a:t>
            </a:r>
            <a:endParaRPr lang="en-US" dirty="0">
              <a:latin typeface="Gill Sans MT" panose="020B0502020104020203" pitchFamily="34" charset="0"/>
            </a:endParaRPr>
          </a:p>
        </p:txBody>
      </p:sp>
      <p:sp>
        <p:nvSpPr>
          <p:cNvPr id="4" name="Footer Placeholder 3">
            <a:extLst>
              <a:ext uri="{FF2B5EF4-FFF2-40B4-BE49-F238E27FC236}">
                <a16:creationId xmlns:a16="http://schemas.microsoft.com/office/drawing/2014/main" id="{8CCC2B06-86BD-411A-A383-BB2CBD81068A}"/>
              </a:ext>
            </a:extLst>
          </p:cNvPr>
          <p:cNvSpPr>
            <a:spLocks noGrp="1"/>
          </p:cNvSpPr>
          <p:nvPr>
            <p:ph type="ftr" sz="quarter" idx="11"/>
          </p:nvPr>
        </p:nvSpPr>
        <p:spPr/>
        <p:txBody>
          <a:bodyPr/>
          <a:lstStyle/>
          <a:p>
            <a:r>
              <a:rPr lang="en-US"/>
              <a:t>www.ct.gov/oha</a:t>
            </a:r>
            <a:endParaRPr lang="en-US" dirty="0"/>
          </a:p>
        </p:txBody>
      </p:sp>
      <p:sp>
        <p:nvSpPr>
          <p:cNvPr id="5" name="Content Placeholder 4">
            <a:extLst>
              <a:ext uri="{FF2B5EF4-FFF2-40B4-BE49-F238E27FC236}">
                <a16:creationId xmlns:a16="http://schemas.microsoft.com/office/drawing/2014/main" id="{A15EF8C4-0312-451F-A3B1-484AE6F4DC48}"/>
              </a:ext>
            </a:extLst>
          </p:cNvPr>
          <p:cNvSpPr>
            <a:spLocks noGrp="1"/>
          </p:cNvSpPr>
          <p:nvPr>
            <p:ph idx="1"/>
          </p:nvPr>
        </p:nvSpPr>
        <p:spPr>
          <a:xfrm>
            <a:off x="838200" y="1690688"/>
            <a:ext cx="10515600" cy="4486275"/>
          </a:xfrm>
        </p:spPr>
        <p:txBody>
          <a:bodyPr>
            <a:normAutofit/>
          </a:bodyPr>
          <a:lstStyle/>
          <a:p>
            <a:r>
              <a:rPr lang="en-US" dirty="0">
                <a:latin typeface="Gill Sans MT" panose="020B0502020104020203" pitchFamily="34" charset="0"/>
              </a:rPr>
              <a:t>Overall Health</a:t>
            </a:r>
          </a:p>
          <a:p>
            <a:pPr lvl="1"/>
            <a:r>
              <a:rPr lang="en-US" dirty="0">
                <a:latin typeface="Gill Sans MT" panose="020B0502020104020203" pitchFamily="34" charset="0"/>
              </a:rPr>
              <a:t>Significant conditions requiring treatment.</a:t>
            </a:r>
          </a:p>
          <a:p>
            <a:pPr lvl="1"/>
            <a:r>
              <a:rPr lang="en-US" dirty="0">
                <a:latin typeface="Gill Sans MT" panose="020B0502020104020203" pitchFamily="34" charset="0"/>
              </a:rPr>
              <a:t>Risk factors (health, profession, activities).</a:t>
            </a:r>
          </a:p>
          <a:p>
            <a:r>
              <a:rPr lang="en-US" dirty="0">
                <a:latin typeface="Gill Sans MT" panose="020B0502020104020203" pitchFamily="34" charset="0"/>
              </a:rPr>
              <a:t>Medications</a:t>
            </a:r>
          </a:p>
          <a:p>
            <a:r>
              <a:rPr lang="en-US" dirty="0">
                <a:latin typeface="Gill Sans MT" panose="020B0502020104020203" pitchFamily="34" charset="0"/>
              </a:rPr>
              <a:t>Your costs</a:t>
            </a:r>
          </a:p>
          <a:p>
            <a:pPr lvl="1"/>
            <a:r>
              <a:rPr lang="en-US" dirty="0">
                <a:latin typeface="Gill Sans MT" panose="020B0502020104020203" pitchFamily="34" charset="0"/>
              </a:rPr>
              <a:t>Premiums, Deductible, Copays, Coinsurance, Out of Pocket Maximum.</a:t>
            </a:r>
          </a:p>
          <a:p>
            <a:pPr lvl="1"/>
            <a:r>
              <a:rPr lang="en-US" dirty="0">
                <a:latin typeface="Gill Sans MT" panose="020B0502020104020203" pitchFamily="34" charset="0"/>
              </a:rPr>
              <a:t>Consider prior years’ health experience.</a:t>
            </a:r>
          </a:p>
          <a:p>
            <a:endParaRPr lang="en-US" dirty="0">
              <a:latin typeface="Gill Sans MT" panose="020B0502020104020203" pitchFamily="34" charset="0"/>
            </a:endParaRPr>
          </a:p>
        </p:txBody>
      </p:sp>
    </p:spTree>
    <p:extLst>
      <p:ext uri="{BB962C8B-B14F-4D97-AF65-F5344CB8AC3E}">
        <p14:creationId xmlns:p14="http://schemas.microsoft.com/office/powerpoint/2010/main" val="420369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D48C0-82A8-4294-804E-D827A8AF416A}"/>
              </a:ext>
            </a:extLst>
          </p:cNvPr>
          <p:cNvSpPr>
            <a:spLocks noGrp="1"/>
          </p:cNvSpPr>
          <p:nvPr>
            <p:ph type="title"/>
          </p:nvPr>
        </p:nvSpPr>
        <p:spPr/>
        <p:txBody>
          <a:bodyPr/>
          <a:lstStyle/>
          <a:p>
            <a:pPr algn="ctr"/>
            <a:r>
              <a:rPr lang="en-US" dirty="0">
                <a:solidFill>
                  <a:srgbClr val="0A0A0A"/>
                </a:solidFill>
                <a:latin typeface="Gill Sans MT" panose="020B0502020104020203" pitchFamily="34" charset="0"/>
              </a:rPr>
              <a:t>Choosing Medicare Coverage</a:t>
            </a:r>
            <a:endParaRPr lang="en-US" dirty="0">
              <a:latin typeface="Gill Sans MT" panose="020B0502020104020203" pitchFamily="34" charset="0"/>
            </a:endParaRPr>
          </a:p>
        </p:txBody>
      </p:sp>
      <p:sp>
        <p:nvSpPr>
          <p:cNvPr id="4" name="Footer Placeholder 3">
            <a:extLst>
              <a:ext uri="{FF2B5EF4-FFF2-40B4-BE49-F238E27FC236}">
                <a16:creationId xmlns:a16="http://schemas.microsoft.com/office/drawing/2014/main" id="{8CCC2B06-86BD-411A-A383-BB2CBD81068A}"/>
              </a:ext>
            </a:extLst>
          </p:cNvPr>
          <p:cNvSpPr>
            <a:spLocks noGrp="1"/>
          </p:cNvSpPr>
          <p:nvPr>
            <p:ph type="ftr" sz="quarter" idx="11"/>
          </p:nvPr>
        </p:nvSpPr>
        <p:spPr/>
        <p:txBody>
          <a:bodyPr/>
          <a:lstStyle/>
          <a:p>
            <a:r>
              <a:rPr lang="en-US"/>
              <a:t>www.ct.gov/oha</a:t>
            </a:r>
            <a:endParaRPr lang="en-US" dirty="0"/>
          </a:p>
        </p:txBody>
      </p:sp>
      <p:sp>
        <p:nvSpPr>
          <p:cNvPr id="5" name="Content Placeholder 4">
            <a:extLst>
              <a:ext uri="{FF2B5EF4-FFF2-40B4-BE49-F238E27FC236}">
                <a16:creationId xmlns:a16="http://schemas.microsoft.com/office/drawing/2014/main" id="{A15EF8C4-0312-451F-A3B1-484AE6F4DC48}"/>
              </a:ext>
            </a:extLst>
          </p:cNvPr>
          <p:cNvSpPr>
            <a:spLocks noGrp="1"/>
          </p:cNvSpPr>
          <p:nvPr>
            <p:ph idx="1"/>
          </p:nvPr>
        </p:nvSpPr>
        <p:spPr/>
        <p:txBody>
          <a:bodyPr>
            <a:normAutofit fontScale="92500" lnSpcReduction="20000"/>
          </a:bodyPr>
          <a:lstStyle/>
          <a:p>
            <a:r>
              <a:rPr lang="en-US" dirty="0">
                <a:latin typeface="Gill Sans MT" panose="020B0502020104020203" pitchFamily="34" charset="0"/>
              </a:rPr>
              <a:t>Original Medicare</a:t>
            </a:r>
          </a:p>
          <a:p>
            <a:pPr lvl="1"/>
            <a:r>
              <a:rPr lang="en-US" dirty="0">
                <a:latin typeface="Gill Sans MT" panose="020B0502020104020203" pitchFamily="34" charset="0"/>
              </a:rPr>
              <a:t>Hospital (Part A)</a:t>
            </a:r>
          </a:p>
          <a:p>
            <a:pPr lvl="1"/>
            <a:r>
              <a:rPr lang="en-US" dirty="0">
                <a:latin typeface="Gill Sans MT" panose="020B0502020104020203" pitchFamily="34" charset="0"/>
              </a:rPr>
              <a:t>Medical (Part B)</a:t>
            </a:r>
          </a:p>
          <a:p>
            <a:pPr lvl="1"/>
            <a:r>
              <a:rPr lang="en-US" dirty="0">
                <a:latin typeface="Gill Sans MT" panose="020B0502020104020203" pitchFamily="34" charset="0"/>
              </a:rPr>
              <a:t>Use any doctor who takes Medicare </a:t>
            </a:r>
          </a:p>
          <a:p>
            <a:r>
              <a:rPr lang="en-US" dirty="0">
                <a:latin typeface="Gill Sans MT" panose="020B0502020104020203" pitchFamily="34" charset="0"/>
              </a:rPr>
              <a:t>Supplemental Coverage</a:t>
            </a:r>
          </a:p>
          <a:p>
            <a:pPr lvl="1"/>
            <a:r>
              <a:rPr lang="en-US" dirty="0">
                <a:latin typeface="Gill Sans MT" panose="020B0502020104020203" pitchFamily="34" charset="0"/>
              </a:rPr>
              <a:t>Medicare Supplemental (Medigap)</a:t>
            </a:r>
          </a:p>
          <a:p>
            <a:pPr lvl="2"/>
            <a:r>
              <a:rPr lang="en-US" dirty="0">
                <a:latin typeface="Gill Sans MT" panose="020B0502020104020203" pitchFamily="34" charset="0"/>
              </a:rPr>
              <a:t>Assistance with your 20% share of costs</a:t>
            </a:r>
          </a:p>
          <a:p>
            <a:pPr lvl="1"/>
            <a:r>
              <a:rPr lang="en-US" dirty="0">
                <a:latin typeface="Gill Sans MT" panose="020B0502020104020203" pitchFamily="34" charset="0"/>
              </a:rPr>
              <a:t>Part D drug coverage</a:t>
            </a:r>
          </a:p>
          <a:p>
            <a:r>
              <a:rPr lang="en-US" dirty="0">
                <a:latin typeface="Gill Sans MT" panose="020B0502020104020203" pitchFamily="34" charset="0"/>
              </a:rPr>
              <a:t>No coverage for dental, vision, or hearing</a:t>
            </a:r>
          </a:p>
          <a:p>
            <a:r>
              <a:rPr lang="en-US" dirty="0">
                <a:latin typeface="Gill Sans MT" panose="020B0502020104020203" pitchFamily="34" charset="0"/>
              </a:rPr>
              <a:t>May qualify for “Extra Help” through Medicare Savings Program</a:t>
            </a:r>
          </a:p>
          <a:p>
            <a:r>
              <a:rPr lang="en-US" dirty="0">
                <a:latin typeface="Gill Sans MT" panose="020B0502020104020203" pitchFamily="34" charset="0"/>
              </a:rPr>
              <a:t>Failing to enroll in Part B and Part D without other qualifying coverage will result in a penalty.</a:t>
            </a:r>
          </a:p>
        </p:txBody>
      </p:sp>
    </p:spTree>
    <p:extLst>
      <p:ext uri="{BB962C8B-B14F-4D97-AF65-F5344CB8AC3E}">
        <p14:creationId xmlns:p14="http://schemas.microsoft.com/office/powerpoint/2010/main" val="3944473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D48C0-82A8-4294-804E-D827A8AF416A}"/>
              </a:ext>
            </a:extLst>
          </p:cNvPr>
          <p:cNvSpPr>
            <a:spLocks noGrp="1"/>
          </p:cNvSpPr>
          <p:nvPr>
            <p:ph type="title"/>
          </p:nvPr>
        </p:nvSpPr>
        <p:spPr/>
        <p:txBody>
          <a:bodyPr/>
          <a:lstStyle/>
          <a:p>
            <a:pPr algn="ctr"/>
            <a:r>
              <a:rPr lang="en-US" dirty="0">
                <a:solidFill>
                  <a:srgbClr val="0A0A0A"/>
                </a:solidFill>
                <a:latin typeface="Gill Sans MT" panose="020B0502020104020203" pitchFamily="34" charset="0"/>
              </a:rPr>
              <a:t>Choosing Medicare Coverage (Cont’d)</a:t>
            </a:r>
            <a:endParaRPr lang="en-US" dirty="0">
              <a:latin typeface="Gill Sans MT" panose="020B0502020104020203" pitchFamily="34" charset="0"/>
            </a:endParaRPr>
          </a:p>
        </p:txBody>
      </p:sp>
      <p:sp>
        <p:nvSpPr>
          <p:cNvPr id="4" name="Footer Placeholder 3">
            <a:extLst>
              <a:ext uri="{FF2B5EF4-FFF2-40B4-BE49-F238E27FC236}">
                <a16:creationId xmlns:a16="http://schemas.microsoft.com/office/drawing/2014/main" id="{8CCC2B06-86BD-411A-A383-BB2CBD81068A}"/>
              </a:ext>
            </a:extLst>
          </p:cNvPr>
          <p:cNvSpPr>
            <a:spLocks noGrp="1"/>
          </p:cNvSpPr>
          <p:nvPr>
            <p:ph type="ftr" sz="quarter" idx="11"/>
          </p:nvPr>
        </p:nvSpPr>
        <p:spPr/>
        <p:txBody>
          <a:bodyPr/>
          <a:lstStyle/>
          <a:p>
            <a:r>
              <a:rPr lang="en-US"/>
              <a:t>www.ct.gov/oha</a:t>
            </a:r>
            <a:endParaRPr lang="en-US" dirty="0"/>
          </a:p>
        </p:txBody>
      </p:sp>
      <p:sp>
        <p:nvSpPr>
          <p:cNvPr id="5" name="Content Placeholder 4">
            <a:extLst>
              <a:ext uri="{FF2B5EF4-FFF2-40B4-BE49-F238E27FC236}">
                <a16:creationId xmlns:a16="http://schemas.microsoft.com/office/drawing/2014/main" id="{A15EF8C4-0312-451F-A3B1-484AE6F4DC48}"/>
              </a:ext>
            </a:extLst>
          </p:cNvPr>
          <p:cNvSpPr>
            <a:spLocks noGrp="1"/>
          </p:cNvSpPr>
          <p:nvPr>
            <p:ph idx="1"/>
          </p:nvPr>
        </p:nvSpPr>
        <p:spPr/>
        <p:txBody>
          <a:bodyPr>
            <a:normAutofit/>
          </a:bodyPr>
          <a:lstStyle/>
          <a:p>
            <a:r>
              <a:rPr lang="en-US" dirty="0">
                <a:latin typeface="Gill Sans MT" panose="020B0502020104020203" pitchFamily="34" charset="0"/>
              </a:rPr>
              <a:t>Medicare Advantage</a:t>
            </a:r>
          </a:p>
          <a:p>
            <a:pPr lvl="1"/>
            <a:r>
              <a:rPr lang="en-US" dirty="0">
                <a:latin typeface="Gill Sans MT" panose="020B0502020104020203" pitchFamily="34" charset="0"/>
              </a:rPr>
              <a:t>Private insurance coverage</a:t>
            </a:r>
          </a:p>
          <a:p>
            <a:pPr lvl="1"/>
            <a:r>
              <a:rPr lang="en-US" dirty="0">
                <a:latin typeface="Gill Sans MT" panose="020B0502020104020203" pitchFamily="34" charset="0"/>
              </a:rPr>
              <a:t>Must provide Part A (Hospital) and Part B (Medical) benefits.</a:t>
            </a:r>
          </a:p>
          <a:p>
            <a:pPr lvl="1"/>
            <a:r>
              <a:rPr lang="en-US" dirty="0">
                <a:latin typeface="Gill Sans MT" panose="020B0502020104020203" pitchFamily="34" charset="0"/>
              </a:rPr>
              <a:t>Must use plan’s network of providers for non-emergency care.</a:t>
            </a:r>
          </a:p>
          <a:p>
            <a:pPr lvl="1"/>
            <a:r>
              <a:rPr lang="en-US" dirty="0">
                <a:latin typeface="Gill Sans MT" panose="020B0502020104020203" pitchFamily="34" charset="0"/>
              </a:rPr>
              <a:t>May include drug coverage</a:t>
            </a:r>
          </a:p>
          <a:p>
            <a:pPr lvl="1"/>
            <a:r>
              <a:rPr lang="en-US" dirty="0">
                <a:latin typeface="Gill Sans MT" panose="020B0502020104020203" pitchFamily="34" charset="0"/>
              </a:rPr>
              <a:t>May include dental, vision, hearing, and additional benefits.</a:t>
            </a:r>
          </a:p>
          <a:p>
            <a:pPr lvl="1"/>
            <a:r>
              <a:rPr lang="en-US" dirty="0">
                <a:latin typeface="Gill Sans MT" panose="020B0502020104020203" pitchFamily="34" charset="0"/>
              </a:rPr>
              <a:t>Yearly out of pocket maximum</a:t>
            </a:r>
          </a:p>
        </p:txBody>
      </p:sp>
    </p:spTree>
    <p:extLst>
      <p:ext uri="{BB962C8B-B14F-4D97-AF65-F5344CB8AC3E}">
        <p14:creationId xmlns:p14="http://schemas.microsoft.com/office/powerpoint/2010/main" val="40645764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7333985-6DEC-4BB6-B360-FFFEFA02249A}">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2.xml><?xml version="1.0" encoding="utf-8"?>
<ds:datastoreItem xmlns:ds="http://schemas.openxmlformats.org/officeDocument/2006/customXml" ds:itemID="{54608ECE-840A-4514-AD05-0950FC5D30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470C9DA-ADC8-49D9-B223-6D54C6FB7BE0}">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
  <TotalTime>9738</TotalTime>
  <Words>887</Words>
  <Application>Microsoft Office PowerPoint</Application>
  <PresentationFormat>Widescreen</PresentationFormat>
  <Paragraphs>116</Paragraphs>
  <Slides>13</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Calibri Light</vt:lpstr>
      <vt:lpstr>Gill Sans MT</vt:lpstr>
      <vt:lpstr>museo</vt:lpstr>
      <vt:lpstr>open-sans</vt:lpstr>
      <vt:lpstr>Wingdings 2</vt:lpstr>
      <vt:lpstr>Office Theme</vt:lpstr>
      <vt:lpstr>Lunch &amp; Learn with OHA October 29, 2021 12:00-12:30p</vt:lpstr>
      <vt:lpstr>Introduction</vt:lpstr>
      <vt:lpstr>Open Enrollment: Policies, Provisions, and Payments  Key Dates Medicare Open Enrollment Access Health Open Enrollment Choosing a Plan Getting Help  Adam Prizio, Staff Attorney, Office of the Healthcare Advocate</vt:lpstr>
      <vt:lpstr>OPEN ENROLLMENT: KEY DATES for 2022</vt:lpstr>
      <vt:lpstr>Medicare Open Enrollment October 15 – December 7, 2021</vt:lpstr>
      <vt:lpstr>Access Health Open Enrollment November 1, 2021 – January 15, 2022</vt:lpstr>
      <vt:lpstr>Coverage Needs</vt:lpstr>
      <vt:lpstr>Choosing Medicare Coverage</vt:lpstr>
      <vt:lpstr>Choosing Medicare Coverage (Cont’d)</vt:lpstr>
      <vt:lpstr>Choosing ACA Coverage</vt:lpstr>
      <vt:lpstr>Where Can I Get Help?</vt:lpstr>
      <vt:lpstr>OHA SERVES ALL CONNECTICUT RESIDENTS AND/OR INSURANCE PLANS WRITTEN OUT OF CONNECTICUT</vt:lpstr>
      <vt:lpstr>  Thank you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Lunch and learn with oha  September 28, 2021 12:00-12:30p</dc:title>
  <dc:creator>Wyzykowski, Valerie J</dc:creator>
  <cp:lastModifiedBy>Prizio, Adam</cp:lastModifiedBy>
  <cp:revision>14</cp:revision>
  <dcterms:created xsi:type="dcterms:W3CDTF">2021-09-13T14:25:51Z</dcterms:created>
  <dcterms:modified xsi:type="dcterms:W3CDTF">2021-11-01T13:13:44Z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