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3" r:id="rId1"/>
  </p:sldMasterIdLst>
  <p:notesMasterIdLst>
    <p:notesMasterId r:id="rId19"/>
  </p:notesMasterIdLst>
  <p:handoutMasterIdLst>
    <p:handoutMasterId r:id="rId20"/>
  </p:handoutMasterIdLst>
  <p:sldIdLst>
    <p:sldId id="293" r:id="rId2"/>
    <p:sldId id="328" r:id="rId3"/>
    <p:sldId id="327" r:id="rId4"/>
    <p:sldId id="283" r:id="rId5"/>
    <p:sldId id="332" r:id="rId6"/>
    <p:sldId id="331" r:id="rId7"/>
    <p:sldId id="333" r:id="rId8"/>
    <p:sldId id="330" r:id="rId9"/>
    <p:sldId id="334" r:id="rId10"/>
    <p:sldId id="335" r:id="rId11"/>
    <p:sldId id="337" r:id="rId12"/>
    <p:sldId id="336" r:id="rId13"/>
    <p:sldId id="329" r:id="rId14"/>
    <p:sldId id="282" r:id="rId15"/>
    <p:sldId id="306" r:id="rId16"/>
    <p:sldId id="312" r:id="rId17"/>
    <p:sldId id="304"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D9DAF28-6E9F-4584-90E0-ED41E9E8ABD7}">
          <p14:sldIdLst>
            <p14:sldId id="293"/>
            <p14:sldId id="328"/>
            <p14:sldId id="327"/>
            <p14:sldId id="283"/>
            <p14:sldId id="332"/>
            <p14:sldId id="331"/>
            <p14:sldId id="333"/>
            <p14:sldId id="330"/>
            <p14:sldId id="334"/>
            <p14:sldId id="335"/>
            <p14:sldId id="337"/>
            <p14:sldId id="336"/>
            <p14:sldId id="329"/>
            <p14:sldId id="282"/>
          </p14:sldIdLst>
        </p14:section>
        <p14:section name="Untitled Section" id="{84EC0349-FCE0-4711-8A91-76548EA24F84}">
          <p14:sldIdLst>
            <p14:sldId id="306"/>
            <p14:sldId id="312"/>
            <p14:sldId id="30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69B36E-037C-5F7E-FEBC-BA8617C6B7DA}" name="Carew, Dominic A" initials="CDA" userId="S::Dominic.Carew@ct.gov::b4299797-ac67-4a74-b854-acd7a1acbd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6600"/>
    <a:srgbClr val="FF33CC"/>
    <a:srgbClr val="F8CFBA"/>
    <a:srgbClr val="3399FF"/>
    <a:srgbClr val="156082"/>
    <a:srgbClr val="1D85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27" autoAdjust="0"/>
    <p:restoredTop sz="92686" autoAdjust="0"/>
  </p:normalViewPr>
  <p:slideViewPr>
    <p:cSldViewPr>
      <p:cViewPr varScale="1">
        <p:scale>
          <a:sx n="100" d="100"/>
          <a:sy n="100" d="100"/>
        </p:scale>
        <p:origin x="12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2" d="100"/>
          <a:sy n="62" d="100"/>
        </p:scale>
        <p:origin x="3197"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Sheet1!$A$2:$C$18</cx:f>
        <cx:lvl ptCount="17">
          <cx:pt idx="0">M. Staff </cx:pt>
          <cx:pt idx="1">M. Staff </cx:pt>
          <cx:pt idx="2">M. Staff </cx:pt>
          <cx:pt idx="3">M. Staff </cx:pt>
          <cx:pt idx="4">M. Staff </cx:pt>
          <cx:pt idx="5">Consultant </cx:pt>
          <cx:pt idx="6"/>
          <cx:pt idx="7"/>
          <cx:pt idx="8"/>
          <cx:pt idx="9"/>
          <cx:pt idx="10"/>
          <cx:pt idx="11"/>
          <cx:pt idx="12"/>
          <cx:pt idx="13"/>
          <cx:pt idx="14"/>
          <cx:pt idx="15"/>
          <cx:pt idx="16"/>
        </cx:lvl>
        <cx:lvl ptCount="17">
          <cx:pt idx="0">1</cx:pt>
          <cx:pt idx="1">1</cx:pt>
          <cx:pt idx="2">1</cx:pt>
          <cx:pt idx="3">1</cx:pt>
          <cx:pt idx="4">1</cx:pt>
          <cx:pt idx="5">2</cx:pt>
          <cx:pt idx="6"/>
          <cx:pt idx="7"/>
          <cx:pt idx="8"/>
          <cx:pt idx="9"/>
          <cx:pt idx="10"/>
          <cx:pt idx="11"/>
          <cx:pt idx="12"/>
          <cx:pt idx="13"/>
          <cx:pt idx="14"/>
          <cx:pt idx="15"/>
          <cx:pt idx="16"/>
        </cx:lvl>
        <cx:lvl ptCount="17">
          <cx:pt idx="0">Consultant </cx:pt>
          <cx:pt idx="1">Consultant </cx:pt>
          <cx:pt idx="2">Consultant </cx:pt>
          <cx:pt idx="3">Consultant </cx:pt>
          <cx:pt idx="4">Consultant </cx:pt>
          <cx:pt idx="5">M. Staff </cx:pt>
          <cx:pt idx="6"/>
          <cx:pt idx="7"/>
          <cx:pt idx="8"/>
          <cx:pt idx="9"/>
          <cx:pt idx="10"/>
          <cx:pt idx="11"/>
          <cx:pt idx="12"/>
          <cx:pt idx="13"/>
          <cx:pt idx="14"/>
          <cx:pt idx="15"/>
          <cx:pt idx="16"/>
        </cx:lvl>
      </cx:strDim>
      <cx:numDim type="size">
        <cx:f>Sheet1!$E$2:$E$18</cx:f>
        <cx:lvl ptCount="17" formatCode="General">
          <cx:pt idx="0">3</cx:pt>
          <cx:pt idx="1">4</cx:pt>
          <cx:pt idx="2">5</cx:pt>
          <cx:pt idx="3">6</cx:pt>
          <cx:pt idx="4">-5</cx:pt>
          <cx:pt idx="5">1.5</cx:pt>
        </cx:lvl>
      </cx:numDim>
    </cx:data>
  </cx:chartData>
  <cx:chart>
    <cx:title pos="t" align="ctr" overlay="0">
      <cx:tx>
        <cx:rich>
          <a:bodyPr spcFirstLastPara="1" vertOverflow="ellipsis" horzOverflow="overflow" wrap="square" lIns="0" tIns="0" rIns="0" bIns="0" anchor="ctr" anchorCtr="1"/>
          <a:lstStyle/>
          <a:p>
            <a:pPr algn="ctr" rtl="0">
              <a:defRPr/>
            </a:pPr>
            <a:r>
              <a:rPr lang="en-US" sz="2200" b="1" i="0" u="none" strike="noStrike" cap="all" spc="150" baseline="0" dirty="0">
                <a:solidFill>
                  <a:prstClr val="black">
                    <a:lumMod val="50000"/>
                    <a:lumOff val="50000"/>
                  </a:prstClr>
                </a:solidFill>
                <a:latin typeface="Aptos" panose="02110004020202020204"/>
              </a:rPr>
              <a:t>Consultant TO STAFF </a:t>
            </a:r>
          </a:p>
        </cx:rich>
      </cx:tx>
    </cx:title>
    <cx:plotArea>
      <cx:plotAreaRegion>
        <cx:series layoutId="sunburst" uniqueId="{E0999882-288D-411A-943D-F7EB815A470D}">
          <cx:tx>
            <cx:txData>
              <cx:f>Sheet1!$E$1</cx:f>
              <cx:v>Pts </cx:v>
            </cx:txData>
          </cx:tx>
          <cx:dataLabels pos="ctr">
            <cx:visibility seriesName="0" categoryName="1" value="0"/>
          </cx:dataLabels>
          <cx:dataId val="0"/>
        </cx:series>
      </cx:plotAreaRegion>
    </cx:plotArea>
    <cx:legend pos="t"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2">
  <cs:axisTitle>
    <cs:lnRef idx="0"/>
    <cs:fillRef idx="0"/>
    <cs:effectRef idx="0"/>
    <cs:fontRef idx="minor">
      <a:schemeClr val="tx1">
        <a:lumMod val="50000"/>
        <a:lumOff val="50000"/>
      </a:schemeClr>
    </cs:fontRef>
    <cs:defRPr sz="1197"/>
  </cs:axisTitle>
  <cs:categoryAxis>
    <cs:lnRef idx="0"/>
    <cs:fillRef idx="0"/>
    <cs:effectRef idx="0"/>
    <cs:fontRef idx="minor">
      <a:schemeClr val="tx1">
        <a:lumMod val="50000"/>
        <a:lumOff val="50000"/>
      </a:schemeClr>
    </cs:fontRef>
    <cs:spPr>
      <a:ln w="19050" cap="flat" cmpd="sng" algn="ctr">
        <a:solidFill>
          <a:schemeClr val="tx1">
            <a:lumMod val="25000"/>
            <a:lumOff val="75000"/>
          </a:schemeClr>
        </a:solidFill>
        <a:round/>
      </a:ln>
    </cs:spPr>
    <cs:defRPr sz="1197"/>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cs:chartArea>
  <cs:dataLabel>
    <cs:lnRef idx="0"/>
    <cs:fillRef idx="0"/>
    <cs:effectRef idx="0"/>
    <cs:fontRef idx="minor">
      <a:schemeClr val="dk1">
        <a:lumMod val="75000"/>
        <a:lumOff val="25000"/>
      </a:schemeClr>
    </cs:fontRef>
    <cs:defRPr sz="1197"/>
    <cs:bodyPr lIns="38100" tIns="19050" rIns="38100" bIns="19050">
      <a:spAutoFit/>
    </cs:bodyPr>
  </cs:dataLabel>
  <cs:dataLabelCallout>
    <cs:lnRef idx="0"/>
    <cs:fillRef idx="0"/>
    <cs:effectRef idx="0"/>
    <cs:fontRef idx="minor">
      <a:schemeClr val="dk1">
        <a:lumMod val="50000"/>
        <a:lumOff val="50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9525">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solidFill>
        <a:schemeClr val="phClr"/>
      </a:solidFill>
      <a:ln w="9525">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19050" cap="flat" cmpd="sng" algn="ctr">
        <a:solidFill>
          <a:schemeClr val="tx1">
            <a:lumMod val="25000"/>
            <a:lumOff val="75000"/>
          </a:schemeClr>
        </a:solidFill>
        <a:round/>
      </a:ln>
    </cs:spPr>
    <cs:defRPr sz="1197"/>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2200" b="1" cap="all" spc="15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50000"/>
        <a:lumOff val="50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50000"/>
        <a:lumOff val="50000"/>
      </a:schemeClr>
    </cs:fontRef>
    <cs:defRPr sz="1197"/>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583F23-D3B3-4855-BD84-B3C39A699C7A}"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866309D3-2DE0-4A18-9CDB-7231892B1F86}">
      <dgm:prSet custT="1"/>
      <dgm:spPr/>
      <dgm:t>
        <a:bodyPr/>
        <a:lstStyle/>
        <a:p>
          <a:pPr>
            <a:lnSpc>
              <a:spcPct val="100000"/>
            </a:lnSpc>
          </a:pPr>
          <a:r>
            <a:rPr lang="en-US" sz="1600" dirty="0"/>
            <a:t>CDBG Funds- up to $2.5M</a:t>
          </a:r>
        </a:p>
      </dgm:t>
    </dgm:pt>
    <dgm:pt modelId="{8F766B68-8301-47BB-825A-F110FF9C1EAA}" type="parTrans" cxnId="{A4A0B672-79E4-4BCF-ACE4-F515003D058F}">
      <dgm:prSet/>
      <dgm:spPr/>
      <dgm:t>
        <a:bodyPr/>
        <a:lstStyle/>
        <a:p>
          <a:endParaRPr lang="en-US"/>
        </a:p>
      </dgm:t>
    </dgm:pt>
    <dgm:pt modelId="{D312689D-F1DF-4666-AAD7-B003524BAB3D}" type="sibTrans" cxnId="{A4A0B672-79E4-4BCF-ACE4-F515003D058F}">
      <dgm:prSet/>
      <dgm:spPr/>
      <dgm:t>
        <a:bodyPr/>
        <a:lstStyle/>
        <a:p>
          <a:pPr>
            <a:lnSpc>
              <a:spcPct val="100000"/>
            </a:lnSpc>
          </a:pPr>
          <a:endParaRPr lang="en-US"/>
        </a:p>
      </dgm:t>
    </dgm:pt>
    <dgm:pt modelId="{BAB68C1B-9D9B-4CB5-BCA6-C91D420C7E85}">
      <dgm:prSet custT="1"/>
      <dgm:spPr/>
      <dgm:t>
        <a:bodyPr/>
        <a:lstStyle/>
        <a:p>
          <a:pPr>
            <a:lnSpc>
              <a:spcPct val="100000"/>
            </a:lnSpc>
          </a:pPr>
          <a:r>
            <a:rPr lang="en-US" sz="1400" dirty="0"/>
            <a:t>Energy Conservation improvements e.g. roofs, thermal envelope insulation/siding, widows, doors, water heaters etc.   </a:t>
          </a:r>
        </a:p>
      </dgm:t>
    </dgm:pt>
    <dgm:pt modelId="{263492E7-9D08-4950-9464-4C6739B4D350}" type="parTrans" cxnId="{026E3392-AEBB-48BA-B803-3CF34B52BDDE}">
      <dgm:prSet/>
      <dgm:spPr/>
      <dgm:t>
        <a:bodyPr/>
        <a:lstStyle/>
        <a:p>
          <a:endParaRPr lang="en-US"/>
        </a:p>
      </dgm:t>
    </dgm:pt>
    <dgm:pt modelId="{28248D7C-6C11-40B8-ADC0-C3B84F4A5655}" type="sibTrans" cxnId="{026E3392-AEBB-48BA-B803-3CF34B52BDDE}">
      <dgm:prSet/>
      <dgm:spPr/>
      <dgm:t>
        <a:bodyPr/>
        <a:lstStyle/>
        <a:p>
          <a:pPr>
            <a:lnSpc>
              <a:spcPct val="100000"/>
            </a:lnSpc>
          </a:pPr>
          <a:endParaRPr lang="en-US"/>
        </a:p>
      </dgm:t>
    </dgm:pt>
    <dgm:pt modelId="{7731E0D2-2BD0-4E83-85A9-05BA2C6C400A}">
      <dgm:prSet custT="1"/>
      <dgm:spPr/>
      <dgm:t>
        <a:bodyPr/>
        <a:lstStyle/>
        <a:p>
          <a:pPr>
            <a:lnSpc>
              <a:spcPct val="100000"/>
            </a:lnSpc>
          </a:pPr>
          <a:r>
            <a:rPr lang="en-US" sz="1600" dirty="0"/>
            <a:t>ADA upgrades to meet state 10% requirement </a:t>
          </a:r>
        </a:p>
      </dgm:t>
    </dgm:pt>
    <dgm:pt modelId="{C74884C5-FF08-48EF-B3FF-D8D73BAA7E85}" type="parTrans" cxnId="{90681F13-5AD0-458D-834D-7A752AACD1BC}">
      <dgm:prSet/>
      <dgm:spPr/>
      <dgm:t>
        <a:bodyPr/>
        <a:lstStyle/>
        <a:p>
          <a:endParaRPr lang="en-US"/>
        </a:p>
      </dgm:t>
    </dgm:pt>
    <dgm:pt modelId="{EAE8CA66-FBDD-4B02-BBC7-91F190426BA6}" type="sibTrans" cxnId="{90681F13-5AD0-458D-834D-7A752AACD1BC}">
      <dgm:prSet/>
      <dgm:spPr/>
      <dgm:t>
        <a:bodyPr/>
        <a:lstStyle/>
        <a:p>
          <a:endParaRPr lang="en-US"/>
        </a:p>
      </dgm:t>
    </dgm:pt>
    <dgm:pt modelId="{949AC8AD-4A3D-421A-A862-543EAF4BE9F2}" type="pres">
      <dgm:prSet presAssocID="{1B583F23-D3B3-4855-BD84-B3C39A699C7A}" presName="root" presStyleCnt="0">
        <dgm:presLayoutVars>
          <dgm:dir/>
          <dgm:resizeHandles val="exact"/>
        </dgm:presLayoutVars>
      </dgm:prSet>
      <dgm:spPr/>
    </dgm:pt>
    <dgm:pt modelId="{6C4F69C7-7D4D-4A47-94D2-1112F146B55B}" type="pres">
      <dgm:prSet presAssocID="{1B583F23-D3B3-4855-BD84-B3C39A699C7A}" presName="container" presStyleCnt="0">
        <dgm:presLayoutVars>
          <dgm:dir/>
          <dgm:resizeHandles val="exact"/>
        </dgm:presLayoutVars>
      </dgm:prSet>
      <dgm:spPr/>
    </dgm:pt>
    <dgm:pt modelId="{8CDB769F-0BE4-4ED9-8709-03C07C006FF2}" type="pres">
      <dgm:prSet presAssocID="{866309D3-2DE0-4A18-9CDB-7231892B1F86}" presName="compNode" presStyleCnt="0"/>
      <dgm:spPr/>
    </dgm:pt>
    <dgm:pt modelId="{1BADB3A6-E490-444F-8B57-6666E5719184}" type="pres">
      <dgm:prSet presAssocID="{866309D3-2DE0-4A18-9CDB-7231892B1F86}" presName="iconBgRect" presStyleLbl="bgShp" presStyleIdx="0" presStyleCnt="3"/>
      <dgm:spPr/>
    </dgm:pt>
    <dgm:pt modelId="{28C36B19-C23F-48DE-A16D-33A89865FDA1}" type="pres">
      <dgm:prSet presAssocID="{866309D3-2DE0-4A18-9CDB-7231892B1F86}" presName="iconRect" presStyleLbl="node1" presStyleIdx="0" presStyleCnt="3" custScaleX="625012" custScaleY="292429" custLinFactX="-28346" custLinFactNeighborX="-100000" custLinFactNeighborY="-7335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tical disc"/>
        </a:ext>
      </dgm:extLst>
    </dgm:pt>
    <dgm:pt modelId="{3BD39DB6-0C62-4A41-9FC3-0C51BF4EE15F}" type="pres">
      <dgm:prSet presAssocID="{866309D3-2DE0-4A18-9CDB-7231892B1F86}" presName="spaceRect" presStyleCnt="0"/>
      <dgm:spPr/>
    </dgm:pt>
    <dgm:pt modelId="{405AB644-A433-4D3E-8B01-9AB55E080F04}" type="pres">
      <dgm:prSet presAssocID="{866309D3-2DE0-4A18-9CDB-7231892B1F86}" presName="textRect" presStyleLbl="revTx" presStyleIdx="0" presStyleCnt="3" custScaleX="125606" custScaleY="261627" custLinFactY="-5961" custLinFactNeighborX="2078" custLinFactNeighborY="-100000">
        <dgm:presLayoutVars>
          <dgm:chMax val="1"/>
          <dgm:chPref val="1"/>
        </dgm:presLayoutVars>
      </dgm:prSet>
      <dgm:spPr/>
    </dgm:pt>
    <dgm:pt modelId="{CF94EE81-6AB3-4E9A-BCAB-72FED4001C16}" type="pres">
      <dgm:prSet presAssocID="{D312689D-F1DF-4666-AAD7-B003524BAB3D}" presName="sibTrans" presStyleLbl="sibTrans2D1" presStyleIdx="0" presStyleCnt="0"/>
      <dgm:spPr/>
    </dgm:pt>
    <dgm:pt modelId="{D7BAAF88-9EAB-45E8-A121-FF95A6E6893C}" type="pres">
      <dgm:prSet presAssocID="{BAB68C1B-9D9B-4CB5-BCA6-C91D420C7E85}" presName="compNode" presStyleCnt="0"/>
      <dgm:spPr/>
    </dgm:pt>
    <dgm:pt modelId="{034D0BDE-518D-4304-BD81-E78506284D45}" type="pres">
      <dgm:prSet presAssocID="{BAB68C1B-9D9B-4CB5-BCA6-C91D420C7E85}" presName="iconBgRect" presStyleLbl="bgShp" presStyleIdx="1" presStyleCnt="3" custLinFactX="-64344" custLinFactNeighborX="-100000" custLinFactNeighborY="69550"/>
      <dgm:spPr/>
    </dgm:pt>
    <dgm:pt modelId="{EC3CA637-4E29-4D2B-9B7E-40742AB55944}" type="pres">
      <dgm:prSet presAssocID="{BAB68C1B-9D9B-4CB5-BCA6-C91D420C7E85}" presName="iconRect" presStyleLbl="node1" presStyleIdx="1" presStyleCnt="3" custScaleX="337845" custScaleY="350415" custLinFactX="-100000" custLinFactNeighborX="-183352" custLinFactNeighborY="6255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uburban scene"/>
        </a:ext>
      </dgm:extLst>
    </dgm:pt>
    <dgm:pt modelId="{1E9D13F2-B8E0-4B40-8C0C-8531F3D92F79}" type="pres">
      <dgm:prSet presAssocID="{BAB68C1B-9D9B-4CB5-BCA6-C91D420C7E85}" presName="spaceRect" presStyleCnt="0"/>
      <dgm:spPr/>
    </dgm:pt>
    <dgm:pt modelId="{A914FFAC-AD55-47E1-AB87-F65B312B9397}" type="pres">
      <dgm:prSet presAssocID="{BAB68C1B-9D9B-4CB5-BCA6-C91D420C7E85}" presName="textRect" presStyleLbl="revTx" presStyleIdx="1" presStyleCnt="3" custScaleX="123877" custScaleY="144106" custLinFactNeighborX="-44864" custLinFactNeighborY="19550">
        <dgm:presLayoutVars>
          <dgm:chMax val="1"/>
          <dgm:chPref val="1"/>
        </dgm:presLayoutVars>
      </dgm:prSet>
      <dgm:spPr/>
    </dgm:pt>
    <dgm:pt modelId="{2DE5CBA8-0274-462A-A2FD-8B476E96FD9C}" type="pres">
      <dgm:prSet presAssocID="{28248D7C-6C11-40B8-ADC0-C3B84F4A5655}" presName="sibTrans" presStyleLbl="sibTrans2D1" presStyleIdx="0" presStyleCnt="0"/>
      <dgm:spPr/>
    </dgm:pt>
    <dgm:pt modelId="{9AE6871B-5ECF-4F92-BE98-F53934DCF1D5}" type="pres">
      <dgm:prSet presAssocID="{7731E0D2-2BD0-4E83-85A9-05BA2C6C400A}" presName="compNode" presStyleCnt="0"/>
      <dgm:spPr/>
    </dgm:pt>
    <dgm:pt modelId="{BE4A5C72-F081-47F2-8C1B-CD574BF97BC9}" type="pres">
      <dgm:prSet presAssocID="{7731E0D2-2BD0-4E83-85A9-05BA2C6C400A}" presName="iconBgRect" presStyleLbl="bgShp" presStyleIdx="2" presStyleCnt="3"/>
      <dgm:spPr/>
    </dgm:pt>
    <dgm:pt modelId="{BB970D00-5B1A-4653-967B-FF7D8A4AAEBE}" type="pres">
      <dgm:prSet presAssocID="{7731E0D2-2BD0-4E83-85A9-05BA2C6C400A}" presName="iconRect" presStyleLbl="node1" presStyleIdx="2" presStyleCnt="3" custScaleX="275648" custScaleY="25218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ears"/>
        </a:ext>
      </dgm:extLst>
    </dgm:pt>
    <dgm:pt modelId="{C5EC44ED-D55A-40F6-9FD7-BBBB57B03397}" type="pres">
      <dgm:prSet presAssocID="{7731E0D2-2BD0-4E83-85A9-05BA2C6C400A}" presName="spaceRect" presStyleCnt="0"/>
      <dgm:spPr/>
    </dgm:pt>
    <dgm:pt modelId="{5EEE4428-F146-4F66-806F-A3221FF6098E}" type="pres">
      <dgm:prSet presAssocID="{7731E0D2-2BD0-4E83-85A9-05BA2C6C400A}" presName="textRect" presStyleLbl="revTx" presStyleIdx="2" presStyleCnt="3" custScaleX="127450" custScaleY="149225" custLinFactY="11487" custLinFactNeighborX="8515" custLinFactNeighborY="100000">
        <dgm:presLayoutVars>
          <dgm:chMax val="1"/>
          <dgm:chPref val="1"/>
        </dgm:presLayoutVars>
      </dgm:prSet>
      <dgm:spPr/>
    </dgm:pt>
  </dgm:ptLst>
  <dgm:cxnLst>
    <dgm:cxn modelId="{90681F13-5AD0-458D-834D-7A752AACD1BC}" srcId="{1B583F23-D3B3-4855-BD84-B3C39A699C7A}" destId="{7731E0D2-2BD0-4E83-85A9-05BA2C6C400A}" srcOrd="2" destOrd="0" parTransId="{C74884C5-FF08-48EF-B3FF-D8D73BAA7E85}" sibTransId="{EAE8CA66-FBDD-4B02-BBC7-91F190426BA6}"/>
    <dgm:cxn modelId="{3ACB082F-D525-4945-8C73-E3E4572D8975}" type="presOf" srcId="{D312689D-F1DF-4666-AAD7-B003524BAB3D}" destId="{CF94EE81-6AB3-4E9A-BCAB-72FED4001C16}" srcOrd="0" destOrd="0" presId="urn:microsoft.com/office/officeart/2018/2/layout/IconCircleList"/>
    <dgm:cxn modelId="{1D466244-9E09-4C10-AB5C-429D584C7CE8}" type="presOf" srcId="{28248D7C-6C11-40B8-ADC0-C3B84F4A5655}" destId="{2DE5CBA8-0274-462A-A2FD-8B476E96FD9C}" srcOrd="0" destOrd="0" presId="urn:microsoft.com/office/officeart/2018/2/layout/IconCircleList"/>
    <dgm:cxn modelId="{F8D1DC68-2E1B-474D-B423-836E74CEF167}" type="presOf" srcId="{1B583F23-D3B3-4855-BD84-B3C39A699C7A}" destId="{949AC8AD-4A3D-421A-A862-543EAF4BE9F2}" srcOrd="0" destOrd="0" presId="urn:microsoft.com/office/officeart/2018/2/layout/IconCircleList"/>
    <dgm:cxn modelId="{F33C396E-517B-4F96-989C-2AF573AC0CE9}" type="presOf" srcId="{7731E0D2-2BD0-4E83-85A9-05BA2C6C400A}" destId="{5EEE4428-F146-4F66-806F-A3221FF6098E}" srcOrd="0" destOrd="0" presId="urn:microsoft.com/office/officeart/2018/2/layout/IconCircleList"/>
    <dgm:cxn modelId="{A4A0B672-79E4-4BCF-ACE4-F515003D058F}" srcId="{1B583F23-D3B3-4855-BD84-B3C39A699C7A}" destId="{866309D3-2DE0-4A18-9CDB-7231892B1F86}" srcOrd="0" destOrd="0" parTransId="{8F766B68-8301-47BB-825A-F110FF9C1EAA}" sibTransId="{D312689D-F1DF-4666-AAD7-B003524BAB3D}"/>
    <dgm:cxn modelId="{026E3392-AEBB-48BA-B803-3CF34B52BDDE}" srcId="{1B583F23-D3B3-4855-BD84-B3C39A699C7A}" destId="{BAB68C1B-9D9B-4CB5-BCA6-C91D420C7E85}" srcOrd="1" destOrd="0" parTransId="{263492E7-9D08-4950-9464-4C6739B4D350}" sibTransId="{28248D7C-6C11-40B8-ADC0-C3B84F4A5655}"/>
    <dgm:cxn modelId="{89189FCD-6875-48D5-A62C-BD79A7A31D00}" type="presOf" srcId="{866309D3-2DE0-4A18-9CDB-7231892B1F86}" destId="{405AB644-A433-4D3E-8B01-9AB55E080F04}" srcOrd="0" destOrd="0" presId="urn:microsoft.com/office/officeart/2018/2/layout/IconCircleList"/>
    <dgm:cxn modelId="{3C2C89F1-25F3-4393-84A8-C2C67D16873B}" type="presOf" srcId="{BAB68C1B-9D9B-4CB5-BCA6-C91D420C7E85}" destId="{A914FFAC-AD55-47E1-AB87-F65B312B9397}" srcOrd="0" destOrd="0" presId="urn:microsoft.com/office/officeart/2018/2/layout/IconCircleList"/>
    <dgm:cxn modelId="{A0E8EA62-5A83-4D4B-ADE2-415144AF2217}" type="presParOf" srcId="{949AC8AD-4A3D-421A-A862-543EAF4BE9F2}" destId="{6C4F69C7-7D4D-4A47-94D2-1112F146B55B}" srcOrd="0" destOrd="0" presId="urn:microsoft.com/office/officeart/2018/2/layout/IconCircleList"/>
    <dgm:cxn modelId="{7655FC69-FCE0-450A-8E24-DE2FAC283F41}" type="presParOf" srcId="{6C4F69C7-7D4D-4A47-94D2-1112F146B55B}" destId="{8CDB769F-0BE4-4ED9-8709-03C07C006FF2}" srcOrd="0" destOrd="0" presId="urn:microsoft.com/office/officeart/2018/2/layout/IconCircleList"/>
    <dgm:cxn modelId="{91F68CB3-873B-4A3C-8D02-3FEC7A9121C0}" type="presParOf" srcId="{8CDB769F-0BE4-4ED9-8709-03C07C006FF2}" destId="{1BADB3A6-E490-444F-8B57-6666E5719184}" srcOrd="0" destOrd="0" presId="urn:microsoft.com/office/officeart/2018/2/layout/IconCircleList"/>
    <dgm:cxn modelId="{54F01EA9-1AA8-4FAA-96C3-27767EB68BF0}" type="presParOf" srcId="{8CDB769F-0BE4-4ED9-8709-03C07C006FF2}" destId="{28C36B19-C23F-48DE-A16D-33A89865FDA1}" srcOrd="1" destOrd="0" presId="urn:microsoft.com/office/officeart/2018/2/layout/IconCircleList"/>
    <dgm:cxn modelId="{D2438B64-0B11-4D02-9AA3-B5FA93120448}" type="presParOf" srcId="{8CDB769F-0BE4-4ED9-8709-03C07C006FF2}" destId="{3BD39DB6-0C62-4A41-9FC3-0C51BF4EE15F}" srcOrd="2" destOrd="0" presId="urn:microsoft.com/office/officeart/2018/2/layout/IconCircleList"/>
    <dgm:cxn modelId="{D4611CD4-BDF6-4800-8314-4BC60A34F519}" type="presParOf" srcId="{8CDB769F-0BE4-4ED9-8709-03C07C006FF2}" destId="{405AB644-A433-4D3E-8B01-9AB55E080F04}" srcOrd="3" destOrd="0" presId="urn:microsoft.com/office/officeart/2018/2/layout/IconCircleList"/>
    <dgm:cxn modelId="{ACD391E0-4227-4B39-9CBE-7D963777901F}" type="presParOf" srcId="{6C4F69C7-7D4D-4A47-94D2-1112F146B55B}" destId="{CF94EE81-6AB3-4E9A-BCAB-72FED4001C16}" srcOrd="1" destOrd="0" presId="urn:microsoft.com/office/officeart/2018/2/layout/IconCircleList"/>
    <dgm:cxn modelId="{BE13E8C0-0CD0-412C-B788-C2D4D50DE97F}" type="presParOf" srcId="{6C4F69C7-7D4D-4A47-94D2-1112F146B55B}" destId="{D7BAAF88-9EAB-45E8-A121-FF95A6E6893C}" srcOrd="2" destOrd="0" presId="urn:microsoft.com/office/officeart/2018/2/layout/IconCircleList"/>
    <dgm:cxn modelId="{D8891920-3367-43B8-ADFF-43FB8886BD92}" type="presParOf" srcId="{D7BAAF88-9EAB-45E8-A121-FF95A6E6893C}" destId="{034D0BDE-518D-4304-BD81-E78506284D45}" srcOrd="0" destOrd="0" presId="urn:microsoft.com/office/officeart/2018/2/layout/IconCircleList"/>
    <dgm:cxn modelId="{4522DF5F-2DA8-4AC4-B892-9BEFA44AED44}" type="presParOf" srcId="{D7BAAF88-9EAB-45E8-A121-FF95A6E6893C}" destId="{EC3CA637-4E29-4D2B-9B7E-40742AB55944}" srcOrd="1" destOrd="0" presId="urn:microsoft.com/office/officeart/2018/2/layout/IconCircleList"/>
    <dgm:cxn modelId="{37C4750E-DA20-4245-BC71-2264AD200F7C}" type="presParOf" srcId="{D7BAAF88-9EAB-45E8-A121-FF95A6E6893C}" destId="{1E9D13F2-B8E0-4B40-8C0C-8531F3D92F79}" srcOrd="2" destOrd="0" presId="urn:microsoft.com/office/officeart/2018/2/layout/IconCircleList"/>
    <dgm:cxn modelId="{11BCC6BF-FAA8-4BC7-9C0C-C6C8F1408E38}" type="presParOf" srcId="{D7BAAF88-9EAB-45E8-A121-FF95A6E6893C}" destId="{A914FFAC-AD55-47E1-AB87-F65B312B9397}" srcOrd="3" destOrd="0" presId="urn:microsoft.com/office/officeart/2018/2/layout/IconCircleList"/>
    <dgm:cxn modelId="{FE7B0BF8-8063-4019-8853-AB5597BC0910}" type="presParOf" srcId="{6C4F69C7-7D4D-4A47-94D2-1112F146B55B}" destId="{2DE5CBA8-0274-462A-A2FD-8B476E96FD9C}" srcOrd="3" destOrd="0" presId="urn:microsoft.com/office/officeart/2018/2/layout/IconCircleList"/>
    <dgm:cxn modelId="{1FE34668-3E0E-45ED-8945-E164602F0FA9}" type="presParOf" srcId="{6C4F69C7-7D4D-4A47-94D2-1112F146B55B}" destId="{9AE6871B-5ECF-4F92-BE98-F53934DCF1D5}" srcOrd="4" destOrd="0" presId="urn:microsoft.com/office/officeart/2018/2/layout/IconCircleList"/>
    <dgm:cxn modelId="{209B11EC-0D8A-404C-87FA-0CB176B66334}" type="presParOf" srcId="{9AE6871B-5ECF-4F92-BE98-F53934DCF1D5}" destId="{BE4A5C72-F081-47F2-8C1B-CD574BF97BC9}" srcOrd="0" destOrd="0" presId="urn:microsoft.com/office/officeart/2018/2/layout/IconCircleList"/>
    <dgm:cxn modelId="{FF81C788-12FB-4C15-A5C1-F9A7F045ACC6}" type="presParOf" srcId="{9AE6871B-5ECF-4F92-BE98-F53934DCF1D5}" destId="{BB970D00-5B1A-4653-967B-FF7D8A4AAEBE}" srcOrd="1" destOrd="0" presId="urn:microsoft.com/office/officeart/2018/2/layout/IconCircleList"/>
    <dgm:cxn modelId="{09FA355E-4C72-4891-A350-DD81FD0AB665}" type="presParOf" srcId="{9AE6871B-5ECF-4F92-BE98-F53934DCF1D5}" destId="{C5EC44ED-D55A-40F6-9FD7-BBBB57B03397}" srcOrd="2" destOrd="0" presId="urn:microsoft.com/office/officeart/2018/2/layout/IconCircleList"/>
    <dgm:cxn modelId="{22BB6075-2B51-478F-B04D-7A18231384C4}" type="presParOf" srcId="{9AE6871B-5ECF-4F92-BE98-F53934DCF1D5}" destId="{5EEE4428-F146-4F66-806F-A3221FF6098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E3AB7D-4231-4C0E-A56C-BC6AB6F92E6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6987137-18B9-4DB6-AD71-D967AD00703C}">
      <dgm:prSet custT="1"/>
      <dgm:spPr/>
      <dgm:t>
        <a:bodyPr/>
        <a:lstStyle/>
        <a:p>
          <a:r>
            <a:rPr lang="en-US" sz="1800" dirty="0" err="1"/>
            <a:t>SSHiP</a:t>
          </a:r>
          <a:r>
            <a:rPr lang="en-US" sz="1800" dirty="0"/>
            <a:t> Funds-Up to $5M- make property sustainable for 15-20 yrs.* </a:t>
          </a:r>
        </a:p>
      </dgm:t>
    </dgm:pt>
    <dgm:pt modelId="{6940CFB5-85E2-464B-BAA4-58D1A9432571}" type="parTrans" cxnId="{3E82CD71-F4E2-4BBD-8A92-9887F0F54076}">
      <dgm:prSet/>
      <dgm:spPr/>
      <dgm:t>
        <a:bodyPr/>
        <a:lstStyle/>
        <a:p>
          <a:endParaRPr lang="en-US"/>
        </a:p>
      </dgm:t>
    </dgm:pt>
    <dgm:pt modelId="{0CFB44D9-9CAA-4392-BC65-42E389CD90A8}" type="sibTrans" cxnId="{3E82CD71-F4E2-4BBD-8A92-9887F0F54076}">
      <dgm:prSet/>
      <dgm:spPr/>
      <dgm:t>
        <a:bodyPr/>
        <a:lstStyle/>
        <a:p>
          <a:endParaRPr lang="en-US"/>
        </a:p>
      </dgm:t>
    </dgm:pt>
    <dgm:pt modelId="{2CFD3A94-ABA2-4014-9214-CA0A44D74C50}">
      <dgm:prSet/>
      <dgm:spPr/>
      <dgm:t>
        <a:bodyPr/>
        <a:lstStyle/>
        <a:p>
          <a:r>
            <a:rPr lang="en-US" dirty="0"/>
            <a:t>Community Room ADA improvements  </a:t>
          </a:r>
        </a:p>
      </dgm:t>
    </dgm:pt>
    <dgm:pt modelId="{AF0F8377-FE8F-4674-AADA-7A791E516FCA}" type="parTrans" cxnId="{ED7C8883-1816-49EA-B88C-A8BC1ACAB974}">
      <dgm:prSet/>
      <dgm:spPr/>
      <dgm:t>
        <a:bodyPr/>
        <a:lstStyle/>
        <a:p>
          <a:endParaRPr lang="en-US"/>
        </a:p>
      </dgm:t>
    </dgm:pt>
    <dgm:pt modelId="{7D5FDC33-59A4-44FE-B5A9-07B81EC7D3B7}" type="sibTrans" cxnId="{ED7C8883-1816-49EA-B88C-A8BC1ACAB974}">
      <dgm:prSet/>
      <dgm:spPr/>
      <dgm:t>
        <a:bodyPr/>
        <a:lstStyle/>
        <a:p>
          <a:endParaRPr lang="en-US"/>
        </a:p>
      </dgm:t>
    </dgm:pt>
    <dgm:pt modelId="{A6DBF55F-A07D-4302-AAAF-206877BACFA3}">
      <dgm:prSet custT="1"/>
      <dgm:spPr/>
      <dgm:t>
        <a:bodyPr/>
        <a:lstStyle/>
        <a:p>
          <a:r>
            <a:rPr lang="en-US" sz="2000" dirty="0"/>
            <a:t>Solar energy implementations</a:t>
          </a:r>
        </a:p>
      </dgm:t>
    </dgm:pt>
    <dgm:pt modelId="{45A58372-900B-405D-A326-AB2E96A21F51}" type="parTrans" cxnId="{A9B1FA7C-5717-4B16-A68B-F187EEC74F58}">
      <dgm:prSet/>
      <dgm:spPr/>
      <dgm:t>
        <a:bodyPr/>
        <a:lstStyle/>
        <a:p>
          <a:endParaRPr lang="en-US"/>
        </a:p>
      </dgm:t>
    </dgm:pt>
    <dgm:pt modelId="{4D5E29C2-5D2A-4529-846F-A134C5B4FD2A}" type="sibTrans" cxnId="{A9B1FA7C-5717-4B16-A68B-F187EEC74F58}">
      <dgm:prSet/>
      <dgm:spPr/>
      <dgm:t>
        <a:bodyPr/>
        <a:lstStyle/>
        <a:p>
          <a:endParaRPr lang="en-US"/>
        </a:p>
      </dgm:t>
    </dgm:pt>
    <dgm:pt modelId="{C8A8DDA5-03FC-48EA-808B-87D2CF12EA74}" type="pres">
      <dgm:prSet presAssocID="{6AE3AB7D-4231-4C0E-A56C-BC6AB6F92E6A}" presName="outerComposite" presStyleCnt="0">
        <dgm:presLayoutVars>
          <dgm:chMax val="5"/>
          <dgm:dir/>
          <dgm:resizeHandles val="exact"/>
        </dgm:presLayoutVars>
      </dgm:prSet>
      <dgm:spPr/>
    </dgm:pt>
    <dgm:pt modelId="{7B0C2A8E-6754-47A6-A263-95711866868D}" type="pres">
      <dgm:prSet presAssocID="{6AE3AB7D-4231-4C0E-A56C-BC6AB6F92E6A}" presName="dummyMaxCanvas" presStyleCnt="0">
        <dgm:presLayoutVars/>
      </dgm:prSet>
      <dgm:spPr/>
    </dgm:pt>
    <dgm:pt modelId="{FF619279-0FF9-470C-949C-2A292B6EC619}" type="pres">
      <dgm:prSet presAssocID="{6AE3AB7D-4231-4C0E-A56C-BC6AB6F92E6A}" presName="ThreeNodes_1" presStyleLbl="node1" presStyleIdx="0" presStyleCnt="3" custScaleX="111732" custLinFactNeighborX="-941" custLinFactNeighborY="-23021">
        <dgm:presLayoutVars>
          <dgm:bulletEnabled val="1"/>
        </dgm:presLayoutVars>
      </dgm:prSet>
      <dgm:spPr/>
    </dgm:pt>
    <dgm:pt modelId="{755D4358-1B23-43E3-8FB7-B60A044053A2}" type="pres">
      <dgm:prSet presAssocID="{6AE3AB7D-4231-4C0E-A56C-BC6AB6F92E6A}" presName="ThreeNodes_2" presStyleLbl="node1" presStyleIdx="1" presStyleCnt="3">
        <dgm:presLayoutVars>
          <dgm:bulletEnabled val="1"/>
        </dgm:presLayoutVars>
      </dgm:prSet>
      <dgm:spPr/>
    </dgm:pt>
    <dgm:pt modelId="{43EE76F8-3DBB-4F27-9CDA-6E606C40377A}" type="pres">
      <dgm:prSet presAssocID="{6AE3AB7D-4231-4C0E-A56C-BC6AB6F92E6A}" presName="ThreeNodes_3" presStyleLbl="node1" presStyleIdx="2" presStyleCnt="3">
        <dgm:presLayoutVars>
          <dgm:bulletEnabled val="1"/>
        </dgm:presLayoutVars>
      </dgm:prSet>
      <dgm:spPr/>
    </dgm:pt>
    <dgm:pt modelId="{A2E943C7-8947-45E4-8A57-776293B467FF}" type="pres">
      <dgm:prSet presAssocID="{6AE3AB7D-4231-4C0E-A56C-BC6AB6F92E6A}" presName="ThreeConn_1-2" presStyleLbl="fgAccFollowNode1" presStyleIdx="0" presStyleCnt="2">
        <dgm:presLayoutVars>
          <dgm:bulletEnabled val="1"/>
        </dgm:presLayoutVars>
      </dgm:prSet>
      <dgm:spPr/>
    </dgm:pt>
    <dgm:pt modelId="{D400F72A-19B0-4F27-A1C2-A997FBF50AC8}" type="pres">
      <dgm:prSet presAssocID="{6AE3AB7D-4231-4C0E-A56C-BC6AB6F92E6A}" presName="ThreeConn_2-3" presStyleLbl="fgAccFollowNode1" presStyleIdx="1" presStyleCnt="2">
        <dgm:presLayoutVars>
          <dgm:bulletEnabled val="1"/>
        </dgm:presLayoutVars>
      </dgm:prSet>
      <dgm:spPr/>
    </dgm:pt>
    <dgm:pt modelId="{502B08F8-E149-42A0-8778-9CCAF73CBFB1}" type="pres">
      <dgm:prSet presAssocID="{6AE3AB7D-4231-4C0E-A56C-BC6AB6F92E6A}" presName="ThreeNodes_1_text" presStyleLbl="node1" presStyleIdx="2" presStyleCnt="3">
        <dgm:presLayoutVars>
          <dgm:bulletEnabled val="1"/>
        </dgm:presLayoutVars>
      </dgm:prSet>
      <dgm:spPr/>
    </dgm:pt>
    <dgm:pt modelId="{5FFA0F7C-3119-4B31-930D-3DE0BC9667E6}" type="pres">
      <dgm:prSet presAssocID="{6AE3AB7D-4231-4C0E-A56C-BC6AB6F92E6A}" presName="ThreeNodes_2_text" presStyleLbl="node1" presStyleIdx="2" presStyleCnt="3">
        <dgm:presLayoutVars>
          <dgm:bulletEnabled val="1"/>
        </dgm:presLayoutVars>
      </dgm:prSet>
      <dgm:spPr/>
    </dgm:pt>
    <dgm:pt modelId="{FFC83045-6291-47C3-B2F6-CEDF1EE63755}" type="pres">
      <dgm:prSet presAssocID="{6AE3AB7D-4231-4C0E-A56C-BC6AB6F92E6A}" presName="ThreeNodes_3_text" presStyleLbl="node1" presStyleIdx="2" presStyleCnt="3">
        <dgm:presLayoutVars>
          <dgm:bulletEnabled val="1"/>
        </dgm:presLayoutVars>
      </dgm:prSet>
      <dgm:spPr/>
    </dgm:pt>
  </dgm:ptLst>
  <dgm:cxnLst>
    <dgm:cxn modelId="{BF3B7210-6736-4ACA-AEAD-1A2B13E92821}" type="presOf" srcId="{4D5E29C2-5D2A-4529-846F-A134C5B4FD2A}" destId="{D400F72A-19B0-4F27-A1C2-A997FBF50AC8}" srcOrd="0" destOrd="0" presId="urn:microsoft.com/office/officeart/2005/8/layout/vProcess5"/>
    <dgm:cxn modelId="{B1642619-7483-4747-B4A4-CA3128A78C98}" type="presOf" srcId="{2CFD3A94-ABA2-4014-9214-CA0A44D74C50}" destId="{FFC83045-6291-47C3-B2F6-CEDF1EE63755}" srcOrd="1" destOrd="0" presId="urn:microsoft.com/office/officeart/2005/8/layout/vProcess5"/>
    <dgm:cxn modelId="{886CD721-8B9D-4E28-819D-06F7A05F1DC9}" type="presOf" srcId="{6AE3AB7D-4231-4C0E-A56C-BC6AB6F92E6A}" destId="{C8A8DDA5-03FC-48EA-808B-87D2CF12EA74}" srcOrd="0" destOrd="0" presId="urn:microsoft.com/office/officeart/2005/8/layout/vProcess5"/>
    <dgm:cxn modelId="{98D18822-69CE-44A6-B337-133333F9B1FF}" type="presOf" srcId="{0CFB44D9-9CAA-4392-BC65-42E389CD90A8}" destId="{A2E943C7-8947-45E4-8A57-776293B467FF}" srcOrd="0" destOrd="0" presId="urn:microsoft.com/office/officeart/2005/8/layout/vProcess5"/>
    <dgm:cxn modelId="{433EC523-64A6-409D-8667-C48B474D86C0}" type="presOf" srcId="{2CFD3A94-ABA2-4014-9214-CA0A44D74C50}" destId="{43EE76F8-3DBB-4F27-9CDA-6E606C40377A}" srcOrd="0" destOrd="0" presId="urn:microsoft.com/office/officeart/2005/8/layout/vProcess5"/>
    <dgm:cxn modelId="{3E82CD71-F4E2-4BBD-8A92-9887F0F54076}" srcId="{6AE3AB7D-4231-4C0E-A56C-BC6AB6F92E6A}" destId="{06987137-18B9-4DB6-AD71-D967AD00703C}" srcOrd="0" destOrd="0" parTransId="{6940CFB5-85E2-464B-BAA4-58D1A9432571}" sibTransId="{0CFB44D9-9CAA-4392-BC65-42E389CD90A8}"/>
    <dgm:cxn modelId="{A9B1FA7C-5717-4B16-A68B-F187EEC74F58}" srcId="{6AE3AB7D-4231-4C0E-A56C-BC6AB6F92E6A}" destId="{A6DBF55F-A07D-4302-AAAF-206877BACFA3}" srcOrd="1" destOrd="0" parTransId="{45A58372-900B-405D-A326-AB2E96A21F51}" sibTransId="{4D5E29C2-5D2A-4529-846F-A134C5B4FD2A}"/>
    <dgm:cxn modelId="{ED7C8883-1816-49EA-B88C-A8BC1ACAB974}" srcId="{6AE3AB7D-4231-4C0E-A56C-BC6AB6F92E6A}" destId="{2CFD3A94-ABA2-4014-9214-CA0A44D74C50}" srcOrd="2" destOrd="0" parTransId="{AF0F8377-FE8F-4674-AADA-7A791E516FCA}" sibTransId="{7D5FDC33-59A4-44FE-B5A9-07B81EC7D3B7}"/>
    <dgm:cxn modelId="{821B6891-304A-49A5-B484-C1E4C70BAB0E}" type="presOf" srcId="{06987137-18B9-4DB6-AD71-D967AD00703C}" destId="{502B08F8-E149-42A0-8778-9CCAF73CBFB1}" srcOrd="1" destOrd="0" presId="urn:microsoft.com/office/officeart/2005/8/layout/vProcess5"/>
    <dgm:cxn modelId="{072ECA9F-DA23-47B7-8A39-ABA470A98035}" type="presOf" srcId="{A6DBF55F-A07D-4302-AAAF-206877BACFA3}" destId="{5FFA0F7C-3119-4B31-930D-3DE0BC9667E6}" srcOrd="1" destOrd="0" presId="urn:microsoft.com/office/officeart/2005/8/layout/vProcess5"/>
    <dgm:cxn modelId="{57C21AB6-42E7-47C4-ACBC-96580C8C5007}" type="presOf" srcId="{06987137-18B9-4DB6-AD71-D967AD00703C}" destId="{FF619279-0FF9-470C-949C-2A292B6EC619}" srcOrd="0" destOrd="0" presId="urn:microsoft.com/office/officeart/2005/8/layout/vProcess5"/>
    <dgm:cxn modelId="{D9BA08F9-FBBB-43A4-BD1A-C78501153F38}" type="presOf" srcId="{A6DBF55F-A07D-4302-AAAF-206877BACFA3}" destId="{755D4358-1B23-43E3-8FB7-B60A044053A2}" srcOrd="0" destOrd="0" presId="urn:microsoft.com/office/officeart/2005/8/layout/vProcess5"/>
    <dgm:cxn modelId="{91FE34A8-A775-4846-BAFF-F854C70A0512}" type="presParOf" srcId="{C8A8DDA5-03FC-48EA-808B-87D2CF12EA74}" destId="{7B0C2A8E-6754-47A6-A263-95711866868D}" srcOrd="0" destOrd="0" presId="urn:microsoft.com/office/officeart/2005/8/layout/vProcess5"/>
    <dgm:cxn modelId="{C84CB874-5C89-44C0-B03A-CBB845F42E44}" type="presParOf" srcId="{C8A8DDA5-03FC-48EA-808B-87D2CF12EA74}" destId="{FF619279-0FF9-470C-949C-2A292B6EC619}" srcOrd="1" destOrd="0" presId="urn:microsoft.com/office/officeart/2005/8/layout/vProcess5"/>
    <dgm:cxn modelId="{122F21F4-3B5B-4D54-87EF-FAF78A7FECB7}" type="presParOf" srcId="{C8A8DDA5-03FC-48EA-808B-87D2CF12EA74}" destId="{755D4358-1B23-43E3-8FB7-B60A044053A2}" srcOrd="2" destOrd="0" presId="urn:microsoft.com/office/officeart/2005/8/layout/vProcess5"/>
    <dgm:cxn modelId="{1F4FA597-0821-40E0-8418-8EEAC3A275F7}" type="presParOf" srcId="{C8A8DDA5-03FC-48EA-808B-87D2CF12EA74}" destId="{43EE76F8-3DBB-4F27-9CDA-6E606C40377A}" srcOrd="3" destOrd="0" presId="urn:microsoft.com/office/officeart/2005/8/layout/vProcess5"/>
    <dgm:cxn modelId="{E4A72ADD-AF28-48DF-ACBD-5EDE99F0A9CF}" type="presParOf" srcId="{C8A8DDA5-03FC-48EA-808B-87D2CF12EA74}" destId="{A2E943C7-8947-45E4-8A57-776293B467FF}" srcOrd="4" destOrd="0" presId="urn:microsoft.com/office/officeart/2005/8/layout/vProcess5"/>
    <dgm:cxn modelId="{AF13FC07-6C7E-4A44-AA43-740034BB3161}" type="presParOf" srcId="{C8A8DDA5-03FC-48EA-808B-87D2CF12EA74}" destId="{D400F72A-19B0-4F27-A1C2-A997FBF50AC8}" srcOrd="5" destOrd="0" presId="urn:microsoft.com/office/officeart/2005/8/layout/vProcess5"/>
    <dgm:cxn modelId="{B847474D-41D2-4471-B1E2-1842323D313B}" type="presParOf" srcId="{C8A8DDA5-03FC-48EA-808B-87D2CF12EA74}" destId="{502B08F8-E149-42A0-8778-9CCAF73CBFB1}" srcOrd="6" destOrd="0" presId="urn:microsoft.com/office/officeart/2005/8/layout/vProcess5"/>
    <dgm:cxn modelId="{1350F4E2-8B92-42C4-BBEF-8CC82A1DB587}" type="presParOf" srcId="{C8A8DDA5-03FC-48EA-808B-87D2CF12EA74}" destId="{5FFA0F7C-3119-4B31-930D-3DE0BC9667E6}" srcOrd="7" destOrd="0" presId="urn:microsoft.com/office/officeart/2005/8/layout/vProcess5"/>
    <dgm:cxn modelId="{60A63D49-CAAA-4A33-88B0-C8A2F43998E3}" type="presParOf" srcId="{C8A8DDA5-03FC-48EA-808B-87D2CF12EA74}" destId="{FFC83045-6291-47C3-B2F6-CEDF1EE63755}" srcOrd="8"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E3AB7D-4231-4C0E-A56C-BC6AB6F92E6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6987137-18B9-4DB6-AD71-D967AD00703C}">
      <dgm:prSet custT="1"/>
      <dgm:spPr/>
      <dgm:t>
        <a:bodyPr/>
        <a:lstStyle/>
        <a:p>
          <a:r>
            <a:rPr lang="en-US" sz="1800" dirty="0" err="1"/>
            <a:t>SSHiP</a:t>
          </a:r>
          <a:r>
            <a:rPr lang="en-US" sz="1800" dirty="0"/>
            <a:t> Funds-Up to $5M Plus Town Match  </a:t>
          </a:r>
        </a:p>
      </dgm:t>
    </dgm:pt>
    <dgm:pt modelId="{6940CFB5-85E2-464B-BAA4-58D1A9432571}" type="parTrans" cxnId="{3E82CD71-F4E2-4BBD-8A92-9887F0F54076}">
      <dgm:prSet/>
      <dgm:spPr/>
      <dgm:t>
        <a:bodyPr/>
        <a:lstStyle/>
        <a:p>
          <a:endParaRPr lang="en-US"/>
        </a:p>
      </dgm:t>
    </dgm:pt>
    <dgm:pt modelId="{0CFB44D9-9CAA-4392-BC65-42E389CD90A8}" type="sibTrans" cxnId="{3E82CD71-F4E2-4BBD-8A92-9887F0F54076}">
      <dgm:prSet/>
      <dgm:spPr/>
      <dgm:t>
        <a:bodyPr/>
        <a:lstStyle/>
        <a:p>
          <a:endParaRPr lang="en-US"/>
        </a:p>
      </dgm:t>
    </dgm:pt>
    <dgm:pt modelId="{3BB39D51-EBF1-4A94-878E-F35BDE378EDA}">
      <dgm:prSet custT="1"/>
      <dgm:spPr/>
      <dgm:t>
        <a:bodyPr/>
        <a:lstStyle/>
        <a:p>
          <a:r>
            <a:rPr lang="en-US" sz="1600" dirty="0"/>
            <a:t>the remaining items e.g.,  interior renovations/updates.</a:t>
          </a:r>
        </a:p>
      </dgm:t>
    </dgm:pt>
    <dgm:pt modelId="{C4D0E203-4430-44F3-B6AC-3C685BF7B148}" type="parTrans" cxnId="{F061C61B-3B5A-4F22-AC18-DC1AED908669}">
      <dgm:prSet/>
      <dgm:spPr/>
      <dgm:t>
        <a:bodyPr/>
        <a:lstStyle/>
        <a:p>
          <a:endParaRPr lang="en-US"/>
        </a:p>
      </dgm:t>
    </dgm:pt>
    <dgm:pt modelId="{AB6C162B-EF39-4A2D-8279-CCC8245B6977}" type="sibTrans" cxnId="{F061C61B-3B5A-4F22-AC18-DC1AED908669}">
      <dgm:prSet/>
      <dgm:spPr/>
      <dgm:t>
        <a:bodyPr/>
        <a:lstStyle/>
        <a:p>
          <a:endParaRPr lang="en-US"/>
        </a:p>
      </dgm:t>
    </dgm:pt>
    <dgm:pt modelId="{0183ECE8-1661-40C2-B938-D323C413FE04}">
      <dgm:prSet custT="1"/>
      <dgm:spPr/>
      <dgm:t>
        <a:bodyPr/>
        <a:lstStyle/>
        <a:p>
          <a:r>
            <a:rPr lang="en-US" sz="1600" dirty="0"/>
            <a:t>Generators, whole-campus  refrigeration, heating, cooling w/ a min of 3 powered outlets </a:t>
          </a:r>
        </a:p>
      </dgm:t>
    </dgm:pt>
    <dgm:pt modelId="{1B6C7756-8EE5-4703-969A-7B0F802FB41B}" type="parTrans" cxnId="{763C7140-A025-4E68-B7CB-C820F51FDC72}">
      <dgm:prSet/>
      <dgm:spPr/>
      <dgm:t>
        <a:bodyPr/>
        <a:lstStyle/>
        <a:p>
          <a:endParaRPr lang="en-US"/>
        </a:p>
      </dgm:t>
    </dgm:pt>
    <dgm:pt modelId="{4D597EE9-F91C-40D5-8B9A-D8B7FFFD7AEE}" type="sibTrans" cxnId="{763C7140-A025-4E68-B7CB-C820F51FDC72}">
      <dgm:prSet/>
      <dgm:spPr/>
      <dgm:t>
        <a:bodyPr/>
        <a:lstStyle/>
        <a:p>
          <a:endParaRPr lang="en-US"/>
        </a:p>
      </dgm:t>
    </dgm:pt>
    <dgm:pt modelId="{A6DBF55F-A07D-4302-AAAF-206877BACFA3}">
      <dgm:prSet custT="1"/>
      <dgm:spPr/>
      <dgm:t>
        <a:bodyPr/>
        <a:lstStyle/>
        <a:p>
          <a:r>
            <a:rPr lang="en-US" sz="1600" dirty="0"/>
            <a:t> Life safety systems- e.g. call for Aid, Campus  Security </a:t>
          </a:r>
        </a:p>
      </dgm:t>
    </dgm:pt>
    <dgm:pt modelId="{45A58372-900B-405D-A326-AB2E96A21F51}" type="parTrans" cxnId="{A9B1FA7C-5717-4B16-A68B-F187EEC74F58}">
      <dgm:prSet/>
      <dgm:spPr/>
      <dgm:t>
        <a:bodyPr/>
        <a:lstStyle/>
        <a:p>
          <a:endParaRPr lang="en-US"/>
        </a:p>
      </dgm:t>
    </dgm:pt>
    <dgm:pt modelId="{4D5E29C2-5D2A-4529-846F-A134C5B4FD2A}" type="sibTrans" cxnId="{A9B1FA7C-5717-4B16-A68B-F187EEC74F58}">
      <dgm:prSet/>
      <dgm:spPr/>
      <dgm:t>
        <a:bodyPr/>
        <a:lstStyle/>
        <a:p>
          <a:endParaRPr lang="en-US"/>
        </a:p>
      </dgm:t>
    </dgm:pt>
    <dgm:pt modelId="{C8A8DDA5-03FC-48EA-808B-87D2CF12EA74}" type="pres">
      <dgm:prSet presAssocID="{6AE3AB7D-4231-4C0E-A56C-BC6AB6F92E6A}" presName="outerComposite" presStyleCnt="0">
        <dgm:presLayoutVars>
          <dgm:chMax val="5"/>
          <dgm:dir/>
          <dgm:resizeHandles val="exact"/>
        </dgm:presLayoutVars>
      </dgm:prSet>
      <dgm:spPr/>
    </dgm:pt>
    <dgm:pt modelId="{7B0C2A8E-6754-47A6-A263-95711866868D}" type="pres">
      <dgm:prSet presAssocID="{6AE3AB7D-4231-4C0E-A56C-BC6AB6F92E6A}" presName="dummyMaxCanvas" presStyleCnt="0">
        <dgm:presLayoutVars/>
      </dgm:prSet>
      <dgm:spPr/>
    </dgm:pt>
    <dgm:pt modelId="{C60A48C8-C06E-4CC4-8D09-311392CE5A48}" type="pres">
      <dgm:prSet presAssocID="{6AE3AB7D-4231-4C0E-A56C-BC6AB6F92E6A}" presName="FourNodes_1" presStyleLbl="node1" presStyleIdx="0" presStyleCnt="4" custScaleX="111945">
        <dgm:presLayoutVars>
          <dgm:bulletEnabled val="1"/>
        </dgm:presLayoutVars>
      </dgm:prSet>
      <dgm:spPr/>
    </dgm:pt>
    <dgm:pt modelId="{3A6CC737-4004-487E-99FA-6AF84628B501}" type="pres">
      <dgm:prSet presAssocID="{6AE3AB7D-4231-4C0E-A56C-BC6AB6F92E6A}" presName="FourNodes_2" presStyleLbl="node1" presStyleIdx="1" presStyleCnt="4">
        <dgm:presLayoutVars>
          <dgm:bulletEnabled val="1"/>
        </dgm:presLayoutVars>
      </dgm:prSet>
      <dgm:spPr/>
    </dgm:pt>
    <dgm:pt modelId="{0F6F8935-BE8C-4765-A3D2-06C93AFF623C}" type="pres">
      <dgm:prSet presAssocID="{6AE3AB7D-4231-4C0E-A56C-BC6AB6F92E6A}" presName="FourNodes_3" presStyleLbl="node1" presStyleIdx="2" presStyleCnt="4" custScaleY="108723">
        <dgm:presLayoutVars>
          <dgm:bulletEnabled val="1"/>
        </dgm:presLayoutVars>
      </dgm:prSet>
      <dgm:spPr/>
    </dgm:pt>
    <dgm:pt modelId="{B38E2785-49AB-4472-AA59-D5E3CB2BF81C}" type="pres">
      <dgm:prSet presAssocID="{6AE3AB7D-4231-4C0E-A56C-BC6AB6F92E6A}" presName="FourNodes_4" presStyleLbl="node1" presStyleIdx="3" presStyleCnt="4">
        <dgm:presLayoutVars>
          <dgm:bulletEnabled val="1"/>
        </dgm:presLayoutVars>
      </dgm:prSet>
      <dgm:spPr/>
    </dgm:pt>
    <dgm:pt modelId="{98559F77-485C-43F5-8519-501B604B0FAF}" type="pres">
      <dgm:prSet presAssocID="{6AE3AB7D-4231-4C0E-A56C-BC6AB6F92E6A}" presName="FourConn_1-2" presStyleLbl="fgAccFollowNode1" presStyleIdx="0" presStyleCnt="3">
        <dgm:presLayoutVars>
          <dgm:bulletEnabled val="1"/>
        </dgm:presLayoutVars>
      </dgm:prSet>
      <dgm:spPr/>
    </dgm:pt>
    <dgm:pt modelId="{E1A7028F-49E0-4C76-AB53-D8CB59C4D92B}" type="pres">
      <dgm:prSet presAssocID="{6AE3AB7D-4231-4C0E-A56C-BC6AB6F92E6A}" presName="FourConn_2-3" presStyleLbl="fgAccFollowNode1" presStyleIdx="1" presStyleCnt="3">
        <dgm:presLayoutVars>
          <dgm:bulletEnabled val="1"/>
        </dgm:presLayoutVars>
      </dgm:prSet>
      <dgm:spPr/>
    </dgm:pt>
    <dgm:pt modelId="{FAAB9830-5C39-4311-8DFC-24DB24776CF1}" type="pres">
      <dgm:prSet presAssocID="{6AE3AB7D-4231-4C0E-A56C-BC6AB6F92E6A}" presName="FourConn_3-4" presStyleLbl="fgAccFollowNode1" presStyleIdx="2" presStyleCnt="3">
        <dgm:presLayoutVars>
          <dgm:bulletEnabled val="1"/>
        </dgm:presLayoutVars>
      </dgm:prSet>
      <dgm:spPr/>
    </dgm:pt>
    <dgm:pt modelId="{568423CA-B8A0-4D14-B756-2C6939BF4841}" type="pres">
      <dgm:prSet presAssocID="{6AE3AB7D-4231-4C0E-A56C-BC6AB6F92E6A}" presName="FourNodes_1_text" presStyleLbl="node1" presStyleIdx="3" presStyleCnt="4">
        <dgm:presLayoutVars>
          <dgm:bulletEnabled val="1"/>
        </dgm:presLayoutVars>
      </dgm:prSet>
      <dgm:spPr/>
    </dgm:pt>
    <dgm:pt modelId="{822B1E93-41CE-445C-A56E-93FDFBE2D634}" type="pres">
      <dgm:prSet presAssocID="{6AE3AB7D-4231-4C0E-A56C-BC6AB6F92E6A}" presName="FourNodes_2_text" presStyleLbl="node1" presStyleIdx="3" presStyleCnt="4">
        <dgm:presLayoutVars>
          <dgm:bulletEnabled val="1"/>
        </dgm:presLayoutVars>
      </dgm:prSet>
      <dgm:spPr/>
    </dgm:pt>
    <dgm:pt modelId="{4E9DF02A-E935-4735-8AA4-53F2B4271721}" type="pres">
      <dgm:prSet presAssocID="{6AE3AB7D-4231-4C0E-A56C-BC6AB6F92E6A}" presName="FourNodes_3_text" presStyleLbl="node1" presStyleIdx="3" presStyleCnt="4">
        <dgm:presLayoutVars>
          <dgm:bulletEnabled val="1"/>
        </dgm:presLayoutVars>
      </dgm:prSet>
      <dgm:spPr/>
    </dgm:pt>
    <dgm:pt modelId="{D485B1AC-74C3-4FE7-8B30-FAF3662D5F15}" type="pres">
      <dgm:prSet presAssocID="{6AE3AB7D-4231-4C0E-A56C-BC6AB6F92E6A}" presName="FourNodes_4_text" presStyleLbl="node1" presStyleIdx="3" presStyleCnt="4">
        <dgm:presLayoutVars>
          <dgm:bulletEnabled val="1"/>
        </dgm:presLayoutVars>
      </dgm:prSet>
      <dgm:spPr/>
    </dgm:pt>
  </dgm:ptLst>
  <dgm:cxnLst>
    <dgm:cxn modelId="{6ED09703-8085-46A8-8E42-5CA21248384C}" type="presOf" srcId="{0CFB44D9-9CAA-4392-BC65-42E389CD90A8}" destId="{98559F77-485C-43F5-8519-501B604B0FAF}" srcOrd="0" destOrd="0" presId="urn:microsoft.com/office/officeart/2005/8/layout/vProcess5"/>
    <dgm:cxn modelId="{E6B6D908-52CD-43A1-8047-54DB63ABE154}" type="presOf" srcId="{4D597EE9-F91C-40D5-8B9A-D8B7FFFD7AEE}" destId="{FAAB9830-5C39-4311-8DFC-24DB24776CF1}" srcOrd="0" destOrd="0" presId="urn:microsoft.com/office/officeart/2005/8/layout/vProcess5"/>
    <dgm:cxn modelId="{16BA330D-36FC-4DD9-9350-2A067F87BD17}" type="presOf" srcId="{06987137-18B9-4DB6-AD71-D967AD00703C}" destId="{568423CA-B8A0-4D14-B756-2C6939BF4841}" srcOrd="1" destOrd="0" presId="urn:microsoft.com/office/officeart/2005/8/layout/vProcess5"/>
    <dgm:cxn modelId="{F061C61B-3B5A-4F22-AC18-DC1AED908669}" srcId="{6AE3AB7D-4231-4C0E-A56C-BC6AB6F92E6A}" destId="{3BB39D51-EBF1-4A94-878E-F35BDE378EDA}" srcOrd="1" destOrd="0" parTransId="{C4D0E203-4430-44F3-B6AC-3C685BF7B148}" sibTransId="{AB6C162B-EF39-4A2D-8279-CCC8245B6977}"/>
    <dgm:cxn modelId="{886CD721-8B9D-4E28-819D-06F7A05F1DC9}" type="presOf" srcId="{6AE3AB7D-4231-4C0E-A56C-BC6AB6F92E6A}" destId="{C8A8DDA5-03FC-48EA-808B-87D2CF12EA74}" srcOrd="0" destOrd="0" presId="urn:microsoft.com/office/officeart/2005/8/layout/vProcess5"/>
    <dgm:cxn modelId="{65EB9A28-7837-41CA-832F-ADA90C0CA260}" type="presOf" srcId="{0183ECE8-1661-40C2-B938-D323C413FE04}" destId="{0F6F8935-BE8C-4765-A3D2-06C93AFF623C}" srcOrd="0" destOrd="0" presId="urn:microsoft.com/office/officeart/2005/8/layout/vProcess5"/>
    <dgm:cxn modelId="{3C1E9537-C7EE-410D-8F28-2F2C44A0BCD4}" type="presOf" srcId="{A6DBF55F-A07D-4302-AAAF-206877BACFA3}" destId="{D485B1AC-74C3-4FE7-8B30-FAF3662D5F15}" srcOrd="1" destOrd="0" presId="urn:microsoft.com/office/officeart/2005/8/layout/vProcess5"/>
    <dgm:cxn modelId="{98502C3C-9B69-44A2-8F8D-A1585388ACE8}" type="presOf" srcId="{06987137-18B9-4DB6-AD71-D967AD00703C}" destId="{C60A48C8-C06E-4CC4-8D09-311392CE5A48}" srcOrd="0" destOrd="0" presId="urn:microsoft.com/office/officeart/2005/8/layout/vProcess5"/>
    <dgm:cxn modelId="{763C7140-A025-4E68-B7CB-C820F51FDC72}" srcId="{6AE3AB7D-4231-4C0E-A56C-BC6AB6F92E6A}" destId="{0183ECE8-1661-40C2-B938-D323C413FE04}" srcOrd="2" destOrd="0" parTransId="{1B6C7756-8EE5-4703-969A-7B0F802FB41B}" sibTransId="{4D597EE9-F91C-40D5-8B9A-D8B7FFFD7AEE}"/>
    <dgm:cxn modelId="{5AD0054C-B78E-4F46-854A-2D2821B0BDA1}" type="presOf" srcId="{A6DBF55F-A07D-4302-AAAF-206877BACFA3}" destId="{B38E2785-49AB-4472-AA59-D5E3CB2BF81C}" srcOrd="0" destOrd="0" presId="urn:microsoft.com/office/officeart/2005/8/layout/vProcess5"/>
    <dgm:cxn modelId="{3E82CD71-F4E2-4BBD-8A92-9887F0F54076}" srcId="{6AE3AB7D-4231-4C0E-A56C-BC6AB6F92E6A}" destId="{06987137-18B9-4DB6-AD71-D967AD00703C}" srcOrd="0" destOrd="0" parTransId="{6940CFB5-85E2-464B-BAA4-58D1A9432571}" sibTransId="{0CFB44D9-9CAA-4392-BC65-42E389CD90A8}"/>
    <dgm:cxn modelId="{A9B1FA7C-5717-4B16-A68B-F187EEC74F58}" srcId="{6AE3AB7D-4231-4C0E-A56C-BC6AB6F92E6A}" destId="{A6DBF55F-A07D-4302-AAAF-206877BACFA3}" srcOrd="3" destOrd="0" parTransId="{45A58372-900B-405D-A326-AB2E96A21F51}" sibTransId="{4D5E29C2-5D2A-4529-846F-A134C5B4FD2A}"/>
    <dgm:cxn modelId="{68C7DE8C-706D-4430-8EF5-C67CF82B8E82}" type="presOf" srcId="{3BB39D51-EBF1-4A94-878E-F35BDE378EDA}" destId="{822B1E93-41CE-445C-A56E-93FDFBE2D634}" srcOrd="1" destOrd="0" presId="urn:microsoft.com/office/officeart/2005/8/layout/vProcess5"/>
    <dgm:cxn modelId="{B6F48A96-619F-4A37-BE67-C5AA1C2B0677}" type="presOf" srcId="{AB6C162B-EF39-4A2D-8279-CCC8245B6977}" destId="{E1A7028F-49E0-4C76-AB53-D8CB59C4D92B}" srcOrd="0" destOrd="0" presId="urn:microsoft.com/office/officeart/2005/8/layout/vProcess5"/>
    <dgm:cxn modelId="{C3206EA2-9E6D-4CEA-9239-ECF108644122}" type="presOf" srcId="{3BB39D51-EBF1-4A94-878E-F35BDE378EDA}" destId="{3A6CC737-4004-487E-99FA-6AF84628B501}" srcOrd="0" destOrd="0" presId="urn:microsoft.com/office/officeart/2005/8/layout/vProcess5"/>
    <dgm:cxn modelId="{A3389FFF-3154-4E44-8F94-F47B166DE7DD}" type="presOf" srcId="{0183ECE8-1661-40C2-B938-D323C413FE04}" destId="{4E9DF02A-E935-4735-8AA4-53F2B4271721}" srcOrd="1" destOrd="0" presId="urn:microsoft.com/office/officeart/2005/8/layout/vProcess5"/>
    <dgm:cxn modelId="{91FE34A8-A775-4846-BAFF-F854C70A0512}" type="presParOf" srcId="{C8A8DDA5-03FC-48EA-808B-87D2CF12EA74}" destId="{7B0C2A8E-6754-47A6-A263-95711866868D}" srcOrd="0" destOrd="0" presId="urn:microsoft.com/office/officeart/2005/8/layout/vProcess5"/>
    <dgm:cxn modelId="{4952B386-4405-41C7-9974-65EB5E2AE260}" type="presParOf" srcId="{C8A8DDA5-03FC-48EA-808B-87D2CF12EA74}" destId="{C60A48C8-C06E-4CC4-8D09-311392CE5A48}" srcOrd="1" destOrd="0" presId="urn:microsoft.com/office/officeart/2005/8/layout/vProcess5"/>
    <dgm:cxn modelId="{3551B565-A8C4-4A52-9EAA-FD7E98E4ECD3}" type="presParOf" srcId="{C8A8DDA5-03FC-48EA-808B-87D2CF12EA74}" destId="{3A6CC737-4004-487E-99FA-6AF84628B501}" srcOrd="2" destOrd="0" presId="urn:microsoft.com/office/officeart/2005/8/layout/vProcess5"/>
    <dgm:cxn modelId="{E45A9476-9B77-4403-94C2-CB6CF72CACDD}" type="presParOf" srcId="{C8A8DDA5-03FC-48EA-808B-87D2CF12EA74}" destId="{0F6F8935-BE8C-4765-A3D2-06C93AFF623C}" srcOrd="3" destOrd="0" presId="urn:microsoft.com/office/officeart/2005/8/layout/vProcess5"/>
    <dgm:cxn modelId="{54EE43B6-90DE-4965-A570-3E6D9E2487BE}" type="presParOf" srcId="{C8A8DDA5-03FC-48EA-808B-87D2CF12EA74}" destId="{B38E2785-49AB-4472-AA59-D5E3CB2BF81C}" srcOrd="4" destOrd="0" presId="urn:microsoft.com/office/officeart/2005/8/layout/vProcess5"/>
    <dgm:cxn modelId="{97DCEC3E-3E5A-4C54-A7D1-FC649EC7B37A}" type="presParOf" srcId="{C8A8DDA5-03FC-48EA-808B-87D2CF12EA74}" destId="{98559F77-485C-43F5-8519-501B604B0FAF}" srcOrd="5" destOrd="0" presId="urn:microsoft.com/office/officeart/2005/8/layout/vProcess5"/>
    <dgm:cxn modelId="{46C0DDFA-4C1C-44B0-8FFE-E8FABEAC0F27}" type="presParOf" srcId="{C8A8DDA5-03FC-48EA-808B-87D2CF12EA74}" destId="{E1A7028F-49E0-4C76-AB53-D8CB59C4D92B}" srcOrd="6" destOrd="0" presId="urn:microsoft.com/office/officeart/2005/8/layout/vProcess5"/>
    <dgm:cxn modelId="{DE176526-6CD5-4A63-8073-58B09F7469D9}" type="presParOf" srcId="{C8A8DDA5-03FC-48EA-808B-87D2CF12EA74}" destId="{FAAB9830-5C39-4311-8DFC-24DB24776CF1}" srcOrd="7" destOrd="0" presId="urn:microsoft.com/office/officeart/2005/8/layout/vProcess5"/>
    <dgm:cxn modelId="{4AD7D5E5-49C6-4CA0-A849-523EFEA4A6A8}" type="presParOf" srcId="{C8A8DDA5-03FC-48EA-808B-87D2CF12EA74}" destId="{568423CA-B8A0-4D14-B756-2C6939BF4841}" srcOrd="8" destOrd="0" presId="urn:microsoft.com/office/officeart/2005/8/layout/vProcess5"/>
    <dgm:cxn modelId="{28166276-1CCD-4503-848A-729BA4E8FC4C}" type="presParOf" srcId="{C8A8DDA5-03FC-48EA-808B-87D2CF12EA74}" destId="{822B1E93-41CE-445C-A56E-93FDFBE2D634}" srcOrd="9" destOrd="0" presId="urn:microsoft.com/office/officeart/2005/8/layout/vProcess5"/>
    <dgm:cxn modelId="{877881FF-8B50-4A44-BA81-7F02C0794CCB}" type="presParOf" srcId="{C8A8DDA5-03FC-48EA-808B-87D2CF12EA74}" destId="{4E9DF02A-E935-4735-8AA4-53F2B4271721}" srcOrd="10" destOrd="0" presId="urn:microsoft.com/office/officeart/2005/8/layout/vProcess5"/>
    <dgm:cxn modelId="{2A0684CE-4BF4-40D1-AADE-7174E99A4D22}" type="presParOf" srcId="{C8A8DDA5-03FC-48EA-808B-87D2CF12EA74}" destId="{D485B1AC-74C3-4FE7-8B30-FAF3662D5F1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5EC8C7-81AD-4F2E-BD4D-AD5FC6FE4C9A}" type="doc">
      <dgm:prSet loTypeId="urn:microsoft.com/office/officeart/2005/8/layout/arrow1" loCatId="relationship" qsTypeId="urn:microsoft.com/office/officeart/2005/8/quickstyle/simple4" qsCatId="simple" csTypeId="urn:microsoft.com/office/officeart/2005/8/colors/colorful5" csCatId="colorful" phldr="1"/>
      <dgm:spPr/>
      <dgm:t>
        <a:bodyPr/>
        <a:lstStyle/>
        <a:p>
          <a:endParaRPr lang="en-US"/>
        </a:p>
      </dgm:t>
    </dgm:pt>
    <dgm:pt modelId="{73FFC882-4E11-4926-9A25-6B80F3F728BB}">
      <dgm:prSet custT="1"/>
      <dgm:spPr/>
      <dgm:t>
        <a:bodyPr/>
        <a:lstStyle/>
        <a:p>
          <a:pPr rtl="0"/>
          <a:r>
            <a:rPr lang="en-US" sz="1600" b="1" dirty="0"/>
            <a:t>Town Match</a:t>
          </a:r>
        </a:p>
      </dgm:t>
    </dgm:pt>
    <dgm:pt modelId="{EB9AB885-EABC-451B-9B4D-3ABFBA68A5A8}" type="parTrans" cxnId="{6F765B99-E942-4A4C-942C-1A3D68B3EF34}">
      <dgm:prSet/>
      <dgm:spPr/>
      <dgm:t>
        <a:bodyPr/>
        <a:lstStyle/>
        <a:p>
          <a:endParaRPr lang="en-US" sz="1200"/>
        </a:p>
      </dgm:t>
    </dgm:pt>
    <dgm:pt modelId="{B9CB4863-05A1-49A7-B81D-2CC90EBC7B35}" type="sibTrans" cxnId="{6F765B99-E942-4A4C-942C-1A3D68B3EF34}">
      <dgm:prSet/>
      <dgm:spPr/>
      <dgm:t>
        <a:bodyPr/>
        <a:lstStyle/>
        <a:p>
          <a:endParaRPr lang="en-US" sz="1200"/>
        </a:p>
      </dgm:t>
    </dgm:pt>
    <dgm:pt modelId="{4571EE35-FB7B-4DC0-A042-82E8CA9CC185}">
      <dgm:prSet custT="1"/>
      <dgm:spPr/>
      <dgm:t>
        <a:bodyPr/>
        <a:lstStyle/>
        <a:p>
          <a:pPr rtl="0"/>
          <a:r>
            <a:rPr lang="en-US" sz="1200" b="1" dirty="0"/>
            <a:t> </a:t>
          </a:r>
        </a:p>
      </dgm:t>
    </dgm:pt>
    <dgm:pt modelId="{3888B27F-B29F-419F-BCA5-62B596EFB940}" type="parTrans" cxnId="{95D00121-12F6-44E6-BDC4-0B5265019127}">
      <dgm:prSet/>
      <dgm:spPr/>
      <dgm:t>
        <a:bodyPr/>
        <a:lstStyle/>
        <a:p>
          <a:endParaRPr lang="en-US" sz="1200"/>
        </a:p>
      </dgm:t>
    </dgm:pt>
    <dgm:pt modelId="{414525BA-D760-48F5-AE03-9788E3CD0442}" type="sibTrans" cxnId="{95D00121-12F6-44E6-BDC4-0B5265019127}">
      <dgm:prSet/>
      <dgm:spPr/>
      <dgm:t>
        <a:bodyPr/>
        <a:lstStyle/>
        <a:p>
          <a:endParaRPr lang="en-US" sz="1200"/>
        </a:p>
      </dgm:t>
    </dgm:pt>
    <dgm:pt modelId="{6F7D9D54-66D5-41A4-91B6-F32BF1E61D7D}">
      <dgm:prSet custT="1"/>
      <dgm:spPr/>
      <dgm:t>
        <a:bodyPr/>
        <a:lstStyle/>
        <a:p>
          <a:pPr rtl="0"/>
          <a:endParaRPr lang="en-US" sz="1200" b="1" dirty="0"/>
        </a:p>
      </dgm:t>
    </dgm:pt>
    <dgm:pt modelId="{AEAAF52E-8F7C-442B-8428-48D2214FDEB3}" type="parTrans" cxnId="{BEEA40FA-EBBB-4DA3-A555-EB1EC4014BAF}">
      <dgm:prSet/>
      <dgm:spPr/>
      <dgm:t>
        <a:bodyPr/>
        <a:lstStyle/>
        <a:p>
          <a:endParaRPr lang="en-US" sz="1200"/>
        </a:p>
      </dgm:t>
    </dgm:pt>
    <dgm:pt modelId="{9F021E73-3ECF-45CF-865B-F1FAD0E73955}" type="sibTrans" cxnId="{BEEA40FA-EBBB-4DA3-A555-EB1EC4014BAF}">
      <dgm:prSet/>
      <dgm:spPr/>
      <dgm:t>
        <a:bodyPr/>
        <a:lstStyle/>
        <a:p>
          <a:endParaRPr lang="en-US" sz="1200"/>
        </a:p>
      </dgm:t>
    </dgm:pt>
    <dgm:pt modelId="{FA9C1A0D-ADA4-4F54-A2B5-F2256291150E}">
      <dgm:prSet custT="1"/>
      <dgm:spPr/>
      <dgm:t>
        <a:bodyPr/>
        <a:lstStyle/>
        <a:p>
          <a:pPr rtl="0"/>
          <a:r>
            <a:rPr lang="en-US" sz="1600" b="1" dirty="0"/>
            <a:t>Capping at 195 points </a:t>
          </a:r>
        </a:p>
      </dgm:t>
    </dgm:pt>
    <dgm:pt modelId="{B2B3DFD3-4DBE-40A5-9597-2E08FB3416BE}" type="parTrans" cxnId="{E3238A2A-CF3C-436F-9ADB-C0DEB935D8EE}">
      <dgm:prSet/>
      <dgm:spPr/>
      <dgm:t>
        <a:bodyPr/>
        <a:lstStyle/>
        <a:p>
          <a:endParaRPr lang="en-US" sz="1200"/>
        </a:p>
      </dgm:t>
    </dgm:pt>
    <dgm:pt modelId="{0A9563E8-F29D-4260-A2A1-8A5EA6F40922}" type="sibTrans" cxnId="{E3238A2A-CF3C-436F-9ADB-C0DEB935D8EE}">
      <dgm:prSet/>
      <dgm:spPr/>
      <dgm:t>
        <a:bodyPr/>
        <a:lstStyle/>
        <a:p>
          <a:endParaRPr lang="en-US" sz="1200"/>
        </a:p>
      </dgm:t>
    </dgm:pt>
    <dgm:pt modelId="{DB7079BC-7547-4664-870C-FDACE34B3B35}">
      <dgm:prSet custT="1"/>
      <dgm:spPr/>
      <dgm:t>
        <a:bodyPr/>
        <a:lstStyle/>
        <a:p>
          <a:pPr rtl="0"/>
          <a:endParaRPr lang="en-US" sz="1200" b="1" dirty="0"/>
        </a:p>
      </dgm:t>
    </dgm:pt>
    <dgm:pt modelId="{891519C5-FCED-4737-9822-0E25169E18C8}" type="parTrans" cxnId="{D78AC98E-E70C-4EB8-A1FD-62C3C9D60839}">
      <dgm:prSet/>
      <dgm:spPr/>
      <dgm:t>
        <a:bodyPr/>
        <a:lstStyle/>
        <a:p>
          <a:endParaRPr lang="en-US" sz="1200"/>
        </a:p>
      </dgm:t>
    </dgm:pt>
    <dgm:pt modelId="{D2578C04-89E6-4B1B-88DA-E676BD05C75E}" type="sibTrans" cxnId="{D78AC98E-E70C-4EB8-A1FD-62C3C9D60839}">
      <dgm:prSet/>
      <dgm:spPr/>
      <dgm:t>
        <a:bodyPr/>
        <a:lstStyle/>
        <a:p>
          <a:endParaRPr lang="en-US" sz="1200"/>
        </a:p>
      </dgm:t>
    </dgm:pt>
    <dgm:pt modelId="{A65E2B24-980C-428E-8428-CDF86B24DDF2}">
      <dgm:prSet custT="1"/>
      <dgm:spPr/>
      <dgm:t>
        <a:bodyPr/>
        <a:lstStyle/>
        <a:p>
          <a:r>
            <a:rPr lang="en-US" sz="1600" b="1" dirty="0"/>
            <a:t>Capping at 137 points </a:t>
          </a:r>
        </a:p>
      </dgm:t>
    </dgm:pt>
    <dgm:pt modelId="{E9DACD04-1264-46CA-8DEB-83FCE0E60DE0}" type="parTrans" cxnId="{2F7A7A5A-B716-4EA6-9BE3-B43C19FAB895}">
      <dgm:prSet/>
      <dgm:spPr/>
      <dgm:t>
        <a:bodyPr/>
        <a:lstStyle/>
        <a:p>
          <a:endParaRPr lang="en-US" sz="1200"/>
        </a:p>
      </dgm:t>
    </dgm:pt>
    <dgm:pt modelId="{81FD78E0-7FC4-40DE-91AA-E7C2CCABFFDE}" type="sibTrans" cxnId="{2F7A7A5A-B716-4EA6-9BE3-B43C19FAB895}">
      <dgm:prSet/>
      <dgm:spPr/>
      <dgm:t>
        <a:bodyPr/>
        <a:lstStyle/>
        <a:p>
          <a:endParaRPr lang="en-US" sz="1200"/>
        </a:p>
      </dgm:t>
    </dgm:pt>
    <dgm:pt modelId="{0AB622DF-FBCC-43FD-BE1F-AFB19ACCBED9}">
      <dgm:prSet custT="1"/>
      <dgm:spPr/>
      <dgm:t>
        <a:bodyPr/>
        <a:lstStyle/>
        <a:p>
          <a:r>
            <a:rPr lang="en-US" sz="1600" b="1" dirty="0"/>
            <a:t>Need and Impact </a:t>
          </a:r>
        </a:p>
      </dgm:t>
    </dgm:pt>
    <dgm:pt modelId="{405657B1-078C-474D-87D0-141B589441BD}" type="parTrans" cxnId="{A9D27594-B466-4F3D-AB1D-0910742866B8}">
      <dgm:prSet/>
      <dgm:spPr/>
      <dgm:t>
        <a:bodyPr/>
        <a:lstStyle/>
        <a:p>
          <a:endParaRPr lang="en-US" sz="1200"/>
        </a:p>
      </dgm:t>
    </dgm:pt>
    <dgm:pt modelId="{9F4E71E2-D43C-47F4-9C27-894E55B67F7B}" type="sibTrans" cxnId="{A9D27594-B466-4F3D-AB1D-0910742866B8}">
      <dgm:prSet/>
      <dgm:spPr/>
      <dgm:t>
        <a:bodyPr/>
        <a:lstStyle/>
        <a:p>
          <a:endParaRPr lang="en-US" sz="1200"/>
        </a:p>
      </dgm:t>
    </dgm:pt>
    <dgm:pt modelId="{8CBF8AB3-5AEC-417D-9699-DBCB770D1838}">
      <dgm:prSet custT="1"/>
      <dgm:spPr/>
      <dgm:t>
        <a:bodyPr/>
        <a:lstStyle/>
        <a:p>
          <a:pPr rtl="0"/>
          <a:r>
            <a:rPr lang="en-US" sz="1600" b="1" dirty="0"/>
            <a:t>Capacity</a:t>
          </a:r>
        </a:p>
      </dgm:t>
    </dgm:pt>
    <dgm:pt modelId="{D04A8FF8-EEBF-49F0-96C6-14E164C31E50}" type="parTrans" cxnId="{12D66134-8332-4A5A-BEA5-70E70C9DA9D1}">
      <dgm:prSet/>
      <dgm:spPr/>
      <dgm:t>
        <a:bodyPr/>
        <a:lstStyle/>
        <a:p>
          <a:endParaRPr lang="en-US" sz="1200"/>
        </a:p>
      </dgm:t>
    </dgm:pt>
    <dgm:pt modelId="{684D6818-434D-4F67-B6CD-F124A220C186}" type="sibTrans" cxnId="{12D66134-8332-4A5A-BEA5-70E70C9DA9D1}">
      <dgm:prSet/>
      <dgm:spPr/>
      <dgm:t>
        <a:bodyPr/>
        <a:lstStyle/>
        <a:p>
          <a:endParaRPr lang="en-US" sz="1200"/>
        </a:p>
      </dgm:t>
    </dgm:pt>
    <dgm:pt modelId="{02D0EC2A-9B57-4C36-840C-EE96975229D4}" type="pres">
      <dgm:prSet presAssocID="{C95EC8C7-81AD-4F2E-BD4D-AD5FC6FE4C9A}" presName="cycle" presStyleCnt="0">
        <dgm:presLayoutVars>
          <dgm:dir val="rev"/>
          <dgm:resizeHandles val="exact"/>
        </dgm:presLayoutVars>
      </dgm:prSet>
      <dgm:spPr/>
    </dgm:pt>
    <dgm:pt modelId="{4D52B220-7EE1-4FC9-9056-5429131914D6}" type="pres">
      <dgm:prSet presAssocID="{73FFC882-4E11-4926-9A25-6B80F3F728BB}" presName="arrow" presStyleLbl="node1" presStyleIdx="0" presStyleCnt="8" custScaleX="128756" custScaleY="123129">
        <dgm:presLayoutVars>
          <dgm:bulletEnabled val="1"/>
        </dgm:presLayoutVars>
      </dgm:prSet>
      <dgm:spPr/>
    </dgm:pt>
    <dgm:pt modelId="{5070C2F7-CC6E-4821-A556-8CA70DF7F482}" type="pres">
      <dgm:prSet presAssocID="{DB7079BC-7547-4664-870C-FDACE34B3B35}" presName="arrow" presStyleLbl="node1" presStyleIdx="1" presStyleCnt="8" custRadScaleRad="99820" custRadScaleInc="-887">
        <dgm:presLayoutVars>
          <dgm:bulletEnabled val="1"/>
        </dgm:presLayoutVars>
      </dgm:prSet>
      <dgm:spPr/>
    </dgm:pt>
    <dgm:pt modelId="{90E3902D-97BC-4D8A-BDB2-3859BFA4785A}" type="pres">
      <dgm:prSet presAssocID="{4571EE35-FB7B-4DC0-A042-82E8CA9CC185}" presName="arrow" presStyleLbl="node1" presStyleIdx="2" presStyleCnt="8" custRadScaleRad="101231" custRadScaleInc="-396">
        <dgm:presLayoutVars>
          <dgm:bulletEnabled val="1"/>
        </dgm:presLayoutVars>
      </dgm:prSet>
      <dgm:spPr/>
    </dgm:pt>
    <dgm:pt modelId="{F29084F4-B196-48FB-8D44-F21C495FA094}" type="pres">
      <dgm:prSet presAssocID="{6F7D9D54-66D5-41A4-91B6-F32BF1E61D7D}" presName="arrow" presStyleLbl="node1" presStyleIdx="3" presStyleCnt="8">
        <dgm:presLayoutVars>
          <dgm:bulletEnabled val="1"/>
        </dgm:presLayoutVars>
      </dgm:prSet>
      <dgm:spPr/>
    </dgm:pt>
    <dgm:pt modelId="{2368DA16-6518-499B-A4C9-E3A59F06E54F}" type="pres">
      <dgm:prSet presAssocID="{FA9C1A0D-ADA4-4F54-A2B5-F2256291150E}" presName="arrow" presStyleLbl="node1" presStyleIdx="4" presStyleCnt="8" custScaleX="130594" custScaleY="120480">
        <dgm:presLayoutVars>
          <dgm:bulletEnabled val="1"/>
        </dgm:presLayoutVars>
      </dgm:prSet>
      <dgm:spPr/>
    </dgm:pt>
    <dgm:pt modelId="{5424D6D5-1CF2-4746-9184-FDEB2453E69F}" type="pres">
      <dgm:prSet presAssocID="{8CBF8AB3-5AEC-417D-9699-DBCB770D1838}" presName="arrow" presStyleLbl="node1" presStyleIdx="5" presStyleCnt="8" custScaleX="149305" custScaleY="144714">
        <dgm:presLayoutVars>
          <dgm:bulletEnabled val="1"/>
        </dgm:presLayoutVars>
      </dgm:prSet>
      <dgm:spPr/>
    </dgm:pt>
    <dgm:pt modelId="{60E8B47C-FBFC-4C66-8BC8-08DF2D5892E9}" type="pres">
      <dgm:prSet presAssocID="{A65E2B24-980C-428E-8428-CDF86B24DDF2}" presName="arrow" presStyleLbl="node1" presStyleIdx="6" presStyleCnt="8" custScaleX="126978" custScaleY="168174">
        <dgm:presLayoutVars>
          <dgm:bulletEnabled val="1"/>
        </dgm:presLayoutVars>
      </dgm:prSet>
      <dgm:spPr/>
    </dgm:pt>
    <dgm:pt modelId="{761646EB-A276-4736-A24B-76E0245E388B}" type="pres">
      <dgm:prSet presAssocID="{0AB622DF-FBCC-43FD-BE1F-AFB19ACCBED9}" presName="arrow" presStyleLbl="node1" presStyleIdx="7" presStyleCnt="8" custScaleX="142503" custScaleY="152196">
        <dgm:presLayoutVars>
          <dgm:bulletEnabled val="1"/>
        </dgm:presLayoutVars>
      </dgm:prSet>
      <dgm:spPr/>
    </dgm:pt>
  </dgm:ptLst>
  <dgm:cxnLst>
    <dgm:cxn modelId="{95D00121-12F6-44E6-BDC4-0B5265019127}" srcId="{C95EC8C7-81AD-4F2E-BD4D-AD5FC6FE4C9A}" destId="{4571EE35-FB7B-4DC0-A042-82E8CA9CC185}" srcOrd="2" destOrd="0" parTransId="{3888B27F-B29F-419F-BCA5-62B596EFB940}" sibTransId="{414525BA-D760-48F5-AE03-9788E3CD0442}"/>
    <dgm:cxn modelId="{A3712523-4EFB-483B-B94A-AC4A356C120C}" type="presOf" srcId="{DB7079BC-7547-4664-870C-FDACE34B3B35}" destId="{5070C2F7-CC6E-4821-A556-8CA70DF7F482}" srcOrd="0" destOrd="0" presId="urn:microsoft.com/office/officeart/2005/8/layout/arrow1"/>
    <dgm:cxn modelId="{E3238A2A-CF3C-436F-9ADB-C0DEB935D8EE}" srcId="{C95EC8C7-81AD-4F2E-BD4D-AD5FC6FE4C9A}" destId="{FA9C1A0D-ADA4-4F54-A2B5-F2256291150E}" srcOrd="4" destOrd="0" parTransId="{B2B3DFD3-4DBE-40A5-9597-2E08FB3416BE}" sibTransId="{0A9563E8-F29D-4260-A2A1-8A5EA6F40922}"/>
    <dgm:cxn modelId="{9D54ED31-E59E-4977-A927-CB9033086EC6}" type="presOf" srcId="{0AB622DF-FBCC-43FD-BE1F-AFB19ACCBED9}" destId="{761646EB-A276-4736-A24B-76E0245E388B}" srcOrd="0" destOrd="0" presId="urn:microsoft.com/office/officeart/2005/8/layout/arrow1"/>
    <dgm:cxn modelId="{12D66134-8332-4A5A-BEA5-70E70C9DA9D1}" srcId="{C95EC8C7-81AD-4F2E-BD4D-AD5FC6FE4C9A}" destId="{8CBF8AB3-5AEC-417D-9699-DBCB770D1838}" srcOrd="5" destOrd="0" parTransId="{D04A8FF8-EEBF-49F0-96C6-14E164C31E50}" sibTransId="{684D6818-434D-4F67-B6CD-F124A220C186}"/>
    <dgm:cxn modelId="{EBF6F169-5C3D-42AA-BC3C-597EF5BFB046}" type="presOf" srcId="{73FFC882-4E11-4926-9A25-6B80F3F728BB}" destId="{4D52B220-7EE1-4FC9-9056-5429131914D6}" srcOrd="0" destOrd="0" presId="urn:microsoft.com/office/officeart/2005/8/layout/arrow1"/>
    <dgm:cxn modelId="{2F7A7A5A-B716-4EA6-9BE3-B43C19FAB895}" srcId="{C95EC8C7-81AD-4F2E-BD4D-AD5FC6FE4C9A}" destId="{A65E2B24-980C-428E-8428-CDF86B24DDF2}" srcOrd="6" destOrd="0" parTransId="{E9DACD04-1264-46CA-8DEB-83FCE0E60DE0}" sibTransId="{81FD78E0-7FC4-40DE-91AA-E7C2CCABFFDE}"/>
    <dgm:cxn modelId="{D6D7C17B-CDB8-41D4-BEF6-64DB128CDE3F}" type="presOf" srcId="{6F7D9D54-66D5-41A4-91B6-F32BF1E61D7D}" destId="{F29084F4-B196-48FB-8D44-F21C495FA094}" srcOrd="0" destOrd="0" presId="urn:microsoft.com/office/officeart/2005/8/layout/arrow1"/>
    <dgm:cxn modelId="{82B3A184-48CF-4BB7-BDF4-33774E791C74}" type="presOf" srcId="{4571EE35-FB7B-4DC0-A042-82E8CA9CC185}" destId="{90E3902D-97BC-4D8A-BDB2-3859BFA4785A}" srcOrd="0" destOrd="0" presId="urn:microsoft.com/office/officeart/2005/8/layout/arrow1"/>
    <dgm:cxn modelId="{7FD38C8E-BFC1-4E40-8B5B-F431DE84A8AC}" type="presOf" srcId="{A65E2B24-980C-428E-8428-CDF86B24DDF2}" destId="{60E8B47C-FBFC-4C66-8BC8-08DF2D5892E9}" srcOrd="0" destOrd="0" presId="urn:microsoft.com/office/officeart/2005/8/layout/arrow1"/>
    <dgm:cxn modelId="{D78AC98E-E70C-4EB8-A1FD-62C3C9D60839}" srcId="{C95EC8C7-81AD-4F2E-BD4D-AD5FC6FE4C9A}" destId="{DB7079BC-7547-4664-870C-FDACE34B3B35}" srcOrd="1" destOrd="0" parTransId="{891519C5-FCED-4737-9822-0E25169E18C8}" sibTransId="{D2578C04-89E6-4B1B-88DA-E676BD05C75E}"/>
    <dgm:cxn modelId="{A9D27594-B466-4F3D-AB1D-0910742866B8}" srcId="{C95EC8C7-81AD-4F2E-BD4D-AD5FC6FE4C9A}" destId="{0AB622DF-FBCC-43FD-BE1F-AFB19ACCBED9}" srcOrd="7" destOrd="0" parTransId="{405657B1-078C-474D-87D0-141B589441BD}" sibTransId="{9F4E71E2-D43C-47F4-9C27-894E55B67F7B}"/>
    <dgm:cxn modelId="{6F765B99-E942-4A4C-942C-1A3D68B3EF34}" srcId="{C95EC8C7-81AD-4F2E-BD4D-AD5FC6FE4C9A}" destId="{73FFC882-4E11-4926-9A25-6B80F3F728BB}" srcOrd="0" destOrd="0" parTransId="{EB9AB885-EABC-451B-9B4D-3ABFBA68A5A8}" sibTransId="{B9CB4863-05A1-49A7-B81D-2CC90EBC7B35}"/>
    <dgm:cxn modelId="{3B4433BE-2B49-4F4B-9F9E-4106B3F9BDDE}" type="presOf" srcId="{8CBF8AB3-5AEC-417D-9699-DBCB770D1838}" destId="{5424D6D5-1CF2-4746-9184-FDEB2453E69F}" srcOrd="0" destOrd="0" presId="urn:microsoft.com/office/officeart/2005/8/layout/arrow1"/>
    <dgm:cxn modelId="{AAA55CEB-4886-440F-8383-1264CF6D8527}" type="presOf" srcId="{FA9C1A0D-ADA4-4F54-A2B5-F2256291150E}" destId="{2368DA16-6518-499B-A4C9-E3A59F06E54F}" srcOrd="0" destOrd="0" presId="urn:microsoft.com/office/officeart/2005/8/layout/arrow1"/>
    <dgm:cxn modelId="{32D3E8F4-ADEC-4210-B477-36409B9875CC}" type="presOf" srcId="{C95EC8C7-81AD-4F2E-BD4D-AD5FC6FE4C9A}" destId="{02D0EC2A-9B57-4C36-840C-EE96975229D4}" srcOrd="0" destOrd="0" presId="urn:microsoft.com/office/officeart/2005/8/layout/arrow1"/>
    <dgm:cxn modelId="{BEEA40FA-EBBB-4DA3-A555-EB1EC4014BAF}" srcId="{C95EC8C7-81AD-4F2E-BD4D-AD5FC6FE4C9A}" destId="{6F7D9D54-66D5-41A4-91B6-F32BF1E61D7D}" srcOrd="3" destOrd="0" parTransId="{AEAAF52E-8F7C-442B-8428-48D2214FDEB3}" sibTransId="{9F021E73-3ECF-45CF-865B-F1FAD0E73955}"/>
    <dgm:cxn modelId="{A542857A-9B7A-435D-BE59-5CCCDB2C7C80}" type="presParOf" srcId="{02D0EC2A-9B57-4C36-840C-EE96975229D4}" destId="{4D52B220-7EE1-4FC9-9056-5429131914D6}" srcOrd="0" destOrd="0" presId="urn:microsoft.com/office/officeart/2005/8/layout/arrow1"/>
    <dgm:cxn modelId="{15CBF06E-33E8-4AF2-93C9-C329D43B34A6}" type="presParOf" srcId="{02D0EC2A-9B57-4C36-840C-EE96975229D4}" destId="{5070C2F7-CC6E-4821-A556-8CA70DF7F482}" srcOrd="1" destOrd="0" presId="urn:microsoft.com/office/officeart/2005/8/layout/arrow1"/>
    <dgm:cxn modelId="{19FC6AF8-AE4E-4EE9-AA6A-50050CD09ED8}" type="presParOf" srcId="{02D0EC2A-9B57-4C36-840C-EE96975229D4}" destId="{90E3902D-97BC-4D8A-BDB2-3859BFA4785A}" srcOrd="2" destOrd="0" presId="urn:microsoft.com/office/officeart/2005/8/layout/arrow1"/>
    <dgm:cxn modelId="{C22EA27D-6B44-42B2-AB75-CA90FFA2B874}" type="presParOf" srcId="{02D0EC2A-9B57-4C36-840C-EE96975229D4}" destId="{F29084F4-B196-48FB-8D44-F21C495FA094}" srcOrd="3" destOrd="0" presId="urn:microsoft.com/office/officeart/2005/8/layout/arrow1"/>
    <dgm:cxn modelId="{8BA1F953-06A0-4A4F-94AF-D62A9C20E53D}" type="presParOf" srcId="{02D0EC2A-9B57-4C36-840C-EE96975229D4}" destId="{2368DA16-6518-499B-A4C9-E3A59F06E54F}" srcOrd="4" destOrd="0" presId="urn:microsoft.com/office/officeart/2005/8/layout/arrow1"/>
    <dgm:cxn modelId="{26FDB55F-AC6D-440B-9878-18A8A3FAD0E0}" type="presParOf" srcId="{02D0EC2A-9B57-4C36-840C-EE96975229D4}" destId="{5424D6D5-1CF2-4746-9184-FDEB2453E69F}" srcOrd="5" destOrd="0" presId="urn:microsoft.com/office/officeart/2005/8/layout/arrow1"/>
    <dgm:cxn modelId="{97AB5F04-F0C0-43DC-94E1-C3BF93B201E1}" type="presParOf" srcId="{02D0EC2A-9B57-4C36-840C-EE96975229D4}" destId="{60E8B47C-FBFC-4C66-8BC8-08DF2D5892E9}" srcOrd="6" destOrd="0" presId="urn:microsoft.com/office/officeart/2005/8/layout/arrow1"/>
    <dgm:cxn modelId="{58CE3896-6214-45FE-B6C0-94F2FD7F8CA9}" type="presParOf" srcId="{02D0EC2A-9B57-4C36-840C-EE96975229D4}" destId="{761646EB-A276-4736-A24B-76E0245E388B}" srcOrd="7" destOrd="0" presId="urn:microsoft.com/office/officeart/2005/8/layout/arrow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5462A2-1360-4F69-A401-8D294395F9B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36142757-7B4A-40DE-B7C2-099F7689492A}">
      <dgm:prSet custT="1"/>
      <dgm:spPr/>
      <dgm:t>
        <a:bodyPr/>
        <a:lstStyle/>
        <a:p>
          <a:pPr>
            <a:lnSpc>
              <a:spcPct val="100000"/>
            </a:lnSpc>
          </a:pPr>
          <a:r>
            <a:rPr lang="en-US" sz="1400" b="0" dirty="0"/>
            <a:t>One Consultant and 1 M. staff =3, (each additional certified staff 1pt up to 3 pts) </a:t>
          </a:r>
          <a:endParaRPr lang="en-US" sz="1400" dirty="0"/>
        </a:p>
      </dgm:t>
    </dgm:pt>
    <dgm:pt modelId="{C07767CF-9DBC-4424-8DF2-580ED19DB250}" type="parTrans" cxnId="{6A72046B-11CD-4FC8-9921-8159C716060B}">
      <dgm:prSet/>
      <dgm:spPr/>
      <dgm:t>
        <a:bodyPr/>
        <a:lstStyle/>
        <a:p>
          <a:endParaRPr lang="en-US"/>
        </a:p>
      </dgm:t>
    </dgm:pt>
    <dgm:pt modelId="{D97FECB0-60F9-4BEC-9209-449574637237}" type="sibTrans" cxnId="{6A72046B-11CD-4FC8-9921-8159C716060B}">
      <dgm:prSet/>
      <dgm:spPr/>
      <dgm:t>
        <a:bodyPr/>
        <a:lstStyle/>
        <a:p>
          <a:pPr>
            <a:lnSpc>
              <a:spcPct val="100000"/>
            </a:lnSpc>
          </a:pPr>
          <a:endParaRPr lang="en-US"/>
        </a:p>
      </dgm:t>
    </dgm:pt>
    <dgm:pt modelId="{E1112215-68EE-4743-8039-3ACA2A56BE87}">
      <dgm:prSet custT="1"/>
      <dgm:spPr/>
      <dgm:t>
        <a:bodyPr/>
        <a:lstStyle/>
        <a:p>
          <a:pPr>
            <a:lnSpc>
              <a:spcPct val="100000"/>
            </a:lnSpc>
          </a:pPr>
          <a:r>
            <a:rPr lang="en-US" sz="1400" b="0" dirty="0"/>
            <a:t>1 CGA Municipal staff w no Consultant  =0; 1 consultant, 0 municipal CGA=-5; multiple Municipal staff with no consultant= 1.5</a:t>
          </a:r>
          <a:r>
            <a:rPr lang="en-US" sz="1400" dirty="0"/>
            <a:t> </a:t>
          </a:r>
        </a:p>
      </dgm:t>
    </dgm:pt>
    <dgm:pt modelId="{B1122EE9-9EE6-466B-BEA5-FA2835C36AB0}" type="parTrans" cxnId="{912795CD-D043-47AE-B6B6-DABF6D290B44}">
      <dgm:prSet/>
      <dgm:spPr/>
      <dgm:t>
        <a:bodyPr/>
        <a:lstStyle/>
        <a:p>
          <a:endParaRPr lang="en-US"/>
        </a:p>
      </dgm:t>
    </dgm:pt>
    <dgm:pt modelId="{3FCA3E80-5607-4672-9456-9DC9CFA40F68}" type="sibTrans" cxnId="{912795CD-D043-47AE-B6B6-DABF6D290B44}">
      <dgm:prSet/>
      <dgm:spPr/>
      <dgm:t>
        <a:bodyPr/>
        <a:lstStyle/>
        <a:p>
          <a:endParaRPr lang="en-US"/>
        </a:p>
      </dgm:t>
    </dgm:pt>
    <dgm:pt modelId="{988F771C-56DD-4E90-97DE-5AA60411389C}" type="pres">
      <dgm:prSet presAssocID="{555462A2-1360-4F69-A401-8D294395F9B9}" presName="root" presStyleCnt="0">
        <dgm:presLayoutVars>
          <dgm:dir/>
          <dgm:resizeHandles val="exact"/>
        </dgm:presLayoutVars>
      </dgm:prSet>
      <dgm:spPr/>
    </dgm:pt>
    <dgm:pt modelId="{9360A332-A2C6-4A1C-B381-AA01206BE8AC}" type="pres">
      <dgm:prSet presAssocID="{555462A2-1360-4F69-A401-8D294395F9B9}" presName="container" presStyleCnt="0">
        <dgm:presLayoutVars>
          <dgm:dir/>
          <dgm:resizeHandles val="exact"/>
        </dgm:presLayoutVars>
      </dgm:prSet>
      <dgm:spPr/>
    </dgm:pt>
    <dgm:pt modelId="{B987032A-DEA1-4276-899D-1AA8A1AE37EA}" type="pres">
      <dgm:prSet presAssocID="{36142757-7B4A-40DE-B7C2-099F7689492A}" presName="compNode" presStyleCnt="0"/>
      <dgm:spPr/>
    </dgm:pt>
    <dgm:pt modelId="{AA8F76EF-38CE-4895-896C-08826FFD6978}" type="pres">
      <dgm:prSet presAssocID="{36142757-7B4A-40DE-B7C2-099F7689492A}" presName="iconBgRect" presStyleLbl="bgShp" presStyleIdx="0" presStyleCnt="2"/>
      <dgm:spPr/>
    </dgm:pt>
    <dgm:pt modelId="{026333A1-ED4E-4EAD-B4B5-8AF9565B4D73}" type="pres">
      <dgm:prSet presAssocID="{36142757-7B4A-40DE-B7C2-099F7689492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E5D2D0C7-2880-46D9-8B6C-5064153A2D74}" type="pres">
      <dgm:prSet presAssocID="{36142757-7B4A-40DE-B7C2-099F7689492A}" presName="spaceRect" presStyleCnt="0"/>
      <dgm:spPr/>
    </dgm:pt>
    <dgm:pt modelId="{9D1EB143-BB9F-46C3-91A7-003CDE55AF87}" type="pres">
      <dgm:prSet presAssocID="{36142757-7B4A-40DE-B7C2-099F7689492A}" presName="textRect" presStyleLbl="revTx" presStyleIdx="0" presStyleCnt="2" custScaleX="137299" custLinFactNeighborX="23553" custLinFactNeighborY="8104">
        <dgm:presLayoutVars>
          <dgm:chMax val="1"/>
          <dgm:chPref val="1"/>
        </dgm:presLayoutVars>
      </dgm:prSet>
      <dgm:spPr/>
    </dgm:pt>
    <dgm:pt modelId="{D4D64536-32F3-41C6-A54F-1188B6343164}" type="pres">
      <dgm:prSet presAssocID="{D97FECB0-60F9-4BEC-9209-449574637237}" presName="sibTrans" presStyleLbl="sibTrans2D1" presStyleIdx="0" presStyleCnt="0"/>
      <dgm:spPr/>
    </dgm:pt>
    <dgm:pt modelId="{8226FD8F-7D97-4419-A83E-6E6D102AA76C}" type="pres">
      <dgm:prSet presAssocID="{E1112215-68EE-4743-8039-3ACA2A56BE87}" presName="compNode" presStyleCnt="0"/>
      <dgm:spPr/>
    </dgm:pt>
    <dgm:pt modelId="{9254D923-54A3-4B6F-8BFC-9BBEC6136986}" type="pres">
      <dgm:prSet presAssocID="{E1112215-68EE-4743-8039-3ACA2A56BE87}" presName="iconBgRect" presStyleLbl="bgShp" presStyleIdx="1" presStyleCnt="2" custLinFactNeighborX="-5142" custLinFactNeighborY="63556"/>
      <dgm:spPr/>
    </dgm:pt>
    <dgm:pt modelId="{A9A1ADBB-351B-4573-9A41-DB083091DCAA}" type="pres">
      <dgm:prSet presAssocID="{E1112215-68EE-4743-8039-3ACA2A56BE87}" presName="iconRect" presStyleLbl="node1" presStyleIdx="1" presStyleCnt="2" custLinFactY="7972" custLinFactNeighborX="-10472"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2F16B201-07FA-491D-977C-B45F4E8D6C2D}" type="pres">
      <dgm:prSet presAssocID="{E1112215-68EE-4743-8039-3ACA2A56BE87}" presName="spaceRect" presStyleCnt="0"/>
      <dgm:spPr/>
    </dgm:pt>
    <dgm:pt modelId="{985CBCA9-C854-483A-8E9C-4B1FD3819AEE}" type="pres">
      <dgm:prSet presAssocID="{E1112215-68EE-4743-8039-3ACA2A56BE87}" presName="textRect" presStyleLbl="revTx" presStyleIdx="1" presStyleCnt="2" custScaleX="137825" custScaleY="111154" custLinFactNeighborX="22472" custLinFactNeighborY="67247">
        <dgm:presLayoutVars>
          <dgm:chMax val="1"/>
          <dgm:chPref val="1"/>
        </dgm:presLayoutVars>
      </dgm:prSet>
      <dgm:spPr/>
    </dgm:pt>
  </dgm:ptLst>
  <dgm:cxnLst>
    <dgm:cxn modelId="{33186435-D424-4625-A850-276C2D1CCAB2}" type="presOf" srcId="{555462A2-1360-4F69-A401-8D294395F9B9}" destId="{988F771C-56DD-4E90-97DE-5AA60411389C}" srcOrd="0" destOrd="0" presId="urn:microsoft.com/office/officeart/2018/2/layout/IconCircleList"/>
    <dgm:cxn modelId="{6A72046B-11CD-4FC8-9921-8159C716060B}" srcId="{555462A2-1360-4F69-A401-8D294395F9B9}" destId="{36142757-7B4A-40DE-B7C2-099F7689492A}" srcOrd="0" destOrd="0" parTransId="{C07767CF-9DBC-4424-8DF2-580ED19DB250}" sibTransId="{D97FECB0-60F9-4BEC-9209-449574637237}"/>
    <dgm:cxn modelId="{0600256F-5CF7-4C9E-AF69-46116B91CC3C}" type="presOf" srcId="{E1112215-68EE-4743-8039-3ACA2A56BE87}" destId="{985CBCA9-C854-483A-8E9C-4B1FD3819AEE}" srcOrd="0" destOrd="0" presId="urn:microsoft.com/office/officeart/2018/2/layout/IconCircleList"/>
    <dgm:cxn modelId="{C2864EA2-292B-4183-9312-E25409235CAC}" type="presOf" srcId="{D97FECB0-60F9-4BEC-9209-449574637237}" destId="{D4D64536-32F3-41C6-A54F-1188B6343164}" srcOrd="0" destOrd="0" presId="urn:microsoft.com/office/officeart/2018/2/layout/IconCircleList"/>
    <dgm:cxn modelId="{1CFE17C7-AD24-4B42-87F9-9C658CA56568}" type="presOf" srcId="{36142757-7B4A-40DE-B7C2-099F7689492A}" destId="{9D1EB143-BB9F-46C3-91A7-003CDE55AF87}" srcOrd="0" destOrd="0" presId="urn:microsoft.com/office/officeart/2018/2/layout/IconCircleList"/>
    <dgm:cxn modelId="{912795CD-D043-47AE-B6B6-DABF6D290B44}" srcId="{555462A2-1360-4F69-A401-8D294395F9B9}" destId="{E1112215-68EE-4743-8039-3ACA2A56BE87}" srcOrd="1" destOrd="0" parTransId="{B1122EE9-9EE6-466B-BEA5-FA2835C36AB0}" sibTransId="{3FCA3E80-5607-4672-9456-9DC9CFA40F68}"/>
    <dgm:cxn modelId="{C043E51C-5265-4321-992F-89D24C44780A}" type="presParOf" srcId="{988F771C-56DD-4E90-97DE-5AA60411389C}" destId="{9360A332-A2C6-4A1C-B381-AA01206BE8AC}" srcOrd="0" destOrd="0" presId="urn:microsoft.com/office/officeart/2018/2/layout/IconCircleList"/>
    <dgm:cxn modelId="{D102E40F-1A21-4015-8214-6AEC1DEA18AB}" type="presParOf" srcId="{9360A332-A2C6-4A1C-B381-AA01206BE8AC}" destId="{B987032A-DEA1-4276-899D-1AA8A1AE37EA}" srcOrd="0" destOrd="0" presId="urn:microsoft.com/office/officeart/2018/2/layout/IconCircleList"/>
    <dgm:cxn modelId="{BC3F64BB-9A38-45E4-9D1E-546EDF84FF8F}" type="presParOf" srcId="{B987032A-DEA1-4276-899D-1AA8A1AE37EA}" destId="{AA8F76EF-38CE-4895-896C-08826FFD6978}" srcOrd="0" destOrd="0" presId="urn:microsoft.com/office/officeart/2018/2/layout/IconCircleList"/>
    <dgm:cxn modelId="{F30C98ED-6950-470D-8097-874B907B9AE6}" type="presParOf" srcId="{B987032A-DEA1-4276-899D-1AA8A1AE37EA}" destId="{026333A1-ED4E-4EAD-B4B5-8AF9565B4D73}" srcOrd="1" destOrd="0" presId="urn:microsoft.com/office/officeart/2018/2/layout/IconCircleList"/>
    <dgm:cxn modelId="{9A9FDA99-3591-4F8B-A245-0F9172CC42C7}" type="presParOf" srcId="{B987032A-DEA1-4276-899D-1AA8A1AE37EA}" destId="{E5D2D0C7-2880-46D9-8B6C-5064153A2D74}" srcOrd="2" destOrd="0" presId="urn:microsoft.com/office/officeart/2018/2/layout/IconCircleList"/>
    <dgm:cxn modelId="{31B39B63-9566-4CC5-AF96-98A8186E8538}" type="presParOf" srcId="{B987032A-DEA1-4276-899D-1AA8A1AE37EA}" destId="{9D1EB143-BB9F-46C3-91A7-003CDE55AF87}" srcOrd="3" destOrd="0" presId="urn:microsoft.com/office/officeart/2018/2/layout/IconCircleList"/>
    <dgm:cxn modelId="{AAE4D66E-9C71-4B0E-B7DC-7BC75023AF11}" type="presParOf" srcId="{9360A332-A2C6-4A1C-B381-AA01206BE8AC}" destId="{D4D64536-32F3-41C6-A54F-1188B6343164}" srcOrd="1" destOrd="0" presId="urn:microsoft.com/office/officeart/2018/2/layout/IconCircleList"/>
    <dgm:cxn modelId="{5BB7F9FF-4FCD-48CA-8293-C03F7C644E14}" type="presParOf" srcId="{9360A332-A2C6-4A1C-B381-AA01206BE8AC}" destId="{8226FD8F-7D97-4419-A83E-6E6D102AA76C}" srcOrd="2" destOrd="0" presId="urn:microsoft.com/office/officeart/2018/2/layout/IconCircleList"/>
    <dgm:cxn modelId="{7802B09F-8ECE-49B7-8133-936AC81F5BB4}" type="presParOf" srcId="{8226FD8F-7D97-4419-A83E-6E6D102AA76C}" destId="{9254D923-54A3-4B6F-8BFC-9BBEC6136986}" srcOrd="0" destOrd="0" presId="urn:microsoft.com/office/officeart/2018/2/layout/IconCircleList"/>
    <dgm:cxn modelId="{A6E79851-F631-48D1-AA38-87BF8F219FB0}" type="presParOf" srcId="{8226FD8F-7D97-4419-A83E-6E6D102AA76C}" destId="{A9A1ADBB-351B-4573-9A41-DB083091DCAA}" srcOrd="1" destOrd="0" presId="urn:microsoft.com/office/officeart/2018/2/layout/IconCircleList"/>
    <dgm:cxn modelId="{4B9A405F-9BCD-46DD-9DEC-A02D9CE328F7}" type="presParOf" srcId="{8226FD8F-7D97-4419-A83E-6E6D102AA76C}" destId="{2F16B201-07FA-491D-977C-B45F4E8D6C2D}" srcOrd="2" destOrd="0" presId="urn:microsoft.com/office/officeart/2018/2/layout/IconCircleList"/>
    <dgm:cxn modelId="{35AEF740-BA6B-4C07-91A3-F882CED4D0BD}" type="presParOf" srcId="{8226FD8F-7D97-4419-A83E-6E6D102AA76C}" destId="{985CBCA9-C854-483A-8E9C-4B1FD3819AEE}"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612904-9305-4CA7-AD45-C0F8F1B54A1F}" type="doc">
      <dgm:prSet loTypeId="urn:microsoft.com/office/officeart/2017/3/layout/HorizontalPathTimeline" loCatId="process" qsTypeId="urn:microsoft.com/office/officeart/2005/8/quickstyle/simple1" qsCatId="simple" csTypeId="urn:microsoft.com/office/officeart/2005/8/colors/colorful2" csCatId="colorful" phldr="1"/>
      <dgm:spPr/>
      <dgm:t>
        <a:bodyPr/>
        <a:lstStyle/>
        <a:p>
          <a:endParaRPr lang="en-US"/>
        </a:p>
      </dgm:t>
    </dgm:pt>
    <dgm:pt modelId="{2DCC8ABD-8244-427F-89B0-89858036487A}">
      <dgm:prSet/>
      <dgm:spPr/>
      <dgm:t>
        <a:bodyPr/>
        <a:lstStyle/>
        <a:p>
          <a:pPr>
            <a:defRPr b="1"/>
          </a:pPr>
          <a:r>
            <a:rPr lang="en-US" dirty="0"/>
            <a:t>June 7, 2025 </a:t>
          </a:r>
        </a:p>
      </dgm:t>
    </dgm:pt>
    <dgm:pt modelId="{3DD052F1-0C7E-40B5-B10E-7ABE88F124F4}" type="parTrans" cxnId="{F55AA8E7-00FD-43DA-8AE5-FB8399027EFE}">
      <dgm:prSet/>
      <dgm:spPr/>
      <dgm:t>
        <a:bodyPr/>
        <a:lstStyle/>
        <a:p>
          <a:endParaRPr lang="en-US"/>
        </a:p>
      </dgm:t>
    </dgm:pt>
    <dgm:pt modelId="{20D1B6E0-6920-48B0-8AA5-3B1BCF02C711}" type="sibTrans" cxnId="{F55AA8E7-00FD-43DA-8AE5-FB8399027EFE}">
      <dgm:prSet/>
      <dgm:spPr/>
      <dgm:t>
        <a:bodyPr/>
        <a:lstStyle/>
        <a:p>
          <a:endParaRPr lang="en-US"/>
        </a:p>
      </dgm:t>
    </dgm:pt>
    <dgm:pt modelId="{187494CD-2322-4A01-8124-CABC2B10E99E}">
      <dgm:prSet/>
      <dgm:spPr>
        <a:solidFill>
          <a:srgbClr val="156082">
            <a:alpha val="90000"/>
          </a:srgbClr>
        </a:solidFill>
      </dgm:spPr>
      <dgm:t>
        <a:bodyPr/>
        <a:lstStyle/>
        <a:p>
          <a:r>
            <a:rPr lang="en-US" dirty="0">
              <a:solidFill>
                <a:schemeClr val="bg1"/>
              </a:solidFill>
            </a:rPr>
            <a:t>For Phase projects, submit the CDBG (Phase I) application to DOH on  June 7. In the project description Exhibit 1.1, fully describe both phases. </a:t>
          </a:r>
          <a:r>
            <a:rPr lang="en-US" dirty="0"/>
            <a:t>    </a:t>
          </a:r>
        </a:p>
      </dgm:t>
    </dgm:pt>
    <dgm:pt modelId="{13F57053-5D29-4F61-B55F-41B54BC79EB8}" type="parTrans" cxnId="{EC60CEAD-BF4A-42E4-8D27-8C35E34B8890}">
      <dgm:prSet/>
      <dgm:spPr/>
      <dgm:t>
        <a:bodyPr/>
        <a:lstStyle/>
        <a:p>
          <a:endParaRPr lang="en-US"/>
        </a:p>
      </dgm:t>
    </dgm:pt>
    <dgm:pt modelId="{2BEBAD81-F7E2-43EB-81D1-0ACF3B5F5A83}" type="sibTrans" cxnId="{EC60CEAD-BF4A-42E4-8D27-8C35E34B8890}">
      <dgm:prSet/>
      <dgm:spPr/>
      <dgm:t>
        <a:bodyPr/>
        <a:lstStyle/>
        <a:p>
          <a:endParaRPr lang="en-US"/>
        </a:p>
      </dgm:t>
    </dgm:pt>
    <dgm:pt modelId="{7D3C40B2-A1FB-4227-A6E0-5F711EEA0317}">
      <dgm:prSet/>
      <dgm:spPr/>
      <dgm:t>
        <a:bodyPr/>
        <a:lstStyle/>
        <a:p>
          <a:pPr>
            <a:defRPr b="1"/>
          </a:pPr>
          <a:r>
            <a:rPr lang="en-US" dirty="0"/>
            <a:t>September 1,  2025</a:t>
          </a:r>
        </a:p>
      </dgm:t>
    </dgm:pt>
    <dgm:pt modelId="{055A6E2E-8C85-4F4B-BEFF-F01601A2DC7F}" type="parTrans" cxnId="{3FC5AC81-A878-4979-813E-82DCC9359B00}">
      <dgm:prSet/>
      <dgm:spPr/>
      <dgm:t>
        <a:bodyPr/>
        <a:lstStyle/>
        <a:p>
          <a:endParaRPr lang="en-US"/>
        </a:p>
      </dgm:t>
    </dgm:pt>
    <dgm:pt modelId="{00819524-173A-40F7-894C-771ECF0303BD}" type="sibTrans" cxnId="{3FC5AC81-A878-4979-813E-82DCC9359B00}">
      <dgm:prSet/>
      <dgm:spPr/>
      <dgm:t>
        <a:bodyPr/>
        <a:lstStyle/>
        <a:p>
          <a:endParaRPr lang="en-US"/>
        </a:p>
      </dgm:t>
    </dgm:pt>
    <dgm:pt modelId="{27E1FD70-FE06-4C4A-A0C9-4A9E44B4BCC6}">
      <dgm:prSet/>
      <dgm:spPr/>
      <dgm:t>
        <a:bodyPr/>
        <a:lstStyle/>
        <a:p>
          <a:r>
            <a:rPr lang="en-US" dirty="0"/>
            <a:t>DOH will accept 40% D&amp;S, but MUST complete the CONNAPP and submit to CHFA no later than September 1, 2025 with 90% D&amp;S.  </a:t>
          </a:r>
        </a:p>
      </dgm:t>
    </dgm:pt>
    <dgm:pt modelId="{31C428A0-8056-4D36-9F3E-DFFE6CD024FE}" type="parTrans" cxnId="{9AC2BBCB-BAFE-418E-95D6-8DD51B38C8A6}">
      <dgm:prSet/>
      <dgm:spPr/>
      <dgm:t>
        <a:bodyPr/>
        <a:lstStyle/>
        <a:p>
          <a:endParaRPr lang="en-US"/>
        </a:p>
      </dgm:t>
    </dgm:pt>
    <dgm:pt modelId="{FA3CA092-0AC8-4E3B-A58A-B77518850402}" type="sibTrans" cxnId="{9AC2BBCB-BAFE-418E-95D6-8DD51B38C8A6}">
      <dgm:prSet/>
      <dgm:spPr/>
      <dgm:t>
        <a:bodyPr/>
        <a:lstStyle/>
        <a:p>
          <a:endParaRPr lang="en-US"/>
        </a:p>
      </dgm:t>
    </dgm:pt>
    <dgm:pt modelId="{BEE8CB13-639A-4B09-89F2-E7E58042F2D2}">
      <dgm:prSet/>
      <dgm:spPr/>
      <dgm:t>
        <a:bodyPr/>
        <a:lstStyle/>
        <a:p>
          <a:pPr>
            <a:defRPr b="1"/>
          </a:pPr>
          <a:r>
            <a:rPr lang="en-US" dirty="0"/>
            <a:t>September 1, 2025</a:t>
          </a:r>
        </a:p>
      </dgm:t>
    </dgm:pt>
    <dgm:pt modelId="{3B574CC1-0D78-4351-A68B-3A887E44C8A0}" type="parTrans" cxnId="{683EA132-C046-4385-885A-D5035B400FCF}">
      <dgm:prSet/>
      <dgm:spPr/>
      <dgm:t>
        <a:bodyPr/>
        <a:lstStyle/>
        <a:p>
          <a:endParaRPr lang="en-US"/>
        </a:p>
      </dgm:t>
    </dgm:pt>
    <dgm:pt modelId="{91D60862-8FF7-4B9B-8403-F4AAAC74B2B4}" type="sibTrans" cxnId="{683EA132-C046-4385-885A-D5035B400FCF}">
      <dgm:prSet/>
      <dgm:spPr/>
      <dgm:t>
        <a:bodyPr/>
        <a:lstStyle/>
        <a:p>
          <a:endParaRPr lang="en-US"/>
        </a:p>
      </dgm:t>
    </dgm:pt>
    <dgm:pt modelId="{D5B9189E-5DAB-4221-990F-95E5E4DCE03C}">
      <dgm:prSet/>
      <dgm:spPr>
        <a:solidFill>
          <a:schemeClr val="accent1">
            <a:lumMod val="40000"/>
            <a:lumOff val="60000"/>
            <a:alpha val="89804"/>
          </a:schemeClr>
        </a:solidFill>
      </dgm:spPr>
      <dgm:t>
        <a:bodyPr/>
        <a:lstStyle/>
        <a:p>
          <a:r>
            <a:rPr lang="en-US" dirty="0">
              <a:solidFill>
                <a:schemeClr val="tx1"/>
              </a:solidFill>
            </a:rPr>
            <a:t>Failure to submit 90% D&amp;S  by September 1, automatically loose the bonus points earned and your application will be disqualified.   Come back next year</a:t>
          </a:r>
          <a:r>
            <a:rPr lang="en-US" dirty="0"/>
            <a:t>.</a:t>
          </a:r>
        </a:p>
      </dgm:t>
    </dgm:pt>
    <dgm:pt modelId="{AB6CAEA4-77D2-4171-87DC-D4D473C5A02D}" type="parTrans" cxnId="{0B38E134-2B60-411F-AF3B-13B8E2975F4C}">
      <dgm:prSet/>
      <dgm:spPr/>
      <dgm:t>
        <a:bodyPr/>
        <a:lstStyle/>
        <a:p>
          <a:endParaRPr lang="en-US"/>
        </a:p>
      </dgm:t>
    </dgm:pt>
    <dgm:pt modelId="{ECEE3B8D-557D-4454-9069-4FA7D3F4448B}" type="sibTrans" cxnId="{0B38E134-2B60-411F-AF3B-13B8E2975F4C}">
      <dgm:prSet/>
      <dgm:spPr/>
      <dgm:t>
        <a:bodyPr/>
        <a:lstStyle/>
        <a:p>
          <a:endParaRPr lang="en-US"/>
        </a:p>
      </dgm:t>
    </dgm:pt>
    <dgm:pt modelId="{D111393E-76C9-47B9-ABB1-7AA73016B57B}" type="pres">
      <dgm:prSet presAssocID="{64612904-9305-4CA7-AD45-C0F8F1B54A1F}" presName="root" presStyleCnt="0">
        <dgm:presLayoutVars>
          <dgm:chMax/>
          <dgm:chPref/>
          <dgm:animLvl val="lvl"/>
        </dgm:presLayoutVars>
      </dgm:prSet>
      <dgm:spPr/>
    </dgm:pt>
    <dgm:pt modelId="{15635986-6E5D-41EE-8287-B4FFA26E7B55}" type="pres">
      <dgm:prSet presAssocID="{64612904-9305-4CA7-AD45-C0F8F1B54A1F}" presName="divider" presStyleLbl="node1" presStyleIdx="0" presStyleCnt="1"/>
      <dgm:spPr>
        <a:pattFill prst="dkUpDiag">
          <a:fgClr>
            <a:schemeClr val="accent2">
              <a:hueOff val="0"/>
              <a:satOff val="0"/>
              <a:lumOff val="0"/>
            </a:schemeClr>
          </a:fgClr>
          <a:bgClr>
            <a:schemeClr val="bg1"/>
          </a:bgClr>
        </a:pattFill>
      </dgm:spPr>
    </dgm:pt>
    <dgm:pt modelId="{174C4FEF-2CA2-4E86-A676-A9E7EE376538}" type="pres">
      <dgm:prSet presAssocID="{64612904-9305-4CA7-AD45-C0F8F1B54A1F}" presName="nodes" presStyleCnt="0">
        <dgm:presLayoutVars>
          <dgm:chMax/>
          <dgm:chPref/>
          <dgm:animLvl val="lvl"/>
        </dgm:presLayoutVars>
      </dgm:prSet>
      <dgm:spPr/>
    </dgm:pt>
    <dgm:pt modelId="{033270E2-ABCA-432B-834C-6257198B8419}" type="pres">
      <dgm:prSet presAssocID="{2DCC8ABD-8244-427F-89B0-89858036487A}" presName="composite" presStyleCnt="0"/>
      <dgm:spPr/>
    </dgm:pt>
    <dgm:pt modelId="{4F22961B-B9AD-4B9F-BE38-50AF71758EA7}" type="pres">
      <dgm:prSet presAssocID="{2DCC8ABD-8244-427F-89B0-89858036487A}" presName="L1TextContainer" presStyleLbl="revTx" presStyleIdx="0" presStyleCnt="3">
        <dgm:presLayoutVars>
          <dgm:chMax val="1"/>
          <dgm:chPref val="1"/>
          <dgm:bulletEnabled val="1"/>
        </dgm:presLayoutVars>
      </dgm:prSet>
      <dgm:spPr/>
    </dgm:pt>
    <dgm:pt modelId="{7F41FC72-8EC8-4AA3-AB4E-4F950FB1A524}" type="pres">
      <dgm:prSet presAssocID="{2DCC8ABD-8244-427F-89B0-89858036487A}" presName="L2TextContainerWrapper" presStyleCnt="0">
        <dgm:presLayoutVars>
          <dgm:chMax val="0"/>
          <dgm:chPref val="0"/>
          <dgm:bulletEnabled val="1"/>
        </dgm:presLayoutVars>
      </dgm:prSet>
      <dgm:spPr/>
    </dgm:pt>
    <dgm:pt modelId="{36A5A5D6-6A41-4F3C-B694-FFD1B7F3C8D6}" type="pres">
      <dgm:prSet presAssocID="{2DCC8ABD-8244-427F-89B0-89858036487A}" presName="L2TextContainer" presStyleLbl="bgAccFollowNode1" presStyleIdx="0" presStyleCnt="3"/>
      <dgm:spPr/>
    </dgm:pt>
    <dgm:pt modelId="{142AA1DD-42EA-414A-B10D-35C5460C05F2}" type="pres">
      <dgm:prSet presAssocID="{2DCC8ABD-8244-427F-89B0-89858036487A}" presName="FlexibleEmptyPlaceHolder" presStyleCnt="0"/>
      <dgm:spPr/>
    </dgm:pt>
    <dgm:pt modelId="{FA1AE0B1-184D-4940-A37B-64FC43E3BD98}" type="pres">
      <dgm:prSet presAssocID="{2DCC8ABD-8244-427F-89B0-89858036487A}" presName="ConnectLine" presStyleLbl="alignNode1" presStyleIdx="0" presStyleCnt="3"/>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C4A23C75-5C8D-45F1-8881-D687E0210948}" type="pres">
      <dgm:prSet presAssocID="{2DCC8ABD-8244-427F-89B0-89858036487A}" presName="ConnectorPoint" presStyleLbl="fgAcc1" presStyleIdx="0" presStyleCnt="3"/>
      <dgm:spPr>
        <a:solidFill>
          <a:schemeClr val="lt1">
            <a:alpha val="90000"/>
            <a:hueOff val="0"/>
            <a:satOff val="0"/>
            <a:lumOff val="0"/>
            <a:alphaOff val="0"/>
          </a:schemeClr>
        </a:solidFill>
        <a:ln w="19050" cap="flat" cmpd="sng" algn="ctr">
          <a:noFill/>
          <a:prstDash val="solid"/>
          <a:miter lim="800000"/>
        </a:ln>
        <a:effectLst/>
      </dgm:spPr>
    </dgm:pt>
    <dgm:pt modelId="{3F08BDCB-5289-4A5B-BFBA-A863151680B7}" type="pres">
      <dgm:prSet presAssocID="{2DCC8ABD-8244-427F-89B0-89858036487A}" presName="EmptyPlaceHolder" presStyleCnt="0"/>
      <dgm:spPr/>
    </dgm:pt>
    <dgm:pt modelId="{F99E1EFB-1F1F-494D-BFF2-3C30B3091BBE}" type="pres">
      <dgm:prSet presAssocID="{20D1B6E0-6920-48B0-8AA5-3B1BCF02C711}" presName="spaceBetweenRectangles" presStyleCnt="0"/>
      <dgm:spPr/>
    </dgm:pt>
    <dgm:pt modelId="{A0F6AC90-BE7C-4377-A358-ED9741F5CE27}" type="pres">
      <dgm:prSet presAssocID="{7D3C40B2-A1FB-4227-A6E0-5F711EEA0317}" presName="composite" presStyleCnt="0"/>
      <dgm:spPr/>
    </dgm:pt>
    <dgm:pt modelId="{D999E7BB-8B80-4CC7-A364-AA268DCFC2A4}" type="pres">
      <dgm:prSet presAssocID="{7D3C40B2-A1FB-4227-A6E0-5F711EEA0317}" presName="L1TextContainer" presStyleLbl="revTx" presStyleIdx="1" presStyleCnt="3">
        <dgm:presLayoutVars>
          <dgm:chMax val="1"/>
          <dgm:chPref val="1"/>
          <dgm:bulletEnabled val="1"/>
        </dgm:presLayoutVars>
      </dgm:prSet>
      <dgm:spPr/>
    </dgm:pt>
    <dgm:pt modelId="{F297AD44-47FB-4C89-A5EE-794C35FC350C}" type="pres">
      <dgm:prSet presAssocID="{7D3C40B2-A1FB-4227-A6E0-5F711EEA0317}" presName="L2TextContainerWrapper" presStyleCnt="0">
        <dgm:presLayoutVars>
          <dgm:chMax val="0"/>
          <dgm:chPref val="0"/>
          <dgm:bulletEnabled val="1"/>
        </dgm:presLayoutVars>
      </dgm:prSet>
      <dgm:spPr/>
    </dgm:pt>
    <dgm:pt modelId="{971F2FE1-263F-4AC9-9E5A-42B1FE73FA69}" type="pres">
      <dgm:prSet presAssocID="{7D3C40B2-A1FB-4227-A6E0-5F711EEA0317}" presName="L2TextContainer" presStyleLbl="bgAccFollowNode1" presStyleIdx="1" presStyleCnt="3"/>
      <dgm:spPr/>
    </dgm:pt>
    <dgm:pt modelId="{F31516F8-010C-4D57-81F7-E30B4E48140D}" type="pres">
      <dgm:prSet presAssocID="{7D3C40B2-A1FB-4227-A6E0-5F711EEA0317}" presName="FlexibleEmptyPlaceHolder" presStyleCnt="0"/>
      <dgm:spPr/>
    </dgm:pt>
    <dgm:pt modelId="{895D394B-335D-4608-BA45-E130351CCD53}" type="pres">
      <dgm:prSet presAssocID="{7D3C40B2-A1FB-4227-A6E0-5F711EEA0317}" presName="ConnectLine" presStyleLbl="alignNode1" presStyleIdx="1" presStyleCnt="3"/>
      <dgm:spPr>
        <a:solidFill>
          <a:schemeClr val="accent2">
            <a:hueOff val="3221807"/>
            <a:satOff val="-9246"/>
            <a:lumOff val="-14805"/>
            <a:alphaOff val="0"/>
          </a:schemeClr>
        </a:solidFill>
        <a:ln w="6350" cap="flat" cmpd="sng" algn="ctr">
          <a:solidFill>
            <a:schemeClr val="accent2">
              <a:hueOff val="3221807"/>
              <a:satOff val="-9246"/>
              <a:lumOff val="-14805"/>
              <a:alphaOff val="0"/>
            </a:schemeClr>
          </a:solidFill>
          <a:prstDash val="dash"/>
          <a:miter lim="800000"/>
        </a:ln>
        <a:effectLst/>
      </dgm:spPr>
    </dgm:pt>
    <dgm:pt modelId="{383B9969-6D4E-4689-BB60-796D6BCA2702}" type="pres">
      <dgm:prSet presAssocID="{7D3C40B2-A1FB-4227-A6E0-5F711EEA0317}" presName="ConnectorPoint" presStyleLbl="fgAcc1" presStyleIdx="1" presStyleCnt="3"/>
      <dgm:spPr>
        <a:solidFill>
          <a:schemeClr val="lt1">
            <a:alpha val="90000"/>
            <a:hueOff val="0"/>
            <a:satOff val="0"/>
            <a:lumOff val="0"/>
            <a:alphaOff val="0"/>
          </a:schemeClr>
        </a:solidFill>
        <a:ln w="19050" cap="flat" cmpd="sng" algn="ctr">
          <a:noFill/>
          <a:prstDash val="solid"/>
          <a:miter lim="800000"/>
        </a:ln>
        <a:effectLst/>
      </dgm:spPr>
    </dgm:pt>
    <dgm:pt modelId="{1077C566-EAAD-457C-BE96-2F0CB9AE3C03}" type="pres">
      <dgm:prSet presAssocID="{7D3C40B2-A1FB-4227-A6E0-5F711EEA0317}" presName="EmptyPlaceHolder" presStyleCnt="0"/>
      <dgm:spPr/>
    </dgm:pt>
    <dgm:pt modelId="{83B72EAC-0DC5-4779-9DD7-D7A3EE69B6CD}" type="pres">
      <dgm:prSet presAssocID="{00819524-173A-40F7-894C-771ECF0303BD}" presName="spaceBetweenRectangles" presStyleCnt="0"/>
      <dgm:spPr/>
    </dgm:pt>
    <dgm:pt modelId="{BC1AD330-0A96-45D2-A6B7-5E05346855AF}" type="pres">
      <dgm:prSet presAssocID="{BEE8CB13-639A-4B09-89F2-E7E58042F2D2}" presName="composite" presStyleCnt="0"/>
      <dgm:spPr/>
    </dgm:pt>
    <dgm:pt modelId="{14635277-B0B8-4368-9CE5-5DB7FA0AAE07}" type="pres">
      <dgm:prSet presAssocID="{BEE8CB13-639A-4B09-89F2-E7E58042F2D2}" presName="L1TextContainer" presStyleLbl="revTx" presStyleIdx="2" presStyleCnt="3">
        <dgm:presLayoutVars>
          <dgm:chMax val="1"/>
          <dgm:chPref val="1"/>
          <dgm:bulletEnabled val="1"/>
        </dgm:presLayoutVars>
      </dgm:prSet>
      <dgm:spPr/>
    </dgm:pt>
    <dgm:pt modelId="{D1EA90C9-967A-4301-962F-F5895F8A2C86}" type="pres">
      <dgm:prSet presAssocID="{BEE8CB13-639A-4B09-89F2-E7E58042F2D2}" presName="L2TextContainerWrapper" presStyleCnt="0">
        <dgm:presLayoutVars>
          <dgm:chMax val="0"/>
          <dgm:chPref val="0"/>
          <dgm:bulletEnabled val="1"/>
        </dgm:presLayoutVars>
      </dgm:prSet>
      <dgm:spPr/>
    </dgm:pt>
    <dgm:pt modelId="{17FCBB65-5845-4ABD-8BE1-5F41A1F772DC}" type="pres">
      <dgm:prSet presAssocID="{BEE8CB13-639A-4B09-89F2-E7E58042F2D2}" presName="L2TextContainer" presStyleLbl="bgAccFollowNode1" presStyleIdx="2" presStyleCnt="3"/>
      <dgm:spPr/>
    </dgm:pt>
    <dgm:pt modelId="{CD985B49-A00F-462B-809A-DD75D7E80AC8}" type="pres">
      <dgm:prSet presAssocID="{BEE8CB13-639A-4B09-89F2-E7E58042F2D2}" presName="FlexibleEmptyPlaceHolder" presStyleCnt="0"/>
      <dgm:spPr/>
    </dgm:pt>
    <dgm:pt modelId="{D14C9AC0-CA60-4D2C-A2F7-04EF145D36C6}" type="pres">
      <dgm:prSet presAssocID="{BEE8CB13-639A-4B09-89F2-E7E58042F2D2}" presName="ConnectLine" presStyleLbl="alignNode1" presStyleIdx="2" presStyleCnt="3"/>
      <dgm:spPr>
        <a:solidFill>
          <a:schemeClr val="accent2">
            <a:hueOff val="6443614"/>
            <a:satOff val="-18493"/>
            <a:lumOff val="-29609"/>
            <a:alphaOff val="0"/>
          </a:schemeClr>
        </a:solidFill>
        <a:ln w="6350" cap="flat" cmpd="sng" algn="ctr">
          <a:solidFill>
            <a:schemeClr val="accent2">
              <a:hueOff val="6443614"/>
              <a:satOff val="-18493"/>
              <a:lumOff val="-29609"/>
              <a:alphaOff val="0"/>
            </a:schemeClr>
          </a:solidFill>
          <a:prstDash val="dash"/>
          <a:miter lim="800000"/>
        </a:ln>
        <a:effectLst/>
      </dgm:spPr>
    </dgm:pt>
    <dgm:pt modelId="{30C09459-AA0E-448E-918F-BFA204964120}" type="pres">
      <dgm:prSet presAssocID="{BEE8CB13-639A-4B09-89F2-E7E58042F2D2}" presName="ConnectorPoint" presStyleLbl="fgAcc1" presStyleIdx="2" presStyleCnt="3"/>
      <dgm:spPr>
        <a:solidFill>
          <a:schemeClr val="lt1">
            <a:alpha val="90000"/>
            <a:hueOff val="0"/>
            <a:satOff val="0"/>
            <a:lumOff val="0"/>
            <a:alphaOff val="0"/>
          </a:schemeClr>
        </a:solidFill>
        <a:ln w="19050" cap="flat" cmpd="sng" algn="ctr">
          <a:noFill/>
          <a:prstDash val="solid"/>
          <a:miter lim="800000"/>
        </a:ln>
        <a:effectLst/>
      </dgm:spPr>
    </dgm:pt>
    <dgm:pt modelId="{923F8BB2-49A5-4462-8C55-AB403130662D}" type="pres">
      <dgm:prSet presAssocID="{BEE8CB13-639A-4B09-89F2-E7E58042F2D2}" presName="EmptyPlaceHolder" presStyleCnt="0"/>
      <dgm:spPr/>
    </dgm:pt>
  </dgm:ptLst>
  <dgm:cxnLst>
    <dgm:cxn modelId="{C8EE9516-444E-4A14-A065-CB0692BAE3D8}" type="presOf" srcId="{D5B9189E-5DAB-4221-990F-95E5E4DCE03C}" destId="{17FCBB65-5845-4ABD-8BE1-5F41A1F772DC}" srcOrd="0" destOrd="0" presId="urn:microsoft.com/office/officeart/2017/3/layout/HorizontalPathTimeline"/>
    <dgm:cxn modelId="{683EA132-C046-4385-885A-D5035B400FCF}" srcId="{64612904-9305-4CA7-AD45-C0F8F1B54A1F}" destId="{BEE8CB13-639A-4B09-89F2-E7E58042F2D2}" srcOrd="2" destOrd="0" parTransId="{3B574CC1-0D78-4351-A68B-3A887E44C8A0}" sibTransId="{91D60862-8FF7-4B9B-8403-F4AAAC74B2B4}"/>
    <dgm:cxn modelId="{0B38E134-2B60-411F-AF3B-13B8E2975F4C}" srcId="{BEE8CB13-639A-4B09-89F2-E7E58042F2D2}" destId="{D5B9189E-5DAB-4221-990F-95E5E4DCE03C}" srcOrd="0" destOrd="0" parTransId="{AB6CAEA4-77D2-4171-87DC-D4D473C5A02D}" sibTransId="{ECEE3B8D-557D-4454-9069-4FA7D3F4448B}"/>
    <dgm:cxn modelId="{6D528F3F-EE42-4FFE-B0E8-E564ABA579F3}" type="presOf" srcId="{2DCC8ABD-8244-427F-89B0-89858036487A}" destId="{4F22961B-B9AD-4B9F-BE38-50AF71758EA7}" srcOrd="0" destOrd="0" presId="urn:microsoft.com/office/officeart/2017/3/layout/HorizontalPathTimeline"/>
    <dgm:cxn modelId="{245D5A41-84EE-4FBC-AF85-D22D54914E29}" type="presOf" srcId="{7D3C40B2-A1FB-4227-A6E0-5F711EEA0317}" destId="{D999E7BB-8B80-4CC7-A364-AA268DCFC2A4}" srcOrd="0" destOrd="0" presId="urn:microsoft.com/office/officeart/2017/3/layout/HorizontalPathTimeline"/>
    <dgm:cxn modelId="{3FC5AC81-A878-4979-813E-82DCC9359B00}" srcId="{64612904-9305-4CA7-AD45-C0F8F1B54A1F}" destId="{7D3C40B2-A1FB-4227-A6E0-5F711EEA0317}" srcOrd="1" destOrd="0" parTransId="{055A6E2E-8C85-4F4B-BEFF-F01601A2DC7F}" sibTransId="{00819524-173A-40F7-894C-771ECF0303BD}"/>
    <dgm:cxn modelId="{308EF19A-881C-4A65-A9F6-F2507EBDFC1F}" type="presOf" srcId="{64612904-9305-4CA7-AD45-C0F8F1B54A1F}" destId="{D111393E-76C9-47B9-ABB1-7AA73016B57B}" srcOrd="0" destOrd="0" presId="urn:microsoft.com/office/officeart/2017/3/layout/HorizontalPathTimeline"/>
    <dgm:cxn modelId="{EC60CEAD-BF4A-42E4-8D27-8C35E34B8890}" srcId="{2DCC8ABD-8244-427F-89B0-89858036487A}" destId="{187494CD-2322-4A01-8124-CABC2B10E99E}" srcOrd="0" destOrd="0" parTransId="{13F57053-5D29-4F61-B55F-41B54BC79EB8}" sibTransId="{2BEBAD81-F7E2-43EB-81D1-0ACF3B5F5A83}"/>
    <dgm:cxn modelId="{46A741BA-CFE9-419F-8493-296653AF74EE}" type="presOf" srcId="{187494CD-2322-4A01-8124-CABC2B10E99E}" destId="{36A5A5D6-6A41-4F3C-B694-FFD1B7F3C8D6}" srcOrd="0" destOrd="0" presId="urn:microsoft.com/office/officeart/2017/3/layout/HorizontalPathTimeline"/>
    <dgm:cxn modelId="{9AC2BBCB-BAFE-418E-95D6-8DD51B38C8A6}" srcId="{7D3C40B2-A1FB-4227-A6E0-5F711EEA0317}" destId="{27E1FD70-FE06-4C4A-A0C9-4A9E44B4BCC6}" srcOrd="0" destOrd="0" parTransId="{31C428A0-8056-4D36-9F3E-DFFE6CD024FE}" sibTransId="{FA3CA092-0AC8-4E3B-A58A-B77518850402}"/>
    <dgm:cxn modelId="{2DD2C6CE-D9E5-4E4E-8C84-0111C71D7CB9}" type="presOf" srcId="{27E1FD70-FE06-4C4A-A0C9-4A9E44B4BCC6}" destId="{971F2FE1-263F-4AC9-9E5A-42B1FE73FA69}" srcOrd="0" destOrd="0" presId="urn:microsoft.com/office/officeart/2017/3/layout/HorizontalPathTimeline"/>
    <dgm:cxn modelId="{F55AA8E7-00FD-43DA-8AE5-FB8399027EFE}" srcId="{64612904-9305-4CA7-AD45-C0F8F1B54A1F}" destId="{2DCC8ABD-8244-427F-89B0-89858036487A}" srcOrd="0" destOrd="0" parTransId="{3DD052F1-0C7E-40B5-B10E-7ABE88F124F4}" sibTransId="{20D1B6E0-6920-48B0-8AA5-3B1BCF02C711}"/>
    <dgm:cxn modelId="{B8B47FFE-629A-4D78-914E-CB3D32F868AB}" type="presOf" srcId="{BEE8CB13-639A-4B09-89F2-E7E58042F2D2}" destId="{14635277-B0B8-4368-9CE5-5DB7FA0AAE07}" srcOrd="0" destOrd="0" presId="urn:microsoft.com/office/officeart/2017/3/layout/HorizontalPathTimeline"/>
    <dgm:cxn modelId="{837EE8B5-F0D8-464E-A3F9-70E264953714}" type="presParOf" srcId="{D111393E-76C9-47B9-ABB1-7AA73016B57B}" destId="{15635986-6E5D-41EE-8287-B4FFA26E7B55}" srcOrd="0" destOrd="0" presId="urn:microsoft.com/office/officeart/2017/3/layout/HorizontalPathTimeline"/>
    <dgm:cxn modelId="{A2113305-2F0D-44EC-BC61-642A5E602CDB}" type="presParOf" srcId="{D111393E-76C9-47B9-ABB1-7AA73016B57B}" destId="{174C4FEF-2CA2-4E86-A676-A9E7EE376538}" srcOrd="1" destOrd="0" presId="urn:microsoft.com/office/officeart/2017/3/layout/HorizontalPathTimeline"/>
    <dgm:cxn modelId="{F975F608-3D18-4450-949D-9454198F09B6}" type="presParOf" srcId="{174C4FEF-2CA2-4E86-A676-A9E7EE376538}" destId="{033270E2-ABCA-432B-834C-6257198B8419}" srcOrd="0" destOrd="0" presId="urn:microsoft.com/office/officeart/2017/3/layout/HorizontalPathTimeline"/>
    <dgm:cxn modelId="{92DC6670-40C9-4EC8-8195-BBAEF8EC2A98}" type="presParOf" srcId="{033270E2-ABCA-432B-834C-6257198B8419}" destId="{4F22961B-B9AD-4B9F-BE38-50AF71758EA7}" srcOrd="0" destOrd="0" presId="urn:microsoft.com/office/officeart/2017/3/layout/HorizontalPathTimeline"/>
    <dgm:cxn modelId="{E3231C0C-C573-46E5-885C-EDD762776938}" type="presParOf" srcId="{033270E2-ABCA-432B-834C-6257198B8419}" destId="{7F41FC72-8EC8-4AA3-AB4E-4F950FB1A524}" srcOrd="1" destOrd="0" presId="urn:microsoft.com/office/officeart/2017/3/layout/HorizontalPathTimeline"/>
    <dgm:cxn modelId="{90E787E8-9781-4950-A7B7-31C0D62A345C}" type="presParOf" srcId="{7F41FC72-8EC8-4AA3-AB4E-4F950FB1A524}" destId="{36A5A5D6-6A41-4F3C-B694-FFD1B7F3C8D6}" srcOrd="0" destOrd="0" presId="urn:microsoft.com/office/officeart/2017/3/layout/HorizontalPathTimeline"/>
    <dgm:cxn modelId="{82735655-1F0E-4D3E-90BA-E6D84793C15E}" type="presParOf" srcId="{7F41FC72-8EC8-4AA3-AB4E-4F950FB1A524}" destId="{142AA1DD-42EA-414A-B10D-35C5460C05F2}" srcOrd="1" destOrd="0" presId="urn:microsoft.com/office/officeart/2017/3/layout/HorizontalPathTimeline"/>
    <dgm:cxn modelId="{C453FC33-BD7E-4A65-AEE4-575AD35AB60C}" type="presParOf" srcId="{033270E2-ABCA-432B-834C-6257198B8419}" destId="{FA1AE0B1-184D-4940-A37B-64FC43E3BD98}" srcOrd="2" destOrd="0" presId="urn:microsoft.com/office/officeart/2017/3/layout/HorizontalPathTimeline"/>
    <dgm:cxn modelId="{40F22030-1A36-4674-A715-334E7D57417D}" type="presParOf" srcId="{033270E2-ABCA-432B-834C-6257198B8419}" destId="{C4A23C75-5C8D-45F1-8881-D687E0210948}" srcOrd="3" destOrd="0" presId="urn:microsoft.com/office/officeart/2017/3/layout/HorizontalPathTimeline"/>
    <dgm:cxn modelId="{EA48B060-DC24-4553-9492-A958A44F16B0}" type="presParOf" srcId="{033270E2-ABCA-432B-834C-6257198B8419}" destId="{3F08BDCB-5289-4A5B-BFBA-A863151680B7}" srcOrd="4" destOrd="0" presId="urn:microsoft.com/office/officeart/2017/3/layout/HorizontalPathTimeline"/>
    <dgm:cxn modelId="{FDFB7053-C1EB-4477-B926-23481613BA7F}" type="presParOf" srcId="{174C4FEF-2CA2-4E86-A676-A9E7EE376538}" destId="{F99E1EFB-1F1F-494D-BFF2-3C30B3091BBE}" srcOrd="1" destOrd="0" presId="urn:microsoft.com/office/officeart/2017/3/layout/HorizontalPathTimeline"/>
    <dgm:cxn modelId="{9B1968EF-D3CD-4CBD-9EB8-F85C67FA2AFE}" type="presParOf" srcId="{174C4FEF-2CA2-4E86-A676-A9E7EE376538}" destId="{A0F6AC90-BE7C-4377-A358-ED9741F5CE27}" srcOrd="2" destOrd="0" presId="urn:microsoft.com/office/officeart/2017/3/layout/HorizontalPathTimeline"/>
    <dgm:cxn modelId="{4CE1AE10-5A48-44EA-97AE-6AB582191F8E}" type="presParOf" srcId="{A0F6AC90-BE7C-4377-A358-ED9741F5CE27}" destId="{D999E7BB-8B80-4CC7-A364-AA268DCFC2A4}" srcOrd="0" destOrd="0" presId="urn:microsoft.com/office/officeart/2017/3/layout/HorizontalPathTimeline"/>
    <dgm:cxn modelId="{597008C8-787E-4F62-8135-AE56448F9248}" type="presParOf" srcId="{A0F6AC90-BE7C-4377-A358-ED9741F5CE27}" destId="{F297AD44-47FB-4C89-A5EE-794C35FC350C}" srcOrd="1" destOrd="0" presId="urn:microsoft.com/office/officeart/2017/3/layout/HorizontalPathTimeline"/>
    <dgm:cxn modelId="{D3BEDC71-EF53-4766-AB47-D6BACD4A338F}" type="presParOf" srcId="{F297AD44-47FB-4C89-A5EE-794C35FC350C}" destId="{971F2FE1-263F-4AC9-9E5A-42B1FE73FA69}" srcOrd="0" destOrd="0" presId="urn:microsoft.com/office/officeart/2017/3/layout/HorizontalPathTimeline"/>
    <dgm:cxn modelId="{04A5799F-8394-4660-BD83-875326D18387}" type="presParOf" srcId="{F297AD44-47FB-4C89-A5EE-794C35FC350C}" destId="{F31516F8-010C-4D57-81F7-E30B4E48140D}" srcOrd="1" destOrd="0" presId="urn:microsoft.com/office/officeart/2017/3/layout/HorizontalPathTimeline"/>
    <dgm:cxn modelId="{7792A4E5-578B-4FE1-83B6-84B06FA31BEC}" type="presParOf" srcId="{A0F6AC90-BE7C-4377-A358-ED9741F5CE27}" destId="{895D394B-335D-4608-BA45-E130351CCD53}" srcOrd="2" destOrd="0" presId="urn:microsoft.com/office/officeart/2017/3/layout/HorizontalPathTimeline"/>
    <dgm:cxn modelId="{FBD4C75C-0AAF-430E-AFFA-159B0E6AE056}" type="presParOf" srcId="{A0F6AC90-BE7C-4377-A358-ED9741F5CE27}" destId="{383B9969-6D4E-4689-BB60-796D6BCA2702}" srcOrd="3" destOrd="0" presId="urn:microsoft.com/office/officeart/2017/3/layout/HorizontalPathTimeline"/>
    <dgm:cxn modelId="{65E06BCB-3300-40E3-BEBB-E5CFD3E75CCA}" type="presParOf" srcId="{A0F6AC90-BE7C-4377-A358-ED9741F5CE27}" destId="{1077C566-EAAD-457C-BE96-2F0CB9AE3C03}" srcOrd="4" destOrd="0" presId="urn:microsoft.com/office/officeart/2017/3/layout/HorizontalPathTimeline"/>
    <dgm:cxn modelId="{BB0E5585-7929-44BE-9F96-6BAE8FED7806}" type="presParOf" srcId="{174C4FEF-2CA2-4E86-A676-A9E7EE376538}" destId="{83B72EAC-0DC5-4779-9DD7-D7A3EE69B6CD}" srcOrd="3" destOrd="0" presId="urn:microsoft.com/office/officeart/2017/3/layout/HorizontalPathTimeline"/>
    <dgm:cxn modelId="{7B04FFE5-FFCC-4F76-89EE-023925F9E34F}" type="presParOf" srcId="{174C4FEF-2CA2-4E86-A676-A9E7EE376538}" destId="{BC1AD330-0A96-45D2-A6B7-5E05346855AF}" srcOrd="4" destOrd="0" presId="urn:microsoft.com/office/officeart/2017/3/layout/HorizontalPathTimeline"/>
    <dgm:cxn modelId="{0B014C3C-23FA-4A95-AE9A-0D8F24DE8C41}" type="presParOf" srcId="{BC1AD330-0A96-45D2-A6B7-5E05346855AF}" destId="{14635277-B0B8-4368-9CE5-5DB7FA0AAE07}" srcOrd="0" destOrd="0" presId="urn:microsoft.com/office/officeart/2017/3/layout/HorizontalPathTimeline"/>
    <dgm:cxn modelId="{2D2A1031-6AD9-41F4-A299-87E833415EF4}" type="presParOf" srcId="{BC1AD330-0A96-45D2-A6B7-5E05346855AF}" destId="{D1EA90C9-967A-4301-962F-F5895F8A2C86}" srcOrd="1" destOrd="0" presId="urn:microsoft.com/office/officeart/2017/3/layout/HorizontalPathTimeline"/>
    <dgm:cxn modelId="{13792DEF-33F3-4054-BC27-88A4757308D5}" type="presParOf" srcId="{D1EA90C9-967A-4301-962F-F5895F8A2C86}" destId="{17FCBB65-5845-4ABD-8BE1-5F41A1F772DC}" srcOrd="0" destOrd="0" presId="urn:microsoft.com/office/officeart/2017/3/layout/HorizontalPathTimeline"/>
    <dgm:cxn modelId="{516551A5-9C2B-481B-88A5-F3975E2DDB1C}" type="presParOf" srcId="{D1EA90C9-967A-4301-962F-F5895F8A2C86}" destId="{CD985B49-A00F-462B-809A-DD75D7E80AC8}" srcOrd="1" destOrd="0" presId="urn:microsoft.com/office/officeart/2017/3/layout/HorizontalPathTimeline"/>
    <dgm:cxn modelId="{E917D665-6586-4F30-B7BC-A105DA9BEAC3}" type="presParOf" srcId="{BC1AD330-0A96-45D2-A6B7-5E05346855AF}" destId="{D14C9AC0-CA60-4D2C-A2F7-04EF145D36C6}" srcOrd="2" destOrd="0" presId="urn:microsoft.com/office/officeart/2017/3/layout/HorizontalPathTimeline"/>
    <dgm:cxn modelId="{92713C09-7FD4-4ABE-93AD-1A235AFAA0C1}" type="presParOf" srcId="{BC1AD330-0A96-45D2-A6B7-5E05346855AF}" destId="{30C09459-AA0E-448E-918F-BFA204964120}" srcOrd="3" destOrd="0" presId="urn:microsoft.com/office/officeart/2017/3/layout/HorizontalPathTimeline"/>
    <dgm:cxn modelId="{3FCF0695-4403-432F-BC1C-E9507EA31120}" type="presParOf" srcId="{BC1AD330-0A96-45D2-A6B7-5E05346855AF}" destId="{923F8BB2-49A5-4462-8C55-AB403130662D}" srcOrd="4" destOrd="0" presId="urn:microsoft.com/office/officeart/2017/3/layout/HorizontalPathTimeline"/>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8B122C-AA84-4993-A207-C1411ECBB7C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79D9F6F8-2004-4EAC-B18F-B5076817D930}">
      <dgm:prSet/>
      <dgm:spPr/>
      <dgm:t>
        <a:bodyPr/>
        <a:lstStyle/>
        <a:p>
          <a:pPr>
            <a:spcAft>
              <a:spcPts val="300"/>
            </a:spcAft>
          </a:pPr>
          <a:r>
            <a:rPr lang="en-US" dirty="0"/>
            <a:t>still encourage these including other sources but </a:t>
          </a:r>
          <a:r>
            <a:rPr lang="en-US" b="1" dirty="0"/>
            <a:t>NO SSHIP funds </a:t>
          </a:r>
          <a:r>
            <a:rPr lang="en-US" dirty="0"/>
            <a:t>(Town should plan on absorbing the permit and fees, PI conversion, Eversource, Sustainable CT, Green Bank).  MUST be submitted by </a:t>
          </a:r>
        </a:p>
        <a:p>
          <a:pPr>
            <a:spcAft>
              <a:spcPts val="300"/>
            </a:spcAft>
          </a:pPr>
          <a:r>
            <a:rPr lang="en-US" b="1" dirty="0"/>
            <a:t>June 7, 2025 </a:t>
          </a:r>
          <a:r>
            <a:rPr lang="en-US" dirty="0"/>
            <a:t>with </a:t>
          </a:r>
          <a:r>
            <a:rPr lang="en-US" b="1" dirty="0"/>
            <a:t>90% D&amp;S</a:t>
          </a:r>
          <a:r>
            <a:rPr lang="en-US" dirty="0"/>
            <a:t> </a:t>
          </a:r>
        </a:p>
      </dgm:t>
    </dgm:pt>
    <dgm:pt modelId="{FC77B18E-BFFB-41C0-89EE-05952306037B}" type="parTrans" cxnId="{3230054C-1D9F-40D4-BDDF-79899EC76387}">
      <dgm:prSet/>
      <dgm:spPr/>
      <dgm:t>
        <a:bodyPr/>
        <a:lstStyle/>
        <a:p>
          <a:endParaRPr lang="en-US"/>
        </a:p>
      </dgm:t>
    </dgm:pt>
    <dgm:pt modelId="{117D2E85-5EB3-47E0-B677-94B70EBA3AD5}" type="sibTrans" cxnId="{3230054C-1D9F-40D4-BDDF-79899EC76387}">
      <dgm:prSet/>
      <dgm:spPr/>
      <dgm:t>
        <a:bodyPr/>
        <a:lstStyle/>
        <a:p>
          <a:endParaRPr lang="en-US"/>
        </a:p>
      </dgm:t>
    </dgm:pt>
    <dgm:pt modelId="{7A75719E-69E5-4B0C-B383-101EBCF5F44E}" type="pres">
      <dgm:prSet presAssocID="{D18B122C-AA84-4993-A207-C1411ECBB7C2}" presName="hierChild1" presStyleCnt="0">
        <dgm:presLayoutVars>
          <dgm:chPref val="1"/>
          <dgm:dir/>
          <dgm:animOne val="branch"/>
          <dgm:animLvl val="lvl"/>
          <dgm:resizeHandles/>
        </dgm:presLayoutVars>
      </dgm:prSet>
      <dgm:spPr/>
    </dgm:pt>
    <dgm:pt modelId="{486C12B7-3DF4-452F-8125-0F7E38B92CDF}" type="pres">
      <dgm:prSet presAssocID="{79D9F6F8-2004-4EAC-B18F-B5076817D930}" presName="hierRoot1" presStyleCnt="0"/>
      <dgm:spPr/>
    </dgm:pt>
    <dgm:pt modelId="{B43C5851-73A2-411A-A5B0-7DA6CA3CF78F}" type="pres">
      <dgm:prSet presAssocID="{79D9F6F8-2004-4EAC-B18F-B5076817D930}" presName="composite" presStyleCnt="0"/>
      <dgm:spPr/>
    </dgm:pt>
    <dgm:pt modelId="{0B0D3196-CE30-45C8-88FB-F1140661CD9D}" type="pres">
      <dgm:prSet presAssocID="{79D9F6F8-2004-4EAC-B18F-B5076817D930}" presName="background" presStyleLbl="node0" presStyleIdx="0" presStyleCnt="1"/>
      <dgm:spPr>
        <a:solidFill>
          <a:srgbClr val="156082"/>
        </a:solidFill>
      </dgm:spPr>
    </dgm:pt>
    <dgm:pt modelId="{DD543404-11F2-4B95-A69A-C5BDBE58F618}" type="pres">
      <dgm:prSet presAssocID="{79D9F6F8-2004-4EAC-B18F-B5076817D930}" presName="text" presStyleLbl="fgAcc0" presStyleIdx="0" presStyleCnt="1" custScaleX="100438" custScaleY="95195" custLinFactNeighborX="-1662" custLinFactNeighborY="-2910">
        <dgm:presLayoutVars>
          <dgm:chPref val="3"/>
        </dgm:presLayoutVars>
      </dgm:prSet>
      <dgm:spPr/>
    </dgm:pt>
    <dgm:pt modelId="{945D90E5-E9E0-434B-968F-51896AC4AB77}" type="pres">
      <dgm:prSet presAssocID="{79D9F6F8-2004-4EAC-B18F-B5076817D930}" presName="hierChild2" presStyleCnt="0"/>
      <dgm:spPr/>
    </dgm:pt>
  </dgm:ptLst>
  <dgm:cxnLst>
    <dgm:cxn modelId="{3230054C-1D9F-40D4-BDDF-79899EC76387}" srcId="{D18B122C-AA84-4993-A207-C1411ECBB7C2}" destId="{79D9F6F8-2004-4EAC-B18F-B5076817D930}" srcOrd="0" destOrd="0" parTransId="{FC77B18E-BFFB-41C0-89EE-05952306037B}" sibTransId="{117D2E85-5EB3-47E0-B677-94B70EBA3AD5}"/>
    <dgm:cxn modelId="{497DB14E-C150-46E1-B269-6518016CDCA7}" type="presOf" srcId="{79D9F6F8-2004-4EAC-B18F-B5076817D930}" destId="{DD543404-11F2-4B95-A69A-C5BDBE58F618}" srcOrd="0" destOrd="0" presId="urn:microsoft.com/office/officeart/2005/8/layout/hierarchy1"/>
    <dgm:cxn modelId="{C47DA091-DD4B-4EC9-9A95-CCB64F7A082F}" type="presOf" srcId="{D18B122C-AA84-4993-A207-C1411ECBB7C2}" destId="{7A75719E-69E5-4B0C-B383-101EBCF5F44E}" srcOrd="0" destOrd="0" presId="urn:microsoft.com/office/officeart/2005/8/layout/hierarchy1"/>
    <dgm:cxn modelId="{CA42286B-5B09-40C1-9F21-112754BED4B4}" type="presParOf" srcId="{7A75719E-69E5-4B0C-B383-101EBCF5F44E}" destId="{486C12B7-3DF4-452F-8125-0F7E38B92CDF}" srcOrd="0" destOrd="0" presId="urn:microsoft.com/office/officeart/2005/8/layout/hierarchy1"/>
    <dgm:cxn modelId="{30B7B096-5796-4BAF-9099-2BABE6B16CBD}" type="presParOf" srcId="{486C12B7-3DF4-452F-8125-0F7E38B92CDF}" destId="{B43C5851-73A2-411A-A5B0-7DA6CA3CF78F}" srcOrd="0" destOrd="0" presId="urn:microsoft.com/office/officeart/2005/8/layout/hierarchy1"/>
    <dgm:cxn modelId="{FF0C584D-A902-4B65-977F-A26B8FE0E14C}" type="presParOf" srcId="{B43C5851-73A2-411A-A5B0-7DA6CA3CF78F}" destId="{0B0D3196-CE30-45C8-88FB-F1140661CD9D}" srcOrd="0" destOrd="0" presId="urn:microsoft.com/office/officeart/2005/8/layout/hierarchy1"/>
    <dgm:cxn modelId="{3F2E6118-70C1-40C3-980D-B284A8726339}" type="presParOf" srcId="{B43C5851-73A2-411A-A5B0-7DA6CA3CF78F}" destId="{DD543404-11F2-4B95-A69A-C5BDBE58F618}" srcOrd="1" destOrd="0" presId="urn:microsoft.com/office/officeart/2005/8/layout/hierarchy1"/>
    <dgm:cxn modelId="{6924221E-F9C3-4488-A20F-294B51C77AB3}" type="presParOf" srcId="{486C12B7-3DF4-452F-8125-0F7E38B92CDF}" destId="{945D90E5-E9E0-434B-968F-51896AC4AB7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DB3A6-E490-444F-8B57-6666E5719184}">
      <dsp:nvSpPr>
        <dsp:cNvPr id="0" name=""/>
        <dsp:cNvSpPr/>
      </dsp:nvSpPr>
      <dsp:spPr>
        <a:xfrm>
          <a:off x="1027025" y="1697742"/>
          <a:ext cx="396899" cy="39689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C36B19-C23F-48DE-A16D-33A89865FDA1}">
      <dsp:nvSpPr>
        <dsp:cNvPr id="0" name=""/>
        <dsp:cNvSpPr/>
      </dsp:nvSpPr>
      <dsp:spPr>
        <a:xfrm>
          <a:off x="210625" y="1390738"/>
          <a:ext cx="1438790" cy="6731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5AB644-A433-4D3E-8B01-9AB55E080F04}">
      <dsp:nvSpPr>
        <dsp:cNvPr id="0" name=""/>
        <dsp:cNvSpPr/>
      </dsp:nvSpPr>
      <dsp:spPr>
        <a:xfrm>
          <a:off x="1408637" y="956434"/>
          <a:ext cx="1175106" cy="1038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CDBG Funds- up to $2.5M</a:t>
          </a:r>
        </a:p>
      </dsp:txBody>
      <dsp:txXfrm>
        <a:off x="1408637" y="956434"/>
        <a:ext cx="1175106" cy="1038397"/>
      </dsp:txXfrm>
    </dsp:sp>
    <dsp:sp modelId="{034D0BDE-518D-4304-BD81-E78506284D45}">
      <dsp:nvSpPr>
        <dsp:cNvPr id="0" name=""/>
        <dsp:cNvSpPr/>
      </dsp:nvSpPr>
      <dsp:spPr>
        <a:xfrm>
          <a:off x="2265447" y="1973786"/>
          <a:ext cx="396899" cy="39689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3CA637-4E29-4D2B-9B7E-40742AB55944}">
      <dsp:nvSpPr>
        <dsp:cNvPr id="0" name=""/>
        <dsp:cNvSpPr/>
      </dsp:nvSpPr>
      <dsp:spPr>
        <a:xfrm>
          <a:off x="2075034" y="1636854"/>
          <a:ext cx="777725" cy="8066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14FFAC-AD55-47E1-AB87-F65B312B9397}">
      <dsp:nvSpPr>
        <dsp:cNvPr id="0" name=""/>
        <dsp:cNvSpPr/>
      </dsp:nvSpPr>
      <dsp:spPr>
        <a:xfrm>
          <a:off x="2868263" y="1687807"/>
          <a:ext cx="1158931" cy="571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Energy Conservation improvements e.g. roofs, thermal envelope insulation/siding, widows, doors, water heaters etc.   </a:t>
          </a:r>
        </a:p>
      </dsp:txBody>
      <dsp:txXfrm>
        <a:off x="2868263" y="1687807"/>
        <a:ext cx="1158931" cy="571956"/>
      </dsp:txXfrm>
    </dsp:sp>
    <dsp:sp modelId="{BE4A5C72-F081-47F2-8C1B-CD574BF97BC9}">
      <dsp:nvSpPr>
        <dsp:cNvPr id="0" name=""/>
        <dsp:cNvSpPr/>
      </dsp:nvSpPr>
      <dsp:spPr>
        <a:xfrm>
          <a:off x="624903" y="2717882"/>
          <a:ext cx="396899" cy="39689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970D00-5B1A-4653-967B-FF7D8A4AAEBE}">
      <dsp:nvSpPr>
        <dsp:cNvPr id="0" name=""/>
        <dsp:cNvSpPr/>
      </dsp:nvSpPr>
      <dsp:spPr>
        <a:xfrm>
          <a:off x="506080" y="2626065"/>
          <a:ext cx="634547" cy="5805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EE4428-F146-4F66-806F-A3221FF6098E}">
      <dsp:nvSpPr>
        <dsp:cNvPr id="0" name=""/>
        <dsp:cNvSpPr/>
      </dsp:nvSpPr>
      <dsp:spPr>
        <a:xfrm>
          <a:off x="1058111" y="3062687"/>
          <a:ext cx="1192358" cy="592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ADA upgrades to meet state 10% requirement </a:t>
          </a:r>
        </a:p>
      </dsp:txBody>
      <dsp:txXfrm>
        <a:off x="1058111" y="3062687"/>
        <a:ext cx="1192358" cy="5922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19279-0FF9-470C-949C-2A292B6EC619}">
      <dsp:nvSpPr>
        <dsp:cNvPr id="0" name=""/>
        <dsp:cNvSpPr/>
      </dsp:nvSpPr>
      <dsp:spPr>
        <a:xfrm>
          <a:off x="-106858" y="0"/>
          <a:ext cx="4070745" cy="110537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err="1"/>
            <a:t>SSHiP</a:t>
          </a:r>
          <a:r>
            <a:rPr lang="en-US" sz="1800" kern="1200" dirty="0"/>
            <a:t> Funds-Up to $5M- make property sustainable for 15-20 yrs.* </a:t>
          </a:r>
        </a:p>
      </dsp:txBody>
      <dsp:txXfrm>
        <a:off x="-74483" y="32375"/>
        <a:ext cx="2745618" cy="1040626"/>
      </dsp:txXfrm>
    </dsp:sp>
    <dsp:sp modelId="{755D4358-1B23-43E3-8FB7-B60A044053A2}">
      <dsp:nvSpPr>
        <dsp:cNvPr id="0" name=""/>
        <dsp:cNvSpPr/>
      </dsp:nvSpPr>
      <dsp:spPr>
        <a:xfrm>
          <a:off x="428327" y="1289605"/>
          <a:ext cx="3643312" cy="110537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Solar energy implementations</a:t>
          </a:r>
        </a:p>
      </dsp:txBody>
      <dsp:txXfrm>
        <a:off x="460702" y="1321980"/>
        <a:ext cx="2538599" cy="1040626"/>
      </dsp:txXfrm>
    </dsp:sp>
    <dsp:sp modelId="{43EE76F8-3DBB-4F27-9CDA-6E606C40377A}">
      <dsp:nvSpPr>
        <dsp:cNvPr id="0" name=""/>
        <dsp:cNvSpPr/>
      </dsp:nvSpPr>
      <dsp:spPr>
        <a:xfrm>
          <a:off x="749795" y="2579211"/>
          <a:ext cx="3643312" cy="110537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Community Room ADA improvements  </a:t>
          </a:r>
        </a:p>
      </dsp:txBody>
      <dsp:txXfrm>
        <a:off x="782170" y="2611586"/>
        <a:ext cx="2538599" cy="1040626"/>
      </dsp:txXfrm>
    </dsp:sp>
    <dsp:sp modelId="{A2E943C7-8947-45E4-8A57-776293B467FF}">
      <dsp:nvSpPr>
        <dsp:cNvPr id="0" name=""/>
        <dsp:cNvSpPr/>
      </dsp:nvSpPr>
      <dsp:spPr>
        <a:xfrm>
          <a:off x="3031676" y="838243"/>
          <a:ext cx="718494" cy="718494"/>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3193337" y="838243"/>
        <a:ext cx="395172" cy="540667"/>
      </dsp:txXfrm>
    </dsp:sp>
    <dsp:sp modelId="{D400F72A-19B0-4F27-A1C2-A997FBF50AC8}">
      <dsp:nvSpPr>
        <dsp:cNvPr id="0" name=""/>
        <dsp:cNvSpPr/>
      </dsp:nvSpPr>
      <dsp:spPr>
        <a:xfrm>
          <a:off x="3353144" y="2120480"/>
          <a:ext cx="718494" cy="718494"/>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3514805" y="2120480"/>
        <a:ext cx="395172" cy="5406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A48C8-C06E-4CC4-8D09-311392CE5A48}">
      <dsp:nvSpPr>
        <dsp:cNvPr id="0" name=""/>
        <dsp:cNvSpPr/>
      </dsp:nvSpPr>
      <dsp:spPr>
        <a:xfrm>
          <a:off x="-92869" y="0"/>
          <a:ext cx="3481391" cy="9714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err="1"/>
            <a:t>SSHiP</a:t>
          </a:r>
          <a:r>
            <a:rPr lang="en-US" sz="1800" kern="1200" dirty="0"/>
            <a:t> Funds-Up to $5M Plus Town Match  </a:t>
          </a:r>
        </a:p>
      </dsp:txBody>
      <dsp:txXfrm>
        <a:off x="-64417" y="28452"/>
        <a:ext cx="2222825" cy="914534"/>
      </dsp:txXfrm>
    </dsp:sp>
    <dsp:sp modelId="{3A6CC737-4004-487E-99FA-6AF84628B501}">
      <dsp:nvSpPr>
        <dsp:cNvPr id="0" name=""/>
        <dsp:cNvSpPr/>
      </dsp:nvSpPr>
      <dsp:spPr>
        <a:xfrm>
          <a:off x="353324" y="1148063"/>
          <a:ext cx="3109912" cy="9714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the remaining items e.g.,  interior renovations/updates.</a:t>
          </a:r>
        </a:p>
      </dsp:txBody>
      <dsp:txXfrm>
        <a:off x="381776" y="1176515"/>
        <a:ext cx="2161118" cy="914534"/>
      </dsp:txXfrm>
    </dsp:sp>
    <dsp:sp modelId="{0F6F8935-BE8C-4765-A3D2-06C93AFF623C}">
      <dsp:nvSpPr>
        <dsp:cNvPr id="0" name=""/>
        <dsp:cNvSpPr/>
      </dsp:nvSpPr>
      <dsp:spPr>
        <a:xfrm>
          <a:off x="609892" y="2253758"/>
          <a:ext cx="3109912" cy="105617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Generators, whole-campus  refrigeration, heating, cooling w/ a min of 3 powered outlets </a:t>
          </a:r>
        </a:p>
      </dsp:txBody>
      <dsp:txXfrm>
        <a:off x="640826" y="2284692"/>
        <a:ext cx="2160041" cy="994309"/>
      </dsp:txXfrm>
    </dsp:sp>
    <dsp:sp modelId="{B38E2785-49AB-4472-AA59-D5E3CB2BF81C}">
      <dsp:nvSpPr>
        <dsp:cNvPr id="0" name=""/>
        <dsp:cNvSpPr/>
      </dsp:nvSpPr>
      <dsp:spPr>
        <a:xfrm>
          <a:off x="870347" y="3444191"/>
          <a:ext cx="3109912" cy="9714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 Life safety systems- e.g. call for Aid, Campus  Security </a:t>
          </a:r>
        </a:p>
      </dsp:txBody>
      <dsp:txXfrm>
        <a:off x="898799" y="3472643"/>
        <a:ext cx="2161118" cy="914534"/>
      </dsp:txXfrm>
    </dsp:sp>
    <dsp:sp modelId="{98559F77-485C-43F5-8519-501B604B0FAF}">
      <dsp:nvSpPr>
        <dsp:cNvPr id="0" name=""/>
        <dsp:cNvSpPr/>
      </dsp:nvSpPr>
      <dsp:spPr>
        <a:xfrm>
          <a:off x="2571347" y="744033"/>
          <a:ext cx="631435" cy="631435"/>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2713420" y="744033"/>
        <a:ext cx="347289" cy="475155"/>
      </dsp:txXfrm>
    </dsp:sp>
    <dsp:sp modelId="{E1A7028F-49E0-4C76-AB53-D8CB59C4D92B}">
      <dsp:nvSpPr>
        <dsp:cNvPr id="0" name=""/>
        <dsp:cNvSpPr/>
      </dsp:nvSpPr>
      <dsp:spPr>
        <a:xfrm>
          <a:off x="2831802" y="1892097"/>
          <a:ext cx="631435" cy="631435"/>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2973875" y="1892097"/>
        <a:ext cx="347289" cy="475155"/>
      </dsp:txXfrm>
    </dsp:sp>
    <dsp:sp modelId="{FAAB9830-5C39-4311-8DFC-24DB24776CF1}">
      <dsp:nvSpPr>
        <dsp:cNvPr id="0" name=""/>
        <dsp:cNvSpPr/>
      </dsp:nvSpPr>
      <dsp:spPr>
        <a:xfrm>
          <a:off x="3088370" y="3040161"/>
          <a:ext cx="631435" cy="631435"/>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3230443" y="3040161"/>
        <a:ext cx="347289" cy="4751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2B220-7EE1-4FC9-9056-5429131914D6}">
      <dsp:nvSpPr>
        <dsp:cNvPr id="0" name=""/>
        <dsp:cNvSpPr/>
      </dsp:nvSpPr>
      <dsp:spPr>
        <a:xfrm>
          <a:off x="2814933" y="-172580"/>
          <a:ext cx="2042819" cy="1953542"/>
        </a:xfrm>
        <a:prstGeom prst="upArrow">
          <a:avLst>
            <a:gd name="adj1" fmla="val 50000"/>
            <a:gd name="adj2" fmla="val 35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b="1" kern="1200" dirty="0"/>
            <a:t>Town Match</a:t>
          </a:r>
        </a:p>
      </dsp:txBody>
      <dsp:txXfrm>
        <a:off x="3325638" y="169290"/>
        <a:ext cx="1021409" cy="1611672"/>
      </dsp:txXfrm>
    </dsp:sp>
    <dsp:sp modelId="{5070C2F7-CC6E-4821-A556-8CA70DF7F482}">
      <dsp:nvSpPr>
        <dsp:cNvPr id="0" name=""/>
        <dsp:cNvSpPr/>
      </dsp:nvSpPr>
      <dsp:spPr>
        <a:xfrm rot="18900000">
          <a:off x="1667702" y="589692"/>
          <a:ext cx="1586582" cy="1586582"/>
        </a:xfrm>
        <a:prstGeom prst="upArrow">
          <a:avLst>
            <a:gd name="adj1" fmla="val 50000"/>
            <a:gd name="adj2" fmla="val 35000"/>
          </a:avLst>
        </a:prstGeom>
        <a:gradFill rotWithShape="0">
          <a:gsLst>
            <a:gs pos="0">
              <a:schemeClr val="accent5">
                <a:hueOff val="-1736021"/>
                <a:satOff val="-118"/>
                <a:lumOff val="280"/>
                <a:alphaOff val="0"/>
                <a:satMod val="103000"/>
                <a:lumMod val="102000"/>
                <a:tint val="94000"/>
              </a:schemeClr>
            </a:gs>
            <a:gs pos="50000">
              <a:schemeClr val="accent5">
                <a:hueOff val="-1736021"/>
                <a:satOff val="-118"/>
                <a:lumOff val="280"/>
                <a:alphaOff val="0"/>
                <a:satMod val="110000"/>
                <a:lumMod val="100000"/>
                <a:shade val="100000"/>
              </a:schemeClr>
            </a:gs>
            <a:gs pos="100000">
              <a:schemeClr val="accent5">
                <a:hueOff val="-1736021"/>
                <a:satOff val="-118"/>
                <a:lumOff val="28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endParaRPr lang="en-US" sz="1200" b="1" kern="1200" dirty="0"/>
        </a:p>
      </dsp:txBody>
      <dsp:txXfrm>
        <a:off x="2162513" y="826682"/>
        <a:ext cx="793291" cy="1308930"/>
      </dsp:txXfrm>
    </dsp:sp>
    <dsp:sp modelId="{90E3902D-97BC-4D8A-BDB2-3859BFA4785A}">
      <dsp:nvSpPr>
        <dsp:cNvPr id="0" name=""/>
        <dsp:cNvSpPr/>
      </dsp:nvSpPr>
      <dsp:spPr>
        <a:xfrm rot="16200000">
          <a:off x="1084129" y="1952103"/>
          <a:ext cx="1586582" cy="1586582"/>
        </a:xfrm>
        <a:prstGeom prst="upArrow">
          <a:avLst>
            <a:gd name="adj1" fmla="val 50000"/>
            <a:gd name="adj2" fmla="val 35000"/>
          </a:avLst>
        </a:prstGeom>
        <a:gradFill rotWithShape="0">
          <a:gsLst>
            <a:gs pos="0">
              <a:schemeClr val="accent5">
                <a:hueOff val="-3472043"/>
                <a:satOff val="-236"/>
                <a:lumOff val="560"/>
                <a:alphaOff val="0"/>
                <a:satMod val="103000"/>
                <a:lumMod val="102000"/>
                <a:tint val="94000"/>
              </a:schemeClr>
            </a:gs>
            <a:gs pos="50000">
              <a:schemeClr val="accent5">
                <a:hueOff val="-3472043"/>
                <a:satOff val="-236"/>
                <a:lumOff val="560"/>
                <a:alphaOff val="0"/>
                <a:satMod val="110000"/>
                <a:lumMod val="100000"/>
                <a:shade val="100000"/>
              </a:schemeClr>
            </a:gs>
            <a:gs pos="100000">
              <a:schemeClr val="accent5">
                <a:hueOff val="-3472043"/>
                <a:satOff val="-236"/>
                <a:lumOff val="56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en-US" sz="1200" b="1" kern="1200" dirty="0"/>
            <a:t> </a:t>
          </a:r>
        </a:p>
      </dsp:txBody>
      <dsp:txXfrm rot="5400000">
        <a:off x="1361782" y="2348748"/>
        <a:ext cx="1308930" cy="793291"/>
      </dsp:txXfrm>
    </dsp:sp>
    <dsp:sp modelId="{F29084F4-B196-48FB-8D44-F21C495FA094}">
      <dsp:nvSpPr>
        <dsp:cNvPr id="0" name=""/>
        <dsp:cNvSpPr/>
      </dsp:nvSpPr>
      <dsp:spPr>
        <a:xfrm rot="13500000">
          <a:off x="1674722" y="3314340"/>
          <a:ext cx="1586582" cy="1586582"/>
        </a:xfrm>
        <a:prstGeom prst="upArrow">
          <a:avLst>
            <a:gd name="adj1" fmla="val 50000"/>
            <a:gd name="adj2" fmla="val 35000"/>
          </a:avLst>
        </a:prstGeom>
        <a:gradFill rotWithShape="0">
          <a:gsLst>
            <a:gs pos="0">
              <a:schemeClr val="accent5">
                <a:hueOff val="-5208064"/>
                <a:satOff val="-354"/>
                <a:lumOff val="840"/>
                <a:alphaOff val="0"/>
                <a:satMod val="103000"/>
                <a:lumMod val="102000"/>
                <a:tint val="94000"/>
              </a:schemeClr>
            </a:gs>
            <a:gs pos="50000">
              <a:schemeClr val="accent5">
                <a:hueOff val="-5208064"/>
                <a:satOff val="-354"/>
                <a:lumOff val="840"/>
                <a:alphaOff val="0"/>
                <a:satMod val="110000"/>
                <a:lumMod val="100000"/>
                <a:shade val="100000"/>
              </a:schemeClr>
            </a:gs>
            <a:gs pos="100000">
              <a:schemeClr val="accent5">
                <a:hueOff val="-5208064"/>
                <a:satOff val="-354"/>
                <a:lumOff val="84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endParaRPr lang="en-US" sz="1200" b="1" kern="1200" dirty="0"/>
        </a:p>
      </dsp:txBody>
      <dsp:txXfrm rot="10800000">
        <a:off x="2169532" y="3355001"/>
        <a:ext cx="793291" cy="1308930"/>
      </dsp:txXfrm>
    </dsp:sp>
    <dsp:sp modelId="{2368DA16-6518-499B-A4C9-E3A59F06E54F}">
      <dsp:nvSpPr>
        <dsp:cNvPr id="0" name=""/>
        <dsp:cNvSpPr/>
      </dsp:nvSpPr>
      <dsp:spPr>
        <a:xfrm rot="10800000">
          <a:off x="2800352" y="3718655"/>
          <a:ext cx="2071981" cy="1911514"/>
        </a:xfrm>
        <a:prstGeom prst="upArrow">
          <a:avLst>
            <a:gd name="adj1" fmla="val 50000"/>
            <a:gd name="adj2" fmla="val 35000"/>
          </a:avLst>
        </a:prstGeom>
        <a:gradFill rotWithShape="0">
          <a:gsLst>
            <a:gs pos="0">
              <a:schemeClr val="accent5">
                <a:hueOff val="-6944086"/>
                <a:satOff val="-472"/>
                <a:lumOff val="1121"/>
                <a:alphaOff val="0"/>
                <a:satMod val="103000"/>
                <a:lumMod val="102000"/>
                <a:tint val="94000"/>
              </a:schemeClr>
            </a:gs>
            <a:gs pos="50000">
              <a:schemeClr val="accent5">
                <a:hueOff val="-6944086"/>
                <a:satOff val="-472"/>
                <a:lumOff val="1121"/>
                <a:alphaOff val="0"/>
                <a:satMod val="110000"/>
                <a:lumMod val="100000"/>
                <a:shade val="100000"/>
              </a:schemeClr>
            </a:gs>
            <a:gs pos="100000">
              <a:schemeClr val="accent5">
                <a:hueOff val="-6944086"/>
                <a:satOff val="-472"/>
                <a:lumOff val="112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b="1" kern="1200" dirty="0"/>
            <a:t>Capping at 195 points </a:t>
          </a:r>
        </a:p>
      </dsp:txBody>
      <dsp:txXfrm rot="10800000">
        <a:off x="3318347" y="3718655"/>
        <a:ext cx="1035991" cy="1576999"/>
      </dsp:txXfrm>
    </dsp:sp>
    <dsp:sp modelId="{5424D6D5-1CF2-4746-9184-FDEB2453E69F}">
      <dsp:nvSpPr>
        <dsp:cNvPr id="0" name=""/>
        <dsp:cNvSpPr/>
      </dsp:nvSpPr>
      <dsp:spPr>
        <a:xfrm rot="8100000">
          <a:off x="4020249" y="2959628"/>
          <a:ext cx="2368846" cy="2296006"/>
        </a:xfrm>
        <a:prstGeom prst="upArrow">
          <a:avLst>
            <a:gd name="adj1" fmla="val 50000"/>
            <a:gd name="adj2" fmla="val 35000"/>
          </a:avLst>
        </a:prstGeom>
        <a:gradFill rotWithShape="0">
          <a:gsLst>
            <a:gs pos="0">
              <a:schemeClr val="accent5">
                <a:hueOff val="-8680107"/>
                <a:satOff val="-590"/>
                <a:lumOff val="1401"/>
                <a:alphaOff val="0"/>
                <a:satMod val="103000"/>
                <a:lumMod val="102000"/>
                <a:tint val="94000"/>
              </a:schemeClr>
            </a:gs>
            <a:gs pos="50000">
              <a:schemeClr val="accent5">
                <a:hueOff val="-8680107"/>
                <a:satOff val="-590"/>
                <a:lumOff val="1401"/>
                <a:alphaOff val="0"/>
                <a:satMod val="110000"/>
                <a:lumMod val="100000"/>
                <a:shade val="100000"/>
              </a:schemeClr>
            </a:gs>
            <a:gs pos="100000">
              <a:schemeClr val="accent5">
                <a:hueOff val="-8680107"/>
                <a:satOff val="-590"/>
                <a:lumOff val="140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b="1" kern="1200" dirty="0"/>
            <a:t>Capacity</a:t>
          </a:r>
        </a:p>
      </dsp:txBody>
      <dsp:txXfrm rot="10800000">
        <a:off x="4470402" y="3018471"/>
        <a:ext cx="1184423" cy="1894205"/>
      </dsp:txXfrm>
    </dsp:sp>
    <dsp:sp modelId="{60E8B47C-FBFC-4C66-8BC8-08DF2D5892E9}">
      <dsp:nvSpPr>
        <dsp:cNvPr id="0" name=""/>
        <dsp:cNvSpPr/>
      </dsp:nvSpPr>
      <dsp:spPr>
        <a:xfrm rot="5400000">
          <a:off x="4764148" y="1405192"/>
          <a:ext cx="2014610" cy="2668218"/>
        </a:xfrm>
        <a:prstGeom prst="upArrow">
          <a:avLst>
            <a:gd name="adj1" fmla="val 50000"/>
            <a:gd name="adj2" fmla="val 35000"/>
          </a:avLst>
        </a:prstGeom>
        <a:gradFill rotWithShape="0">
          <a:gsLst>
            <a:gs pos="0">
              <a:schemeClr val="accent5">
                <a:hueOff val="-10416129"/>
                <a:satOff val="-708"/>
                <a:lumOff val="1681"/>
                <a:alphaOff val="0"/>
                <a:satMod val="103000"/>
                <a:lumMod val="102000"/>
                <a:tint val="94000"/>
              </a:schemeClr>
            </a:gs>
            <a:gs pos="50000">
              <a:schemeClr val="accent5">
                <a:hueOff val="-10416129"/>
                <a:satOff val="-708"/>
                <a:lumOff val="1681"/>
                <a:alphaOff val="0"/>
                <a:satMod val="110000"/>
                <a:lumMod val="100000"/>
                <a:shade val="100000"/>
              </a:schemeClr>
            </a:gs>
            <a:gs pos="100000">
              <a:schemeClr val="accent5">
                <a:hueOff val="-10416129"/>
                <a:satOff val="-708"/>
                <a:lumOff val="16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Capping at 137 points </a:t>
          </a:r>
        </a:p>
      </dsp:txBody>
      <dsp:txXfrm rot="-5400000">
        <a:off x="4437344" y="2235649"/>
        <a:ext cx="2315661" cy="1007305"/>
      </dsp:txXfrm>
    </dsp:sp>
    <dsp:sp modelId="{761646EB-A276-4736-A24B-76E0245E388B}">
      <dsp:nvSpPr>
        <dsp:cNvPr id="0" name=""/>
        <dsp:cNvSpPr/>
      </dsp:nvSpPr>
      <dsp:spPr>
        <a:xfrm rot="2700000">
          <a:off x="4074209" y="163614"/>
          <a:ext cx="2260927" cy="2414714"/>
        </a:xfrm>
        <a:prstGeom prst="upArrow">
          <a:avLst>
            <a:gd name="adj1" fmla="val 50000"/>
            <a:gd name="adj2" fmla="val 35000"/>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Need and Impact </a:t>
          </a:r>
        </a:p>
      </dsp:txBody>
      <dsp:txXfrm>
        <a:off x="4499553" y="501333"/>
        <a:ext cx="1130463" cy="20190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F76EF-38CE-4895-896C-08826FFD6978}">
      <dsp:nvSpPr>
        <dsp:cNvPr id="0" name=""/>
        <dsp:cNvSpPr/>
      </dsp:nvSpPr>
      <dsp:spPr>
        <a:xfrm>
          <a:off x="1079059" y="1400360"/>
          <a:ext cx="733661" cy="73366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6333A1-ED4E-4EAD-B4B5-8AF9565B4D73}">
      <dsp:nvSpPr>
        <dsp:cNvPr id="0" name=""/>
        <dsp:cNvSpPr/>
      </dsp:nvSpPr>
      <dsp:spPr>
        <a:xfrm>
          <a:off x="1233128" y="1554429"/>
          <a:ext cx="425523" cy="425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1EB143-BB9F-46C3-91A7-003CDE55AF87}">
      <dsp:nvSpPr>
        <dsp:cNvPr id="0" name=""/>
        <dsp:cNvSpPr/>
      </dsp:nvSpPr>
      <dsp:spPr>
        <a:xfrm>
          <a:off x="2054732" y="1459816"/>
          <a:ext cx="2374372" cy="733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kern="1200" dirty="0"/>
            <a:t>One Consultant and 1 M. staff =3, (each additional certified staff 1pt up to 3 pts) </a:t>
          </a:r>
          <a:endParaRPr lang="en-US" sz="1400" kern="1200" dirty="0"/>
        </a:p>
      </dsp:txBody>
      <dsp:txXfrm>
        <a:off x="2054732" y="1459816"/>
        <a:ext cx="2374372" cy="733661"/>
      </dsp:txXfrm>
    </dsp:sp>
    <dsp:sp modelId="{9254D923-54A3-4B6F-8BFC-9BBEC6136986}">
      <dsp:nvSpPr>
        <dsp:cNvPr id="0" name=""/>
        <dsp:cNvSpPr/>
      </dsp:nvSpPr>
      <dsp:spPr>
        <a:xfrm>
          <a:off x="1041334" y="2958596"/>
          <a:ext cx="733661" cy="73366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A1ADBB-351B-4573-9A41-DB083091DCAA}">
      <dsp:nvSpPr>
        <dsp:cNvPr id="0" name=""/>
        <dsp:cNvSpPr/>
      </dsp:nvSpPr>
      <dsp:spPr>
        <a:xfrm>
          <a:off x="1188567" y="3105826"/>
          <a:ext cx="425523" cy="4255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5CBCA9-C854-483A-8E9C-4B1FD3819AEE}">
      <dsp:nvSpPr>
        <dsp:cNvPr id="0" name=""/>
        <dsp:cNvSpPr/>
      </dsp:nvSpPr>
      <dsp:spPr>
        <a:xfrm>
          <a:off x="2031489" y="2944759"/>
          <a:ext cx="2383468" cy="815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kern="1200" dirty="0"/>
            <a:t>1 CGA Municipal staff w no Consultant  =0; 1 consultant, 0 municipal CGA=-5; multiple Municipal staff with no consultant= 1.5</a:t>
          </a:r>
          <a:r>
            <a:rPr lang="en-US" sz="1400" kern="1200" dirty="0"/>
            <a:t> </a:t>
          </a:r>
        </a:p>
      </dsp:txBody>
      <dsp:txXfrm>
        <a:off x="2031489" y="2944759"/>
        <a:ext cx="2383468" cy="8154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2961B-B9AD-4B9F-BE38-50AF71758EA7}">
      <dsp:nvSpPr>
        <dsp:cNvPr id="0" name=""/>
        <dsp:cNvSpPr/>
      </dsp:nvSpPr>
      <dsp:spPr>
        <a:xfrm>
          <a:off x="350853" y="2359685"/>
          <a:ext cx="2806832" cy="496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June 7, 2025 </a:t>
          </a:r>
        </a:p>
      </dsp:txBody>
      <dsp:txXfrm>
        <a:off x="350853" y="2359685"/>
        <a:ext cx="2806832" cy="496544"/>
      </dsp:txXfrm>
    </dsp:sp>
    <dsp:sp modelId="{15635986-6E5D-41EE-8287-B4FFA26E7B55}">
      <dsp:nvSpPr>
        <dsp:cNvPr id="0" name=""/>
        <dsp:cNvSpPr/>
      </dsp:nvSpPr>
      <dsp:spPr>
        <a:xfrm>
          <a:off x="0" y="2109216"/>
          <a:ext cx="7017080" cy="175768"/>
        </a:xfrm>
        <a:prstGeom prst="rect">
          <a:avLst/>
        </a:prstGeom>
        <a:pattFill prst="dkUpDiag">
          <a:fgClr>
            <a:schemeClr val="accent2">
              <a:hueOff val="0"/>
              <a:satOff val="0"/>
              <a:lumOff val="0"/>
            </a:schemeClr>
          </a:fgClr>
          <a:bgClr>
            <a:schemeClr val="bg1"/>
          </a:bgClr>
        </a:patt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A5A5D6-6A41-4F3C-B694-FFD1B7F3C8D6}">
      <dsp:nvSpPr>
        <dsp:cNvPr id="0" name=""/>
        <dsp:cNvSpPr/>
      </dsp:nvSpPr>
      <dsp:spPr>
        <a:xfrm>
          <a:off x="210512" y="21284"/>
          <a:ext cx="3087515" cy="1340917"/>
        </a:xfrm>
        <a:prstGeom prst="rect">
          <a:avLst/>
        </a:prstGeom>
        <a:solidFill>
          <a:srgbClr val="156082">
            <a:alpha val="90000"/>
          </a:srgb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bg1"/>
              </a:solidFill>
            </a:rPr>
            <a:t>For Phase projects, submit the CDBG (Phase I) application to DOH on  June 7. In the project description Exhibit 1.1, fully describe both phases. </a:t>
          </a:r>
          <a:r>
            <a:rPr lang="en-US" sz="1500" kern="1200" dirty="0"/>
            <a:t>    </a:t>
          </a:r>
        </a:p>
      </dsp:txBody>
      <dsp:txXfrm>
        <a:off x="210512" y="21284"/>
        <a:ext cx="3087515" cy="1340917"/>
      </dsp:txXfrm>
    </dsp:sp>
    <dsp:sp modelId="{FA1AE0B1-184D-4940-A37B-64FC43E3BD98}">
      <dsp:nvSpPr>
        <dsp:cNvPr id="0" name=""/>
        <dsp:cNvSpPr/>
      </dsp:nvSpPr>
      <dsp:spPr>
        <a:xfrm>
          <a:off x="1754269" y="1362202"/>
          <a:ext cx="0" cy="747014"/>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D999E7BB-8B80-4CC7-A364-AA268DCFC2A4}">
      <dsp:nvSpPr>
        <dsp:cNvPr id="0" name=""/>
        <dsp:cNvSpPr/>
      </dsp:nvSpPr>
      <dsp:spPr>
        <a:xfrm>
          <a:off x="2105123" y="1537969"/>
          <a:ext cx="2806832" cy="496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September 1,  2025</a:t>
          </a:r>
        </a:p>
      </dsp:txBody>
      <dsp:txXfrm>
        <a:off x="2105123" y="1537969"/>
        <a:ext cx="2806832" cy="496544"/>
      </dsp:txXfrm>
    </dsp:sp>
    <dsp:sp modelId="{971F2FE1-263F-4AC9-9E5A-42B1FE73FA69}">
      <dsp:nvSpPr>
        <dsp:cNvPr id="0" name=""/>
        <dsp:cNvSpPr/>
      </dsp:nvSpPr>
      <dsp:spPr>
        <a:xfrm>
          <a:off x="1964782" y="3031998"/>
          <a:ext cx="3087515" cy="1130201"/>
        </a:xfrm>
        <a:prstGeom prst="rect">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DOH will accept 40% D&amp;S, but MUST complete the CONNAPP and submit to CHFA no later than September 1, 2025 with 90% D&amp;S.  </a:t>
          </a:r>
        </a:p>
      </dsp:txBody>
      <dsp:txXfrm>
        <a:off x="1964782" y="3031998"/>
        <a:ext cx="3087515" cy="1130201"/>
      </dsp:txXfrm>
    </dsp:sp>
    <dsp:sp modelId="{895D394B-335D-4608-BA45-E130351CCD53}">
      <dsp:nvSpPr>
        <dsp:cNvPr id="0" name=""/>
        <dsp:cNvSpPr/>
      </dsp:nvSpPr>
      <dsp:spPr>
        <a:xfrm>
          <a:off x="3508540" y="2284983"/>
          <a:ext cx="0" cy="747014"/>
        </a:xfrm>
        <a:prstGeom prst="line">
          <a:avLst/>
        </a:prstGeom>
        <a:solidFill>
          <a:schemeClr val="accent2">
            <a:hueOff val="3221807"/>
            <a:satOff val="-9246"/>
            <a:lumOff val="-14805"/>
            <a:alphaOff val="0"/>
          </a:schemeClr>
        </a:solidFill>
        <a:ln w="6350" cap="flat" cmpd="sng" algn="ctr">
          <a:solidFill>
            <a:schemeClr val="accent2">
              <a:hueOff val="3221807"/>
              <a:satOff val="-9246"/>
              <a:lumOff val="-14805"/>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C4A23C75-5C8D-45F1-8881-D687E0210948}">
      <dsp:nvSpPr>
        <dsp:cNvPr id="0" name=""/>
        <dsp:cNvSpPr/>
      </dsp:nvSpPr>
      <dsp:spPr>
        <a:xfrm>
          <a:off x="1699342" y="2142172"/>
          <a:ext cx="109855" cy="109855"/>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383B9969-6D4E-4689-BB60-796D6BCA2702}">
      <dsp:nvSpPr>
        <dsp:cNvPr id="0" name=""/>
        <dsp:cNvSpPr/>
      </dsp:nvSpPr>
      <dsp:spPr>
        <a:xfrm>
          <a:off x="3453612" y="2142172"/>
          <a:ext cx="109855" cy="109855"/>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14635277-B0B8-4368-9CE5-5DB7FA0AAE07}">
      <dsp:nvSpPr>
        <dsp:cNvPr id="0" name=""/>
        <dsp:cNvSpPr/>
      </dsp:nvSpPr>
      <dsp:spPr>
        <a:xfrm>
          <a:off x="3859394" y="2359685"/>
          <a:ext cx="2806832" cy="496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September 1, 2025</a:t>
          </a:r>
        </a:p>
      </dsp:txBody>
      <dsp:txXfrm>
        <a:off x="3859394" y="2359685"/>
        <a:ext cx="2806832" cy="496544"/>
      </dsp:txXfrm>
    </dsp:sp>
    <dsp:sp modelId="{17FCBB65-5845-4ABD-8BE1-5F41A1F772DC}">
      <dsp:nvSpPr>
        <dsp:cNvPr id="0" name=""/>
        <dsp:cNvSpPr/>
      </dsp:nvSpPr>
      <dsp:spPr>
        <a:xfrm>
          <a:off x="3719052" y="21284"/>
          <a:ext cx="3087515" cy="1340917"/>
        </a:xfrm>
        <a:prstGeom prst="rect">
          <a:avLst/>
        </a:prstGeom>
        <a:solidFill>
          <a:schemeClr val="accent1">
            <a:lumMod val="40000"/>
            <a:lumOff val="60000"/>
            <a:alpha val="89804"/>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Failure to submit 90% D&amp;S  by September 1, automatically loose the bonus points earned and your application will be disqualified.   Come back next year</a:t>
          </a:r>
          <a:r>
            <a:rPr lang="en-US" sz="1500" kern="1200" dirty="0"/>
            <a:t>.</a:t>
          </a:r>
        </a:p>
      </dsp:txBody>
      <dsp:txXfrm>
        <a:off x="3719052" y="21284"/>
        <a:ext cx="3087515" cy="1340917"/>
      </dsp:txXfrm>
    </dsp:sp>
    <dsp:sp modelId="{D14C9AC0-CA60-4D2C-A2F7-04EF145D36C6}">
      <dsp:nvSpPr>
        <dsp:cNvPr id="0" name=""/>
        <dsp:cNvSpPr/>
      </dsp:nvSpPr>
      <dsp:spPr>
        <a:xfrm>
          <a:off x="5262810" y="1362202"/>
          <a:ext cx="0" cy="747014"/>
        </a:xfrm>
        <a:prstGeom prst="line">
          <a:avLst/>
        </a:prstGeom>
        <a:solidFill>
          <a:schemeClr val="accent2">
            <a:hueOff val="6443614"/>
            <a:satOff val="-18493"/>
            <a:lumOff val="-29609"/>
            <a:alphaOff val="0"/>
          </a:schemeClr>
        </a:solidFill>
        <a:ln w="6350" cap="flat" cmpd="sng" algn="ctr">
          <a:solidFill>
            <a:schemeClr val="accent2">
              <a:hueOff val="6443614"/>
              <a:satOff val="-18493"/>
              <a:lumOff val="-29609"/>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0C09459-AA0E-448E-918F-BFA204964120}">
      <dsp:nvSpPr>
        <dsp:cNvPr id="0" name=""/>
        <dsp:cNvSpPr/>
      </dsp:nvSpPr>
      <dsp:spPr>
        <a:xfrm>
          <a:off x="5207882" y="2142172"/>
          <a:ext cx="109855" cy="109855"/>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D3196-CE30-45C8-88FB-F1140661CD9D}">
      <dsp:nvSpPr>
        <dsp:cNvPr id="0" name=""/>
        <dsp:cNvSpPr/>
      </dsp:nvSpPr>
      <dsp:spPr>
        <a:xfrm>
          <a:off x="1114880" y="-95128"/>
          <a:ext cx="5216401" cy="3139502"/>
        </a:xfrm>
        <a:prstGeom prst="roundRect">
          <a:avLst>
            <a:gd name="adj" fmla="val 10000"/>
          </a:avLst>
        </a:prstGeom>
        <a:solidFill>
          <a:srgbClr val="15608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543404-11F2-4B95-A69A-C5BDBE58F618}">
      <dsp:nvSpPr>
        <dsp:cNvPr id="0" name=""/>
        <dsp:cNvSpPr/>
      </dsp:nvSpPr>
      <dsp:spPr>
        <a:xfrm>
          <a:off x="1691952" y="453089"/>
          <a:ext cx="5216401" cy="313950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ts val="300"/>
            </a:spcAft>
            <a:buNone/>
          </a:pPr>
          <a:r>
            <a:rPr lang="en-US" sz="2500" kern="1200" dirty="0"/>
            <a:t>still encourage these including other sources but </a:t>
          </a:r>
          <a:r>
            <a:rPr lang="en-US" sz="2500" b="1" kern="1200" dirty="0"/>
            <a:t>NO SSHIP funds </a:t>
          </a:r>
          <a:r>
            <a:rPr lang="en-US" sz="2500" kern="1200" dirty="0"/>
            <a:t>(Town should plan on absorbing the permit and fees, PI conversion, Eversource, Sustainable CT, Green Bank).  MUST be submitted by </a:t>
          </a:r>
        </a:p>
        <a:p>
          <a:pPr marL="0" lvl="0" indent="0" algn="ctr" defTabSz="1111250">
            <a:lnSpc>
              <a:spcPct val="90000"/>
            </a:lnSpc>
            <a:spcBef>
              <a:spcPct val="0"/>
            </a:spcBef>
            <a:spcAft>
              <a:spcPts val="300"/>
            </a:spcAft>
            <a:buNone/>
          </a:pPr>
          <a:r>
            <a:rPr lang="en-US" sz="2500" b="1" kern="1200" dirty="0"/>
            <a:t>June 7, 2025 </a:t>
          </a:r>
          <a:r>
            <a:rPr lang="en-US" sz="2500" kern="1200" dirty="0"/>
            <a:t>with </a:t>
          </a:r>
          <a:r>
            <a:rPr lang="en-US" sz="2500" b="1" kern="1200" dirty="0"/>
            <a:t>90% D&amp;S</a:t>
          </a:r>
          <a:r>
            <a:rPr lang="en-US" sz="2500" kern="1200" dirty="0"/>
            <a:t> </a:t>
          </a:r>
        </a:p>
      </dsp:txBody>
      <dsp:txXfrm>
        <a:off x="1783905" y="545042"/>
        <a:ext cx="5032495" cy="295559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621"/>
          </a:xfrm>
          <a:prstGeom prst="rect">
            <a:avLst/>
          </a:prstGeom>
        </p:spPr>
        <p:txBody>
          <a:bodyPr vert="horz" lIns="91440" tIns="45720" rIns="91440" bIns="45720" rtlCol="0"/>
          <a:lstStyle>
            <a:lvl1pPr algn="r">
              <a:defRPr sz="1200"/>
            </a:lvl1pPr>
          </a:lstStyle>
          <a:p>
            <a:fld id="{212A2879-F3AE-4487-9574-F326B0919C8A}" type="datetimeFigureOut">
              <a:rPr lang="en-US" smtClean="0"/>
              <a:t>3/31/2025</a:t>
            </a:fld>
            <a:endParaRPr lang="en-US"/>
          </a:p>
        </p:txBody>
      </p:sp>
      <p:sp>
        <p:nvSpPr>
          <p:cNvPr id="4" name="Footer Placeholder 3"/>
          <p:cNvSpPr>
            <a:spLocks noGrp="1"/>
          </p:cNvSpPr>
          <p:nvPr>
            <p:ph type="ftr" sz="quarter" idx="2"/>
          </p:nvPr>
        </p:nvSpPr>
        <p:spPr>
          <a:xfrm>
            <a:off x="1" y="8830782"/>
            <a:ext cx="3038475" cy="4656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30782"/>
            <a:ext cx="3038475" cy="465620"/>
          </a:xfrm>
          <a:prstGeom prst="rect">
            <a:avLst/>
          </a:prstGeom>
        </p:spPr>
        <p:txBody>
          <a:bodyPr vert="horz" lIns="91440" tIns="45720" rIns="91440" bIns="45720" rtlCol="0" anchor="b"/>
          <a:lstStyle>
            <a:lvl1pPr algn="r">
              <a:defRPr sz="1200"/>
            </a:lvl1pPr>
          </a:lstStyle>
          <a:p>
            <a:fld id="{2E4E410C-DDBF-4A4C-8739-F03DE4E88300}" type="slidenum">
              <a:rPr lang="en-US" smtClean="0"/>
              <a:t>‹#›</a:t>
            </a:fld>
            <a:endParaRPr lang="en-US"/>
          </a:p>
        </p:txBody>
      </p:sp>
    </p:spTree>
    <p:extLst>
      <p:ext uri="{BB962C8B-B14F-4D97-AF65-F5344CB8AC3E}">
        <p14:creationId xmlns:p14="http://schemas.microsoft.com/office/powerpoint/2010/main" val="3169252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757" tIns="46378" rIns="92757" bIns="46378" rtlCol="0"/>
          <a:lstStyle>
            <a:lvl1pPr algn="r">
              <a:defRPr sz="1200"/>
            </a:lvl1pPr>
          </a:lstStyle>
          <a:p>
            <a:fld id="{63971056-33CD-4C09-AF07-C0E55475F1D4}" type="datetimeFigureOut">
              <a:rPr lang="en-US" smtClean="0"/>
              <a:t>3/31/2025</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757" tIns="46378" rIns="92757" bIns="463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757" tIns="46378" rIns="92757" bIns="46378" rtlCol="0" anchor="b"/>
          <a:lstStyle>
            <a:lvl1pPr algn="r">
              <a:defRPr sz="1200"/>
            </a:lvl1pPr>
          </a:lstStyle>
          <a:p>
            <a:fld id="{1A80BD90-55DF-4866-BB74-6F68943FC1F8}" type="slidenum">
              <a:rPr lang="en-US" smtClean="0"/>
              <a:t>‹#›</a:t>
            </a:fld>
            <a:endParaRPr lang="en-US"/>
          </a:p>
        </p:txBody>
      </p:sp>
    </p:spTree>
    <p:extLst>
      <p:ext uri="{BB962C8B-B14F-4D97-AF65-F5344CB8AC3E}">
        <p14:creationId xmlns:p14="http://schemas.microsoft.com/office/powerpoint/2010/main" val="845369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80BD90-55DF-4866-BB74-6F68943FC1F8}" type="slidenum">
              <a:rPr lang="en-US" smtClean="0"/>
              <a:t>1</a:t>
            </a:fld>
            <a:endParaRPr lang="en-US"/>
          </a:p>
        </p:txBody>
      </p:sp>
    </p:spTree>
    <p:extLst>
      <p:ext uri="{BB962C8B-B14F-4D97-AF65-F5344CB8AC3E}">
        <p14:creationId xmlns:p14="http://schemas.microsoft.com/office/powerpoint/2010/main" val="2176099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a closer look…..with </a:t>
            </a:r>
          </a:p>
        </p:txBody>
      </p:sp>
      <p:sp>
        <p:nvSpPr>
          <p:cNvPr id="4" name="Slide Number Placeholder 3"/>
          <p:cNvSpPr>
            <a:spLocks noGrp="1"/>
          </p:cNvSpPr>
          <p:nvPr>
            <p:ph type="sldNum" sz="quarter" idx="5"/>
          </p:nvPr>
        </p:nvSpPr>
        <p:spPr/>
        <p:txBody>
          <a:bodyPr/>
          <a:lstStyle/>
          <a:p>
            <a:fld id="{1A80BD90-55DF-4866-BB74-6F68943FC1F8}" type="slidenum">
              <a:rPr lang="en-US" smtClean="0"/>
              <a:t>3</a:t>
            </a:fld>
            <a:endParaRPr lang="en-US"/>
          </a:p>
        </p:txBody>
      </p:sp>
    </p:spTree>
    <p:extLst>
      <p:ext uri="{BB962C8B-B14F-4D97-AF65-F5344CB8AC3E}">
        <p14:creationId xmlns:p14="http://schemas.microsoft.com/office/powerpoint/2010/main" val="2005792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Impact-go for the max bonus of up to 100 pts </a:t>
            </a:r>
          </a:p>
          <a:p>
            <a:r>
              <a:rPr lang="en-US" dirty="0"/>
              <a:t>Capacity go for the maximum bonus </a:t>
            </a:r>
          </a:p>
        </p:txBody>
      </p:sp>
      <p:sp>
        <p:nvSpPr>
          <p:cNvPr id="4" name="Slide Number Placeholder 3"/>
          <p:cNvSpPr>
            <a:spLocks noGrp="1"/>
          </p:cNvSpPr>
          <p:nvPr>
            <p:ph type="sldNum" sz="quarter" idx="10"/>
          </p:nvPr>
        </p:nvSpPr>
        <p:spPr/>
        <p:txBody>
          <a:bodyPr/>
          <a:lstStyle/>
          <a:p>
            <a:fld id="{1A80BD90-55DF-4866-BB74-6F68943FC1F8}" type="slidenum">
              <a:rPr lang="en-US" smtClean="0"/>
              <a:t>4</a:t>
            </a:fld>
            <a:endParaRPr lang="en-US"/>
          </a:p>
        </p:txBody>
      </p:sp>
    </p:spTree>
    <p:extLst>
      <p:ext uri="{BB962C8B-B14F-4D97-AF65-F5344CB8AC3E}">
        <p14:creationId xmlns:p14="http://schemas.microsoft.com/office/powerpoint/2010/main" val="198576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800" b="0" i="0" u="none" strike="noStrike" dirty="0">
                <a:solidFill>
                  <a:srgbClr val="000000"/>
                </a:solidFill>
                <a:effectLst/>
                <a:latin typeface="Arial" panose="020B0604020202020204" pitchFamily="34" charset="0"/>
              </a:rPr>
              <a:t>1. CDBG/SSHP project demonstrating need with comprehensive plan noted clearly describing both Phase 1  and  2</a:t>
            </a:r>
            <a:r>
              <a:rPr lang="en-US" dirty="0"/>
              <a:t> </a:t>
            </a:r>
          </a:p>
          <a:p>
            <a:r>
              <a:rPr lang="en-US" dirty="0"/>
              <a:t>2.</a:t>
            </a:r>
            <a:r>
              <a:rPr lang="en-US" sz="1800" b="0" i="0" u="none" strike="noStrike" dirty="0">
                <a:solidFill>
                  <a:srgbClr val="000000"/>
                </a:solidFill>
                <a:effectLst/>
                <a:latin typeface="Arial" panose="020B0604020202020204" pitchFamily="34" charset="0"/>
              </a:rPr>
              <a:t> Does this project include a whole campus generator(s) for all units?  Refrigeration, heating and cooling, life safety systems with a minimum of  three powered outlets per units</a:t>
            </a:r>
            <a:r>
              <a:rPr lang="en-US" dirty="0"/>
              <a:t> </a:t>
            </a:r>
          </a:p>
          <a:p>
            <a:r>
              <a:rPr lang="en-US" dirty="0"/>
              <a:t>3. </a:t>
            </a:r>
            <a:r>
              <a:rPr lang="en-US" sz="1800" b="0" i="0" u="none" strike="noStrike" dirty="0">
                <a:solidFill>
                  <a:srgbClr val="000000"/>
                </a:solidFill>
                <a:effectLst/>
                <a:latin typeface="Arial" panose="020B0604020202020204" pitchFamily="34" charset="0"/>
              </a:rPr>
              <a:t>Does the project include an update/increase in #of units to meet State 10% Type A units?  *Type A begins at the parking lot ….</a:t>
            </a:r>
          </a:p>
          <a:p>
            <a:r>
              <a:rPr lang="en-US" sz="1800" b="0" i="0" u="none" strike="noStrike" dirty="0">
                <a:solidFill>
                  <a:srgbClr val="000000"/>
                </a:solidFill>
                <a:effectLst/>
                <a:latin typeface="Arial" panose="020B0604020202020204" pitchFamily="34" charset="0"/>
              </a:rPr>
              <a:t>4. Does this project include Solar as an energy savings component for the entire  campus e.g. the solar system selected should include  (sub-metering) distributes cost savings to both Housing Authorities and residents? </a:t>
            </a:r>
          </a:p>
          <a:p>
            <a:r>
              <a:rPr lang="en-US" sz="1800" b="0" i="0" u="none" strike="noStrike" dirty="0">
                <a:solidFill>
                  <a:srgbClr val="000000"/>
                </a:solidFill>
                <a:effectLst/>
                <a:latin typeface="Arial" panose="020B0604020202020204" pitchFamily="34" charset="0"/>
              </a:rPr>
              <a:t>5. Does the HA promote Sustainability and wellness:  Raised garden beds, an opportunity for residents to grow food, pollinating gardens, composting, recycling etc. </a:t>
            </a:r>
          </a:p>
          <a:p>
            <a:r>
              <a:rPr lang="en-US" sz="1800" b="0" i="0" u="none" strike="noStrike" dirty="0">
                <a:solidFill>
                  <a:srgbClr val="000000"/>
                </a:solidFill>
                <a:effectLst/>
                <a:latin typeface="Arial" panose="020B0604020202020204" pitchFamily="34" charset="0"/>
              </a:rPr>
              <a:t>6. How impactful is your HA? Does the Community Center offer adult learning of any kind e.g. classes, games, reading, programs to facilitate interactions with surrounding neighborhoods etc. </a:t>
            </a:r>
            <a:endParaRPr lang="en-US" dirty="0"/>
          </a:p>
        </p:txBody>
      </p:sp>
      <p:sp>
        <p:nvSpPr>
          <p:cNvPr id="4" name="Slide Number Placeholder 3"/>
          <p:cNvSpPr>
            <a:spLocks noGrp="1"/>
          </p:cNvSpPr>
          <p:nvPr>
            <p:ph type="sldNum" sz="quarter" idx="5"/>
          </p:nvPr>
        </p:nvSpPr>
        <p:spPr/>
        <p:txBody>
          <a:bodyPr/>
          <a:lstStyle/>
          <a:p>
            <a:fld id="{1A80BD90-55DF-4866-BB74-6F68943FC1F8}" type="slidenum">
              <a:rPr lang="en-US" smtClean="0"/>
              <a:t>6</a:t>
            </a:fld>
            <a:endParaRPr lang="en-US"/>
          </a:p>
        </p:txBody>
      </p:sp>
    </p:spTree>
    <p:extLst>
      <p:ext uri="{BB962C8B-B14F-4D97-AF65-F5344CB8AC3E}">
        <p14:creationId xmlns:p14="http://schemas.microsoft.com/office/powerpoint/2010/main" val="2746200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this year, if you don’t complete this section accurately, your score will be negatively impacted.  </a:t>
            </a:r>
          </a:p>
        </p:txBody>
      </p:sp>
      <p:sp>
        <p:nvSpPr>
          <p:cNvPr id="4" name="Slide Number Placeholder 3"/>
          <p:cNvSpPr>
            <a:spLocks noGrp="1"/>
          </p:cNvSpPr>
          <p:nvPr>
            <p:ph type="sldNum" sz="quarter" idx="10"/>
          </p:nvPr>
        </p:nvSpPr>
        <p:spPr/>
        <p:txBody>
          <a:bodyPr/>
          <a:lstStyle/>
          <a:p>
            <a:fld id="{1A80BD90-55DF-4866-BB74-6F68943FC1F8}" type="slidenum">
              <a:rPr lang="en-US" smtClean="0"/>
              <a:t>14</a:t>
            </a:fld>
            <a:endParaRPr lang="en-US"/>
          </a:p>
        </p:txBody>
      </p:sp>
    </p:spTree>
    <p:extLst>
      <p:ext uri="{BB962C8B-B14F-4D97-AF65-F5344CB8AC3E}">
        <p14:creationId xmlns:p14="http://schemas.microsoft.com/office/powerpoint/2010/main" val="66105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4.2 </a:t>
            </a:r>
            <a:r>
              <a:rPr lang="en-US" dirty="0"/>
              <a:t>local</a:t>
            </a:r>
            <a:r>
              <a:rPr lang="en-US" baseline="0" dirty="0"/>
              <a:t> leverage.  This is where we access your partnerships, your buying power and your level of firm/Conditional commitment at the time of application.   We prefer to see firm commitments so put some skin in the game.  Towns again this year are required to </a:t>
            </a:r>
            <a:r>
              <a:rPr lang="en-US" b="1" baseline="0" dirty="0"/>
              <a:t>waive Permit &amp; Fees </a:t>
            </a:r>
          </a:p>
          <a:p>
            <a:r>
              <a:rPr lang="en-US" b="1" baseline="0" dirty="0"/>
              <a:t>Our partners Eversource ,Sustainable CT and </a:t>
            </a:r>
            <a:r>
              <a:rPr lang="en-US" b="1" baseline="0" dirty="0" err="1"/>
              <a:t>GreenBank</a:t>
            </a:r>
            <a:r>
              <a:rPr lang="en-US" b="1" baseline="0" dirty="0"/>
              <a:t>  </a:t>
            </a:r>
            <a:r>
              <a:rPr lang="en-US" baseline="0" dirty="0"/>
              <a:t>this year will work again with applicants to prepare a firm commitment letter</a:t>
            </a:r>
          </a:p>
          <a:p>
            <a:endParaRPr lang="en-US" dirty="0"/>
          </a:p>
        </p:txBody>
      </p:sp>
      <p:sp>
        <p:nvSpPr>
          <p:cNvPr id="4" name="Slide Number Placeholder 3"/>
          <p:cNvSpPr>
            <a:spLocks noGrp="1"/>
          </p:cNvSpPr>
          <p:nvPr>
            <p:ph type="sldNum" sz="quarter" idx="10"/>
          </p:nvPr>
        </p:nvSpPr>
        <p:spPr/>
        <p:txBody>
          <a:bodyPr/>
          <a:lstStyle/>
          <a:p>
            <a:fld id="{1A80BD90-55DF-4866-BB74-6F68943FC1F8}" type="slidenum">
              <a:rPr lang="en-US" smtClean="0"/>
              <a:t>15</a:t>
            </a:fld>
            <a:endParaRPr lang="en-US"/>
          </a:p>
        </p:txBody>
      </p:sp>
    </p:spTree>
    <p:extLst>
      <p:ext uri="{BB962C8B-B14F-4D97-AF65-F5344CB8AC3E}">
        <p14:creationId xmlns:p14="http://schemas.microsoft.com/office/powerpoint/2010/main" val="3768055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80BD90-55DF-4866-BB74-6F68943FC1F8}" type="slidenum">
              <a:rPr lang="en-US" smtClean="0"/>
              <a:t>16</a:t>
            </a:fld>
            <a:endParaRPr lang="en-US"/>
          </a:p>
        </p:txBody>
      </p:sp>
    </p:spTree>
    <p:extLst>
      <p:ext uri="{BB962C8B-B14F-4D97-AF65-F5344CB8AC3E}">
        <p14:creationId xmlns:p14="http://schemas.microsoft.com/office/powerpoint/2010/main" val="436658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80BD90-55DF-4866-BB74-6F68943FC1F8}" type="slidenum">
              <a:rPr lang="en-US" smtClean="0"/>
              <a:t>17</a:t>
            </a:fld>
            <a:endParaRPr lang="en-US"/>
          </a:p>
        </p:txBody>
      </p:sp>
    </p:spTree>
    <p:extLst>
      <p:ext uri="{BB962C8B-B14F-4D97-AF65-F5344CB8AC3E}">
        <p14:creationId xmlns:p14="http://schemas.microsoft.com/office/powerpoint/2010/main" val="1968151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922CF-116D-6FC7-EFA8-793732B9654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68B01E2-5165-9C7D-C9DD-C279F758C2C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35485F5-D196-A13B-E418-72E70EC3EC51}"/>
              </a:ext>
            </a:extLst>
          </p:cNvPr>
          <p:cNvSpPr>
            <a:spLocks noGrp="1"/>
          </p:cNvSpPr>
          <p:nvPr>
            <p:ph type="dt" sz="half" idx="10"/>
          </p:nvPr>
        </p:nvSpPr>
        <p:spPr/>
        <p:txBody>
          <a:bodyPr/>
          <a:lstStyle/>
          <a:p>
            <a:r>
              <a:rPr lang="en-US"/>
              <a:t>Tuesday, April 1, 2025</a:t>
            </a:r>
          </a:p>
        </p:txBody>
      </p:sp>
      <p:sp>
        <p:nvSpPr>
          <p:cNvPr id="5" name="Footer Placeholder 4">
            <a:extLst>
              <a:ext uri="{FF2B5EF4-FFF2-40B4-BE49-F238E27FC236}">
                <a16:creationId xmlns:a16="http://schemas.microsoft.com/office/drawing/2014/main" id="{EEF9673C-2B72-F3D1-EBD6-4B03BAE234AD}"/>
              </a:ext>
            </a:extLst>
          </p:cNvPr>
          <p:cNvSpPr>
            <a:spLocks noGrp="1"/>
          </p:cNvSpPr>
          <p:nvPr>
            <p:ph type="ftr" sz="quarter" idx="11"/>
          </p:nvPr>
        </p:nvSpPr>
        <p:spPr/>
        <p:txBody>
          <a:bodyPr/>
          <a:lstStyle/>
          <a:p>
            <a:r>
              <a:rPr lang="en-US"/>
              <a:t>State of Connecticut - Department of Housing - Small Cities CDBG</a:t>
            </a:r>
          </a:p>
        </p:txBody>
      </p:sp>
      <p:sp>
        <p:nvSpPr>
          <p:cNvPr id="6" name="Slide Number Placeholder 5">
            <a:extLst>
              <a:ext uri="{FF2B5EF4-FFF2-40B4-BE49-F238E27FC236}">
                <a16:creationId xmlns:a16="http://schemas.microsoft.com/office/drawing/2014/main" id="{C45281D8-CE94-47C5-47DF-9489C80089ED}"/>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588633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15702-6C08-47EC-BB70-4E1F938F2B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FDBC5F-6274-2B8C-7F4F-1614AB90DA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3C31E-8E7F-A4F1-4A02-59B11597DAD8}"/>
              </a:ext>
            </a:extLst>
          </p:cNvPr>
          <p:cNvSpPr>
            <a:spLocks noGrp="1"/>
          </p:cNvSpPr>
          <p:nvPr>
            <p:ph type="dt" sz="half" idx="10"/>
          </p:nvPr>
        </p:nvSpPr>
        <p:spPr/>
        <p:txBody>
          <a:bodyPr/>
          <a:lstStyle/>
          <a:p>
            <a:r>
              <a:rPr lang="en-US"/>
              <a:t>Tuesday, April 1, 2025</a:t>
            </a:r>
          </a:p>
        </p:txBody>
      </p:sp>
      <p:sp>
        <p:nvSpPr>
          <p:cNvPr id="5" name="Footer Placeholder 4">
            <a:extLst>
              <a:ext uri="{FF2B5EF4-FFF2-40B4-BE49-F238E27FC236}">
                <a16:creationId xmlns:a16="http://schemas.microsoft.com/office/drawing/2014/main" id="{75080155-7102-11F8-7265-1AC36D6FDC48}"/>
              </a:ext>
            </a:extLst>
          </p:cNvPr>
          <p:cNvSpPr>
            <a:spLocks noGrp="1"/>
          </p:cNvSpPr>
          <p:nvPr>
            <p:ph type="ftr" sz="quarter" idx="11"/>
          </p:nvPr>
        </p:nvSpPr>
        <p:spPr/>
        <p:txBody>
          <a:bodyPr/>
          <a:lstStyle/>
          <a:p>
            <a:r>
              <a:rPr lang="en-US"/>
              <a:t>State of Connecticut - Department of Housing - Small Cities CDBG</a:t>
            </a:r>
          </a:p>
        </p:txBody>
      </p:sp>
      <p:sp>
        <p:nvSpPr>
          <p:cNvPr id="6" name="Slide Number Placeholder 5">
            <a:extLst>
              <a:ext uri="{FF2B5EF4-FFF2-40B4-BE49-F238E27FC236}">
                <a16:creationId xmlns:a16="http://schemas.microsoft.com/office/drawing/2014/main" id="{EF02F19B-A73E-1993-171C-9A7EA26C5032}"/>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13425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B730C2-DEDB-70EC-A898-D24E6A455B3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75DE6E-6E9F-8878-01E5-175205DE40D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228053-D243-D88E-AA3A-60A7C145D3C2}"/>
              </a:ext>
            </a:extLst>
          </p:cNvPr>
          <p:cNvSpPr>
            <a:spLocks noGrp="1"/>
          </p:cNvSpPr>
          <p:nvPr>
            <p:ph type="dt" sz="half" idx="10"/>
          </p:nvPr>
        </p:nvSpPr>
        <p:spPr/>
        <p:txBody>
          <a:bodyPr/>
          <a:lstStyle/>
          <a:p>
            <a:r>
              <a:rPr lang="en-US"/>
              <a:t>Tuesday, April 1, 2025</a:t>
            </a:r>
          </a:p>
        </p:txBody>
      </p:sp>
      <p:sp>
        <p:nvSpPr>
          <p:cNvPr id="5" name="Footer Placeholder 4">
            <a:extLst>
              <a:ext uri="{FF2B5EF4-FFF2-40B4-BE49-F238E27FC236}">
                <a16:creationId xmlns:a16="http://schemas.microsoft.com/office/drawing/2014/main" id="{E68672DB-6DCE-19F2-EE73-62F00A8FBFD7}"/>
              </a:ext>
            </a:extLst>
          </p:cNvPr>
          <p:cNvSpPr>
            <a:spLocks noGrp="1"/>
          </p:cNvSpPr>
          <p:nvPr>
            <p:ph type="ftr" sz="quarter" idx="11"/>
          </p:nvPr>
        </p:nvSpPr>
        <p:spPr/>
        <p:txBody>
          <a:bodyPr/>
          <a:lstStyle/>
          <a:p>
            <a:r>
              <a:rPr lang="en-US"/>
              <a:t>State of Connecticut - Department of Housing - Small Cities CDBG</a:t>
            </a:r>
          </a:p>
        </p:txBody>
      </p:sp>
      <p:sp>
        <p:nvSpPr>
          <p:cNvPr id="6" name="Slide Number Placeholder 5">
            <a:extLst>
              <a:ext uri="{FF2B5EF4-FFF2-40B4-BE49-F238E27FC236}">
                <a16:creationId xmlns:a16="http://schemas.microsoft.com/office/drawing/2014/main" id="{9B7B0C05-3F3E-3E34-AB85-3919568A1F34}"/>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504714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April 1, 2025</a:t>
            </a:r>
            <a:endParaRPr lang="en-US" dirty="0"/>
          </a:p>
        </p:txBody>
      </p:sp>
      <p:sp>
        <p:nvSpPr>
          <p:cNvPr id="5" name="Footer Placeholder 4"/>
          <p:cNvSpPr>
            <a:spLocks noGrp="1"/>
          </p:cNvSpPr>
          <p:nvPr>
            <p:ph type="ftr" sz="quarter" idx="11"/>
          </p:nvPr>
        </p:nvSpPr>
        <p:spPr/>
        <p:txBody>
          <a:bodyPr/>
          <a:lstStyle/>
          <a:p>
            <a:r>
              <a:rPr lang="en-US"/>
              <a:t>State of Connecticut - Department of Housing - Small Cities CDBG</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5785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CB365-2DCE-34F4-2B04-A3C8D319A2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97A5F7-142B-E634-FB8B-C4E19C6AD1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15540E-8A18-E3A4-9757-97F70C703212}"/>
              </a:ext>
            </a:extLst>
          </p:cNvPr>
          <p:cNvSpPr>
            <a:spLocks noGrp="1"/>
          </p:cNvSpPr>
          <p:nvPr>
            <p:ph type="dt" sz="half" idx="10"/>
          </p:nvPr>
        </p:nvSpPr>
        <p:spPr/>
        <p:txBody>
          <a:bodyPr/>
          <a:lstStyle/>
          <a:p>
            <a:r>
              <a:rPr lang="en-US"/>
              <a:t>Tuesday, April 1, 2025</a:t>
            </a:r>
          </a:p>
        </p:txBody>
      </p:sp>
      <p:sp>
        <p:nvSpPr>
          <p:cNvPr id="5" name="Footer Placeholder 4">
            <a:extLst>
              <a:ext uri="{FF2B5EF4-FFF2-40B4-BE49-F238E27FC236}">
                <a16:creationId xmlns:a16="http://schemas.microsoft.com/office/drawing/2014/main" id="{419C0075-8DC7-BD4D-427A-D10F75ED0DB4}"/>
              </a:ext>
            </a:extLst>
          </p:cNvPr>
          <p:cNvSpPr>
            <a:spLocks noGrp="1"/>
          </p:cNvSpPr>
          <p:nvPr>
            <p:ph type="ftr" sz="quarter" idx="11"/>
          </p:nvPr>
        </p:nvSpPr>
        <p:spPr/>
        <p:txBody>
          <a:bodyPr/>
          <a:lstStyle/>
          <a:p>
            <a:r>
              <a:rPr lang="en-US"/>
              <a:t>State of Connecticut - Department of Housing - Small Cities CDBG</a:t>
            </a:r>
          </a:p>
        </p:txBody>
      </p:sp>
      <p:sp>
        <p:nvSpPr>
          <p:cNvPr id="6" name="Slide Number Placeholder 5">
            <a:extLst>
              <a:ext uri="{FF2B5EF4-FFF2-40B4-BE49-F238E27FC236}">
                <a16:creationId xmlns:a16="http://schemas.microsoft.com/office/drawing/2014/main" id="{C35788EB-2BC6-4A29-22FC-E375AC569FBC}"/>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1795214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1E49C-6AB3-3557-3CCC-4DF05C74BF9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BB0C597-2449-D2BB-5EE1-A55C6183357D}"/>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7AC91C-946A-9502-F32A-6C73A930FF6C}"/>
              </a:ext>
            </a:extLst>
          </p:cNvPr>
          <p:cNvSpPr>
            <a:spLocks noGrp="1"/>
          </p:cNvSpPr>
          <p:nvPr>
            <p:ph type="dt" sz="half" idx="10"/>
          </p:nvPr>
        </p:nvSpPr>
        <p:spPr/>
        <p:txBody>
          <a:bodyPr/>
          <a:lstStyle/>
          <a:p>
            <a:r>
              <a:rPr lang="en-US"/>
              <a:t>Tuesday, April 1, 2025</a:t>
            </a:r>
          </a:p>
        </p:txBody>
      </p:sp>
      <p:sp>
        <p:nvSpPr>
          <p:cNvPr id="5" name="Footer Placeholder 4">
            <a:extLst>
              <a:ext uri="{FF2B5EF4-FFF2-40B4-BE49-F238E27FC236}">
                <a16:creationId xmlns:a16="http://schemas.microsoft.com/office/drawing/2014/main" id="{B32FBE1A-8124-415B-350F-0A8E6A2B8DCC}"/>
              </a:ext>
            </a:extLst>
          </p:cNvPr>
          <p:cNvSpPr>
            <a:spLocks noGrp="1"/>
          </p:cNvSpPr>
          <p:nvPr>
            <p:ph type="ftr" sz="quarter" idx="11"/>
          </p:nvPr>
        </p:nvSpPr>
        <p:spPr/>
        <p:txBody>
          <a:bodyPr/>
          <a:lstStyle/>
          <a:p>
            <a:r>
              <a:rPr lang="en-US"/>
              <a:t>State of Connecticut - Department of Housing - Small Cities CDBG</a:t>
            </a:r>
          </a:p>
        </p:txBody>
      </p:sp>
      <p:sp>
        <p:nvSpPr>
          <p:cNvPr id="6" name="Slide Number Placeholder 5">
            <a:extLst>
              <a:ext uri="{FF2B5EF4-FFF2-40B4-BE49-F238E27FC236}">
                <a16:creationId xmlns:a16="http://schemas.microsoft.com/office/drawing/2014/main" id="{017FD2B9-9387-EC18-BB89-E0DF8CE346D5}"/>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4059351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B1C9-59EC-509D-3CB0-2E761A14DA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E6BF61-1BBC-8885-85D9-E574A074FC8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4858F0-D1F6-AF45-5E3B-C3C03911AAD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CA4692-91AE-C78D-90FF-0EC11565C981}"/>
              </a:ext>
            </a:extLst>
          </p:cNvPr>
          <p:cNvSpPr>
            <a:spLocks noGrp="1"/>
          </p:cNvSpPr>
          <p:nvPr>
            <p:ph type="dt" sz="half" idx="10"/>
          </p:nvPr>
        </p:nvSpPr>
        <p:spPr/>
        <p:txBody>
          <a:bodyPr/>
          <a:lstStyle/>
          <a:p>
            <a:r>
              <a:rPr lang="en-US"/>
              <a:t>Tuesday, April 1, 2025</a:t>
            </a:r>
          </a:p>
        </p:txBody>
      </p:sp>
      <p:sp>
        <p:nvSpPr>
          <p:cNvPr id="6" name="Footer Placeholder 5">
            <a:extLst>
              <a:ext uri="{FF2B5EF4-FFF2-40B4-BE49-F238E27FC236}">
                <a16:creationId xmlns:a16="http://schemas.microsoft.com/office/drawing/2014/main" id="{23B48112-5FDB-270F-F3F0-C7F2EE33F9DF}"/>
              </a:ext>
            </a:extLst>
          </p:cNvPr>
          <p:cNvSpPr>
            <a:spLocks noGrp="1"/>
          </p:cNvSpPr>
          <p:nvPr>
            <p:ph type="ftr" sz="quarter" idx="11"/>
          </p:nvPr>
        </p:nvSpPr>
        <p:spPr/>
        <p:txBody>
          <a:bodyPr/>
          <a:lstStyle/>
          <a:p>
            <a:r>
              <a:rPr lang="en-US"/>
              <a:t>State of Connecticut - Department of Housing - Small Cities CDBG</a:t>
            </a:r>
          </a:p>
        </p:txBody>
      </p:sp>
      <p:sp>
        <p:nvSpPr>
          <p:cNvPr id="7" name="Slide Number Placeholder 6">
            <a:extLst>
              <a:ext uri="{FF2B5EF4-FFF2-40B4-BE49-F238E27FC236}">
                <a16:creationId xmlns:a16="http://schemas.microsoft.com/office/drawing/2014/main" id="{4F0C29BD-B0D1-374E-138F-92A334AA45F1}"/>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236334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7EFC3-1F41-A4F6-34C5-63AD4CCFD2D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E51F91-062D-53B6-8D02-4DBA49310E4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760AF09-AE1B-4EE6-80D3-D6402B90103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8C543E-6545-9A1C-9F22-528A3CC7295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50F5B7E-1D9D-DB9D-095A-EC3BBCAE830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8447F0-8A6E-26A9-045A-5232E057FF10}"/>
              </a:ext>
            </a:extLst>
          </p:cNvPr>
          <p:cNvSpPr>
            <a:spLocks noGrp="1"/>
          </p:cNvSpPr>
          <p:nvPr>
            <p:ph type="dt" sz="half" idx="10"/>
          </p:nvPr>
        </p:nvSpPr>
        <p:spPr/>
        <p:txBody>
          <a:bodyPr/>
          <a:lstStyle/>
          <a:p>
            <a:r>
              <a:rPr lang="en-US"/>
              <a:t>Tuesday, April 1, 2025</a:t>
            </a:r>
          </a:p>
        </p:txBody>
      </p:sp>
      <p:sp>
        <p:nvSpPr>
          <p:cNvPr id="8" name="Footer Placeholder 7">
            <a:extLst>
              <a:ext uri="{FF2B5EF4-FFF2-40B4-BE49-F238E27FC236}">
                <a16:creationId xmlns:a16="http://schemas.microsoft.com/office/drawing/2014/main" id="{09BD006F-DF04-0EF0-BDC4-556F681A3E08}"/>
              </a:ext>
            </a:extLst>
          </p:cNvPr>
          <p:cNvSpPr>
            <a:spLocks noGrp="1"/>
          </p:cNvSpPr>
          <p:nvPr>
            <p:ph type="ftr" sz="quarter" idx="11"/>
          </p:nvPr>
        </p:nvSpPr>
        <p:spPr/>
        <p:txBody>
          <a:bodyPr/>
          <a:lstStyle/>
          <a:p>
            <a:r>
              <a:rPr lang="en-US"/>
              <a:t>State of Connecticut - Department of Housing - Small Cities CDBG</a:t>
            </a:r>
          </a:p>
        </p:txBody>
      </p:sp>
      <p:sp>
        <p:nvSpPr>
          <p:cNvPr id="9" name="Slide Number Placeholder 8">
            <a:extLst>
              <a:ext uri="{FF2B5EF4-FFF2-40B4-BE49-F238E27FC236}">
                <a16:creationId xmlns:a16="http://schemas.microsoft.com/office/drawing/2014/main" id="{B5676543-096C-81D5-F0F2-027034A2C504}"/>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258047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54DE8-C6C2-3D1A-F972-8427EA56B7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B91E8B-6587-376A-C3D3-6A6090950748}"/>
              </a:ext>
            </a:extLst>
          </p:cNvPr>
          <p:cNvSpPr>
            <a:spLocks noGrp="1"/>
          </p:cNvSpPr>
          <p:nvPr>
            <p:ph type="dt" sz="half" idx="10"/>
          </p:nvPr>
        </p:nvSpPr>
        <p:spPr/>
        <p:txBody>
          <a:bodyPr/>
          <a:lstStyle/>
          <a:p>
            <a:r>
              <a:rPr lang="en-US"/>
              <a:t>Tuesday, April 1, 2025</a:t>
            </a:r>
          </a:p>
        </p:txBody>
      </p:sp>
      <p:sp>
        <p:nvSpPr>
          <p:cNvPr id="4" name="Footer Placeholder 3">
            <a:extLst>
              <a:ext uri="{FF2B5EF4-FFF2-40B4-BE49-F238E27FC236}">
                <a16:creationId xmlns:a16="http://schemas.microsoft.com/office/drawing/2014/main" id="{E33D1C8F-16FF-F4A3-748F-AE748A63B778}"/>
              </a:ext>
            </a:extLst>
          </p:cNvPr>
          <p:cNvSpPr>
            <a:spLocks noGrp="1"/>
          </p:cNvSpPr>
          <p:nvPr>
            <p:ph type="ftr" sz="quarter" idx="11"/>
          </p:nvPr>
        </p:nvSpPr>
        <p:spPr/>
        <p:txBody>
          <a:bodyPr/>
          <a:lstStyle/>
          <a:p>
            <a:r>
              <a:rPr lang="en-US"/>
              <a:t>State of Connecticut - Department of Housing - Small Cities CDBG</a:t>
            </a:r>
          </a:p>
        </p:txBody>
      </p:sp>
      <p:sp>
        <p:nvSpPr>
          <p:cNvPr id="5" name="Slide Number Placeholder 4">
            <a:extLst>
              <a:ext uri="{FF2B5EF4-FFF2-40B4-BE49-F238E27FC236}">
                <a16:creationId xmlns:a16="http://schemas.microsoft.com/office/drawing/2014/main" id="{197A3CFC-3F39-A5A4-2158-66E4A9BF3B3C}"/>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013487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5FD4FB-C411-3817-6817-DEC3B09F190E}"/>
              </a:ext>
            </a:extLst>
          </p:cNvPr>
          <p:cNvSpPr>
            <a:spLocks noGrp="1"/>
          </p:cNvSpPr>
          <p:nvPr>
            <p:ph type="dt" sz="half" idx="10"/>
          </p:nvPr>
        </p:nvSpPr>
        <p:spPr/>
        <p:txBody>
          <a:bodyPr/>
          <a:lstStyle/>
          <a:p>
            <a:r>
              <a:rPr lang="en-US"/>
              <a:t>Tuesday, April 1, 2025</a:t>
            </a:r>
          </a:p>
        </p:txBody>
      </p:sp>
      <p:sp>
        <p:nvSpPr>
          <p:cNvPr id="3" name="Footer Placeholder 2">
            <a:extLst>
              <a:ext uri="{FF2B5EF4-FFF2-40B4-BE49-F238E27FC236}">
                <a16:creationId xmlns:a16="http://schemas.microsoft.com/office/drawing/2014/main" id="{A372220B-ABEF-8565-579D-EC81ED17B3DA}"/>
              </a:ext>
            </a:extLst>
          </p:cNvPr>
          <p:cNvSpPr>
            <a:spLocks noGrp="1"/>
          </p:cNvSpPr>
          <p:nvPr>
            <p:ph type="ftr" sz="quarter" idx="11"/>
          </p:nvPr>
        </p:nvSpPr>
        <p:spPr/>
        <p:txBody>
          <a:bodyPr/>
          <a:lstStyle/>
          <a:p>
            <a:r>
              <a:rPr lang="en-US"/>
              <a:t>State of Connecticut - Department of Housing - Small Cities CDBG</a:t>
            </a:r>
          </a:p>
        </p:txBody>
      </p:sp>
      <p:sp>
        <p:nvSpPr>
          <p:cNvPr id="4" name="Slide Number Placeholder 3">
            <a:extLst>
              <a:ext uri="{FF2B5EF4-FFF2-40B4-BE49-F238E27FC236}">
                <a16:creationId xmlns:a16="http://schemas.microsoft.com/office/drawing/2014/main" id="{9E79AE71-8B88-A5B1-F7BC-E4B763B0CBD2}"/>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249894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9E56-2EE8-FF80-BC2F-0ADE1D0AD51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0564CBB-459D-3299-0BEC-DA3CC6A0481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A1F721-4019-4C18-56C8-2FB5AD06FA7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11294B5-2A14-259C-E43B-7431B752AAB3}"/>
              </a:ext>
            </a:extLst>
          </p:cNvPr>
          <p:cNvSpPr>
            <a:spLocks noGrp="1"/>
          </p:cNvSpPr>
          <p:nvPr>
            <p:ph type="dt" sz="half" idx="10"/>
          </p:nvPr>
        </p:nvSpPr>
        <p:spPr/>
        <p:txBody>
          <a:bodyPr/>
          <a:lstStyle/>
          <a:p>
            <a:r>
              <a:rPr lang="en-US"/>
              <a:t>Tuesday, April 1, 2025</a:t>
            </a:r>
          </a:p>
        </p:txBody>
      </p:sp>
      <p:sp>
        <p:nvSpPr>
          <p:cNvPr id="6" name="Footer Placeholder 5">
            <a:extLst>
              <a:ext uri="{FF2B5EF4-FFF2-40B4-BE49-F238E27FC236}">
                <a16:creationId xmlns:a16="http://schemas.microsoft.com/office/drawing/2014/main" id="{CB28B951-3021-4126-0C1C-8ABB3CB01F77}"/>
              </a:ext>
            </a:extLst>
          </p:cNvPr>
          <p:cNvSpPr>
            <a:spLocks noGrp="1"/>
          </p:cNvSpPr>
          <p:nvPr>
            <p:ph type="ftr" sz="quarter" idx="11"/>
          </p:nvPr>
        </p:nvSpPr>
        <p:spPr/>
        <p:txBody>
          <a:bodyPr/>
          <a:lstStyle/>
          <a:p>
            <a:r>
              <a:rPr lang="en-US"/>
              <a:t>State of Connecticut - Department of Housing - Small Cities CDBG</a:t>
            </a:r>
          </a:p>
        </p:txBody>
      </p:sp>
      <p:sp>
        <p:nvSpPr>
          <p:cNvPr id="7" name="Slide Number Placeholder 6">
            <a:extLst>
              <a:ext uri="{FF2B5EF4-FFF2-40B4-BE49-F238E27FC236}">
                <a16:creationId xmlns:a16="http://schemas.microsoft.com/office/drawing/2014/main" id="{8A51D5EF-F179-5419-00D0-33B8F9123686}"/>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159926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43C3-EE97-883B-482C-35CBFEC71B3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5EC42C6-0715-41A6-800E-2EF9188207D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3B9CE9A-7BE6-F299-C63D-4545D5B30EE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1B1A91E-5D38-A987-25D0-509A90A09449}"/>
              </a:ext>
            </a:extLst>
          </p:cNvPr>
          <p:cNvSpPr>
            <a:spLocks noGrp="1"/>
          </p:cNvSpPr>
          <p:nvPr>
            <p:ph type="dt" sz="half" idx="10"/>
          </p:nvPr>
        </p:nvSpPr>
        <p:spPr/>
        <p:txBody>
          <a:bodyPr/>
          <a:lstStyle/>
          <a:p>
            <a:r>
              <a:rPr lang="en-US"/>
              <a:t>Tuesday, April 1, 2025</a:t>
            </a:r>
          </a:p>
        </p:txBody>
      </p:sp>
      <p:sp>
        <p:nvSpPr>
          <p:cNvPr id="6" name="Footer Placeholder 5">
            <a:extLst>
              <a:ext uri="{FF2B5EF4-FFF2-40B4-BE49-F238E27FC236}">
                <a16:creationId xmlns:a16="http://schemas.microsoft.com/office/drawing/2014/main" id="{BEA7F8F0-9BAA-820A-3431-045EE3AF3329}"/>
              </a:ext>
            </a:extLst>
          </p:cNvPr>
          <p:cNvSpPr>
            <a:spLocks noGrp="1"/>
          </p:cNvSpPr>
          <p:nvPr>
            <p:ph type="ftr" sz="quarter" idx="11"/>
          </p:nvPr>
        </p:nvSpPr>
        <p:spPr/>
        <p:txBody>
          <a:bodyPr/>
          <a:lstStyle/>
          <a:p>
            <a:r>
              <a:rPr lang="en-US"/>
              <a:t>State of Connecticut - Department of Housing - Small Cities CDBG</a:t>
            </a:r>
          </a:p>
        </p:txBody>
      </p:sp>
      <p:sp>
        <p:nvSpPr>
          <p:cNvPr id="7" name="Slide Number Placeholder 6">
            <a:extLst>
              <a:ext uri="{FF2B5EF4-FFF2-40B4-BE49-F238E27FC236}">
                <a16:creationId xmlns:a16="http://schemas.microsoft.com/office/drawing/2014/main" id="{B87AD056-6628-A75A-C651-9563CF7CFD44}"/>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104323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7E043F-6B46-A0E3-2ACC-4E157DB3A7C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F0E480-8070-73B5-27E3-9F5739D95B6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CDA52-A08E-AFD7-0E12-3EC4F88A310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r>
              <a:rPr lang="en-US"/>
              <a:t>Tuesday, April 1, 2025</a:t>
            </a:r>
          </a:p>
        </p:txBody>
      </p:sp>
      <p:sp>
        <p:nvSpPr>
          <p:cNvPr id="5" name="Footer Placeholder 4">
            <a:extLst>
              <a:ext uri="{FF2B5EF4-FFF2-40B4-BE49-F238E27FC236}">
                <a16:creationId xmlns:a16="http://schemas.microsoft.com/office/drawing/2014/main" id="{6DBC9E2F-346B-8BC7-70A2-D8D891C07DC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r>
              <a:rPr lang="en-US"/>
              <a:t>State of Connecticut - Department of Housing - Small Cities CDBG</a:t>
            </a:r>
          </a:p>
        </p:txBody>
      </p:sp>
      <p:sp>
        <p:nvSpPr>
          <p:cNvPr id="6" name="Slide Number Placeholder 5">
            <a:extLst>
              <a:ext uri="{FF2B5EF4-FFF2-40B4-BE49-F238E27FC236}">
                <a16:creationId xmlns:a16="http://schemas.microsoft.com/office/drawing/2014/main" id="{4D9F5B67-A307-FC7D-1FD8-6401C183EE9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3489B89A-7CA7-48A1-A15F-076DC2382239}" type="slidenum">
              <a:rPr lang="en-US" smtClean="0"/>
              <a:t>‹#›</a:t>
            </a:fld>
            <a:endParaRPr lang="en-US"/>
          </a:p>
        </p:txBody>
      </p:sp>
    </p:spTree>
    <p:extLst>
      <p:ext uri="{BB962C8B-B14F-4D97-AF65-F5344CB8AC3E}">
        <p14:creationId xmlns:p14="http://schemas.microsoft.com/office/powerpoint/2010/main" val="322701391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8.png"/><Relationship Id="rId7" Type="http://schemas.openxmlformats.org/officeDocument/2006/relationships/diagramColors" Target="../diagrams/colors5.xml"/><Relationship Id="rId2" Type="http://schemas.microsoft.com/office/2014/relationships/chartEx" Target="../charts/chartEx1.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9.png"/><Relationship Id="rId7" Type="http://schemas.openxmlformats.org/officeDocument/2006/relationships/diagramLayout" Target="../diagrams/layout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10.jpeg"/><Relationship Id="rId10" Type="http://schemas.microsoft.com/office/2007/relationships/diagramDrawing" Target="../diagrams/drawing4.xml"/><Relationship Id="rId4" Type="http://schemas.microsoft.com/office/2007/relationships/hdphoto" Target="../media/hdphoto1.wdp"/><Relationship Id="rId9" Type="http://schemas.openxmlformats.org/officeDocument/2006/relationships/diagramColors" Target="../diagrams/colors4.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chemeClr val="accent4">
                <a:lumMod val="75000"/>
              </a:schemeClr>
            </a:gs>
            <a:gs pos="100000">
              <a:schemeClr val="accent2">
                <a:alpha val="0"/>
              </a:schemeClr>
            </a:gs>
          </a:gsLst>
          <a:lin ang="138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59399" y="2362200"/>
            <a:ext cx="5825202" cy="1688633"/>
          </a:xfrm>
        </p:spPr>
        <p:txBody>
          <a:bodyPr>
            <a:normAutofit fontScale="90000"/>
          </a:bodyPr>
          <a:lstStyle/>
          <a:p>
            <a:pPr>
              <a:lnSpc>
                <a:spcPct val="90000"/>
              </a:lnSpc>
            </a:pPr>
            <a:br>
              <a:rPr lang="en-US" sz="3400" b="1" kern="0" dirty="0">
                <a:effectLst>
                  <a:outerShdw blurRad="38100" dist="38100" dir="2700000" algn="tl">
                    <a:srgbClr val="000000">
                      <a:alpha val="43137"/>
                    </a:srgbClr>
                  </a:outerShdw>
                </a:effectLst>
                <a:latin typeface="Calibri" panose="020F0502020204030204" pitchFamily="34" charset="0"/>
              </a:rPr>
            </a:br>
            <a:br>
              <a:rPr lang="en-US" sz="3400" b="1" kern="0" dirty="0">
                <a:effectLst>
                  <a:outerShdw blurRad="38100" dist="38100" dir="2700000" algn="tl">
                    <a:srgbClr val="000000">
                      <a:alpha val="43137"/>
                    </a:srgbClr>
                  </a:outerShdw>
                </a:effectLst>
                <a:latin typeface="Calibri" panose="020F0502020204030204" pitchFamily="34" charset="0"/>
              </a:rPr>
            </a:br>
            <a:r>
              <a:rPr lang="en-US" sz="3400" b="1" kern="0" dirty="0">
                <a:effectLst>
                  <a:outerShdw blurRad="38100" dist="38100" dir="2700000" algn="tl">
                    <a:srgbClr val="000000">
                      <a:alpha val="43137"/>
                    </a:srgbClr>
                  </a:outerShdw>
                </a:effectLst>
                <a:latin typeface="Calibri" panose="020F0502020204030204" pitchFamily="34" charset="0"/>
              </a:rPr>
              <a:t>Small Cities CDBG 2025</a:t>
            </a:r>
            <a:br>
              <a:rPr lang="en-US" sz="3400" b="1" kern="0" dirty="0">
                <a:effectLst>
                  <a:outerShdw blurRad="38100" dist="38100" dir="2700000" algn="tl">
                    <a:srgbClr val="000000">
                      <a:alpha val="43137"/>
                    </a:srgbClr>
                  </a:outerShdw>
                </a:effectLst>
                <a:latin typeface="Calibri" panose="020F0502020204030204" pitchFamily="34" charset="0"/>
              </a:rPr>
            </a:br>
            <a:r>
              <a:rPr lang="en-US" sz="3400" b="1" kern="0" dirty="0">
                <a:effectLst>
                  <a:outerShdw blurRad="38100" dist="38100" dir="2700000" algn="tl">
                    <a:srgbClr val="000000">
                      <a:alpha val="43137"/>
                    </a:srgbClr>
                  </a:outerShdw>
                </a:effectLst>
                <a:latin typeface="Calibri" panose="020F0502020204030204" pitchFamily="34" charset="0"/>
              </a:rPr>
              <a:t>Virtual Application Workshop</a:t>
            </a:r>
            <a:endParaRPr lang="en-US" sz="3400" kern="0" dirty="0">
              <a:effectLst>
                <a:outerShdw blurRad="38100" dist="38100" dir="2700000" algn="tl">
                  <a:srgbClr val="000000">
                    <a:alpha val="43137"/>
                  </a:srgbClr>
                </a:outerShdw>
              </a:effectLst>
              <a:latin typeface="Calibri" panose="020F0502020204030204" pitchFamily="34" charset="0"/>
            </a:endParaRPr>
          </a:p>
        </p:txBody>
      </p:sp>
      <p:sp>
        <p:nvSpPr>
          <p:cNvPr id="3" name="Subtitle 2"/>
          <p:cNvSpPr>
            <a:spLocks noGrp="1"/>
          </p:cNvSpPr>
          <p:nvPr>
            <p:ph type="subTitle" idx="1"/>
          </p:nvPr>
        </p:nvSpPr>
        <p:spPr>
          <a:xfrm>
            <a:off x="1524000" y="4063066"/>
            <a:ext cx="5825202" cy="1096899"/>
          </a:xfrm>
        </p:spPr>
        <p:txBody>
          <a:bodyPr>
            <a:normAutofit/>
          </a:bodyPr>
          <a:lstStyle/>
          <a:p>
            <a:r>
              <a:rPr lang="en-US" b="1" dirty="0">
                <a:solidFill>
                  <a:schemeClr val="tx1"/>
                </a:solidFill>
                <a:effectLst>
                  <a:outerShdw blurRad="38100" dist="38100" dir="2700000" algn="tl">
                    <a:srgbClr val="000000">
                      <a:alpha val="43137"/>
                    </a:srgbClr>
                  </a:outerShdw>
                </a:effectLst>
                <a:latin typeface="Calibri" panose="020F0502020204030204" pitchFamily="34" charset="0"/>
              </a:rPr>
              <a:t>Completing the e-Form</a:t>
            </a:r>
          </a:p>
          <a:p>
            <a:r>
              <a:rPr lang="en-US" b="1" dirty="0">
                <a:solidFill>
                  <a:schemeClr val="tx1"/>
                </a:solidFill>
                <a:effectLst>
                  <a:outerShdw blurRad="38100" dist="38100" dir="2700000" algn="tl">
                    <a:srgbClr val="000000">
                      <a:alpha val="43137"/>
                    </a:srgbClr>
                  </a:outerShdw>
                </a:effectLst>
                <a:latin typeface="Calibri" panose="020F0502020204030204" pitchFamily="34" charset="0"/>
              </a:rPr>
              <a:t>Accessing Bonus Points to increase the scope of work </a:t>
            </a:r>
            <a:r>
              <a:rPr lang="en-US" b="1" dirty="0">
                <a:solidFill>
                  <a:schemeClr val="tx1"/>
                </a:solidFill>
                <a:latin typeface="Calibri" panose="020F0502020204030204" pitchFamily="34" charset="0"/>
              </a:rPr>
              <a:t> </a:t>
            </a:r>
          </a:p>
        </p:txBody>
      </p:sp>
      <p:pic>
        <p:nvPicPr>
          <p:cNvPr id="4" name="Picture 3">
            <a:extLst>
              <a:ext uri="{FF2B5EF4-FFF2-40B4-BE49-F238E27FC236}">
                <a16:creationId xmlns:a16="http://schemas.microsoft.com/office/drawing/2014/main" id="{302E0A33-9B4B-7B68-500E-87D081CC884F}"/>
              </a:ext>
            </a:extLst>
          </p:cNvPr>
          <p:cNvPicPr>
            <a:picLocks noChangeAspect="1"/>
          </p:cNvPicPr>
          <p:nvPr/>
        </p:nvPicPr>
        <p:blipFill>
          <a:blip r:embed="rId3"/>
          <a:stretch>
            <a:fillRect/>
          </a:stretch>
        </p:blipFill>
        <p:spPr>
          <a:xfrm>
            <a:off x="3296755" y="172555"/>
            <a:ext cx="2550490" cy="2550490"/>
          </a:xfrm>
          <a:prstGeom prst="rect">
            <a:avLst/>
          </a:prstGeom>
          <a:solidFill>
            <a:schemeClr val="accent1">
              <a:lumMod val="20000"/>
              <a:lumOff val="80000"/>
            </a:schemeClr>
          </a:solidFill>
        </p:spPr>
      </p:pic>
      <p:sp>
        <p:nvSpPr>
          <p:cNvPr id="5" name="Oval 4">
            <a:extLst>
              <a:ext uri="{FF2B5EF4-FFF2-40B4-BE49-F238E27FC236}">
                <a16:creationId xmlns:a16="http://schemas.microsoft.com/office/drawing/2014/main" id="{A2032CF5-2FB1-B092-8583-93D269B00FA2}"/>
              </a:ext>
            </a:extLst>
          </p:cNvPr>
          <p:cNvSpPr/>
          <p:nvPr/>
        </p:nvSpPr>
        <p:spPr>
          <a:xfrm>
            <a:off x="3505200" y="381000"/>
            <a:ext cx="2133600" cy="2133600"/>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657519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6B89-7AF4-8F1E-91C9-392AF9427C24}"/>
              </a:ext>
            </a:extLst>
          </p:cNvPr>
          <p:cNvSpPr>
            <a:spLocks noGrp="1"/>
          </p:cNvSpPr>
          <p:nvPr>
            <p:ph type="title"/>
          </p:nvPr>
        </p:nvSpPr>
        <p:spPr/>
        <p:txBody>
          <a:bodyPr>
            <a:normAutofit/>
          </a:bodyPr>
          <a:lstStyle/>
          <a:p>
            <a:r>
              <a:rPr lang="en-US" sz="3600" b="1" dirty="0">
                <a:solidFill>
                  <a:schemeClr val="accent2">
                    <a:lumMod val="75000"/>
                  </a:schemeClr>
                </a:solidFill>
              </a:rPr>
              <a:t>Staff Capacity-Bonus Points  </a:t>
            </a:r>
          </a:p>
        </p:txBody>
      </p:sp>
      <p:sp>
        <p:nvSpPr>
          <p:cNvPr id="3" name="Content Placeholder 2">
            <a:extLst>
              <a:ext uri="{FF2B5EF4-FFF2-40B4-BE49-F238E27FC236}">
                <a16:creationId xmlns:a16="http://schemas.microsoft.com/office/drawing/2014/main" id="{5E40C17A-2A7F-E090-7364-44CF6BAF0779}"/>
              </a:ext>
            </a:extLst>
          </p:cNvPr>
          <p:cNvSpPr>
            <a:spLocks/>
          </p:cNvSpPr>
          <p:nvPr>
            <p:ph sz="half" idx="1"/>
          </p:nvPr>
        </p:nvSpPr>
        <p:spPr>
          <a:xfrm>
            <a:off x="685796" y="3048000"/>
            <a:ext cx="3886202" cy="2480470"/>
          </a:xfrm>
        </p:spPr>
        <p:txBody>
          <a:bodyPr>
            <a:normAutofit/>
          </a:bodyPr>
          <a:lstStyle/>
          <a:p>
            <a:pPr marL="0" indent="0">
              <a:buNone/>
            </a:pPr>
            <a:r>
              <a:rPr lang="en-US" sz="1800" dirty="0">
                <a:solidFill>
                  <a:srgbClr val="000000"/>
                </a:solidFill>
                <a:latin typeface="Arial" panose="020B0604020202020204" pitchFamily="34" charset="0"/>
              </a:rPr>
              <a:t>T</a:t>
            </a:r>
            <a:r>
              <a:rPr lang="en-US" sz="1800" b="0" i="0" u="none" strike="noStrike" dirty="0">
                <a:solidFill>
                  <a:srgbClr val="000000"/>
                </a:solidFill>
                <a:effectLst/>
                <a:latin typeface="Arial" panose="020B0604020202020204" pitchFamily="34" charset="0"/>
              </a:rPr>
              <a:t>he members of the Applicant Team have experience with the CDBG program and have had excellent performance on open/closed grants (timely and accurate reporting, no citizen complaints, and effective and timely resolution with regards to any monitoring findings and/or concerns) in the last 5 years.</a:t>
            </a:r>
            <a:r>
              <a:rPr lang="en-US" dirty="0"/>
              <a:t> </a:t>
            </a:r>
          </a:p>
        </p:txBody>
      </p:sp>
      <p:sp>
        <p:nvSpPr>
          <p:cNvPr id="5" name="Date Placeholder 4">
            <a:extLst>
              <a:ext uri="{FF2B5EF4-FFF2-40B4-BE49-F238E27FC236}">
                <a16:creationId xmlns:a16="http://schemas.microsoft.com/office/drawing/2014/main" id="{EE239327-713B-A4C7-74A1-7FA043409BF9}"/>
              </a:ext>
            </a:extLst>
          </p:cNvPr>
          <p:cNvSpPr>
            <a:spLocks noGrp="1"/>
          </p:cNvSpPr>
          <p:nvPr>
            <p:ph type="dt" sz="half" idx="10"/>
          </p:nvPr>
        </p:nvSpPr>
        <p:spPr/>
        <p:txBody>
          <a:bodyPr/>
          <a:lstStyle/>
          <a:p>
            <a:r>
              <a:rPr lang="en-US"/>
              <a:t>Tuesday, April 1, 2025</a:t>
            </a:r>
          </a:p>
        </p:txBody>
      </p:sp>
      <p:sp>
        <p:nvSpPr>
          <p:cNvPr id="6" name="Footer Placeholder 5">
            <a:extLst>
              <a:ext uri="{FF2B5EF4-FFF2-40B4-BE49-F238E27FC236}">
                <a16:creationId xmlns:a16="http://schemas.microsoft.com/office/drawing/2014/main" id="{951BFB1F-EC9C-13E0-6A2B-26645A6FA452}"/>
              </a:ext>
            </a:extLst>
          </p:cNvPr>
          <p:cNvSpPr>
            <a:spLocks noGrp="1"/>
          </p:cNvSpPr>
          <p:nvPr>
            <p:ph type="ftr" sz="quarter" idx="11"/>
          </p:nvPr>
        </p:nvSpPr>
        <p:spPr/>
        <p:txBody>
          <a:bodyPr/>
          <a:lstStyle/>
          <a:p>
            <a:r>
              <a:rPr lang="en-US"/>
              <a:t>State of Connecticut - Department of Housing - Small Cities CDBG</a:t>
            </a:r>
          </a:p>
        </p:txBody>
      </p:sp>
      <p:sp>
        <p:nvSpPr>
          <p:cNvPr id="7" name="Slide Number Placeholder 6">
            <a:extLst>
              <a:ext uri="{FF2B5EF4-FFF2-40B4-BE49-F238E27FC236}">
                <a16:creationId xmlns:a16="http://schemas.microsoft.com/office/drawing/2014/main" id="{74AE5811-3EE0-4D0F-44CF-853A88D0A42E}"/>
              </a:ext>
            </a:extLst>
          </p:cNvPr>
          <p:cNvSpPr>
            <a:spLocks noGrp="1"/>
          </p:cNvSpPr>
          <p:nvPr>
            <p:ph type="sldNum" sz="quarter" idx="12"/>
          </p:nvPr>
        </p:nvSpPr>
        <p:spPr/>
        <p:txBody>
          <a:bodyPr/>
          <a:lstStyle/>
          <a:p>
            <a:fld id="{3489B89A-7CA7-48A1-A15F-076DC2382239}" type="slidenum">
              <a:rPr lang="en-US" smtClean="0"/>
              <a:t>10</a:t>
            </a:fld>
            <a:endParaRPr lang="en-US"/>
          </a:p>
        </p:txBody>
      </p:sp>
      <p:sp>
        <p:nvSpPr>
          <p:cNvPr id="10" name="Content Placeholder 2">
            <a:extLst>
              <a:ext uri="{FF2B5EF4-FFF2-40B4-BE49-F238E27FC236}">
                <a16:creationId xmlns:a16="http://schemas.microsoft.com/office/drawing/2014/main" id="{73DAAE69-D32D-A64D-4101-DFF83E82A23E}"/>
              </a:ext>
            </a:extLst>
          </p:cNvPr>
          <p:cNvSpPr txBox="1">
            <a:spLocks/>
          </p:cNvSpPr>
          <p:nvPr/>
        </p:nvSpPr>
        <p:spPr>
          <a:xfrm>
            <a:off x="4914898" y="3048000"/>
            <a:ext cx="3714752" cy="455739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800" b="0" i="0" u="none" strike="noStrike" dirty="0">
                <a:solidFill>
                  <a:srgbClr val="000000"/>
                </a:solidFill>
                <a:effectLst/>
                <a:latin typeface="Arial" panose="020B0604020202020204" pitchFamily="34" charset="0"/>
              </a:rPr>
              <a:t>The members of the Applicant Team lack experience with the CDBG program </a:t>
            </a:r>
            <a:r>
              <a:rPr lang="en-US" sz="1800" b="1" i="0" u="none" strike="noStrike" dirty="0">
                <a:solidFill>
                  <a:srgbClr val="000000"/>
                </a:solidFill>
                <a:effectLst/>
                <a:latin typeface="Arial" panose="020B0604020202020204" pitchFamily="34" charset="0"/>
              </a:rPr>
              <a:t>OR </a:t>
            </a:r>
            <a:r>
              <a:rPr lang="en-US" sz="1800" b="0" i="0" u="none" strike="noStrike" dirty="0">
                <a:solidFill>
                  <a:srgbClr val="000000"/>
                </a:solidFill>
                <a:effectLst/>
                <a:latin typeface="Arial" panose="020B0604020202020204" pitchFamily="34" charset="0"/>
              </a:rPr>
              <a:t>are experienced but have had significant performance problems on open/closed grants untimely and inaccurate reporting, 4 or more citizen complaints, issues with complaint resolution, and repeated or prolonged monitoring findings and/or concerns in the last 5 years.</a:t>
            </a:r>
            <a:r>
              <a:rPr lang="en-US" sz="1800" dirty="0"/>
              <a:t> </a:t>
            </a:r>
            <a:endParaRPr lang="en-US" sz="1800" dirty="0">
              <a:solidFill>
                <a:srgbClr val="000000"/>
              </a:solidFill>
              <a:latin typeface="Arial" panose="020B0604020202020204" pitchFamily="34" charset="0"/>
            </a:endParaRPr>
          </a:p>
        </p:txBody>
      </p:sp>
      <p:pic>
        <p:nvPicPr>
          <p:cNvPr id="12" name="Picture 11" descr="A picture containing text, clock&#10;&#10;AI-generated content may be incorrect.">
            <a:extLst>
              <a:ext uri="{FF2B5EF4-FFF2-40B4-BE49-F238E27FC236}">
                <a16:creationId xmlns:a16="http://schemas.microsoft.com/office/drawing/2014/main" id="{AEA7D06B-D072-9E9F-7EF2-5A9E3CF639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6650" y="0"/>
            <a:ext cx="1530538" cy="1530538"/>
          </a:xfrm>
          <a:prstGeom prst="rect">
            <a:avLst/>
          </a:prstGeom>
        </p:spPr>
      </p:pic>
      <p:grpSp>
        <p:nvGrpSpPr>
          <p:cNvPr id="15" name="Group 14">
            <a:extLst>
              <a:ext uri="{FF2B5EF4-FFF2-40B4-BE49-F238E27FC236}">
                <a16:creationId xmlns:a16="http://schemas.microsoft.com/office/drawing/2014/main" id="{6A89B63B-089A-1DA8-A7ED-F823A09B7CC4}"/>
              </a:ext>
            </a:extLst>
          </p:cNvPr>
          <p:cNvGrpSpPr/>
          <p:nvPr/>
        </p:nvGrpSpPr>
        <p:grpSpPr>
          <a:xfrm>
            <a:off x="1443034" y="1530538"/>
            <a:ext cx="2245224" cy="1361887"/>
            <a:chOff x="1033460" y="1312327"/>
            <a:chExt cx="2162177" cy="1201736"/>
          </a:xfrm>
        </p:grpSpPr>
        <p:sp>
          <p:nvSpPr>
            <p:cNvPr id="13" name="Explosion: 8 Points 12">
              <a:extLst>
                <a:ext uri="{FF2B5EF4-FFF2-40B4-BE49-F238E27FC236}">
                  <a16:creationId xmlns:a16="http://schemas.microsoft.com/office/drawing/2014/main" id="{CD9ED8AA-2A31-C31D-BC1D-74A5B864A586}"/>
                </a:ext>
              </a:extLst>
            </p:cNvPr>
            <p:cNvSpPr/>
            <p:nvPr/>
          </p:nvSpPr>
          <p:spPr>
            <a:xfrm>
              <a:off x="1033460" y="1312327"/>
              <a:ext cx="2162177" cy="1201736"/>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686D5A7-FB92-846B-4EB8-9353F638EF47}"/>
                </a:ext>
              </a:extLst>
            </p:cNvPr>
            <p:cNvSpPr txBox="1"/>
            <p:nvPr/>
          </p:nvSpPr>
          <p:spPr>
            <a:xfrm>
              <a:off x="1771649" y="1640959"/>
              <a:ext cx="685800" cy="461692"/>
            </a:xfrm>
            <a:prstGeom prst="rect">
              <a:avLst/>
            </a:prstGeom>
            <a:noFill/>
          </p:spPr>
          <p:txBody>
            <a:bodyPr wrap="square" rtlCol="0">
              <a:spAutoFit/>
            </a:bodyPr>
            <a:lstStyle/>
            <a:p>
              <a:r>
                <a:rPr lang="en-US" b="1" dirty="0">
                  <a:solidFill>
                    <a:schemeClr val="bg1"/>
                  </a:solidFill>
                </a:rPr>
                <a:t>+</a:t>
              </a:r>
              <a:r>
                <a:rPr lang="en-US" sz="2800" b="1" dirty="0">
                  <a:solidFill>
                    <a:schemeClr val="bg1"/>
                  </a:solidFill>
                </a:rPr>
                <a:t>15</a:t>
              </a:r>
            </a:p>
          </p:txBody>
        </p:sp>
      </p:grpSp>
      <p:pic>
        <p:nvPicPr>
          <p:cNvPr id="17" name="Graphic 16" descr="Telescope with planets">
            <a:extLst>
              <a:ext uri="{FF2B5EF4-FFF2-40B4-BE49-F238E27FC236}">
                <a16:creationId xmlns:a16="http://schemas.microsoft.com/office/drawing/2014/main" id="{44D24F06-67B3-E80E-6E3D-A5FAB28C8F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55743" y="1206991"/>
            <a:ext cx="2004405" cy="2004405"/>
          </a:xfrm>
          <a:prstGeom prst="rect">
            <a:avLst/>
          </a:prstGeom>
        </p:spPr>
      </p:pic>
      <p:pic>
        <p:nvPicPr>
          <p:cNvPr id="19" name="Graphic 18" descr="Telescope outline">
            <a:extLst>
              <a:ext uri="{FF2B5EF4-FFF2-40B4-BE49-F238E27FC236}">
                <a16:creationId xmlns:a16="http://schemas.microsoft.com/office/drawing/2014/main" id="{09065F37-560B-77CE-2E19-178E8B4D17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05979" y="133268"/>
            <a:ext cx="267254" cy="267254"/>
          </a:xfrm>
          <a:prstGeom prst="rect">
            <a:avLst/>
          </a:prstGeom>
        </p:spPr>
      </p:pic>
      <p:sp>
        <p:nvSpPr>
          <p:cNvPr id="22" name="TextBox 21">
            <a:extLst>
              <a:ext uri="{FF2B5EF4-FFF2-40B4-BE49-F238E27FC236}">
                <a16:creationId xmlns:a16="http://schemas.microsoft.com/office/drawing/2014/main" id="{C0603877-A7D2-A1B3-F8B6-2490294D3519}"/>
              </a:ext>
            </a:extLst>
          </p:cNvPr>
          <p:cNvSpPr txBox="1"/>
          <p:nvPr/>
        </p:nvSpPr>
        <p:spPr>
          <a:xfrm rot="19703340">
            <a:off x="7090422" y="1685999"/>
            <a:ext cx="791444" cy="523220"/>
          </a:xfrm>
          <a:prstGeom prst="rect">
            <a:avLst/>
          </a:prstGeom>
          <a:noFill/>
        </p:spPr>
        <p:txBody>
          <a:bodyPr wrap="square" rtlCol="0">
            <a:spAutoFit/>
          </a:bodyPr>
          <a:lstStyle/>
          <a:p>
            <a:r>
              <a:rPr lang="en-US" sz="2400" b="1" dirty="0">
                <a:solidFill>
                  <a:schemeClr val="accent2">
                    <a:lumMod val="75000"/>
                  </a:schemeClr>
                </a:solidFill>
              </a:rPr>
              <a:t>-</a:t>
            </a:r>
            <a:r>
              <a:rPr lang="en-US" sz="2800" b="1" dirty="0">
                <a:solidFill>
                  <a:schemeClr val="accent2">
                    <a:lumMod val="75000"/>
                  </a:schemeClr>
                </a:solidFill>
              </a:rPr>
              <a:t>15</a:t>
            </a:r>
          </a:p>
        </p:txBody>
      </p:sp>
    </p:spTree>
    <p:extLst>
      <p:ext uri="{BB962C8B-B14F-4D97-AF65-F5344CB8AC3E}">
        <p14:creationId xmlns:p14="http://schemas.microsoft.com/office/powerpoint/2010/main" val="2249037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82CE5-7C07-CFDA-DABE-40DC651DED82}"/>
              </a:ext>
            </a:extLst>
          </p:cNvPr>
          <p:cNvSpPr>
            <a:spLocks noGrp="1"/>
          </p:cNvSpPr>
          <p:nvPr>
            <p:ph type="title"/>
          </p:nvPr>
        </p:nvSpPr>
        <p:spPr/>
        <p:txBody>
          <a:bodyPr/>
          <a:lstStyle/>
          <a:p>
            <a:r>
              <a:rPr lang="en-US" b="1" dirty="0">
                <a:solidFill>
                  <a:schemeClr val="accent2">
                    <a:lumMod val="75000"/>
                  </a:schemeClr>
                </a:solidFill>
              </a:rPr>
              <a:t>CGA Bonus-if you’ve followed along for the last 6 years </a:t>
            </a:r>
          </a:p>
        </p:txBody>
      </p:sp>
      <p:pic>
        <p:nvPicPr>
          <p:cNvPr id="10" name="Content Placeholder 9" descr="A child writing the word 100% on a blackboard">
            <a:extLst>
              <a:ext uri="{FF2B5EF4-FFF2-40B4-BE49-F238E27FC236}">
                <a16:creationId xmlns:a16="http://schemas.microsoft.com/office/drawing/2014/main" id="{F3BD86EF-1361-768C-73CE-33E08B8A83F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91425" y="1884305"/>
            <a:ext cx="4621876" cy="3079865"/>
          </a:xfrm>
        </p:spPr>
      </p:pic>
      <p:sp>
        <p:nvSpPr>
          <p:cNvPr id="4" name="Text Placeholder 3">
            <a:extLst>
              <a:ext uri="{FF2B5EF4-FFF2-40B4-BE49-F238E27FC236}">
                <a16:creationId xmlns:a16="http://schemas.microsoft.com/office/drawing/2014/main" id="{FAF85A9B-E115-EDF3-D351-B82A009D049E}"/>
              </a:ext>
            </a:extLst>
          </p:cNvPr>
          <p:cNvSpPr>
            <a:spLocks noGrp="1"/>
          </p:cNvSpPr>
          <p:nvPr>
            <p:ph type="body" sz="half" idx="2"/>
          </p:nvPr>
        </p:nvSpPr>
        <p:spPr>
          <a:noFill/>
        </p:spPr>
        <p:txBody>
          <a:bodyPr>
            <a:normAutofit/>
          </a:bodyPr>
          <a:lstStyle/>
          <a:p>
            <a:r>
              <a:rPr lang="en-US" sz="1800" b="0" i="0" u="none" strike="noStrike" dirty="0">
                <a:solidFill>
                  <a:srgbClr val="000000"/>
                </a:solidFill>
                <a:effectLst/>
                <a:latin typeface="Arial" panose="020B0604020202020204" pitchFamily="34" charset="0"/>
              </a:rPr>
              <a:t>The members of the application administrative team are Certified Grant Administrators in good Standing.  Teams must consist of municipal staff and consultants (both must be certified)- (3 pts.). One point for each additional member with a current CGA certificate in good standing (max of 3 additional points) </a:t>
            </a:r>
            <a:endParaRPr lang="en-US" dirty="0"/>
          </a:p>
        </p:txBody>
      </p:sp>
      <p:sp>
        <p:nvSpPr>
          <p:cNvPr id="5" name="Date Placeholder 4">
            <a:extLst>
              <a:ext uri="{FF2B5EF4-FFF2-40B4-BE49-F238E27FC236}">
                <a16:creationId xmlns:a16="http://schemas.microsoft.com/office/drawing/2014/main" id="{C93AAB6F-CC3F-D4BE-BA0B-B8307C7085A8}"/>
              </a:ext>
            </a:extLst>
          </p:cNvPr>
          <p:cNvSpPr>
            <a:spLocks noGrp="1"/>
          </p:cNvSpPr>
          <p:nvPr>
            <p:ph type="dt" sz="half" idx="10"/>
          </p:nvPr>
        </p:nvSpPr>
        <p:spPr/>
        <p:txBody>
          <a:bodyPr/>
          <a:lstStyle/>
          <a:p>
            <a:r>
              <a:rPr lang="en-US"/>
              <a:t>Tuesday, April 1, 2025</a:t>
            </a:r>
          </a:p>
        </p:txBody>
      </p:sp>
      <p:sp>
        <p:nvSpPr>
          <p:cNvPr id="6" name="Footer Placeholder 5">
            <a:extLst>
              <a:ext uri="{FF2B5EF4-FFF2-40B4-BE49-F238E27FC236}">
                <a16:creationId xmlns:a16="http://schemas.microsoft.com/office/drawing/2014/main" id="{E694F81D-9A5B-3AF3-4164-CB44F18B4E19}"/>
              </a:ext>
            </a:extLst>
          </p:cNvPr>
          <p:cNvSpPr>
            <a:spLocks noGrp="1"/>
          </p:cNvSpPr>
          <p:nvPr>
            <p:ph type="ftr" sz="quarter" idx="11"/>
          </p:nvPr>
        </p:nvSpPr>
        <p:spPr/>
        <p:txBody>
          <a:bodyPr/>
          <a:lstStyle/>
          <a:p>
            <a:r>
              <a:rPr lang="en-US"/>
              <a:t>State of Connecticut - Department of Housing - Small Cities CDBG</a:t>
            </a:r>
          </a:p>
        </p:txBody>
      </p:sp>
      <p:sp>
        <p:nvSpPr>
          <p:cNvPr id="7" name="Slide Number Placeholder 6">
            <a:extLst>
              <a:ext uri="{FF2B5EF4-FFF2-40B4-BE49-F238E27FC236}">
                <a16:creationId xmlns:a16="http://schemas.microsoft.com/office/drawing/2014/main" id="{A699C134-B991-3948-CD1C-8B24517B083C}"/>
              </a:ext>
            </a:extLst>
          </p:cNvPr>
          <p:cNvSpPr>
            <a:spLocks noGrp="1"/>
          </p:cNvSpPr>
          <p:nvPr>
            <p:ph type="sldNum" sz="quarter" idx="12"/>
          </p:nvPr>
        </p:nvSpPr>
        <p:spPr/>
        <p:txBody>
          <a:bodyPr/>
          <a:lstStyle/>
          <a:p>
            <a:fld id="{3489B89A-7CA7-48A1-A15F-076DC2382239}" type="slidenum">
              <a:rPr lang="en-US" smtClean="0"/>
              <a:t>11</a:t>
            </a:fld>
            <a:endParaRPr lang="en-US"/>
          </a:p>
        </p:txBody>
      </p:sp>
    </p:spTree>
    <p:extLst>
      <p:ext uri="{BB962C8B-B14F-4D97-AF65-F5344CB8AC3E}">
        <p14:creationId xmlns:p14="http://schemas.microsoft.com/office/powerpoint/2010/main" val="2065819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09AF-8ECB-EF75-53F7-B299AF9B1CBF}"/>
              </a:ext>
            </a:extLst>
          </p:cNvPr>
          <p:cNvSpPr>
            <a:spLocks noGrp="1"/>
          </p:cNvSpPr>
          <p:nvPr>
            <p:ph type="title"/>
          </p:nvPr>
        </p:nvSpPr>
        <p:spPr/>
        <p:txBody>
          <a:bodyPr/>
          <a:lstStyle/>
          <a:p>
            <a:r>
              <a:rPr lang="en-US" b="1" dirty="0">
                <a:solidFill>
                  <a:schemeClr val="accent2">
                    <a:lumMod val="75000"/>
                  </a:schemeClr>
                </a:solidFill>
              </a:rPr>
              <a:t>CGA-Bonus</a:t>
            </a:r>
            <a:r>
              <a:rPr lang="en-US" dirty="0"/>
              <a:t> </a:t>
            </a:r>
          </a:p>
        </p:txBody>
      </p:sp>
      <mc:AlternateContent xmlns:mc="http://schemas.openxmlformats.org/markup-compatibility/2006">
        <mc:Choice xmlns:cx1="http://schemas.microsoft.com/office/drawing/2015/9/8/chartex" Requires="cx1">
          <p:graphicFrame>
            <p:nvGraphicFramePr>
              <p:cNvPr id="10" name="Content Placeholder 9">
                <a:extLst>
                  <a:ext uri="{FF2B5EF4-FFF2-40B4-BE49-F238E27FC236}">
                    <a16:creationId xmlns:a16="http://schemas.microsoft.com/office/drawing/2014/main" id="{B66C3AAA-EBF4-9A79-875A-7181EA6ED003}"/>
                  </a:ext>
                </a:extLst>
              </p:cNvPr>
              <p:cNvGraphicFramePr>
                <a:graphicFrameLocks noGrp="1"/>
              </p:cNvGraphicFramePr>
              <p:nvPr>
                <p:ph sz="half" idx="1"/>
                <p:extLst>
                  <p:ext uri="{D42A27DB-BD31-4B8C-83A1-F6EECF244321}">
                    <p14:modId xmlns:p14="http://schemas.microsoft.com/office/powerpoint/2010/main" val="2273851675"/>
                  </p:ext>
                </p:extLst>
              </p:nvPr>
            </p:nvGraphicFramePr>
            <p:xfrm>
              <a:off x="628650" y="1825625"/>
              <a:ext cx="3886200" cy="4351338"/>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10" name="Content Placeholder 9">
                <a:extLst>
                  <a:ext uri="{FF2B5EF4-FFF2-40B4-BE49-F238E27FC236}">
                    <a16:creationId xmlns:a16="http://schemas.microsoft.com/office/drawing/2014/main" id="{B66C3AAA-EBF4-9A79-875A-7181EA6ED003}"/>
                  </a:ext>
                </a:extLst>
              </p:cNvPr>
              <p:cNvPicPr>
                <a:picLocks noGrp="1" noRot="1" noChangeAspect="1" noMove="1" noResize="1" noEditPoints="1" noAdjustHandles="1" noChangeArrowheads="1" noChangeShapeType="1"/>
              </p:cNvPicPr>
              <p:nvPr/>
            </p:nvPicPr>
            <p:blipFill>
              <a:blip r:embed="rId3"/>
              <a:stretch>
                <a:fillRect/>
              </a:stretch>
            </p:blipFill>
            <p:spPr>
              <a:xfrm>
                <a:off x="628650" y="1825625"/>
                <a:ext cx="3886200" cy="4351338"/>
              </a:xfrm>
              <a:prstGeom prst="rect">
                <a:avLst/>
              </a:prstGeom>
            </p:spPr>
          </p:pic>
        </mc:Fallback>
      </mc:AlternateContent>
      <p:graphicFrame>
        <p:nvGraphicFramePr>
          <p:cNvPr id="12" name="Content Placeholder 3">
            <a:extLst>
              <a:ext uri="{FF2B5EF4-FFF2-40B4-BE49-F238E27FC236}">
                <a16:creationId xmlns:a16="http://schemas.microsoft.com/office/drawing/2014/main" id="{0FEC14F3-AD01-1532-791D-45389048C711}"/>
              </a:ext>
            </a:extLst>
          </p:cNvPr>
          <p:cNvGraphicFramePr>
            <a:graphicFrameLocks noGrp="1"/>
          </p:cNvGraphicFramePr>
          <p:nvPr>
            <p:ph sz="half" idx="2"/>
            <p:extLst>
              <p:ext uri="{D42A27DB-BD31-4B8C-83A1-F6EECF244321}">
                <p14:modId xmlns:p14="http://schemas.microsoft.com/office/powerpoint/2010/main" val="3195725920"/>
              </p:ext>
            </p:extLst>
          </p:nvPr>
        </p:nvGraphicFramePr>
        <p:xfrm>
          <a:off x="3733800" y="1825624"/>
          <a:ext cx="5105400" cy="46672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Date Placeholder 4">
            <a:extLst>
              <a:ext uri="{FF2B5EF4-FFF2-40B4-BE49-F238E27FC236}">
                <a16:creationId xmlns:a16="http://schemas.microsoft.com/office/drawing/2014/main" id="{53C5F6C1-A563-C4C4-5F5A-88B2D2051050}"/>
              </a:ext>
            </a:extLst>
          </p:cNvPr>
          <p:cNvSpPr>
            <a:spLocks noGrp="1"/>
          </p:cNvSpPr>
          <p:nvPr>
            <p:ph type="dt" sz="half" idx="10"/>
          </p:nvPr>
        </p:nvSpPr>
        <p:spPr/>
        <p:txBody>
          <a:bodyPr/>
          <a:lstStyle/>
          <a:p>
            <a:r>
              <a:rPr lang="en-US"/>
              <a:t>Tuesday, April 1, 2025</a:t>
            </a:r>
          </a:p>
        </p:txBody>
      </p:sp>
      <p:sp>
        <p:nvSpPr>
          <p:cNvPr id="6" name="Footer Placeholder 5">
            <a:extLst>
              <a:ext uri="{FF2B5EF4-FFF2-40B4-BE49-F238E27FC236}">
                <a16:creationId xmlns:a16="http://schemas.microsoft.com/office/drawing/2014/main" id="{DE8E0E31-098B-CB0B-AD7B-014B82A6B040}"/>
              </a:ext>
            </a:extLst>
          </p:cNvPr>
          <p:cNvSpPr>
            <a:spLocks noGrp="1"/>
          </p:cNvSpPr>
          <p:nvPr>
            <p:ph type="ftr" sz="quarter" idx="11"/>
          </p:nvPr>
        </p:nvSpPr>
        <p:spPr/>
        <p:txBody>
          <a:bodyPr/>
          <a:lstStyle/>
          <a:p>
            <a:r>
              <a:rPr lang="en-US"/>
              <a:t>State of Connecticut - Department of Housing - Small Cities CDBG</a:t>
            </a:r>
          </a:p>
        </p:txBody>
      </p:sp>
      <p:sp>
        <p:nvSpPr>
          <p:cNvPr id="7" name="Slide Number Placeholder 6">
            <a:extLst>
              <a:ext uri="{FF2B5EF4-FFF2-40B4-BE49-F238E27FC236}">
                <a16:creationId xmlns:a16="http://schemas.microsoft.com/office/drawing/2014/main" id="{E122D6BE-33F2-4134-AF98-D81C8161537B}"/>
              </a:ext>
            </a:extLst>
          </p:cNvPr>
          <p:cNvSpPr>
            <a:spLocks noGrp="1"/>
          </p:cNvSpPr>
          <p:nvPr>
            <p:ph type="sldNum" sz="quarter" idx="12"/>
          </p:nvPr>
        </p:nvSpPr>
        <p:spPr/>
        <p:txBody>
          <a:bodyPr/>
          <a:lstStyle/>
          <a:p>
            <a:fld id="{3489B89A-7CA7-48A1-A15F-076DC2382239}" type="slidenum">
              <a:rPr lang="en-US" smtClean="0"/>
              <a:t>12</a:t>
            </a:fld>
            <a:endParaRPr lang="en-US"/>
          </a:p>
        </p:txBody>
      </p:sp>
    </p:spTree>
    <p:extLst>
      <p:ext uri="{BB962C8B-B14F-4D97-AF65-F5344CB8AC3E}">
        <p14:creationId xmlns:p14="http://schemas.microsoft.com/office/powerpoint/2010/main" val="123676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31841A-E314-FFBD-80E7-0C2C32FC0A5D}"/>
              </a:ext>
            </a:extLst>
          </p:cNvPr>
          <p:cNvSpPr>
            <a:spLocks noGrp="1"/>
          </p:cNvSpPr>
          <p:nvPr>
            <p:ph type="title"/>
          </p:nvPr>
        </p:nvSpPr>
        <p:spPr>
          <a:xfrm>
            <a:off x="891051" y="381935"/>
            <a:ext cx="7017080" cy="1200329"/>
          </a:xfrm>
        </p:spPr>
        <p:txBody>
          <a:bodyPr anchor="t">
            <a:normAutofit/>
          </a:bodyPr>
          <a:lstStyle/>
          <a:p>
            <a:r>
              <a:rPr lang="en-US" sz="3900" dirty="0"/>
              <a:t>Bonus points for phase projects or even CDBG funds only. </a:t>
            </a:r>
          </a:p>
        </p:txBody>
      </p:sp>
      <p:sp>
        <p:nvSpPr>
          <p:cNvPr id="5" name="Footer Placeholder 4">
            <a:extLst>
              <a:ext uri="{FF2B5EF4-FFF2-40B4-BE49-F238E27FC236}">
                <a16:creationId xmlns:a16="http://schemas.microsoft.com/office/drawing/2014/main" id="{C2525976-80EF-6181-233D-F52E2156307C}"/>
              </a:ext>
            </a:extLst>
          </p:cNvPr>
          <p:cNvSpPr>
            <a:spLocks noGrp="1"/>
          </p:cNvSpPr>
          <p:nvPr>
            <p:ph type="ftr" sz="quarter" idx="11"/>
          </p:nvPr>
        </p:nvSpPr>
        <p:spPr>
          <a:xfrm rot="16200000">
            <a:off x="-862818" y="1591484"/>
            <a:ext cx="2661070" cy="365125"/>
          </a:xfrm>
        </p:spPr>
        <p:txBody>
          <a:bodyPr>
            <a:normAutofit/>
          </a:bodyPr>
          <a:lstStyle/>
          <a:p>
            <a:pPr>
              <a:lnSpc>
                <a:spcPct val="90000"/>
              </a:lnSpc>
              <a:spcAft>
                <a:spcPts val="600"/>
              </a:spcAft>
            </a:pPr>
            <a:r>
              <a:rPr lang="en-US">
                <a:solidFill>
                  <a:schemeClr val="tx1">
                    <a:alpha val="60000"/>
                  </a:schemeClr>
                </a:solidFill>
              </a:rPr>
              <a:t>State of Connecticut - Department of Housing - Small Cities CDBG</a:t>
            </a:r>
          </a:p>
        </p:txBody>
      </p:sp>
      <p:grpSp>
        <p:nvGrpSpPr>
          <p:cNvPr id="14" name="Group 13">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45650" y="554152"/>
            <a:ext cx="430632" cy="1075866"/>
            <a:chOff x="10994200" y="554152"/>
            <a:chExt cx="574177" cy="1075866"/>
          </a:xfrm>
        </p:grpSpPr>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16"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AECE8DCC-AA7C-3C7A-CB56-2183CB7CF6B8}"/>
              </a:ext>
            </a:extLst>
          </p:cNvPr>
          <p:cNvSpPr>
            <a:spLocks noGrp="1"/>
          </p:cNvSpPr>
          <p:nvPr>
            <p:ph type="dt" sz="half" idx="10"/>
          </p:nvPr>
        </p:nvSpPr>
        <p:spPr>
          <a:xfrm>
            <a:off x="628650" y="6356350"/>
            <a:ext cx="2057400" cy="365125"/>
          </a:xfrm>
        </p:spPr>
        <p:txBody>
          <a:bodyPr>
            <a:normAutofit/>
          </a:bodyPr>
          <a:lstStyle/>
          <a:p>
            <a:pPr>
              <a:spcAft>
                <a:spcPts val="600"/>
              </a:spcAft>
            </a:pPr>
            <a:r>
              <a:rPr lang="en-US">
                <a:solidFill>
                  <a:schemeClr val="tx1">
                    <a:alpha val="60000"/>
                  </a:schemeClr>
                </a:solidFill>
              </a:rPr>
              <a:t>Tuesday, April 1, 2025</a:t>
            </a:r>
          </a:p>
        </p:txBody>
      </p:sp>
      <p:sp>
        <p:nvSpPr>
          <p:cNvPr id="6" name="Slide Number Placeholder 5">
            <a:extLst>
              <a:ext uri="{FF2B5EF4-FFF2-40B4-BE49-F238E27FC236}">
                <a16:creationId xmlns:a16="http://schemas.microsoft.com/office/drawing/2014/main" id="{B0531731-E56C-41A6-212B-7BDB4B27801E}"/>
              </a:ext>
            </a:extLst>
          </p:cNvPr>
          <p:cNvSpPr>
            <a:spLocks noGrp="1"/>
          </p:cNvSpPr>
          <p:nvPr>
            <p:ph type="sldNum" sz="quarter" idx="12"/>
          </p:nvPr>
        </p:nvSpPr>
        <p:spPr>
          <a:xfrm>
            <a:off x="6457950" y="6356350"/>
            <a:ext cx="2057400" cy="365125"/>
          </a:xfrm>
        </p:spPr>
        <p:txBody>
          <a:bodyPr>
            <a:normAutofit/>
          </a:bodyPr>
          <a:lstStyle/>
          <a:p>
            <a:pPr>
              <a:spcAft>
                <a:spcPts val="600"/>
              </a:spcAft>
            </a:pPr>
            <a:fld id="{3489B89A-7CA7-48A1-A15F-076DC2382239}" type="slidenum">
              <a:rPr lang="en-US">
                <a:solidFill>
                  <a:schemeClr val="tx1">
                    <a:alpha val="60000"/>
                  </a:schemeClr>
                </a:solidFill>
              </a:rPr>
              <a:pPr>
                <a:spcAft>
                  <a:spcPts val="600"/>
                </a:spcAft>
              </a:pPr>
              <a:t>13</a:t>
            </a:fld>
            <a:endParaRPr lang="en-US">
              <a:solidFill>
                <a:schemeClr val="tx1">
                  <a:alpha val="60000"/>
                </a:schemeClr>
              </a:solidFill>
            </a:endParaRPr>
          </a:p>
        </p:txBody>
      </p:sp>
      <p:graphicFrame>
        <p:nvGraphicFramePr>
          <p:cNvPr id="8" name="Content Placeholder 2">
            <a:extLst>
              <a:ext uri="{FF2B5EF4-FFF2-40B4-BE49-F238E27FC236}">
                <a16:creationId xmlns:a16="http://schemas.microsoft.com/office/drawing/2014/main" id="{415D3E9D-F0E9-3821-8561-B226E248B0B1}"/>
              </a:ext>
            </a:extLst>
          </p:cNvPr>
          <p:cNvGraphicFramePr>
            <a:graphicFrameLocks noGrp="1"/>
          </p:cNvGraphicFramePr>
          <p:nvPr>
            <p:ph idx="1"/>
            <p:extLst>
              <p:ext uri="{D42A27DB-BD31-4B8C-83A1-F6EECF244321}">
                <p14:modId xmlns:p14="http://schemas.microsoft.com/office/powerpoint/2010/main" val="426581354"/>
              </p:ext>
            </p:extLst>
          </p:nvPr>
        </p:nvGraphicFramePr>
        <p:xfrm>
          <a:off x="891046" y="1825625"/>
          <a:ext cx="7017080"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7304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037673" y="348865"/>
            <a:ext cx="4677327" cy="1576446"/>
          </a:xfrm>
        </p:spPr>
        <p:txBody>
          <a:bodyPr anchor="ctr">
            <a:normAutofit/>
          </a:bodyPr>
          <a:lstStyle/>
          <a:p>
            <a:r>
              <a:rPr lang="en-US" sz="3500" b="1" dirty="0">
                <a:solidFill>
                  <a:srgbClr val="FFFFFF"/>
                </a:solidFill>
                <a:latin typeface="Calibri" panose="020F0502020204030204" pitchFamily="34" charset="0"/>
              </a:rPr>
              <a:t>CDBG Funds only - </a:t>
            </a:r>
          </a:p>
        </p:txBody>
      </p:sp>
      <p:graphicFrame>
        <p:nvGraphicFramePr>
          <p:cNvPr id="10" name="Content Placeholder 7">
            <a:extLst>
              <a:ext uri="{FF2B5EF4-FFF2-40B4-BE49-F238E27FC236}">
                <a16:creationId xmlns:a16="http://schemas.microsoft.com/office/drawing/2014/main" id="{18FFCDF4-42F6-6C00-C064-C9F694A64CAA}"/>
              </a:ext>
            </a:extLst>
          </p:cNvPr>
          <p:cNvGraphicFramePr>
            <a:graphicFrameLocks noGrp="1"/>
          </p:cNvGraphicFramePr>
          <p:nvPr>
            <p:ph idx="1"/>
            <p:extLst>
              <p:ext uri="{D42A27DB-BD31-4B8C-83A1-F6EECF244321}">
                <p14:modId xmlns:p14="http://schemas.microsoft.com/office/powerpoint/2010/main" val="4272267590"/>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a:xfrm>
            <a:off x="6727698" y="6455664"/>
            <a:ext cx="2057400" cy="365125"/>
          </a:xfrm>
        </p:spPr>
        <p:txBody>
          <a:bodyPr>
            <a:normAutofit/>
          </a:bodyPr>
          <a:lstStyle/>
          <a:p>
            <a:pPr algn="r">
              <a:spcAft>
                <a:spcPts val="600"/>
              </a:spcAft>
            </a:pPr>
            <a:r>
              <a:rPr lang="en-US" sz="1000">
                <a:solidFill>
                  <a:schemeClr val="tx1">
                    <a:lumMod val="50000"/>
                    <a:lumOff val="50000"/>
                  </a:schemeClr>
                </a:solidFill>
              </a:rPr>
              <a:t>Tuesday, April 1, 2025</a:t>
            </a:r>
          </a:p>
        </p:txBody>
      </p:sp>
      <p:sp>
        <p:nvSpPr>
          <p:cNvPr id="3" name="Footer Placeholder 2"/>
          <p:cNvSpPr>
            <a:spLocks noGrp="1"/>
          </p:cNvSpPr>
          <p:nvPr>
            <p:ph type="ftr" sz="quarter" idx="11"/>
          </p:nvPr>
        </p:nvSpPr>
        <p:spPr>
          <a:xfrm>
            <a:off x="16754" y="1794347"/>
            <a:ext cx="3086100" cy="365125"/>
          </a:xfrm>
        </p:spPr>
        <p:txBody>
          <a:bodyPr>
            <a:normAutofit/>
          </a:bodyPr>
          <a:lstStyle/>
          <a:p>
            <a:pPr algn="l">
              <a:lnSpc>
                <a:spcPct val="90000"/>
              </a:lnSpc>
              <a:spcAft>
                <a:spcPts val="600"/>
              </a:spcAft>
            </a:pPr>
            <a:r>
              <a:rPr lang="en-US" dirty="0">
                <a:solidFill>
                  <a:srgbClr val="FFFFFF"/>
                </a:solidFill>
              </a:rPr>
              <a:t>State of Connecticut - Department of Housing - Small Cities CDBG</a:t>
            </a:r>
          </a:p>
        </p:txBody>
      </p:sp>
      <p:sp>
        <p:nvSpPr>
          <p:cNvPr id="4" name="Slide Number Placeholder 3"/>
          <p:cNvSpPr>
            <a:spLocks noGrp="1"/>
          </p:cNvSpPr>
          <p:nvPr>
            <p:ph type="sldNum" sz="quarter" idx="12"/>
          </p:nvPr>
        </p:nvSpPr>
        <p:spPr>
          <a:xfrm>
            <a:off x="8778240" y="6455664"/>
            <a:ext cx="336042" cy="365125"/>
          </a:xfrm>
        </p:spPr>
        <p:txBody>
          <a:bodyPr>
            <a:normAutofit/>
          </a:bodyPr>
          <a:lstStyle/>
          <a:p>
            <a:pPr>
              <a:spcAft>
                <a:spcPts val="600"/>
              </a:spcAft>
            </a:pPr>
            <a:fld id="{3489B89A-7CA7-48A1-A15F-076DC2382239}" type="slidenum">
              <a:rPr lang="en-US" sz="1000">
                <a:solidFill>
                  <a:schemeClr val="tx1">
                    <a:lumMod val="50000"/>
                    <a:lumOff val="50000"/>
                  </a:schemeClr>
                </a:solidFill>
              </a:rPr>
              <a:pPr>
                <a:spcAft>
                  <a:spcPts val="600"/>
                </a:spcAft>
              </a:pPr>
              <a:t>14</a:t>
            </a:fld>
            <a:endParaRPr lang="en-US" sz="1000">
              <a:solidFill>
                <a:schemeClr val="tx1">
                  <a:lumMod val="50000"/>
                  <a:lumOff val="50000"/>
                </a:schemeClr>
              </a:solidFill>
            </a:endParaRPr>
          </a:p>
        </p:txBody>
      </p:sp>
      <p:pic>
        <p:nvPicPr>
          <p:cNvPr id="6" name="Picture 5" descr="A picture containing text, clock&#10;&#10;AI-generated content may be incorrect.">
            <a:extLst>
              <a:ext uri="{FF2B5EF4-FFF2-40B4-BE49-F238E27FC236}">
                <a16:creationId xmlns:a16="http://schemas.microsoft.com/office/drawing/2014/main" id="{1018884E-72F2-D109-DC0C-98517FFF1B3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88160" y="133552"/>
            <a:ext cx="2007072" cy="2007072"/>
          </a:xfrm>
          <a:prstGeom prst="rect">
            <a:avLst/>
          </a:prstGeom>
        </p:spPr>
      </p:pic>
      <p:sp>
        <p:nvSpPr>
          <p:cNvPr id="8" name="TextBox 7">
            <a:extLst>
              <a:ext uri="{FF2B5EF4-FFF2-40B4-BE49-F238E27FC236}">
                <a16:creationId xmlns:a16="http://schemas.microsoft.com/office/drawing/2014/main" id="{93239157-AEE8-76D0-122E-D0F25D472138}"/>
              </a:ext>
            </a:extLst>
          </p:cNvPr>
          <p:cNvSpPr txBox="1"/>
          <p:nvPr/>
        </p:nvSpPr>
        <p:spPr>
          <a:xfrm>
            <a:off x="762001" y="1079681"/>
            <a:ext cx="5715000" cy="584775"/>
          </a:xfrm>
          <a:prstGeom prst="rect">
            <a:avLst/>
          </a:prstGeom>
          <a:noFill/>
        </p:spPr>
        <p:txBody>
          <a:bodyPr wrap="square" rtlCol="0">
            <a:spAutoFit/>
          </a:bodyPr>
          <a:lstStyle/>
          <a:p>
            <a:r>
              <a:rPr lang="en-US" sz="3200" b="1" dirty="0">
                <a:solidFill>
                  <a:schemeClr val="accent1">
                    <a:lumMod val="75000"/>
                  </a:schemeClr>
                </a:solidFill>
              </a:rPr>
              <a:t>CDBG Funds with no </a:t>
            </a:r>
            <a:r>
              <a:rPr lang="en-US" sz="3200" b="1" dirty="0" err="1">
                <a:solidFill>
                  <a:schemeClr val="accent1">
                    <a:lumMod val="75000"/>
                  </a:schemeClr>
                </a:solidFill>
              </a:rPr>
              <a:t>SSHiP</a:t>
            </a:r>
            <a:r>
              <a:rPr lang="en-US" sz="3200" b="1" dirty="0">
                <a:solidFill>
                  <a:schemeClr val="accent1">
                    <a:lumMod val="75000"/>
                  </a:schemeClr>
                </a:solidFill>
              </a:rPr>
              <a:t>   </a:t>
            </a:r>
          </a:p>
        </p:txBody>
      </p:sp>
    </p:spTree>
    <p:extLst>
      <p:ext uri="{BB962C8B-B14F-4D97-AF65-F5344CB8AC3E}">
        <p14:creationId xmlns:p14="http://schemas.microsoft.com/office/powerpoint/2010/main" val="3118691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7956" y="4583953"/>
            <a:ext cx="3514393" cy="1465973"/>
          </a:xfrm>
        </p:spPr>
        <p:txBody>
          <a:bodyPr vert="horz" lIns="91440" tIns="45720" rIns="91440" bIns="45720" rtlCol="0" anchor="t">
            <a:normAutofit/>
          </a:bodyPr>
          <a:lstStyle/>
          <a:p>
            <a:pPr defTabSz="914400"/>
            <a:r>
              <a:rPr lang="en-US" sz="3200" b="1">
                <a:effectLst>
                  <a:outerShdw blurRad="38100" dist="38100" dir="2700000" algn="tl">
                    <a:srgbClr val="000000">
                      <a:alpha val="43137"/>
                    </a:srgbClr>
                  </a:outerShdw>
                </a:effectLst>
              </a:rPr>
              <a:t>Section 4</a:t>
            </a:r>
            <a:br>
              <a:rPr lang="en-US" sz="3200" b="1">
                <a:effectLst>
                  <a:outerShdw blurRad="38100" dist="38100" dir="2700000" algn="tl">
                    <a:srgbClr val="000000">
                      <a:alpha val="43137"/>
                    </a:srgbClr>
                  </a:outerShdw>
                </a:effectLst>
              </a:rPr>
            </a:br>
            <a:r>
              <a:rPr lang="en-US" sz="3200" b="1">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Project Feasibility &amp; Merit </a:t>
            </a:r>
            <a:endParaRPr lang="en-US" sz="3200" b="1">
              <a:effectLst>
                <a:outerShdw blurRad="38100" dist="38100" dir="2700000" algn="tl">
                  <a:srgbClr val="000000">
                    <a:alpha val="43137"/>
                  </a:srgbClr>
                </a:outerShdw>
              </a:effectLst>
            </a:endParaRPr>
          </a:p>
        </p:txBody>
      </p:sp>
      <p:pic>
        <p:nvPicPr>
          <p:cNvPr id="7" name="Content Placeholder 6" descr="Budget - Clipboard image"/>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t="18640" b="11815"/>
          <a:stretch/>
        </p:blipFill>
        <p:spPr>
          <a:xfrm>
            <a:off x="20" y="432"/>
            <a:ext cx="9143980" cy="4244759"/>
          </a:xfrm>
          <a:prstGeom prst="rect">
            <a:avLst/>
          </a:prstGeom>
        </p:spPr>
      </p:pic>
      <p:sp>
        <p:nvSpPr>
          <p:cNvPr id="4" name="Date Placeholder 3"/>
          <p:cNvSpPr>
            <a:spLocks noGrp="1"/>
          </p:cNvSpPr>
          <p:nvPr>
            <p:ph type="dt" sz="half" idx="10"/>
          </p:nvPr>
        </p:nvSpPr>
        <p:spPr>
          <a:xfrm>
            <a:off x="6720840" y="6452939"/>
            <a:ext cx="2057400" cy="365125"/>
          </a:xfrm>
        </p:spPr>
        <p:txBody>
          <a:bodyPr vert="horz" lIns="91440" tIns="45720" rIns="91440" bIns="45720" rtlCol="0" anchor="ctr">
            <a:normAutofit/>
          </a:bodyPr>
          <a:lstStyle/>
          <a:p>
            <a:pPr algn="r">
              <a:spcAft>
                <a:spcPts val="600"/>
              </a:spcAft>
              <a:defRPr/>
            </a:pPr>
            <a:r>
              <a:rPr lang="en-US" sz="1000">
                <a:solidFill>
                  <a:srgbClr val="FFFFFF"/>
                </a:solidFill>
                <a:latin typeface="Calibri" panose="020F0502020204030204"/>
              </a:rPr>
              <a:t>Tuesday, April 1, 2025</a:t>
            </a:r>
          </a:p>
        </p:txBody>
      </p:sp>
      <p:sp>
        <p:nvSpPr>
          <p:cNvPr id="6" name="Slide Number Placeholder 5"/>
          <p:cNvSpPr>
            <a:spLocks noGrp="1"/>
          </p:cNvSpPr>
          <p:nvPr>
            <p:ph type="sldNum" sz="quarter" idx="12"/>
          </p:nvPr>
        </p:nvSpPr>
        <p:spPr>
          <a:xfrm>
            <a:off x="8778240" y="6452939"/>
            <a:ext cx="334045" cy="365125"/>
          </a:xfrm>
        </p:spPr>
        <p:txBody>
          <a:bodyPr vert="horz" lIns="91440" tIns="45720" rIns="91440" bIns="45720" rtlCol="0" anchor="ctr">
            <a:normAutofit/>
          </a:bodyPr>
          <a:lstStyle/>
          <a:p>
            <a:pPr>
              <a:spcAft>
                <a:spcPts val="600"/>
              </a:spcAft>
              <a:defRPr/>
            </a:pPr>
            <a:fld id="{6D22F896-40B5-4ADD-8801-0D06FADFA095}" type="slidenum">
              <a:rPr lang="en-US">
                <a:solidFill>
                  <a:srgbClr val="FFFFFF"/>
                </a:solidFill>
                <a:latin typeface="Calibri" panose="020F0502020204030204"/>
              </a:rPr>
              <a:pPr>
                <a:spcAft>
                  <a:spcPts val="600"/>
                </a:spcAft>
                <a:defRPr/>
              </a:pPr>
              <a:t>15</a:t>
            </a:fld>
            <a:endParaRPr lang="en-US">
              <a:solidFill>
                <a:srgbClr val="FFFFFF"/>
              </a:solidFill>
              <a:latin typeface="Calibri" panose="020F0502020204030204"/>
            </a:endParaRPr>
          </a:p>
        </p:txBody>
      </p:sp>
      <p:sp>
        <p:nvSpPr>
          <p:cNvPr id="12" name="Rectangle 11"/>
          <p:cNvSpPr/>
          <p:nvPr/>
        </p:nvSpPr>
        <p:spPr>
          <a:xfrm>
            <a:off x="4572000" y="4583953"/>
            <a:ext cx="4229100" cy="146597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a:effectLst>
                  <a:outerShdw blurRad="38100" dist="38100" dir="2700000" algn="tl">
                    <a:srgbClr val="000000">
                      <a:alpha val="43137"/>
                    </a:srgbClr>
                  </a:outerShdw>
                </a:effectLst>
              </a:rPr>
              <a:t>4.1 Budget Summary </a:t>
            </a:r>
          </a:p>
          <a:p>
            <a:pPr indent="-228600">
              <a:lnSpc>
                <a:spcPct val="90000"/>
              </a:lnSpc>
              <a:spcAft>
                <a:spcPts val="600"/>
              </a:spcAft>
              <a:buFont typeface="Arial" panose="020B0604020202020204" pitchFamily="34" charset="0"/>
              <a:buChar char="•"/>
            </a:pPr>
            <a:r>
              <a:rPr lang="en-US" sz="1700">
                <a:effectLst>
                  <a:outerShdw blurRad="38100" dist="38100" dir="2700000" algn="tl">
                    <a:srgbClr val="000000">
                      <a:alpha val="43137"/>
                    </a:srgbClr>
                  </a:outerShdw>
                </a:effectLst>
              </a:rPr>
              <a:t>4.2 Local leverage Funds </a:t>
            </a:r>
          </a:p>
        </p:txBody>
      </p:sp>
      <p:sp>
        <p:nvSpPr>
          <p:cNvPr id="3" name="Footer Placeholder 2">
            <a:extLst>
              <a:ext uri="{FF2B5EF4-FFF2-40B4-BE49-F238E27FC236}">
                <a16:creationId xmlns:a16="http://schemas.microsoft.com/office/drawing/2014/main" id="{596BD51D-5472-D926-B957-690F03E93431}"/>
              </a:ext>
            </a:extLst>
          </p:cNvPr>
          <p:cNvSpPr>
            <a:spLocks noGrp="1"/>
          </p:cNvSpPr>
          <p:nvPr>
            <p:ph type="ftr" sz="quarter" idx="11"/>
          </p:nvPr>
        </p:nvSpPr>
        <p:spPr/>
        <p:txBody>
          <a:bodyPr/>
          <a:lstStyle/>
          <a:p>
            <a:r>
              <a:rPr lang="en-US"/>
              <a:t>State of Connecticut - Department of Housing - Small Cities CDBG</a:t>
            </a:r>
            <a:endParaRPr lang="en-US" dirty="0"/>
          </a:p>
        </p:txBody>
      </p:sp>
    </p:spTree>
    <p:extLst>
      <p:ext uri="{BB962C8B-B14F-4D97-AF65-F5344CB8AC3E}">
        <p14:creationId xmlns:p14="http://schemas.microsoft.com/office/powerpoint/2010/main" val="859999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7845FFC3-E6A4-9E7E-036F-ACE97959B672}"/>
              </a:ext>
            </a:extLst>
          </p:cNvPr>
          <p:cNvSpPr>
            <a:spLocks noGrp="1"/>
          </p:cNvSpPr>
          <p:nvPr>
            <p:ph type="body" sz="half" idx="2"/>
          </p:nvPr>
        </p:nvSpPr>
        <p:spPr>
          <a:xfrm>
            <a:off x="848320" y="5279807"/>
            <a:ext cx="7447360" cy="1092825"/>
          </a:xfrm>
        </p:spPr>
        <p:txBody>
          <a:bodyPr/>
          <a:lstStyle/>
          <a:p>
            <a:r>
              <a:rPr kumimoji="0" lang="en-US" sz="2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ptos Display" panose="02110004020202020204"/>
                <a:ea typeface="+mj-ea"/>
                <a:cs typeface="+mj-cs"/>
              </a:rPr>
              <a:t>Section 4.2 </a:t>
            </a:r>
            <a:br>
              <a:rPr kumimoji="0" lang="en-US" sz="2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ptos Display" panose="02110004020202020204"/>
                <a:ea typeface="+mj-ea"/>
                <a:cs typeface="+mj-cs"/>
              </a:rPr>
            </a:br>
            <a:r>
              <a:rPr kumimoji="0" lang="en-US" sz="2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ptos Display" panose="02110004020202020204"/>
                <a:ea typeface="+mj-ea"/>
                <a:cs typeface="+mj-cs"/>
              </a:rPr>
              <a:t>Local Leverage/Other Sources </a:t>
            </a:r>
            <a:endParaRPr lang="en-US" dirty="0"/>
          </a:p>
        </p:txBody>
      </p:sp>
      <p:sp>
        <p:nvSpPr>
          <p:cNvPr id="5" name="Date Placeholder 4"/>
          <p:cNvSpPr>
            <a:spLocks noGrp="1"/>
          </p:cNvSpPr>
          <p:nvPr>
            <p:ph type="dt" sz="half" idx="10"/>
          </p:nvPr>
        </p:nvSpPr>
        <p:spPr>
          <a:xfrm>
            <a:off x="6720840" y="6452939"/>
            <a:ext cx="2057400" cy="365125"/>
          </a:xfrm>
        </p:spPr>
        <p:txBody>
          <a:bodyPr vert="horz" lIns="91440" tIns="45720" rIns="91440" bIns="45720" rtlCol="0" anchor="ctr">
            <a:normAutofit/>
          </a:bodyPr>
          <a:lstStyle/>
          <a:p>
            <a:pPr algn="r">
              <a:spcAft>
                <a:spcPts val="600"/>
              </a:spcAft>
              <a:defRPr/>
            </a:pPr>
            <a:r>
              <a:rPr lang="en-US" sz="1000">
                <a:solidFill>
                  <a:srgbClr val="FFFFFF"/>
                </a:solidFill>
                <a:latin typeface="Calibri" panose="020F0502020204030204"/>
              </a:rPr>
              <a:t>Tuesday, April 1, 2025</a:t>
            </a:r>
          </a:p>
        </p:txBody>
      </p:sp>
      <p:sp>
        <p:nvSpPr>
          <p:cNvPr id="6" name="Footer Placeholder 5"/>
          <p:cNvSpPr>
            <a:spLocks noGrp="1"/>
          </p:cNvSpPr>
          <p:nvPr>
            <p:ph type="ftr" sz="quarter" idx="11"/>
          </p:nvPr>
        </p:nvSpPr>
        <p:spPr>
          <a:xfrm rot="5400000">
            <a:off x="-1365965" y="1940248"/>
            <a:ext cx="3086099" cy="365125"/>
          </a:xfrm>
          <a:effectLst/>
        </p:spPr>
        <p:txBody>
          <a:bodyPr vert="horz" lIns="91440" tIns="45720" rIns="91440" bIns="45720" rtlCol="0" anchor="ctr">
            <a:normAutofit/>
          </a:bodyPr>
          <a:lstStyle/>
          <a:p>
            <a:pPr algn="l">
              <a:lnSpc>
                <a:spcPct val="90000"/>
              </a:lnSpc>
              <a:spcAft>
                <a:spcPts val="600"/>
              </a:spcAft>
              <a:defRPr/>
            </a:pPr>
            <a:r>
              <a:rPr lang="en-US" kern="1200">
                <a:solidFill>
                  <a:srgbClr val="FFFFFF"/>
                </a:solidFill>
                <a:latin typeface="Calibri" panose="020F0502020204030204"/>
                <a:ea typeface="+mn-ea"/>
                <a:cs typeface="+mn-cs"/>
              </a:rPr>
              <a:t>State of Connecticut - Department of Housing - Small Cities CDBG</a:t>
            </a:r>
          </a:p>
        </p:txBody>
      </p:sp>
      <p:sp>
        <p:nvSpPr>
          <p:cNvPr id="7" name="Slide Number Placeholder 6"/>
          <p:cNvSpPr>
            <a:spLocks noGrp="1"/>
          </p:cNvSpPr>
          <p:nvPr>
            <p:ph type="sldNum" sz="quarter" idx="12"/>
          </p:nvPr>
        </p:nvSpPr>
        <p:spPr>
          <a:xfrm>
            <a:off x="8778240" y="6452939"/>
            <a:ext cx="334045" cy="365125"/>
          </a:xfrm>
        </p:spPr>
        <p:txBody>
          <a:bodyPr vert="horz" lIns="91440" tIns="45720" rIns="91440" bIns="45720" rtlCol="0" anchor="ctr">
            <a:normAutofit/>
          </a:bodyPr>
          <a:lstStyle/>
          <a:p>
            <a:pPr>
              <a:spcAft>
                <a:spcPts val="600"/>
              </a:spcAft>
              <a:defRPr/>
            </a:pPr>
            <a:fld id="{3489B89A-7CA7-48A1-A15F-076DC2382239}" type="slidenum">
              <a:rPr lang="en-US">
                <a:solidFill>
                  <a:srgbClr val="FFFFFF"/>
                </a:solidFill>
                <a:latin typeface="Calibri" panose="020F0502020204030204"/>
              </a:rPr>
              <a:pPr>
                <a:spcAft>
                  <a:spcPts val="600"/>
                </a:spcAft>
                <a:defRPr/>
              </a:pPr>
              <a:t>16</a:t>
            </a:fld>
            <a:endParaRPr lang="en-US">
              <a:solidFill>
                <a:srgbClr val="FFFFFF"/>
              </a:solidFill>
              <a:latin typeface="Calibri" panose="020F0502020204030204"/>
            </a:endParaRPr>
          </a:p>
        </p:txBody>
      </p:sp>
      <p:pic>
        <p:nvPicPr>
          <p:cNvPr id="18" name="Picture 17" descr="A picture containing text, clock&#10;&#10;AI-generated content may be incorrect.">
            <a:extLst>
              <a:ext uri="{FF2B5EF4-FFF2-40B4-BE49-F238E27FC236}">
                <a16:creationId xmlns:a16="http://schemas.microsoft.com/office/drawing/2014/main" id="{D895DF38-80B4-2585-C3FA-0331F5EF3C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6021" y="23013"/>
            <a:ext cx="1136264" cy="1136264"/>
          </a:xfrm>
          <a:prstGeom prst="rect">
            <a:avLst/>
          </a:prstGeom>
        </p:spPr>
      </p:pic>
      <p:pic>
        <p:nvPicPr>
          <p:cNvPr id="20" name="Picture 19">
            <a:extLst>
              <a:ext uri="{FF2B5EF4-FFF2-40B4-BE49-F238E27FC236}">
                <a16:creationId xmlns:a16="http://schemas.microsoft.com/office/drawing/2014/main" id="{1A2EDB36-9D8D-59E6-585A-6B980255D886}"/>
              </a:ext>
            </a:extLst>
          </p:cNvPr>
          <p:cNvPicPr>
            <a:picLocks noChangeAspect="1"/>
          </p:cNvPicPr>
          <p:nvPr/>
        </p:nvPicPr>
        <p:blipFill>
          <a:blip r:embed="rId4"/>
          <a:stretch>
            <a:fillRect/>
          </a:stretch>
        </p:blipFill>
        <p:spPr>
          <a:xfrm>
            <a:off x="387825" y="1795624"/>
            <a:ext cx="8368349" cy="3328466"/>
          </a:xfrm>
          <a:prstGeom prst="rect">
            <a:avLst/>
          </a:prstGeom>
        </p:spPr>
      </p:pic>
      <p:sp>
        <p:nvSpPr>
          <p:cNvPr id="21" name="TextBox 20">
            <a:extLst>
              <a:ext uri="{FF2B5EF4-FFF2-40B4-BE49-F238E27FC236}">
                <a16:creationId xmlns:a16="http://schemas.microsoft.com/office/drawing/2014/main" id="{43187041-F612-1C6C-D979-0CDB57688C6D}"/>
              </a:ext>
            </a:extLst>
          </p:cNvPr>
          <p:cNvSpPr txBox="1"/>
          <p:nvPr/>
        </p:nvSpPr>
        <p:spPr>
          <a:xfrm>
            <a:off x="609600" y="685800"/>
            <a:ext cx="7239000" cy="954107"/>
          </a:xfrm>
          <a:prstGeom prst="rect">
            <a:avLst/>
          </a:prstGeom>
          <a:noFill/>
        </p:spPr>
        <p:txBody>
          <a:bodyPr wrap="square" rtlCol="0">
            <a:spAutoFit/>
          </a:bodyPr>
          <a:lstStyle/>
          <a:p>
            <a:pPr marL="0" marR="0">
              <a:spcBef>
                <a:spcPts val="0"/>
              </a:spcBef>
              <a:spcAft>
                <a:spcPts val="0"/>
              </a:spcAft>
              <a:tabLst>
                <a:tab pos="171450" algn="l"/>
              </a:tabLs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4.2      Local Leverage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tabLst>
                <a:tab pos="17145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List the sources of local match and leveraged funds. Amounts should be rounded to the nearest dollar.  </a:t>
            </a:r>
          </a:p>
          <a:p>
            <a:pPr marL="457200" marR="0">
              <a:spcBef>
                <a:spcPts val="0"/>
              </a:spcBef>
              <a:spcAft>
                <a:spcPts val="0"/>
              </a:spcAft>
              <a:tabLst>
                <a:tab pos="171450" algn="l"/>
              </a:tabLs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Note. Sponsoring Municipalities are strongly encouraged to waive Permits and Fees applicable to this project (Firm Commitment).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6517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8D3C47-ED8A-6616-B920-05ECAEA3670B}"/>
              </a:ext>
            </a:extLst>
          </p:cNvPr>
          <p:cNvSpPr>
            <a:spLocks noGrp="1"/>
          </p:cNvSpPr>
          <p:nvPr>
            <p:ph type="dt" sz="half" idx="10"/>
          </p:nvPr>
        </p:nvSpPr>
        <p:spPr/>
        <p:txBody>
          <a:bodyPr/>
          <a:lstStyle/>
          <a:p>
            <a:r>
              <a:rPr lang="en-US"/>
              <a:t>Tuesday, April 1, 2025</a:t>
            </a:r>
            <a:endParaRPr lang="en-US" dirty="0"/>
          </a:p>
        </p:txBody>
      </p:sp>
      <p:sp>
        <p:nvSpPr>
          <p:cNvPr id="5" name="Footer Placeholder 4">
            <a:extLst>
              <a:ext uri="{FF2B5EF4-FFF2-40B4-BE49-F238E27FC236}">
                <a16:creationId xmlns:a16="http://schemas.microsoft.com/office/drawing/2014/main" id="{241FA959-9C97-140C-92B2-99390E3533EA}"/>
              </a:ext>
            </a:extLst>
          </p:cNvPr>
          <p:cNvSpPr>
            <a:spLocks noGrp="1"/>
          </p:cNvSpPr>
          <p:nvPr>
            <p:ph type="ftr" sz="quarter" idx="11"/>
          </p:nvPr>
        </p:nvSpPr>
        <p:spPr/>
        <p:txBody>
          <a:bodyPr/>
          <a:lstStyle/>
          <a:p>
            <a:r>
              <a:rPr lang="en-US"/>
              <a:t>State of Connecticut - Department of Housing - Small Cities CDBG</a:t>
            </a:r>
            <a:endParaRPr lang="en-US" dirty="0"/>
          </a:p>
        </p:txBody>
      </p:sp>
      <p:sp>
        <p:nvSpPr>
          <p:cNvPr id="6" name="Slide Number Placeholder 5">
            <a:extLst>
              <a:ext uri="{FF2B5EF4-FFF2-40B4-BE49-F238E27FC236}">
                <a16:creationId xmlns:a16="http://schemas.microsoft.com/office/drawing/2014/main" id="{291837A9-BC83-E994-AFEB-8E1C24F48CD5}"/>
              </a:ext>
            </a:extLst>
          </p:cNvPr>
          <p:cNvSpPr>
            <a:spLocks noGrp="1"/>
          </p:cNvSpPr>
          <p:nvPr>
            <p:ph type="sldNum" sz="quarter" idx="12"/>
          </p:nvPr>
        </p:nvSpPr>
        <p:spPr/>
        <p:txBody>
          <a:bodyPr/>
          <a:lstStyle/>
          <a:p>
            <a:fld id="{6D22F896-40B5-4ADD-8801-0D06FADFA095}" type="slidenum">
              <a:rPr lang="en-US" smtClean="0"/>
              <a:t>17</a:t>
            </a:fld>
            <a:endParaRPr lang="en-US" dirty="0"/>
          </a:p>
        </p:txBody>
      </p:sp>
      <p:pic>
        <p:nvPicPr>
          <p:cNvPr id="10" name="Picture 9" descr="A picture containing text, vector graphics, clipart&#10;&#10;AI-generated content may be incorrect.">
            <a:extLst>
              <a:ext uri="{FF2B5EF4-FFF2-40B4-BE49-F238E27FC236}">
                <a16:creationId xmlns:a16="http://schemas.microsoft.com/office/drawing/2014/main" id="{7349AE4F-FC5C-043F-31C3-DBE409F1F919}"/>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514600" y="1143000"/>
            <a:ext cx="4394200" cy="4394200"/>
          </a:xfrm>
          <a:prstGeom prst="rect">
            <a:avLst/>
          </a:prstGeom>
          <a:solidFill>
            <a:srgbClr val="000000"/>
          </a:solidFill>
        </p:spPr>
      </p:pic>
    </p:spTree>
    <p:extLst>
      <p:ext uri="{BB962C8B-B14F-4D97-AF65-F5344CB8AC3E}">
        <p14:creationId xmlns:p14="http://schemas.microsoft.com/office/powerpoint/2010/main" val="3408312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22F67-2EB9-90D3-E7D8-7167472123FA}"/>
              </a:ext>
            </a:extLst>
          </p:cNvPr>
          <p:cNvSpPr>
            <a:spLocks noGrp="1"/>
          </p:cNvSpPr>
          <p:nvPr>
            <p:ph type="title"/>
          </p:nvPr>
        </p:nvSpPr>
        <p:spPr>
          <a:xfrm>
            <a:off x="609599" y="609600"/>
            <a:ext cx="7906942" cy="609600"/>
          </a:xfrm>
        </p:spPr>
        <p:txBody>
          <a:bodyPr/>
          <a:lstStyle/>
          <a:p>
            <a:r>
              <a:rPr lang="en-US" dirty="0"/>
              <a:t>Bonus points-phased projects only </a:t>
            </a:r>
          </a:p>
        </p:txBody>
      </p:sp>
      <p:sp>
        <p:nvSpPr>
          <p:cNvPr id="3" name="Text Placeholder 2">
            <a:extLst>
              <a:ext uri="{FF2B5EF4-FFF2-40B4-BE49-F238E27FC236}">
                <a16:creationId xmlns:a16="http://schemas.microsoft.com/office/drawing/2014/main" id="{D5FADCFD-6EE6-403A-AED2-426A00F34EFB}"/>
              </a:ext>
            </a:extLst>
          </p:cNvPr>
          <p:cNvSpPr>
            <a:spLocks noGrp="1"/>
          </p:cNvSpPr>
          <p:nvPr>
            <p:ph type="body" idx="1"/>
          </p:nvPr>
        </p:nvSpPr>
        <p:spPr>
          <a:xfrm>
            <a:off x="1494830" y="1295401"/>
            <a:ext cx="1887141" cy="452437"/>
          </a:xfrm>
        </p:spPr>
        <p:txBody>
          <a:bodyPr>
            <a:noAutofit/>
          </a:bodyPr>
          <a:lstStyle/>
          <a:p>
            <a:r>
              <a:rPr lang="en-US" sz="3200" dirty="0">
                <a:solidFill>
                  <a:schemeClr val="accent5">
                    <a:lumMod val="75000"/>
                  </a:schemeClr>
                </a:solidFill>
              </a:rPr>
              <a:t>Phase I</a:t>
            </a:r>
          </a:p>
        </p:txBody>
      </p:sp>
      <p:graphicFrame>
        <p:nvGraphicFramePr>
          <p:cNvPr id="11" name="Content Placeholder 3">
            <a:extLst>
              <a:ext uri="{FF2B5EF4-FFF2-40B4-BE49-F238E27FC236}">
                <a16:creationId xmlns:a16="http://schemas.microsoft.com/office/drawing/2014/main" id="{697EBBAA-83B0-B8B7-C5E5-142290998420}"/>
              </a:ext>
            </a:extLst>
          </p:cNvPr>
          <p:cNvGraphicFramePr>
            <a:graphicFrameLocks noGrp="1"/>
          </p:cNvGraphicFramePr>
          <p:nvPr>
            <p:ph sz="half" idx="2"/>
            <p:extLst>
              <p:ext uri="{D42A27DB-BD31-4B8C-83A1-F6EECF244321}">
                <p14:modId xmlns:p14="http://schemas.microsoft.com/office/powerpoint/2010/main" val="3456235450"/>
              </p:ext>
            </p:extLst>
          </p:nvPr>
        </p:nvGraphicFramePr>
        <p:xfrm>
          <a:off x="228600" y="1600200"/>
          <a:ext cx="4953000" cy="4589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C22236D5-D6D6-35C3-6828-6E13B95C5DFA}"/>
              </a:ext>
            </a:extLst>
          </p:cNvPr>
          <p:cNvSpPr>
            <a:spLocks noGrp="1"/>
          </p:cNvSpPr>
          <p:nvPr>
            <p:ph type="body" sz="quarter" idx="3"/>
          </p:nvPr>
        </p:nvSpPr>
        <p:spPr>
          <a:xfrm>
            <a:off x="5543550" y="1295401"/>
            <a:ext cx="2000250" cy="452437"/>
          </a:xfrm>
        </p:spPr>
        <p:txBody>
          <a:bodyPr>
            <a:noAutofit/>
          </a:bodyPr>
          <a:lstStyle/>
          <a:p>
            <a:r>
              <a:rPr lang="en-US" sz="3200" dirty="0">
                <a:solidFill>
                  <a:srgbClr val="00B050"/>
                </a:solidFill>
              </a:rPr>
              <a:t>Phase II</a:t>
            </a:r>
          </a:p>
        </p:txBody>
      </p:sp>
      <p:graphicFrame>
        <p:nvGraphicFramePr>
          <p:cNvPr id="13" name="Content Placeholder 5">
            <a:extLst>
              <a:ext uri="{FF2B5EF4-FFF2-40B4-BE49-F238E27FC236}">
                <a16:creationId xmlns:a16="http://schemas.microsoft.com/office/drawing/2014/main" id="{AC7583EE-D945-DC43-73F2-F0D91CBAA47C}"/>
              </a:ext>
            </a:extLst>
          </p:cNvPr>
          <p:cNvGraphicFramePr>
            <a:graphicFrameLocks noGrp="1"/>
          </p:cNvGraphicFramePr>
          <p:nvPr>
            <p:ph sz="quarter" idx="4"/>
            <p:extLst>
              <p:ext uri="{D42A27DB-BD31-4B8C-83A1-F6EECF244321}">
                <p14:modId xmlns:p14="http://schemas.microsoft.com/office/powerpoint/2010/main" val="2781410694"/>
              </p:ext>
            </p:extLst>
          </p:nvPr>
        </p:nvGraphicFramePr>
        <p:xfrm>
          <a:off x="4629150" y="2505075"/>
          <a:ext cx="4286250" cy="36845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Date Placeholder 6">
            <a:extLst>
              <a:ext uri="{FF2B5EF4-FFF2-40B4-BE49-F238E27FC236}">
                <a16:creationId xmlns:a16="http://schemas.microsoft.com/office/drawing/2014/main" id="{1F4BA20D-E65A-0384-40E1-363540A65A36}"/>
              </a:ext>
            </a:extLst>
          </p:cNvPr>
          <p:cNvSpPr>
            <a:spLocks noGrp="1"/>
          </p:cNvSpPr>
          <p:nvPr>
            <p:ph type="dt" sz="half" idx="10"/>
          </p:nvPr>
        </p:nvSpPr>
        <p:spPr/>
        <p:txBody>
          <a:bodyPr/>
          <a:lstStyle/>
          <a:p>
            <a:r>
              <a:rPr lang="en-US" dirty="0"/>
              <a:t>Tuesday, April 1, 2025</a:t>
            </a:r>
          </a:p>
        </p:txBody>
      </p:sp>
      <p:sp>
        <p:nvSpPr>
          <p:cNvPr id="8" name="Footer Placeholder 7">
            <a:extLst>
              <a:ext uri="{FF2B5EF4-FFF2-40B4-BE49-F238E27FC236}">
                <a16:creationId xmlns:a16="http://schemas.microsoft.com/office/drawing/2014/main" id="{69DF3A09-3261-D44B-BC99-AD733AD53C05}"/>
              </a:ext>
            </a:extLst>
          </p:cNvPr>
          <p:cNvSpPr>
            <a:spLocks noGrp="1"/>
          </p:cNvSpPr>
          <p:nvPr>
            <p:ph type="ftr" sz="quarter" idx="11"/>
          </p:nvPr>
        </p:nvSpPr>
        <p:spPr/>
        <p:txBody>
          <a:bodyPr/>
          <a:lstStyle/>
          <a:p>
            <a:r>
              <a:rPr lang="en-US"/>
              <a:t>State of Connecticut - Department of Housing - Small Cities CDBG</a:t>
            </a:r>
          </a:p>
        </p:txBody>
      </p:sp>
      <p:sp>
        <p:nvSpPr>
          <p:cNvPr id="9" name="Slide Number Placeholder 8">
            <a:extLst>
              <a:ext uri="{FF2B5EF4-FFF2-40B4-BE49-F238E27FC236}">
                <a16:creationId xmlns:a16="http://schemas.microsoft.com/office/drawing/2014/main" id="{E938D195-0B37-5F6E-DFDE-9F74D1570863}"/>
              </a:ext>
            </a:extLst>
          </p:cNvPr>
          <p:cNvSpPr>
            <a:spLocks noGrp="1"/>
          </p:cNvSpPr>
          <p:nvPr>
            <p:ph type="sldNum" sz="quarter" idx="12"/>
          </p:nvPr>
        </p:nvSpPr>
        <p:spPr/>
        <p:txBody>
          <a:bodyPr/>
          <a:lstStyle/>
          <a:p>
            <a:fld id="{3489B89A-7CA7-48A1-A15F-076DC2382239}" type="slidenum">
              <a:rPr lang="en-US" smtClean="0"/>
              <a:t>2</a:t>
            </a:fld>
            <a:endParaRPr lang="en-US" dirty="0"/>
          </a:p>
        </p:txBody>
      </p:sp>
    </p:spTree>
    <p:extLst>
      <p:ext uri="{BB962C8B-B14F-4D97-AF65-F5344CB8AC3E}">
        <p14:creationId xmlns:p14="http://schemas.microsoft.com/office/powerpoint/2010/main" val="159368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22F67-2EB9-90D3-E7D8-7167472123FA}"/>
              </a:ext>
            </a:extLst>
          </p:cNvPr>
          <p:cNvSpPr>
            <a:spLocks noGrp="1"/>
          </p:cNvSpPr>
          <p:nvPr>
            <p:ph type="title"/>
          </p:nvPr>
        </p:nvSpPr>
        <p:spPr/>
        <p:txBody>
          <a:bodyPr/>
          <a:lstStyle/>
          <a:p>
            <a:r>
              <a:rPr lang="en-US" dirty="0"/>
              <a:t>Bonus points-phased projects only </a:t>
            </a:r>
          </a:p>
        </p:txBody>
      </p:sp>
      <p:graphicFrame>
        <p:nvGraphicFramePr>
          <p:cNvPr id="13" name="Content Placeholder 5">
            <a:extLst>
              <a:ext uri="{FF2B5EF4-FFF2-40B4-BE49-F238E27FC236}">
                <a16:creationId xmlns:a16="http://schemas.microsoft.com/office/drawing/2014/main" id="{AC7583EE-D945-DC43-73F2-F0D91CBAA47C}"/>
              </a:ext>
            </a:extLst>
          </p:cNvPr>
          <p:cNvGraphicFramePr>
            <a:graphicFrameLocks noGrp="1"/>
          </p:cNvGraphicFramePr>
          <p:nvPr>
            <p:ph sz="half" idx="2"/>
            <p:extLst>
              <p:ext uri="{D42A27DB-BD31-4B8C-83A1-F6EECF244321}">
                <p14:modId xmlns:p14="http://schemas.microsoft.com/office/powerpoint/2010/main" val="2867982103"/>
              </p:ext>
            </p:extLst>
          </p:nvPr>
        </p:nvGraphicFramePr>
        <p:xfrm>
          <a:off x="4629150" y="1774034"/>
          <a:ext cx="3887391" cy="4415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a:extLst>
              <a:ext uri="{FF2B5EF4-FFF2-40B4-BE49-F238E27FC236}">
                <a16:creationId xmlns:a16="http://schemas.microsoft.com/office/drawing/2014/main" id="{1F4BA20D-E65A-0384-40E1-363540A65A36}"/>
              </a:ext>
            </a:extLst>
          </p:cNvPr>
          <p:cNvSpPr>
            <a:spLocks noGrp="1"/>
          </p:cNvSpPr>
          <p:nvPr>
            <p:ph type="dt" sz="half" idx="10"/>
          </p:nvPr>
        </p:nvSpPr>
        <p:spPr/>
        <p:txBody>
          <a:bodyPr/>
          <a:lstStyle/>
          <a:p>
            <a:r>
              <a:rPr lang="en-US"/>
              <a:t>Tuesday, April 1, 2025</a:t>
            </a:r>
            <a:endParaRPr lang="en-US" dirty="0"/>
          </a:p>
        </p:txBody>
      </p:sp>
      <p:sp>
        <p:nvSpPr>
          <p:cNvPr id="8" name="Footer Placeholder 7">
            <a:extLst>
              <a:ext uri="{FF2B5EF4-FFF2-40B4-BE49-F238E27FC236}">
                <a16:creationId xmlns:a16="http://schemas.microsoft.com/office/drawing/2014/main" id="{69DF3A09-3261-D44B-BC99-AD733AD53C05}"/>
              </a:ext>
            </a:extLst>
          </p:cNvPr>
          <p:cNvSpPr>
            <a:spLocks noGrp="1"/>
          </p:cNvSpPr>
          <p:nvPr>
            <p:ph type="ftr" sz="quarter" idx="11"/>
          </p:nvPr>
        </p:nvSpPr>
        <p:spPr/>
        <p:txBody>
          <a:bodyPr/>
          <a:lstStyle/>
          <a:p>
            <a:r>
              <a:rPr lang="en-US"/>
              <a:t>State of Connecticut - Department of Housing - Small Cities CDBG</a:t>
            </a:r>
          </a:p>
        </p:txBody>
      </p:sp>
      <p:sp>
        <p:nvSpPr>
          <p:cNvPr id="9" name="Slide Number Placeholder 8">
            <a:extLst>
              <a:ext uri="{FF2B5EF4-FFF2-40B4-BE49-F238E27FC236}">
                <a16:creationId xmlns:a16="http://schemas.microsoft.com/office/drawing/2014/main" id="{E938D195-0B37-5F6E-DFDE-9F74D1570863}"/>
              </a:ext>
            </a:extLst>
          </p:cNvPr>
          <p:cNvSpPr>
            <a:spLocks noGrp="1"/>
          </p:cNvSpPr>
          <p:nvPr>
            <p:ph type="sldNum" sz="quarter" idx="12"/>
          </p:nvPr>
        </p:nvSpPr>
        <p:spPr/>
        <p:txBody>
          <a:bodyPr/>
          <a:lstStyle/>
          <a:p>
            <a:fld id="{3489B89A-7CA7-48A1-A15F-076DC2382239}" type="slidenum">
              <a:rPr lang="en-US" smtClean="0"/>
              <a:t>3</a:t>
            </a:fld>
            <a:endParaRPr lang="en-US" dirty="0"/>
          </a:p>
        </p:txBody>
      </p:sp>
      <p:sp>
        <p:nvSpPr>
          <p:cNvPr id="4" name="TextBox 3">
            <a:extLst>
              <a:ext uri="{FF2B5EF4-FFF2-40B4-BE49-F238E27FC236}">
                <a16:creationId xmlns:a16="http://schemas.microsoft.com/office/drawing/2014/main" id="{099D4B86-4C98-3290-5F98-95099F669436}"/>
              </a:ext>
            </a:extLst>
          </p:cNvPr>
          <p:cNvSpPr txBox="1"/>
          <p:nvPr/>
        </p:nvSpPr>
        <p:spPr>
          <a:xfrm>
            <a:off x="5181600" y="1245142"/>
            <a:ext cx="2057400" cy="538417"/>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B050"/>
                </a:solidFill>
                <a:effectLst/>
                <a:uLnTx/>
                <a:uFillTx/>
                <a:latin typeface="Aptos" panose="02110004020202020204"/>
                <a:ea typeface="+mn-ea"/>
                <a:cs typeface="+mn-cs"/>
              </a:rPr>
              <a:t>Phase II</a:t>
            </a:r>
          </a:p>
        </p:txBody>
      </p:sp>
      <p:pic>
        <p:nvPicPr>
          <p:cNvPr id="12" name="Picture 11" descr="Binoculars looking out on island lighthouse">
            <a:extLst>
              <a:ext uri="{FF2B5EF4-FFF2-40B4-BE49-F238E27FC236}">
                <a16:creationId xmlns:a16="http://schemas.microsoft.com/office/drawing/2014/main" id="{1D97AC01-2DBB-57DB-AADD-E4374D440B4A}"/>
              </a:ext>
            </a:extLst>
          </p:cNvPr>
          <p:cNvPicPr>
            <a:picLocks noChangeAspect="1"/>
          </p:cNvPicPr>
          <p:nvPr/>
        </p:nvPicPr>
        <p:blipFill>
          <a:blip r:embed="rId8" cstate="print">
            <a:extLst>
              <a:ext uri="{28A0092B-C50C-407E-A947-70E740481C1C}">
                <a14:useLocalDpi xmlns:a14="http://schemas.microsoft.com/office/drawing/2010/main" val="0"/>
              </a:ext>
            </a:extLst>
          </a:blip>
          <a:srcRect t="34821"/>
          <a:stretch/>
        </p:blipFill>
        <p:spPr>
          <a:xfrm>
            <a:off x="247651" y="2895600"/>
            <a:ext cx="4267200" cy="1854199"/>
          </a:xfrm>
          <a:prstGeom prst="rect">
            <a:avLst/>
          </a:prstGeom>
        </p:spPr>
      </p:pic>
    </p:spTree>
    <p:extLst>
      <p:ext uri="{BB962C8B-B14F-4D97-AF65-F5344CB8AC3E}">
        <p14:creationId xmlns:p14="http://schemas.microsoft.com/office/powerpoint/2010/main" val="2924749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66444306-7988-1E56-609F-80F9006C84C6}"/>
              </a:ext>
            </a:extLst>
          </p:cNvPr>
          <p:cNvPicPr>
            <a:picLocks noGrp="1" noRot="1" noChangeAspect="1" noMove="1" noResize="1" noEditPoints="1" noAdjustHandles="1" noChangeArrowheads="1" noChangeShapeType="1" noCrop="1"/>
          </p:cNvPicPr>
          <p:nvPr/>
        </p:nvPicPr>
        <p:blipFill>
          <a:blip r:embed="rId3">
            <a:lum bright="70000" contrast="-70000"/>
            <a:extLst>
              <a:ext uri="{BEBA8EAE-BF5A-486C-A8C5-ECC9F3942E4B}">
                <a14:imgProps xmlns:a14="http://schemas.microsoft.com/office/drawing/2010/main">
                  <a14:imgLayer r:embed="rId4">
                    <a14:imgEffect>
                      <a14:saturation sat="9000"/>
                    </a14:imgEffect>
                  </a14:imgLayer>
                </a14:imgProps>
              </a:ext>
            </a:extLst>
          </a:blip>
          <a:srcRect r="10999" b="-1"/>
          <a:stretch/>
        </p:blipFill>
        <p:spPr>
          <a:xfrm>
            <a:off x="20" y="-13240"/>
            <a:ext cx="9143980" cy="6857990"/>
          </a:xfrm>
          <a:prstGeom prst="rect">
            <a:avLst/>
          </a:prstGeom>
        </p:spPr>
      </p:pic>
      <p:sp>
        <p:nvSpPr>
          <p:cNvPr id="2" name="TextBox 1">
            <a:extLst>
              <a:ext uri="{FF2B5EF4-FFF2-40B4-BE49-F238E27FC236}">
                <a16:creationId xmlns:a16="http://schemas.microsoft.com/office/drawing/2014/main" id="{A5ADD1F7-6635-68CE-4C81-7E934BBFEE5B}"/>
              </a:ext>
            </a:extLst>
          </p:cNvPr>
          <p:cNvSpPr txBox="1">
            <a:spLocks/>
          </p:cNvSpPr>
          <p:nvPr/>
        </p:nvSpPr>
        <p:spPr>
          <a:xfrm>
            <a:off x="3124200" y="2209799"/>
            <a:ext cx="1066800" cy="2388351"/>
          </a:xfrm>
          <a:prstGeom prst="rect">
            <a:avLst/>
          </a:prstGeom>
        </p:spPr>
        <p:txBody>
          <a:bodyPr vert="vert270" lIns="91440" tIns="45720" rIns="91440" bIns="45720" rtlCol="0" anchor="ctr">
            <a:normAutofit/>
          </a:bodyPr>
          <a:lstStyle/>
          <a:p>
            <a:pPr algn="ctr">
              <a:lnSpc>
                <a:spcPct val="90000"/>
              </a:lnSpc>
              <a:spcBef>
                <a:spcPct val="0"/>
              </a:spcBef>
              <a:spcAft>
                <a:spcPts val="600"/>
              </a:spcAft>
            </a:pPr>
            <a:r>
              <a:rPr lang="en-US" sz="4800" b="1" kern="1200" dirty="0">
                <a:solidFill>
                  <a:schemeClr val="tx2">
                    <a:lumMod val="75000"/>
                    <a:lumOff val="25000"/>
                  </a:schemeClr>
                </a:solidFill>
                <a:latin typeface="+mj-lt"/>
                <a:ea typeface="+mj-ea"/>
                <a:cs typeface="+mj-cs"/>
              </a:rPr>
              <a:t>How </a:t>
            </a:r>
          </a:p>
        </p:txBody>
      </p:sp>
      <p:sp>
        <p:nvSpPr>
          <p:cNvPr id="4" name="Date Placeholder 3"/>
          <p:cNvSpPr>
            <a:spLocks noGrp="1" noRot="1" noMove="1" noResize="1" noEditPoints="1" noAdjustHandles="1" noChangeArrowheads="1" noChangeShapeType="1"/>
          </p:cNvSpPr>
          <p:nvPr>
            <p:ph type="dt" sz="half" idx="10"/>
          </p:nvPr>
        </p:nvSpPr>
        <p:spPr/>
        <p:txBody>
          <a:bodyPr vert="horz" lIns="91440" tIns="45720" rIns="91440" bIns="45720" rtlCol="0" anchor="ctr">
            <a:normAutofit/>
          </a:bodyPr>
          <a:lstStyle/>
          <a:p>
            <a:pPr>
              <a:spcAft>
                <a:spcPts val="600"/>
              </a:spcAft>
              <a:defRPr/>
            </a:pPr>
            <a:r>
              <a:rPr lang="en-US" sz="1000">
                <a:solidFill>
                  <a:schemeClr val="tx1">
                    <a:lumMod val="50000"/>
                    <a:lumOff val="50000"/>
                  </a:schemeClr>
                </a:solidFill>
                <a:latin typeface="Calibri" panose="020F0502020204030204"/>
              </a:rPr>
              <a:t>Tuesday, April 1, 2025</a:t>
            </a:r>
          </a:p>
        </p:txBody>
      </p:sp>
      <p:sp>
        <p:nvSpPr>
          <p:cNvPr id="5" name="Footer Placeholder 4"/>
          <p:cNvSpPr>
            <a:spLocks noGrp="1" noRot="1" noMove="1" noResize="1" noEditPoints="1" noAdjustHandles="1" noChangeArrowheads="1" noChangeShapeType="1"/>
          </p:cNvSpPr>
          <p:nvPr>
            <p:ph type="ftr" sz="quarter" idx="11"/>
          </p:nvPr>
        </p:nvSpPr>
        <p:spPr/>
        <p:txBody>
          <a:bodyPr vert="horz" lIns="91440" tIns="45720" rIns="91440" bIns="45720" rtlCol="0" anchor="ctr">
            <a:normAutofit/>
          </a:bodyPr>
          <a:lstStyle/>
          <a:p>
            <a:pPr>
              <a:lnSpc>
                <a:spcPct val="90000"/>
              </a:lnSpc>
              <a:spcAft>
                <a:spcPts val="600"/>
              </a:spcAft>
              <a:defRPr/>
            </a:pPr>
            <a:r>
              <a:rPr lang="en-US" kern="1200">
                <a:solidFill>
                  <a:schemeClr val="tx1">
                    <a:lumMod val="50000"/>
                    <a:lumOff val="50000"/>
                  </a:schemeClr>
                </a:solidFill>
                <a:latin typeface="Calibri" panose="020F0502020204030204"/>
                <a:ea typeface="+mn-ea"/>
                <a:cs typeface="+mn-cs"/>
              </a:rPr>
              <a:t>State of Connecticut - Department of Housing - Small Cities CDBG</a:t>
            </a:r>
          </a:p>
        </p:txBody>
      </p:sp>
      <p:sp>
        <p:nvSpPr>
          <p:cNvPr id="6" name="Slide Number Placeholder 5"/>
          <p:cNvSpPr>
            <a:spLocks noGrp="1" noRot="1" noMove="1" noResize="1" noEditPoints="1" noAdjustHandles="1" noChangeArrowheads="1" noChangeShapeType="1"/>
          </p:cNvSpPr>
          <p:nvPr>
            <p:ph type="sldNum" sz="quarter" idx="12"/>
          </p:nvPr>
        </p:nvSpPr>
        <p:spPr/>
        <p:txBody>
          <a:bodyPr vert="horz" lIns="91440" tIns="45720" rIns="91440" bIns="45720" rtlCol="0" anchor="ctr">
            <a:normAutofit/>
          </a:bodyPr>
          <a:lstStyle/>
          <a:p>
            <a:pPr>
              <a:spcAft>
                <a:spcPts val="600"/>
              </a:spcAft>
              <a:defRPr/>
            </a:pPr>
            <a:fld id="{3489B89A-7CA7-48A1-A15F-076DC2382239}" type="slidenum">
              <a:rPr lang="en-US" sz="1000">
                <a:solidFill>
                  <a:schemeClr val="tx1">
                    <a:lumMod val="50000"/>
                    <a:lumOff val="50000"/>
                  </a:schemeClr>
                </a:solidFill>
                <a:latin typeface="Calibri" panose="020F0502020204030204"/>
              </a:rPr>
              <a:pPr>
                <a:spcAft>
                  <a:spcPts val="600"/>
                </a:spcAft>
                <a:defRPr/>
              </a:pPr>
              <a:t>4</a:t>
            </a:fld>
            <a:endParaRPr lang="en-US" sz="1000">
              <a:solidFill>
                <a:schemeClr val="tx1">
                  <a:lumMod val="50000"/>
                  <a:lumOff val="50000"/>
                </a:schemeClr>
              </a:solidFill>
              <a:latin typeface="Calibri" panose="020F0502020204030204"/>
            </a:endParaRPr>
          </a:p>
        </p:txBody>
      </p:sp>
      <p:pic>
        <p:nvPicPr>
          <p:cNvPr id="7" name="Picture 6" descr="A picture containing text, clock&#10;&#10;AI-generated content may be incorrect.">
            <a:extLst>
              <a:ext uri="{FF2B5EF4-FFF2-40B4-BE49-F238E27FC236}">
                <a16:creationId xmlns:a16="http://schemas.microsoft.com/office/drawing/2014/main" id="{A1A2904D-42EB-0077-869D-E3022FD391C8}"/>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tretch>
            <a:fillRect/>
          </a:stretch>
        </p:blipFill>
        <p:spPr>
          <a:xfrm>
            <a:off x="7769312" y="39873"/>
            <a:ext cx="1374668" cy="1374668"/>
          </a:xfrm>
          <a:prstGeom prst="rect">
            <a:avLst/>
          </a:prstGeom>
        </p:spPr>
      </p:pic>
      <p:graphicFrame>
        <p:nvGraphicFramePr>
          <p:cNvPr id="31" name="Content Placeholder 30"/>
          <p:cNvGraphicFramePr>
            <a:graphicFrameLocks noGrp="1" noDrilldown="1" noMove="1" noResize="1"/>
          </p:cNvGraphicFramePr>
          <p:nvPr>
            <p:ph idx="1"/>
            <p:extLst>
              <p:ext uri="{D42A27DB-BD31-4B8C-83A1-F6EECF244321}">
                <p14:modId xmlns:p14="http://schemas.microsoft.com/office/powerpoint/2010/main" val="505521217"/>
              </p:ext>
            </p:extLst>
          </p:nvPr>
        </p:nvGraphicFramePr>
        <p:xfrm>
          <a:off x="685800" y="667480"/>
          <a:ext cx="7886700" cy="545758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3611457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EFC78-3FE1-A65B-0188-2017620B2E73}"/>
              </a:ext>
            </a:extLst>
          </p:cNvPr>
          <p:cNvSpPr>
            <a:spLocks noGrp="1"/>
          </p:cNvSpPr>
          <p:nvPr>
            <p:ph type="title"/>
          </p:nvPr>
        </p:nvSpPr>
        <p:spPr>
          <a:xfrm>
            <a:off x="479161" y="3577456"/>
            <a:ext cx="8182230" cy="1687814"/>
          </a:xfrm>
        </p:spPr>
        <p:txBody>
          <a:bodyPr vert="horz" lIns="91440" tIns="45720" rIns="91440" bIns="45720" rtlCol="0" anchor="b">
            <a:normAutofit/>
          </a:bodyPr>
          <a:lstStyle/>
          <a:p>
            <a:pPr algn="ctr" defTabSz="914400"/>
            <a:r>
              <a:rPr lang="en-US" sz="5700" kern="1200" dirty="0">
                <a:solidFill>
                  <a:srgbClr val="002060"/>
                </a:solidFill>
                <a:latin typeface="+mj-lt"/>
                <a:ea typeface="+mj-ea"/>
                <a:cs typeface="+mj-cs"/>
              </a:rPr>
              <a:t>Need &amp; Impact </a:t>
            </a:r>
          </a:p>
        </p:txBody>
      </p:sp>
      <p:pic>
        <p:nvPicPr>
          <p:cNvPr id="8" name="Content Placeholder 7" descr="Zoom in with solid fill">
            <a:extLst>
              <a:ext uri="{FF2B5EF4-FFF2-40B4-BE49-F238E27FC236}">
                <a16:creationId xmlns:a16="http://schemas.microsoft.com/office/drawing/2014/main" id="{13A9D913-BEAA-02FB-3959-8ED59455D1B5}"/>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189749" y="1592730"/>
            <a:ext cx="2972926" cy="2972926"/>
          </a:xfrm>
          <a:prstGeom prst="rect">
            <a:avLst/>
          </a:prstGeom>
        </p:spPr>
      </p:pic>
      <p:sp>
        <p:nvSpPr>
          <p:cNvPr id="4" name="Date Placeholder 3">
            <a:extLst>
              <a:ext uri="{FF2B5EF4-FFF2-40B4-BE49-F238E27FC236}">
                <a16:creationId xmlns:a16="http://schemas.microsoft.com/office/drawing/2014/main" id="{3B5086CF-9E04-1AC9-BCF9-44A017E4484A}"/>
              </a:ext>
            </a:extLst>
          </p:cNvPr>
          <p:cNvSpPr>
            <a:spLocks noGrp="1"/>
          </p:cNvSpPr>
          <p:nvPr>
            <p:ph type="dt" sz="half" idx="10"/>
          </p:nvPr>
        </p:nvSpPr>
        <p:spPr/>
        <p:txBody>
          <a:bodyPr vert="horz" lIns="91440" tIns="45720" rIns="91440" bIns="45720" rtlCol="0" anchor="ctr">
            <a:normAutofit/>
          </a:bodyPr>
          <a:lstStyle/>
          <a:p>
            <a:pPr>
              <a:spcAft>
                <a:spcPts val="600"/>
              </a:spcAft>
            </a:pPr>
            <a:r>
              <a:rPr lang="en-US" sz="1200">
                <a:solidFill>
                  <a:schemeClr val="tx1">
                    <a:tint val="75000"/>
                  </a:schemeClr>
                </a:solidFill>
              </a:rPr>
              <a:t>Tuesday, April 1, 2025</a:t>
            </a:r>
            <a:endParaRPr lang="en-US" sz="1200" dirty="0">
              <a:solidFill>
                <a:schemeClr val="tx1">
                  <a:tint val="75000"/>
                </a:schemeClr>
              </a:solidFill>
            </a:endParaRPr>
          </a:p>
        </p:txBody>
      </p:sp>
      <p:sp>
        <p:nvSpPr>
          <p:cNvPr id="5" name="Footer Placeholder 4">
            <a:extLst>
              <a:ext uri="{FF2B5EF4-FFF2-40B4-BE49-F238E27FC236}">
                <a16:creationId xmlns:a16="http://schemas.microsoft.com/office/drawing/2014/main" id="{5E55C3A3-8195-4D91-F000-05A77C92E284}"/>
              </a:ext>
            </a:extLst>
          </p:cNvPr>
          <p:cNvSpPr>
            <a:spLocks noGrp="1"/>
          </p:cNvSpPr>
          <p:nvPr>
            <p:ph type="ftr" sz="quarter" idx="11"/>
          </p:nvPr>
        </p:nvSpPr>
        <p:spPr/>
        <p:txBody>
          <a:bodyPr vert="horz" lIns="91440" tIns="45720" rIns="91440" bIns="45720" rtlCol="0" anchor="ctr">
            <a:normAutofit/>
          </a:bodyPr>
          <a:lstStyle/>
          <a:p>
            <a:pPr>
              <a:lnSpc>
                <a:spcPct val="90000"/>
              </a:lnSpc>
              <a:spcAft>
                <a:spcPts val="600"/>
              </a:spcAft>
            </a:pPr>
            <a:r>
              <a:rPr lang="en-US" kern="1200">
                <a:solidFill>
                  <a:schemeClr val="tx1">
                    <a:tint val="75000"/>
                  </a:schemeClr>
                </a:solidFill>
                <a:latin typeface="+mn-lt"/>
                <a:ea typeface="+mn-ea"/>
                <a:cs typeface="+mn-cs"/>
              </a:rPr>
              <a:t>State of Connecticut - Department of Housing - Small Cities CDBG</a:t>
            </a:r>
          </a:p>
        </p:txBody>
      </p:sp>
      <p:sp>
        <p:nvSpPr>
          <p:cNvPr id="6" name="Slide Number Placeholder 5">
            <a:extLst>
              <a:ext uri="{FF2B5EF4-FFF2-40B4-BE49-F238E27FC236}">
                <a16:creationId xmlns:a16="http://schemas.microsoft.com/office/drawing/2014/main" id="{B17D2FD4-1722-5696-0F68-8360ED6FBDEB}"/>
              </a:ext>
            </a:extLst>
          </p:cNvPr>
          <p:cNvSpPr>
            <a:spLocks noGrp="1"/>
          </p:cNvSpPr>
          <p:nvPr>
            <p:ph type="sldNum" sz="quarter" idx="12"/>
          </p:nvPr>
        </p:nvSpPr>
        <p:spPr/>
        <p:txBody>
          <a:bodyPr vert="horz" lIns="91440" tIns="45720" rIns="91440" bIns="45720" rtlCol="0" anchor="ctr">
            <a:normAutofit/>
          </a:bodyPr>
          <a:lstStyle/>
          <a:p>
            <a:pPr>
              <a:spcAft>
                <a:spcPts val="600"/>
              </a:spcAft>
            </a:pPr>
            <a:fld id="{3489B89A-7CA7-48A1-A15F-076DC2382239}" type="slidenum">
              <a:rPr lang="en-US" sz="1200" smtClean="0">
                <a:solidFill>
                  <a:schemeClr val="tx1">
                    <a:tint val="75000"/>
                  </a:schemeClr>
                </a:solidFill>
              </a:rPr>
              <a:pPr>
                <a:spcAft>
                  <a:spcPts val="600"/>
                </a:spcAft>
              </a:pPr>
              <a:t>5</a:t>
            </a:fld>
            <a:endParaRPr lang="en-US" sz="1200">
              <a:solidFill>
                <a:schemeClr val="tx1">
                  <a:tint val="75000"/>
                </a:schemeClr>
              </a:solidFill>
            </a:endParaRPr>
          </a:p>
        </p:txBody>
      </p:sp>
      <p:pic>
        <p:nvPicPr>
          <p:cNvPr id="7" name="Picture 6" descr="A picture containing text, clock&#10;&#10;AI-generated content may be incorrect.">
            <a:extLst>
              <a:ext uri="{FF2B5EF4-FFF2-40B4-BE49-F238E27FC236}">
                <a16:creationId xmlns:a16="http://schemas.microsoft.com/office/drawing/2014/main" id="{A17CD1E0-3D55-842B-A237-AA843316AB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117474"/>
            <a:ext cx="1296924" cy="1296924"/>
          </a:xfrm>
          <a:prstGeom prst="rect">
            <a:avLst/>
          </a:prstGeom>
        </p:spPr>
      </p:pic>
    </p:spTree>
    <p:extLst>
      <p:ext uri="{BB962C8B-B14F-4D97-AF65-F5344CB8AC3E}">
        <p14:creationId xmlns:p14="http://schemas.microsoft.com/office/powerpoint/2010/main" val="1789733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rgbClr val="1D85B3"/>
          </a:fgClr>
          <a:bgClr>
            <a:schemeClr val="bg1"/>
          </a:bgClr>
        </a:patt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12" y="-1"/>
            <a:ext cx="3909949" cy="6883030"/>
            <a:chOff x="-19217" y="-1"/>
            <a:chExt cx="5213267" cy="6883030"/>
          </a:xfrm>
        </p:grpSpPr>
        <p:sp>
          <p:nvSpPr>
            <p:cNvPr id="15" name="Rectangle 14">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90000">
                  <a:schemeClr val="accent4">
                    <a:lumMod val="75000"/>
                  </a:schemeClr>
                </a:gs>
                <a:gs pos="91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33B2FFB-103D-3C25-D924-9B893491FCC6}"/>
              </a:ext>
            </a:extLst>
          </p:cNvPr>
          <p:cNvSpPr>
            <a:spLocks noGrp="1"/>
          </p:cNvSpPr>
          <p:nvPr>
            <p:ph type="title"/>
          </p:nvPr>
        </p:nvSpPr>
        <p:spPr>
          <a:xfrm>
            <a:off x="566613" y="739835"/>
            <a:ext cx="2776935" cy="1616203"/>
          </a:xfrm>
        </p:spPr>
        <p:txBody>
          <a:bodyPr vert="horz" lIns="91440" tIns="45720" rIns="91440" bIns="45720" rtlCol="0" anchor="b">
            <a:normAutofit/>
          </a:bodyPr>
          <a:lstStyle/>
          <a:p>
            <a:pPr defTabSz="914400"/>
            <a:r>
              <a:rPr lang="en-US" sz="2800" kern="1200" dirty="0">
                <a:solidFill>
                  <a:srgbClr val="FFFFFF"/>
                </a:solidFill>
                <a:latin typeface="+mj-lt"/>
                <a:ea typeface="+mj-ea"/>
                <a:cs typeface="+mj-cs"/>
              </a:rPr>
              <a:t>Get up to 100 Bonus pts </a:t>
            </a:r>
          </a:p>
        </p:txBody>
      </p:sp>
      <p:sp>
        <p:nvSpPr>
          <p:cNvPr id="4" name="Text Placeholder 3">
            <a:extLst>
              <a:ext uri="{FF2B5EF4-FFF2-40B4-BE49-F238E27FC236}">
                <a16:creationId xmlns:a16="http://schemas.microsoft.com/office/drawing/2014/main" id="{464E0E1D-AF69-A606-CD09-AABD9F8BA4DC}"/>
              </a:ext>
            </a:extLst>
          </p:cNvPr>
          <p:cNvSpPr>
            <a:spLocks noGrp="1"/>
          </p:cNvSpPr>
          <p:nvPr>
            <p:ph type="body" sz="half" idx="2"/>
          </p:nvPr>
        </p:nvSpPr>
        <p:spPr>
          <a:xfrm>
            <a:off x="566613" y="2459116"/>
            <a:ext cx="2776934" cy="3524823"/>
          </a:xfrm>
        </p:spPr>
        <p:txBody>
          <a:bodyPr vert="horz" lIns="91440" tIns="45720" rIns="91440" bIns="45720" rtlCol="0">
            <a:normAutofit/>
          </a:bodyPr>
          <a:lstStyle/>
          <a:p>
            <a:pPr indent="-228600" defTabSz="914400">
              <a:spcBef>
                <a:spcPts val="1000"/>
              </a:spcBef>
              <a:buFont typeface="Arial" panose="020B0604020202020204" pitchFamily="34" charset="0"/>
              <a:buChar char="•"/>
            </a:pPr>
            <a:r>
              <a:rPr lang="en-US" sz="1700" b="1" dirty="0">
                <a:solidFill>
                  <a:srgbClr val="FFFFFF"/>
                </a:solidFill>
              </a:rPr>
              <a:t>Section 1.1</a:t>
            </a:r>
            <a:r>
              <a:rPr lang="en-US" sz="1700" dirty="0">
                <a:solidFill>
                  <a:srgbClr val="FFFFFF"/>
                </a:solidFill>
              </a:rPr>
              <a:t> </a:t>
            </a:r>
          </a:p>
          <a:p>
            <a:pPr marL="342900" indent="-228600" defTabSz="914400">
              <a:spcBef>
                <a:spcPts val="1000"/>
              </a:spcBef>
              <a:buFont typeface="Arial" panose="020B0604020202020204" pitchFamily="34" charset="0"/>
              <a:buChar char="•"/>
            </a:pPr>
            <a:r>
              <a:rPr lang="en-US" sz="1700" dirty="0">
                <a:solidFill>
                  <a:srgbClr val="FFFFFF"/>
                </a:solidFill>
              </a:rPr>
              <a:t>include some of the following in your 1000-word project description </a:t>
            </a:r>
          </a:p>
          <a:p>
            <a:pPr marL="342900" indent="-228600" defTabSz="914400">
              <a:spcBef>
                <a:spcPts val="1000"/>
              </a:spcBef>
              <a:buFont typeface="Arial" panose="020B0604020202020204" pitchFamily="34" charset="0"/>
              <a:buChar char="•"/>
            </a:pPr>
            <a:r>
              <a:rPr lang="en-US" sz="1700" dirty="0">
                <a:solidFill>
                  <a:srgbClr val="FFFFFF"/>
                </a:solidFill>
              </a:rPr>
              <a:t> View the distribution in the Rating &amp; Ranking workbook </a:t>
            </a:r>
          </a:p>
        </p:txBody>
      </p:sp>
      <p:pic>
        <p:nvPicPr>
          <p:cNvPr id="9" name="Content Placeholder 8">
            <a:extLst>
              <a:ext uri="{FF2B5EF4-FFF2-40B4-BE49-F238E27FC236}">
                <a16:creationId xmlns:a16="http://schemas.microsoft.com/office/drawing/2014/main" id="{68BA9AD2-DA7D-D5F6-09C4-593FEB370E51}"/>
              </a:ext>
            </a:extLst>
          </p:cNvPr>
          <p:cNvPicPr>
            <a:picLocks noGrp="1" noChangeAspect="1"/>
          </p:cNvPicPr>
          <p:nvPr>
            <p:ph idx="1"/>
          </p:nvPr>
        </p:nvPicPr>
        <p:blipFill>
          <a:blip r:embed="rId3"/>
          <a:stretch>
            <a:fillRect/>
          </a:stretch>
        </p:blipFill>
        <p:spPr>
          <a:xfrm>
            <a:off x="4119956" y="739835"/>
            <a:ext cx="4702924" cy="5244104"/>
          </a:xfrm>
          <a:prstGeom prst="rect">
            <a:avLst/>
          </a:prstGeom>
        </p:spPr>
      </p:pic>
      <p:sp>
        <p:nvSpPr>
          <p:cNvPr id="5" name="Date Placeholder 4">
            <a:extLst>
              <a:ext uri="{FF2B5EF4-FFF2-40B4-BE49-F238E27FC236}">
                <a16:creationId xmlns:a16="http://schemas.microsoft.com/office/drawing/2014/main" id="{83B87BBD-D0E1-8350-F9AA-5EEF39932A0B}"/>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r>
              <a:rPr lang="en-US" sz="1200">
                <a:solidFill>
                  <a:srgbClr val="FFFFFF"/>
                </a:solidFill>
              </a:rPr>
              <a:t>Tuesday, April 1, 2025</a:t>
            </a:r>
          </a:p>
        </p:txBody>
      </p:sp>
      <p:sp>
        <p:nvSpPr>
          <p:cNvPr id="6" name="Footer Placeholder 5">
            <a:extLst>
              <a:ext uri="{FF2B5EF4-FFF2-40B4-BE49-F238E27FC236}">
                <a16:creationId xmlns:a16="http://schemas.microsoft.com/office/drawing/2014/main" id="{508D4A81-37BB-362D-CC93-85099B288321}"/>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lnSpc>
                <a:spcPct val="90000"/>
              </a:lnSpc>
              <a:spcAft>
                <a:spcPts val="600"/>
              </a:spcAft>
            </a:pPr>
            <a:r>
              <a:rPr lang="en-US" kern="1200">
                <a:solidFill>
                  <a:srgbClr val="FFFFFF"/>
                </a:solidFill>
                <a:latin typeface="+mn-lt"/>
                <a:ea typeface="+mn-ea"/>
                <a:cs typeface="+mn-cs"/>
              </a:rPr>
              <a:t>State of Connecticut - Department of Housing - Small Cities CDBG</a:t>
            </a:r>
          </a:p>
        </p:txBody>
      </p:sp>
      <p:sp>
        <p:nvSpPr>
          <p:cNvPr id="7" name="Slide Number Placeholder 6">
            <a:extLst>
              <a:ext uri="{FF2B5EF4-FFF2-40B4-BE49-F238E27FC236}">
                <a16:creationId xmlns:a16="http://schemas.microsoft.com/office/drawing/2014/main" id="{9062D596-C9C3-2C78-C96B-EFEE62943AF1}"/>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3489B89A-7CA7-48A1-A15F-076DC2382239}" type="slidenum">
              <a:rPr lang="en-US" sz="1200">
                <a:solidFill>
                  <a:schemeClr val="tx1">
                    <a:lumMod val="50000"/>
                    <a:lumOff val="50000"/>
                  </a:schemeClr>
                </a:solidFill>
              </a:rPr>
              <a:pPr>
                <a:spcAft>
                  <a:spcPts val="600"/>
                </a:spcAft>
              </a:pPr>
              <a:t>6</a:t>
            </a:fld>
            <a:endParaRPr lang="en-US" sz="1200">
              <a:solidFill>
                <a:schemeClr val="tx1">
                  <a:lumMod val="50000"/>
                  <a:lumOff val="50000"/>
                </a:schemeClr>
              </a:solidFill>
            </a:endParaRPr>
          </a:p>
        </p:txBody>
      </p:sp>
    </p:spTree>
    <p:extLst>
      <p:ext uri="{BB962C8B-B14F-4D97-AF65-F5344CB8AC3E}">
        <p14:creationId xmlns:p14="http://schemas.microsoft.com/office/powerpoint/2010/main" val="974002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EFC78-3FE1-A65B-0188-2017620B2E73}"/>
              </a:ext>
            </a:extLst>
          </p:cNvPr>
          <p:cNvSpPr>
            <a:spLocks noGrp="1"/>
          </p:cNvSpPr>
          <p:nvPr>
            <p:ph type="title"/>
          </p:nvPr>
        </p:nvSpPr>
        <p:spPr>
          <a:xfrm>
            <a:off x="479161" y="3577456"/>
            <a:ext cx="8182230" cy="1687814"/>
          </a:xfrm>
        </p:spPr>
        <p:txBody>
          <a:bodyPr vert="horz" lIns="91440" tIns="45720" rIns="91440" bIns="45720" rtlCol="0" anchor="b">
            <a:normAutofit/>
          </a:bodyPr>
          <a:lstStyle/>
          <a:p>
            <a:pPr algn="ctr" defTabSz="914400"/>
            <a:r>
              <a:rPr lang="en-US" sz="5700" kern="1200" dirty="0">
                <a:solidFill>
                  <a:srgbClr val="002060"/>
                </a:solidFill>
                <a:latin typeface="+mj-lt"/>
                <a:ea typeface="+mj-ea"/>
                <a:cs typeface="+mj-cs"/>
              </a:rPr>
              <a:t>Capacity</a:t>
            </a:r>
          </a:p>
        </p:txBody>
      </p:sp>
      <p:pic>
        <p:nvPicPr>
          <p:cNvPr id="8" name="Content Placeholder 7" descr="Zoom in with solid fill">
            <a:extLst>
              <a:ext uri="{FF2B5EF4-FFF2-40B4-BE49-F238E27FC236}">
                <a16:creationId xmlns:a16="http://schemas.microsoft.com/office/drawing/2014/main" id="{13A9D913-BEAA-02FB-3959-8ED59455D1B5}"/>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199274" y="1585260"/>
            <a:ext cx="2742004" cy="2742004"/>
          </a:xfrm>
          <a:prstGeom prst="rect">
            <a:avLst/>
          </a:prstGeom>
        </p:spPr>
      </p:pic>
      <p:sp>
        <p:nvSpPr>
          <p:cNvPr id="4" name="Date Placeholder 3">
            <a:extLst>
              <a:ext uri="{FF2B5EF4-FFF2-40B4-BE49-F238E27FC236}">
                <a16:creationId xmlns:a16="http://schemas.microsoft.com/office/drawing/2014/main" id="{3B5086CF-9E04-1AC9-BCF9-44A017E4484A}"/>
              </a:ext>
            </a:extLst>
          </p:cNvPr>
          <p:cNvSpPr>
            <a:spLocks noGrp="1"/>
          </p:cNvSpPr>
          <p:nvPr>
            <p:ph type="dt" sz="half" idx="10"/>
          </p:nvPr>
        </p:nvSpPr>
        <p:spPr/>
        <p:txBody>
          <a:bodyPr vert="horz" lIns="91440" tIns="45720" rIns="91440" bIns="45720" rtlCol="0" anchor="ctr">
            <a:normAutofit/>
          </a:bodyPr>
          <a:lstStyle/>
          <a:p>
            <a:pPr>
              <a:spcAft>
                <a:spcPts val="600"/>
              </a:spcAft>
            </a:pPr>
            <a:r>
              <a:rPr lang="en-US" sz="1200">
                <a:solidFill>
                  <a:schemeClr val="tx1">
                    <a:tint val="75000"/>
                  </a:schemeClr>
                </a:solidFill>
              </a:rPr>
              <a:t>Tuesday, April 1, 2025</a:t>
            </a:r>
          </a:p>
        </p:txBody>
      </p:sp>
      <p:sp>
        <p:nvSpPr>
          <p:cNvPr id="5" name="Footer Placeholder 4">
            <a:extLst>
              <a:ext uri="{FF2B5EF4-FFF2-40B4-BE49-F238E27FC236}">
                <a16:creationId xmlns:a16="http://schemas.microsoft.com/office/drawing/2014/main" id="{5E55C3A3-8195-4D91-F000-05A77C92E284}"/>
              </a:ext>
            </a:extLst>
          </p:cNvPr>
          <p:cNvSpPr>
            <a:spLocks noGrp="1"/>
          </p:cNvSpPr>
          <p:nvPr>
            <p:ph type="ftr" sz="quarter" idx="11"/>
          </p:nvPr>
        </p:nvSpPr>
        <p:spPr/>
        <p:txBody>
          <a:bodyPr vert="horz" lIns="91440" tIns="45720" rIns="91440" bIns="45720" rtlCol="0" anchor="ctr">
            <a:normAutofit/>
          </a:bodyPr>
          <a:lstStyle/>
          <a:p>
            <a:pPr>
              <a:lnSpc>
                <a:spcPct val="90000"/>
              </a:lnSpc>
              <a:spcAft>
                <a:spcPts val="600"/>
              </a:spcAft>
            </a:pPr>
            <a:r>
              <a:rPr lang="en-US" kern="1200">
                <a:solidFill>
                  <a:schemeClr val="tx1">
                    <a:tint val="75000"/>
                  </a:schemeClr>
                </a:solidFill>
                <a:latin typeface="+mn-lt"/>
                <a:ea typeface="+mn-ea"/>
                <a:cs typeface="+mn-cs"/>
              </a:rPr>
              <a:t>State of Connecticut - Department of Housing - Small Cities CDBG</a:t>
            </a:r>
          </a:p>
        </p:txBody>
      </p:sp>
      <p:sp>
        <p:nvSpPr>
          <p:cNvPr id="6" name="Slide Number Placeholder 5">
            <a:extLst>
              <a:ext uri="{FF2B5EF4-FFF2-40B4-BE49-F238E27FC236}">
                <a16:creationId xmlns:a16="http://schemas.microsoft.com/office/drawing/2014/main" id="{B17D2FD4-1722-5696-0F68-8360ED6FBDEB}"/>
              </a:ext>
            </a:extLst>
          </p:cNvPr>
          <p:cNvSpPr>
            <a:spLocks noGrp="1"/>
          </p:cNvSpPr>
          <p:nvPr>
            <p:ph type="sldNum" sz="quarter" idx="12"/>
          </p:nvPr>
        </p:nvSpPr>
        <p:spPr/>
        <p:txBody>
          <a:bodyPr vert="horz" lIns="91440" tIns="45720" rIns="91440" bIns="45720" rtlCol="0" anchor="ctr">
            <a:normAutofit/>
          </a:bodyPr>
          <a:lstStyle/>
          <a:p>
            <a:pPr>
              <a:spcAft>
                <a:spcPts val="600"/>
              </a:spcAft>
            </a:pPr>
            <a:fld id="{3489B89A-7CA7-48A1-A15F-076DC2382239}" type="slidenum">
              <a:rPr lang="en-US" sz="1200" smtClean="0">
                <a:solidFill>
                  <a:schemeClr val="tx1">
                    <a:tint val="75000"/>
                  </a:schemeClr>
                </a:solidFill>
              </a:rPr>
              <a:pPr>
                <a:spcAft>
                  <a:spcPts val="600"/>
                </a:spcAft>
              </a:pPr>
              <a:t>7</a:t>
            </a:fld>
            <a:endParaRPr lang="en-US" sz="1200">
              <a:solidFill>
                <a:schemeClr val="tx1">
                  <a:tint val="75000"/>
                </a:schemeClr>
              </a:solidFill>
            </a:endParaRPr>
          </a:p>
        </p:txBody>
      </p:sp>
      <p:pic>
        <p:nvPicPr>
          <p:cNvPr id="7" name="Picture 6" descr="A picture containing text, clock&#10;&#10;AI-generated content may be incorrect.">
            <a:extLst>
              <a:ext uri="{FF2B5EF4-FFF2-40B4-BE49-F238E27FC236}">
                <a16:creationId xmlns:a16="http://schemas.microsoft.com/office/drawing/2014/main" id="{CD82589D-B07E-2EC1-B8B2-F810F3BDA5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159384"/>
            <a:ext cx="1687814" cy="1687814"/>
          </a:xfrm>
          <a:prstGeom prst="rect">
            <a:avLst/>
          </a:prstGeom>
        </p:spPr>
      </p:pic>
    </p:spTree>
    <p:extLst>
      <p:ext uri="{BB962C8B-B14F-4D97-AF65-F5344CB8AC3E}">
        <p14:creationId xmlns:p14="http://schemas.microsoft.com/office/powerpoint/2010/main" val="2960189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2F6BA-2896-A42E-01FD-9DCE8DE1E215}"/>
              </a:ext>
            </a:extLst>
          </p:cNvPr>
          <p:cNvSpPr>
            <a:spLocks noGrp="1"/>
          </p:cNvSpPr>
          <p:nvPr>
            <p:ph type="title"/>
          </p:nvPr>
        </p:nvSpPr>
        <p:spPr>
          <a:xfrm>
            <a:off x="473202" y="630936"/>
            <a:ext cx="2699766" cy="2417064"/>
          </a:xfrm>
        </p:spPr>
        <p:txBody>
          <a:bodyPr anchor="ctr">
            <a:normAutofit fontScale="90000"/>
          </a:bodyPr>
          <a:lstStyle/>
          <a:p>
            <a:r>
              <a:rPr lang="en-US" sz="3900" dirty="0">
                <a:solidFill>
                  <a:srgbClr val="002060"/>
                </a:solidFill>
              </a:rPr>
              <a:t>Town Match Funds-Get up to 100 Bonus points </a:t>
            </a:r>
          </a:p>
        </p:txBody>
      </p:sp>
      <p:pic>
        <p:nvPicPr>
          <p:cNvPr id="12" name="Content Placeholder 11">
            <a:extLst>
              <a:ext uri="{FF2B5EF4-FFF2-40B4-BE49-F238E27FC236}">
                <a16:creationId xmlns:a16="http://schemas.microsoft.com/office/drawing/2014/main" id="{44C0BAD6-9A19-6E2E-1200-5660DF96F67C}"/>
              </a:ext>
            </a:extLst>
          </p:cNvPr>
          <p:cNvPicPr>
            <a:picLocks noGrp="1" noChangeAspect="1"/>
          </p:cNvPicPr>
          <p:nvPr>
            <p:ph idx="1"/>
          </p:nvPr>
        </p:nvPicPr>
        <p:blipFill>
          <a:blip r:embed="rId2"/>
          <a:stretch>
            <a:fillRect/>
          </a:stretch>
        </p:blipFill>
        <p:spPr>
          <a:xfrm>
            <a:off x="3810000" y="457200"/>
            <a:ext cx="4837937" cy="2338868"/>
          </a:xfrm>
          <a:prstGeom prst="rect">
            <a:avLst/>
          </a:prstGeom>
        </p:spPr>
      </p:pic>
      <p:sp>
        <p:nvSpPr>
          <p:cNvPr id="4" name="Date Placeholder 3">
            <a:extLst>
              <a:ext uri="{FF2B5EF4-FFF2-40B4-BE49-F238E27FC236}">
                <a16:creationId xmlns:a16="http://schemas.microsoft.com/office/drawing/2014/main" id="{C4CB5EB4-B86C-B672-B9DC-C296E6BAFACD}"/>
              </a:ext>
            </a:extLst>
          </p:cNvPr>
          <p:cNvSpPr>
            <a:spLocks noGrp="1"/>
          </p:cNvSpPr>
          <p:nvPr>
            <p:ph type="dt" sz="half" idx="10"/>
          </p:nvPr>
        </p:nvSpPr>
        <p:spPr/>
        <p:txBody>
          <a:bodyPr>
            <a:normAutofit/>
          </a:bodyPr>
          <a:lstStyle/>
          <a:p>
            <a:pPr>
              <a:spcAft>
                <a:spcPts val="600"/>
              </a:spcAft>
            </a:pPr>
            <a:r>
              <a:rPr lang="en-US"/>
              <a:t>Tuesday, April 1, 2025</a:t>
            </a:r>
          </a:p>
        </p:txBody>
      </p:sp>
      <p:sp>
        <p:nvSpPr>
          <p:cNvPr id="5" name="Footer Placeholder 4">
            <a:extLst>
              <a:ext uri="{FF2B5EF4-FFF2-40B4-BE49-F238E27FC236}">
                <a16:creationId xmlns:a16="http://schemas.microsoft.com/office/drawing/2014/main" id="{279F9DA6-BBAE-5DF2-051A-5E482555A239}"/>
              </a:ext>
            </a:extLst>
          </p:cNvPr>
          <p:cNvSpPr>
            <a:spLocks noGrp="1"/>
          </p:cNvSpPr>
          <p:nvPr>
            <p:ph type="ftr" sz="quarter" idx="11"/>
          </p:nvPr>
        </p:nvSpPr>
        <p:spPr/>
        <p:txBody>
          <a:bodyPr>
            <a:normAutofit/>
          </a:bodyPr>
          <a:lstStyle/>
          <a:p>
            <a:pPr>
              <a:lnSpc>
                <a:spcPct val="90000"/>
              </a:lnSpc>
              <a:spcAft>
                <a:spcPts val="600"/>
              </a:spcAft>
            </a:pPr>
            <a:r>
              <a:rPr lang="en-US"/>
              <a:t>State of Connecticut - Department of Housing - Small Cities CDBG</a:t>
            </a:r>
          </a:p>
        </p:txBody>
      </p:sp>
      <p:sp>
        <p:nvSpPr>
          <p:cNvPr id="6" name="Slide Number Placeholder 5">
            <a:extLst>
              <a:ext uri="{FF2B5EF4-FFF2-40B4-BE49-F238E27FC236}">
                <a16:creationId xmlns:a16="http://schemas.microsoft.com/office/drawing/2014/main" id="{2B43C302-BF9B-7F3F-1C15-1BEAB5C5E983}"/>
              </a:ext>
            </a:extLst>
          </p:cNvPr>
          <p:cNvSpPr>
            <a:spLocks noGrp="1"/>
          </p:cNvSpPr>
          <p:nvPr>
            <p:ph type="sldNum" sz="quarter" idx="12"/>
          </p:nvPr>
        </p:nvSpPr>
        <p:spPr/>
        <p:txBody>
          <a:bodyPr>
            <a:normAutofit/>
          </a:bodyPr>
          <a:lstStyle/>
          <a:p>
            <a:pPr>
              <a:spcAft>
                <a:spcPts val="600"/>
              </a:spcAft>
            </a:pPr>
            <a:fld id="{3489B89A-7CA7-48A1-A15F-076DC2382239}" type="slidenum">
              <a:rPr lang="en-US" smtClean="0"/>
              <a:pPr>
                <a:spcAft>
                  <a:spcPts val="600"/>
                </a:spcAft>
              </a:pPr>
              <a:t>8</a:t>
            </a:fld>
            <a:endParaRPr lang="en-US"/>
          </a:p>
        </p:txBody>
      </p:sp>
      <p:pic>
        <p:nvPicPr>
          <p:cNvPr id="14" name="Picture 13">
            <a:extLst>
              <a:ext uri="{FF2B5EF4-FFF2-40B4-BE49-F238E27FC236}">
                <a16:creationId xmlns:a16="http://schemas.microsoft.com/office/drawing/2014/main" id="{2DB83BCE-FFB9-5CCE-31E4-A593742A3EF1}"/>
              </a:ext>
            </a:extLst>
          </p:cNvPr>
          <p:cNvPicPr>
            <a:picLocks noChangeAspect="1"/>
          </p:cNvPicPr>
          <p:nvPr/>
        </p:nvPicPr>
        <p:blipFill>
          <a:blip r:embed="rId3"/>
          <a:stretch>
            <a:fillRect/>
          </a:stretch>
        </p:blipFill>
        <p:spPr>
          <a:xfrm>
            <a:off x="114300" y="3603994"/>
            <a:ext cx="8915400" cy="2623070"/>
          </a:xfrm>
          <a:prstGeom prst="rect">
            <a:avLst/>
          </a:prstGeom>
        </p:spPr>
      </p:pic>
    </p:spTree>
    <p:extLst>
      <p:ext uri="{BB962C8B-B14F-4D97-AF65-F5344CB8AC3E}">
        <p14:creationId xmlns:p14="http://schemas.microsoft.com/office/powerpoint/2010/main" val="384287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9BBE9-01CA-49D3-750A-B51D0E48501D}"/>
              </a:ext>
            </a:extLst>
          </p:cNvPr>
          <p:cNvSpPr>
            <a:spLocks noGrp="1"/>
          </p:cNvSpPr>
          <p:nvPr>
            <p:ph type="title"/>
          </p:nvPr>
        </p:nvSpPr>
        <p:spPr>
          <a:xfrm>
            <a:off x="628650" y="1916345"/>
            <a:ext cx="7677150" cy="1095079"/>
          </a:xfrm>
        </p:spPr>
        <p:txBody>
          <a:bodyPr vert="horz" lIns="91440" tIns="45720" rIns="91440" bIns="45720" rtlCol="0" anchor="b">
            <a:normAutofit/>
          </a:bodyPr>
          <a:lstStyle/>
          <a:p>
            <a:pPr defTabSz="914400"/>
            <a:r>
              <a:rPr lang="en-US" sz="3600" kern="1200" dirty="0">
                <a:solidFill>
                  <a:schemeClr val="tx1"/>
                </a:solidFill>
                <a:latin typeface="+mj-lt"/>
                <a:ea typeface="+mj-ea"/>
                <a:cs typeface="+mj-cs"/>
              </a:rPr>
              <a:t>PI- Change of Use (approved and committed to this 2025 application)</a:t>
            </a:r>
          </a:p>
        </p:txBody>
      </p:sp>
      <p:pic>
        <p:nvPicPr>
          <p:cNvPr id="17" name="Content Placeholder 16" descr="A trumpet">
            <a:extLst>
              <a:ext uri="{FF2B5EF4-FFF2-40B4-BE49-F238E27FC236}">
                <a16:creationId xmlns:a16="http://schemas.microsoft.com/office/drawing/2014/main" id="{86E10A45-30E3-E066-C25E-C0A0B45EEBF9}"/>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tretch>
            <a:fillRect/>
          </a:stretch>
        </p:blipFill>
        <p:spPr>
          <a:xfrm>
            <a:off x="268695" y="389902"/>
            <a:ext cx="3505200" cy="2058831"/>
          </a:xfrm>
        </p:spPr>
      </p:pic>
      <p:sp>
        <p:nvSpPr>
          <p:cNvPr id="5" name="Date Placeholder 4">
            <a:extLst>
              <a:ext uri="{FF2B5EF4-FFF2-40B4-BE49-F238E27FC236}">
                <a16:creationId xmlns:a16="http://schemas.microsoft.com/office/drawing/2014/main" id="{84F0B26B-EE57-A515-F521-15CB6A4F8E57}"/>
              </a:ext>
            </a:extLst>
          </p:cNvPr>
          <p:cNvSpPr>
            <a:spLocks noGrp="1"/>
          </p:cNvSpPr>
          <p:nvPr>
            <p:ph type="dt" sz="half" idx="10"/>
          </p:nvPr>
        </p:nvSpPr>
        <p:spPr/>
        <p:txBody>
          <a:bodyPr vert="horz" lIns="91440" tIns="45720" rIns="91440" bIns="45720" rtlCol="0" anchor="ctr">
            <a:normAutofit/>
          </a:bodyPr>
          <a:lstStyle/>
          <a:p>
            <a:pPr>
              <a:spcAft>
                <a:spcPts val="600"/>
              </a:spcAft>
            </a:pPr>
            <a:r>
              <a:rPr lang="en-US" sz="1200">
                <a:solidFill>
                  <a:schemeClr val="tx1">
                    <a:tint val="75000"/>
                  </a:schemeClr>
                </a:solidFill>
              </a:rPr>
              <a:t>Tuesday, April 1, 2025</a:t>
            </a:r>
          </a:p>
        </p:txBody>
      </p:sp>
      <p:sp>
        <p:nvSpPr>
          <p:cNvPr id="6" name="Footer Placeholder 5">
            <a:extLst>
              <a:ext uri="{FF2B5EF4-FFF2-40B4-BE49-F238E27FC236}">
                <a16:creationId xmlns:a16="http://schemas.microsoft.com/office/drawing/2014/main" id="{BBBB0AD0-4D92-18DB-DE6B-12DFBD12E325}"/>
              </a:ext>
            </a:extLst>
          </p:cNvPr>
          <p:cNvSpPr>
            <a:spLocks noGrp="1"/>
          </p:cNvSpPr>
          <p:nvPr>
            <p:ph type="ftr" sz="quarter" idx="11"/>
          </p:nvPr>
        </p:nvSpPr>
        <p:spPr/>
        <p:txBody>
          <a:bodyPr vert="horz" lIns="91440" tIns="45720" rIns="91440" bIns="45720" rtlCol="0" anchor="ctr">
            <a:normAutofit/>
          </a:bodyPr>
          <a:lstStyle/>
          <a:p>
            <a:pPr>
              <a:lnSpc>
                <a:spcPct val="90000"/>
              </a:lnSpc>
              <a:spcAft>
                <a:spcPts val="600"/>
              </a:spcAft>
            </a:pPr>
            <a:r>
              <a:rPr lang="en-US" kern="1200">
                <a:solidFill>
                  <a:schemeClr val="tx1">
                    <a:tint val="75000"/>
                  </a:schemeClr>
                </a:solidFill>
                <a:latin typeface="+mn-lt"/>
                <a:ea typeface="+mn-ea"/>
                <a:cs typeface="+mn-cs"/>
              </a:rPr>
              <a:t>State of Connecticut - Department of Housing - Small Cities CDBG</a:t>
            </a:r>
          </a:p>
        </p:txBody>
      </p:sp>
      <p:sp>
        <p:nvSpPr>
          <p:cNvPr id="7" name="Slide Number Placeholder 6">
            <a:extLst>
              <a:ext uri="{FF2B5EF4-FFF2-40B4-BE49-F238E27FC236}">
                <a16:creationId xmlns:a16="http://schemas.microsoft.com/office/drawing/2014/main" id="{AC0C734C-7EDE-9EE1-0819-658238AF3E5A}"/>
              </a:ext>
            </a:extLst>
          </p:cNvPr>
          <p:cNvSpPr>
            <a:spLocks noGrp="1"/>
          </p:cNvSpPr>
          <p:nvPr>
            <p:ph type="sldNum" sz="quarter" idx="12"/>
          </p:nvPr>
        </p:nvSpPr>
        <p:spPr/>
        <p:txBody>
          <a:bodyPr vert="horz" lIns="91440" tIns="45720" rIns="91440" bIns="45720" rtlCol="0" anchor="ctr">
            <a:normAutofit/>
          </a:bodyPr>
          <a:lstStyle/>
          <a:p>
            <a:pPr>
              <a:spcAft>
                <a:spcPts val="600"/>
              </a:spcAft>
            </a:pPr>
            <a:fld id="{3489B89A-7CA7-48A1-A15F-076DC2382239}" type="slidenum">
              <a:rPr lang="en-US" sz="1200" smtClean="0">
                <a:solidFill>
                  <a:schemeClr val="tx1">
                    <a:tint val="75000"/>
                  </a:schemeClr>
                </a:solidFill>
              </a:rPr>
              <a:pPr>
                <a:spcAft>
                  <a:spcPts val="600"/>
                </a:spcAft>
              </a:pPr>
              <a:t>9</a:t>
            </a:fld>
            <a:endParaRPr lang="en-US" sz="1200">
              <a:solidFill>
                <a:schemeClr val="tx1">
                  <a:tint val="75000"/>
                </a:schemeClr>
              </a:solidFill>
            </a:endParaRPr>
          </a:p>
        </p:txBody>
      </p:sp>
      <p:pic>
        <p:nvPicPr>
          <p:cNvPr id="11" name="Picture 10" descr="A picture containing text, clock&#10;&#10;AI-generated content may be incorrect.">
            <a:extLst>
              <a:ext uri="{FF2B5EF4-FFF2-40B4-BE49-F238E27FC236}">
                <a16:creationId xmlns:a16="http://schemas.microsoft.com/office/drawing/2014/main" id="{92082382-B21F-9FE5-854E-546CFBF93B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7891" y="136525"/>
            <a:ext cx="2025984" cy="2025984"/>
          </a:xfrm>
          <a:prstGeom prst="rect">
            <a:avLst/>
          </a:prstGeom>
        </p:spPr>
      </p:pic>
      <p:pic>
        <p:nvPicPr>
          <p:cNvPr id="19" name="Picture 18">
            <a:extLst>
              <a:ext uri="{FF2B5EF4-FFF2-40B4-BE49-F238E27FC236}">
                <a16:creationId xmlns:a16="http://schemas.microsoft.com/office/drawing/2014/main" id="{C361A076-801F-C366-3A62-E3F02ABD8052}"/>
              </a:ext>
            </a:extLst>
          </p:cNvPr>
          <p:cNvPicPr>
            <a:picLocks noChangeAspect="1"/>
          </p:cNvPicPr>
          <p:nvPr/>
        </p:nvPicPr>
        <p:blipFill>
          <a:blip r:embed="rId5"/>
          <a:stretch>
            <a:fillRect/>
          </a:stretch>
        </p:blipFill>
        <p:spPr>
          <a:xfrm>
            <a:off x="838200" y="3447288"/>
            <a:ext cx="7677150" cy="2772537"/>
          </a:xfrm>
          <a:prstGeom prst="rect">
            <a:avLst/>
          </a:prstGeom>
        </p:spPr>
      </p:pic>
    </p:spTree>
    <p:extLst>
      <p:ext uri="{BB962C8B-B14F-4D97-AF65-F5344CB8AC3E}">
        <p14:creationId xmlns:p14="http://schemas.microsoft.com/office/powerpoint/2010/main" val="1437304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21114</TotalTime>
  <Words>1286</Words>
  <Application>Microsoft Office PowerPoint</Application>
  <PresentationFormat>On-screen Show (4:3)</PresentationFormat>
  <Paragraphs>130</Paragraphs>
  <Slides>17</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Aptos Display</vt:lpstr>
      <vt:lpstr>Arial</vt:lpstr>
      <vt:lpstr>Calibri</vt:lpstr>
      <vt:lpstr>Office Theme</vt:lpstr>
      <vt:lpstr>  Small Cities CDBG 2025 Virtual Application Workshop</vt:lpstr>
      <vt:lpstr>Bonus points-phased projects only </vt:lpstr>
      <vt:lpstr>Bonus points-phased projects only </vt:lpstr>
      <vt:lpstr>PowerPoint Presentation</vt:lpstr>
      <vt:lpstr>Need &amp; Impact </vt:lpstr>
      <vt:lpstr>Get up to 100 Bonus pts </vt:lpstr>
      <vt:lpstr>Capacity</vt:lpstr>
      <vt:lpstr>Town Match Funds-Get up to 100 Bonus points </vt:lpstr>
      <vt:lpstr>PI- Change of Use (approved and committed to this 2025 application)</vt:lpstr>
      <vt:lpstr>Staff Capacity-Bonus Points  </vt:lpstr>
      <vt:lpstr>CGA Bonus-if you’ve followed along for the last 6 years </vt:lpstr>
      <vt:lpstr>CGA-Bonus </vt:lpstr>
      <vt:lpstr>Bonus points for phase projects or even CDBG funds only. </vt:lpstr>
      <vt:lpstr>CDBG Funds only - </vt:lpstr>
      <vt:lpstr>Section 4  Project Feasibility &amp; Merit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Carew, Dominic</dc:creator>
  <cp:lastModifiedBy>Carew, Dominic A</cp:lastModifiedBy>
  <cp:revision>170</cp:revision>
  <cp:lastPrinted>2020-01-27T20:28:17Z</cp:lastPrinted>
  <dcterms:created xsi:type="dcterms:W3CDTF">2020-01-27T06:51:11Z</dcterms:created>
  <dcterms:modified xsi:type="dcterms:W3CDTF">2025-04-01T02:39:37Z</dcterms:modified>
</cp:coreProperties>
</file>