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Lst>
  <p:notesMasterIdLst>
    <p:notesMasterId r:id="rId21"/>
  </p:notesMasterIdLst>
  <p:handoutMasterIdLst>
    <p:handoutMasterId r:id="rId22"/>
  </p:handoutMasterIdLst>
  <p:sldIdLst>
    <p:sldId id="256" r:id="rId2"/>
    <p:sldId id="293" r:id="rId3"/>
    <p:sldId id="283" r:id="rId4"/>
    <p:sldId id="308" r:id="rId5"/>
    <p:sldId id="309" r:id="rId6"/>
    <p:sldId id="282" r:id="rId7"/>
    <p:sldId id="295" r:id="rId8"/>
    <p:sldId id="296" r:id="rId9"/>
    <p:sldId id="315" r:id="rId10"/>
    <p:sldId id="288" r:id="rId11"/>
    <p:sldId id="290" r:id="rId12"/>
    <p:sldId id="318" r:id="rId13"/>
    <p:sldId id="291" r:id="rId14"/>
    <p:sldId id="302" r:id="rId15"/>
    <p:sldId id="306" r:id="rId16"/>
    <p:sldId id="312" r:id="rId17"/>
    <p:sldId id="314" r:id="rId18"/>
    <p:sldId id="319" r:id="rId19"/>
    <p:sldId id="29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69B36E-037C-5F7E-FEBC-BA8617C6B7DA}" name="Carew, Dominic A" initials="CDA" userId="S::Dominic.Carew@ct.gov::b4299797-ac67-4a74-b854-acd7a1acbd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2686" autoAdjust="0"/>
  </p:normalViewPr>
  <p:slideViewPr>
    <p:cSldViewPr>
      <p:cViewPr varScale="1">
        <p:scale>
          <a:sx n="103" d="100"/>
          <a:sy n="103" d="100"/>
        </p:scale>
        <p:origin x="21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19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EC8C7-81AD-4F2E-BD4D-AD5FC6FE4C9A}"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73FFC882-4E11-4926-9A25-6B80F3F728BB}">
      <dgm:prSet/>
      <dgm:spPr/>
      <dgm:t>
        <a:bodyPr/>
        <a:lstStyle/>
        <a:p>
          <a:pPr rtl="0"/>
          <a:r>
            <a:rPr lang="en-US" b="1" dirty="0"/>
            <a:t>Intent to Apply Form  April 29, 2025</a:t>
          </a:r>
        </a:p>
      </dgm:t>
    </dgm:pt>
    <dgm:pt modelId="{EB9AB885-EABC-451B-9B4D-3ABFBA68A5A8}" type="parTrans" cxnId="{6F765B99-E942-4A4C-942C-1A3D68B3EF34}">
      <dgm:prSet/>
      <dgm:spPr/>
      <dgm:t>
        <a:bodyPr/>
        <a:lstStyle/>
        <a:p>
          <a:endParaRPr lang="en-US"/>
        </a:p>
      </dgm:t>
    </dgm:pt>
    <dgm:pt modelId="{B9CB4863-05A1-49A7-B81D-2CC90EBC7B35}" type="sibTrans" cxnId="{6F765B99-E942-4A4C-942C-1A3D68B3EF34}">
      <dgm:prSet/>
      <dgm:spPr/>
      <dgm:t>
        <a:bodyPr/>
        <a:lstStyle/>
        <a:p>
          <a:endParaRPr lang="en-US"/>
        </a:p>
      </dgm:t>
    </dgm:pt>
    <dgm:pt modelId="{A3C6E83F-6A34-4C7E-A5CD-910D7E5393A9}">
      <dgm:prSet/>
      <dgm:spPr/>
      <dgm:t>
        <a:bodyPr/>
        <a:lstStyle/>
        <a:p>
          <a:pPr rtl="0"/>
          <a:r>
            <a:rPr lang="en-US" b="1"/>
            <a:t>Application Handbook </a:t>
          </a:r>
        </a:p>
      </dgm:t>
    </dgm:pt>
    <dgm:pt modelId="{1B102FA0-BE83-4B66-B4FC-0A8680650C2A}" type="parTrans" cxnId="{7BA94188-F1C6-44FE-8DB9-B75391436EB9}">
      <dgm:prSet/>
      <dgm:spPr/>
      <dgm:t>
        <a:bodyPr/>
        <a:lstStyle/>
        <a:p>
          <a:endParaRPr lang="en-US"/>
        </a:p>
      </dgm:t>
    </dgm:pt>
    <dgm:pt modelId="{6C94799D-B74D-465E-8EE5-B1BBD4C07846}" type="sibTrans" cxnId="{7BA94188-F1C6-44FE-8DB9-B75391436EB9}">
      <dgm:prSet/>
      <dgm:spPr/>
      <dgm:t>
        <a:bodyPr/>
        <a:lstStyle/>
        <a:p>
          <a:endParaRPr lang="en-US"/>
        </a:p>
      </dgm:t>
    </dgm:pt>
    <dgm:pt modelId="{4571EE35-FB7B-4DC0-A042-82E8CA9CC185}">
      <dgm:prSet/>
      <dgm:spPr/>
      <dgm:t>
        <a:bodyPr/>
        <a:lstStyle/>
        <a:p>
          <a:pPr rtl="0"/>
          <a:r>
            <a:rPr lang="en-US" b="1"/>
            <a:t>Application Exhibits </a:t>
          </a:r>
        </a:p>
      </dgm:t>
    </dgm:pt>
    <dgm:pt modelId="{3888B27F-B29F-419F-BCA5-62B596EFB940}" type="parTrans" cxnId="{95D00121-12F6-44E6-BDC4-0B5265019127}">
      <dgm:prSet/>
      <dgm:spPr/>
      <dgm:t>
        <a:bodyPr/>
        <a:lstStyle/>
        <a:p>
          <a:endParaRPr lang="en-US"/>
        </a:p>
      </dgm:t>
    </dgm:pt>
    <dgm:pt modelId="{414525BA-D760-48F5-AE03-9788E3CD0442}" type="sibTrans" cxnId="{95D00121-12F6-44E6-BDC4-0B5265019127}">
      <dgm:prSet/>
      <dgm:spPr/>
      <dgm:t>
        <a:bodyPr/>
        <a:lstStyle/>
        <a:p>
          <a:endParaRPr lang="en-US"/>
        </a:p>
      </dgm:t>
    </dgm:pt>
    <dgm:pt modelId="{FBE7458B-307A-4528-AD01-94FD77252375}">
      <dgm:prSet/>
      <dgm:spPr/>
      <dgm:t>
        <a:bodyPr/>
        <a:lstStyle/>
        <a:p>
          <a:pPr rtl="0"/>
          <a:r>
            <a:rPr lang="en-US" b="1"/>
            <a:t>Application Exhibit Checklist </a:t>
          </a:r>
        </a:p>
      </dgm:t>
    </dgm:pt>
    <dgm:pt modelId="{9A42A791-FB03-494A-BC3B-B548E59DF978}" type="parTrans" cxnId="{D7C23F95-BDCA-434A-8F30-4FF7B0094997}">
      <dgm:prSet/>
      <dgm:spPr/>
      <dgm:t>
        <a:bodyPr/>
        <a:lstStyle/>
        <a:p>
          <a:endParaRPr lang="en-US"/>
        </a:p>
      </dgm:t>
    </dgm:pt>
    <dgm:pt modelId="{9DA891E8-D531-47D5-A2E2-35B1A48195B0}" type="sibTrans" cxnId="{D7C23F95-BDCA-434A-8F30-4FF7B0094997}">
      <dgm:prSet/>
      <dgm:spPr/>
      <dgm:t>
        <a:bodyPr/>
        <a:lstStyle/>
        <a:p>
          <a:endParaRPr lang="en-US"/>
        </a:p>
      </dgm:t>
    </dgm:pt>
    <dgm:pt modelId="{6F7D9D54-66D5-41A4-91B6-F32BF1E61D7D}">
      <dgm:prSet/>
      <dgm:spPr/>
      <dgm:t>
        <a:bodyPr/>
        <a:lstStyle/>
        <a:p>
          <a:pPr rtl="0"/>
          <a:r>
            <a:rPr lang="en-US" b="1"/>
            <a:t>Rating &amp; Ranking </a:t>
          </a:r>
        </a:p>
      </dgm:t>
    </dgm:pt>
    <dgm:pt modelId="{AEAAF52E-8F7C-442B-8428-48D2214FDEB3}" type="parTrans" cxnId="{BEEA40FA-EBBB-4DA3-A555-EB1EC4014BAF}">
      <dgm:prSet/>
      <dgm:spPr/>
      <dgm:t>
        <a:bodyPr/>
        <a:lstStyle/>
        <a:p>
          <a:endParaRPr lang="en-US"/>
        </a:p>
      </dgm:t>
    </dgm:pt>
    <dgm:pt modelId="{9F021E73-3ECF-45CF-865B-F1FAD0E73955}" type="sibTrans" cxnId="{BEEA40FA-EBBB-4DA3-A555-EB1EC4014BAF}">
      <dgm:prSet/>
      <dgm:spPr/>
      <dgm:t>
        <a:bodyPr/>
        <a:lstStyle/>
        <a:p>
          <a:endParaRPr lang="en-US"/>
        </a:p>
      </dgm:t>
    </dgm:pt>
    <dgm:pt modelId="{FA9C1A0D-ADA4-4F54-A2B5-F2256291150E}">
      <dgm:prSet/>
      <dgm:spPr/>
      <dgm:t>
        <a:bodyPr/>
        <a:lstStyle/>
        <a:p>
          <a:pPr rtl="0"/>
          <a:r>
            <a:rPr lang="en-US" b="1" dirty="0"/>
            <a:t>Documents requiring wet signatures</a:t>
          </a:r>
        </a:p>
      </dgm:t>
    </dgm:pt>
    <dgm:pt modelId="{B2B3DFD3-4DBE-40A5-9597-2E08FB3416BE}" type="parTrans" cxnId="{E3238A2A-CF3C-436F-9ADB-C0DEB935D8EE}">
      <dgm:prSet/>
      <dgm:spPr/>
      <dgm:t>
        <a:bodyPr/>
        <a:lstStyle/>
        <a:p>
          <a:endParaRPr lang="en-US"/>
        </a:p>
      </dgm:t>
    </dgm:pt>
    <dgm:pt modelId="{0A9563E8-F29D-4260-A2A1-8A5EA6F40922}" type="sibTrans" cxnId="{E3238A2A-CF3C-436F-9ADB-C0DEB935D8EE}">
      <dgm:prSet/>
      <dgm:spPr/>
      <dgm:t>
        <a:bodyPr/>
        <a:lstStyle/>
        <a:p>
          <a:endParaRPr lang="en-US"/>
        </a:p>
      </dgm:t>
    </dgm:pt>
    <dgm:pt modelId="{DB7079BC-7547-4664-870C-FDACE34B3B35}">
      <dgm:prSet/>
      <dgm:spPr/>
      <dgm:t>
        <a:bodyPr/>
        <a:lstStyle/>
        <a:p>
          <a:pPr rtl="0"/>
          <a:r>
            <a:rPr lang="en-US" b="1"/>
            <a:t>Application e-Form </a:t>
          </a:r>
        </a:p>
      </dgm:t>
    </dgm:pt>
    <dgm:pt modelId="{891519C5-FCED-4737-9822-0E25169E18C8}" type="parTrans" cxnId="{D78AC98E-E70C-4EB8-A1FD-62C3C9D60839}">
      <dgm:prSet/>
      <dgm:spPr/>
      <dgm:t>
        <a:bodyPr/>
        <a:lstStyle/>
        <a:p>
          <a:endParaRPr lang="en-US"/>
        </a:p>
      </dgm:t>
    </dgm:pt>
    <dgm:pt modelId="{D2578C04-89E6-4B1B-88DA-E676BD05C75E}" type="sibTrans" cxnId="{D78AC98E-E70C-4EB8-A1FD-62C3C9D60839}">
      <dgm:prSet/>
      <dgm:spPr/>
      <dgm:t>
        <a:bodyPr/>
        <a:lstStyle/>
        <a:p>
          <a:endParaRPr lang="en-US"/>
        </a:p>
      </dgm:t>
    </dgm:pt>
    <dgm:pt modelId="{8D0CC05C-7137-49CD-8C1A-3492DB5D5229}" type="pres">
      <dgm:prSet presAssocID="{C95EC8C7-81AD-4F2E-BD4D-AD5FC6FE4C9A}" presName="diagram" presStyleCnt="0">
        <dgm:presLayoutVars>
          <dgm:dir/>
          <dgm:resizeHandles val="exact"/>
        </dgm:presLayoutVars>
      </dgm:prSet>
      <dgm:spPr/>
    </dgm:pt>
    <dgm:pt modelId="{F5FDF068-0427-4992-9AED-D44F304AE489}" type="pres">
      <dgm:prSet presAssocID="{73FFC882-4E11-4926-9A25-6B80F3F728BB}" presName="node" presStyleLbl="node1" presStyleIdx="0" presStyleCnt="7">
        <dgm:presLayoutVars>
          <dgm:bulletEnabled val="1"/>
        </dgm:presLayoutVars>
      </dgm:prSet>
      <dgm:spPr/>
    </dgm:pt>
    <dgm:pt modelId="{FC75F06F-4FAE-4B98-905F-1C0C40D2C93C}" type="pres">
      <dgm:prSet presAssocID="{B9CB4863-05A1-49A7-B81D-2CC90EBC7B35}" presName="sibTrans" presStyleCnt="0"/>
      <dgm:spPr/>
    </dgm:pt>
    <dgm:pt modelId="{B9D016B0-77EE-40F5-895D-187057F38084}" type="pres">
      <dgm:prSet presAssocID="{DB7079BC-7547-4664-870C-FDACE34B3B35}" presName="node" presStyleLbl="node1" presStyleIdx="1" presStyleCnt="7">
        <dgm:presLayoutVars>
          <dgm:bulletEnabled val="1"/>
        </dgm:presLayoutVars>
      </dgm:prSet>
      <dgm:spPr/>
    </dgm:pt>
    <dgm:pt modelId="{CCF904FA-53F4-45C3-A6FD-D56F7396C0C7}" type="pres">
      <dgm:prSet presAssocID="{D2578C04-89E6-4B1B-88DA-E676BD05C75E}" presName="sibTrans" presStyleCnt="0"/>
      <dgm:spPr/>
    </dgm:pt>
    <dgm:pt modelId="{DB56142C-382F-4C18-96F8-6DECACE7DD46}" type="pres">
      <dgm:prSet presAssocID="{A3C6E83F-6A34-4C7E-A5CD-910D7E5393A9}" presName="node" presStyleLbl="node1" presStyleIdx="2" presStyleCnt="7">
        <dgm:presLayoutVars>
          <dgm:bulletEnabled val="1"/>
        </dgm:presLayoutVars>
      </dgm:prSet>
      <dgm:spPr/>
    </dgm:pt>
    <dgm:pt modelId="{BCD2B122-E116-4E22-9598-511E19DB3861}" type="pres">
      <dgm:prSet presAssocID="{6C94799D-B74D-465E-8EE5-B1BBD4C07846}" presName="sibTrans" presStyleCnt="0"/>
      <dgm:spPr/>
    </dgm:pt>
    <dgm:pt modelId="{04F38080-E800-4D9D-AF2D-011EA06439AC}" type="pres">
      <dgm:prSet presAssocID="{4571EE35-FB7B-4DC0-A042-82E8CA9CC185}" presName="node" presStyleLbl="node1" presStyleIdx="3" presStyleCnt="7">
        <dgm:presLayoutVars>
          <dgm:bulletEnabled val="1"/>
        </dgm:presLayoutVars>
      </dgm:prSet>
      <dgm:spPr/>
    </dgm:pt>
    <dgm:pt modelId="{021DF270-892F-4F6A-B2D9-B268EAEF5885}" type="pres">
      <dgm:prSet presAssocID="{414525BA-D760-48F5-AE03-9788E3CD0442}" presName="sibTrans" presStyleCnt="0"/>
      <dgm:spPr/>
    </dgm:pt>
    <dgm:pt modelId="{017E641D-BE6B-43C8-947F-7C00DFF1933A}" type="pres">
      <dgm:prSet presAssocID="{FBE7458B-307A-4528-AD01-94FD77252375}" presName="node" presStyleLbl="node1" presStyleIdx="4" presStyleCnt="7">
        <dgm:presLayoutVars>
          <dgm:bulletEnabled val="1"/>
        </dgm:presLayoutVars>
      </dgm:prSet>
      <dgm:spPr/>
    </dgm:pt>
    <dgm:pt modelId="{8CBDECCC-781F-43C3-B8C2-BB856369A0BA}" type="pres">
      <dgm:prSet presAssocID="{9DA891E8-D531-47D5-A2E2-35B1A48195B0}" presName="sibTrans" presStyleCnt="0"/>
      <dgm:spPr/>
    </dgm:pt>
    <dgm:pt modelId="{FC79A9D6-2414-4ACC-B94C-D54FF3B8817D}" type="pres">
      <dgm:prSet presAssocID="{6F7D9D54-66D5-41A4-91B6-F32BF1E61D7D}" presName="node" presStyleLbl="node1" presStyleIdx="5" presStyleCnt="7">
        <dgm:presLayoutVars>
          <dgm:bulletEnabled val="1"/>
        </dgm:presLayoutVars>
      </dgm:prSet>
      <dgm:spPr/>
    </dgm:pt>
    <dgm:pt modelId="{9788EA4A-3EC6-4109-8C32-23983535921D}" type="pres">
      <dgm:prSet presAssocID="{9F021E73-3ECF-45CF-865B-F1FAD0E73955}" presName="sibTrans" presStyleCnt="0"/>
      <dgm:spPr/>
    </dgm:pt>
    <dgm:pt modelId="{52ABE20E-D115-475C-B709-3A5C3DFC9044}" type="pres">
      <dgm:prSet presAssocID="{FA9C1A0D-ADA4-4F54-A2B5-F2256291150E}" presName="node" presStyleLbl="node1" presStyleIdx="6" presStyleCnt="7" custLinFactNeighborX="2237" custLinFactNeighborY="1357">
        <dgm:presLayoutVars>
          <dgm:bulletEnabled val="1"/>
        </dgm:presLayoutVars>
      </dgm:prSet>
      <dgm:spPr/>
    </dgm:pt>
  </dgm:ptLst>
  <dgm:cxnLst>
    <dgm:cxn modelId="{95D00121-12F6-44E6-BDC4-0B5265019127}" srcId="{C95EC8C7-81AD-4F2E-BD4D-AD5FC6FE4C9A}" destId="{4571EE35-FB7B-4DC0-A042-82E8CA9CC185}" srcOrd="3" destOrd="0" parTransId="{3888B27F-B29F-419F-BCA5-62B596EFB940}" sibTransId="{414525BA-D760-48F5-AE03-9788E3CD0442}"/>
    <dgm:cxn modelId="{E3238A2A-CF3C-436F-9ADB-C0DEB935D8EE}" srcId="{C95EC8C7-81AD-4F2E-BD4D-AD5FC6FE4C9A}" destId="{FA9C1A0D-ADA4-4F54-A2B5-F2256291150E}" srcOrd="6" destOrd="0" parTransId="{B2B3DFD3-4DBE-40A5-9597-2E08FB3416BE}" sibTransId="{0A9563E8-F29D-4260-A2A1-8A5EA6F40922}"/>
    <dgm:cxn modelId="{87548D5F-94D8-4181-82C3-1EC4E7F0AA1E}" type="presOf" srcId="{A3C6E83F-6A34-4C7E-A5CD-910D7E5393A9}" destId="{DB56142C-382F-4C18-96F8-6DECACE7DD46}" srcOrd="0" destOrd="0" presId="urn:microsoft.com/office/officeart/2005/8/layout/default"/>
    <dgm:cxn modelId="{03D1B157-18F1-451A-A796-60C556EF27C8}" type="presOf" srcId="{73FFC882-4E11-4926-9A25-6B80F3F728BB}" destId="{F5FDF068-0427-4992-9AED-D44F304AE489}" srcOrd="0" destOrd="0" presId="urn:microsoft.com/office/officeart/2005/8/layout/default"/>
    <dgm:cxn modelId="{7BA94188-F1C6-44FE-8DB9-B75391436EB9}" srcId="{C95EC8C7-81AD-4F2E-BD4D-AD5FC6FE4C9A}" destId="{A3C6E83F-6A34-4C7E-A5CD-910D7E5393A9}" srcOrd="2" destOrd="0" parTransId="{1B102FA0-BE83-4B66-B4FC-0A8680650C2A}" sibTransId="{6C94799D-B74D-465E-8EE5-B1BBD4C07846}"/>
    <dgm:cxn modelId="{3E2E3A8E-B637-49C4-9550-94F2531E5D53}" type="presOf" srcId="{6F7D9D54-66D5-41A4-91B6-F32BF1E61D7D}" destId="{FC79A9D6-2414-4ACC-B94C-D54FF3B8817D}" srcOrd="0" destOrd="0" presId="urn:microsoft.com/office/officeart/2005/8/layout/default"/>
    <dgm:cxn modelId="{D78AC98E-E70C-4EB8-A1FD-62C3C9D60839}" srcId="{C95EC8C7-81AD-4F2E-BD4D-AD5FC6FE4C9A}" destId="{DB7079BC-7547-4664-870C-FDACE34B3B35}" srcOrd="1" destOrd="0" parTransId="{891519C5-FCED-4737-9822-0E25169E18C8}" sibTransId="{D2578C04-89E6-4B1B-88DA-E676BD05C75E}"/>
    <dgm:cxn modelId="{D7C23F95-BDCA-434A-8F30-4FF7B0094997}" srcId="{C95EC8C7-81AD-4F2E-BD4D-AD5FC6FE4C9A}" destId="{FBE7458B-307A-4528-AD01-94FD77252375}" srcOrd="4" destOrd="0" parTransId="{9A42A791-FB03-494A-BC3B-B548E59DF978}" sibTransId="{9DA891E8-D531-47D5-A2E2-35B1A48195B0}"/>
    <dgm:cxn modelId="{6F765B99-E942-4A4C-942C-1A3D68B3EF34}" srcId="{C95EC8C7-81AD-4F2E-BD4D-AD5FC6FE4C9A}" destId="{73FFC882-4E11-4926-9A25-6B80F3F728BB}" srcOrd="0" destOrd="0" parTransId="{EB9AB885-EABC-451B-9B4D-3ABFBA68A5A8}" sibTransId="{B9CB4863-05A1-49A7-B81D-2CC90EBC7B35}"/>
    <dgm:cxn modelId="{568C75A6-48B4-4775-9973-B8FC3E08F242}" type="presOf" srcId="{FA9C1A0D-ADA4-4F54-A2B5-F2256291150E}" destId="{52ABE20E-D115-475C-B709-3A5C3DFC9044}" srcOrd="0" destOrd="0" presId="urn:microsoft.com/office/officeart/2005/8/layout/default"/>
    <dgm:cxn modelId="{40B7D1BE-ABE3-45D4-925D-1FFFF7EF5FDC}" type="presOf" srcId="{DB7079BC-7547-4664-870C-FDACE34B3B35}" destId="{B9D016B0-77EE-40F5-895D-187057F38084}" srcOrd="0" destOrd="0" presId="urn:microsoft.com/office/officeart/2005/8/layout/default"/>
    <dgm:cxn modelId="{BF024FC5-339A-4570-844E-932B762D7F8E}" type="presOf" srcId="{C95EC8C7-81AD-4F2E-BD4D-AD5FC6FE4C9A}" destId="{8D0CC05C-7137-49CD-8C1A-3492DB5D5229}" srcOrd="0" destOrd="0" presId="urn:microsoft.com/office/officeart/2005/8/layout/default"/>
    <dgm:cxn modelId="{0F4128D4-3E48-4D30-B792-67C34DD4CBB0}" type="presOf" srcId="{FBE7458B-307A-4528-AD01-94FD77252375}" destId="{017E641D-BE6B-43C8-947F-7C00DFF1933A}" srcOrd="0" destOrd="0" presId="urn:microsoft.com/office/officeart/2005/8/layout/default"/>
    <dgm:cxn modelId="{3085F7D6-BECE-4D16-9AE6-BBA341572662}" type="presOf" srcId="{4571EE35-FB7B-4DC0-A042-82E8CA9CC185}" destId="{04F38080-E800-4D9D-AF2D-011EA06439AC}" srcOrd="0" destOrd="0" presId="urn:microsoft.com/office/officeart/2005/8/layout/default"/>
    <dgm:cxn modelId="{BEEA40FA-EBBB-4DA3-A555-EB1EC4014BAF}" srcId="{C95EC8C7-81AD-4F2E-BD4D-AD5FC6FE4C9A}" destId="{6F7D9D54-66D5-41A4-91B6-F32BF1E61D7D}" srcOrd="5" destOrd="0" parTransId="{AEAAF52E-8F7C-442B-8428-48D2214FDEB3}" sibTransId="{9F021E73-3ECF-45CF-865B-F1FAD0E73955}"/>
    <dgm:cxn modelId="{66206831-ACE0-443F-A9F6-1A3C7C0053F6}" type="presParOf" srcId="{8D0CC05C-7137-49CD-8C1A-3492DB5D5229}" destId="{F5FDF068-0427-4992-9AED-D44F304AE489}" srcOrd="0" destOrd="0" presId="urn:microsoft.com/office/officeart/2005/8/layout/default"/>
    <dgm:cxn modelId="{38D3251F-25BA-48A9-9E81-1F3366B89D8A}" type="presParOf" srcId="{8D0CC05C-7137-49CD-8C1A-3492DB5D5229}" destId="{FC75F06F-4FAE-4B98-905F-1C0C40D2C93C}" srcOrd="1" destOrd="0" presId="urn:microsoft.com/office/officeart/2005/8/layout/default"/>
    <dgm:cxn modelId="{66830CFC-799F-4C13-9691-8BC2C70406C9}" type="presParOf" srcId="{8D0CC05C-7137-49CD-8C1A-3492DB5D5229}" destId="{B9D016B0-77EE-40F5-895D-187057F38084}" srcOrd="2" destOrd="0" presId="urn:microsoft.com/office/officeart/2005/8/layout/default"/>
    <dgm:cxn modelId="{4A167B68-3E25-4032-A130-16DBC88647A0}" type="presParOf" srcId="{8D0CC05C-7137-49CD-8C1A-3492DB5D5229}" destId="{CCF904FA-53F4-45C3-A6FD-D56F7396C0C7}" srcOrd="3" destOrd="0" presId="urn:microsoft.com/office/officeart/2005/8/layout/default"/>
    <dgm:cxn modelId="{6FC2DF1A-DE20-48A5-99A9-A5BED55D981D}" type="presParOf" srcId="{8D0CC05C-7137-49CD-8C1A-3492DB5D5229}" destId="{DB56142C-382F-4C18-96F8-6DECACE7DD46}" srcOrd="4" destOrd="0" presId="urn:microsoft.com/office/officeart/2005/8/layout/default"/>
    <dgm:cxn modelId="{F5C7C049-6189-4D37-AE8C-D6FF3ADC158A}" type="presParOf" srcId="{8D0CC05C-7137-49CD-8C1A-3492DB5D5229}" destId="{BCD2B122-E116-4E22-9598-511E19DB3861}" srcOrd="5" destOrd="0" presId="urn:microsoft.com/office/officeart/2005/8/layout/default"/>
    <dgm:cxn modelId="{CAEE09E1-A778-420A-AB98-14620B3E527F}" type="presParOf" srcId="{8D0CC05C-7137-49CD-8C1A-3492DB5D5229}" destId="{04F38080-E800-4D9D-AF2D-011EA06439AC}" srcOrd="6" destOrd="0" presId="urn:microsoft.com/office/officeart/2005/8/layout/default"/>
    <dgm:cxn modelId="{D93E9D63-4944-4C58-B351-5840AA4AD705}" type="presParOf" srcId="{8D0CC05C-7137-49CD-8C1A-3492DB5D5229}" destId="{021DF270-892F-4F6A-B2D9-B268EAEF5885}" srcOrd="7" destOrd="0" presId="urn:microsoft.com/office/officeart/2005/8/layout/default"/>
    <dgm:cxn modelId="{9DDC262C-2A8F-47AD-8F40-7619940FB3B2}" type="presParOf" srcId="{8D0CC05C-7137-49CD-8C1A-3492DB5D5229}" destId="{017E641D-BE6B-43C8-947F-7C00DFF1933A}" srcOrd="8" destOrd="0" presId="urn:microsoft.com/office/officeart/2005/8/layout/default"/>
    <dgm:cxn modelId="{E89CE932-F9BD-472B-A502-881C9246B7AE}" type="presParOf" srcId="{8D0CC05C-7137-49CD-8C1A-3492DB5D5229}" destId="{8CBDECCC-781F-43C3-B8C2-BB856369A0BA}" srcOrd="9" destOrd="0" presId="urn:microsoft.com/office/officeart/2005/8/layout/default"/>
    <dgm:cxn modelId="{020F9317-402E-4097-88B4-2ADB95030A57}" type="presParOf" srcId="{8D0CC05C-7137-49CD-8C1A-3492DB5D5229}" destId="{FC79A9D6-2414-4ACC-B94C-D54FF3B8817D}" srcOrd="10" destOrd="0" presId="urn:microsoft.com/office/officeart/2005/8/layout/default"/>
    <dgm:cxn modelId="{FBBE660D-CD4F-49BD-B40E-01C1EC3541D3}" type="presParOf" srcId="{8D0CC05C-7137-49CD-8C1A-3492DB5D5229}" destId="{9788EA4A-3EC6-4109-8C32-23983535921D}" srcOrd="11" destOrd="0" presId="urn:microsoft.com/office/officeart/2005/8/layout/default"/>
    <dgm:cxn modelId="{0D53974F-AB42-4513-8E39-84186D1005D2}" type="presParOf" srcId="{8D0CC05C-7137-49CD-8C1A-3492DB5D5229}" destId="{52ABE20E-D115-475C-B709-3A5C3DFC904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1D510-9B29-4FF6-A479-5DDF1A50BEE2}"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3A8AF9FC-2BAF-4701-A582-07EC17EE9ED8}">
      <dgm:prSet phldrT="[Text]" custT="1"/>
      <dgm:spPr/>
      <dgm:t>
        <a:bodyPr/>
        <a:lstStyle/>
        <a:p>
          <a:r>
            <a:rPr lang="en-US">
              <a:effectLst>
                <a:outerShdw blurRad="38100" dist="38100" dir="2700000" algn="tl">
                  <a:srgbClr val="000000">
                    <a:alpha val="43137"/>
                  </a:srgbClr>
                </a:outerShdw>
              </a:effectLst>
            </a:rPr>
            <a:t>General</a:t>
          </a:r>
          <a:r>
            <a:rPr lang="en-US"/>
            <a:t> </a:t>
          </a:r>
          <a:r>
            <a:rPr lang="en-US" sz="1400"/>
            <a:t> </a:t>
          </a:r>
          <a:endParaRPr lang="en-US" dirty="0"/>
        </a:p>
      </dgm:t>
    </dgm:pt>
    <dgm:pt modelId="{76916D87-77A4-447C-8E83-9C460750A685}" type="parTrans" cxnId="{5D853945-AACF-4713-ACAC-DE3FE495B39A}">
      <dgm:prSet/>
      <dgm:spPr/>
      <dgm:t>
        <a:bodyPr/>
        <a:lstStyle/>
        <a:p>
          <a:endParaRPr lang="en-US"/>
        </a:p>
      </dgm:t>
    </dgm:pt>
    <dgm:pt modelId="{7DF0AF4D-621B-4832-8CCD-5E7FE4741162}" type="sibTrans" cxnId="{5D853945-AACF-4713-ACAC-DE3FE495B39A}">
      <dgm:prSet/>
      <dgm:spPr/>
      <dgm:t>
        <a:bodyPr/>
        <a:lstStyle/>
        <a:p>
          <a:endParaRPr lang="en-US"/>
        </a:p>
      </dgm:t>
    </dgm:pt>
    <dgm:pt modelId="{E061CCF2-7A4D-4811-878D-D5FC9FB351B7}">
      <dgm:prSet phldrT="[Text]"/>
      <dgm:spPr/>
      <dgm:t>
        <a:bodyPr/>
        <a:lstStyle/>
        <a:p>
          <a:r>
            <a:rPr lang="en-US" b="1">
              <a:effectLst>
                <a:outerShdw blurRad="38100" dist="38100" dir="2700000" algn="tl">
                  <a:srgbClr val="000000">
                    <a:alpha val="43137"/>
                  </a:srgbClr>
                </a:outerShdw>
              </a:effectLst>
            </a:rPr>
            <a:t>Fair Housing</a:t>
          </a:r>
          <a:endParaRPr lang="en-US" b="1" dirty="0">
            <a:effectLst>
              <a:outerShdw blurRad="38100" dist="38100" dir="2700000" algn="tl">
                <a:srgbClr val="000000">
                  <a:alpha val="43137"/>
                </a:srgbClr>
              </a:outerShdw>
            </a:effectLst>
          </a:endParaRPr>
        </a:p>
      </dgm:t>
    </dgm:pt>
    <dgm:pt modelId="{3BDB87AE-0265-483C-9680-F56DA012ABF2}" type="parTrans" cxnId="{C8A00C43-51F8-413A-A453-4EA6C432C097}">
      <dgm:prSet/>
      <dgm:spPr/>
      <dgm:t>
        <a:bodyPr/>
        <a:lstStyle/>
        <a:p>
          <a:endParaRPr lang="en-US"/>
        </a:p>
      </dgm:t>
    </dgm:pt>
    <dgm:pt modelId="{093BDD56-641F-4EFC-B18D-B2EB433A894B}" type="sibTrans" cxnId="{C8A00C43-51F8-413A-A453-4EA6C432C097}">
      <dgm:prSet/>
      <dgm:spPr/>
      <dgm:t>
        <a:bodyPr/>
        <a:lstStyle/>
        <a:p>
          <a:endParaRPr lang="en-US"/>
        </a:p>
      </dgm:t>
    </dgm:pt>
    <dgm:pt modelId="{83E556B8-60D5-40E2-8CF5-BF1C868C7766}">
      <dgm:prSet phldrT="[Text]" custT="1"/>
      <dgm:spPr/>
      <dgm:t>
        <a:bodyPr/>
        <a:lstStyle/>
        <a:p>
          <a:r>
            <a:rPr lang="en-US" sz="1800" b="1" dirty="0"/>
            <a:t>00.1</a:t>
          </a:r>
          <a:r>
            <a:rPr lang="en-US" sz="1800" dirty="0"/>
            <a:t> </a:t>
          </a:r>
          <a:r>
            <a:rPr lang="en-US" sz="1400" b="1" dirty="0"/>
            <a:t>Town X FHO</a:t>
          </a:r>
          <a:r>
            <a:rPr lang="en-US" sz="1400" dirty="0"/>
            <a:t> </a:t>
          </a:r>
          <a:r>
            <a:rPr lang="en-US" sz="1800" dirty="0"/>
            <a:t>	</a:t>
          </a:r>
          <a:r>
            <a:rPr lang="en-US" sz="1200" dirty="0"/>
            <a:t>(Fair Housing Ordinance)</a:t>
          </a:r>
        </a:p>
      </dgm:t>
    </dgm:pt>
    <dgm:pt modelId="{914FE6E5-6C1C-417B-AC16-02A7B911762D}" type="parTrans" cxnId="{1878E06B-0BF6-403C-A230-FC6D3EF08E52}">
      <dgm:prSet/>
      <dgm:spPr/>
      <dgm:t>
        <a:bodyPr/>
        <a:lstStyle/>
        <a:p>
          <a:endParaRPr lang="en-US"/>
        </a:p>
      </dgm:t>
    </dgm:pt>
    <dgm:pt modelId="{7984E78A-A37B-4B1D-B0BC-79450F00AD8E}" type="sibTrans" cxnId="{1878E06B-0BF6-403C-A230-FC6D3EF08E52}">
      <dgm:prSet/>
      <dgm:spPr/>
      <dgm:t>
        <a:bodyPr/>
        <a:lstStyle/>
        <a:p>
          <a:endParaRPr lang="en-US"/>
        </a:p>
      </dgm:t>
    </dgm:pt>
    <dgm:pt modelId="{8B56A0BC-3A42-49F0-8712-72461F792FDC}">
      <dgm:prSet phldrT="[Text]"/>
      <dgm:spPr/>
      <dgm:t>
        <a:bodyPr/>
        <a:lstStyle/>
        <a:p>
          <a:r>
            <a:rPr lang="en-US" b="1">
              <a:effectLst>
                <a:outerShdw blurRad="38100" dist="38100" dir="2700000" algn="tl">
                  <a:srgbClr val="000000">
                    <a:alpha val="43137"/>
                  </a:srgbClr>
                </a:outerShdw>
              </a:effectLst>
            </a:rPr>
            <a:t>Other</a:t>
          </a:r>
          <a:r>
            <a:rPr lang="en-US"/>
            <a:t> </a:t>
          </a:r>
          <a:endParaRPr lang="en-US" dirty="0"/>
        </a:p>
      </dgm:t>
    </dgm:pt>
    <dgm:pt modelId="{AF107BF9-578F-4DF0-B882-385F079E6FFB}" type="parTrans" cxnId="{F0F64525-6A88-4671-A996-8B504B2A41F3}">
      <dgm:prSet/>
      <dgm:spPr/>
      <dgm:t>
        <a:bodyPr/>
        <a:lstStyle/>
        <a:p>
          <a:endParaRPr lang="en-US"/>
        </a:p>
      </dgm:t>
    </dgm:pt>
    <dgm:pt modelId="{7BF14AC3-065D-400F-869D-2EA01F7B0FF5}" type="sibTrans" cxnId="{F0F64525-6A88-4671-A996-8B504B2A41F3}">
      <dgm:prSet/>
      <dgm:spPr/>
      <dgm:t>
        <a:bodyPr/>
        <a:lstStyle/>
        <a:p>
          <a:endParaRPr lang="en-US"/>
        </a:p>
      </dgm:t>
    </dgm:pt>
    <dgm:pt modelId="{8754CDF6-6A4B-4FD2-951D-677C433C4721}">
      <dgm:prSet phldrT="[Text]" custT="1"/>
      <dgm:spPr/>
      <dgm:t>
        <a:bodyPr/>
        <a:lstStyle/>
        <a:p>
          <a:r>
            <a:rPr lang="en-US" sz="1400" b="1" kern="1200" dirty="0"/>
            <a:t>00.4 Town X DFWP 	</a:t>
          </a:r>
          <a:r>
            <a:rPr lang="en-US" sz="1100" kern="1200" dirty="0"/>
            <a:t>(Drug Free Workplace Policy) </a:t>
          </a:r>
        </a:p>
      </dgm:t>
    </dgm:pt>
    <dgm:pt modelId="{9550A0D2-AB34-4A3B-8C04-2907904462CB}" type="parTrans" cxnId="{2E613993-BD31-4BD7-A8FE-F819A16EA58B}">
      <dgm:prSet/>
      <dgm:spPr/>
      <dgm:t>
        <a:bodyPr/>
        <a:lstStyle/>
        <a:p>
          <a:endParaRPr lang="en-US"/>
        </a:p>
      </dgm:t>
    </dgm:pt>
    <dgm:pt modelId="{218E7C3A-E94D-418B-85EE-5D6E9ABAC11E}" type="sibTrans" cxnId="{2E613993-BD31-4BD7-A8FE-F819A16EA58B}">
      <dgm:prSet/>
      <dgm:spPr/>
      <dgm:t>
        <a:bodyPr/>
        <a:lstStyle/>
        <a:p>
          <a:endParaRPr lang="en-US"/>
        </a:p>
      </dgm:t>
    </dgm:pt>
    <dgm:pt modelId="{CE134901-12C7-4C8D-87D6-BAAC735591B6}">
      <dgm:prSet phldrT="[Text]" custT="1"/>
      <dgm:spPr/>
      <dgm:t>
        <a:bodyPr/>
        <a:lstStyle/>
        <a:p>
          <a:r>
            <a:rPr lang="en-US" sz="1800" b="1" dirty="0"/>
            <a:t>00.3 </a:t>
          </a:r>
          <a:r>
            <a:rPr lang="en-US" sz="1400" b="1" dirty="0"/>
            <a:t>Town X S3P </a:t>
          </a:r>
          <a:r>
            <a:rPr lang="en-US" sz="1800" b="1" dirty="0"/>
            <a:t>		</a:t>
          </a:r>
          <a:r>
            <a:rPr lang="en-US" sz="1200" dirty="0"/>
            <a:t>(Section 3 plan) </a:t>
          </a:r>
        </a:p>
      </dgm:t>
    </dgm:pt>
    <dgm:pt modelId="{E0AFB166-4205-4DAD-A5C6-96FAC57E9109}" type="parTrans" cxnId="{6DD71209-6AC5-4A09-96EE-FB125693D088}">
      <dgm:prSet/>
      <dgm:spPr/>
      <dgm:t>
        <a:bodyPr/>
        <a:lstStyle/>
        <a:p>
          <a:endParaRPr lang="en-US"/>
        </a:p>
      </dgm:t>
    </dgm:pt>
    <dgm:pt modelId="{15DBFC4A-D740-4AE3-B131-A637AB64F283}" type="sibTrans" cxnId="{6DD71209-6AC5-4A09-96EE-FB125693D088}">
      <dgm:prSet/>
      <dgm:spPr/>
      <dgm:t>
        <a:bodyPr/>
        <a:lstStyle/>
        <a:p>
          <a:endParaRPr lang="en-US"/>
        </a:p>
      </dgm:t>
    </dgm:pt>
    <dgm:pt modelId="{1D7DB90C-D2F4-4C80-A161-0CF0BCA81114}">
      <dgm:prSet phldrT="[Text]" custT="1"/>
      <dgm:spPr/>
      <dgm:t>
        <a:bodyPr/>
        <a:lstStyle/>
        <a:p>
          <a:r>
            <a:rPr lang="en-US" sz="1400" b="1" kern="1200" dirty="0"/>
            <a:t>00.5 Town X ERR 	</a:t>
          </a:r>
          <a:r>
            <a:rPr lang="en-US" sz="1100" kern="1200" dirty="0"/>
            <a:t>(Environmental Review Record) </a:t>
          </a:r>
          <a:r>
            <a:rPr lang="en-US" sz="1100" kern="1200" dirty="0">
              <a:effectLst/>
            </a:rPr>
            <a:t>Exempt, CENST and 			Broad level review for Housing Rehab. </a:t>
          </a:r>
          <a:r>
            <a:rPr lang="en-US" sz="1400" kern="1200" dirty="0">
              <a:effectLst/>
            </a:rPr>
            <a:t> </a:t>
          </a:r>
        </a:p>
      </dgm:t>
    </dgm:pt>
    <dgm:pt modelId="{8399CA0D-2FA6-412F-AE8B-C41F77D15242}" type="parTrans" cxnId="{FD9AAEF4-2EF1-4B89-AADC-642C087AEA92}">
      <dgm:prSet/>
      <dgm:spPr/>
      <dgm:t>
        <a:bodyPr/>
        <a:lstStyle/>
        <a:p>
          <a:endParaRPr lang="en-US"/>
        </a:p>
      </dgm:t>
    </dgm:pt>
    <dgm:pt modelId="{B4AB27F3-D5CF-4E7F-B9E7-9CDD04CAE221}" type="sibTrans" cxnId="{FD9AAEF4-2EF1-4B89-AADC-642C087AEA92}">
      <dgm:prSet/>
      <dgm:spPr/>
      <dgm:t>
        <a:bodyPr/>
        <a:lstStyle/>
        <a:p>
          <a:endParaRPr lang="en-US"/>
        </a:p>
      </dgm:t>
    </dgm:pt>
    <dgm:pt modelId="{7DFC00B8-B95B-4FC9-95E1-A04BBD348AFC}">
      <dgm:prSet phldrT="[Text]" custT="1"/>
      <dgm:spPr/>
      <dgm:t>
        <a:bodyPr/>
        <a:lstStyle/>
        <a:p>
          <a:pPr algn="l">
            <a:lnSpc>
              <a:spcPct val="90000"/>
            </a:lnSpc>
            <a:spcBef>
              <a:spcPct val="0"/>
            </a:spcBef>
            <a:spcAft>
              <a:spcPct val="15000"/>
            </a:spcAft>
          </a:pPr>
          <a:endParaRPr lang="en-US" sz="1600" dirty="0"/>
        </a:p>
      </dgm:t>
    </dgm:pt>
    <dgm:pt modelId="{53279847-5350-4F0A-9750-659301E26174}" type="parTrans" cxnId="{AFF1D66E-34A3-45B2-AF98-5BE800925773}">
      <dgm:prSet/>
      <dgm:spPr/>
      <dgm:t>
        <a:bodyPr/>
        <a:lstStyle/>
        <a:p>
          <a:endParaRPr lang="en-US"/>
        </a:p>
      </dgm:t>
    </dgm:pt>
    <dgm:pt modelId="{5E4C8C39-33A7-4D5B-BF5A-F6B23084AE3E}" type="sibTrans" cxnId="{AFF1D66E-34A3-45B2-AF98-5BE800925773}">
      <dgm:prSet/>
      <dgm:spPr/>
      <dgm:t>
        <a:bodyPr/>
        <a:lstStyle/>
        <a:p>
          <a:endParaRPr lang="en-US"/>
        </a:p>
      </dgm:t>
    </dgm:pt>
    <dgm:pt modelId="{DEBA9E9C-9ABB-4146-9606-F85D06E36C8A}">
      <dgm:prSet phldrT="[Text]" custT="1"/>
      <dgm:spPr/>
      <dgm:t>
        <a:bodyPr/>
        <a:lstStyle/>
        <a:p>
          <a:pPr algn="l">
            <a:lnSpc>
              <a:spcPct val="100000"/>
            </a:lnSpc>
            <a:spcBef>
              <a:spcPts val="200"/>
            </a:spcBef>
            <a:spcAft>
              <a:spcPts val="0"/>
            </a:spcAft>
          </a:pPr>
          <a:r>
            <a:rPr lang="en-US" sz="1400" b="1" dirty="0">
              <a:solidFill>
                <a:srgbClr val="FF0000"/>
              </a:solidFill>
            </a:rPr>
            <a:t>000.3 Town X GCOC </a:t>
          </a:r>
          <a:r>
            <a:rPr lang="en-US" sz="1400" b="1" dirty="0"/>
            <a:t>	</a:t>
          </a:r>
          <a:r>
            <a:rPr lang="en-US" sz="1400" dirty="0"/>
            <a:t>(General 3 Cert. of Compliance…)</a:t>
          </a:r>
        </a:p>
      </dgm:t>
    </dgm:pt>
    <dgm:pt modelId="{E80B5D7A-AF70-429D-B8B7-A8E59D41E42D}" type="parTrans" cxnId="{465989A1-D1D4-4851-95B8-870C3372DC8D}">
      <dgm:prSet/>
      <dgm:spPr/>
      <dgm:t>
        <a:bodyPr/>
        <a:lstStyle/>
        <a:p>
          <a:endParaRPr lang="en-US"/>
        </a:p>
      </dgm:t>
    </dgm:pt>
    <dgm:pt modelId="{27FEA4E7-CAF7-45DC-B5D0-303C6B6005D1}" type="sibTrans" cxnId="{465989A1-D1D4-4851-95B8-870C3372DC8D}">
      <dgm:prSet/>
      <dgm:spPr/>
      <dgm:t>
        <a:bodyPr/>
        <a:lstStyle/>
        <a:p>
          <a:endParaRPr lang="en-US"/>
        </a:p>
      </dgm:t>
    </dgm:pt>
    <dgm:pt modelId="{0F296CEF-4749-41EE-B917-1ED1120407BC}">
      <dgm:prSet phldrT="[Text]" custT="1"/>
      <dgm:spPr/>
      <dgm:t>
        <a:bodyPr/>
        <a:lstStyle/>
        <a:p>
          <a:pPr algn="l">
            <a:lnSpc>
              <a:spcPct val="100000"/>
            </a:lnSpc>
            <a:spcBef>
              <a:spcPts val="200"/>
            </a:spcBef>
            <a:spcAft>
              <a:spcPts val="0"/>
            </a:spcAft>
          </a:pPr>
          <a:r>
            <a:rPr lang="en-US" sz="1400" b="1" dirty="0">
              <a:solidFill>
                <a:srgbClr val="FF0000"/>
              </a:solidFill>
            </a:rPr>
            <a:t>000.2 Town X GALR </a:t>
          </a:r>
          <a:r>
            <a:rPr lang="en-US" sz="1400" b="1" dirty="0"/>
            <a:t>	</a:t>
          </a:r>
          <a:r>
            <a:rPr lang="en-US" sz="1400" dirty="0"/>
            <a:t>(General 2 Adopted Local Resolution)</a:t>
          </a:r>
        </a:p>
      </dgm:t>
    </dgm:pt>
    <dgm:pt modelId="{7EF11B41-077D-4C1F-8D70-F21B1C124218}" type="sibTrans" cxnId="{EFCEDBDE-3B6E-401F-86BC-F3F02FF54CEB}">
      <dgm:prSet/>
      <dgm:spPr/>
      <dgm:t>
        <a:bodyPr/>
        <a:lstStyle/>
        <a:p>
          <a:endParaRPr lang="en-US"/>
        </a:p>
      </dgm:t>
    </dgm:pt>
    <dgm:pt modelId="{D4A51E79-3300-4119-9ECE-CFFB5767B275}" type="parTrans" cxnId="{EFCEDBDE-3B6E-401F-86BC-F3F02FF54CEB}">
      <dgm:prSet/>
      <dgm:spPr/>
      <dgm:t>
        <a:bodyPr/>
        <a:lstStyle/>
        <a:p>
          <a:endParaRPr lang="en-US"/>
        </a:p>
      </dgm:t>
    </dgm:pt>
    <dgm:pt modelId="{EF762E3E-5CEC-4246-B72C-1A5D03F29630}">
      <dgm:prSet phldrT="[Text]" custT="1"/>
      <dgm:spPr/>
      <dgm:t>
        <a:bodyPr/>
        <a:lstStyle/>
        <a:p>
          <a:pPr algn="l">
            <a:lnSpc>
              <a:spcPct val="100000"/>
            </a:lnSpc>
            <a:spcBef>
              <a:spcPts val="200"/>
            </a:spcBef>
            <a:spcAft>
              <a:spcPts val="0"/>
            </a:spcAft>
          </a:pPr>
          <a:r>
            <a:rPr lang="en-US" sz="1400" b="1" dirty="0">
              <a:solidFill>
                <a:srgbClr val="FF0000"/>
              </a:solidFill>
            </a:rPr>
            <a:t>000.4 Town X GAC </a:t>
          </a:r>
          <a:r>
            <a:rPr lang="en-US" sz="1400" b="1" dirty="0"/>
            <a:t>	</a:t>
          </a:r>
          <a:r>
            <a:rPr lang="en-US" sz="1400" dirty="0"/>
            <a:t>(General 4 Application Certification)….</a:t>
          </a:r>
        </a:p>
      </dgm:t>
    </dgm:pt>
    <dgm:pt modelId="{FF0A4714-8716-45D7-8773-EBF8269323CD}" type="parTrans" cxnId="{A5C3D1CD-92BD-41D9-8710-23B36EF63B10}">
      <dgm:prSet/>
      <dgm:spPr/>
      <dgm:t>
        <a:bodyPr/>
        <a:lstStyle/>
        <a:p>
          <a:endParaRPr lang="en-US"/>
        </a:p>
      </dgm:t>
    </dgm:pt>
    <dgm:pt modelId="{3D4DD220-5551-44CA-BAB0-DD5D729403A9}" type="sibTrans" cxnId="{A5C3D1CD-92BD-41D9-8710-23B36EF63B10}">
      <dgm:prSet/>
      <dgm:spPr/>
      <dgm:t>
        <a:bodyPr/>
        <a:lstStyle/>
        <a:p>
          <a:endParaRPr lang="en-US"/>
        </a:p>
      </dgm:t>
    </dgm:pt>
    <dgm:pt modelId="{336CA9A9-4CE1-4A79-8167-F5A6EC89D8E3}">
      <dgm:prSet phldrT="[Text]" custT="1"/>
      <dgm:spPr/>
      <dgm:t>
        <a:bodyPr/>
        <a:lstStyle/>
        <a:p>
          <a:r>
            <a:rPr lang="en-US" sz="1800" b="1" dirty="0"/>
            <a:t>00.2 </a:t>
          </a:r>
          <a:r>
            <a:rPr lang="en-US" sz="1400" b="1" dirty="0"/>
            <a:t>Town X FHAO</a:t>
          </a:r>
          <a:r>
            <a:rPr lang="en-US" sz="1400" dirty="0"/>
            <a:t> </a:t>
          </a:r>
          <a:r>
            <a:rPr lang="en-US" sz="1800" dirty="0"/>
            <a:t>	</a:t>
          </a:r>
          <a:r>
            <a:rPr lang="en-US" sz="1200" dirty="0"/>
            <a:t>(Fair Housing Action Plan) </a:t>
          </a:r>
        </a:p>
      </dgm:t>
    </dgm:pt>
    <dgm:pt modelId="{06892D30-E7BC-4AD9-A13E-6338ECA46B25}" type="parTrans" cxnId="{5EDE8D80-B4B8-4F0C-96D7-874C7114ED08}">
      <dgm:prSet/>
      <dgm:spPr/>
      <dgm:t>
        <a:bodyPr/>
        <a:lstStyle/>
        <a:p>
          <a:endParaRPr lang="en-US"/>
        </a:p>
      </dgm:t>
    </dgm:pt>
    <dgm:pt modelId="{0D27308D-9628-4840-8A79-6960C2CBF557}" type="sibTrans" cxnId="{5EDE8D80-B4B8-4F0C-96D7-874C7114ED08}">
      <dgm:prSet/>
      <dgm:spPr/>
      <dgm:t>
        <a:bodyPr/>
        <a:lstStyle/>
        <a:p>
          <a:endParaRPr lang="en-US"/>
        </a:p>
      </dgm:t>
    </dgm:pt>
    <dgm:pt modelId="{8DB00CCC-148A-4D6F-AF42-2EB5BA8688F2}">
      <dgm:prSet phldrT="[Text]" custT="1"/>
      <dgm:spPr/>
      <dgm:t>
        <a:bodyPr/>
        <a:lstStyle/>
        <a:p>
          <a:r>
            <a:rPr lang="en-US" sz="1400" b="1" kern="1200" dirty="0">
              <a:solidFill>
                <a:prstClr val="black">
                  <a:hueOff val="0"/>
                  <a:satOff val="0"/>
                  <a:lumOff val="0"/>
                  <a:alphaOff val="0"/>
                </a:prstClr>
              </a:solidFill>
              <a:latin typeface="Aptos" panose="02110004020202020204"/>
              <a:ea typeface="+mn-ea"/>
              <a:cs typeface="+mn-cs"/>
            </a:rPr>
            <a:t>00.6  </a:t>
          </a:r>
          <a:r>
            <a:rPr lang="en-US" sz="1400" b="1" kern="1200" dirty="0">
              <a:latin typeface="Corbel" panose="020B0503020204020204"/>
              <a:ea typeface="+mn-ea"/>
              <a:cs typeface="+mn-cs"/>
            </a:rPr>
            <a:t>Town X CEPA </a:t>
          </a:r>
          <a:r>
            <a:rPr lang="en-US" sz="1400" b="1" kern="1200" dirty="0">
              <a:effectLst>
                <a:outerShdw blurRad="38100" dist="38100" dir="2700000" algn="tl">
                  <a:srgbClr val="000000">
                    <a:alpha val="43137"/>
                  </a:srgbClr>
                </a:outerShdw>
              </a:effectLst>
            </a:rPr>
            <a:t>	</a:t>
          </a:r>
          <a:r>
            <a:rPr lang="en-US" sz="1100" kern="1200" dirty="0">
              <a:effectLst>
                <a:outerShdw blurRad="38100" dist="38100" dir="2700000" algn="tl">
                  <a:srgbClr val="000000">
                    <a:alpha val="43137"/>
                  </a:srgbClr>
                </a:outerShdw>
              </a:effectLst>
            </a:rPr>
            <a:t>(</a:t>
          </a:r>
          <a:r>
            <a:rPr lang="en-US" sz="1100" kern="1200" dirty="0">
              <a:effectLst/>
            </a:rPr>
            <a:t>Connecticut Environmental Protection Act Checklist</a:t>
          </a:r>
          <a:r>
            <a:rPr lang="en-US" sz="1100" kern="1200" dirty="0">
              <a:effectLst>
                <a:outerShdw blurRad="38100" dist="38100" dir="2700000" algn="tl">
                  <a:srgbClr val="000000">
                    <a:alpha val="43137"/>
                  </a:srgbClr>
                </a:outerShdw>
              </a:effectLst>
            </a:rPr>
            <a:t>)</a:t>
          </a:r>
        </a:p>
      </dgm:t>
    </dgm:pt>
    <dgm:pt modelId="{A8C071E5-9176-49FF-AA46-BEEDECF26324}" type="parTrans" cxnId="{F266D55B-D33A-45B6-BD3B-8CC1C7C9F263}">
      <dgm:prSet/>
      <dgm:spPr/>
      <dgm:t>
        <a:bodyPr/>
        <a:lstStyle/>
        <a:p>
          <a:endParaRPr lang="en-US"/>
        </a:p>
      </dgm:t>
    </dgm:pt>
    <dgm:pt modelId="{D6608202-05FD-42DE-943A-FB75837EFBF3}" type="sibTrans" cxnId="{F266D55B-D33A-45B6-BD3B-8CC1C7C9F263}">
      <dgm:prSet/>
      <dgm:spPr/>
      <dgm:t>
        <a:bodyPr/>
        <a:lstStyle/>
        <a:p>
          <a:endParaRPr lang="en-US"/>
        </a:p>
      </dgm:t>
    </dgm:pt>
    <dgm:pt modelId="{9588CE3F-7A7B-47C5-BE68-ACBCD28E07DF}">
      <dgm:prSet phldrT="[Text]" custT="1"/>
      <dgm:spPr/>
      <dgm:t>
        <a:bodyPr/>
        <a:lstStyle/>
        <a:p>
          <a:pPr algn="l">
            <a:lnSpc>
              <a:spcPct val="100000"/>
            </a:lnSpc>
            <a:spcBef>
              <a:spcPts val="200"/>
            </a:spcBef>
            <a:spcAft>
              <a:spcPts val="0"/>
            </a:spcAft>
          </a:pPr>
          <a:r>
            <a:rPr lang="en-US" sz="1400" b="1" dirty="0">
              <a:solidFill>
                <a:srgbClr val="FF0000"/>
              </a:solidFill>
            </a:rPr>
            <a:t>000.1 Town X GCA  </a:t>
          </a:r>
          <a:r>
            <a:rPr lang="en-US" sz="1400" b="1" dirty="0"/>
            <a:t>	</a:t>
          </a:r>
          <a:r>
            <a:rPr lang="en-US" sz="1400" dirty="0"/>
            <a:t>( General 1 Corporation Agreement)</a:t>
          </a:r>
        </a:p>
      </dgm:t>
    </dgm:pt>
    <dgm:pt modelId="{28E4FD46-FACA-4FE0-8DD3-4FBC60046DB8}" type="parTrans" cxnId="{7FF68002-F4B5-41A2-9923-C932CC1A3128}">
      <dgm:prSet/>
      <dgm:spPr/>
      <dgm:t>
        <a:bodyPr/>
        <a:lstStyle/>
        <a:p>
          <a:endParaRPr lang="en-US"/>
        </a:p>
      </dgm:t>
    </dgm:pt>
    <dgm:pt modelId="{20F1CE6A-E14E-4AE3-B274-0281311EA627}" type="sibTrans" cxnId="{7FF68002-F4B5-41A2-9923-C932CC1A3128}">
      <dgm:prSet/>
      <dgm:spPr/>
      <dgm:t>
        <a:bodyPr/>
        <a:lstStyle/>
        <a:p>
          <a:endParaRPr lang="en-US"/>
        </a:p>
      </dgm:t>
    </dgm:pt>
    <dgm:pt modelId="{AF316796-63DD-4802-ADB0-9DEA6FD869DA}">
      <dgm:prSet phldrT="[Text]" custT="1"/>
      <dgm:spPr/>
      <dgm:t>
        <a:bodyPr/>
        <a:lstStyle/>
        <a:p>
          <a:pPr algn="l">
            <a:lnSpc>
              <a:spcPct val="90000"/>
            </a:lnSpc>
            <a:spcBef>
              <a:spcPct val="0"/>
            </a:spcBef>
            <a:spcAft>
              <a:spcPct val="15000"/>
            </a:spcAft>
          </a:pPr>
          <a:endParaRPr lang="en-US" sz="1400" dirty="0"/>
        </a:p>
      </dgm:t>
    </dgm:pt>
    <dgm:pt modelId="{57AAB260-74BC-45E1-9796-0604AC16458A}" type="parTrans" cxnId="{8A27A90D-AC9E-4019-BED3-DA8213081CFD}">
      <dgm:prSet/>
      <dgm:spPr/>
      <dgm:t>
        <a:bodyPr/>
        <a:lstStyle/>
        <a:p>
          <a:endParaRPr lang="en-US"/>
        </a:p>
      </dgm:t>
    </dgm:pt>
    <dgm:pt modelId="{DFEB630B-107B-4C5B-AE3D-840127214C3E}" type="sibTrans" cxnId="{8A27A90D-AC9E-4019-BED3-DA8213081CFD}">
      <dgm:prSet/>
      <dgm:spPr/>
      <dgm:t>
        <a:bodyPr/>
        <a:lstStyle/>
        <a:p>
          <a:endParaRPr lang="en-US"/>
        </a:p>
      </dgm:t>
    </dgm:pt>
    <dgm:pt modelId="{1CAF3A5B-1E05-4A95-A5FA-4545CA72DBF9}">
      <dgm:prSet phldrT="[Text]" custT="1"/>
      <dgm:spPr/>
      <dgm:t>
        <a:bodyPr/>
        <a:lstStyle/>
        <a:p>
          <a:pPr algn="l">
            <a:lnSpc>
              <a:spcPct val="100000"/>
            </a:lnSpc>
            <a:spcBef>
              <a:spcPts val="200"/>
            </a:spcBef>
            <a:spcAft>
              <a:spcPts val="0"/>
            </a:spcAft>
          </a:pPr>
          <a:r>
            <a:rPr lang="en-US" sz="1400" b="1" dirty="0">
              <a:solidFill>
                <a:srgbClr val="FF0000"/>
              </a:solidFill>
            </a:rPr>
            <a:t>000.0 Portland SCAPP  </a:t>
          </a:r>
          <a:r>
            <a:rPr lang="en-US" sz="1400" dirty="0"/>
            <a:t>( General 0 Small Cities Application)</a:t>
          </a:r>
        </a:p>
      </dgm:t>
    </dgm:pt>
    <dgm:pt modelId="{79786AC5-291E-4E5E-84DD-2178224D7006}" type="parTrans" cxnId="{7F1D7A56-CF2F-4814-A8F5-6A97B02915F0}">
      <dgm:prSet/>
      <dgm:spPr/>
      <dgm:t>
        <a:bodyPr/>
        <a:lstStyle/>
        <a:p>
          <a:endParaRPr lang="en-US"/>
        </a:p>
      </dgm:t>
    </dgm:pt>
    <dgm:pt modelId="{BC791423-31E0-4499-93EC-2E8E943C4ED8}" type="sibTrans" cxnId="{7F1D7A56-CF2F-4814-A8F5-6A97B02915F0}">
      <dgm:prSet/>
      <dgm:spPr/>
      <dgm:t>
        <a:bodyPr/>
        <a:lstStyle/>
        <a:p>
          <a:endParaRPr lang="en-US"/>
        </a:p>
      </dgm:t>
    </dgm:pt>
    <dgm:pt modelId="{D754131B-2BAB-41F3-A0EA-761367107B0B}" type="pres">
      <dgm:prSet presAssocID="{AE11D510-9B29-4FF6-A479-5DDF1A50BEE2}" presName="linearFlow" presStyleCnt="0">
        <dgm:presLayoutVars>
          <dgm:dir/>
          <dgm:animLvl val="lvl"/>
          <dgm:resizeHandles val="exact"/>
        </dgm:presLayoutVars>
      </dgm:prSet>
      <dgm:spPr/>
    </dgm:pt>
    <dgm:pt modelId="{4B06C10F-E45C-4604-91A6-2FF5034C7507}" type="pres">
      <dgm:prSet presAssocID="{3A8AF9FC-2BAF-4701-A582-07EC17EE9ED8}" presName="composite" presStyleCnt="0"/>
      <dgm:spPr/>
    </dgm:pt>
    <dgm:pt modelId="{2585AAC2-DAD5-4F7B-BA48-529C0BBB910D}" type="pres">
      <dgm:prSet presAssocID="{3A8AF9FC-2BAF-4701-A582-07EC17EE9ED8}" presName="parentText" presStyleLbl="alignNode1" presStyleIdx="0" presStyleCnt="3">
        <dgm:presLayoutVars>
          <dgm:chMax val="1"/>
          <dgm:bulletEnabled val="1"/>
        </dgm:presLayoutVars>
      </dgm:prSet>
      <dgm:spPr/>
    </dgm:pt>
    <dgm:pt modelId="{3CAFE3BA-3424-4F26-8B17-4B44058A02B2}" type="pres">
      <dgm:prSet presAssocID="{3A8AF9FC-2BAF-4701-A582-07EC17EE9ED8}" presName="descendantText" presStyleLbl="alignAcc1" presStyleIdx="0" presStyleCnt="3" custScaleX="94076" custScaleY="161238" custLinFactNeighborX="1932" custLinFactNeighborY="11367">
        <dgm:presLayoutVars>
          <dgm:bulletEnabled val="1"/>
        </dgm:presLayoutVars>
      </dgm:prSet>
      <dgm:spPr/>
    </dgm:pt>
    <dgm:pt modelId="{C2801657-6B0C-475C-99BC-C169786FF22D}" type="pres">
      <dgm:prSet presAssocID="{7DF0AF4D-621B-4832-8CCD-5E7FE4741162}" presName="sp" presStyleCnt="0"/>
      <dgm:spPr/>
    </dgm:pt>
    <dgm:pt modelId="{DD4BC1FD-120A-4F1F-8EE0-C297EC75D7E4}" type="pres">
      <dgm:prSet presAssocID="{E061CCF2-7A4D-4811-878D-D5FC9FB351B7}" presName="composite" presStyleCnt="0"/>
      <dgm:spPr/>
    </dgm:pt>
    <dgm:pt modelId="{CC9906C5-F19A-4D40-AF61-D29DCE4EF832}" type="pres">
      <dgm:prSet presAssocID="{E061CCF2-7A4D-4811-878D-D5FC9FB351B7}" presName="parentText" presStyleLbl="alignNode1" presStyleIdx="1" presStyleCnt="3">
        <dgm:presLayoutVars>
          <dgm:chMax val="1"/>
          <dgm:bulletEnabled val="1"/>
        </dgm:presLayoutVars>
      </dgm:prSet>
      <dgm:spPr/>
    </dgm:pt>
    <dgm:pt modelId="{BB86D527-F52E-4C78-9FC5-4DB4C0EA2A7C}" type="pres">
      <dgm:prSet presAssocID="{E061CCF2-7A4D-4811-878D-D5FC9FB351B7}" presName="descendantText" presStyleLbl="alignAcc1" presStyleIdx="1" presStyleCnt="3" custScaleX="95827" custScaleY="100000" custLinFactNeighborX="1011" custLinFactNeighborY="25105">
        <dgm:presLayoutVars>
          <dgm:bulletEnabled val="1"/>
        </dgm:presLayoutVars>
      </dgm:prSet>
      <dgm:spPr/>
    </dgm:pt>
    <dgm:pt modelId="{8960EA07-4B07-4B73-A3BF-17C7BD4933EE}" type="pres">
      <dgm:prSet presAssocID="{093BDD56-641F-4EFC-B18D-B2EB433A894B}" presName="sp" presStyleCnt="0"/>
      <dgm:spPr/>
    </dgm:pt>
    <dgm:pt modelId="{9854B43C-3FED-49E2-B84D-D873F2ED4297}" type="pres">
      <dgm:prSet presAssocID="{8B56A0BC-3A42-49F0-8712-72461F792FDC}" presName="composite" presStyleCnt="0"/>
      <dgm:spPr/>
    </dgm:pt>
    <dgm:pt modelId="{461723A6-3623-4318-BDD1-CB030E8DC69F}" type="pres">
      <dgm:prSet presAssocID="{8B56A0BC-3A42-49F0-8712-72461F792FDC}" presName="parentText" presStyleLbl="alignNode1" presStyleIdx="2" presStyleCnt="3">
        <dgm:presLayoutVars>
          <dgm:chMax val="1"/>
          <dgm:bulletEnabled val="1"/>
        </dgm:presLayoutVars>
      </dgm:prSet>
      <dgm:spPr/>
    </dgm:pt>
    <dgm:pt modelId="{181E20C4-CD5E-46CF-ADB6-D29FBD03DEE6}" type="pres">
      <dgm:prSet presAssocID="{8B56A0BC-3A42-49F0-8712-72461F792FDC}" presName="descendantText" presStyleLbl="alignAcc1" presStyleIdx="2" presStyleCnt="3" custScaleX="91613" custScaleY="158434">
        <dgm:presLayoutVars>
          <dgm:bulletEnabled val="1"/>
        </dgm:presLayoutVars>
      </dgm:prSet>
      <dgm:spPr/>
    </dgm:pt>
  </dgm:ptLst>
  <dgm:cxnLst>
    <dgm:cxn modelId="{DDCF8B00-7526-42B1-8F12-AB1FCED514CE}" type="presOf" srcId="{83E556B8-60D5-40E2-8CF5-BF1C868C7766}" destId="{BB86D527-F52E-4C78-9FC5-4DB4C0EA2A7C}" srcOrd="0" destOrd="0" presId="urn:microsoft.com/office/officeart/2005/8/layout/chevron2"/>
    <dgm:cxn modelId="{7FF68002-F4B5-41A2-9923-C932CC1A3128}" srcId="{3A8AF9FC-2BAF-4701-A582-07EC17EE9ED8}" destId="{9588CE3F-7A7B-47C5-BE68-ACBCD28E07DF}" srcOrd="2" destOrd="0" parTransId="{28E4FD46-FACA-4FE0-8DD3-4FBC60046DB8}" sibTransId="{20F1CE6A-E14E-4AE3-B274-0281311EA627}"/>
    <dgm:cxn modelId="{6DD71209-6AC5-4A09-96EE-FB125693D088}" srcId="{E061CCF2-7A4D-4811-878D-D5FC9FB351B7}" destId="{CE134901-12C7-4C8D-87D6-BAAC735591B6}" srcOrd="2" destOrd="0" parTransId="{E0AFB166-4205-4DAD-A5C6-96FAC57E9109}" sibTransId="{15DBFC4A-D740-4AE3-B131-A637AB64F283}"/>
    <dgm:cxn modelId="{2DEB2009-347F-4868-9078-A4D12CF69A77}" type="presOf" srcId="{AF316796-63DD-4802-ADB0-9DEA6FD869DA}" destId="{3CAFE3BA-3424-4F26-8B17-4B44058A02B2}" srcOrd="0" destOrd="0" presId="urn:microsoft.com/office/officeart/2005/8/layout/chevron2"/>
    <dgm:cxn modelId="{8A27A90D-AC9E-4019-BED3-DA8213081CFD}" srcId="{3A8AF9FC-2BAF-4701-A582-07EC17EE9ED8}" destId="{AF316796-63DD-4802-ADB0-9DEA6FD869DA}" srcOrd="0" destOrd="0" parTransId="{57AAB260-74BC-45E1-9796-0604AC16458A}" sibTransId="{DFEB630B-107B-4C5B-AE3D-840127214C3E}"/>
    <dgm:cxn modelId="{F0F64525-6A88-4671-A996-8B504B2A41F3}" srcId="{AE11D510-9B29-4FF6-A479-5DDF1A50BEE2}" destId="{8B56A0BC-3A42-49F0-8712-72461F792FDC}" srcOrd="2" destOrd="0" parTransId="{AF107BF9-578F-4DF0-B882-385F079E6FFB}" sibTransId="{7BF14AC3-065D-400F-869D-2EA01F7B0FF5}"/>
    <dgm:cxn modelId="{DA291B29-D0E4-4201-BE18-BFA5EBD96529}" type="presOf" srcId="{1D7DB90C-D2F4-4C80-A161-0CF0BCA81114}" destId="{181E20C4-CD5E-46CF-ADB6-D29FBD03DEE6}" srcOrd="0" destOrd="1" presId="urn:microsoft.com/office/officeart/2005/8/layout/chevron2"/>
    <dgm:cxn modelId="{F266D55B-D33A-45B6-BD3B-8CC1C7C9F263}" srcId="{8B56A0BC-3A42-49F0-8712-72461F792FDC}" destId="{8DB00CCC-148A-4D6F-AF42-2EB5BA8688F2}" srcOrd="2" destOrd="0" parTransId="{A8C071E5-9176-49FF-AA46-BEEDECF26324}" sibTransId="{D6608202-05FD-42DE-943A-FB75837EFBF3}"/>
    <dgm:cxn modelId="{C8A00C43-51F8-413A-A453-4EA6C432C097}" srcId="{AE11D510-9B29-4FF6-A479-5DDF1A50BEE2}" destId="{E061CCF2-7A4D-4811-878D-D5FC9FB351B7}" srcOrd="1" destOrd="0" parTransId="{3BDB87AE-0265-483C-9680-F56DA012ABF2}" sibTransId="{093BDD56-641F-4EFC-B18D-B2EB433A894B}"/>
    <dgm:cxn modelId="{5D853945-AACF-4713-ACAC-DE3FE495B39A}" srcId="{AE11D510-9B29-4FF6-A479-5DDF1A50BEE2}" destId="{3A8AF9FC-2BAF-4701-A582-07EC17EE9ED8}" srcOrd="0" destOrd="0" parTransId="{76916D87-77A4-447C-8E83-9C460750A685}" sibTransId="{7DF0AF4D-621B-4832-8CCD-5E7FE4741162}"/>
    <dgm:cxn modelId="{1878E06B-0BF6-403C-A230-FC6D3EF08E52}" srcId="{E061CCF2-7A4D-4811-878D-D5FC9FB351B7}" destId="{83E556B8-60D5-40E2-8CF5-BF1C868C7766}" srcOrd="0" destOrd="0" parTransId="{914FE6E5-6C1C-417B-AC16-02A7B911762D}" sibTransId="{7984E78A-A37B-4B1D-B0BC-79450F00AD8E}"/>
    <dgm:cxn modelId="{AFF1D66E-34A3-45B2-AF98-5BE800925773}" srcId="{3A8AF9FC-2BAF-4701-A582-07EC17EE9ED8}" destId="{7DFC00B8-B95B-4FC9-95E1-A04BBD348AFC}" srcOrd="6" destOrd="0" parTransId="{53279847-5350-4F0A-9750-659301E26174}" sibTransId="{5E4C8C39-33A7-4D5B-BF5A-F6B23084AE3E}"/>
    <dgm:cxn modelId="{BDF96B51-D11C-42DF-9DD7-B007A5723351}" type="presOf" srcId="{3A8AF9FC-2BAF-4701-A582-07EC17EE9ED8}" destId="{2585AAC2-DAD5-4F7B-BA48-529C0BBB910D}" srcOrd="0" destOrd="0" presId="urn:microsoft.com/office/officeart/2005/8/layout/chevron2"/>
    <dgm:cxn modelId="{60A6A374-82EF-4066-BD29-D8FEA7B84573}" type="presOf" srcId="{DEBA9E9C-9ABB-4146-9606-F85D06E36C8A}" destId="{3CAFE3BA-3424-4F26-8B17-4B44058A02B2}" srcOrd="0" destOrd="4" presId="urn:microsoft.com/office/officeart/2005/8/layout/chevron2"/>
    <dgm:cxn modelId="{0653E275-25EB-482D-8AB7-61A9D2C50DF1}" type="presOf" srcId="{1CAF3A5B-1E05-4A95-A5FA-4545CA72DBF9}" destId="{3CAFE3BA-3424-4F26-8B17-4B44058A02B2}" srcOrd="0" destOrd="1" presId="urn:microsoft.com/office/officeart/2005/8/layout/chevron2"/>
    <dgm:cxn modelId="{7F1D7A56-CF2F-4814-A8F5-6A97B02915F0}" srcId="{3A8AF9FC-2BAF-4701-A582-07EC17EE9ED8}" destId="{1CAF3A5B-1E05-4A95-A5FA-4545CA72DBF9}" srcOrd="1" destOrd="0" parTransId="{79786AC5-291E-4E5E-84DD-2178224D7006}" sibTransId="{BC791423-31E0-4499-93EC-2E8E943C4ED8}"/>
    <dgm:cxn modelId="{AD5E857E-85D9-4DAB-AF51-BEE4D67A57BF}" type="presOf" srcId="{8754CDF6-6A4B-4FD2-951D-677C433C4721}" destId="{181E20C4-CD5E-46CF-ADB6-D29FBD03DEE6}" srcOrd="0" destOrd="0" presId="urn:microsoft.com/office/officeart/2005/8/layout/chevron2"/>
    <dgm:cxn modelId="{5EDE8D80-B4B8-4F0C-96D7-874C7114ED08}" srcId="{E061CCF2-7A4D-4811-878D-D5FC9FB351B7}" destId="{336CA9A9-4CE1-4A79-8167-F5A6EC89D8E3}" srcOrd="1" destOrd="0" parTransId="{06892D30-E7BC-4AD9-A13E-6338ECA46B25}" sibTransId="{0D27308D-9628-4840-8A79-6960C2CBF557}"/>
    <dgm:cxn modelId="{CCCD318C-9A5F-4323-8D58-AA9D103449A7}" type="presOf" srcId="{8B56A0BC-3A42-49F0-8712-72461F792FDC}" destId="{461723A6-3623-4318-BDD1-CB030E8DC69F}" srcOrd="0" destOrd="0" presId="urn:microsoft.com/office/officeart/2005/8/layout/chevron2"/>
    <dgm:cxn modelId="{49162490-88A2-4424-8AF8-1B4A785FC40A}" type="presOf" srcId="{0F296CEF-4749-41EE-B917-1ED1120407BC}" destId="{3CAFE3BA-3424-4F26-8B17-4B44058A02B2}" srcOrd="0" destOrd="3" presId="urn:microsoft.com/office/officeart/2005/8/layout/chevron2"/>
    <dgm:cxn modelId="{2E613993-BD31-4BD7-A8FE-F819A16EA58B}" srcId="{8B56A0BC-3A42-49F0-8712-72461F792FDC}" destId="{8754CDF6-6A4B-4FD2-951D-677C433C4721}" srcOrd="0" destOrd="0" parTransId="{9550A0D2-AB34-4A3B-8C04-2907904462CB}" sibTransId="{218E7C3A-E94D-418B-85EE-5D6E9ABAC11E}"/>
    <dgm:cxn modelId="{517EE3A0-5D2C-4991-8A65-A23C9F76B076}" type="presOf" srcId="{E061CCF2-7A4D-4811-878D-D5FC9FB351B7}" destId="{CC9906C5-F19A-4D40-AF61-D29DCE4EF832}" srcOrd="0" destOrd="0" presId="urn:microsoft.com/office/officeart/2005/8/layout/chevron2"/>
    <dgm:cxn modelId="{465989A1-D1D4-4851-95B8-870C3372DC8D}" srcId="{3A8AF9FC-2BAF-4701-A582-07EC17EE9ED8}" destId="{DEBA9E9C-9ABB-4146-9606-F85D06E36C8A}" srcOrd="4" destOrd="0" parTransId="{E80B5D7A-AF70-429D-B8B7-A8E59D41E42D}" sibTransId="{27FEA4E7-CAF7-45DC-B5D0-303C6B6005D1}"/>
    <dgm:cxn modelId="{7D2E0AB2-ED11-4CB0-B6CF-5D618E17B19D}" type="presOf" srcId="{7DFC00B8-B95B-4FC9-95E1-A04BBD348AFC}" destId="{3CAFE3BA-3424-4F26-8B17-4B44058A02B2}" srcOrd="0" destOrd="6" presId="urn:microsoft.com/office/officeart/2005/8/layout/chevron2"/>
    <dgm:cxn modelId="{BED3ABB2-0E84-48E1-BB56-B3C22FEC07C9}" type="presOf" srcId="{AE11D510-9B29-4FF6-A479-5DDF1A50BEE2}" destId="{D754131B-2BAB-41F3-A0EA-761367107B0B}" srcOrd="0" destOrd="0" presId="urn:microsoft.com/office/officeart/2005/8/layout/chevron2"/>
    <dgm:cxn modelId="{D22A92BC-8D22-4359-86A4-C78D178D8BF6}" type="presOf" srcId="{336CA9A9-4CE1-4A79-8167-F5A6EC89D8E3}" destId="{BB86D527-F52E-4C78-9FC5-4DB4C0EA2A7C}" srcOrd="0" destOrd="1" presId="urn:microsoft.com/office/officeart/2005/8/layout/chevron2"/>
    <dgm:cxn modelId="{A5C3D1CD-92BD-41D9-8710-23B36EF63B10}" srcId="{3A8AF9FC-2BAF-4701-A582-07EC17EE9ED8}" destId="{EF762E3E-5CEC-4246-B72C-1A5D03F29630}" srcOrd="5" destOrd="0" parTransId="{FF0A4714-8716-45D7-8773-EBF8269323CD}" sibTransId="{3D4DD220-5551-44CA-BAB0-DD5D729403A9}"/>
    <dgm:cxn modelId="{1BBCB3DD-019C-4FB2-9B44-A3D325329DA9}" type="presOf" srcId="{EF762E3E-5CEC-4246-B72C-1A5D03F29630}" destId="{3CAFE3BA-3424-4F26-8B17-4B44058A02B2}" srcOrd="0" destOrd="5" presId="urn:microsoft.com/office/officeart/2005/8/layout/chevron2"/>
    <dgm:cxn modelId="{45D6B9DD-1401-4113-9117-ACBF022D09D6}" type="presOf" srcId="{8DB00CCC-148A-4D6F-AF42-2EB5BA8688F2}" destId="{181E20C4-CD5E-46CF-ADB6-D29FBD03DEE6}" srcOrd="0" destOrd="2" presId="urn:microsoft.com/office/officeart/2005/8/layout/chevron2"/>
    <dgm:cxn modelId="{EFCEDBDE-3B6E-401F-86BC-F3F02FF54CEB}" srcId="{3A8AF9FC-2BAF-4701-A582-07EC17EE9ED8}" destId="{0F296CEF-4749-41EE-B917-1ED1120407BC}" srcOrd="3" destOrd="0" parTransId="{D4A51E79-3300-4119-9ECE-CFFB5767B275}" sibTransId="{7EF11B41-077D-4C1F-8D70-F21B1C124218}"/>
    <dgm:cxn modelId="{3C1326E5-EC20-44BE-A8F5-7FE2384A35C7}" type="presOf" srcId="{CE134901-12C7-4C8D-87D6-BAAC735591B6}" destId="{BB86D527-F52E-4C78-9FC5-4DB4C0EA2A7C}" srcOrd="0" destOrd="2" presId="urn:microsoft.com/office/officeart/2005/8/layout/chevron2"/>
    <dgm:cxn modelId="{FD9AAEF4-2EF1-4B89-AADC-642C087AEA92}" srcId="{8B56A0BC-3A42-49F0-8712-72461F792FDC}" destId="{1D7DB90C-D2F4-4C80-A161-0CF0BCA81114}" srcOrd="1" destOrd="0" parTransId="{8399CA0D-2FA6-412F-AE8B-C41F77D15242}" sibTransId="{B4AB27F3-D5CF-4E7F-B9E7-9CDD04CAE221}"/>
    <dgm:cxn modelId="{BB8AF4F9-81F5-48BF-B719-AFB09FD993EE}" type="presOf" srcId="{9588CE3F-7A7B-47C5-BE68-ACBCD28E07DF}" destId="{3CAFE3BA-3424-4F26-8B17-4B44058A02B2}" srcOrd="0" destOrd="2" presId="urn:microsoft.com/office/officeart/2005/8/layout/chevron2"/>
    <dgm:cxn modelId="{3D31ED41-6D82-4230-B774-7033E1D75D0D}" type="presParOf" srcId="{D754131B-2BAB-41F3-A0EA-761367107B0B}" destId="{4B06C10F-E45C-4604-91A6-2FF5034C7507}" srcOrd="0" destOrd="0" presId="urn:microsoft.com/office/officeart/2005/8/layout/chevron2"/>
    <dgm:cxn modelId="{ACF76EC7-5333-4960-9415-E5D270E0B360}" type="presParOf" srcId="{4B06C10F-E45C-4604-91A6-2FF5034C7507}" destId="{2585AAC2-DAD5-4F7B-BA48-529C0BBB910D}" srcOrd="0" destOrd="0" presId="urn:microsoft.com/office/officeart/2005/8/layout/chevron2"/>
    <dgm:cxn modelId="{F06903B7-B4BB-486B-B44B-84F2841EF253}" type="presParOf" srcId="{4B06C10F-E45C-4604-91A6-2FF5034C7507}" destId="{3CAFE3BA-3424-4F26-8B17-4B44058A02B2}" srcOrd="1" destOrd="0" presId="urn:microsoft.com/office/officeart/2005/8/layout/chevron2"/>
    <dgm:cxn modelId="{EAD70E76-FCB1-4480-B53A-3FEFF5BF3790}" type="presParOf" srcId="{D754131B-2BAB-41F3-A0EA-761367107B0B}" destId="{C2801657-6B0C-475C-99BC-C169786FF22D}" srcOrd="1" destOrd="0" presId="urn:microsoft.com/office/officeart/2005/8/layout/chevron2"/>
    <dgm:cxn modelId="{53F166D6-2F93-4BC5-8721-AC14E3258D0D}" type="presParOf" srcId="{D754131B-2BAB-41F3-A0EA-761367107B0B}" destId="{DD4BC1FD-120A-4F1F-8EE0-C297EC75D7E4}" srcOrd="2" destOrd="0" presId="urn:microsoft.com/office/officeart/2005/8/layout/chevron2"/>
    <dgm:cxn modelId="{4283121F-E080-4880-B2FA-2F68DD03C40B}" type="presParOf" srcId="{DD4BC1FD-120A-4F1F-8EE0-C297EC75D7E4}" destId="{CC9906C5-F19A-4D40-AF61-D29DCE4EF832}" srcOrd="0" destOrd="0" presId="urn:microsoft.com/office/officeart/2005/8/layout/chevron2"/>
    <dgm:cxn modelId="{91ED136F-0EA5-4740-85DF-56BD301F3D14}" type="presParOf" srcId="{DD4BC1FD-120A-4F1F-8EE0-C297EC75D7E4}" destId="{BB86D527-F52E-4C78-9FC5-4DB4C0EA2A7C}" srcOrd="1" destOrd="0" presId="urn:microsoft.com/office/officeart/2005/8/layout/chevron2"/>
    <dgm:cxn modelId="{5E20FF8F-F42B-4C45-B062-AE8BC790D834}" type="presParOf" srcId="{D754131B-2BAB-41F3-A0EA-761367107B0B}" destId="{8960EA07-4B07-4B73-A3BF-17C7BD4933EE}" srcOrd="3" destOrd="0" presId="urn:microsoft.com/office/officeart/2005/8/layout/chevron2"/>
    <dgm:cxn modelId="{93FD5C20-3CFF-4B81-A0A2-6B18D5D5DA42}" type="presParOf" srcId="{D754131B-2BAB-41F3-A0EA-761367107B0B}" destId="{9854B43C-3FED-49E2-B84D-D873F2ED4297}" srcOrd="4" destOrd="0" presId="urn:microsoft.com/office/officeart/2005/8/layout/chevron2"/>
    <dgm:cxn modelId="{482ED4C4-06BE-4875-8537-30B8FE74D67B}" type="presParOf" srcId="{9854B43C-3FED-49E2-B84D-D873F2ED4297}" destId="{461723A6-3623-4318-BDD1-CB030E8DC69F}" srcOrd="0" destOrd="0" presId="urn:microsoft.com/office/officeart/2005/8/layout/chevron2"/>
    <dgm:cxn modelId="{67B11A5A-8EE0-4231-AB07-C0A93A7693CE}" type="presParOf" srcId="{9854B43C-3FED-49E2-B84D-D873F2ED4297}" destId="{181E20C4-CD5E-46CF-ADB6-D29FBD03DEE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28D31-C9FD-4257-A222-93C7CAC3605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AEB8111-09C0-40DF-AF79-62352D4A455C}">
      <dgm:prSet phldrT="[Text]"/>
      <dgm:spPr/>
      <dgm:t>
        <a:bodyPr/>
        <a:lstStyle/>
        <a:p>
          <a:r>
            <a:rPr lang="en-US" dirty="0"/>
            <a:t>Section 1 </a:t>
          </a:r>
        </a:p>
      </dgm:t>
    </dgm:pt>
    <dgm:pt modelId="{1C5EF4DC-7AB3-4931-9BF0-8010B6323E9B}" type="parTrans" cxnId="{F2BE0F52-2E38-40EB-A8A4-43F11D7D5155}">
      <dgm:prSet/>
      <dgm:spPr/>
      <dgm:t>
        <a:bodyPr/>
        <a:lstStyle/>
        <a:p>
          <a:endParaRPr lang="en-US"/>
        </a:p>
      </dgm:t>
    </dgm:pt>
    <dgm:pt modelId="{052A8E2C-6F5E-4CD0-85F8-0E92009681B7}" type="sibTrans" cxnId="{F2BE0F52-2E38-40EB-A8A4-43F11D7D5155}">
      <dgm:prSet/>
      <dgm:spPr/>
      <dgm:t>
        <a:bodyPr/>
        <a:lstStyle/>
        <a:p>
          <a:endParaRPr lang="en-US"/>
        </a:p>
      </dgm:t>
    </dgm:pt>
    <dgm:pt modelId="{B8F8E60D-ABA1-47DA-B8C9-347D74B93DA0}">
      <dgm:prSet phldrT="[Text]"/>
      <dgm:spPr/>
      <dgm:t>
        <a:bodyPr/>
        <a:lstStyle/>
        <a:p>
          <a:pPr marL="231775" indent="-115888"/>
          <a:r>
            <a:rPr lang="en-US" b="1" dirty="0"/>
            <a:t>1.1 </a:t>
          </a:r>
          <a:r>
            <a:rPr lang="en-US" b="1" dirty="0">
              <a:solidFill>
                <a:srgbClr val="FF0000"/>
              </a:solidFill>
            </a:rPr>
            <a:t>Portland</a:t>
          </a:r>
          <a:r>
            <a:rPr lang="en-US" b="1" dirty="0"/>
            <a:t> PD 	</a:t>
          </a:r>
          <a:r>
            <a:rPr lang="en-US" dirty="0"/>
            <a:t>(Project Description) </a:t>
          </a:r>
        </a:p>
      </dgm:t>
    </dgm:pt>
    <dgm:pt modelId="{F897A57B-00BB-438D-A948-2843CF0E53A3}" type="parTrans" cxnId="{FAAC3101-89D8-4322-9889-EAE942682852}">
      <dgm:prSet/>
      <dgm:spPr/>
      <dgm:t>
        <a:bodyPr/>
        <a:lstStyle/>
        <a:p>
          <a:endParaRPr lang="en-US"/>
        </a:p>
      </dgm:t>
    </dgm:pt>
    <dgm:pt modelId="{09129AE9-000E-42A1-A4B6-C8789F9CD09F}" type="sibTrans" cxnId="{FAAC3101-89D8-4322-9889-EAE942682852}">
      <dgm:prSet/>
      <dgm:spPr/>
      <dgm:t>
        <a:bodyPr/>
        <a:lstStyle/>
        <a:p>
          <a:endParaRPr lang="en-US"/>
        </a:p>
      </dgm:t>
    </dgm:pt>
    <dgm:pt modelId="{EB97DB74-552A-4036-BB14-75AF8570D0EA}">
      <dgm:prSet phldrT="[Text]"/>
      <dgm:spPr/>
      <dgm:t>
        <a:bodyPr/>
        <a:lstStyle/>
        <a:p>
          <a:pPr marL="231775" indent="-115888"/>
          <a:r>
            <a:rPr lang="en-US" b="1" dirty="0"/>
            <a:t>1.4 Portland GN 		</a:t>
          </a:r>
          <a:r>
            <a:rPr lang="en-US" dirty="0"/>
            <a:t>(GIN Notice) </a:t>
          </a:r>
        </a:p>
      </dgm:t>
    </dgm:pt>
    <dgm:pt modelId="{64216E6C-B6E4-43D1-BEF0-0429A353EB90}" type="parTrans" cxnId="{F70AA052-39C9-4F94-9CAC-5F266A7E21FF}">
      <dgm:prSet/>
      <dgm:spPr/>
      <dgm:t>
        <a:bodyPr/>
        <a:lstStyle/>
        <a:p>
          <a:endParaRPr lang="en-US"/>
        </a:p>
      </dgm:t>
    </dgm:pt>
    <dgm:pt modelId="{21EB8208-F9DD-4BDD-A5F7-EC03D4D49E11}" type="sibTrans" cxnId="{F70AA052-39C9-4F94-9CAC-5F266A7E21FF}">
      <dgm:prSet/>
      <dgm:spPr/>
      <dgm:t>
        <a:bodyPr/>
        <a:lstStyle/>
        <a:p>
          <a:endParaRPr lang="en-US"/>
        </a:p>
      </dgm:t>
    </dgm:pt>
    <dgm:pt modelId="{63795C6C-A442-4CFE-85B5-3FB062510B6E}">
      <dgm:prSet phldrT="[Text]"/>
      <dgm:spPr/>
      <dgm:t>
        <a:bodyPr/>
        <a:lstStyle/>
        <a:p>
          <a:r>
            <a:rPr lang="en-US" dirty="0"/>
            <a:t>Section 2 </a:t>
          </a:r>
        </a:p>
      </dgm:t>
    </dgm:pt>
    <dgm:pt modelId="{70413766-F1D9-456D-9262-7A394A8FA786}" type="parTrans" cxnId="{D092E2FB-74B4-4179-843C-F50E298EA78C}">
      <dgm:prSet/>
      <dgm:spPr/>
      <dgm:t>
        <a:bodyPr/>
        <a:lstStyle/>
        <a:p>
          <a:endParaRPr lang="en-US"/>
        </a:p>
      </dgm:t>
    </dgm:pt>
    <dgm:pt modelId="{C1F7B870-E769-46EF-AACB-55D09AEF57A0}" type="sibTrans" cxnId="{D092E2FB-74B4-4179-843C-F50E298EA78C}">
      <dgm:prSet/>
      <dgm:spPr/>
      <dgm:t>
        <a:bodyPr/>
        <a:lstStyle/>
        <a:p>
          <a:endParaRPr lang="en-US"/>
        </a:p>
      </dgm:t>
    </dgm:pt>
    <dgm:pt modelId="{D6A35E35-02EB-4E6B-A106-CFB43953FA9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Project Need </a:t>
          </a:r>
        </a:p>
      </dgm:t>
    </dgm:pt>
    <dgm:pt modelId="{194573AC-BD5A-4F6E-8410-6FFC2704EF90}" type="parTrans" cxnId="{EEC860EC-1269-4F70-88B1-3068513C7805}">
      <dgm:prSet/>
      <dgm:spPr/>
      <dgm:t>
        <a:bodyPr/>
        <a:lstStyle/>
        <a:p>
          <a:endParaRPr lang="en-US"/>
        </a:p>
      </dgm:t>
    </dgm:pt>
    <dgm:pt modelId="{4294D08A-3F95-40A0-A8B3-A55259386453}" type="sibTrans" cxnId="{EEC860EC-1269-4F70-88B1-3068513C7805}">
      <dgm:prSet/>
      <dgm:spPr/>
      <dgm:t>
        <a:bodyPr/>
        <a:lstStyle/>
        <a:p>
          <a:endParaRPr lang="en-US"/>
        </a:p>
      </dgm:t>
    </dgm:pt>
    <dgm:pt modelId="{4E1DDF50-C2CF-4820-BDE2-734852BA1958}">
      <dgm:prSet phldrT="[Text]"/>
      <dgm:spPr/>
      <dgm:t>
        <a:bodyPr/>
        <a:lstStyle/>
        <a:p>
          <a:r>
            <a:rPr lang="en-US" dirty="0"/>
            <a:t>Section 3 </a:t>
          </a:r>
        </a:p>
      </dgm:t>
    </dgm:pt>
    <dgm:pt modelId="{9176D48B-7F21-4BD4-841F-AF42452F5B1A}" type="parTrans" cxnId="{9AA06C5C-DD8A-48A6-A867-CE0E91BAD440}">
      <dgm:prSet/>
      <dgm:spPr/>
      <dgm:t>
        <a:bodyPr/>
        <a:lstStyle/>
        <a:p>
          <a:endParaRPr lang="en-US"/>
        </a:p>
      </dgm:t>
    </dgm:pt>
    <dgm:pt modelId="{E65156A2-3CE6-4E36-A9A2-1DD2FC7BD190}" type="sibTrans" cxnId="{9AA06C5C-DD8A-48A6-A867-CE0E91BAD440}">
      <dgm:prSet/>
      <dgm:spPr/>
      <dgm:t>
        <a:bodyPr/>
        <a:lstStyle/>
        <a:p>
          <a:endParaRPr lang="en-US"/>
        </a:p>
      </dgm:t>
    </dgm:pt>
    <dgm:pt modelId="{3850DF37-99EA-4A3E-BA6C-89C0E416A767}">
      <dgm:prSet phldrT="[Text]"/>
      <dgm:spPr/>
      <dgm:t>
        <a:bodyPr/>
        <a:lstStyle/>
        <a:p>
          <a:r>
            <a:rPr lang="en-US" dirty="0"/>
            <a:t>3.1 R</a:t>
          </a:r>
        </a:p>
      </dgm:t>
    </dgm:pt>
    <dgm:pt modelId="{59721D89-1CA7-4F11-B467-9020F28AD18F}" type="parTrans" cxnId="{A0988185-1CAB-498F-AE28-E2125207CCE8}">
      <dgm:prSet/>
      <dgm:spPr/>
      <dgm:t>
        <a:bodyPr/>
        <a:lstStyle/>
        <a:p>
          <a:endParaRPr lang="en-US"/>
        </a:p>
      </dgm:t>
    </dgm:pt>
    <dgm:pt modelId="{45246E7D-7A2E-4145-9DD9-2928F4F8F787}" type="sibTrans" cxnId="{A0988185-1CAB-498F-AE28-E2125207CCE8}">
      <dgm:prSet/>
      <dgm:spPr/>
      <dgm:t>
        <a:bodyPr/>
        <a:lstStyle/>
        <a:p>
          <a:endParaRPr lang="en-US"/>
        </a:p>
      </dgm:t>
    </dgm:pt>
    <dgm:pt modelId="{DAA9CF2E-E638-4B4C-8410-1A3C30F05D9B}">
      <dgm:prSet phldrT="[Text]"/>
      <dgm:spPr/>
      <dgm:t>
        <a:bodyPr/>
        <a:lstStyle/>
        <a:p>
          <a:r>
            <a:rPr lang="en-US" dirty="0"/>
            <a:t>3.1.A</a:t>
          </a:r>
        </a:p>
      </dgm:t>
    </dgm:pt>
    <dgm:pt modelId="{C2A2BD4C-7751-42C7-A6E8-BCA7D92AE6B8}" type="parTrans" cxnId="{D40C25EA-4053-428A-AF06-360AB404BA6B}">
      <dgm:prSet/>
      <dgm:spPr/>
      <dgm:t>
        <a:bodyPr/>
        <a:lstStyle/>
        <a:p>
          <a:endParaRPr lang="en-US"/>
        </a:p>
      </dgm:t>
    </dgm:pt>
    <dgm:pt modelId="{14F92785-4AEF-463F-8FCF-47AD5BB3AE46}" type="sibTrans" cxnId="{D40C25EA-4053-428A-AF06-360AB404BA6B}">
      <dgm:prSet/>
      <dgm:spPr/>
      <dgm:t>
        <a:bodyPr/>
        <a:lstStyle/>
        <a:p>
          <a:endParaRPr lang="en-US"/>
        </a:p>
      </dgm:t>
    </dgm:pt>
    <dgm:pt modelId="{CE68FFE4-4272-4413-88CE-0350553D4AF3}">
      <dgm:prSet phldrT="[Text]"/>
      <dgm:spPr/>
      <dgm:t>
        <a:bodyPr/>
        <a:lstStyle/>
        <a:p>
          <a:pPr marL="228600" indent="-112713"/>
          <a:r>
            <a:rPr lang="en-US" b="1" dirty="0"/>
            <a:t>1.4.A Portland RP 		</a:t>
          </a:r>
          <a:r>
            <a:rPr lang="en-US" dirty="0"/>
            <a:t>(Relocation Plan) </a:t>
          </a:r>
        </a:p>
      </dgm:t>
    </dgm:pt>
    <dgm:pt modelId="{6A39ECB1-DB07-40C6-9D85-3C83E57FDEAD}" type="parTrans" cxnId="{843D45A6-8B8E-47ED-A067-9C4F5C6924F3}">
      <dgm:prSet/>
      <dgm:spPr/>
      <dgm:t>
        <a:bodyPr/>
        <a:lstStyle/>
        <a:p>
          <a:endParaRPr lang="en-US"/>
        </a:p>
      </dgm:t>
    </dgm:pt>
    <dgm:pt modelId="{CBD981B4-3CCA-47B7-84D0-DB9F3BBD123F}" type="sibTrans" cxnId="{843D45A6-8B8E-47ED-A067-9C4F5C6924F3}">
      <dgm:prSet/>
      <dgm:spPr/>
      <dgm:t>
        <a:bodyPr/>
        <a:lstStyle/>
        <a:p>
          <a:endParaRPr lang="en-US"/>
        </a:p>
      </dgm:t>
    </dgm:pt>
    <dgm:pt modelId="{1E045B45-371E-4611-BBA7-7DF58CFE3B0F}">
      <dgm:prSet phldrT="[Text]"/>
      <dgm:spPr/>
      <dgm:t>
        <a:bodyPr/>
        <a:lstStyle/>
        <a:p>
          <a:r>
            <a:rPr lang="en-US" dirty="0"/>
            <a:t>3.1.B</a:t>
          </a:r>
        </a:p>
      </dgm:t>
    </dgm:pt>
    <dgm:pt modelId="{5297D974-AB5F-45E7-BFE4-4F828A740EAF}" type="parTrans" cxnId="{C13BBFE7-CD99-4B1A-93E6-4D52701459B4}">
      <dgm:prSet/>
      <dgm:spPr/>
      <dgm:t>
        <a:bodyPr/>
        <a:lstStyle/>
        <a:p>
          <a:endParaRPr lang="en-US"/>
        </a:p>
      </dgm:t>
    </dgm:pt>
    <dgm:pt modelId="{1F8DC371-B25D-4441-8DA2-F1326B1ACBA4}" type="sibTrans" cxnId="{C13BBFE7-CD99-4B1A-93E6-4D52701459B4}">
      <dgm:prSet/>
      <dgm:spPr/>
      <dgm:t>
        <a:bodyPr/>
        <a:lstStyle/>
        <a:p>
          <a:endParaRPr lang="en-US"/>
        </a:p>
      </dgm:t>
    </dgm:pt>
    <dgm:pt modelId="{F18FDF78-6F0C-424E-8732-4CD3B8B5E39F}">
      <dgm:prSet phldrT="[Text]"/>
      <dgm:spPr/>
      <dgm:t>
        <a:bodyPr/>
        <a:lstStyle/>
        <a:p>
          <a:pPr marL="114300" indent="0"/>
          <a:r>
            <a:rPr lang="en-US" b="1" dirty="0"/>
            <a:t>Project Information </a:t>
          </a:r>
        </a:p>
      </dgm:t>
    </dgm:pt>
    <dgm:pt modelId="{DEC5002D-5A91-49DA-8138-D9FC402341A2}" type="parTrans" cxnId="{9C559A89-9AC4-41D5-ABFB-77F6AE8E1725}">
      <dgm:prSet/>
      <dgm:spPr/>
      <dgm:t>
        <a:bodyPr/>
        <a:lstStyle/>
        <a:p>
          <a:endParaRPr lang="en-US"/>
        </a:p>
      </dgm:t>
    </dgm:pt>
    <dgm:pt modelId="{E9CC94B0-87E0-4392-90FE-F074D9E810C0}" type="sibTrans" cxnId="{9C559A89-9AC4-41D5-ABFB-77F6AE8E1725}">
      <dgm:prSet/>
      <dgm:spPr/>
      <dgm:t>
        <a:bodyPr/>
        <a:lstStyle/>
        <a:p>
          <a:endParaRPr lang="en-US"/>
        </a:p>
      </dgm:t>
    </dgm:pt>
    <dgm:pt modelId="{0DDBBBC3-AEE8-4D9E-94BE-CD7A09EE42D6}">
      <dgm:prSet phldrT="[Text]"/>
      <dgm:spPr/>
      <dgm:t>
        <a:bodyPr/>
        <a:lstStyle/>
        <a:p>
          <a:pPr marL="114300" indent="0" defTabSz="622300">
            <a:lnSpc>
              <a:spcPct val="90000"/>
            </a:lnSpc>
            <a:spcBef>
              <a:spcPct val="0"/>
            </a:spcBef>
            <a:spcAft>
              <a:spcPct val="15000"/>
            </a:spcAft>
            <a:buNone/>
          </a:pPr>
          <a:endParaRPr lang="en-US" dirty="0"/>
        </a:p>
      </dgm:t>
    </dgm:pt>
    <dgm:pt modelId="{3A2DC28D-9DAA-4AE0-8403-090855BC8862}" type="parTrans" cxnId="{0E3C92F3-7615-4FAB-9AAE-3C3DA981CE77}">
      <dgm:prSet/>
      <dgm:spPr/>
      <dgm:t>
        <a:bodyPr/>
        <a:lstStyle/>
        <a:p>
          <a:endParaRPr lang="en-US"/>
        </a:p>
      </dgm:t>
    </dgm:pt>
    <dgm:pt modelId="{8F26AA4C-DA25-4FA6-BAFB-09C5A92E2B07}" type="sibTrans" cxnId="{0E3C92F3-7615-4FAB-9AAE-3C3DA981CE77}">
      <dgm:prSet/>
      <dgm:spPr/>
      <dgm:t>
        <a:bodyPr/>
        <a:lstStyle/>
        <a:p>
          <a:endParaRPr lang="en-US"/>
        </a:p>
      </dgm:t>
    </dgm:pt>
    <dgm:pt modelId="{40D5747A-0BB4-4633-AC31-1EB246EBA874}">
      <dgm:prSet phldrT="[Text]"/>
      <dgm:spPr/>
      <dgm:t>
        <a:bodyPr/>
        <a:lstStyle/>
        <a:p>
          <a:pPr marL="114300" indent="0" defTabSz="622300">
            <a:lnSpc>
              <a:spcPct val="90000"/>
            </a:lnSpc>
            <a:spcBef>
              <a:spcPct val="0"/>
            </a:spcBef>
            <a:spcAft>
              <a:spcPct val="15000"/>
            </a:spcAft>
            <a:buFont typeface="Arial" panose="020B0604020202020204" pitchFamily="34" charset="0"/>
            <a:buChar char="•"/>
          </a:pPr>
          <a:r>
            <a:rPr lang="en-US" b="1" dirty="0"/>
            <a:t>2.1 Portland PN 	</a:t>
          </a:r>
          <a:r>
            <a:rPr lang="en-US" b="0" dirty="0"/>
            <a:t>(Project Need Narrative)</a:t>
          </a:r>
        </a:p>
      </dgm:t>
    </dgm:pt>
    <dgm:pt modelId="{4C1EB849-AA2E-4548-BD2E-AFAC6C6CEB5A}" type="parTrans" cxnId="{65783BF3-1BCD-48A2-852A-72BDC9A8C947}">
      <dgm:prSet/>
      <dgm:spPr/>
      <dgm:t>
        <a:bodyPr/>
        <a:lstStyle/>
        <a:p>
          <a:endParaRPr lang="en-US"/>
        </a:p>
      </dgm:t>
    </dgm:pt>
    <dgm:pt modelId="{DF95CC3C-B9C1-4F6B-A754-23164F4FB9CE}" type="sibTrans" cxnId="{65783BF3-1BCD-48A2-852A-72BDC9A8C947}">
      <dgm:prSet/>
      <dgm:spPr/>
      <dgm:t>
        <a:bodyPr/>
        <a:lstStyle/>
        <a:p>
          <a:endParaRPr lang="en-US"/>
        </a:p>
      </dgm:t>
    </dgm:pt>
    <dgm:pt modelId="{D361A7B5-1191-4CBB-A184-EE9A00D99A5C}">
      <dgm:prSet phldrT="[Text]"/>
      <dgm:spPr/>
      <dgm:t>
        <a:bodyPr/>
        <a:lstStyle/>
        <a:p>
          <a:r>
            <a:rPr lang="en-US" b="1" dirty="0"/>
            <a:t>Capacity</a:t>
          </a:r>
          <a:r>
            <a:rPr lang="en-US" dirty="0"/>
            <a:t> </a:t>
          </a:r>
        </a:p>
      </dgm:t>
    </dgm:pt>
    <dgm:pt modelId="{216BE61B-2657-4A7E-AF6B-4CB1F0F64011}" type="parTrans" cxnId="{0273836C-1DF4-41B2-B447-29F9BFF81EED}">
      <dgm:prSet/>
      <dgm:spPr/>
      <dgm:t>
        <a:bodyPr/>
        <a:lstStyle/>
        <a:p>
          <a:endParaRPr lang="en-US"/>
        </a:p>
      </dgm:t>
    </dgm:pt>
    <dgm:pt modelId="{F3349DFB-5655-48A9-BC67-1CB6C7A6D5E2}" type="sibTrans" cxnId="{0273836C-1DF4-41B2-B447-29F9BFF81EED}">
      <dgm:prSet/>
      <dgm:spPr/>
      <dgm:t>
        <a:bodyPr/>
        <a:lstStyle/>
        <a:p>
          <a:endParaRPr lang="en-US"/>
        </a:p>
      </dgm:t>
    </dgm:pt>
    <dgm:pt modelId="{ADE520A3-9E77-4758-81C3-FF7BED54B24A}">
      <dgm:prSet phldrT="[Text]"/>
      <dgm:spPr/>
      <dgm:t>
        <a:bodyPr/>
        <a:lstStyle/>
        <a:p>
          <a:pPr marL="114300" indent="0" defTabSz="622300">
            <a:lnSpc>
              <a:spcPct val="90000"/>
            </a:lnSpc>
            <a:spcBef>
              <a:spcPct val="0"/>
            </a:spcBef>
            <a:spcAft>
              <a:spcPct val="15000"/>
            </a:spcAft>
            <a:buFont typeface="Arial" panose="020B0604020202020204" pitchFamily="34" charset="0"/>
            <a:buChar char="•"/>
          </a:pPr>
          <a:r>
            <a:rPr lang="en-US" b="1" dirty="0"/>
            <a:t>2.1.A Portland WL 	</a:t>
          </a:r>
          <a:r>
            <a:rPr lang="en-US" b="0" dirty="0"/>
            <a:t>(Waiting List) </a:t>
          </a:r>
        </a:p>
      </dgm:t>
    </dgm:pt>
    <dgm:pt modelId="{59B6455F-A6E3-42A8-BD26-B2B38A4FF576}" type="parTrans" cxnId="{D62477C0-B234-48C6-8FAB-7397A04E58DF}">
      <dgm:prSet/>
      <dgm:spPr/>
      <dgm:t>
        <a:bodyPr/>
        <a:lstStyle/>
        <a:p>
          <a:endParaRPr lang="en-US"/>
        </a:p>
      </dgm:t>
    </dgm:pt>
    <dgm:pt modelId="{B4BC6A86-CD98-4B90-ACB1-12C5156514FF}" type="sibTrans" cxnId="{D62477C0-B234-48C6-8FAB-7397A04E58DF}">
      <dgm:prSet/>
      <dgm:spPr/>
      <dgm:t>
        <a:bodyPr/>
        <a:lstStyle/>
        <a:p>
          <a:endParaRPr lang="en-US"/>
        </a:p>
      </dgm:t>
    </dgm:pt>
    <dgm:pt modelId="{25909CC1-0A2A-43B6-A210-E361EF6C8185}" type="pres">
      <dgm:prSet presAssocID="{C8728D31-C9FD-4257-A222-93C7CAC3605B}" presName="linearFlow" presStyleCnt="0">
        <dgm:presLayoutVars>
          <dgm:dir/>
          <dgm:animLvl val="lvl"/>
          <dgm:resizeHandles val="exact"/>
        </dgm:presLayoutVars>
      </dgm:prSet>
      <dgm:spPr/>
    </dgm:pt>
    <dgm:pt modelId="{9A2EC739-0248-4543-B24B-09DD129E0484}" type="pres">
      <dgm:prSet presAssocID="{BAEB8111-09C0-40DF-AF79-62352D4A455C}" presName="composite" presStyleCnt="0"/>
      <dgm:spPr/>
    </dgm:pt>
    <dgm:pt modelId="{A41DC3B5-B3EA-4EE1-B482-E8161DCDD00A}" type="pres">
      <dgm:prSet presAssocID="{BAEB8111-09C0-40DF-AF79-62352D4A455C}" presName="parentText" presStyleLbl="alignNode1" presStyleIdx="0" presStyleCnt="3">
        <dgm:presLayoutVars>
          <dgm:chMax val="1"/>
          <dgm:bulletEnabled val="1"/>
        </dgm:presLayoutVars>
      </dgm:prSet>
      <dgm:spPr/>
    </dgm:pt>
    <dgm:pt modelId="{3C0A57EC-7FAA-48B7-82BB-97D8D16E0CCA}" type="pres">
      <dgm:prSet presAssocID="{BAEB8111-09C0-40DF-AF79-62352D4A455C}" presName="descendantText" presStyleLbl="alignAcc1" presStyleIdx="0" presStyleCnt="3">
        <dgm:presLayoutVars>
          <dgm:bulletEnabled val="1"/>
        </dgm:presLayoutVars>
      </dgm:prSet>
      <dgm:spPr/>
    </dgm:pt>
    <dgm:pt modelId="{DBCDCFBF-1F35-4A60-9388-D9C85FCF7EA8}" type="pres">
      <dgm:prSet presAssocID="{052A8E2C-6F5E-4CD0-85F8-0E92009681B7}" presName="sp" presStyleCnt="0"/>
      <dgm:spPr/>
    </dgm:pt>
    <dgm:pt modelId="{9C79AADF-E507-41D5-9845-4ECDBA6E6BD6}" type="pres">
      <dgm:prSet presAssocID="{63795C6C-A442-4CFE-85B5-3FB062510B6E}" presName="composite" presStyleCnt="0"/>
      <dgm:spPr/>
    </dgm:pt>
    <dgm:pt modelId="{619DBB9D-A9C8-4A57-9825-8176E54D3515}" type="pres">
      <dgm:prSet presAssocID="{63795C6C-A442-4CFE-85B5-3FB062510B6E}" presName="parentText" presStyleLbl="alignNode1" presStyleIdx="1" presStyleCnt="3">
        <dgm:presLayoutVars>
          <dgm:chMax val="1"/>
          <dgm:bulletEnabled val="1"/>
        </dgm:presLayoutVars>
      </dgm:prSet>
      <dgm:spPr/>
    </dgm:pt>
    <dgm:pt modelId="{D9E16161-3E28-4BC5-8DBE-586278210365}" type="pres">
      <dgm:prSet presAssocID="{63795C6C-A442-4CFE-85B5-3FB062510B6E}" presName="descendantText" presStyleLbl="alignAcc1" presStyleIdx="1" presStyleCnt="3">
        <dgm:presLayoutVars>
          <dgm:bulletEnabled val="1"/>
        </dgm:presLayoutVars>
      </dgm:prSet>
      <dgm:spPr/>
    </dgm:pt>
    <dgm:pt modelId="{FDB55FE0-C9BD-44C1-8B56-C9AA204EEDB6}" type="pres">
      <dgm:prSet presAssocID="{C1F7B870-E769-46EF-AACB-55D09AEF57A0}" presName="sp" presStyleCnt="0"/>
      <dgm:spPr/>
    </dgm:pt>
    <dgm:pt modelId="{8682F754-22B5-44FD-9C31-F89063C17713}" type="pres">
      <dgm:prSet presAssocID="{4E1DDF50-C2CF-4820-BDE2-734852BA1958}" presName="composite" presStyleCnt="0"/>
      <dgm:spPr/>
    </dgm:pt>
    <dgm:pt modelId="{781AF556-DCEA-43AE-B015-643A31E7636C}" type="pres">
      <dgm:prSet presAssocID="{4E1DDF50-C2CF-4820-BDE2-734852BA1958}" presName="parentText" presStyleLbl="alignNode1" presStyleIdx="2" presStyleCnt="3">
        <dgm:presLayoutVars>
          <dgm:chMax val="1"/>
          <dgm:bulletEnabled val="1"/>
        </dgm:presLayoutVars>
      </dgm:prSet>
      <dgm:spPr/>
    </dgm:pt>
    <dgm:pt modelId="{1D125974-036F-424A-ACF4-3D859BD2A1BF}" type="pres">
      <dgm:prSet presAssocID="{4E1DDF50-C2CF-4820-BDE2-734852BA1958}" presName="descendantText" presStyleLbl="alignAcc1" presStyleIdx="2" presStyleCnt="3">
        <dgm:presLayoutVars>
          <dgm:bulletEnabled val="1"/>
        </dgm:presLayoutVars>
      </dgm:prSet>
      <dgm:spPr/>
    </dgm:pt>
  </dgm:ptLst>
  <dgm:cxnLst>
    <dgm:cxn modelId="{FAAC3101-89D8-4322-9889-EAE942682852}" srcId="{F18FDF78-6F0C-424E-8732-4CD3B8B5E39F}" destId="{B8F8E60D-ABA1-47DA-B8C9-347D74B93DA0}" srcOrd="0" destOrd="0" parTransId="{F897A57B-00BB-438D-A948-2843CF0E53A3}" sibTransId="{09129AE9-000E-42A1-A4B6-C8789F9CD09F}"/>
    <dgm:cxn modelId="{84BF8210-86A4-414B-94EF-D80A7F316DB8}" type="presOf" srcId="{D6A35E35-02EB-4E6B-A106-CFB43953FA9B}" destId="{D9E16161-3E28-4BC5-8DBE-586278210365}" srcOrd="0" destOrd="0" presId="urn:microsoft.com/office/officeart/2005/8/layout/chevron2"/>
    <dgm:cxn modelId="{67396D11-AD8F-4746-A39B-B3CAB7616A96}" type="presOf" srcId="{CE68FFE4-4272-4413-88CE-0350553D4AF3}" destId="{3C0A57EC-7FAA-48B7-82BB-97D8D16E0CCA}" srcOrd="0" destOrd="3" presId="urn:microsoft.com/office/officeart/2005/8/layout/chevron2"/>
    <dgm:cxn modelId="{7D634F18-DDF6-47DA-AE30-CB3C9828ABE0}" type="presOf" srcId="{DAA9CF2E-E638-4B4C-8410-1A3C30F05D9B}" destId="{1D125974-036F-424A-ACF4-3D859BD2A1BF}" srcOrd="0" destOrd="2" presId="urn:microsoft.com/office/officeart/2005/8/layout/chevron2"/>
    <dgm:cxn modelId="{E2126519-5C9C-4158-9A45-5D3E8F22F7F2}" type="presOf" srcId="{1E045B45-371E-4611-BBA7-7DF58CFE3B0F}" destId="{1D125974-036F-424A-ACF4-3D859BD2A1BF}" srcOrd="0" destOrd="3" presId="urn:microsoft.com/office/officeart/2005/8/layout/chevron2"/>
    <dgm:cxn modelId="{D6368B1B-1EA4-488C-8743-7B74EF246F43}" type="presOf" srcId="{B8F8E60D-ABA1-47DA-B8C9-347D74B93DA0}" destId="{3C0A57EC-7FAA-48B7-82BB-97D8D16E0CCA}" srcOrd="0" destOrd="1" presId="urn:microsoft.com/office/officeart/2005/8/layout/chevron2"/>
    <dgm:cxn modelId="{66F90A1D-B5B2-4127-977E-7BE7D7CC3CAC}" type="presOf" srcId="{4E1DDF50-C2CF-4820-BDE2-734852BA1958}" destId="{781AF556-DCEA-43AE-B015-643A31E7636C}" srcOrd="0" destOrd="0" presId="urn:microsoft.com/office/officeart/2005/8/layout/chevron2"/>
    <dgm:cxn modelId="{3CA3EF2D-7A65-4F79-B14A-E70193B2D234}" type="presOf" srcId="{0DDBBBC3-AEE8-4D9E-94BE-CD7A09EE42D6}" destId="{D9E16161-3E28-4BC5-8DBE-586278210365}" srcOrd="0" destOrd="3" presId="urn:microsoft.com/office/officeart/2005/8/layout/chevron2"/>
    <dgm:cxn modelId="{9AA06C5C-DD8A-48A6-A867-CE0E91BAD440}" srcId="{C8728D31-C9FD-4257-A222-93C7CAC3605B}" destId="{4E1DDF50-C2CF-4820-BDE2-734852BA1958}" srcOrd="2" destOrd="0" parTransId="{9176D48B-7F21-4BD4-841F-AF42452F5B1A}" sibTransId="{E65156A2-3CE6-4E36-A9A2-1DD2FC7BD190}"/>
    <dgm:cxn modelId="{C1F71946-7D1D-4895-9639-31ADC16C3670}" type="presOf" srcId="{40D5747A-0BB4-4633-AC31-1EB246EBA874}" destId="{D9E16161-3E28-4BC5-8DBE-586278210365}" srcOrd="0" destOrd="1" presId="urn:microsoft.com/office/officeart/2005/8/layout/chevron2"/>
    <dgm:cxn modelId="{81D6ED4B-2B11-4B5A-ACD5-2289B1ED202F}" type="presOf" srcId="{3850DF37-99EA-4A3E-BA6C-89C0E416A767}" destId="{1D125974-036F-424A-ACF4-3D859BD2A1BF}" srcOrd="0" destOrd="1" presId="urn:microsoft.com/office/officeart/2005/8/layout/chevron2"/>
    <dgm:cxn modelId="{0273836C-1DF4-41B2-B447-29F9BFF81EED}" srcId="{4E1DDF50-C2CF-4820-BDE2-734852BA1958}" destId="{D361A7B5-1191-4CBB-A184-EE9A00D99A5C}" srcOrd="0" destOrd="0" parTransId="{216BE61B-2657-4A7E-AF6B-4CB1F0F64011}" sibTransId="{F3349DFB-5655-48A9-BC67-1CB6C7A6D5E2}"/>
    <dgm:cxn modelId="{F2BE0F52-2E38-40EB-A8A4-43F11D7D5155}" srcId="{C8728D31-C9FD-4257-A222-93C7CAC3605B}" destId="{BAEB8111-09C0-40DF-AF79-62352D4A455C}" srcOrd="0" destOrd="0" parTransId="{1C5EF4DC-7AB3-4931-9BF0-8010B6323E9B}" sibTransId="{052A8E2C-6F5E-4CD0-85F8-0E92009681B7}"/>
    <dgm:cxn modelId="{F70AA052-39C9-4F94-9CAC-5F266A7E21FF}" srcId="{F18FDF78-6F0C-424E-8732-4CD3B8B5E39F}" destId="{EB97DB74-552A-4036-BB14-75AF8570D0EA}" srcOrd="1" destOrd="0" parTransId="{64216E6C-B6E4-43D1-BEF0-0429A353EB90}" sibTransId="{21EB8208-F9DD-4BDD-A5F7-EC03D4D49E11}"/>
    <dgm:cxn modelId="{63ADAA7A-7141-46DD-8D8C-65BA09EA1A4E}" type="presOf" srcId="{EB97DB74-552A-4036-BB14-75AF8570D0EA}" destId="{3C0A57EC-7FAA-48B7-82BB-97D8D16E0CCA}" srcOrd="0" destOrd="2" presId="urn:microsoft.com/office/officeart/2005/8/layout/chevron2"/>
    <dgm:cxn modelId="{F6F5DF7D-DED2-4E04-884D-8CA31192FD55}" type="presOf" srcId="{ADE520A3-9E77-4758-81C3-FF7BED54B24A}" destId="{D9E16161-3E28-4BC5-8DBE-586278210365}" srcOrd="0" destOrd="2" presId="urn:microsoft.com/office/officeart/2005/8/layout/chevron2"/>
    <dgm:cxn modelId="{A0988185-1CAB-498F-AE28-E2125207CCE8}" srcId="{D361A7B5-1191-4CBB-A184-EE9A00D99A5C}" destId="{3850DF37-99EA-4A3E-BA6C-89C0E416A767}" srcOrd="0" destOrd="0" parTransId="{59721D89-1CA7-4F11-B467-9020F28AD18F}" sibTransId="{45246E7D-7A2E-4145-9DD9-2928F4F8F787}"/>
    <dgm:cxn modelId="{9C559A89-9AC4-41D5-ABFB-77F6AE8E1725}" srcId="{BAEB8111-09C0-40DF-AF79-62352D4A455C}" destId="{F18FDF78-6F0C-424E-8732-4CD3B8B5E39F}" srcOrd="0" destOrd="0" parTransId="{DEC5002D-5A91-49DA-8138-D9FC402341A2}" sibTransId="{E9CC94B0-87E0-4392-90FE-F074D9E810C0}"/>
    <dgm:cxn modelId="{B50B6791-2C61-4EA5-B487-F1C09AC03190}" type="presOf" srcId="{BAEB8111-09C0-40DF-AF79-62352D4A455C}" destId="{A41DC3B5-B3EA-4EE1-B482-E8161DCDD00A}" srcOrd="0" destOrd="0" presId="urn:microsoft.com/office/officeart/2005/8/layout/chevron2"/>
    <dgm:cxn modelId="{843D45A6-8B8E-47ED-A067-9C4F5C6924F3}" srcId="{F18FDF78-6F0C-424E-8732-4CD3B8B5E39F}" destId="{CE68FFE4-4272-4413-88CE-0350553D4AF3}" srcOrd="2" destOrd="0" parTransId="{6A39ECB1-DB07-40C6-9D85-3C83E57FDEAD}" sibTransId="{CBD981B4-3CCA-47B7-84D0-DB9F3BBD123F}"/>
    <dgm:cxn modelId="{28A671B4-AB85-48F6-A7B7-603C836DE730}" type="presOf" srcId="{F18FDF78-6F0C-424E-8732-4CD3B8B5E39F}" destId="{3C0A57EC-7FAA-48B7-82BB-97D8D16E0CCA}" srcOrd="0" destOrd="0" presId="urn:microsoft.com/office/officeart/2005/8/layout/chevron2"/>
    <dgm:cxn modelId="{6EDFE9B4-DCED-4FFD-9CF8-6FB065E630F1}" type="presOf" srcId="{D361A7B5-1191-4CBB-A184-EE9A00D99A5C}" destId="{1D125974-036F-424A-ACF4-3D859BD2A1BF}" srcOrd="0" destOrd="0" presId="urn:microsoft.com/office/officeart/2005/8/layout/chevron2"/>
    <dgm:cxn modelId="{D62477C0-B234-48C6-8FAB-7397A04E58DF}" srcId="{D6A35E35-02EB-4E6B-A106-CFB43953FA9B}" destId="{ADE520A3-9E77-4758-81C3-FF7BED54B24A}" srcOrd="1" destOrd="0" parTransId="{59B6455F-A6E3-42A8-BD26-B2B38A4FF576}" sibTransId="{B4BC6A86-CD98-4B90-ACB1-12C5156514FF}"/>
    <dgm:cxn modelId="{C13BBFE7-CD99-4B1A-93E6-4D52701459B4}" srcId="{D361A7B5-1191-4CBB-A184-EE9A00D99A5C}" destId="{1E045B45-371E-4611-BBA7-7DF58CFE3B0F}" srcOrd="2" destOrd="0" parTransId="{5297D974-AB5F-45E7-BFE4-4F828A740EAF}" sibTransId="{1F8DC371-B25D-4441-8DA2-F1326B1ACBA4}"/>
    <dgm:cxn modelId="{D40C25EA-4053-428A-AF06-360AB404BA6B}" srcId="{D361A7B5-1191-4CBB-A184-EE9A00D99A5C}" destId="{DAA9CF2E-E638-4B4C-8410-1A3C30F05D9B}" srcOrd="1" destOrd="0" parTransId="{C2A2BD4C-7751-42C7-A6E8-BCA7D92AE6B8}" sibTransId="{14F92785-4AEF-463F-8FCF-47AD5BB3AE46}"/>
    <dgm:cxn modelId="{EEC860EC-1269-4F70-88B1-3068513C7805}" srcId="{63795C6C-A442-4CFE-85B5-3FB062510B6E}" destId="{D6A35E35-02EB-4E6B-A106-CFB43953FA9B}" srcOrd="0" destOrd="0" parTransId="{194573AC-BD5A-4F6E-8410-6FFC2704EF90}" sibTransId="{4294D08A-3F95-40A0-A8B3-A55259386453}"/>
    <dgm:cxn modelId="{65783BF3-1BCD-48A2-852A-72BDC9A8C947}" srcId="{D6A35E35-02EB-4E6B-A106-CFB43953FA9B}" destId="{40D5747A-0BB4-4633-AC31-1EB246EBA874}" srcOrd="0" destOrd="0" parTransId="{4C1EB849-AA2E-4548-BD2E-AFAC6C6CEB5A}" sibTransId="{DF95CC3C-B9C1-4F6B-A754-23164F4FB9CE}"/>
    <dgm:cxn modelId="{0E3C92F3-7615-4FAB-9AAE-3C3DA981CE77}" srcId="{63795C6C-A442-4CFE-85B5-3FB062510B6E}" destId="{0DDBBBC3-AEE8-4D9E-94BE-CD7A09EE42D6}" srcOrd="1" destOrd="0" parTransId="{3A2DC28D-9DAA-4AE0-8403-090855BC8862}" sibTransId="{8F26AA4C-DA25-4FA6-BAFB-09C5A92E2B07}"/>
    <dgm:cxn modelId="{AB995EF4-4336-4AF1-AB7F-103004C1B287}" type="presOf" srcId="{C8728D31-C9FD-4257-A222-93C7CAC3605B}" destId="{25909CC1-0A2A-43B6-A210-E361EF6C8185}" srcOrd="0" destOrd="0" presId="urn:microsoft.com/office/officeart/2005/8/layout/chevron2"/>
    <dgm:cxn modelId="{D092E2FB-74B4-4179-843C-F50E298EA78C}" srcId="{C8728D31-C9FD-4257-A222-93C7CAC3605B}" destId="{63795C6C-A442-4CFE-85B5-3FB062510B6E}" srcOrd="1" destOrd="0" parTransId="{70413766-F1D9-456D-9262-7A394A8FA786}" sibTransId="{C1F7B870-E769-46EF-AACB-55D09AEF57A0}"/>
    <dgm:cxn modelId="{20D8A5FD-02DF-40C8-80C0-EDCEE32A0900}" type="presOf" srcId="{63795C6C-A442-4CFE-85B5-3FB062510B6E}" destId="{619DBB9D-A9C8-4A57-9825-8176E54D3515}" srcOrd="0" destOrd="0" presId="urn:microsoft.com/office/officeart/2005/8/layout/chevron2"/>
    <dgm:cxn modelId="{CE6FCCE5-14AB-4C74-859D-1E78582231D2}" type="presParOf" srcId="{25909CC1-0A2A-43B6-A210-E361EF6C8185}" destId="{9A2EC739-0248-4543-B24B-09DD129E0484}" srcOrd="0" destOrd="0" presId="urn:microsoft.com/office/officeart/2005/8/layout/chevron2"/>
    <dgm:cxn modelId="{034FDD8E-8205-4A99-9C6F-91526ABE9664}" type="presParOf" srcId="{9A2EC739-0248-4543-B24B-09DD129E0484}" destId="{A41DC3B5-B3EA-4EE1-B482-E8161DCDD00A}" srcOrd="0" destOrd="0" presId="urn:microsoft.com/office/officeart/2005/8/layout/chevron2"/>
    <dgm:cxn modelId="{211D460B-347C-463B-8528-65FD2027532B}" type="presParOf" srcId="{9A2EC739-0248-4543-B24B-09DD129E0484}" destId="{3C0A57EC-7FAA-48B7-82BB-97D8D16E0CCA}" srcOrd="1" destOrd="0" presId="urn:microsoft.com/office/officeart/2005/8/layout/chevron2"/>
    <dgm:cxn modelId="{DA919641-3B27-4DC6-A231-3E82C5ADCC79}" type="presParOf" srcId="{25909CC1-0A2A-43B6-A210-E361EF6C8185}" destId="{DBCDCFBF-1F35-4A60-9388-D9C85FCF7EA8}" srcOrd="1" destOrd="0" presId="urn:microsoft.com/office/officeart/2005/8/layout/chevron2"/>
    <dgm:cxn modelId="{3C23361E-7E99-4A4F-BF1A-60BF9F79F2CE}" type="presParOf" srcId="{25909CC1-0A2A-43B6-A210-E361EF6C8185}" destId="{9C79AADF-E507-41D5-9845-4ECDBA6E6BD6}" srcOrd="2" destOrd="0" presId="urn:microsoft.com/office/officeart/2005/8/layout/chevron2"/>
    <dgm:cxn modelId="{33F9E1B4-45CB-4DC1-911C-BCD1FE14B987}" type="presParOf" srcId="{9C79AADF-E507-41D5-9845-4ECDBA6E6BD6}" destId="{619DBB9D-A9C8-4A57-9825-8176E54D3515}" srcOrd="0" destOrd="0" presId="urn:microsoft.com/office/officeart/2005/8/layout/chevron2"/>
    <dgm:cxn modelId="{E69363B9-1955-4C3D-89FF-F4B2B731D8A2}" type="presParOf" srcId="{9C79AADF-E507-41D5-9845-4ECDBA6E6BD6}" destId="{D9E16161-3E28-4BC5-8DBE-586278210365}" srcOrd="1" destOrd="0" presId="urn:microsoft.com/office/officeart/2005/8/layout/chevron2"/>
    <dgm:cxn modelId="{8EE205BB-C147-4B06-9336-76D5A7D23608}" type="presParOf" srcId="{25909CC1-0A2A-43B6-A210-E361EF6C8185}" destId="{FDB55FE0-C9BD-44C1-8B56-C9AA204EEDB6}" srcOrd="3" destOrd="0" presId="urn:microsoft.com/office/officeart/2005/8/layout/chevron2"/>
    <dgm:cxn modelId="{B9717922-E256-4851-8617-363B6BFEBCE8}" type="presParOf" srcId="{25909CC1-0A2A-43B6-A210-E361EF6C8185}" destId="{8682F754-22B5-44FD-9C31-F89063C17713}" srcOrd="4" destOrd="0" presId="urn:microsoft.com/office/officeart/2005/8/layout/chevron2"/>
    <dgm:cxn modelId="{D8CC4074-0187-4FC2-850E-604CC00CD051}" type="presParOf" srcId="{8682F754-22B5-44FD-9C31-F89063C17713}" destId="{781AF556-DCEA-43AE-B015-643A31E7636C}" srcOrd="0" destOrd="0" presId="urn:microsoft.com/office/officeart/2005/8/layout/chevron2"/>
    <dgm:cxn modelId="{F19ECE41-113D-4C60-9CE3-8AB04A777248}" type="presParOf" srcId="{8682F754-22B5-44FD-9C31-F89063C17713}" destId="{1D125974-036F-424A-ACF4-3D859BD2A1B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8B122C-AA84-4993-A207-C1411ECBB7C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576483D-DD0A-4023-819F-6333F0E5F23C}">
      <dgm:prSet/>
      <dgm:spPr/>
      <dgm:t>
        <a:bodyPr/>
        <a:lstStyle/>
        <a:p>
          <a:r>
            <a:rPr lang="en-US"/>
            <a:t>General Information Page</a:t>
          </a:r>
        </a:p>
      </dgm:t>
    </dgm:pt>
    <dgm:pt modelId="{8BB90636-EC19-4FCC-8AB7-181792183616}" type="parTrans" cxnId="{3BAB1354-D5FF-4E9C-81D6-665AC50A8F22}">
      <dgm:prSet/>
      <dgm:spPr/>
      <dgm:t>
        <a:bodyPr/>
        <a:lstStyle/>
        <a:p>
          <a:endParaRPr lang="en-US"/>
        </a:p>
      </dgm:t>
    </dgm:pt>
    <dgm:pt modelId="{EF33B698-77DF-4E64-8703-0B5ED545AC21}" type="sibTrans" cxnId="{3BAB1354-D5FF-4E9C-81D6-665AC50A8F22}">
      <dgm:prSet/>
      <dgm:spPr/>
      <dgm:t>
        <a:bodyPr/>
        <a:lstStyle/>
        <a:p>
          <a:endParaRPr lang="en-US"/>
        </a:p>
      </dgm:t>
    </dgm:pt>
    <dgm:pt modelId="{317F743A-D5C4-4B6C-BDF0-4610D39B1EBE}">
      <dgm:prSet/>
      <dgm:spPr/>
      <dgm:t>
        <a:bodyPr/>
        <a:lstStyle/>
        <a:p>
          <a:r>
            <a:rPr lang="en-US"/>
            <a:t>Make sure to complete this section accurately </a:t>
          </a:r>
        </a:p>
      </dgm:t>
    </dgm:pt>
    <dgm:pt modelId="{0A046FA6-F282-4E99-94A3-8AFE8C48099C}" type="parTrans" cxnId="{A75431A0-9110-442B-AA9B-90BBBDF44EA1}">
      <dgm:prSet/>
      <dgm:spPr/>
      <dgm:t>
        <a:bodyPr/>
        <a:lstStyle/>
        <a:p>
          <a:endParaRPr lang="en-US"/>
        </a:p>
      </dgm:t>
    </dgm:pt>
    <dgm:pt modelId="{D6E4926F-BF4E-4242-B395-F7125F159CEE}" type="sibTrans" cxnId="{A75431A0-9110-442B-AA9B-90BBBDF44EA1}">
      <dgm:prSet/>
      <dgm:spPr/>
      <dgm:t>
        <a:bodyPr/>
        <a:lstStyle/>
        <a:p>
          <a:endParaRPr lang="en-US"/>
        </a:p>
      </dgm:t>
    </dgm:pt>
    <dgm:pt modelId="{7A75719E-69E5-4B0C-B383-101EBCF5F44E}" type="pres">
      <dgm:prSet presAssocID="{D18B122C-AA84-4993-A207-C1411ECBB7C2}" presName="hierChild1" presStyleCnt="0">
        <dgm:presLayoutVars>
          <dgm:chPref val="1"/>
          <dgm:dir/>
          <dgm:animOne val="branch"/>
          <dgm:animLvl val="lvl"/>
          <dgm:resizeHandles/>
        </dgm:presLayoutVars>
      </dgm:prSet>
      <dgm:spPr/>
    </dgm:pt>
    <dgm:pt modelId="{4FE6CCE0-32CB-4ACF-B1DD-C25CE2BFB1EB}" type="pres">
      <dgm:prSet presAssocID="{9576483D-DD0A-4023-819F-6333F0E5F23C}" presName="hierRoot1" presStyleCnt="0"/>
      <dgm:spPr/>
    </dgm:pt>
    <dgm:pt modelId="{FEA105BA-A499-463A-B543-9FD285581940}" type="pres">
      <dgm:prSet presAssocID="{9576483D-DD0A-4023-819F-6333F0E5F23C}" presName="composite" presStyleCnt="0"/>
      <dgm:spPr/>
    </dgm:pt>
    <dgm:pt modelId="{535FB966-AF4A-4429-A21B-130BA117D860}" type="pres">
      <dgm:prSet presAssocID="{9576483D-DD0A-4023-819F-6333F0E5F23C}" presName="background" presStyleLbl="node0" presStyleIdx="0" presStyleCnt="2"/>
      <dgm:spPr/>
    </dgm:pt>
    <dgm:pt modelId="{FB64183B-F3E3-40BC-859A-EFD6CBAC2E7C}" type="pres">
      <dgm:prSet presAssocID="{9576483D-DD0A-4023-819F-6333F0E5F23C}" presName="text" presStyleLbl="fgAcc0" presStyleIdx="0" presStyleCnt="2">
        <dgm:presLayoutVars>
          <dgm:chPref val="3"/>
        </dgm:presLayoutVars>
      </dgm:prSet>
      <dgm:spPr/>
    </dgm:pt>
    <dgm:pt modelId="{B84C71AE-36DE-430D-B6C9-5AF8243FDAD1}" type="pres">
      <dgm:prSet presAssocID="{9576483D-DD0A-4023-819F-6333F0E5F23C}" presName="hierChild2" presStyleCnt="0"/>
      <dgm:spPr/>
    </dgm:pt>
    <dgm:pt modelId="{23C792F1-C3EF-4E9F-A9C1-1EADB95EC782}" type="pres">
      <dgm:prSet presAssocID="{317F743A-D5C4-4B6C-BDF0-4610D39B1EBE}" presName="hierRoot1" presStyleCnt="0"/>
      <dgm:spPr/>
    </dgm:pt>
    <dgm:pt modelId="{ACF3032B-0940-47A9-B41E-AC33924F8F9E}" type="pres">
      <dgm:prSet presAssocID="{317F743A-D5C4-4B6C-BDF0-4610D39B1EBE}" presName="composite" presStyleCnt="0"/>
      <dgm:spPr/>
    </dgm:pt>
    <dgm:pt modelId="{CC5979D5-B8A7-4EDF-8891-46B81CCDF2C6}" type="pres">
      <dgm:prSet presAssocID="{317F743A-D5C4-4B6C-BDF0-4610D39B1EBE}" presName="background" presStyleLbl="node0" presStyleIdx="1" presStyleCnt="2"/>
      <dgm:spPr/>
    </dgm:pt>
    <dgm:pt modelId="{389FF457-DB1C-4507-A864-F91CC3C34B3E}" type="pres">
      <dgm:prSet presAssocID="{317F743A-D5C4-4B6C-BDF0-4610D39B1EBE}" presName="text" presStyleLbl="fgAcc0" presStyleIdx="1" presStyleCnt="2">
        <dgm:presLayoutVars>
          <dgm:chPref val="3"/>
        </dgm:presLayoutVars>
      </dgm:prSet>
      <dgm:spPr/>
    </dgm:pt>
    <dgm:pt modelId="{81D467C0-39E6-4875-A000-8CFA8F559E2C}" type="pres">
      <dgm:prSet presAssocID="{317F743A-D5C4-4B6C-BDF0-4610D39B1EBE}" presName="hierChild2" presStyleCnt="0"/>
      <dgm:spPr/>
    </dgm:pt>
  </dgm:ptLst>
  <dgm:cxnLst>
    <dgm:cxn modelId="{A43A133A-CC47-4029-AE63-56533872371A}" type="presOf" srcId="{317F743A-D5C4-4B6C-BDF0-4610D39B1EBE}" destId="{389FF457-DB1C-4507-A864-F91CC3C34B3E}" srcOrd="0" destOrd="0" presId="urn:microsoft.com/office/officeart/2005/8/layout/hierarchy1"/>
    <dgm:cxn modelId="{3BAB1354-D5FF-4E9C-81D6-665AC50A8F22}" srcId="{D18B122C-AA84-4993-A207-C1411ECBB7C2}" destId="{9576483D-DD0A-4023-819F-6333F0E5F23C}" srcOrd="0" destOrd="0" parTransId="{8BB90636-EC19-4FCC-8AB7-181792183616}" sibTransId="{EF33B698-77DF-4E64-8703-0B5ED545AC21}"/>
    <dgm:cxn modelId="{5C25528F-4953-487D-B88D-F7C1EED82A71}" type="presOf" srcId="{9576483D-DD0A-4023-819F-6333F0E5F23C}" destId="{FB64183B-F3E3-40BC-859A-EFD6CBAC2E7C}" srcOrd="0" destOrd="0" presId="urn:microsoft.com/office/officeart/2005/8/layout/hierarchy1"/>
    <dgm:cxn modelId="{C47DA091-DD4B-4EC9-9A95-CCB64F7A082F}" type="presOf" srcId="{D18B122C-AA84-4993-A207-C1411ECBB7C2}" destId="{7A75719E-69E5-4B0C-B383-101EBCF5F44E}" srcOrd="0" destOrd="0" presId="urn:microsoft.com/office/officeart/2005/8/layout/hierarchy1"/>
    <dgm:cxn modelId="{A75431A0-9110-442B-AA9B-90BBBDF44EA1}" srcId="{D18B122C-AA84-4993-A207-C1411ECBB7C2}" destId="{317F743A-D5C4-4B6C-BDF0-4610D39B1EBE}" srcOrd="1" destOrd="0" parTransId="{0A046FA6-F282-4E99-94A3-8AFE8C48099C}" sibTransId="{D6E4926F-BF4E-4242-B395-F7125F159CEE}"/>
    <dgm:cxn modelId="{024AC0FE-BB6A-483B-A5DF-7FA3C5039894}" type="presParOf" srcId="{7A75719E-69E5-4B0C-B383-101EBCF5F44E}" destId="{4FE6CCE0-32CB-4ACF-B1DD-C25CE2BFB1EB}" srcOrd="0" destOrd="0" presId="urn:microsoft.com/office/officeart/2005/8/layout/hierarchy1"/>
    <dgm:cxn modelId="{232CFBAB-7104-42AE-90DD-0CBE9AAE17EB}" type="presParOf" srcId="{4FE6CCE0-32CB-4ACF-B1DD-C25CE2BFB1EB}" destId="{FEA105BA-A499-463A-B543-9FD285581940}" srcOrd="0" destOrd="0" presId="urn:microsoft.com/office/officeart/2005/8/layout/hierarchy1"/>
    <dgm:cxn modelId="{12079169-F5CF-40A5-848F-D99C4D1CF942}" type="presParOf" srcId="{FEA105BA-A499-463A-B543-9FD285581940}" destId="{535FB966-AF4A-4429-A21B-130BA117D860}" srcOrd="0" destOrd="0" presId="urn:microsoft.com/office/officeart/2005/8/layout/hierarchy1"/>
    <dgm:cxn modelId="{EA83F932-7323-4F7E-9004-CD908581B697}" type="presParOf" srcId="{FEA105BA-A499-463A-B543-9FD285581940}" destId="{FB64183B-F3E3-40BC-859A-EFD6CBAC2E7C}" srcOrd="1" destOrd="0" presId="urn:microsoft.com/office/officeart/2005/8/layout/hierarchy1"/>
    <dgm:cxn modelId="{4B1FDE04-7BAF-40D2-8817-20C1C3C756FC}" type="presParOf" srcId="{4FE6CCE0-32CB-4ACF-B1DD-C25CE2BFB1EB}" destId="{B84C71AE-36DE-430D-B6C9-5AF8243FDAD1}" srcOrd="1" destOrd="0" presId="urn:microsoft.com/office/officeart/2005/8/layout/hierarchy1"/>
    <dgm:cxn modelId="{2A84C4E1-DFB3-49DC-92AB-22DFAF01EF63}" type="presParOf" srcId="{7A75719E-69E5-4B0C-B383-101EBCF5F44E}" destId="{23C792F1-C3EF-4E9F-A9C1-1EADB95EC782}" srcOrd="1" destOrd="0" presId="urn:microsoft.com/office/officeart/2005/8/layout/hierarchy1"/>
    <dgm:cxn modelId="{30629A51-C48F-4681-A86C-905E06295EFF}" type="presParOf" srcId="{23C792F1-C3EF-4E9F-A9C1-1EADB95EC782}" destId="{ACF3032B-0940-47A9-B41E-AC33924F8F9E}" srcOrd="0" destOrd="0" presId="urn:microsoft.com/office/officeart/2005/8/layout/hierarchy1"/>
    <dgm:cxn modelId="{1809A417-C919-4EA0-8DA4-67DE33172A6A}" type="presParOf" srcId="{ACF3032B-0940-47A9-B41E-AC33924F8F9E}" destId="{CC5979D5-B8A7-4EDF-8891-46B81CCDF2C6}" srcOrd="0" destOrd="0" presId="urn:microsoft.com/office/officeart/2005/8/layout/hierarchy1"/>
    <dgm:cxn modelId="{8CA1CC97-5E88-4CBE-953E-4F837AEE4C95}" type="presParOf" srcId="{ACF3032B-0940-47A9-B41E-AC33924F8F9E}" destId="{389FF457-DB1C-4507-A864-F91CC3C34B3E}" srcOrd="1" destOrd="0" presId="urn:microsoft.com/office/officeart/2005/8/layout/hierarchy1"/>
    <dgm:cxn modelId="{4410AAE4-05F5-4727-8505-F62B79B5FA31}" type="presParOf" srcId="{23C792F1-C3EF-4E9F-A9C1-1EADB95EC782}" destId="{81D467C0-39E6-4875-A000-8CFA8F559E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E230A-1D92-4D89-AC03-68588C6F613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8B7F98D-ADC7-420D-8DC0-06962DB546CB}">
      <dgm:prSet/>
      <dgm:spPr/>
      <dgm:t>
        <a:bodyPr/>
        <a:lstStyle/>
        <a:p>
          <a:r>
            <a:rPr lang="en-US"/>
            <a:t>Fill in the table- answer the questions </a:t>
          </a:r>
        </a:p>
      </dgm:t>
    </dgm:pt>
    <dgm:pt modelId="{58B17811-07EC-49C8-B009-874366B5F2ED}" type="parTrans" cxnId="{3AFDD1E8-0ACE-4920-AB90-976DD676DAC4}">
      <dgm:prSet/>
      <dgm:spPr/>
      <dgm:t>
        <a:bodyPr/>
        <a:lstStyle/>
        <a:p>
          <a:endParaRPr lang="en-US"/>
        </a:p>
      </dgm:t>
    </dgm:pt>
    <dgm:pt modelId="{2D38CB6A-1E1F-4A24-8403-EB8CAD8D1441}" type="sibTrans" cxnId="{3AFDD1E8-0ACE-4920-AB90-976DD676DAC4}">
      <dgm:prSet/>
      <dgm:spPr/>
      <dgm:t>
        <a:bodyPr/>
        <a:lstStyle/>
        <a:p>
          <a:endParaRPr lang="en-US"/>
        </a:p>
      </dgm:t>
    </dgm:pt>
    <dgm:pt modelId="{075F62D0-E51A-4B1C-B743-7AEBEC3B3DAF}">
      <dgm:prSet/>
      <dgm:spPr/>
      <dgm:t>
        <a:bodyPr/>
        <a:lstStyle/>
        <a:p>
          <a:r>
            <a:rPr lang="en-US"/>
            <a:t>Upload items..make certain the minutes </a:t>
          </a:r>
          <a:r>
            <a:rPr lang="en-US" b="1"/>
            <a:t>ARE CERTIFIED </a:t>
          </a:r>
          <a:r>
            <a:rPr lang="en-US"/>
            <a:t>and contain information about PI use/reuse (if applicable).  Get the admin staff or a super detail- oriented person to accurately capture the discussions at the public hearing.  Highlight the relevant paragraph.  </a:t>
          </a:r>
          <a:r>
            <a:rPr lang="en-US" b="1"/>
            <a:t>Make it easy for your reviewer.</a:t>
          </a:r>
        </a:p>
      </dgm:t>
    </dgm:pt>
    <dgm:pt modelId="{EA769909-09EA-4C97-BCF5-D76C5CC03A6D}" type="parTrans" cxnId="{0766C600-0EF3-499F-BFFC-54B571259902}">
      <dgm:prSet/>
      <dgm:spPr/>
      <dgm:t>
        <a:bodyPr/>
        <a:lstStyle/>
        <a:p>
          <a:endParaRPr lang="en-US"/>
        </a:p>
      </dgm:t>
    </dgm:pt>
    <dgm:pt modelId="{149AF7CA-E93A-42F2-8568-70B9C1AC110E}" type="sibTrans" cxnId="{0766C600-0EF3-499F-BFFC-54B571259902}">
      <dgm:prSet/>
      <dgm:spPr/>
      <dgm:t>
        <a:bodyPr/>
        <a:lstStyle/>
        <a:p>
          <a:endParaRPr lang="en-US"/>
        </a:p>
      </dgm:t>
    </dgm:pt>
    <dgm:pt modelId="{2ABE55AC-73D2-4190-BE8D-D2A4C0D3B421}">
      <dgm:prSet/>
      <dgm:spPr/>
      <dgm:t>
        <a:bodyPr/>
        <a:lstStyle/>
        <a:p>
          <a:r>
            <a:rPr lang="en-US"/>
            <a:t>If the meeting minutes don’t share specific points outlined in the PH Notice, you will not be scored.  </a:t>
          </a:r>
          <a:r>
            <a:rPr lang="en-US" b="1"/>
            <a:t>Minutes must be approved and certified</a:t>
          </a:r>
          <a:r>
            <a:rPr lang="en-US"/>
            <a:t>. </a:t>
          </a:r>
        </a:p>
      </dgm:t>
    </dgm:pt>
    <dgm:pt modelId="{3A8BF784-A263-411C-99CC-1F399ED14D48}" type="parTrans" cxnId="{CA79981E-D323-408D-A205-C68C89ED0ADF}">
      <dgm:prSet/>
      <dgm:spPr/>
      <dgm:t>
        <a:bodyPr/>
        <a:lstStyle/>
        <a:p>
          <a:endParaRPr lang="en-US"/>
        </a:p>
      </dgm:t>
    </dgm:pt>
    <dgm:pt modelId="{F63DD347-A034-445B-90EE-57A8F482CB7E}" type="sibTrans" cxnId="{CA79981E-D323-408D-A205-C68C89ED0ADF}">
      <dgm:prSet/>
      <dgm:spPr/>
      <dgm:t>
        <a:bodyPr/>
        <a:lstStyle/>
        <a:p>
          <a:endParaRPr lang="en-US"/>
        </a:p>
      </dgm:t>
    </dgm:pt>
    <dgm:pt modelId="{29A68A71-BF48-45C2-8C78-16AB8E087E15}">
      <dgm:prSet/>
      <dgm:spPr/>
      <dgm:t>
        <a:bodyPr/>
        <a:lstStyle/>
        <a:p>
          <a:r>
            <a:rPr lang="en-US" dirty="0"/>
            <a:t>We need to determine whether or not the applicant has completed the CIT PAT accurately. </a:t>
          </a:r>
        </a:p>
      </dgm:t>
    </dgm:pt>
    <dgm:pt modelId="{C22B99E9-EB7C-4CF2-B9EB-982152E8AFDD}" type="parTrans" cxnId="{EB102ADD-7F02-4FB5-81BA-4B4E2541DA06}">
      <dgm:prSet/>
      <dgm:spPr/>
      <dgm:t>
        <a:bodyPr/>
        <a:lstStyle/>
        <a:p>
          <a:endParaRPr lang="en-US"/>
        </a:p>
      </dgm:t>
    </dgm:pt>
    <dgm:pt modelId="{36E428BE-2F2D-4451-B6A0-17B565023A81}" type="sibTrans" cxnId="{EB102ADD-7F02-4FB5-81BA-4B4E2541DA06}">
      <dgm:prSet/>
      <dgm:spPr/>
      <dgm:t>
        <a:bodyPr/>
        <a:lstStyle/>
        <a:p>
          <a:endParaRPr lang="en-US"/>
        </a:p>
      </dgm:t>
    </dgm:pt>
    <dgm:pt modelId="{A8E45664-18F0-4ED3-BEE4-B9287B2B3DCE}" type="pres">
      <dgm:prSet presAssocID="{07EE230A-1D92-4D89-AC03-68588C6F6138}" presName="diagram" presStyleCnt="0">
        <dgm:presLayoutVars>
          <dgm:dir/>
          <dgm:resizeHandles val="exact"/>
        </dgm:presLayoutVars>
      </dgm:prSet>
      <dgm:spPr/>
    </dgm:pt>
    <dgm:pt modelId="{E47255D3-373A-4DFA-91EB-C893BF218E71}" type="pres">
      <dgm:prSet presAssocID="{38B7F98D-ADC7-420D-8DC0-06962DB546CB}" presName="node" presStyleLbl="node1" presStyleIdx="0" presStyleCnt="4">
        <dgm:presLayoutVars>
          <dgm:bulletEnabled val="1"/>
        </dgm:presLayoutVars>
      </dgm:prSet>
      <dgm:spPr/>
    </dgm:pt>
    <dgm:pt modelId="{B856CCB9-E576-44E7-8428-C22769EFFF22}" type="pres">
      <dgm:prSet presAssocID="{2D38CB6A-1E1F-4A24-8403-EB8CAD8D1441}" presName="sibTrans" presStyleCnt="0"/>
      <dgm:spPr/>
    </dgm:pt>
    <dgm:pt modelId="{E5391CCF-FDEB-4240-8ABD-BC9A59D9020C}" type="pres">
      <dgm:prSet presAssocID="{075F62D0-E51A-4B1C-B743-7AEBEC3B3DAF}" presName="node" presStyleLbl="node1" presStyleIdx="1" presStyleCnt="4">
        <dgm:presLayoutVars>
          <dgm:bulletEnabled val="1"/>
        </dgm:presLayoutVars>
      </dgm:prSet>
      <dgm:spPr/>
    </dgm:pt>
    <dgm:pt modelId="{4066A6E4-80BA-4B0B-83B1-202DCD6D0B88}" type="pres">
      <dgm:prSet presAssocID="{149AF7CA-E93A-42F2-8568-70B9C1AC110E}" presName="sibTrans" presStyleCnt="0"/>
      <dgm:spPr/>
    </dgm:pt>
    <dgm:pt modelId="{471979E4-FB28-42A2-AF67-23A30CCDBFC0}" type="pres">
      <dgm:prSet presAssocID="{2ABE55AC-73D2-4190-BE8D-D2A4C0D3B421}" presName="node" presStyleLbl="node1" presStyleIdx="2" presStyleCnt="4">
        <dgm:presLayoutVars>
          <dgm:bulletEnabled val="1"/>
        </dgm:presLayoutVars>
      </dgm:prSet>
      <dgm:spPr/>
    </dgm:pt>
    <dgm:pt modelId="{58998872-F4D5-465C-889E-8DD9925944D8}" type="pres">
      <dgm:prSet presAssocID="{F63DD347-A034-445B-90EE-57A8F482CB7E}" presName="sibTrans" presStyleCnt="0"/>
      <dgm:spPr/>
    </dgm:pt>
    <dgm:pt modelId="{48E50F03-2901-4EDA-A532-80C34E562212}" type="pres">
      <dgm:prSet presAssocID="{29A68A71-BF48-45C2-8C78-16AB8E087E15}" presName="node" presStyleLbl="node1" presStyleIdx="3" presStyleCnt="4">
        <dgm:presLayoutVars>
          <dgm:bulletEnabled val="1"/>
        </dgm:presLayoutVars>
      </dgm:prSet>
      <dgm:spPr/>
    </dgm:pt>
  </dgm:ptLst>
  <dgm:cxnLst>
    <dgm:cxn modelId="{0766C600-0EF3-499F-BFFC-54B571259902}" srcId="{07EE230A-1D92-4D89-AC03-68588C6F6138}" destId="{075F62D0-E51A-4B1C-B743-7AEBEC3B3DAF}" srcOrd="1" destOrd="0" parTransId="{EA769909-09EA-4C97-BCF5-D76C5CC03A6D}" sibTransId="{149AF7CA-E93A-42F2-8568-70B9C1AC110E}"/>
    <dgm:cxn modelId="{CA79981E-D323-408D-A205-C68C89ED0ADF}" srcId="{07EE230A-1D92-4D89-AC03-68588C6F6138}" destId="{2ABE55AC-73D2-4190-BE8D-D2A4C0D3B421}" srcOrd="2" destOrd="0" parTransId="{3A8BF784-A263-411C-99CC-1F399ED14D48}" sibTransId="{F63DD347-A034-445B-90EE-57A8F482CB7E}"/>
    <dgm:cxn modelId="{C1D9E22F-3EF8-450A-A950-1989C9A91CB8}" type="presOf" srcId="{38B7F98D-ADC7-420D-8DC0-06962DB546CB}" destId="{E47255D3-373A-4DFA-91EB-C893BF218E71}" srcOrd="0" destOrd="0" presId="urn:microsoft.com/office/officeart/2005/8/layout/default"/>
    <dgm:cxn modelId="{EC742CA4-D658-48DE-B7EE-6E09184B7149}" type="presOf" srcId="{07EE230A-1D92-4D89-AC03-68588C6F6138}" destId="{A8E45664-18F0-4ED3-BEE4-B9287B2B3DCE}" srcOrd="0" destOrd="0" presId="urn:microsoft.com/office/officeart/2005/8/layout/default"/>
    <dgm:cxn modelId="{B0111BAB-6A07-4623-88C0-BCE72F3A60E6}" type="presOf" srcId="{075F62D0-E51A-4B1C-B743-7AEBEC3B3DAF}" destId="{E5391CCF-FDEB-4240-8ABD-BC9A59D9020C}" srcOrd="0" destOrd="0" presId="urn:microsoft.com/office/officeart/2005/8/layout/default"/>
    <dgm:cxn modelId="{65502FDB-D0C0-4BF3-BA41-216339CF0013}" type="presOf" srcId="{29A68A71-BF48-45C2-8C78-16AB8E087E15}" destId="{48E50F03-2901-4EDA-A532-80C34E562212}" srcOrd="0" destOrd="0" presId="urn:microsoft.com/office/officeart/2005/8/layout/default"/>
    <dgm:cxn modelId="{EB102ADD-7F02-4FB5-81BA-4B4E2541DA06}" srcId="{07EE230A-1D92-4D89-AC03-68588C6F6138}" destId="{29A68A71-BF48-45C2-8C78-16AB8E087E15}" srcOrd="3" destOrd="0" parTransId="{C22B99E9-EB7C-4CF2-B9EB-982152E8AFDD}" sibTransId="{36E428BE-2F2D-4451-B6A0-17B565023A81}"/>
    <dgm:cxn modelId="{3AFDD1E8-0ACE-4920-AB90-976DD676DAC4}" srcId="{07EE230A-1D92-4D89-AC03-68588C6F6138}" destId="{38B7F98D-ADC7-420D-8DC0-06962DB546CB}" srcOrd="0" destOrd="0" parTransId="{58B17811-07EC-49C8-B009-874366B5F2ED}" sibTransId="{2D38CB6A-1E1F-4A24-8403-EB8CAD8D1441}"/>
    <dgm:cxn modelId="{156132F7-BC1F-49F8-8EEC-3D26CCAE25CA}" type="presOf" srcId="{2ABE55AC-73D2-4190-BE8D-D2A4C0D3B421}" destId="{471979E4-FB28-42A2-AF67-23A30CCDBFC0}" srcOrd="0" destOrd="0" presId="urn:microsoft.com/office/officeart/2005/8/layout/default"/>
    <dgm:cxn modelId="{116796A8-CF87-45F9-81CA-64F16688ABBB}" type="presParOf" srcId="{A8E45664-18F0-4ED3-BEE4-B9287B2B3DCE}" destId="{E47255D3-373A-4DFA-91EB-C893BF218E71}" srcOrd="0" destOrd="0" presId="urn:microsoft.com/office/officeart/2005/8/layout/default"/>
    <dgm:cxn modelId="{5F4CA90B-9C2B-45D3-BB4E-65476FC71839}" type="presParOf" srcId="{A8E45664-18F0-4ED3-BEE4-B9287B2B3DCE}" destId="{B856CCB9-E576-44E7-8428-C22769EFFF22}" srcOrd="1" destOrd="0" presId="urn:microsoft.com/office/officeart/2005/8/layout/default"/>
    <dgm:cxn modelId="{0F0C738A-B5E0-45AD-87F8-C9797ABABA9B}" type="presParOf" srcId="{A8E45664-18F0-4ED3-BEE4-B9287B2B3DCE}" destId="{E5391CCF-FDEB-4240-8ABD-BC9A59D9020C}" srcOrd="2" destOrd="0" presId="urn:microsoft.com/office/officeart/2005/8/layout/default"/>
    <dgm:cxn modelId="{24BD4300-6B33-428C-881E-7690E5D29B0F}" type="presParOf" srcId="{A8E45664-18F0-4ED3-BEE4-B9287B2B3DCE}" destId="{4066A6E4-80BA-4B0B-83B1-202DCD6D0B88}" srcOrd="3" destOrd="0" presId="urn:microsoft.com/office/officeart/2005/8/layout/default"/>
    <dgm:cxn modelId="{DCAE43E7-6643-42C0-AC8D-86443C579C72}" type="presParOf" srcId="{A8E45664-18F0-4ED3-BEE4-B9287B2B3DCE}" destId="{471979E4-FB28-42A2-AF67-23A30CCDBFC0}" srcOrd="4" destOrd="0" presId="urn:microsoft.com/office/officeart/2005/8/layout/default"/>
    <dgm:cxn modelId="{0E547B4C-2735-458C-9DE9-86A3BF9D3AC3}" type="presParOf" srcId="{A8E45664-18F0-4ED3-BEE4-B9287B2B3DCE}" destId="{58998872-F4D5-465C-889E-8DD9925944D8}" srcOrd="5" destOrd="0" presId="urn:microsoft.com/office/officeart/2005/8/layout/default"/>
    <dgm:cxn modelId="{BDA9E9F9-B5C1-4F15-B151-D298C0B5407E}" type="presParOf" srcId="{A8E45664-18F0-4ED3-BEE4-B9287B2B3DCE}" destId="{48E50F03-2901-4EDA-A532-80C34E56221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36D29-1BAA-4D07-AB2E-6449CEF3FEF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D70EF6-2B29-45B0-9FCC-B69EB7449F6B}">
      <dgm:prSet/>
      <dgm:spPr/>
      <dgm:t>
        <a:bodyPr/>
        <a:lstStyle/>
        <a:p>
          <a:pPr>
            <a:lnSpc>
              <a:spcPct val="100000"/>
            </a:lnSpc>
          </a:pPr>
          <a:r>
            <a:rPr lang="en-US" dirty="0"/>
            <a:t>Project Description.  </a:t>
          </a:r>
        </a:p>
      </dgm:t>
    </dgm:pt>
    <dgm:pt modelId="{8BB62F47-5723-4EE4-85AE-FF5809F249DD}" type="parTrans" cxnId="{C7C462A6-58B8-4565-9E71-47EEEC4ADCF6}">
      <dgm:prSet/>
      <dgm:spPr/>
      <dgm:t>
        <a:bodyPr/>
        <a:lstStyle/>
        <a:p>
          <a:endParaRPr lang="en-US"/>
        </a:p>
      </dgm:t>
    </dgm:pt>
    <dgm:pt modelId="{6C0E0482-1396-4E1F-9926-CB60CAD50D31}" type="sibTrans" cxnId="{C7C462A6-58B8-4565-9E71-47EEEC4ADCF6}">
      <dgm:prSet/>
      <dgm:spPr/>
      <dgm:t>
        <a:bodyPr/>
        <a:lstStyle/>
        <a:p>
          <a:endParaRPr lang="en-US"/>
        </a:p>
      </dgm:t>
    </dgm:pt>
    <dgm:pt modelId="{F583578D-79FF-4E00-9E68-D14173152C62}">
      <dgm:prSet/>
      <dgm:spPr/>
      <dgm:t>
        <a:bodyPr/>
        <a:lstStyle/>
        <a:p>
          <a:pPr>
            <a:lnSpc>
              <a:spcPct val="100000"/>
            </a:lnSpc>
          </a:pPr>
          <a:r>
            <a:rPr lang="en-US" dirty="0"/>
            <a:t>Describe the proposed project/program.  </a:t>
          </a:r>
        </a:p>
      </dgm:t>
    </dgm:pt>
    <dgm:pt modelId="{51893AC4-211F-4390-9D55-75445E0697B6}" type="parTrans" cxnId="{36C8F9A9-F415-4399-95CE-15F24653D15E}">
      <dgm:prSet/>
      <dgm:spPr/>
      <dgm:t>
        <a:bodyPr/>
        <a:lstStyle/>
        <a:p>
          <a:endParaRPr lang="en-US"/>
        </a:p>
      </dgm:t>
    </dgm:pt>
    <dgm:pt modelId="{28164A90-02EF-415A-BED2-5DC27E43868D}" type="sibTrans" cxnId="{36C8F9A9-F415-4399-95CE-15F24653D15E}">
      <dgm:prSet/>
      <dgm:spPr/>
      <dgm:t>
        <a:bodyPr/>
        <a:lstStyle/>
        <a:p>
          <a:endParaRPr lang="en-US"/>
        </a:p>
      </dgm:t>
    </dgm:pt>
    <dgm:pt modelId="{70869BBE-77A2-464D-BF1C-93FAF094A23D}">
      <dgm:prSet/>
      <dgm:spPr/>
      <dgm:t>
        <a:bodyPr/>
        <a:lstStyle/>
        <a:p>
          <a:pPr>
            <a:lnSpc>
              <a:spcPct val="100000"/>
            </a:lnSpc>
          </a:pPr>
          <a:r>
            <a:rPr lang="en-US" dirty="0"/>
            <a:t>  Limit 1000 words </a:t>
          </a:r>
        </a:p>
      </dgm:t>
    </dgm:pt>
    <dgm:pt modelId="{7BD11A8F-8B14-4FEA-8294-45ED1BAB1FA3}" type="parTrans" cxnId="{729F4F97-B54C-4C6A-87FE-07BD5029EF9F}">
      <dgm:prSet/>
      <dgm:spPr/>
      <dgm:t>
        <a:bodyPr/>
        <a:lstStyle/>
        <a:p>
          <a:endParaRPr lang="en-US"/>
        </a:p>
      </dgm:t>
    </dgm:pt>
    <dgm:pt modelId="{68435A3F-8228-4DCE-B6A0-637B638031AA}" type="sibTrans" cxnId="{729F4F97-B54C-4C6A-87FE-07BD5029EF9F}">
      <dgm:prSet/>
      <dgm:spPr/>
      <dgm:t>
        <a:bodyPr/>
        <a:lstStyle/>
        <a:p>
          <a:endParaRPr lang="en-US"/>
        </a:p>
      </dgm:t>
    </dgm:pt>
    <dgm:pt modelId="{FA647D44-F9F5-4043-80E3-3CC8557D0B8E}" type="pres">
      <dgm:prSet presAssocID="{8AC36D29-1BAA-4D07-AB2E-6449CEF3FEF7}" presName="root" presStyleCnt="0">
        <dgm:presLayoutVars>
          <dgm:dir/>
          <dgm:resizeHandles val="exact"/>
        </dgm:presLayoutVars>
      </dgm:prSet>
      <dgm:spPr/>
    </dgm:pt>
    <dgm:pt modelId="{FE542068-F533-41DE-8966-F77DE6EF6BE7}" type="pres">
      <dgm:prSet presAssocID="{E1D70EF6-2B29-45B0-9FCC-B69EB7449F6B}" presName="compNode" presStyleCnt="0"/>
      <dgm:spPr/>
    </dgm:pt>
    <dgm:pt modelId="{C79CDD03-E7BB-4D05-A573-2BB37531394F}" type="pres">
      <dgm:prSet presAssocID="{E1D70EF6-2B29-45B0-9FCC-B69EB7449F6B}" presName="bgRect" presStyleLbl="bgShp" presStyleIdx="0" presStyleCnt="3"/>
      <dgm:spPr/>
    </dgm:pt>
    <dgm:pt modelId="{12AD2FFA-8D5E-4050-ABE9-1F6E49219850}" type="pres">
      <dgm:prSet presAssocID="{E1D70EF6-2B29-45B0-9FCC-B69EB7449F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702E6862-271F-4627-8CC8-2D5612F6947D}" type="pres">
      <dgm:prSet presAssocID="{E1D70EF6-2B29-45B0-9FCC-B69EB7449F6B}" presName="spaceRect" presStyleCnt="0"/>
      <dgm:spPr/>
    </dgm:pt>
    <dgm:pt modelId="{516D6F31-D10A-452D-B560-B104DF61EC70}" type="pres">
      <dgm:prSet presAssocID="{E1D70EF6-2B29-45B0-9FCC-B69EB7449F6B}" presName="parTx" presStyleLbl="revTx" presStyleIdx="0" presStyleCnt="3">
        <dgm:presLayoutVars>
          <dgm:chMax val="0"/>
          <dgm:chPref val="0"/>
        </dgm:presLayoutVars>
      </dgm:prSet>
      <dgm:spPr/>
    </dgm:pt>
    <dgm:pt modelId="{673164F3-36F4-48C7-953A-AEB7A653955A}" type="pres">
      <dgm:prSet presAssocID="{6C0E0482-1396-4E1F-9926-CB60CAD50D31}" presName="sibTrans" presStyleCnt="0"/>
      <dgm:spPr/>
    </dgm:pt>
    <dgm:pt modelId="{B29082AC-D6D5-44C3-AAD7-A526CC074B8E}" type="pres">
      <dgm:prSet presAssocID="{F583578D-79FF-4E00-9E68-D14173152C62}" presName="compNode" presStyleCnt="0"/>
      <dgm:spPr/>
    </dgm:pt>
    <dgm:pt modelId="{A1B4A351-7C57-40C2-96F0-6B4438911A65}" type="pres">
      <dgm:prSet presAssocID="{F583578D-79FF-4E00-9E68-D14173152C62}" presName="bgRect" presStyleLbl="bgShp" presStyleIdx="1" presStyleCnt="3"/>
      <dgm:spPr/>
    </dgm:pt>
    <dgm:pt modelId="{1188D8B3-DFBA-46F3-A7C3-55D6A836B4E0}" type="pres">
      <dgm:prSet presAssocID="{F583578D-79FF-4E00-9E68-D14173152C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F4280FDF-F394-40B9-84AC-BB453CBD6967}" type="pres">
      <dgm:prSet presAssocID="{F583578D-79FF-4E00-9E68-D14173152C62}" presName="spaceRect" presStyleCnt="0"/>
      <dgm:spPr/>
    </dgm:pt>
    <dgm:pt modelId="{73FFD851-DF71-407E-9DD0-7CE5817D577A}" type="pres">
      <dgm:prSet presAssocID="{F583578D-79FF-4E00-9E68-D14173152C62}" presName="parTx" presStyleLbl="revTx" presStyleIdx="1" presStyleCnt="3">
        <dgm:presLayoutVars>
          <dgm:chMax val="0"/>
          <dgm:chPref val="0"/>
        </dgm:presLayoutVars>
      </dgm:prSet>
      <dgm:spPr/>
    </dgm:pt>
    <dgm:pt modelId="{7C2AEBA4-7B30-489C-8ED0-005247DB18CD}" type="pres">
      <dgm:prSet presAssocID="{28164A90-02EF-415A-BED2-5DC27E43868D}" presName="sibTrans" presStyleCnt="0"/>
      <dgm:spPr/>
    </dgm:pt>
    <dgm:pt modelId="{1D07DF89-9458-4C8C-9422-EDD3C11D8DB6}" type="pres">
      <dgm:prSet presAssocID="{70869BBE-77A2-464D-BF1C-93FAF094A23D}" presName="compNode" presStyleCnt="0"/>
      <dgm:spPr/>
    </dgm:pt>
    <dgm:pt modelId="{2721224E-89E5-4B9C-BFE3-BC73AA8B1A5D}" type="pres">
      <dgm:prSet presAssocID="{70869BBE-77A2-464D-BF1C-93FAF094A23D}" presName="bgRect" presStyleLbl="bgShp" presStyleIdx="2" presStyleCnt="3"/>
      <dgm:spPr/>
    </dgm:pt>
    <dgm:pt modelId="{BAA7D41D-805B-417D-ADBD-B32801ABA68D}" type="pres">
      <dgm:prSet presAssocID="{70869BBE-77A2-464D-BF1C-93FAF094A2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51C05798-4AE4-445C-949F-D3E80E83D698}" type="pres">
      <dgm:prSet presAssocID="{70869BBE-77A2-464D-BF1C-93FAF094A23D}" presName="spaceRect" presStyleCnt="0"/>
      <dgm:spPr/>
    </dgm:pt>
    <dgm:pt modelId="{2B385DE0-939A-4425-9D35-8796A4F0DDD3}" type="pres">
      <dgm:prSet presAssocID="{70869BBE-77A2-464D-BF1C-93FAF094A23D}" presName="parTx" presStyleLbl="revTx" presStyleIdx="2" presStyleCnt="3">
        <dgm:presLayoutVars>
          <dgm:chMax val="0"/>
          <dgm:chPref val="0"/>
        </dgm:presLayoutVars>
      </dgm:prSet>
      <dgm:spPr/>
    </dgm:pt>
  </dgm:ptLst>
  <dgm:cxnLst>
    <dgm:cxn modelId="{45F0A63A-4AA3-4FCF-8A06-B5C74AE319A6}" type="presOf" srcId="{70869BBE-77A2-464D-BF1C-93FAF094A23D}" destId="{2B385DE0-939A-4425-9D35-8796A4F0DDD3}" srcOrd="0" destOrd="0" presId="urn:microsoft.com/office/officeart/2018/2/layout/IconVerticalSolidList"/>
    <dgm:cxn modelId="{64F1CA3A-749F-48CB-A8BC-F04859A72A37}" type="presOf" srcId="{E1D70EF6-2B29-45B0-9FCC-B69EB7449F6B}" destId="{516D6F31-D10A-452D-B560-B104DF61EC70}" srcOrd="0" destOrd="0" presId="urn:microsoft.com/office/officeart/2018/2/layout/IconVerticalSolidList"/>
    <dgm:cxn modelId="{4F41E091-E8FC-4409-8050-530BFB6C9E1D}" type="presOf" srcId="{8AC36D29-1BAA-4D07-AB2E-6449CEF3FEF7}" destId="{FA647D44-F9F5-4043-80E3-3CC8557D0B8E}" srcOrd="0" destOrd="0" presId="urn:microsoft.com/office/officeart/2018/2/layout/IconVerticalSolidList"/>
    <dgm:cxn modelId="{729F4F97-B54C-4C6A-87FE-07BD5029EF9F}" srcId="{8AC36D29-1BAA-4D07-AB2E-6449CEF3FEF7}" destId="{70869BBE-77A2-464D-BF1C-93FAF094A23D}" srcOrd="2" destOrd="0" parTransId="{7BD11A8F-8B14-4FEA-8294-45ED1BAB1FA3}" sibTransId="{68435A3F-8228-4DCE-B6A0-637B638031AA}"/>
    <dgm:cxn modelId="{C7C462A6-58B8-4565-9E71-47EEEC4ADCF6}" srcId="{8AC36D29-1BAA-4D07-AB2E-6449CEF3FEF7}" destId="{E1D70EF6-2B29-45B0-9FCC-B69EB7449F6B}" srcOrd="0" destOrd="0" parTransId="{8BB62F47-5723-4EE4-85AE-FF5809F249DD}" sibTransId="{6C0E0482-1396-4E1F-9926-CB60CAD50D31}"/>
    <dgm:cxn modelId="{36C8F9A9-F415-4399-95CE-15F24653D15E}" srcId="{8AC36D29-1BAA-4D07-AB2E-6449CEF3FEF7}" destId="{F583578D-79FF-4E00-9E68-D14173152C62}" srcOrd="1" destOrd="0" parTransId="{51893AC4-211F-4390-9D55-75445E0697B6}" sibTransId="{28164A90-02EF-415A-BED2-5DC27E43868D}"/>
    <dgm:cxn modelId="{9DA9A3BB-BD9C-453C-9552-92E37DC06F6E}" type="presOf" srcId="{F583578D-79FF-4E00-9E68-D14173152C62}" destId="{73FFD851-DF71-407E-9DD0-7CE5817D577A}" srcOrd="0" destOrd="0" presId="urn:microsoft.com/office/officeart/2018/2/layout/IconVerticalSolidList"/>
    <dgm:cxn modelId="{A0498226-1EC2-4B33-BB48-E6ECCD6BE362}" type="presParOf" srcId="{FA647D44-F9F5-4043-80E3-3CC8557D0B8E}" destId="{FE542068-F533-41DE-8966-F77DE6EF6BE7}" srcOrd="0" destOrd="0" presId="urn:microsoft.com/office/officeart/2018/2/layout/IconVerticalSolidList"/>
    <dgm:cxn modelId="{A21D5C66-2084-4B97-9393-2B229F665033}" type="presParOf" srcId="{FE542068-F533-41DE-8966-F77DE6EF6BE7}" destId="{C79CDD03-E7BB-4D05-A573-2BB37531394F}" srcOrd="0" destOrd="0" presId="urn:microsoft.com/office/officeart/2018/2/layout/IconVerticalSolidList"/>
    <dgm:cxn modelId="{5B9D9DE5-4796-4636-A51B-311CDA80BA7B}" type="presParOf" srcId="{FE542068-F533-41DE-8966-F77DE6EF6BE7}" destId="{12AD2FFA-8D5E-4050-ABE9-1F6E49219850}" srcOrd="1" destOrd="0" presId="urn:microsoft.com/office/officeart/2018/2/layout/IconVerticalSolidList"/>
    <dgm:cxn modelId="{B7167A1C-BD2F-45D2-A3DB-FB059D17E09B}" type="presParOf" srcId="{FE542068-F533-41DE-8966-F77DE6EF6BE7}" destId="{702E6862-271F-4627-8CC8-2D5612F6947D}" srcOrd="2" destOrd="0" presId="urn:microsoft.com/office/officeart/2018/2/layout/IconVerticalSolidList"/>
    <dgm:cxn modelId="{1DBD577F-74BF-45A9-81CE-B82A5D93A329}" type="presParOf" srcId="{FE542068-F533-41DE-8966-F77DE6EF6BE7}" destId="{516D6F31-D10A-452D-B560-B104DF61EC70}" srcOrd="3" destOrd="0" presId="urn:microsoft.com/office/officeart/2018/2/layout/IconVerticalSolidList"/>
    <dgm:cxn modelId="{8D7FAB63-B75D-4041-BCF8-9E5B0ACFDBF1}" type="presParOf" srcId="{FA647D44-F9F5-4043-80E3-3CC8557D0B8E}" destId="{673164F3-36F4-48C7-953A-AEB7A653955A}" srcOrd="1" destOrd="0" presId="urn:microsoft.com/office/officeart/2018/2/layout/IconVerticalSolidList"/>
    <dgm:cxn modelId="{FB1169FE-E8B1-4199-AEF6-93976084128B}" type="presParOf" srcId="{FA647D44-F9F5-4043-80E3-3CC8557D0B8E}" destId="{B29082AC-D6D5-44C3-AAD7-A526CC074B8E}" srcOrd="2" destOrd="0" presId="urn:microsoft.com/office/officeart/2018/2/layout/IconVerticalSolidList"/>
    <dgm:cxn modelId="{8D8A6BCF-E51E-4B12-996F-113BF7281A37}" type="presParOf" srcId="{B29082AC-D6D5-44C3-AAD7-A526CC074B8E}" destId="{A1B4A351-7C57-40C2-96F0-6B4438911A65}" srcOrd="0" destOrd="0" presId="urn:microsoft.com/office/officeart/2018/2/layout/IconVerticalSolidList"/>
    <dgm:cxn modelId="{9B9E0C81-F469-4FE3-AC33-7290D992065D}" type="presParOf" srcId="{B29082AC-D6D5-44C3-AAD7-A526CC074B8E}" destId="{1188D8B3-DFBA-46F3-A7C3-55D6A836B4E0}" srcOrd="1" destOrd="0" presId="urn:microsoft.com/office/officeart/2018/2/layout/IconVerticalSolidList"/>
    <dgm:cxn modelId="{A230C69E-757E-4A0D-A0D8-80AAB57D4B26}" type="presParOf" srcId="{B29082AC-D6D5-44C3-AAD7-A526CC074B8E}" destId="{F4280FDF-F394-40B9-84AC-BB453CBD6967}" srcOrd="2" destOrd="0" presId="urn:microsoft.com/office/officeart/2018/2/layout/IconVerticalSolidList"/>
    <dgm:cxn modelId="{CADAEB80-6DD3-455D-8D7F-EFDAD7285887}" type="presParOf" srcId="{B29082AC-D6D5-44C3-AAD7-A526CC074B8E}" destId="{73FFD851-DF71-407E-9DD0-7CE5817D577A}" srcOrd="3" destOrd="0" presId="urn:microsoft.com/office/officeart/2018/2/layout/IconVerticalSolidList"/>
    <dgm:cxn modelId="{4B3891D4-63E7-4519-964A-F0C69F5F202D}" type="presParOf" srcId="{FA647D44-F9F5-4043-80E3-3CC8557D0B8E}" destId="{7C2AEBA4-7B30-489C-8ED0-005247DB18CD}" srcOrd="3" destOrd="0" presId="urn:microsoft.com/office/officeart/2018/2/layout/IconVerticalSolidList"/>
    <dgm:cxn modelId="{45E6E272-96B5-4388-BF8E-CD31B0E8F35A}" type="presParOf" srcId="{FA647D44-F9F5-4043-80E3-3CC8557D0B8E}" destId="{1D07DF89-9458-4C8C-9422-EDD3C11D8DB6}" srcOrd="4" destOrd="0" presId="urn:microsoft.com/office/officeart/2018/2/layout/IconVerticalSolidList"/>
    <dgm:cxn modelId="{7F3E0E6B-EE5C-4D53-B41A-B0E2EBD268B5}" type="presParOf" srcId="{1D07DF89-9458-4C8C-9422-EDD3C11D8DB6}" destId="{2721224E-89E5-4B9C-BFE3-BC73AA8B1A5D}" srcOrd="0" destOrd="0" presId="urn:microsoft.com/office/officeart/2018/2/layout/IconVerticalSolidList"/>
    <dgm:cxn modelId="{869BB372-4EA6-4155-8607-CC134C84E3E5}" type="presParOf" srcId="{1D07DF89-9458-4C8C-9422-EDD3C11D8DB6}" destId="{BAA7D41D-805B-417D-ADBD-B32801ABA68D}" srcOrd="1" destOrd="0" presId="urn:microsoft.com/office/officeart/2018/2/layout/IconVerticalSolidList"/>
    <dgm:cxn modelId="{82FB4DC1-2CC6-4958-9F8B-E8853D0CE4BA}" type="presParOf" srcId="{1D07DF89-9458-4C8C-9422-EDD3C11D8DB6}" destId="{51C05798-4AE4-445C-949F-D3E80E83D698}" srcOrd="2" destOrd="0" presId="urn:microsoft.com/office/officeart/2018/2/layout/IconVerticalSolidList"/>
    <dgm:cxn modelId="{1BF2BED4-546A-438E-B303-866468E5C0CB}" type="presParOf" srcId="{1D07DF89-9458-4C8C-9422-EDD3C11D8DB6}" destId="{2B385DE0-939A-4425-9D35-8796A4F0DD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9E161A-4C00-483A-A781-16CE395D9B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3964EF9-5D0D-4F1A-88D1-B20930E47CF9}">
      <dgm:prSet/>
      <dgm:spPr/>
      <dgm:t>
        <a:bodyPr/>
        <a:lstStyle/>
        <a:p>
          <a:r>
            <a:rPr lang="en-US"/>
            <a:t>√	Review the application, cross check it against the </a:t>
          </a:r>
        </a:p>
      </dgm:t>
    </dgm:pt>
    <dgm:pt modelId="{ED6705F4-CB93-460F-AB09-BC04FF169E7F}" type="parTrans" cxnId="{3D2D307D-F29E-4A91-8DC0-1CE9EC971FA8}">
      <dgm:prSet/>
      <dgm:spPr/>
      <dgm:t>
        <a:bodyPr/>
        <a:lstStyle/>
        <a:p>
          <a:endParaRPr lang="en-US"/>
        </a:p>
      </dgm:t>
    </dgm:pt>
    <dgm:pt modelId="{B31B8BEC-DDB6-4C7D-8716-0CC4ADDF2F52}" type="sibTrans" cxnId="{3D2D307D-F29E-4A91-8DC0-1CE9EC971FA8}">
      <dgm:prSet/>
      <dgm:spPr/>
      <dgm:t>
        <a:bodyPr/>
        <a:lstStyle/>
        <a:p>
          <a:endParaRPr lang="en-US"/>
        </a:p>
      </dgm:t>
    </dgm:pt>
    <dgm:pt modelId="{C64F23CC-F063-4628-9146-445895A47CC7}">
      <dgm:prSet/>
      <dgm:spPr/>
      <dgm:t>
        <a:bodyPr/>
        <a:lstStyle/>
        <a:p>
          <a:r>
            <a:rPr lang="en-US"/>
            <a:t>Application Handbook.	</a:t>
          </a:r>
        </a:p>
      </dgm:t>
    </dgm:pt>
    <dgm:pt modelId="{4E5E6EB3-CC9D-4796-9BC3-16FCF8F71052}" type="parTrans" cxnId="{07007518-A51D-426E-ADDB-5E76F36B589B}">
      <dgm:prSet/>
      <dgm:spPr/>
      <dgm:t>
        <a:bodyPr/>
        <a:lstStyle/>
        <a:p>
          <a:endParaRPr lang="en-US"/>
        </a:p>
      </dgm:t>
    </dgm:pt>
    <dgm:pt modelId="{2D091FB4-3319-4842-A483-7490D43B1301}" type="sibTrans" cxnId="{07007518-A51D-426E-ADDB-5E76F36B589B}">
      <dgm:prSet/>
      <dgm:spPr/>
      <dgm:t>
        <a:bodyPr/>
        <a:lstStyle/>
        <a:p>
          <a:endParaRPr lang="en-US"/>
        </a:p>
      </dgm:t>
    </dgm:pt>
    <dgm:pt modelId="{765248F6-2C08-4545-96C0-853AF5B6875B}">
      <dgm:prSet/>
      <dgm:spPr/>
      <dgm:t>
        <a:bodyPr/>
        <a:lstStyle/>
        <a:p>
          <a:r>
            <a:rPr lang="en-US"/>
            <a:t>√	Review and complete the Exhibit Checklist</a:t>
          </a:r>
        </a:p>
      </dgm:t>
    </dgm:pt>
    <dgm:pt modelId="{832400BE-5658-412A-AB11-2764D5C44ABC}" type="parTrans" cxnId="{B7888BDD-5C7F-47BC-9C7B-1361BF7BC2F5}">
      <dgm:prSet/>
      <dgm:spPr/>
      <dgm:t>
        <a:bodyPr/>
        <a:lstStyle/>
        <a:p>
          <a:endParaRPr lang="en-US"/>
        </a:p>
      </dgm:t>
    </dgm:pt>
    <dgm:pt modelId="{CABF9C29-F2BA-4385-91C6-74D70B5D118F}" type="sibTrans" cxnId="{B7888BDD-5C7F-47BC-9C7B-1361BF7BC2F5}">
      <dgm:prSet/>
      <dgm:spPr/>
      <dgm:t>
        <a:bodyPr/>
        <a:lstStyle/>
        <a:p>
          <a:endParaRPr lang="en-US"/>
        </a:p>
      </dgm:t>
    </dgm:pt>
    <dgm:pt modelId="{6A15A03C-3B8B-45BB-9537-54B0B787D9E3}">
      <dgm:prSet/>
      <dgm:spPr/>
      <dgm:t>
        <a:bodyPr/>
        <a:lstStyle/>
        <a:p>
          <a:r>
            <a:rPr lang="en-US"/>
            <a:t>√ 	If you’ve checked the upload box on the application, that means you have an exhibit to name e.g. </a:t>
          </a:r>
          <a:r>
            <a:rPr lang="en-US" b="1"/>
            <a:t>000.3 Portland GCOC </a:t>
          </a:r>
          <a:r>
            <a:rPr lang="en-US"/>
            <a:t>and upload</a:t>
          </a:r>
        </a:p>
      </dgm:t>
    </dgm:pt>
    <dgm:pt modelId="{3821ABAB-D839-4A3F-AB18-42CF341B9E24}" type="parTrans" cxnId="{EE990A01-35A4-4F2E-803E-6E0BB8D998F5}">
      <dgm:prSet/>
      <dgm:spPr/>
      <dgm:t>
        <a:bodyPr/>
        <a:lstStyle/>
        <a:p>
          <a:endParaRPr lang="en-US"/>
        </a:p>
      </dgm:t>
    </dgm:pt>
    <dgm:pt modelId="{17616DD6-0740-40C7-944E-9BB32EE7F8F1}" type="sibTrans" cxnId="{EE990A01-35A4-4F2E-803E-6E0BB8D998F5}">
      <dgm:prSet/>
      <dgm:spPr/>
      <dgm:t>
        <a:bodyPr/>
        <a:lstStyle/>
        <a:p>
          <a:endParaRPr lang="en-US"/>
        </a:p>
      </dgm:t>
    </dgm:pt>
    <dgm:pt modelId="{1254B30F-C8DC-40BE-BEEC-9EBDBC609A4D}">
      <dgm:prSet/>
      <dgm:spPr/>
      <dgm:t>
        <a:bodyPr/>
        <a:lstStyle/>
        <a:p>
          <a:r>
            <a:rPr lang="en-US"/>
            <a:t>√	Review the Rating and Ranking…see how you score  </a:t>
          </a:r>
        </a:p>
      </dgm:t>
    </dgm:pt>
    <dgm:pt modelId="{0D608892-DB8A-44FB-82DE-896FF693BB38}" type="parTrans" cxnId="{59E1ECA2-AF5F-429C-B3AE-99A2718580AA}">
      <dgm:prSet/>
      <dgm:spPr/>
      <dgm:t>
        <a:bodyPr/>
        <a:lstStyle/>
        <a:p>
          <a:endParaRPr lang="en-US"/>
        </a:p>
      </dgm:t>
    </dgm:pt>
    <dgm:pt modelId="{07F38ED4-9319-4A35-A51B-8F4C1715C5C5}" type="sibTrans" cxnId="{59E1ECA2-AF5F-429C-B3AE-99A2718580AA}">
      <dgm:prSet/>
      <dgm:spPr/>
      <dgm:t>
        <a:bodyPr/>
        <a:lstStyle/>
        <a:p>
          <a:endParaRPr lang="en-US"/>
        </a:p>
      </dgm:t>
    </dgm:pt>
    <dgm:pt modelId="{17ECAB56-AB5C-4A05-B40D-C6D773763C40}">
      <dgm:prSet/>
      <dgm:spPr/>
      <dgm:t>
        <a:bodyPr/>
        <a:lstStyle/>
        <a:p>
          <a:r>
            <a:rPr lang="en-US"/>
            <a:t>√	Complete and scan all required WET SIGNATURE Docs in BLUE INK; </a:t>
          </a:r>
        </a:p>
      </dgm:t>
    </dgm:pt>
    <dgm:pt modelId="{C7270AC3-7A85-40F3-9543-88A10E05EAEF}" type="parTrans" cxnId="{BD4D4E00-2E10-48B8-96CC-681EB4506248}">
      <dgm:prSet/>
      <dgm:spPr/>
      <dgm:t>
        <a:bodyPr/>
        <a:lstStyle/>
        <a:p>
          <a:endParaRPr lang="en-US"/>
        </a:p>
      </dgm:t>
    </dgm:pt>
    <dgm:pt modelId="{737882D0-8665-48EE-930D-335FE68FC64A}" type="sibTrans" cxnId="{BD4D4E00-2E10-48B8-96CC-681EB4506248}">
      <dgm:prSet/>
      <dgm:spPr/>
      <dgm:t>
        <a:bodyPr/>
        <a:lstStyle/>
        <a:p>
          <a:endParaRPr lang="en-US"/>
        </a:p>
      </dgm:t>
    </dgm:pt>
    <dgm:pt modelId="{F8D42030-1410-4D4F-B03B-E2404F8B7FBD}">
      <dgm:prSet/>
      <dgm:spPr/>
      <dgm:t>
        <a:bodyPr/>
        <a:lstStyle/>
        <a:p>
          <a:r>
            <a:rPr lang="en-US" b="1" u="sng"/>
            <a:t>DO NOT </a:t>
          </a:r>
          <a:r>
            <a:rPr lang="en-US" b="1"/>
            <a:t>mail</a:t>
          </a:r>
          <a:r>
            <a:rPr lang="en-US"/>
            <a:t> wet signature pages to DOH unless we request them …keep the original  signature documents with the application.  </a:t>
          </a:r>
        </a:p>
      </dgm:t>
    </dgm:pt>
    <dgm:pt modelId="{18A0CA5E-F3F1-427D-9DBE-2A5D19991ECE}" type="parTrans" cxnId="{901B675B-AF10-4699-8F40-6C186B78B727}">
      <dgm:prSet/>
      <dgm:spPr/>
      <dgm:t>
        <a:bodyPr/>
        <a:lstStyle/>
        <a:p>
          <a:endParaRPr lang="en-US"/>
        </a:p>
      </dgm:t>
    </dgm:pt>
    <dgm:pt modelId="{4B4A90FC-BE57-471C-94CF-21A09D09384B}" type="sibTrans" cxnId="{901B675B-AF10-4699-8F40-6C186B78B727}">
      <dgm:prSet/>
      <dgm:spPr/>
      <dgm:t>
        <a:bodyPr/>
        <a:lstStyle/>
        <a:p>
          <a:endParaRPr lang="en-US"/>
        </a:p>
      </dgm:t>
    </dgm:pt>
    <dgm:pt modelId="{A63C36FA-A498-4155-B13D-E1CFF89149B7}">
      <dgm:prSet/>
      <dgm:spPr/>
      <dgm:t>
        <a:bodyPr/>
        <a:lstStyle/>
        <a:p>
          <a:r>
            <a:rPr lang="en-US"/>
            <a:t>√	Take a moment to congratulate </a:t>
          </a:r>
          <a:r>
            <a:rPr lang="en-US" u="sng"/>
            <a:t>all</a:t>
          </a:r>
          <a:r>
            <a:rPr lang="en-US"/>
            <a:t> the folks around you for a great job pulling this all together.   </a:t>
          </a:r>
        </a:p>
      </dgm:t>
    </dgm:pt>
    <dgm:pt modelId="{AA3DA74C-C4DA-4106-BDB7-18F5C8C5831C}" type="parTrans" cxnId="{98FE96A3-F6D6-4076-A253-81E204024F24}">
      <dgm:prSet/>
      <dgm:spPr/>
      <dgm:t>
        <a:bodyPr/>
        <a:lstStyle/>
        <a:p>
          <a:endParaRPr lang="en-US"/>
        </a:p>
      </dgm:t>
    </dgm:pt>
    <dgm:pt modelId="{D20176E2-AF0F-43B1-808F-B7FF81ABCDAB}" type="sibTrans" cxnId="{98FE96A3-F6D6-4076-A253-81E204024F24}">
      <dgm:prSet/>
      <dgm:spPr/>
      <dgm:t>
        <a:bodyPr/>
        <a:lstStyle/>
        <a:p>
          <a:endParaRPr lang="en-US"/>
        </a:p>
      </dgm:t>
    </dgm:pt>
    <dgm:pt modelId="{18E5114D-8D2F-472D-A71D-81A2603A9065}" type="pres">
      <dgm:prSet presAssocID="{829E161A-4C00-483A-A781-16CE395D9B06}" presName="linear" presStyleCnt="0">
        <dgm:presLayoutVars>
          <dgm:animLvl val="lvl"/>
          <dgm:resizeHandles val="exact"/>
        </dgm:presLayoutVars>
      </dgm:prSet>
      <dgm:spPr/>
    </dgm:pt>
    <dgm:pt modelId="{643D3012-A05B-4C4A-9637-5991141C45F6}" type="pres">
      <dgm:prSet presAssocID="{23964EF9-5D0D-4F1A-88D1-B20930E47CF9}" presName="parentText" presStyleLbl="node1" presStyleIdx="0" presStyleCnt="6">
        <dgm:presLayoutVars>
          <dgm:chMax val="0"/>
          <dgm:bulletEnabled val="1"/>
        </dgm:presLayoutVars>
      </dgm:prSet>
      <dgm:spPr/>
    </dgm:pt>
    <dgm:pt modelId="{70C4157B-2B9F-4536-BF32-16BB4FEB862F}" type="pres">
      <dgm:prSet presAssocID="{23964EF9-5D0D-4F1A-88D1-B20930E47CF9}" presName="childText" presStyleLbl="revTx" presStyleIdx="0" presStyleCnt="2">
        <dgm:presLayoutVars>
          <dgm:bulletEnabled val="1"/>
        </dgm:presLayoutVars>
      </dgm:prSet>
      <dgm:spPr/>
    </dgm:pt>
    <dgm:pt modelId="{D9F87660-414E-416D-BD45-815F1FF91F8B}" type="pres">
      <dgm:prSet presAssocID="{765248F6-2C08-4545-96C0-853AF5B6875B}" presName="parentText" presStyleLbl="node1" presStyleIdx="1" presStyleCnt="6">
        <dgm:presLayoutVars>
          <dgm:chMax val="0"/>
          <dgm:bulletEnabled val="1"/>
        </dgm:presLayoutVars>
      </dgm:prSet>
      <dgm:spPr/>
    </dgm:pt>
    <dgm:pt modelId="{8D232AE2-366D-4D7C-B87E-2B2E142D15B8}" type="pres">
      <dgm:prSet presAssocID="{CABF9C29-F2BA-4385-91C6-74D70B5D118F}" presName="spacer" presStyleCnt="0"/>
      <dgm:spPr/>
    </dgm:pt>
    <dgm:pt modelId="{DCE7AE23-EB96-47E2-B0E8-3F71D6CB5979}" type="pres">
      <dgm:prSet presAssocID="{6A15A03C-3B8B-45BB-9537-54B0B787D9E3}" presName="parentText" presStyleLbl="node1" presStyleIdx="2" presStyleCnt="6">
        <dgm:presLayoutVars>
          <dgm:chMax val="0"/>
          <dgm:bulletEnabled val="1"/>
        </dgm:presLayoutVars>
      </dgm:prSet>
      <dgm:spPr/>
    </dgm:pt>
    <dgm:pt modelId="{AC78D624-961D-4C82-B7FF-688A784A6130}" type="pres">
      <dgm:prSet presAssocID="{17616DD6-0740-40C7-944E-9BB32EE7F8F1}" presName="spacer" presStyleCnt="0"/>
      <dgm:spPr/>
    </dgm:pt>
    <dgm:pt modelId="{7600B98A-165A-4483-AECA-E34706419613}" type="pres">
      <dgm:prSet presAssocID="{1254B30F-C8DC-40BE-BEEC-9EBDBC609A4D}" presName="parentText" presStyleLbl="node1" presStyleIdx="3" presStyleCnt="6">
        <dgm:presLayoutVars>
          <dgm:chMax val="0"/>
          <dgm:bulletEnabled val="1"/>
        </dgm:presLayoutVars>
      </dgm:prSet>
      <dgm:spPr/>
    </dgm:pt>
    <dgm:pt modelId="{512C9BA8-1ADE-450A-801C-2C2A93427CD5}" type="pres">
      <dgm:prSet presAssocID="{07F38ED4-9319-4A35-A51B-8F4C1715C5C5}" presName="spacer" presStyleCnt="0"/>
      <dgm:spPr/>
    </dgm:pt>
    <dgm:pt modelId="{456ED2EC-428C-46A7-8464-A4DA48CFAE03}" type="pres">
      <dgm:prSet presAssocID="{17ECAB56-AB5C-4A05-B40D-C6D773763C40}" presName="parentText" presStyleLbl="node1" presStyleIdx="4" presStyleCnt="6">
        <dgm:presLayoutVars>
          <dgm:chMax val="0"/>
          <dgm:bulletEnabled val="1"/>
        </dgm:presLayoutVars>
      </dgm:prSet>
      <dgm:spPr/>
    </dgm:pt>
    <dgm:pt modelId="{D275E83B-0B9B-4E14-9728-58D192C6BF5A}" type="pres">
      <dgm:prSet presAssocID="{17ECAB56-AB5C-4A05-B40D-C6D773763C40}" presName="childText" presStyleLbl="revTx" presStyleIdx="1" presStyleCnt="2">
        <dgm:presLayoutVars>
          <dgm:bulletEnabled val="1"/>
        </dgm:presLayoutVars>
      </dgm:prSet>
      <dgm:spPr/>
    </dgm:pt>
    <dgm:pt modelId="{647710B7-C4C6-4DE6-AA2B-6C635E4CBF4A}" type="pres">
      <dgm:prSet presAssocID="{A63C36FA-A498-4155-B13D-E1CFF89149B7}" presName="parentText" presStyleLbl="node1" presStyleIdx="5" presStyleCnt="6">
        <dgm:presLayoutVars>
          <dgm:chMax val="0"/>
          <dgm:bulletEnabled val="1"/>
        </dgm:presLayoutVars>
      </dgm:prSet>
      <dgm:spPr/>
    </dgm:pt>
  </dgm:ptLst>
  <dgm:cxnLst>
    <dgm:cxn modelId="{BD4D4E00-2E10-48B8-96CC-681EB4506248}" srcId="{829E161A-4C00-483A-A781-16CE395D9B06}" destId="{17ECAB56-AB5C-4A05-B40D-C6D773763C40}" srcOrd="4" destOrd="0" parTransId="{C7270AC3-7A85-40F3-9543-88A10E05EAEF}" sibTransId="{737882D0-8665-48EE-930D-335FE68FC64A}"/>
    <dgm:cxn modelId="{EE990A01-35A4-4F2E-803E-6E0BB8D998F5}" srcId="{829E161A-4C00-483A-A781-16CE395D9B06}" destId="{6A15A03C-3B8B-45BB-9537-54B0B787D9E3}" srcOrd="2" destOrd="0" parTransId="{3821ABAB-D839-4A3F-AB18-42CF341B9E24}" sibTransId="{17616DD6-0740-40C7-944E-9BB32EE7F8F1}"/>
    <dgm:cxn modelId="{07007518-A51D-426E-ADDB-5E76F36B589B}" srcId="{23964EF9-5D0D-4F1A-88D1-B20930E47CF9}" destId="{C64F23CC-F063-4628-9146-445895A47CC7}" srcOrd="0" destOrd="0" parTransId="{4E5E6EB3-CC9D-4796-9BC3-16FCF8F71052}" sibTransId="{2D091FB4-3319-4842-A483-7490D43B1301}"/>
    <dgm:cxn modelId="{901B675B-AF10-4699-8F40-6C186B78B727}" srcId="{17ECAB56-AB5C-4A05-B40D-C6D773763C40}" destId="{F8D42030-1410-4D4F-B03B-E2404F8B7FBD}" srcOrd="0" destOrd="0" parTransId="{18A0CA5E-F3F1-427D-9DBE-2A5D19991ECE}" sibTransId="{4B4A90FC-BE57-471C-94CF-21A09D09384B}"/>
    <dgm:cxn modelId="{38154E4D-1A7B-45AD-AD77-7F8A8F495A89}" type="presOf" srcId="{765248F6-2C08-4545-96C0-853AF5B6875B}" destId="{D9F87660-414E-416D-BD45-815F1FF91F8B}" srcOrd="0" destOrd="0" presId="urn:microsoft.com/office/officeart/2005/8/layout/vList2"/>
    <dgm:cxn modelId="{C191CB78-B55B-4448-9CDA-BBD290F3F084}" type="presOf" srcId="{6A15A03C-3B8B-45BB-9537-54B0B787D9E3}" destId="{DCE7AE23-EB96-47E2-B0E8-3F71D6CB5979}" srcOrd="0" destOrd="0" presId="urn:microsoft.com/office/officeart/2005/8/layout/vList2"/>
    <dgm:cxn modelId="{3D2D307D-F29E-4A91-8DC0-1CE9EC971FA8}" srcId="{829E161A-4C00-483A-A781-16CE395D9B06}" destId="{23964EF9-5D0D-4F1A-88D1-B20930E47CF9}" srcOrd="0" destOrd="0" parTransId="{ED6705F4-CB93-460F-AB09-BC04FF169E7F}" sibTransId="{B31B8BEC-DDB6-4C7D-8716-0CC4ADDF2F52}"/>
    <dgm:cxn modelId="{FDB0E887-29CD-4685-9AA7-25761F48067C}" type="presOf" srcId="{F8D42030-1410-4D4F-B03B-E2404F8B7FBD}" destId="{D275E83B-0B9B-4E14-9728-58D192C6BF5A}" srcOrd="0" destOrd="0" presId="urn:microsoft.com/office/officeart/2005/8/layout/vList2"/>
    <dgm:cxn modelId="{CB118A93-DF79-43EC-ACD7-86A79B2F0532}" type="presOf" srcId="{23964EF9-5D0D-4F1A-88D1-B20930E47CF9}" destId="{643D3012-A05B-4C4A-9637-5991141C45F6}" srcOrd="0" destOrd="0" presId="urn:microsoft.com/office/officeart/2005/8/layout/vList2"/>
    <dgm:cxn modelId="{59E1ECA2-AF5F-429C-B3AE-99A2718580AA}" srcId="{829E161A-4C00-483A-A781-16CE395D9B06}" destId="{1254B30F-C8DC-40BE-BEEC-9EBDBC609A4D}" srcOrd="3" destOrd="0" parTransId="{0D608892-DB8A-44FB-82DE-896FF693BB38}" sibTransId="{07F38ED4-9319-4A35-A51B-8F4C1715C5C5}"/>
    <dgm:cxn modelId="{98FE96A3-F6D6-4076-A253-81E204024F24}" srcId="{829E161A-4C00-483A-A781-16CE395D9B06}" destId="{A63C36FA-A498-4155-B13D-E1CFF89149B7}" srcOrd="5" destOrd="0" parTransId="{AA3DA74C-C4DA-4106-BDB7-18F5C8C5831C}" sibTransId="{D20176E2-AF0F-43B1-808F-B7FF81ABCDAB}"/>
    <dgm:cxn modelId="{94E4E5B9-F0E2-4345-B9F6-429DAD5BBD3B}" type="presOf" srcId="{17ECAB56-AB5C-4A05-B40D-C6D773763C40}" destId="{456ED2EC-428C-46A7-8464-A4DA48CFAE03}" srcOrd="0" destOrd="0" presId="urn:microsoft.com/office/officeart/2005/8/layout/vList2"/>
    <dgm:cxn modelId="{0419B8C1-A7C8-421B-AD1E-F73AB3717219}" type="presOf" srcId="{A63C36FA-A498-4155-B13D-E1CFF89149B7}" destId="{647710B7-C4C6-4DE6-AA2B-6C635E4CBF4A}" srcOrd="0" destOrd="0" presId="urn:microsoft.com/office/officeart/2005/8/layout/vList2"/>
    <dgm:cxn modelId="{5B990ACB-C97B-4A43-BBCA-968A45D23867}" type="presOf" srcId="{C64F23CC-F063-4628-9146-445895A47CC7}" destId="{70C4157B-2B9F-4536-BF32-16BB4FEB862F}" srcOrd="0" destOrd="0" presId="urn:microsoft.com/office/officeart/2005/8/layout/vList2"/>
    <dgm:cxn modelId="{38D7DBD2-147C-47F9-BA94-F090A90110CF}" type="presOf" srcId="{829E161A-4C00-483A-A781-16CE395D9B06}" destId="{18E5114D-8D2F-472D-A71D-81A2603A9065}" srcOrd="0" destOrd="0" presId="urn:microsoft.com/office/officeart/2005/8/layout/vList2"/>
    <dgm:cxn modelId="{B7888BDD-5C7F-47BC-9C7B-1361BF7BC2F5}" srcId="{829E161A-4C00-483A-A781-16CE395D9B06}" destId="{765248F6-2C08-4545-96C0-853AF5B6875B}" srcOrd="1" destOrd="0" parTransId="{832400BE-5658-412A-AB11-2764D5C44ABC}" sibTransId="{CABF9C29-F2BA-4385-91C6-74D70B5D118F}"/>
    <dgm:cxn modelId="{389C5EF6-7CAA-452C-84B8-E70942FE24CC}" type="presOf" srcId="{1254B30F-C8DC-40BE-BEEC-9EBDBC609A4D}" destId="{7600B98A-165A-4483-AECA-E34706419613}" srcOrd="0" destOrd="0" presId="urn:microsoft.com/office/officeart/2005/8/layout/vList2"/>
    <dgm:cxn modelId="{F903D6D6-B3CB-4382-BB33-44C5E5333542}" type="presParOf" srcId="{18E5114D-8D2F-472D-A71D-81A2603A9065}" destId="{643D3012-A05B-4C4A-9637-5991141C45F6}" srcOrd="0" destOrd="0" presId="urn:microsoft.com/office/officeart/2005/8/layout/vList2"/>
    <dgm:cxn modelId="{73C8EC1F-1622-4725-85E7-BBBA7892D7DB}" type="presParOf" srcId="{18E5114D-8D2F-472D-A71D-81A2603A9065}" destId="{70C4157B-2B9F-4536-BF32-16BB4FEB862F}" srcOrd="1" destOrd="0" presId="urn:microsoft.com/office/officeart/2005/8/layout/vList2"/>
    <dgm:cxn modelId="{4D8C991D-8F64-4AA0-A34D-1CBDABC1ED0B}" type="presParOf" srcId="{18E5114D-8D2F-472D-A71D-81A2603A9065}" destId="{D9F87660-414E-416D-BD45-815F1FF91F8B}" srcOrd="2" destOrd="0" presId="urn:microsoft.com/office/officeart/2005/8/layout/vList2"/>
    <dgm:cxn modelId="{8BB72F20-2BA5-4F71-8430-7AD05D09D069}" type="presParOf" srcId="{18E5114D-8D2F-472D-A71D-81A2603A9065}" destId="{8D232AE2-366D-4D7C-B87E-2B2E142D15B8}" srcOrd="3" destOrd="0" presId="urn:microsoft.com/office/officeart/2005/8/layout/vList2"/>
    <dgm:cxn modelId="{D97595FC-69A1-44E1-98C2-9E5471D03C89}" type="presParOf" srcId="{18E5114D-8D2F-472D-A71D-81A2603A9065}" destId="{DCE7AE23-EB96-47E2-B0E8-3F71D6CB5979}" srcOrd="4" destOrd="0" presId="urn:microsoft.com/office/officeart/2005/8/layout/vList2"/>
    <dgm:cxn modelId="{91BB8ACC-2578-494C-843E-AA23421A4AE4}" type="presParOf" srcId="{18E5114D-8D2F-472D-A71D-81A2603A9065}" destId="{AC78D624-961D-4C82-B7FF-688A784A6130}" srcOrd="5" destOrd="0" presId="urn:microsoft.com/office/officeart/2005/8/layout/vList2"/>
    <dgm:cxn modelId="{8DBBEEA6-0F4F-4079-8F72-8A1084EE89FC}" type="presParOf" srcId="{18E5114D-8D2F-472D-A71D-81A2603A9065}" destId="{7600B98A-165A-4483-AECA-E34706419613}" srcOrd="6" destOrd="0" presId="urn:microsoft.com/office/officeart/2005/8/layout/vList2"/>
    <dgm:cxn modelId="{A59B7080-1D8B-4A69-86C2-2181FFDD28BB}" type="presParOf" srcId="{18E5114D-8D2F-472D-A71D-81A2603A9065}" destId="{512C9BA8-1ADE-450A-801C-2C2A93427CD5}" srcOrd="7" destOrd="0" presId="urn:microsoft.com/office/officeart/2005/8/layout/vList2"/>
    <dgm:cxn modelId="{666A109F-F703-4334-A214-82B3127AEBA8}" type="presParOf" srcId="{18E5114D-8D2F-472D-A71D-81A2603A9065}" destId="{456ED2EC-428C-46A7-8464-A4DA48CFAE03}" srcOrd="8" destOrd="0" presId="urn:microsoft.com/office/officeart/2005/8/layout/vList2"/>
    <dgm:cxn modelId="{EFDAA8E6-9512-45A7-938A-4BD2AC83194C}" type="presParOf" srcId="{18E5114D-8D2F-472D-A71D-81A2603A9065}" destId="{D275E83B-0B9B-4E14-9728-58D192C6BF5A}" srcOrd="9" destOrd="0" presId="urn:microsoft.com/office/officeart/2005/8/layout/vList2"/>
    <dgm:cxn modelId="{8A366697-EB74-4DB4-ACBC-249EB0EE792F}" type="presParOf" srcId="{18E5114D-8D2F-472D-A71D-81A2603A9065}" destId="{647710B7-C4C6-4DE6-AA2B-6C635E4CBF4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DF068-0427-4992-9AED-D44F304AE489}">
      <dsp:nvSpPr>
        <dsp:cNvPr id="0" name=""/>
        <dsp:cNvSpPr/>
      </dsp:nvSpPr>
      <dsp:spPr>
        <a:xfrm>
          <a:off x="359754" y="2150"/>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t>Intent to Apply Form  April 29, 2025</a:t>
          </a:r>
        </a:p>
      </dsp:txBody>
      <dsp:txXfrm>
        <a:off x="359754" y="2150"/>
        <a:ext cx="2173518" cy="1304110"/>
      </dsp:txXfrm>
    </dsp:sp>
    <dsp:sp modelId="{B9D016B0-77EE-40F5-895D-187057F38084}">
      <dsp:nvSpPr>
        <dsp:cNvPr id="0" name=""/>
        <dsp:cNvSpPr/>
      </dsp:nvSpPr>
      <dsp:spPr>
        <a:xfrm>
          <a:off x="2750624" y="2150"/>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Application e-Form </a:t>
          </a:r>
        </a:p>
      </dsp:txBody>
      <dsp:txXfrm>
        <a:off x="2750624" y="2150"/>
        <a:ext cx="2173518" cy="1304110"/>
      </dsp:txXfrm>
    </dsp:sp>
    <dsp:sp modelId="{DB56142C-382F-4C18-96F8-6DECACE7DD46}">
      <dsp:nvSpPr>
        <dsp:cNvPr id="0" name=""/>
        <dsp:cNvSpPr/>
      </dsp:nvSpPr>
      <dsp:spPr>
        <a:xfrm>
          <a:off x="5141494" y="2150"/>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Application Handbook </a:t>
          </a:r>
        </a:p>
      </dsp:txBody>
      <dsp:txXfrm>
        <a:off x="5141494" y="2150"/>
        <a:ext cx="2173518" cy="1304110"/>
      </dsp:txXfrm>
    </dsp:sp>
    <dsp:sp modelId="{04F38080-E800-4D9D-AF2D-011EA06439AC}">
      <dsp:nvSpPr>
        <dsp:cNvPr id="0" name=""/>
        <dsp:cNvSpPr/>
      </dsp:nvSpPr>
      <dsp:spPr>
        <a:xfrm>
          <a:off x="359754" y="1523613"/>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Application Exhibits </a:t>
          </a:r>
        </a:p>
      </dsp:txBody>
      <dsp:txXfrm>
        <a:off x="359754" y="1523613"/>
        <a:ext cx="2173518" cy="1304110"/>
      </dsp:txXfrm>
    </dsp:sp>
    <dsp:sp modelId="{017E641D-BE6B-43C8-947F-7C00DFF1933A}">
      <dsp:nvSpPr>
        <dsp:cNvPr id="0" name=""/>
        <dsp:cNvSpPr/>
      </dsp:nvSpPr>
      <dsp:spPr>
        <a:xfrm>
          <a:off x="2750624" y="1523613"/>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Application Exhibit Checklist </a:t>
          </a:r>
        </a:p>
      </dsp:txBody>
      <dsp:txXfrm>
        <a:off x="2750624" y="1523613"/>
        <a:ext cx="2173518" cy="1304110"/>
      </dsp:txXfrm>
    </dsp:sp>
    <dsp:sp modelId="{FC79A9D6-2414-4ACC-B94C-D54FF3B8817D}">
      <dsp:nvSpPr>
        <dsp:cNvPr id="0" name=""/>
        <dsp:cNvSpPr/>
      </dsp:nvSpPr>
      <dsp:spPr>
        <a:xfrm>
          <a:off x="5141494" y="1523613"/>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Rating &amp; Ranking </a:t>
          </a:r>
        </a:p>
      </dsp:txBody>
      <dsp:txXfrm>
        <a:off x="5141494" y="1523613"/>
        <a:ext cx="2173518" cy="1304110"/>
      </dsp:txXfrm>
    </dsp:sp>
    <dsp:sp modelId="{52ABE20E-D115-475C-B709-3A5C3DFC9044}">
      <dsp:nvSpPr>
        <dsp:cNvPr id="0" name=""/>
        <dsp:cNvSpPr/>
      </dsp:nvSpPr>
      <dsp:spPr>
        <a:xfrm>
          <a:off x="2799246" y="3047227"/>
          <a:ext cx="2173518" cy="13041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t>Documents requiring wet signatures</a:t>
          </a:r>
        </a:p>
      </dsp:txBody>
      <dsp:txXfrm>
        <a:off x="2799246" y="3047227"/>
        <a:ext cx="2173518" cy="1304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5AAC2-DAD5-4F7B-BA48-529C0BBB910D}">
      <dsp:nvSpPr>
        <dsp:cNvPr id="0" name=""/>
        <dsp:cNvSpPr/>
      </dsp:nvSpPr>
      <dsp:spPr>
        <a:xfrm rot="5400000">
          <a:off x="-162482" y="554363"/>
          <a:ext cx="1497865" cy="104850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666750">
            <a:lnSpc>
              <a:spcPct val="90000"/>
            </a:lnSpc>
            <a:spcBef>
              <a:spcPct val="0"/>
            </a:spcBef>
            <a:spcAft>
              <a:spcPct val="35000"/>
            </a:spcAft>
            <a:buNone/>
          </a:pPr>
          <a:r>
            <a:rPr lang="en-US" kern="1200">
              <a:effectLst>
                <a:outerShdw blurRad="38100" dist="38100" dir="2700000" algn="tl">
                  <a:srgbClr val="000000">
                    <a:alpha val="43137"/>
                  </a:srgbClr>
                </a:outerShdw>
              </a:effectLst>
            </a:rPr>
            <a:t>General</a:t>
          </a:r>
          <a:r>
            <a:rPr lang="en-US" kern="1200"/>
            <a:t> </a:t>
          </a:r>
          <a:r>
            <a:rPr lang="en-US" sz="1400" kern="1200"/>
            <a:t> </a:t>
          </a:r>
          <a:endParaRPr lang="en-US" kern="1200" dirty="0"/>
        </a:p>
      </dsp:txBody>
      <dsp:txXfrm rot="-5400000">
        <a:off x="62199" y="853936"/>
        <a:ext cx="1048505" cy="449360"/>
      </dsp:txXfrm>
    </dsp:sp>
    <dsp:sp modelId="{3CAFE3BA-3424-4F26-8B17-4B44058A02B2}">
      <dsp:nvSpPr>
        <dsp:cNvPr id="0" name=""/>
        <dsp:cNvSpPr/>
      </dsp:nvSpPr>
      <dsp:spPr>
        <a:xfrm rot="5400000">
          <a:off x="3421127" y="-1877195"/>
          <a:ext cx="1569833" cy="56087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100000"/>
            </a:lnSpc>
            <a:spcBef>
              <a:spcPts val="200"/>
            </a:spcBef>
            <a:spcAft>
              <a:spcPts val="0"/>
            </a:spcAft>
            <a:buChar char="•"/>
          </a:pPr>
          <a:r>
            <a:rPr lang="en-US" sz="1400" b="1" kern="1200" dirty="0">
              <a:solidFill>
                <a:srgbClr val="FF0000"/>
              </a:solidFill>
            </a:rPr>
            <a:t>000.0 Portland SCAPP  </a:t>
          </a:r>
          <a:r>
            <a:rPr lang="en-US" sz="1400" kern="1200" dirty="0"/>
            <a:t>( General 0 Small Cities Application)</a:t>
          </a:r>
        </a:p>
        <a:p>
          <a:pPr marL="114300" lvl="1" indent="-114300" algn="l" defTabSz="622300">
            <a:lnSpc>
              <a:spcPct val="100000"/>
            </a:lnSpc>
            <a:spcBef>
              <a:spcPts val="200"/>
            </a:spcBef>
            <a:spcAft>
              <a:spcPts val="0"/>
            </a:spcAft>
            <a:buChar char="•"/>
          </a:pPr>
          <a:r>
            <a:rPr lang="en-US" sz="1400" b="1" kern="1200" dirty="0">
              <a:solidFill>
                <a:srgbClr val="FF0000"/>
              </a:solidFill>
            </a:rPr>
            <a:t>000.1 Town X GCA  </a:t>
          </a:r>
          <a:r>
            <a:rPr lang="en-US" sz="1400" b="1" kern="1200" dirty="0"/>
            <a:t>	</a:t>
          </a:r>
          <a:r>
            <a:rPr lang="en-US" sz="1400" kern="1200" dirty="0"/>
            <a:t>( General 1 Corporation Agreement)</a:t>
          </a:r>
        </a:p>
        <a:p>
          <a:pPr marL="114300" lvl="1" indent="-114300" algn="l" defTabSz="622300">
            <a:lnSpc>
              <a:spcPct val="100000"/>
            </a:lnSpc>
            <a:spcBef>
              <a:spcPts val="200"/>
            </a:spcBef>
            <a:spcAft>
              <a:spcPts val="0"/>
            </a:spcAft>
            <a:buChar char="•"/>
          </a:pPr>
          <a:r>
            <a:rPr lang="en-US" sz="1400" b="1" kern="1200" dirty="0">
              <a:solidFill>
                <a:srgbClr val="FF0000"/>
              </a:solidFill>
            </a:rPr>
            <a:t>000.2 Town X GALR </a:t>
          </a:r>
          <a:r>
            <a:rPr lang="en-US" sz="1400" b="1" kern="1200" dirty="0"/>
            <a:t>	</a:t>
          </a:r>
          <a:r>
            <a:rPr lang="en-US" sz="1400" kern="1200" dirty="0"/>
            <a:t>(General 2 Adopted Local Resolution)</a:t>
          </a:r>
        </a:p>
        <a:p>
          <a:pPr marL="114300" lvl="1" indent="-114300" algn="l" defTabSz="622300">
            <a:lnSpc>
              <a:spcPct val="100000"/>
            </a:lnSpc>
            <a:spcBef>
              <a:spcPts val="200"/>
            </a:spcBef>
            <a:spcAft>
              <a:spcPts val="0"/>
            </a:spcAft>
            <a:buChar char="•"/>
          </a:pPr>
          <a:r>
            <a:rPr lang="en-US" sz="1400" b="1" kern="1200" dirty="0">
              <a:solidFill>
                <a:srgbClr val="FF0000"/>
              </a:solidFill>
            </a:rPr>
            <a:t>000.3 Town X GCOC </a:t>
          </a:r>
          <a:r>
            <a:rPr lang="en-US" sz="1400" b="1" kern="1200" dirty="0"/>
            <a:t>	</a:t>
          </a:r>
          <a:r>
            <a:rPr lang="en-US" sz="1400" kern="1200" dirty="0"/>
            <a:t>(General 3 Cert. of Compliance…)</a:t>
          </a:r>
        </a:p>
        <a:p>
          <a:pPr marL="114300" lvl="1" indent="-114300" algn="l" defTabSz="622300">
            <a:lnSpc>
              <a:spcPct val="100000"/>
            </a:lnSpc>
            <a:spcBef>
              <a:spcPts val="200"/>
            </a:spcBef>
            <a:spcAft>
              <a:spcPts val="0"/>
            </a:spcAft>
            <a:buChar char="•"/>
          </a:pPr>
          <a:r>
            <a:rPr lang="en-US" sz="1400" b="1" kern="1200" dirty="0">
              <a:solidFill>
                <a:srgbClr val="FF0000"/>
              </a:solidFill>
            </a:rPr>
            <a:t>000.4 Town X GAC </a:t>
          </a:r>
          <a:r>
            <a:rPr lang="en-US" sz="1400" b="1" kern="1200" dirty="0"/>
            <a:t>	</a:t>
          </a:r>
          <a:r>
            <a:rPr lang="en-US" sz="1400" kern="1200" dirty="0"/>
            <a:t>(General 4 Application Certification)….</a:t>
          </a:r>
        </a:p>
        <a:p>
          <a:pPr marL="171450" lvl="1" indent="-171450" algn="l" defTabSz="711200">
            <a:lnSpc>
              <a:spcPct val="90000"/>
            </a:lnSpc>
            <a:spcBef>
              <a:spcPct val="0"/>
            </a:spcBef>
            <a:spcAft>
              <a:spcPct val="15000"/>
            </a:spcAft>
            <a:buChar char="•"/>
          </a:pPr>
          <a:endParaRPr lang="en-US" sz="1600" kern="1200" dirty="0"/>
        </a:p>
      </dsp:txBody>
      <dsp:txXfrm rot="-5400000">
        <a:off x="1401689" y="218876"/>
        <a:ext cx="5532078" cy="1416567"/>
      </dsp:txXfrm>
    </dsp:sp>
    <dsp:sp modelId="{CC9906C5-F19A-4D40-AF61-D29DCE4EF832}">
      <dsp:nvSpPr>
        <dsp:cNvPr id="0" name=""/>
        <dsp:cNvSpPr/>
      </dsp:nvSpPr>
      <dsp:spPr>
        <a:xfrm rot="5400000">
          <a:off x="-162482" y="1885253"/>
          <a:ext cx="1497865" cy="104850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effectLst>
                <a:outerShdw blurRad="38100" dist="38100" dir="2700000" algn="tl">
                  <a:srgbClr val="000000">
                    <a:alpha val="43137"/>
                  </a:srgbClr>
                </a:outerShdw>
              </a:effectLst>
            </a:rPr>
            <a:t>Fair Housing</a:t>
          </a:r>
          <a:endParaRPr lang="en-US" sz="1500" b="1" kern="1200" dirty="0">
            <a:effectLst>
              <a:outerShdw blurRad="38100" dist="38100" dir="2700000" algn="tl">
                <a:srgbClr val="000000">
                  <a:alpha val="43137"/>
                </a:srgbClr>
              </a:outerShdw>
            </a:effectLst>
          </a:endParaRPr>
        </a:p>
      </dsp:txBody>
      <dsp:txXfrm rot="-5400000">
        <a:off x="62199" y="2184826"/>
        <a:ext cx="1048505" cy="449360"/>
      </dsp:txXfrm>
    </dsp:sp>
    <dsp:sp modelId="{BB86D527-F52E-4C78-9FC5-4DB4C0EA2A7C}">
      <dsp:nvSpPr>
        <dsp:cNvPr id="0" name=""/>
        <dsp:cNvSpPr/>
      </dsp:nvSpPr>
      <dsp:spPr>
        <a:xfrm rot="5400000">
          <a:off x="3665118" y="-464746"/>
          <a:ext cx="973612" cy="57131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00.1</a:t>
          </a:r>
          <a:r>
            <a:rPr lang="en-US" sz="1800" kern="1200" dirty="0"/>
            <a:t> </a:t>
          </a:r>
          <a:r>
            <a:rPr lang="en-US" sz="1400" b="1" kern="1200" dirty="0"/>
            <a:t>Town X FHO</a:t>
          </a:r>
          <a:r>
            <a:rPr lang="en-US" sz="1400" kern="1200" dirty="0"/>
            <a:t> </a:t>
          </a:r>
          <a:r>
            <a:rPr lang="en-US" sz="1800" kern="1200" dirty="0"/>
            <a:t>	</a:t>
          </a:r>
          <a:r>
            <a:rPr lang="en-US" sz="1200" kern="1200" dirty="0"/>
            <a:t>(Fair Housing Ordinance)</a:t>
          </a:r>
        </a:p>
        <a:p>
          <a:pPr marL="171450" lvl="1" indent="-171450" algn="l" defTabSz="800100">
            <a:lnSpc>
              <a:spcPct val="90000"/>
            </a:lnSpc>
            <a:spcBef>
              <a:spcPct val="0"/>
            </a:spcBef>
            <a:spcAft>
              <a:spcPct val="15000"/>
            </a:spcAft>
            <a:buChar char="•"/>
          </a:pPr>
          <a:r>
            <a:rPr lang="en-US" sz="1800" b="1" kern="1200" dirty="0"/>
            <a:t>00.2 </a:t>
          </a:r>
          <a:r>
            <a:rPr lang="en-US" sz="1400" b="1" kern="1200" dirty="0"/>
            <a:t>Town X FHAO</a:t>
          </a:r>
          <a:r>
            <a:rPr lang="en-US" sz="1400" kern="1200" dirty="0"/>
            <a:t> </a:t>
          </a:r>
          <a:r>
            <a:rPr lang="en-US" sz="1800" kern="1200" dirty="0"/>
            <a:t>	</a:t>
          </a:r>
          <a:r>
            <a:rPr lang="en-US" sz="1200" kern="1200" dirty="0"/>
            <a:t>(Fair Housing Action Plan) </a:t>
          </a:r>
        </a:p>
        <a:p>
          <a:pPr marL="171450" lvl="1" indent="-171450" algn="l" defTabSz="800100">
            <a:lnSpc>
              <a:spcPct val="90000"/>
            </a:lnSpc>
            <a:spcBef>
              <a:spcPct val="0"/>
            </a:spcBef>
            <a:spcAft>
              <a:spcPct val="15000"/>
            </a:spcAft>
            <a:buChar char="•"/>
          </a:pPr>
          <a:r>
            <a:rPr lang="en-US" sz="1800" b="1" kern="1200" dirty="0"/>
            <a:t>00.3 </a:t>
          </a:r>
          <a:r>
            <a:rPr lang="en-US" sz="1400" b="1" kern="1200" dirty="0"/>
            <a:t>Town X S3P </a:t>
          </a:r>
          <a:r>
            <a:rPr lang="en-US" sz="1800" b="1" kern="1200" dirty="0"/>
            <a:t>		</a:t>
          </a:r>
          <a:r>
            <a:rPr lang="en-US" sz="1200" kern="1200" dirty="0"/>
            <a:t>(Section 3 plan) </a:t>
          </a:r>
        </a:p>
      </dsp:txBody>
      <dsp:txXfrm rot="-5400000">
        <a:off x="1295372" y="1952528"/>
        <a:ext cx="5665576" cy="878556"/>
      </dsp:txXfrm>
    </dsp:sp>
    <dsp:sp modelId="{461723A6-3623-4318-BDD1-CB030E8DC69F}">
      <dsp:nvSpPr>
        <dsp:cNvPr id="0" name=""/>
        <dsp:cNvSpPr/>
      </dsp:nvSpPr>
      <dsp:spPr>
        <a:xfrm rot="5400000">
          <a:off x="-162482" y="3500604"/>
          <a:ext cx="1497865" cy="104850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effectLst>
                <a:outerShdw blurRad="38100" dist="38100" dir="2700000" algn="tl">
                  <a:srgbClr val="000000">
                    <a:alpha val="43137"/>
                  </a:srgbClr>
                </a:outerShdw>
              </a:effectLst>
            </a:rPr>
            <a:t>Other</a:t>
          </a:r>
          <a:r>
            <a:rPr lang="en-US" sz="1500" kern="1200"/>
            <a:t> </a:t>
          </a:r>
          <a:endParaRPr lang="en-US" sz="1500" kern="1200" dirty="0"/>
        </a:p>
      </dsp:txBody>
      <dsp:txXfrm rot="-5400000">
        <a:off x="62199" y="3800177"/>
        <a:ext cx="1048505" cy="449360"/>
      </dsp:txXfrm>
    </dsp:sp>
    <dsp:sp modelId="{181E20C4-CD5E-46CF-ADB6-D29FBD03DEE6}">
      <dsp:nvSpPr>
        <dsp:cNvPr id="0" name=""/>
        <dsp:cNvSpPr/>
      </dsp:nvSpPr>
      <dsp:spPr>
        <a:xfrm rot="5400000">
          <a:off x="3320383" y="1031795"/>
          <a:ext cx="1542533" cy="546187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00.4 Town X DFWP 	</a:t>
          </a:r>
          <a:r>
            <a:rPr lang="en-US" sz="1100" kern="1200" dirty="0"/>
            <a:t>(Drug Free Workplace Policy) </a:t>
          </a:r>
        </a:p>
        <a:p>
          <a:pPr marL="114300" lvl="1" indent="-114300" algn="l" defTabSz="622300">
            <a:lnSpc>
              <a:spcPct val="90000"/>
            </a:lnSpc>
            <a:spcBef>
              <a:spcPct val="0"/>
            </a:spcBef>
            <a:spcAft>
              <a:spcPct val="15000"/>
            </a:spcAft>
            <a:buChar char="•"/>
          </a:pPr>
          <a:r>
            <a:rPr lang="en-US" sz="1400" b="1" kern="1200" dirty="0"/>
            <a:t>00.5 Town X ERR 	</a:t>
          </a:r>
          <a:r>
            <a:rPr lang="en-US" sz="1100" kern="1200" dirty="0"/>
            <a:t>(Environmental Review Record) </a:t>
          </a:r>
          <a:r>
            <a:rPr lang="en-US" sz="1100" kern="1200" dirty="0">
              <a:effectLst/>
            </a:rPr>
            <a:t>Exempt, CENST and 			Broad level review for Housing Rehab. </a:t>
          </a:r>
          <a:r>
            <a:rPr lang="en-US" sz="1400" kern="1200" dirty="0">
              <a:effectLst/>
            </a:rPr>
            <a:t> </a:t>
          </a:r>
        </a:p>
        <a:p>
          <a:pPr marL="114300" lvl="1" indent="-114300" algn="l" defTabSz="622300">
            <a:lnSpc>
              <a:spcPct val="90000"/>
            </a:lnSpc>
            <a:spcBef>
              <a:spcPct val="0"/>
            </a:spcBef>
            <a:spcAft>
              <a:spcPct val="15000"/>
            </a:spcAft>
            <a:buChar char="•"/>
          </a:pPr>
          <a:r>
            <a:rPr lang="en-US" sz="1400" b="1" kern="1200" dirty="0">
              <a:solidFill>
                <a:prstClr val="black">
                  <a:hueOff val="0"/>
                  <a:satOff val="0"/>
                  <a:lumOff val="0"/>
                  <a:alphaOff val="0"/>
                </a:prstClr>
              </a:solidFill>
              <a:latin typeface="Aptos" panose="02110004020202020204"/>
              <a:ea typeface="+mn-ea"/>
              <a:cs typeface="+mn-cs"/>
            </a:rPr>
            <a:t>00.6  </a:t>
          </a:r>
          <a:r>
            <a:rPr lang="en-US" sz="1400" b="1" kern="1200" dirty="0">
              <a:latin typeface="Corbel" panose="020B0503020204020204"/>
              <a:ea typeface="+mn-ea"/>
              <a:cs typeface="+mn-cs"/>
            </a:rPr>
            <a:t>Town X CEPA </a:t>
          </a:r>
          <a:r>
            <a:rPr lang="en-US" sz="1400" b="1" kern="1200" dirty="0">
              <a:effectLst>
                <a:outerShdw blurRad="38100" dist="38100" dir="2700000" algn="tl">
                  <a:srgbClr val="000000">
                    <a:alpha val="43137"/>
                  </a:srgbClr>
                </a:outerShdw>
              </a:effectLst>
            </a:rPr>
            <a:t>	</a:t>
          </a:r>
          <a:r>
            <a:rPr lang="en-US" sz="1100" kern="1200" dirty="0">
              <a:effectLst>
                <a:outerShdw blurRad="38100" dist="38100" dir="2700000" algn="tl">
                  <a:srgbClr val="000000">
                    <a:alpha val="43137"/>
                  </a:srgbClr>
                </a:outerShdw>
              </a:effectLst>
            </a:rPr>
            <a:t>(</a:t>
          </a:r>
          <a:r>
            <a:rPr lang="en-US" sz="1100" kern="1200" dirty="0">
              <a:effectLst/>
            </a:rPr>
            <a:t>Connecticut Environmental Protection Act Checklist</a:t>
          </a:r>
          <a:r>
            <a:rPr lang="en-US" sz="1100" kern="1200" dirty="0">
              <a:effectLst>
                <a:outerShdw blurRad="38100" dist="38100" dir="2700000" algn="tl">
                  <a:srgbClr val="000000">
                    <a:alpha val="43137"/>
                  </a:srgbClr>
                </a:outerShdw>
              </a:effectLst>
            </a:rPr>
            <a:t>)</a:t>
          </a:r>
        </a:p>
      </dsp:txBody>
      <dsp:txXfrm rot="-5400000">
        <a:off x="1360715" y="3066763"/>
        <a:ext cx="5386570" cy="139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DC3B5-B3EA-4EE1-B482-E8161DCDD00A}">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Section 1 </a:t>
          </a:r>
        </a:p>
      </dsp:txBody>
      <dsp:txXfrm rot="-5400000">
        <a:off x="0" y="554579"/>
        <a:ext cx="1105044" cy="473590"/>
      </dsp:txXfrm>
    </dsp:sp>
    <dsp:sp modelId="{3C0A57EC-7FAA-48B7-82BB-97D8D16E0CCA}">
      <dsp:nvSpPr>
        <dsp:cNvPr id="0" name=""/>
        <dsp:cNvSpPr/>
      </dsp:nvSpPr>
      <dsp:spPr>
        <a:xfrm rot="5400000">
          <a:off x="3982815" y="-2875713"/>
          <a:ext cx="1026112" cy="678165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0" algn="l" defTabSz="622300">
            <a:lnSpc>
              <a:spcPct val="90000"/>
            </a:lnSpc>
            <a:spcBef>
              <a:spcPct val="0"/>
            </a:spcBef>
            <a:spcAft>
              <a:spcPct val="15000"/>
            </a:spcAft>
            <a:buChar char="•"/>
          </a:pPr>
          <a:r>
            <a:rPr lang="en-US" sz="1400" b="1" kern="1200" dirty="0"/>
            <a:t>Project Information </a:t>
          </a:r>
        </a:p>
        <a:p>
          <a:pPr marL="231775" lvl="2" indent="-115888" algn="l" defTabSz="622300">
            <a:lnSpc>
              <a:spcPct val="90000"/>
            </a:lnSpc>
            <a:spcBef>
              <a:spcPct val="0"/>
            </a:spcBef>
            <a:spcAft>
              <a:spcPct val="15000"/>
            </a:spcAft>
            <a:buChar char="•"/>
          </a:pPr>
          <a:r>
            <a:rPr lang="en-US" sz="1400" b="1" kern="1200" dirty="0"/>
            <a:t>1.1 </a:t>
          </a:r>
          <a:r>
            <a:rPr lang="en-US" sz="1400" b="1" kern="1200" dirty="0">
              <a:solidFill>
                <a:srgbClr val="FF0000"/>
              </a:solidFill>
            </a:rPr>
            <a:t>Portland</a:t>
          </a:r>
          <a:r>
            <a:rPr lang="en-US" sz="1400" b="1" kern="1200" dirty="0"/>
            <a:t> PD 	</a:t>
          </a:r>
          <a:r>
            <a:rPr lang="en-US" sz="1400" kern="1200" dirty="0"/>
            <a:t>(Project Description) </a:t>
          </a:r>
        </a:p>
        <a:p>
          <a:pPr marL="231775" lvl="2" indent="-115888" algn="l" defTabSz="622300">
            <a:lnSpc>
              <a:spcPct val="90000"/>
            </a:lnSpc>
            <a:spcBef>
              <a:spcPct val="0"/>
            </a:spcBef>
            <a:spcAft>
              <a:spcPct val="15000"/>
            </a:spcAft>
            <a:buChar char="•"/>
          </a:pPr>
          <a:r>
            <a:rPr lang="en-US" sz="1400" b="1" kern="1200" dirty="0"/>
            <a:t>1.4 Portland GN 		</a:t>
          </a:r>
          <a:r>
            <a:rPr lang="en-US" sz="1400" kern="1200" dirty="0"/>
            <a:t>(GIN Notice) </a:t>
          </a:r>
        </a:p>
        <a:p>
          <a:pPr marL="228600" lvl="2" indent="-112713" algn="l" defTabSz="622300">
            <a:lnSpc>
              <a:spcPct val="90000"/>
            </a:lnSpc>
            <a:spcBef>
              <a:spcPct val="0"/>
            </a:spcBef>
            <a:spcAft>
              <a:spcPct val="15000"/>
            </a:spcAft>
            <a:buChar char="•"/>
          </a:pPr>
          <a:r>
            <a:rPr lang="en-US" sz="1400" b="1" kern="1200" dirty="0"/>
            <a:t>1.4.A Portland RP 		</a:t>
          </a:r>
          <a:r>
            <a:rPr lang="en-US" sz="1400" kern="1200" dirty="0"/>
            <a:t>(Relocation Plan) </a:t>
          </a:r>
        </a:p>
      </dsp:txBody>
      <dsp:txXfrm rot="-5400000">
        <a:off x="1105044" y="52149"/>
        <a:ext cx="6731564" cy="925930"/>
      </dsp:txXfrm>
    </dsp:sp>
    <dsp:sp modelId="{619DBB9D-A9C8-4A57-9825-8176E54D3515}">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Section 2 </a:t>
          </a:r>
        </a:p>
      </dsp:txBody>
      <dsp:txXfrm rot="-5400000">
        <a:off x="0" y="1938873"/>
        <a:ext cx="1105044" cy="473590"/>
      </dsp:txXfrm>
    </dsp:sp>
    <dsp:sp modelId="{D9E16161-3E28-4BC5-8DBE-586278210365}">
      <dsp:nvSpPr>
        <dsp:cNvPr id="0" name=""/>
        <dsp:cNvSpPr/>
      </dsp:nvSpPr>
      <dsp:spPr>
        <a:xfrm rot="5400000">
          <a:off x="3982815" y="-1491419"/>
          <a:ext cx="1026112" cy="678165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1400" b="1" kern="1200" dirty="0"/>
            <a:t>Project Need </a:t>
          </a:r>
        </a:p>
        <a:p>
          <a:pPr marL="114300" lvl="2" indent="0" algn="l" defTabSz="622300">
            <a:lnSpc>
              <a:spcPct val="90000"/>
            </a:lnSpc>
            <a:spcBef>
              <a:spcPct val="0"/>
            </a:spcBef>
            <a:spcAft>
              <a:spcPct val="15000"/>
            </a:spcAft>
            <a:buFont typeface="Arial" panose="020B0604020202020204" pitchFamily="34" charset="0"/>
            <a:buChar char="•"/>
          </a:pPr>
          <a:r>
            <a:rPr lang="en-US" sz="1400" b="1" kern="1200" dirty="0"/>
            <a:t>2.1 Portland PN 	</a:t>
          </a:r>
          <a:r>
            <a:rPr lang="en-US" sz="1400" b="0" kern="1200" dirty="0"/>
            <a:t>(Project Need Narrative)</a:t>
          </a:r>
        </a:p>
        <a:p>
          <a:pPr marL="114300" lvl="2" indent="0" algn="l" defTabSz="622300">
            <a:lnSpc>
              <a:spcPct val="90000"/>
            </a:lnSpc>
            <a:spcBef>
              <a:spcPct val="0"/>
            </a:spcBef>
            <a:spcAft>
              <a:spcPct val="15000"/>
            </a:spcAft>
            <a:buFont typeface="Arial" panose="020B0604020202020204" pitchFamily="34" charset="0"/>
            <a:buChar char="•"/>
          </a:pPr>
          <a:r>
            <a:rPr lang="en-US" sz="1400" b="1" kern="1200" dirty="0"/>
            <a:t>2.1.A Portland WL 	</a:t>
          </a:r>
          <a:r>
            <a:rPr lang="en-US" sz="1400" b="0" kern="1200" dirty="0"/>
            <a:t>(Waiting List) </a:t>
          </a:r>
        </a:p>
        <a:p>
          <a:pPr marL="114300" lvl="1" indent="0" algn="l" defTabSz="622300">
            <a:lnSpc>
              <a:spcPct val="90000"/>
            </a:lnSpc>
            <a:spcBef>
              <a:spcPct val="0"/>
            </a:spcBef>
            <a:spcAft>
              <a:spcPct val="15000"/>
            </a:spcAft>
            <a:buNone/>
          </a:pPr>
          <a:endParaRPr lang="en-US" sz="1400" kern="1200" dirty="0"/>
        </a:p>
      </dsp:txBody>
      <dsp:txXfrm rot="-5400000">
        <a:off x="1105044" y="1436443"/>
        <a:ext cx="6731564" cy="925930"/>
      </dsp:txXfrm>
    </dsp:sp>
    <dsp:sp modelId="{781AF556-DCEA-43AE-B015-643A31E7636C}">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Section 3 </a:t>
          </a:r>
        </a:p>
      </dsp:txBody>
      <dsp:txXfrm rot="-5400000">
        <a:off x="0" y="3323167"/>
        <a:ext cx="1105044" cy="473590"/>
      </dsp:txXfrm>
    </dsp:sp>
    <dsp:sp modelId="{1D125974-036F-424A-ACF4-3D859BD2A1BF}">
      <dsp:nvSpPr>
        <dsp:cNvPr id="0" name=""/>
        <dsp:cNvSpPr/>
      </dsp:nvSpPr>
      <dsp:spPr>
        <a:xfrm rot="5400000">
          <a:off x="3982815" y="-107126"/>
          <a:ext cx="1026112" cy="678165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Capacity</a:t>
          </a:r>
          <a:r>
            <a:rPr lang="en-US" sz="1400" kern="1200" dirty="0"/>
            <a:t> </a:t>
          </a:r>
        </a:p>
        <a:p>
          <a:pPr marL="228600" lvl="2" indent="-114300" algn="l" defTabSz="622300">
            <a:lnSpc>
              <a:spcPct val="90000"/>
            </a:lnSpc>
            <a:spcBef>
              <a:spcPct val="0"/>
            </a:spcBef>
            <a:spcAft>
              <a:spcPct val="15000"/>
            </a:spcAft>
            <a:buChar char="•"/>
          </a:pPr>
          <a:r>
            <a:rPr lang="en-US" sz="1400" kern="1200" dirty="0"/>
            <a:t>3.1 R</a:t>
          </a:r>
        </a:p>
        <a:p>
          <a:pPr marL="228600" lvl="2" indent="-114300" algn="l" defTabSz="622300">
            <a:lnSpc>
              <a:spcPct val="90000"/>
            </a:lnSpc>
            <a:spcBef>
              <a:spcPct val="0"/>
            </a:spcBef>
            <a:spcAft>
              <a:spcPct val="15000"/>
            </a:spcAft>
            <a:buChar char="•"/>
          </a:pPr>
          <a:r>
            <a:rPr lang="en-US" sz="1400" kern="1200" dirty="0"/>
            <a:t>3.1.A</a:t>
          </a:r>
        </a:p>
        <a:p>
          <a:pPr marL="228600" lvl="2" indent="-114300" algn="l" defTabSz="622300">
            <a:lnSpc>
              <a:spcPct val="90000"/>
            </a:lnSpc>
            <a:spcBef>
              <a:spcPct val="0"/>
            </a:spcBef>
            <a:spcAft>
              <a:spcPct val="15000"/>
            </a:spcAft>
            <a:buChar char="•"/>
          </a:pPr>
          <a:r>
            <a:rPr lang="en-US" sz="1400" kern="1200" dirty="0"/>
            <a:t>3.1.B</a:t>
          </a:r>
        </a:p>
      </dsp:txBody>
      <dsp:txXfrm rot="-5400000">
        <a:off x="1105044" y="2820736"/>
        <a:ext cx="6731564" cy="925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FB966-AF4A-4429-A21B-130BA117D860}">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4183B-F3E3-40BC-859A-EFD6CBAC2E7C}">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General Information Page</a:t>
          </a:r>
        </a:p>
      </dsp:txBody>
      <dsp:txXfrm>
        <a:off x="456496" y="980400"/>
        <a:ext cx="3381034" cy="2099279"/>
      </dsp:txXfrm>
    </dsp:sp>
    <dsp:sp modelId="{CC5979D5-B8A7-4EDF-8891-46B81CCDF2C6}">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FF457-DB1C-4507-A864-F91CC3C34B3E}">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Make sure to complete this section accurately </a:t>
          </a:r>
        </a:p>
      </dsp:txBody>
      <dsp:txXfrm>
        <a:off x="4748523" y="980400"/>
        <a:ext cx="3381034" cy="2099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55D3-373A-4DFA-91EB-C893BF218E71}">
      <dsp:nvSpPr>
        <dsp:cNvPr id="0" name=""/>
        <dsp:cNvSpPr/>
      </dsp:nvSpPr>
      <dsp:spPr>
        <a:xfrm>
          <a:off x="1118728" y="431"/>
          <a:ext cx="2837340" cy="17024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Fill in the table- answer the questions </a:t>
          </a:r>
        </a:p>
      </dsp:txBody>
      <dsp:txXfrm>
        <a:off x="1118728" y="431"/>
        <a:ext cx="2837340" cy="1702404"/>
      </dsp:txXfrm>
    </dsp:sp>
    <dsp:sp modelId="{E5391CCF-FDEB-4240-8ABD-BC9A59D9020C}">
      <dsp:nvSpPr>
        <dsp:cNvPr id="0" name=""/>
        <dsp:cNvSpPr/>
      </dsp:nvSpPr>
      <dsp:spPr>
        <a:xfrm>
          <a:off x="4239802" y="431"/>
          <a:ext cx="2837340" cy="1702404"/>
        </a:xfrm>
        <a:prstGeom prst="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Upload items..make certain the minutes </a:t>
          </a:r>
          <a:r>
            <a:rPr lang="en-US" sz="1200" b="1" kern="1200"/>
            <a:t>ARE CERTIFIED </a:t>
          </a:r>
          <a:r>
            <a:rPr lang="en-US" sz="1200" kern="1200"/>
            <a:t>and contain information about PI use/reuse (if applicable).  Get the admin staff or a super detail- oriented person to accurately capture the discussions at the public hearing.  Highlight the relevant paragraph.  </a:t>
          </a:r>
          <a:r>
            <a:rPr lang="en-US" sz="1200" b="1" kern="1200"/>
            <a:t>Make it easy for your reviewer.</a:t>
          </a:r>
        </a:p>
      </dsp:txBody>
      <dsp:txXfrm>
        <a:off x="4239802" y="431"/>
        <a:ext cx="2837340" cy="1702404"/>
      </dsp:txXfrm>
    </dsp:sp>
    <dsp:sp modelId="{471979E4-FB28-42A2-AF67-23A30CCDBFC0}">
      <dsp:nvSpPr>
        <dsp:cNvPr id="0" name=""/>
        <dsp:cNvSpPr/>
      </dsp:nvSpPr>
      <dsp:spPr>
        <a:xfrm>
          <a:off x="1118728" y="1986569"/>
          <a:ext cx="2837340" cy="1702404"/>
        </a:xfrm>
        <a:prstGeom prst="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If the meeting minutes don’t share specific points outlined in the PH Notice, you will not be scored.  </a:t>
          </a:r>
          <a:r>
            <a:rPr lang="en-US" sz="1200" b="1" kern="1200"/>
            <a:t>Minutes must be approved and certified</a:t>
          </a:r>
          <a:r>
            <a:rPr lang="en-US" sz="1200" kern="1200"/>
            <a:t>. </a:t>
          </a:r>
        </a:p>
      </dsp:txBody>
      <dsp:txXfrm>
        <a:off x="1118728" y="1986569"/>
        <a:ext cx="2837340" cy="1702404"/>
      </dsp:txXfrm>
    </dsp:sp>
    <dsp:sp modelId="{48E50F03-2901-4EDA-A532-80C34E562212}">
      <dsp:nvSpPr>
        <dsp:cNvPr id="0" name=""/>
        <dsp:cNvSpPr/>
      </dsp:nvSpPr>
      <dsp:spPr>
        <a:xfrm>
          <a:off x="4239802" y="1986569"/>
          <a:ext cx="2837340" cy="1702404"/>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We need to determine whether or not the applicant has completed the CIT PAT accurately. </a:t>
          </a:r>
        </a:p>
      </dsp:txBody>
      <dsp:txXfrm>
        <a:off x="4239802" y="1986569"/>
        <a:ext cx="2837340" cy="1702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CDD03-E7BB-4D05-A573-2BB37531394F}">
      <dsp:nvSpPr>
        <dsp:cNvPr id="0" name=""/>
        <dsp:cNvSpPr/>
      </dsp:nvSpPr>
      <dsp:spPr>
        <a:xfrm>
          <a:off x="0" y="586"/>
          <a:ext cx="3463578" cy="1371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D2FFA-8D5E-4050-ABE9-1F6E49219850}">
      <dsp:nvSpPr>
        <dsp:cNvPr id="0" name=""/>
        <dsp:cNvSpPr/>
      </dsp:nvSpPr>
      <dsp:spPr>
        <a:xfrm>
          <a:off x="414807" y="309120"/>
          <a:ext cx="754195" cy="754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D6F31-D10A-452D-B560-B104DF61EC70}">
      <dsp:nvSpPr>
        <dsp:cNvPr id="0" name=""/>
        <dsp:cNvSpPr/>
      </dsp:nvSpPr>
      <dsp:spPr>
        <a:xfrm>
          <a:off x="1583811" y="586"/>
          <a:ext cx="187976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26" tIns="145126" rIns="145126" bIns="145126" numCol="1" spcCol="1270" anchor="ctr" anchorCtr="0">
          <a:noAutofit/>
        </a:bodyPr>
        <a:lstStyle/>
        <a:p>
          <a:pPr marL="0" lvl="0" indent="0" algn="l" defTabSz="711200">
            <a:lnSpc>
              <a:spcPct val="100000"/>
            </a:lnSpc>
            <a:spcBef>
              <a:spcPct val="0"/>
            </a:spcBef>
            <a:spcAft>
              <a:spcPct val="35000"/>
            </a:spcAft>
            <a:buNone/>
          </a:pPr>
          <a:r>
            <a:rPr lang="en-US" sz="1600" kern="1200" dirty="0"/>
            <a:t>Project Description.  </a:t>
          </a:r>
        </a:p>
      </dsp:txBody>
      <dsp:txXfrm>
        <a:off x="1583811" y="586"/>
        <a:ext cx="1879766" cy="1371265"/>
      </dsp:txXfrm>
    </dsp:sp>
    <dsp:sp modelId="{A1B4A351-7C57-40C2-96F0-6B4438911A65}">
      <dsp:nvSpPr>
        <dsp:cNvPr id="0" name=""/>
        <dsp:cNvSpPr/>
      </dsp:nvSpPr>
      <dsp:spPr>
        <a:xfrm>
          <a:off x="0" y="1714667"/>
          <a:ext cx="3463578" cy="1371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8D8B3-DFBA-46F3-A7C3-55D6A836B4E0}">
      <dsp:nvSpPr>
        <dsp:cNvPr id="0" name=""/>
        <dsp:cNvSpPr/>
      </dsp:nvSpPr>
      <dsp:spPr>
        <a:xfrm>
          <a:off x="414807" y="2023202"/>
          <a:ext cx="754195" cy="754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FD851-DF71-407E-9DD0-7CE5817D577A}">
      <dsp:nvSpPr>
        <dsp:cNvPr id="0" name=""/>
        <dsp:cNvSpPr/>
      </dsp:nvSpPr>
      <dsp:spPr>
        <a:xfrm>
          <a:off x="1583811" y="1714667"/>
          <a:ext cx="187976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26" tIns="145126" rIns="145126" bIns="145126" numCol="1" spcCol="1270" anchor="ctr" anchorCtr="0">
          <a:noAutofit/>
        </a:bodyPr>
        <a:lstStyle/>
        <a:p>
          <a:pPr marL="0" lvl="0" indent="0" algn="l" defTabSz="711200">
            <a:lnSpc>
              <a:spcPct val="100000"/>
            </a:lnSpc>
            <a:spcBef>
              <a:spcPct val="0"/>
            </a:spcBef>
            <a:spcAft>
              <a:spcPct val="35000"/>
            </a:spcAft>
            <a:buNone/>
          </a:pPr>
          <a:r>
            <a:rPr lang="en-US" sz="1600" kern="1200" dirty="0"/>
            <a:t>Describe the proposed project/program.  </a:t>
          </a:r>
        </a:p>
      </dsp:txBody>
      <dsp:txXfrm>
        <a:off x="1583811" y="1714667"/>
        <a:ext cx="1879766" cy="1371265"/>
      </dsp:txXfrm>
    </dsp:sp>
    <dsp:sp modelId="{2721224E-89E5-4B9C-BFE3-BC73AA8B1A5D}">
      <dsp:nvSpPr>
        <dsp:cNvPr id="0" name=""/>
        <dsp:cNvSpPr/>
      </dsp:nvSpPr>
      <dsp:spPr>
        <a:xfrm>
          <a:off x="0" y="3428748"/>
          <a:ext cx="3463578" cy="1371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7D41D-805B-417D-ADBD-B32801ABA68D}">
      <dsp:nvSpPr>
        <dsp:cNvPr id="0" name=""/>
        <dsp:cNvSpPr/>
      </dsp:nvSpPr>
      <dsp:spPr>
        <a:xfrm>
          <a:off x="414807" y="3737283"/>
          <a:ext cx="754195" cy="754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85DE0-939A-4425-9D35-8796A4F0DDD3}">
      <dsp:nvSpPr>
        <dsp:cNvPr id="0" name=""/>
        <dsp:cNvSpPr/>
      </dsp:nvSpPr>
      <dsp:spPr>
        <a:xfrm>
          <a:off x="1583811" y="3428748"/>
          <a:ext cx="187976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26" tIns="145126" rIns="145126" bIns="145126" numCol="1" spcCol="1270" anchor="ctr" anchorCtr="0">
          <a:noAutofit/>
        </a:bodyPr>
        <a:lstStyle/>
        <a:p>
          <a:pPr marL="0" lvl="0" indent="0" algn="l" defTabSz="711200">
            <a:lnSpc>
              <a:spcPct val="100000"/>
            </a:lnSpc>
            <a:spcBef>
              <a:spcPct val="0"/>
            </a:spcBef>
            <a:spcAft>
              <a:spcPct val="35000"/>
            </a:spcAft>
            <a:buNone/>
          </a:pPr>
          <a:r>
            <a:rPr lang="en-US" sz="1600" kern="1200" dirty="0"/>
            <a:t>  Limit 1000 words </a:t>
          </a:r>
        </a:p>
      </dsp:txBody>
      <dsp:txXfrm>
        <a:off x="1583811" y="3428748"/>
        <a:ext cx="1879766" cy="13712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3012-A05B-4C4A-9637-5991141C45F6}">
      <dsp:nvSpPr>
        <dsp:cNvPr id="0" name=""/>
        <dsp:cNvSpPr/>
      </dsp:nvSpPr>
      <dsp:spPr>
        <a:xfrm>
          <a:off x="0" y="148486"/>
          <a:ext cx="7770600" cy="5589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Review the application, cross check it against the </a:t>
          </a:r>
        </a:p>
      </dsp:txBody>
      <dsp:txXfrm>
        <a:off x="27287" y="175773"/>
        <a:ext cx="7716026" cy="504393"/>
      </dsp:txXfrm>
    </dsp:sp>
    <dsp:sp modelId="{70C4157B-2B9F-4536-BF32-16BB4FEB862F}">
      <dsp:nvSpPr>
        <dsp:cNvPr id="0" name=""/>
        <dsp:cNvSpPr/>
      </dsp:nvSpPr>
      <dsp:spPr>
        <a:xfrm>
          <a:off x="0" y="707454"/>
          <a:ext cx="7770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1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Application Handbook.	</a:t>
          </a:r>
        </a:p>
      </dsp:txBody>
      <dsp:txXfrm>
        <a:off x="0" y="707454"/>
        <a:ext cx="7770600" cy="231840"/>
      </dsp:txXfrm>
    </dsp:sp>
    <dsp:sp modelId="{D9F87660-414E-416D-BD45-815F1FF91F8B}">
      <dsp:nvSpPr>
        <dsp:cNvPr id="0" name=""/>
        <dsp:cNvSpPr/>
      </dsp:nvSpPr>
      <dsp:spPr>
        <a:xfrm>
          <a:off x="0" y="939294"/>
          <a:ext cx="7770600" cy="5589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Review and complete the Exhibit Checklist</a:t>
          </a:r>
        </a:p>
      </dsp:txBody>
      <dsp:txXfrm>
        <a:off x="27287" y="966581"/>
        <a:ext cx="7716026" cy="504393"/>
      </dsp:txXfrm>
    </dsp:sp>
    <dsp:sp modelId="{DCE7AE23-EB96-47E2-B0E8-3F71D6CB5979}">
      <dsp:nvSpPr>
        <dsp:cNvPr id="0" name=""/>
        <dsp:cNvSpPr/>
      </dsp:nvSpPr>
      <dsp:spPr>
        <a:xfrm>
          <a:off x="0" y="1538581"/>
          <a:ext cx="7770600" cy="5589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If you’ve checked the upload box on the application, that means you have an exhibit to name e.g. </a:t>
          </a:r>
          <a:r>
            <a:rPr lang="en-US" sz="1400" b="1" kern="1200"/>
            <a:t>000.3 Portland GCOC </a:t>
          </a:r>
          <a:r>
            <a:rPr lang="en-US" sz="1400" kern="1200"/>
            <a:t>and upload</a:t>
          </a:r>
        </a:p>
      </dsp:txBody>
      <dsp:txXfrm>
        <a:off x="27287" y="1565868"/>
        <a:ext cx="7716026" cy="504393"/>
      </dsp:txXfrm>
    </dsp:sp>
    <dsp:sp modelId="{7600B98A-165A-4483-AECA-E34706419613}">
      <dsp:nvSpPr>
        <dsp:cNvPr id="0" name=""/>
        <dsp:cNvSpPr/>
      </dsp:nvSpPr>
      <dsp:spPr>
        <a:xfrm>
          <a:off x="0" y="2137869"/>
          <a:ext cx="7770600" cy="5589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Review the Rating and Ranking…see how you score  </a:t>
          </a:r>
        </a:p>
      </dsp:txBody>
      <dsp:txXfrm>
        <a:off x="27287" y="2165156"/>
        <a:ext cx="7716026" cy="504393"/>
      </dsp:txXfrm>
    </dsp:sp>
    <dsp:sp modelId="{456ED2EC-428C-46A7-8464-A4DA48CFAE03}">
      <dsp:nvSpPr>
        <dsp:cNvPr id="0" name=""/>
        <dsp:cNvSpPr/>
      </dsp:nvSpPr>
      <dsp:spPr>
        <a:xfrm>
          <a:off x="0" y="2737156"/>
          <a:ext cx="7770600" cy="5589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Complete and scan all required WET SIGNATURE Docs in BLUE INK; </a:t>
          </a:r>
        </a:p>
      </dsp:txBody>
      <dsp:txXfrm>
        <a:off x="27287" y="2764443"/>
        <a:ext cx="7716026" cy="504393"/>
      </dsp:txXfrm>
    </dsp:sp>
    <dsp:sp modelId="{D275E83B-0B9B-4E14-9728-58D192C6BF5A}">
      <dsp:nvSpPr>
        <dsp:cNvPr id="0" name=""/>
        <dsp:cNvSpPr/>
      </dsp:nvSpPr>
      <dsp:spPr>
        <a:xfrm>
          <a:off x="0" y="3296124"/>
          <a:ext cx="7770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1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1" u="sng" kern="1200"/>
            <a:t>DO NOT </a:t>
          </a:r>
          <a:r>
            <a:rPr lang="en-US" sz="1100" b="1" kern="1200"/>
            <a:t>mail</a:t>
          </a:r>
          <a:r>
            <a:rPr lang="en-US" sz="1100" kern="1200"/>
            <a:t> wet signature pages to DOH unless we request them …keep the original  signature documents with the application.  </a:t>
          </a:r>
        </a:p>
      </dsp:txBody>
      <dsp:txXfrm>
        <a:off x="0" y="3296124"/>
        <a:ext cx="7770600" cy="347760"/>
      </dsp:txXfrm>
    </dsp:sp>
    <dsp:sp modelId="{647710B7-C4C6-4DE6-AA2B-6C635E4CBF4A}">
      <dsp:nvSpPr>
        <dsp:cNvPr id="0" name=""/>
        <dsp:cNvSpPr/>
      </dsp:nvSpPr>
      <dsp:spPr>
        <a:xfrm>
          <a:off x="0" y="3643884"/>
          <a:ext cx="7770600" cy="5589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Take a moment to congratulate </a:t>
          </a:r>
          <a:r>
            <a:rPr lang="en-US" sz="1400" u="sng" kern="1200"/>
            <a:t>all</a:t>
          </a:r>
          <a:r>
            <a:rPr lang="en-US" sz="1400" kern="1200"/>
            <a:t> the folks around you for a great job pulling this all together.   </a:t>
          </a:r>
        </a:p>
      </dsp:txBody>
      <dsp:txXfrm>
        <a:off x="27287" y="3671171"/>
        <a:ext cx="7716026" cy="5043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4/1/2025</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4/1/2025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313390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8463" lvl="0" indent="-398463">
              <a:lnSpc>
                <a:spcPct val="100000"/>
              </a:lnSpc>
              <a:spcBef>
                <a:spcPts val="0"/>
              </a:spcBef>
            </a:pPr>
            <a:r>
              <a:rPr lang="en-US" sz="1200" dirty="0">
                <a:solidFill>
                  <a:schemeClr val="tx1"/>
                </a:solidFill>
                <a:latin typeface="Calibri" panose="020F0502020204030204" pitchFamily="34" charset="0"/>
              </a:rPr>
              <a:t>Lucille: We will check the public notice used.  </a:t>
            </a:r>
            <a:r>
              <a:rPr lang="en-US" sz="1200" b="1" dirty="0">
                <a:solidFill>
                  <a:schemeClr val="tx1"/>
                </a:solidFill>
                <a:latin typeface="Calibri" panose="020F0502020204030204" pitchFamily="34" charset="0"/>
              </a:rPr>
              <a:t>Do not </a:t>
            </a:r>
            <a:r>
              <a:rPr lang="en-US" sz="1200" dirty="0">
                <a:solidFill>
                  <a:schemeClr val="tx1"/>
                </a:solidFill>
                <a:latin typeface="Calibri" panose="020F0502020204030204" pitchFamily="34" charset="0"/>
              </a:rPr>
              <a:t>use shortened versions</a:t>
            </a:r>
          </a:p>
          <a:p>
            <a:pPr marL="398463" lvl="0" indent="-398463">
              <a:lnSpc>
                <a:spcPct val="100000"/>
              </a:lnSpc>
              <a:spcBef>
                <a:spcPts val="0"/>
              </a:spcBef>
            </a:pPr>
            <a:r>
              <a:rPr lang="en-US" sz="1200" dirty="0">
                <a:solidFill>
                  <a:schemeClr val="tx1"/>
                </a:solidFill>
                <a:latin typeface="Calibri" panose="020F0502020204030204" pitchFamily="34" charset="0"/>
              </a:rPr>
              <a:t>We will check the dates of notices, times hearings held, </a:t>
            </a:r>
          </a:p>
          <a:p>
            <a:pPr marL="398463" lvl="0" indent="-398463">
              <a:lnSpc>
                <a:spcPct val="100000"/>
              </a:lnSpc>
              <a:spcBef>
                <a:spcPts val="0"/>
              </a:spcBef>
            </a:pPr>
            <a:r>
              <a:rPr lang="en-US" sz="1200" dirty="0">
                <a:solidFill>
                  <a:schemeClr val="tx1"/>
                </a:solidFill>
                <a:latin typeface="Calibri" panose="020F0502020204030204" pitchFamily="34" charset="0"/>
              </a:rPr>
              <a:t>We will read through the minutes…looking for the PI (if applicable) be sure to highlight that section.  </a:t>
            </a:r>
          </a:p>
          <a:p>
            <a:pPr marL="398463" lvl="0" indent="-398463">
              <a:lnSpc>
                <a:spcPct val="100000"/>
              </a:lnSpc>
              <a:spcBef>
                <a:spcPts val="0"/>
              </a:spcBef>
            </a:pPr>
            <a:r>
              <a:rPr lang="en-US" sz="1200" dirty="0">
                <a:solidFill>
                  <a:schemeClr val="tx1"/>
                </a:solidFill>
                <a:latin typeface="Calibri" panose="020F0502020204030204" pitchFamily="34" charset="0"/>
              </a:rPr>
              <a:t>“Jerome covered specific examples of good minutes” </a:t>
            </a:r>
          </a:p>
          <a:p>
            <a:pPr marL="398463" lvl="0" indent="-398463">
              <a:lnSpc>
                <a:spcPct val="100000"/>
              </a:lnSpc>
              <a:spcBef>
                <a:spcPts val="0"/>
              </a:spcBef>
            </a:pPr>
            <a:r>
              <a:rPr lang="en-US" sz="1200" dirty="0">
                <a:solidFill>
                  <a:schemeClr val="tx1"/>
                </a:solidFill>
                <a:latin typeface="Calibri" panose="020F0502020204030204" pitchFamily="34" charset="0"/>
              </a:rPr>
              <a:t>Dominic: Finally, the minutes submitted MUST BE APPROVED AND CERTIFIED…that means (TC approval and minutes signed with a seal from the Town Clerk  </a:t>
            </a:r>
          </a:p>
        </p:txBody>
      </p:sp>
      <p:sp>
        <p:nvSpPr>
          <p:cNvPr id="4" name="Slide Number Placeholder 3"/>
          <p:cNvSpPr>
            <a:spLocks noGrp="1"/>
          </p:cNvSpPr>
          <p:nvPr>
            <p:ph type="sldNum" sz="quarter" idx="10"/>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125741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8463" lvl="0" indent="-398463">
              <a:lnSpc>
                <a:spcPct val="100000"/>
              </a:lnSpc>
              <a:spcBef>
                <a:spcPts val="0"/>
              </a:spcBef>
            </a:pPr>
            <a:r>
              <a:rPr lang="en-US" sz="1200" dirty="0">
                <a:solidFill>
                  <a:schemeClr val="tx1"/>
                </a:solidFill>
                <a:latin typeface="Calibri" panose="020F0502020204030204" pitchFamily="34" charset="0"/>
              </a:rPr>
              <a:t>Pretty straight forward.  Who will you be serving?  </a:t>
            </a:r>
          </a:p>
        </p:txBody>
      </p:sp>
      <p:sp>
        <p:nvSpPr>
          <p:cNvPr id="4" name="Slide Number Placeholder 3"/>
          <p:cNvSpPr>
            <a:spLocks noGrp="1"/>
          </p:cNvSpPr>
          <p:nvPr>
            <p:ph type="sldNum" sz="quarter" idx="10"/>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229048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Lucille:  Fill the excel spreadsheet located in the exhibits!</a:t>
            </a:r>
          </a:p>
        </p:txBody>
      </p:sp>
      <p:sp>
        <p:nvSpPr>
          <p:cNvPr id="4" name="Slide Number Placeholder 3"/>
          <p:cNvSpPr>
            <a:spLocks noGrp="1"/>
          </p:cNvSpPr>
          <p:nvPr>
            <p:ph type="sldNum" sz="quarter" idx="5"/>
          </p:nvPr>
        </p:nvSpPr>
        <p:spPr/>
        <p:txBody>
          <a:bodyPr/>
          <a:lstStyle/>
          <a:p>
            <a:fld id="{1A80BD90-55DF-4866-BB74-6F68943FC1F8}" type="slidenum">
              <a:rPr lang="en-US" smtClean="0"/>
              <a:t>12</a:t>
            </a:fld>
            <a:endParaRPr lang="en-US"/>
          </a:p>
        </p:txBody>
      </p:sp>
    </p:spTree>
    <p:extLst>
      <p:ext uri="{BB962C8B-B14F-4D97-AF65-F5344CB8AC3E}">
        <p14:creationId xmlns:p14="http://schemas.microsoft.com/office/powerpoint/2010/main" val="148587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8463" lvl="0" indent="-398463">
              <a:lnSpc>
                <a:spcPct val="100000"/>
              </a:lnSpc>
              <a:spcBef>
                <a:spcPts val="0"/>
              </a:spcBef>
            </a:pPr>
            <a:r>
              <a:rPr lang="en-US" sz="1200" dirty="0">
                <a:solidFill>
                  <a:schemeClr val="tx1"/>
                </a:solidFill>
                <a:latin typeface="Calibri" panose="020F0502020204030204" pitchFamily="34" charset="0"/>
              </a:rPr>
              <a:t>What do I do?  How do I fill 1000 words DOH will deem important and necessary…..what do you do? Reach for the handbook </a:t>
            </a:r>
          </a:p>
        </p:txBody>
      </p:sp>
      <p:sp>
        <p:nvSpPr>
          <p:cNvPr id="4" name="Slide Number Placeholder 3"/>
          <p:cNvSpPr>
            <a:spLocks noGrp="1"/>
          </p:cNvSpPr>
          <p:nvPr>
            <p:ph type="sldNum" sz="quarter" idx="10"/>
          </p:nvPr>
        </p:nvSpPr>
        <p:spPr/>
        <p:txBody>
          <a:bodyPr/>
          <a:lstStyle/>
          <a:p>
            <a:fld id="{1A80BD90-55DF-4866-BB74-6F68943FC1F8}" type="slidenum">
              <a:rPr lang="en-US" smtClean="0"/>
              <a:t>13</a:t>
            </a:fld>
            <a:endParaRPr lang="en-US"/>
          </a:p>
        </p:txBody>
      </p:sp>
    </p:spTree>
    <p:extLst>
      <p:ext uri="{BB962C8B-B14F-4D97-AF65-F5344CB8AC3E}">
        <p14:creationId xmlns:p14="http://schemas.microsoft.com/office/powerpoint/2010/main" val="202495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on your staff?</a:t>
            </a:r>
          </a:p>
          <a:p>
            <a:r>
              <a:rPr lang="en-US" dirty="0"/>
              <a:t>What are their qualifications? </a:t>
            </a:r>
          </a:p>
          <a:p>
            <a:r>
              <a:rPr lang="en-US" dirty="0"/>
              <a:t>Are there experienced folks on your team to help deliver a fantastic product?</a:t>
            </a:r>
          </a:p>
          <a:p>
            <a:r>
              <a:rPr lang="en-US" dirty="0"/>
              <a:t>How many years have they been practicing?   Do they hold a current/valid CGA certificate?</a:t>
            </a:r>
          </a:p>
          <a:p>
            <a:r>
              <a:rPr lang="en-US" dirty="0"/>
              <a:t>Are they capable of guiding your project successfully?</a:t>
            </a:r>
          </a:p>
          <a:p>
            <a:r>
              <a:rPr lang="en-US" dirty="0"/>
              <a:t>Do they have design people on staff?</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14</a:t>
            </a:fld>
            <a:endParaRPr lang="en-US"/>
          </a:p>
        </p:txBody>
      </p:sp>
    </p:spTree>
    <p:extLst>
      <p:ext uri="{BB962C8B-B14F-4D97-AF65-F5344CB8AC3E}">
        <p14:creationId xmlns:p14="http://schemas.microsoft.com/office/powerpoint/2010/main" val="4263658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4.2 </a:t>
            </a:r>
            <a:r>
              <a:rPr lang="en-US" dirty="0"/>
              <a:t>local</a:t>
            </a:r>
            <a:r>
              <a:rPr lang="en-US" baseline="0" dirty="0"/>
              <a:t> leverage.  This is where we access your partnerships, your buying power and your level of firm/Conditional commitment at the time of application.   We prefer to see firm commitments so put some skin in the game.  Towns again this year are required to </a:t>
            </a:r>
            <a:r>
              <a:rPr lang="en-US" b="1" baseline="0" dirty="0"/>
              <a:t>waive Permit &amp; Fees </a:t>
            </a:r>
          </a:p>
          <a:p>
            <a:r>
              <a:rPr lang="en-US" b="1" baseline="0" dirty="0"/>
              <a:t>Our partners Eversource ,Sustainable CT and </a:t>
            </a:r>
            <a:r>
              <a:rPr lang="en-US" b="1" baseline="0" dirty="0" err="1"/>
              <a:t>GreenBank</a:t>
            </a:r>
            <a:r>
              <a:rPr lang="en-US" b="1" baseline="0" dirty="0"/>
              <a:t>  </a:t>
            </a:r>
            <a:r>
              <a:rPr lang="en-US" baseline="0" dirty="0"/>
              <a:t>this year will work with applicants to prepare a firm commitment letter</a:t>
            </a:r>
          </a:p>
          <a:p>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15</a:t>
            </a:fld>
            <a:endParaRPr lang="en-US"/>
          </a:p>
        </p:txBody>
      </p:sp>
    </p:spTree>
    <p:extLst>
      <p:ext uri="{BB962C8B-B14F-4D97-AF65-F5344CB8AC3E}">
        <p14:creationId xmlns:p14="http://schemas.microsoft.com/office/powerpoint/2010/main" val="376805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minimum for Non-phased or straight CDBG funds.  D&amp;S submitted at the time of application submission on June 7.</a:t>
            </a:r>
          </a:p>
          <a:p>
            <a:r>
              <a:rPr lang="en-US" dirty="0"/>
              <a:t>40% minimum for phased projects only, however the 90% D&amp;S is required by September 1, 2025 with the </a:t>
            </a:r>
            <a:r>
              <a:rPr lang="en-US"/>
              <a:t>CONNAPP application to CHFA   </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16</a:t>
            </a:fld>
            <a:endParaRPr lang="en-US"/>
          </a:p>
        </p:txBody>
      </p:sp>
    </p:spTree>
    <p:extLst>
      <p:ext uri="{BB962C8B-B14F-4D97-AF65-F5344CB8AC3E}">
        <p14:creationId xmlns:p14="http://schemas.microsoft.com/office/powerpoint/2010/main" val="43665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related documents will be available on our website </a:t>
            </a:r>
          </a:p>
        </p:txBody>
      </p:sp>
      <p:sp>
        <p:nvSpPr>
          <p:cNvPr id="4" name="Slide Number Placeholder 3"/>
          <p:cNvSpPr>
            <a:spLocks noGrp="1"/>
          </p:cNvSpPr>
          <p:nvPr>
            <p:ph type="sldNum" sz="quarter" idx="5"/>
          </p:nvPr>
        </p:nvSpPr>
        <p:spPr/>
        <p:txBody>
          <a:bodyPr/>
          <a:lstStyle/>
          <a:p>
            <a:fld id="{1A80BD90-55DF-4866-BB74-6F68943FC1F8}" type="slidenum">
              <a:rPr lang="en-US" smtClean="0"/>
              <a:t>17</a:t>
            </a:fld>
            <a:endParaRPr lang="en-US"/>
          </a:p>
        </p:txBody>
      </p:sp>
    </p:spTree>
    <p:extLst>
      <p:ext uri="{BB962C8B-B14F-4D97-AF65-F5344CB8AC3E}">
        <p14:creationId xmlns:p14="http://schemas.microsoft.com/office/powerpoint/2010/main" val="407798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the</a:t>
            </a:r>
            <a:r>
              <a:rPr lang="en-US" baseline="0" dirty="0"/>
              <a:t> R&amp;R with your materials</a:t>
            </a:r>
          </a:p>
          <a:p>
            <a:r>
              <a:rPr lang="en-US" baseline="0" dirty="0"/>
              <a:t>Tweak it if you must in order to get that extra point here and there.</a:t>
            </a:r>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18</a:t>
            </a:fld>
            <a:endParaRPr lang="en-US"/>
          </a:p>
        </p:txBody>
      </p:sp>
    </p:spTree>
    <p:extLst>
      <p:ext uri="{BB962C8B-B14F-4D97-AF65-F5344CB8AC3E}">
        <p14:creationId xmlns:p14="http://schemas.microsoft.com/office/powerpoint/2010/main" val="204813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19</a:t>
            </a:fld>
            <a:endParaRPr lang="en-US"/>
          </a:p>
        </p:txBody>
      </p:sp>
    </p:spTree>
    <p:extLst>
      <p:ext uri="{BB962C8B-B14F-4D97-AF65-F5344CB8AC3E}">
        <p14:creationId xmlns:p14="http://schemas.microsoft.com/office/powerpoint/2010/main" val="62563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we have been promising that we will deliver a paperless/web-based application Well Guess what?  Unfortunately, 2022 application season meets and greets everyone with this very effective “fantastic” word fillable form that we will continue to use until further notice.   </a:t>
            </a:r>
          </a:p>
        </p:txBody>
      </p:sp>
      <p:sp>
        <p:nvSpPr>
          <p:cNvPr id="4" name="Slide Number Placeholder 3"/>
          <p:cNvSpPr>
            <a:spLocks noGrp="1"/>
          </p:cNvSpPr>
          <p:nvPr>
            <p:ph type="sldNum" sz="quarter" idx="5"/>
          </p:nvPr>
        </p:nvSpPr>
        <p:spPr/>
        <p:txBody>
          <a:bodyPr/>
          <a:lstStyle/>
          <a:p>
            <a:fld id="{1A80BD90-55DF-4866-BB74-6F68943FC1F8}" type="slidenum">
              <a:rPr lang="en-US" smtClean="0"/>
              <a:t>2</a:t>
            </a:fld>
            <a:endParaRPr lang="en-US"/>
          </a:p>
        </p:txBody>
      </p:sp>
    </p:spTree>
    <p:extLst>
      <p:ext uri="{BB962C8B-B14F-4D97-AF65-F5344CB8AC3E}">
        <p14:creationId xmlns:p14="http://schemas.microsoft.com/office/powerpoint/2010/main" val="217609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everything you’ll need to get your application done this year. Web based form email group will be posted online.  Anything requiring signatures must be in blue ink.  And clean copies check scans not twisted.  </a:t>
            </a:r>
          </a:p>
          <a:p>
            <a:endParaRPr lang="en-US" dirty="0"/>
          </a:p>
          <a:p>
            <a:endParaRPr lang="en-US" dirty="0"/>
          </a:p>
          <a:p>
            <a:r>
              <a:rPr lang="en-US" dirty="0"/>
              <a:t>For Intent to Apply:</a:t>
            </a:r>
          </a:p>
          <a:p>
            <a:r>
              <a:rPr lang="en-US" b="1" dirty="0"/>
              <a:t>Indicate name and email of person responsible for submitting your grant.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All documents requiring wet signatures must be held and available upon request in your Application folder within your respective municipality. </a:t>
            </a:r>
            <a:endParaRPr lang="en-US" b="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19857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Includes</a:t>
            </a:r>
            <a:r>
              <a:rPr lang="en-US" sz="1200" dirty="0"/>
              <a:t> pages 1-6 of the application</a:t>
            </a:r>
          </a:p>
          <a:p>
            <a:r>
              <a:rPr lang="en-US" dirty="0"/>
              <a:t> </a:t>
            </a:r>
          </a:p>
        </p:txBody>
      </p:sp>
      <p:sp>
        <p:nvSpPr>
          <p:cNvPr id="4" name="Slide Number Placeholder 3"/>
          <p:cNvSpPr>
            <a:spLocks noGrp="1"/>
          </p:cNvSpPr>
          <p:nvPr>
            <p:ph type="sldNum" sz="quarter" idx="5"/>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21782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to include the Town Name in the naming convention e.g. if your application is for Portland use Portland </a:t>
            </a:r>
          </a:p>
        </p:txBody>
      </p:sp>
      <p:sp>
        <p:nvSpPr>
          <p:cNvPr id="4" name="Slide Number Placeholder 3"/>
          <p:cNvSpPr>
            <a:spLocks noGrp="1"/>
          </p:cNvSpPr>
          <p:nvPr>
            <p:ph type="sldNum" sz="quarter" idx="5"/>
          </p:nvPr>
        </p:nvSpPr>
        <p:spPr/>
        <p:txBody>
          <a:bodyPr/>
          <a:lstStyle/>
          <a:p>
            <a:fld id="{1A80BD90-55DF-4866-BB74-6F68943FC1F8}" type="slidenum">
              <a:rPr lang="en-US" smtClean="0"/>
              <a:t>5</a:t>
            </a:fld>
            <a:endParaRPr lang="en-US"/>
          </a:p>
        </p:txBody>
      </p:sp>
    </p:spTree>
    <p:extLst>
      <p:ext uri="{BB962C8B-B14F-4D97-AF65-F5344CB8AC3E}">
        <p14:creationId xmlns:p14="http://schemas.microsoft.com/office/powerpoint/2010/main" val="332834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year, if you don’t complete this section accurately, your score will be negatively impacted.  </a:t>
            </a:r>
          </a:p>
        </p:txBody>
      </p:sp>
      <p:sp>
        <p:nvSpPr>
          <p:cNvPr id="4" name="Slide Number Placeholder 3"/>
          <p:cNvSpPr>
            <a:spLocks noGrp="1"/>
          </p:cNvSpPr>
          <p:nvPr>
            <p:ph type="sldNum" sz="quarter" idx="10"/>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6610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aseline="0" dirty="0"/>
          </a:p>
          <a:p>
            <a:r>
              <a:rPr lang="en-US" dirty="0"/>
              <a:t>So take the time to give us the real skinny…so e.g. if on this form you indicate your first selectman as Tom Boland, and you provide Kathy Y’s email and phone number or the Town’s general answer line…and we</a:t>
            </a:r>
            <a:r>
              <a:rPr lang="en-US" baseline="0" dirty="0"/>
              <a:t> at </a:t>
            </a:r>
            <a:r>
              <a:rPr lang="en-US" dirty="0"/>
              <a:t>DOH in order</a:t>
            </a:r>
            <a:r>
              <a:rPr lang="en-US" baseline="0" dirty="0"/>
              <a:t> to review </a:t>
            </a:r>
            <a:r>
              <a:rPr lang="en-US" dirty="0"/>
              <a:t>your application, must</a:t>
            </a:r>
            <a:r>
              <a:rPr lang="en-US" baseline="0" dirty="0"/>
              <a:t> conduct d</a:t>
            </a:r>
            <a:r>
              <a:rPr lang="en-US" dirty="0"/>
              <a:t>etective work</a:t>
            </a:r>
            <a:r>
              <a:rPr lang="en-US" baseline="0" dirty="0"/>
              <a:t> (i.e. </a:t>
            </a:r>
            <a:r>
              <a:rPr lang="en-US" dirty="0"/>
              <a:t>speak with several different personnel in your offices before getting to the elected official), your application will be negatively scored appropriately so; Bad information there are deductions.  </a:t>
            </a:r>
            <a:r>
              <a:rPr lang="en-US" dirty="0" err="1"/>
              <a:t>DOH.Cdbgapps</a:t>
            </a:r>
            <a:r>
              <a:rPr lang="en-US" dirty="0"/>
              <a:t> @ct.gov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 won’t hunt you down</a:t>
            </a:r>
            <a:r>
              <a:rPr lang="en-US" sz="1200" b="1" baseline="0" dirty="0"/>
              <a:t> to get you the money you need.  </a:t>
            </a:r>
            <a:endParaRPr lang="en-US" dirty="0"/>
          </a:p>
          <a:p>
            <a:endParaRPr lang="en-US" dirty="0"/>
          </a:p>
          <a:p>
            <a:r>
              <a:rPr lang="en-US" dirty="0"/>
              <a:t>Federal</a:t>
            </a:r>
            <a:r>
              <a:rPr lang="en-US" baseline="0" dirty="0"/>
              <a:t> ID #</a:t>
            </a:r>
          </a:p>
          <a:p>
            <a:r>
              <a:rPr lang="en-US" baseline="0" dirty="0"/>
              <a:t>CAGE#/Cage Code  (5 digit number the government assigns once you have been awarded a contract.   if you get stuck not knowing the term or the question, you will have more help this year.  There will be </a:t>
            </a:r>
          </a:p>
          <a:p>
            <a:r>
              <a:rPr lang="en-US" baseline="0" dirty="0"/>
              <a:t>hints provided by mousing over the word and an explanation should pop up.  </a:t>
            </a:r>
            <a:r>
              <a:rPr lang="en-US" b="1" baseline="0" dirty="0">
                <a:solidFill>
                  <a:srgbClr val="FF0000"/>
                </a:solidFill>
              </a:rPr>
              <a:t>If not check the application handbook.   </a:t>
            </a:r>
          </a:p>
          <a:p>
            <a:endParaRPr lang="en-US" b="1" dirty="0"/>
          </a:p>
          <a:p>
            <a:r>
              <a:rPr lang="en-US" dirty="0"/>
              <a:t>Project Name</a:t>
            </a:r>
          </a:p>
          <a:p>
            <a:r>
              <a:rPr lang="en-US" dirty="0"/>
              <a:t>Give the address…we know not to leave sensitive information lying around or to redact addresses for a Domestic Violence shelter in the event of a FOIA.  If you refuse to include this information, the application score will be negatively impacted by a point deduction.  </a:t>
            </a:r>
          </a:p>
          <a:p>
            <a:endParaRPr lang="en-US" dirty="0"/>
          </a:p>
          <a:p>
            <a:r>
              <a:rPr lang="en-US" dirty="0"/>
              <a:t>Indicate if your Consultant/Grant Administrator is CGA certified </a:t>
            </a:r>
          </a:p>
          <a:p>
            <a:r>
              <a:rPr lang="en-US" dirty="0"/>
              <a:t>Indicate if the local grant contact is CGA certified…</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7</a:t>
            </a:fld>
            <a:endParaRPr lang="en-US"/>
          </a:p>
        </p:txBody>
      </p:sp>
    </p:spTree>
    <p:extLst>
      <p:ext uri="{BB962C8B-B14F-4D97-AF65-F5344CB8AC3E}">
        <p14:creationId xmlns:p14="http://schemas.microsoft.com/office/powerpoint/2010/main" val="266142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b="1" dirty="0"/>
              <a:t>Listen up folks</a:t>
            </a:r>
          </a:p>
          <a:p>
            <a:r>
              <a:rPr lang="en-US" b="1" dirty="0"/>
              <a:t>CGA certification is a requirement</a:t>
            </a:r>
            <a:r>
              <a:rPr lang="en-US" dirty="0"/>
              <a:t>, you must get certified by October 2025</a:t>
            </a:r>
            <a:r>
              <a:rPr lang="en-US" baseline="0" dirty="0"/>
              <a:t>  The State will offer another opportunity this year for certification on September 23-26/October 7-9 2025 </a:t>
            </a:r>
            <a:endParaRPr lang="en-US" dirty="0"/>
          </a:p>
          <a:p>
            <a:endParaRPr lang="en-US" dirty="0"/>
          </a:p>
          <a:p>
            <a:r>
              <a:rPr lang="en-US" dirty="0"/>
              <a:t>If you have a current  </a:t>
            </a:r>
            <a:r>
              <a:rPr lang="en-US" b="1" dirty="0"/>
              <a:t>2019, 2020, 2021, 2022, and 2023 </a:t>
            </a:r>
            <a:r>
              <a:rPr lang="en-US" dirty="0"/>
              <a:t>grant and there is no CGA on staff/or not working with a Grant Administrator, your grant will be redlined for termination for non-compliance. </a:t>
            </a:r>
          </a:p>
          <a:p>
            <a:endParaRPr lang="en-US" dirty="0"/>
          </a:p>
          <a:p>
            <a:r>
              <a:rPr lang="en-US" dirty="0"/>
              <a:t>Say goodbye to the days when municipalities state, “we are just the pass-through organization, we’re doing a favor for the HA”  </a:t>
            </a:r>
          </a:p>
          <a:p>
            <a:endParaRPr lang="en-US"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8</a:t>
            </a:fld>
            <a:endParaRPr lang="en-US"/>
          </a:p>
        </p:txBody>
      </p:sp>
    </p:spTree>
    <p:extLst>
      <p:ext uri="{BB962C8B-B14F-4D97-AF65-F5344CB8AC3E}">
        <p14:creationId xmlns:p14="http://schemas.microsoft.com/office/powerpoint/2010/main" val="166663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9</a:t>
            </a:fld>
            <a:endParaRPr lang="en-US"/>
          </a:p>
        </p:txBody>
      </p:sp>
    </p:spTree>
    <p:extLst>
      <p:ext uri="{BB962C8B-B14F-4D97-AF65-F5344CB8AC3E}">
        <p14:creationId xmlns:p14="http://schemas.microsoft.com/office/powerpoint/2010/main" val="262258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B53E-8045-EADF-D7A4-B74C96B96C8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D0BB298-8A81-DC80-E9D0-E6417E914B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8450C5-CB2A-F177-0EC9-0E7A61ED0255}"/>
              </a:ext>
            </a:extLst>
          </p:cNvPr>
          <p:cNvSpPr>
            <a:spLocks noGrp="1"/>
          </p:cNvSpPr>
          <p:nvPr>
            <p:ph type="dt" sz="half" idx="10"/>
          </p:nvPr>
        </p:nvSpPr>
        <p:spPr/>
        <p:txBody>
          <a:bodyPr/>
          <a:lstStyle/>
          <a:p>
            <a:fld id="{44A788BD-12DF-4726-B2CE-58652C37B260}" type="datetime2">
              <a:rPr lang="en-US" smtClean="0"/>
              <a:t>Tuesday, April 1, 2025</a:t>
            </a:fld>
            <a:endParaRPr lang="en-US"/>
          </a:p>
        </p:txBody>
      </p:sp>
      <p:sp>
        <p:nvSpPr>
          <p:cNvPr id="5" name="Footer Placeholder 4">
            <a:extLst>
              <a:ext uri="{FF2B5EF4-FFF2-40B4-BE49-F238E27FC236}">
                <a16:creationId xmlns:a16="http://schemas.microsoft.com/office/drawing/2014/main" id="{E95D0471-ACC7-0A6A-D0B4-4CC2BF3ADDBD}"/>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0F8CCB3C-28D3-A0CB-3F77-08E1AADE346B}"/>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2929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543B-6C0E-EC0E-F440-7CE969E93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1209F7-42BB-823C-3C8D-2A1F827DE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F311B-7F50-5FBC-5E60-5A8FF2873E93}"/>
              </a:ext>
            </a:extLst>
          </p:cNvPr>
          <p:cNvSpPr>
            <a:spLocks noGrp="1"/>
          </p:cNvSpPr>
          <p:nvPr>
            <p:ph type="dt" sz="half" idx="10"/>
          </p:nvPr>
        </p:nvSpPr>
        <p:spPr/>
        <p:txBody>
          <a:bodyPr/>
          <a:lstStyle/>
          <a:p>
            <a:fld id="{0D5EB9BF-21B8-4BBE-BB81-2ED21A921C29}" type="datetime2">
              <a:rPr lang="en-US" smtClean="0"/>
              <a:t>Tuesday, April 1, 2025</a:t>
            </a:fld>
            <a:endParaRPr lang="en-US"/>
          </a:p>
        </p:txBody>
      </p:sp>
      <p:sp>
        <p:nvSpPr>
          <p:cNvPr id="5" name="Footer Placeholder 4">
            <a:extLst>
              <a:ext uri="{FF2B5EF4-FFF2-40B4-BE49-F238E27FC236}">
                <a16:creationId xmlns:a16="http://schemas.microsoft.com/office/drawing/2014/main" id="{3311A718-A792-8ED3-21B1-74474104DBE0}"/>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10D772E0-A06F-4B26-81E3-4C7023497497}"/>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9162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E6B62D-40B0-7B2A-60B4-99FCE67AD96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BBD8F4-8B58-7861-3B16-7B494EC4B4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D6829-DB2B-4F05-B87C-D65D316178E3}"/>
              </a:ext>
            </a:extLst>
          </p:cNvPr>
          <p:cNvSpPr>
            <a:spLocks noGrp="1"/>
          </p:cNvSpPr>
          <p:nvPr>
            <p:ph type="dt" sz="half" idx="10"/>
          </p:nvPr>
        </p:nvSpPr>
        <p:spPr/>
        <p:txBody>
          <a:bodyPr/>
          <a:lstStyle/>
          <a:p>
            <a:fld id="{D3225F20-DA8F-4817-9F82-ADE541B93C9D}" type="datetime2">
              <a:rPr lang="en-US" smtClean="0"/>
              <a:t>Tuesday, April 1, 2025</a:t>
            </a:fld>
            <a:endParaRPr lang="en-US"/>
          </a:p>
        </p:txBody>
      </p:sp>
      <p:sp>
        <p:nvSpPr>
          <p:cNvPr id="5" name="Footer Placeholder 4">
            <a:extLst>
              <a:ext uri="{FF2B5EF4-FFF2-40B4-BE49-F238E27FC236}">
                <a16:creationId xmlns:a16="http://schemas.microsoft.com/office/drawing/2014/main" id="{229D02B2-B1D9-7A16-8A00-03F6D6157549}"/>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7CD8D383-1246-0FFF-ABFF-D82FE0921648}"/>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235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885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A509-AD71-30F7-43DC-6CB00C845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4FF95-ED89-8D4C-89A5-C47BAA78B0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89981-93B6-BB5D-5B14-D00DAB8700B3}"/>
              </a:ext>
            </a:extLst>
          </p:cNvPr>
          <p:cNvSpPr>
            <a:spLocks noGrp="1"/>
          </p:cNvSpPr>
          <p:nvPr>
            <p:ph type="dt" sz="half" idx="10"/>
          </p:nvPr>
        </p:nvSpPr>
        <p:spPr/>
        <p:txBody>
          <a:bodyPr/>
          <a:lstStyle/>
          <a:p>
            <a:fld id="{5D351976-C275-4969-BEAC-31CF0ED3B0AA}" type="datetime2">
              <a:rPr lang="en-US" smtClean="0"/>
              <a:t>Tuesday, April 1, 2025</a:t>
            </a:fld>
            <a:endParaRPr lang="en-US"/>
          </a:p>
        </p:txBody>
      </p:sp>
      <p:sp>
        <p:nvSpPr>
          <p:cNvPr id="5" name="Footer Placeholder 4">
            <a:extLst>
              <a:ext uri="{FF2B5EF4-FFF2-40B4-BE49-F238E27FC236}">
                <a16:creationId xmlns:a16="http://schemas.microsoft.com/office/drawing/2014/main" id="{47DA3180-5EF5-F477-CFB6-9CBD11C208CE}"/>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EE703FC2-2DAD-28D8-A89A-80AC5B5B7FEE}"/>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0864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77DA-66B7-A868-AE15-C071E9EAD9A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DC80AD-C395-E578-CCEE-E8C69BACCD7B}"/>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DD72FE-8535-3596-C1E5-70791DFBA291}"/>
              </a:ext>
            </a:extLst>
          </p:cNvPr>
          <p:cNvSpPr>
            <a:spLocks noGrp="1"/>
          </p:cNvSpPr>
          <p:nvPr>
            <p:ph type="dt" sz="half" idx="10"/>
          </p:nvPr>
        </p:nvSpPr>
        <p:spPr/>
        <p:txBody>
          <a:bodyPr/>
          <a:lstStyle/>
          <a:p>
            <a:fld id="{0912BCFD-6286-4C4D-A7F2-21703FCA8DCE}" type="datetime2">
              <a:rPr lang="en-US" smtClean="0"/>
              <a:t>Tuesday, April 1, 2025</a:t>
            </a:fld>
            <a:endParaRPr lang="en-US"/>
          </a:p>
        </p:txBody>
      </p:sp>
      <p:sp>
        <p:nvSpPr>
          <p:cNvPr id="5" name="Footer Placeholder 4">
            <a:extLst>
              <a:ext uri="{FF2B5EF4-FFF2-40B4-BE49-F238E27FC236}">
                <a16:creationId xmlns:a16="http://schemas.microsoft.com/office/drawing/2014/main" id="{7AA9AA74-47AC-7A60-B508-CFC4D6B898B5}"/>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4409F70D-140E-FAD7-AD97-90B9060478D0}"/>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89567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BBC4-52A0-62F1-BF6E-EB88BAB84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DCF5A-6F4A-89F6-321E-6332BDA0C8D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24E01B-C295-1A3E-597E-E6F09A54CF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38BDF-F9A8-57FD-AA8F-9A43E153E967}"/>
              </a:ext>
            </a:extLst>
          </p:cNvPr>
          <p:cNvSpPr>
            <a:spLocks noGrp="1"/>
          </p:cNvSpPr>
          <p:nvPr>
            <p:ph type="dt" sz="half" idx="10"/>
          </p:nvPr>
        </p:nvSpPr>
        <p:spPr/>
        <p:txBody>
          <a:bodyPr/>
          <a:lstStyle/>
          <a:p>
            <a:fld id="{FCCDF177-684B-4E07-9F13-E5C10E3BC528}" type="datetime2">
              <a:rPr lang="en-US" smtClean="0"/>
              <a:t>Tuesday, April 1, 2025</a:t>
            </a:fld>
            <a:endParaRPr lang="en-US"/>
          </a:p>
        </p:txBody>
      </p:sp>
      <p:sp>
        <p:nvSpPr>
          <p:cNvPr id="6" name="Footer Placeholder 5">
            <a:extLst>
              <a:ext uri="{FF2B5EF4-FFF2-40B4-BE49-F238E27FC236}">
                <a16:creationId xmlns:a16="http://schemas.microsoft.com/office/drawing/2014/main" id="{2407E23F-E735-5225-11F0-9B9191240AB4}"/>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03E8FDC1-A389-CCED-2F1E-0B15BC0C6A0F}"/>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2797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465E-ECE8-D302-E1A0-449DAB3BD8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F6C85-A002-741D-9B8B-B900F8F79A5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E01DF-5EB5-B7F0-0AD7-F2FFA524EB9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D31D3-F5AE-8727-A04C-3210DCE165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B238CC-AB4D-2E44-6F6D-5E3FF3A2CB1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F393A3-6282-2303-7AA9-940DF818A8B0}"/>
              </a:ext>
            </a:extLst>
          </p:cNvPr>
          <p:cNvSpPr>
            <a:spLocks noGrp="1"/>
          </p:cNvSpPr>
          <p:nvPr>
            <p:ph type="dt" sz="half" idx="10"/>
          </p:nvPr>
        </p:nvSpPr>
        <p:spPr/>
        <p:txBody>
          <a:bodyPr/>
          <a:lstStyle/>
          <a:p>
            <a:fld id="{9F3D233F-756E-4E64-B81D-BE20573412C6}" type="datetime2">
              <a:rPr lang="en-US" smtClean="0"/>
              <a:t>Tuesday, April 1, 2025</a:t>
            </a:fld>
            <a:endParaRPr lang="en-US"/>
          </a:p>
        </p:txBody>
      </p:sp>
      <p:sp>
        <p:nvSpPr>
          <p:cNvPr id="8" name="Footer Placeholder 7">
            <a:extLst>
              <a:ext uri="{FF2B5EF4-FFF2-40B4-BE49-F238E27FC236}">
                <a16:creationId xmlns:a16="http://schemas.microsoft.com/office/drawing/2014/main" id="{308917B8-1970-A04B-F1B2-B771FA1A8D55}"/>
              </a:ext>
            </a:extLst>
          </p:cNvPr>
          <p:cNvSpPr>
            <a:spLocks noGrp="1"/>
          </p:cNvSpPr>
          <p:nvPr>
            <p:ph type="ftr" sz="quarter" idx="11"/>
          </p:nvPr>
        </p:nvSpPr>
        <p:spPr/>
        <p:txBody>
          <a:bodyPr/>
          <a:lstStyle/>
          <a:p>
            <a:r>
              <a:rPr lang="en-US"/>
              <a:t>State of Connecticut - Department of Housing - Small Cities CDBG</a:t>
            </a:r>
          </a:p>
        </p:txBody>
      </p:sp>
      <p:sp>
        <p:nvSpPr>
          <p:cNvPr id="9" name="Slide Number Placeholder 8">
            <a:extLst>
              <a:ext uri="{FF2B5EF4-FFF2-40B4-BE49-F238E27FC236}">
                <a16:creationId xmlns:a16="http://schemas.microsoft.com/office/drawing/2014/main" id="{F08ED014-7DFE-5D30-37F6-6A7A2B593693}"/>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7238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B0AA-9AE9-E9A7-74A8-2E8C6CBFB4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FB72D0-690A-00B8-A489-11C3428A241D}"/>
              </a:ext>
            </a:extLst>
          </p:cNvPr>
          <p:cNvSpPr>
            <a:spLocks noGrp="1"/>
          </p:cNvSpPr>
          <p:nvPr>
            <p:ph type="dt" sz="half" idx="10"/>
          </p:nvPr>
        </p:nvSpPr>
        <p:spPr/>
        <p:txBody>
          <a:bodyPr/>
          <a:lstStyle/>
          <a:p>
            <a:fld id="{4BC5EDE1-39DC-4ACB-A20B-D85AE228A877}" type="datetime2">
              <a:rPr lang="en-US" smtClean="0"/>
              <a:t>Tuesday, April 1, 2025</a:t>
            </a:fld>
            <a:endParaRPr lang="en-US"/>
          </a:p>
        </p:txBody>
      </p:sp>
      <p:sp>
        <p:nvSpPr>
          <p:cNvPr id="4" name="Footer Placeholder 3">
            <a:extLst>
              <a:ext uri="{FF2B5EF4-FFF2-40B4-BE49-F238E27FC236}">
                <a16:creationId xmlns:a16="http://schemas.microsoft.com/office/drawing/2014/main" id="{BE5D5B5B-09AE-4B86-D7C2-2194978FC156}"/>
              </a:ext>
            </a:extLst>
          </p:cNvPr>
          <p:cNvSpPr>
            <a:spLocks noGrp="1"/>
          </p:cNvSpPr>
          <p:nvPr>
            <p:ph type="ftr" sz="quarter" idx="11"/>
          </p:nvPr>
        </p:nvSpPr>
        <p:spPr/>
        <p:txBody>
          <a:bodyPr/>
          <a:lstStyle/>
          <a:p>
            <a:r>
              <a:rPr lang="en-US"/>
              <a:t>State of Connecticut - Department of Housing - Small Cities CDBG</a:t>
            </a:r>
          </a:p>
        </p:txBody>
      </p:sp>
      <p:sp>
        <p:nvSpPr>
          <p:cNvPr id="5" name="Slide Number Placeholder 4">
            <a:extLst>
              <a:ext uri="{FF2B5EF4-FFF2-40B4-BE49-F238E27FC236}">
                <a16:creationId xmlns:a16="http://schemas.microsoft.com/office/drawing/2014/main" id="{65668399-3E3C-1467-B34C-8F23E1D431B6}"/>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37959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8C489-1207-A9A5-E7DB-0233918DB959}"/>
              </a:ext>
            </a:extLst>
          </p:cNvPr>
          <p:cNvSpPr>
            <a:spLocks noGrp="1"/>
          </p:cNvSpPr>
          <p:nvPr>
            <p:ph type="dt" sz="half" idx="10"/>
          </p:nvPr>
        </p:nvSpPr>
        <p:spPr/>
        <p:txBody>
          <a:bodyPr/>
          <a:lstStyle/>
          <a:p>
            <a:fld id="{AB0D6A00-8CCB-4B9F-9030-695F6EA3DB2A}" type="datetime2">
              <a:rPr lang="en-US" smtClean="0"/>
              <a:t>Tuesday, April 1, 2025</a:t>
            </a:fld>
            <a:endParaRPr lang="en-US"/>
          </a:p>
        </p:txBody>
      </p:sp>
      <p:sp>
        <p:nvSpPr>
          <p:cNvPr id="3" name="Footer Placeholder 2">
            <a:extLst>
              <a:ext uri="{FF2B5EF4-FFF2-40B4-BE49-F238E27FC236}">
                <a16:creationId xmlns:a16="http://schemas.microsoft.com/office/drawing/2014/main" id="{24748F78-69E8-346A-F559-3E6584D4DE5E}"/>
              </a:ext>
            </a:extLst>
          </p:cNvPr>
          <p:cNvSpPr>
            <a:spLocks noGrp="1"/>
          </p:cNvSpPr>
          <p:nvPr>
            <p:ph type="ftr" sz="quarter" idx="11"/>
          </p:nvPr>
        </p:nvSpPr>
        <p:spPr/>
        <p:txBody>
          <a:bodyPr/>
          <a:lstStyle/>
          <a:p>
            <a:r>
              <a:rPr lang="en-US"/>
              <a:t>State of Connecticut - Department of Housing - Small Cities CDBG</a:t>
            </a:r>
          </a:p>
        </p:txBody>
      </p:sp>
      <p:sp>
        <p:nvSpPr>
          <p:cNvPr id="4" name="Slide Number Placeholder 3">
            <a:extLst>
              <a:ext uri="{FF2B5EF4-FFF2-40B4-BE49-F238E27FC236}">
                <a16:creationId xmlns:a16="http://schemas.microsoft.com/office/drawing/2014/main" id="{67D92F78-936C-0446-66A0-00D7CFE548FF}"/>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8290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4B74-2C79-219B-8EC8-339CA2F939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4318C39-75E4-0BF0-E024-3E74BEA8C72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C7B72-66CB-14D9-DBAF-DF1612A8AF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40F46F-4380-8E3E-9D44-330BDC60A80F}"/>
              </a:ext>
            </a:extLst>
          </p:cNvPr>
          <p:cNvSpPr>
            <a:spLocks noGrp="1"/>
          </p:cNvSpPr>
          <p:nvPr>
            <p:ph type="dt" sz="half" idx="10"/>
          </p:nvPr>
        </p:nvSpPr>
        <p:spPr/>
        <p:txBody>
          <a:bodyPr/>
          <a:lstStyle/>
          <a:p>
            <a:fld id="{D5605D9A-043E-4DAE-B1D2-3DE584CC7B92}" type="datetime2">
              <a:rPr lang="en-US" smtClean="0"/>
              <a:t>Tuesday, April 1, 2025</a:t>
            </a:fld>
            <a:endParaRPr lang="en-US"/>
          </a:p>
        </p:txBody>
      </p:sp>
      <p:sp>
        <p:nvSpPr>
          <p:cNvPr id="6" name="Footer Placeholder 5">
            <a:extLst>
              <a:ext uri="{FF2B5EF4-FFF2-40B4-BE49-F238E27FC236}">
                <a16:creationId xmlns:a16="http://schemas.microsoft.com/office/drawing/2014/main" id="{BD8D228B-D70D-1A8E-4948-3B2B0C15CE03}"/>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E08CB56B-CA1B-A3EA-66A8-935D48526541}"/>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68094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8669-50FE-0D98-C5DB-40A1FCDF00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F16FDB-6129-DB4F-0CCB-B16D02F1A6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C3EF767-F345-723A-7C28-6D0ED95E37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B12DC7-53D4-7970-CD85-6A100E9C039B}"/>
              </a:ext>
            </a:extLst>
          </p:cNvPr>
          <p:cNvSpPr>
            <a:spLocks noGrp="1"/>
          </p:cNvSpPr>
          <p:nvPr>
            <p:ph type="dt" sz="half" idx="10"/>
          </p:nvPr>
        </p:nvSpPr>
        <p:spPr/>
        <p:txBody>
          <a:bodyPr/>
          <a:lstStyle/>
          <a:p>
            <a:fld id="{D34330BF-4304-4252-ABD0-8C2F6CE024E4}" type="datetime2">
              <a:rPr lang="en-US" smtClean="0"/>
              <a:t>Tuesday, April 1, 2025</a:t>
            </a:fld>
            <a:endParaRPr lang="en-US"/>
          </a:p>
        </p:txBody>
      </p:sp>
      <p:sp>
        <p:nvSpPr>
          <p:cNvPr id="6" name="Footer Placeholder 5">
            <a:extLst>
              <a:ext uri="{FF2B5EF4-FFF2-40B4-BE49-F238E27FC236}">
                <a16:creationId xmlns:a16="http://schemas.microsoft.com/office/drawing/2014/main" id="{346F39D8-324C-666F-1FBA-1DE487A11FB1}"/>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638ACB7C-586A-D332-109A-51034AD36BA2}"/>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56849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45672-0460-80EB-A3BC-BED63885B9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8B007F-4D5D-329E-4F95-66C6BC0623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75028-2A13-2E93-D8B3-6674159F67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21399F9-57DB-4AA4-BEC4-B9FADCB5E434}" type="datetime2">
              <a:rPr lang="en-US" smtClean="0"/>
              <a:t>Tuesday, April 1, 2025</a:t>
            </a:fld>
            <a:endParaRPr lang="en-US"/>
          </a:p>
        </p:txBody>
      </p:sp>
      <p:sp>
        <p:nvSpPr>
          <p:cNvPr id="5" name="Footer Placeholder 4">
            <a:extLst>
              <a:ext uri="{FF2B5EF4-FFF2-40B4-BE49-F238E27FC236}">
                <a16:creationId xmlns:a16="http://schemas.microsoft.com/office/drawing/2014/main" id="{4D12A932-AF98-C0F5-3D62-CF6637D68B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A4D35555-99CE-40E9-F11A-C57B4BE7F9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8613322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eoplematters.in/article/culture/here-are-micro-behaviors-you-need-to-practice-in-a-multicultural-organ-1779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portal.ct.gov/DOH/DOH/Programs/Small-Cities-Progr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clock&#10;&#10;AI-generated content may be incorrect.">
            <a:extLst>
              <a:ext uri="{FF2B5EF4-FFF2-40B4-BE49-F238E27FC236}">
                <a16:creationId xmlns:a16="http://schemas.microsoft.com/office/drawing/2014/main" id="{0BE9F836-1E42-C8CA-DE8F-7AA1B3EA8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5619" y="1295400"/>
            <a:ext cx="3552761" cy="3552761"/>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1037673" y="348865"/>
            <a:ext cx="7288583" cy="1576446"/>
          </a:xfrm>
        </p:spPr>
        <p:txBody>
          <a:bodyPr anchor="ctr">
            <a:normAutofit/>
          </a:bodyPr>
          <a:lstStyle/>
          <a:p>
            <a:r>
              <a:rPr lang="en-US" sz="3500" b="1">
                <a:solidFill>
                  <a:srgbClr val="FFFFFF"/>
                </a:solidFill>
                <a:latin typeface="Calibri" panose="020F0502020204030204" pitchFamily="34" charset="0"/>
              </a:rPr>
              <a:t>Citizen Participation   </a:t>
            </a:r>
          </a:p>
        </p:txBody>
      </p:sp>
      <p:sp>
        <p:nvSpPr>
          <p:cNvPr id="3" name="Footer Placeholder 2"/>
          <p:cNvSpPr>
            <a:spLocks noGrp="1"/>
          </p:cNvSpPr>
          <p:nvPr>
            <p:ph type="ftr" sz="quarter" idx="11"/>
          </p:nvPr>
        </p:nvSpPr>
        <p:spPr>
          <a:xfrm>
            <a:off x="8978" y="1805221"/>
            <a:ext cx="3879679" cy="365125"/>
          </a:xfrm>
        </p:spPr>
        <p:txBody>
          <a:bodyPr>
            <a:normAutofit/>
          </a:bodyPr>
          <a:lstStyle/>
          <a:p>
            <a:pPr algn="l">
              <a:lnSpc>
                <a:spcPct val="90000"/>
              </a:lnSpc>
              <a:spcAft>
                <a:spcPts val="600"/>
              </a:spcAft>
            </a:pPr>
            <a:r>
              <a:rPr lang="en-US" dirty="0">
                <a:solidFill>
                  <a:srgbClr val="FFFFFF"/>
                </a:solidFill>
              </a:rPr>
              <a:t>State of Connecticut - Department of Housing - Small Cities CDBG</a:t>
            </a:r>
          </a:p>
        </p:txBody>
      </p:sp>
      <p:sp>
        <p:nvSpPr>
          <p:cNvPr id="2" name="Date Placeholder 1"/>
          <p:cNvSpPr>
            <a:spLocks noGrp="1"/>
          </p:cNvSpPr>
          <p:nvPr>
            <p:ph type="dt" sz="half" idx="10"/>
          </p:nvPr>
        </p:nvSpPr>
        <p:spPr>
          <a:xfrm>
            <a:off x="6727698" y="6455664"/>
            <a:ext cx="2057400" cy="365125"/>
          </a:xfrm>
        </p:spPr>
        <p:txBody>
          <a:bodyPr>
            <a:normAutofit/>
          </a:bodyPr>
          <a:lstStyle/>
          <a:p>
            <a:pPr algn="r">
              <a:spcAft>
                <a:spcPts val="600"/>
              </a:spcAft>
            </a:pPr>
            <a:fld id="{30609D2A-09F4-4900-814D-696D0EA2039D}" type="datetime2">
              <a:rPr lang="en-US" sz="1000">
                <a:solidFill>
                  <a:schemeClr val="tx1">
                    <a:lumMod val="50000"/>
                    <a:lumOff val="50000"/>
                  </a:schemeClr>
                </a:solidFill>
              </a:rPr>
              <a:pPr algn="r">
                <a:spcAft>
                  <a:spcPts val="600"/>
                </a:spcAft>
              </a:pPr>
              <a:t>Tuesday, April 1, 2025</a:t>
            </a:fld>
            <a:endParaRPr lang="en-US" sz="1000">
              <a:solidFill>
                <a:schemeClr val="tx1">
                  <a:lumMod val="50000"/>
                  <a:lumOff val="50000"/>
                </a:schemeClr>
              </a:solidFill>
            </a:endParaRPr>
          </a:p>
        </p:txBody>
      </p:sp>
      <p:sp>
        <p:nvSpPr>
          <p:cNvPr id="4" name="Slide Number Placeholder 3"/>
          <p:cNvSpPr>
            <a:spLocks noGrp="1"/>
          </p:cNvSpPr>
          <p:nvPr>
            <p:ph type="sldNum" sz="quarter" idx="12"/>
          </p:nvPr>
        </p:nvSpPr>
        <p:spPr>
          <a:xfrm>
            <a:off x="8778240" y="6455664"/>
            <a:ext cx="336042" cy="365125"/>
          </a:xfrm>
        </p:spPr>
        <p:txBody>
          <a:bodyP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10</a:t>
            </a:fld>
            <a:endParaRPr lang="en-US" sz="1000">
              <a:solidFill>
                <a:schemeClr val="tx1">
                  <a:lumMod val="50000"/>
                  <a:lumOff val="50000"/>
                </a:schemeClr>
              </a:solidFill>
            </a:endParaRPr>
          </a:p>
        </p:txBody>
      </p:sp>
      <p:graphicFrame>
        <p:nvGraphicFramePr>
          <p:cNvPr id="11" name="Content Placeholder 7">
            <a:extLst>
              <a:ext uri="{FF2B5EF4-FFF2-40B4-BE49-F238E27FC236}">
                <a16:creationId xmlns:a16="http://schemas.microsoft.com/office/drawing/2014/main" id="{74FDE796-1216-47D7-B894-1A7D9AC9E956}"/>
              </a:ext>
            </a:extLst>
          </p:cNvPr>
          <p:cNvGraphicFramePr>
            <a:graphicFrameLocks noGrp="1"/>
          </p:cNvGraphicFramePr>
          <p:nvPr>
            <p:ph idx="1"/>
            <p:extLst>
              <p:ext uri="{D42A27DB-BD31-4B8C-83A1-F6EECF244321}">
                <p14:modId xmlns:p14="http://schemas.microsoft.com/office/powerpoint/2010/main" val="303402949"/>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854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a:t>Complete Beneficiary info  </a:t>
            </a:r>
          </a:p>
        </p:txBody>
      </p:sp>
      <p:pic>
        <p:nvPicPr>
          <p:cNvPr id="6" name="Content Placeholder 5" descr="A group of people posing for the camera&#10;&#10;Description automatically generated">
            <a:extLst>
              <a:ext uri="{FF2B5EF4-FFF2-40B4-BE49-F238E27FC236}">
                <a16:creationId xmlns:a16="http://schemas.microsoft.com/office/drawing/2014/main" id="{44B19898-D561-E941-8DC1-A2FF654DF7C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213" b="364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TextBox 10">
            <a:extLst>
              <a:ext uri="{FF2B5EF4-FFF2-40B4-BE49-F238E27FC236}">
                <a16:creationId xmlns:a16="http://schemas.microsoft.com/office/drawing/2014/main" id="{B1B1E434-793B-414D-9215-E3C2FBF55477}"/>
              </a:ext>
            </a:extLst>
          </p:cNvPr>
          <p:cNvSpPr txBox="1"/>
          <p:nvPr/>
        </p:nvSpPr>
        <p:spPr>
          <a:xfrm>
            <a:off x="3167986" y="3752850"/>
            <a:ext cx="5614060"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t>#of Asians, # American/Native Indians, #Africans, #Hispanic, #Whites </a:t>
            </a:r>
          </a:p>
          <a:p>
            <a:pPr indent="-228600">
              <a:lnSpc>
                <a:spcPct val="90000"/>
              </a:lnSpc>
              <a:spcAft>
                <a:spcPts val="600"/>
              </a:spcAft>
              <a:buFont typeface="Arial" panose="020B0604020202020204" pitchFamily="34" charset="0"/>
              <a:buChar char="•"/>
            </a:pPr>
            <a:r>
              <a:rPr lang="en-US" sz="1600"/>
              <a:t>#Handicapped, #Elderly People, #Female-headed Households  etc.</a:t>
            </a:r>
          </a:p>
        </p:txBody>
      </p:sp>
      <p:sp>
        <p:nvSpPr>
          <p:cNvPr id="2" name="Date Placeholder 1"/>
          <p:cNvSpPr>
            <a:spLocks noGrp="1"/>
          </p:cNvSpPr>
          <p:nvPr>
            <p:ph type="dt" sz="half" idx="10"/>
          </p:nvPr>
        </p:nvSpPr>
        <p:spPr>
          <a:xfrm>
            <a:off x="360759" y="6356350"/>
            <a:ext cx="2057400" cy="365125"/>
          </a:xfrm>
        </p:spPr>
        <p:txBody>
          <a:bodyPr vert="horz" lIns="91440" tIns="45720" rIns="91440" bIns="45720" rtlCol="0" anchor="ctr">
            <a:normAutofit/>
          </a:bodyPr>
          <a:lstStyle/>
          <a:p>
            <a:pPr>
              <a:spcAft>
                <a:spcPts val="600"/>
              </a:spcAft>
              <a:defRPr/>
            </a:pPr>
            <a:fld id="{056F1021-AA51-427B-9799-92F646168792}" type="datetime2">
              <a:rPr lang="en-US" sz="1000">
                <a:solidFill>
                  <a:schemeClr val="tx1">
                    <a:lumMod val="75000"/>
                    <a:lumOff val="25000"/>
                  </a:schemeClr>
                </a:solidFill>
                <a:latin typeface="Calibri" panose="020F0502020204030204"/>
              </a:rPr>
              <a:pPr>
                <a:spcAft>
                  <a:spcPts val="600"/>
                </a:spcAft>
                <a:defRPr/>
              </a:pPr>
              <a:t>Tuesday, April 1, 2025</a:t>
            </a:fld>
            <a:endParaRPr lang="en-US" sz="1000">
              <a:solidFill>
                <a:schemeClr val="tx1">
                  <a:lumMod val="75000"/>
                  <a:lumOff val="25000"/>
                </a:schemeClr>
              </a:solidFill>
              <a:latin typeface="Calibri" panose="020F0502020204030204"/>
            </a:endParaRPr>
          </a:p>
        </p:txBody>
      </p:sp>
      <p:sp>
        <p:nvSpPr>
          <p:cNvPr id="3" name="Footer Placeholder 2"/>
          <p:cNvSpPr>
            <a:spLocks noGrp="1"/>
          </p:cNvSpPr>
          <p:nvPr>
            <p:ph type="ftr" sz="quarter" idx="11"/>
          </p:nvPr>
        </p:nvSpPr>
        <p:spPr>
          <a:xfrm>
            <a:off x="3048000" y="6467465"/>
            <a:ext cx="3448050" cy="365125"/>
          </a:xfrm>
        </p:spPr>
        <p:txBody>
          <a:bodyPr vert="horz" lIns="91440" tIns="45720" rIns="91440" bIns="45720" rtlCol="0" anchor="ctr">
            <a:normAutofit/>
          </a:bodyPr>
          <a:lstStyle/>
          <a:p>
            <a:pPr>
              <a:lnSpc>
                <a:spcPct val="90000"/>
              </a:lnSpc>
              <a:spcAft>
                <a:spcPts val="600"/>
              </a:spcAft>
              <a:defRPr/>
            </a:pPr>
            <a:r>
              <a:rPr lang="en-US" kern="1200" dirty="0">
                <a:solidFill>
                  <a:schemeClr val="tx1">
                    <a:lumMod val="75000"/>
                    <a:lumOff val="25000"/>
                  </a:schemeClr>
                </a:solidFill>
                <a:latin typeface="Calibri" panose="020F0502020204030204"/>
                <a:ea typeface="+mn-ea"/>
                <a:cs typeface="+mn-cs"/>
              </a:rPr>
              <a:t>State of Connecticut - Department of Housing - Small Cities CDBG</a:t>
            </a:r>
          </a:p>
        </p:txBody>
      </p:sp>
      <p:sp>
        <p:nvSpPr>
          <p:cNvPr id="4" name="Slide Number Placeholder 3"/>
          <p:cNvSpPr>
            <a:spLocks noGrp="1"/>
          </p:cNvSpPr>
          <p:nvPr>
            <p:ph type="sldNum" sz="quarter" idx="12"/>
          </p:nvPr>
        </p:nvSpPr>
        <p:spPr>
          <a:xfrm>
            <a:off x="6648450" y="6356350"/>
            <a:ext cx="2057400" cy="365125"/>
          </a:xfrm>
        </p:spPr>
        <p:txBody>
          <a:bodyPr vert="horz" lIns="91440" tIns="45720" rIns="91440" bIns="45720" rtlCol="0" anchor="ctr">
            <a:normAutofit/>
          </a:bodyPr>
          <a:lstStyle/>
          <a:p>
            <a:pPr>
              <a:spcAft>
                <a:spcPts val="600"/>
              </a:spcAft>
              <a:defRPr/>
            </a:pPr>
            <a:fld id="{3489B89A-7CA7-48A1-A15F-076DC2382239}" type="slidenum">
              <a:rPr lang="en-US" sz="1000">
                <a:solidFill>
                  <a:schemeClr val="tx1">
                    <a:lumMod val="75000"/>
                    <a:lumOff val="25000"/>
                  </a:schemeClr>
                </a:solidFill>
                <a:latin typeface="Calibri" panose="020F0502020204030204"/>
              </a:rPr>
              <a:pPr>
                <a:spcAft>
                  <a:spcPts val="600"/>
                </a:spcAft>
                <a:defRPr/>
              </a:pPr>
              <a:t>11</a:t>
            </a:fld>
            <a:endParaRPr lang="en-US" sz="100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1494680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6CE8AEA5-4FBF-4FEC-AA4F-656F13D718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2320" y="643467"/>
            <a:ext cx="4359359" cy="5571066"/>
          </a:xfrm>
          <a:prstGeom prst="rect">
            <a:avLst/>
          </a:prstGeom>
        </p:spPr>
      </p:pic>
      <p:sp>
        <p:nvSpPr>
          <p:cNvPr id="4" name="Date Placeholder 3">
            <a:extLst>
              <a:ext uri="{FF2B5EF4-FFF2-40B4-BE49-F238E27FC236}">
                <a16:creationId xmlns:a16="http://schemas.microsoft.com/office/drawing/2014/main" id="{E6FAA901-46AF-8E48-A5D3-D72909AC292C}"/>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5D351976-C275-4969-BEAC-31CF0ED3B0AA}" type="datetime2">
              <a:rPr lang="en-US" sz="1200">
                <a:solidFill>
                  <a:srgbClr val="FFFFFF"/>
                </a:solidFill>
              </a:rPr>
              <a:pPr>
                <a:spcAft>
                  <a:spcPts val="600"/>
                </a:spcAft>
              </a:pPr>
              <a:t>Tuesday, April 1, 2025</a:t>
            </a:fld>
            <a:endParaRPr lang="en-US" sz="1200">
              <a:solidFill>
                <a:srgbClr val="FFFFFF"/>
              </a:solidFill>
            </a:endParaRPr>
          </a:p>
        </p:txBody>
      </p:sp>
      <p:sp>
        <p:nvSpPr>
          <p:cNvPr id="5" name="Footer Placeholder 4">
            <a:extLst>
              <a:ext uri="{FF2B5EF4-FFF2-40B4-BE49-F238E27FC236}">
                <a16:creationId xmlns:a16="http://schemas.microsoft.com/office/drawing/2014/main" id="{CACD8CDC-42F3-BD40-8032-724ACF3BBAD6}"/>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rgbClr val="FFFFFF"/>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7E0FF9C3-A4EA-414B-ADE3-07650F4E6C4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489B89A-7CA7-48A1-A15F-076DC2382239}" type="slidenum">
              <a:rPr lang="en-US" sz="1200">
                <a:solidFill>
                  <a:srgbClr val="FFFFFF"/>
                </a:solidFill>
              </a:rPr>
              <a:pPr>
                <a:spcAft>
                  <a:spcPts val="600"/>
                </a:spcAft>
              </a:pPr>
              <a:t>12</a:t>
            </a:fld>
            <a:endParaRPr lang="en-US" sz="1200">
              <a:solidFill>
                <a:srgbClr val="FFFFFF"/>
              </a:solidFill>
            </a:endParaRPr>
          </a:p>
        </p:txBody>
      </p:sp>
    </p:spTree>
    <p:extLst>
      <p:ext uri="{BB962C8B-B14F-4D97-AF65-F5344CB8AC3E}">
        <p14:creationId xmlns:p14="http://schemas.microsoft.com/office/powerpoint/2010/main" val="253339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1">
                <a:lumMod val="45000"/>
                <a:lumOff val="55000"/>
              </a:schemeClr>
            </a:gs>
            <a:gs pos="9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3463578" cy="2362200"/>
          </a:xfrm>
          <a:gradFill>
            <a:gsLst>
              <a:gs pos="400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normAutofit/>
          </a:bodyPr>
          <a:lstStyle/>
          <a:p>
            <a:r>
              <a:rPr lang="en-US" sz="3500" b="1" dirty="0">
                <a:solidFill>
                  <a:schemeClr val="bg1"/>
                </a:solidFill>
                <a:effectLst>
                  <a:outerShdw blurRad="38100" dist="38100" dir="2700000" algn="tl">
                    <a:srgbClr val="000000">
                      <a:alpha val="43137"/>
                    </a:srgbClr>
                  </a:outerShdw>
                </a:effectLst>
                <a:latin typeface="Calibri" panose="020F0502020204030204" pitchFamily="34" charset="0"/>
              </a:rPr>
              <a:t>Section  1.1</a:t>
            </a:r>
          </a:p>
        </p:txBody>
      </p:sp>
      <p:graphicFrame>
        <p:nvGraphicFramePr>
          <p:cNvPr id="13" name="Content Placeholder 7">
            <a:extLst>
              <a:ext uri="{FF2B5EF4-FFF2-40B4-BE49-F238E27FC236}">
                <a16:creationId xmlns:a16="http://schemas.microsoft.com/office/drawing/2014/main" id="{8FB5791D-8B25-A477-CFFD-902261881A1A}"/>
              </a:ext>
            </a:extLst>
          </p:cNvPr>
          <p:cNvGraphicFramePr>
            <a:graphicFrameLocks noGrp="1"/>
          </p:cNvGraphicFramePr>
          <p:nvPr>
            <p:ph idx="1"/>
            <p:extLst>
              <p:ext uri="{D42A27DB-BD31-4B8C-83A1-F6EECF244321}">
                <p14:modId xmlns:p14="http://schemas.microsoft.com/office/powerpoint/2010/main" val="1535526718"/>
              </p:ext>
            </p:extLst>
          </p:nvPr>
        </p:nvGraphicFramePr>
        <p:xfrm>
          <a:off x="58911" y="1435100"/>
          <a:ext cx="346357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a:xfrm>
            <a:off x="4303577" y="6356350"/>
            <a:ext cx="1692600" cy="365125"/>
          </a:xfrm>
        </p:spPr>
        <p:txBody>
          <a:bodyPr>
            <a:normAutofit/>
          </a:bodyPr>
          <a:lstStyle/>
          <a:p>
            <a:pPr>
              <a:spcAft>
                <a:spcPts val="600"/>
              </a:spcAft>
            </a:pPr>
            <a:fld id="{75568362-C79C-4FFD-9F68-4CB9E167AE23}" type="datetime2">
              <a:rPr lang="en-US">
                <a:gradFill flip="none" rotWithShape="1">
                  <a:gsLst>
                    <a:gs pos="28000">
                      <a:srgbClr val="7F7F7F"/>
                    </a:gs>
                    <a:gs pos="0">
                      <a:srgbClr val="9E9E9E"/>
                    </a:gs>
                    <a:gs pos="100000">
                      <a:srgbClr val="7F7F7F"/>
                    </a:gs>
                  </a:gsLst>
                  <a:lin ang="5400000" scaled="1"/>
                  <a:tileRect/>
                </a:gradFill>
              </a:rPr>
              <a:pPr>
                <a:spcAft>
                  <a:spcPts val="600"/>
                </a:spcAft>
              </a:pPr>
              <a:t>Tuesday, April 1, 2025</a:t>
            </a:fld>
            <a:endParaRPr lang="en-US" dirty="0">
              <a:gradFill flip="none" rotWithShape="1">
                <a:gsLst>
                  <a:gs pos="28000">
                    <a:srgbClr val="7F7F7F"/>
                  </a:gs>
                  <a:gs pos="0">
                    <a:srgbClr val="9E9E9E"/>
                  </a:gs>
                  <a:gs pos="100000">
                    <a:srgbClr val="7F7F7F"/>
                  </a:gs>
                </a:gsLst>
                <a:lin ang="5400000" scaled="1"/>
                <a:tileRect/>
              </a:gradFill>
            </a:endParaRPr>
          </a:p>
        </p:txBody>
      </p:sp>
      <p:sp>
        <p:nvSpPr>
          <p:cNvPr id="3" name="Footer Placeholder 2"/>
          <p:cNvSpPr>
            <a:spLocks noGrp="1"/>
          </p:cNvSpPr>
          <p:nvPr>
            <p:ph type="ftr" sz="quarter" idx="11"/>
          </p:nvPr>
        </p:nvSpPr>
        <p:spPr>
          <a:xfrm>
            <a:off x="5715000" y="6096000"/>
            <a:ext cx="3657600" cy="365125"/>
          </a:xfrm>
        </p:spPr>
        <p:txBody>
          <a:bodyPr>
            <a:normAutofit/>
          </a:bodyPr>
          <a:lstStyle/>
          <a:p>
            <a:pPr algn="l">
              <a:spcAft>
                <a:spcPts val="600"/>
              </a:spcAft>
            </a:pPr>
            <a:r>
              <a:rPr lang="en-US" dirty="0">
                <a:solidFill>
                  <a:schemeClr val="bg1">
                    <a:lumMod val="50000"/>
                  </a:schemeClr>
                </a:solidFill>
              </a:rPr>
              <a:t>State of Connecticut - Department of Housing - Small Cities CDBG</a:t>
            </a:r>
          </a:p>
        </p:txBody>
      </p:sp>
      <p:sp>
        <p:nvSpPr>
          <p:cNvPr id="4" name="Slide Number Placeholder 3"/>
          <p:cNvSpPr>
            <a:spLocks noGrp="1"/>
          </p:cNvSpPr>
          <p:nvPr>
            <p:ph type="sldNum" sz="quarter" idx="12"/>
          </p:nvPr>
        </p:nvSpPr>
        <p:spPr/>
        <p:txBody>
          <a:bodyPr>
            <a:normAutofit/>
          </a:bodyPr>
          <a:lstStyle/>
          <a:p>
            <a:pPr>
              <a:spcAft>
                <a:spcPts val="600"/>
              </a:spcAft>
            </a:pPr>
            <a:fld id="{3489B89A-7CA7-48A1-A15F-076DC2382239}" type="slidenum">
              <a:rPr lang="en-US">
                <a:gradFill flip="none" rotWithShape="1">
                  <a:gsLst>
                    <a:gs pos="28000">
                      <a:srgbClr val="7F7F7F"/>
                    </a:gs>
                    <a:gs pos="0">
                      <a:srgbClr val="9E9E9E"/>
                    </a:gs>
                    <a:gs pos="100000">
                      <a:srgbClr val="7F7F7F"/>
                    </a:gs>
                  </a:gsLst>
                  <a:lin ang="5400000" scaled="1"/>
                  <a:tileRect/>
                </a:gradFill>
              </a:rPr>
              <a:pPr>
                <a:spcAft>
                  <a:spcPts val="600"/>
                </a:spcAft>
              </a:pPr>
              <a:t>13</a:t>
            </a:fld>
            <a:endParaRPr lang="en-US">
              <a:gradFill flip="none" rotWithShape="1">
                <a:gsLst>
                  <a:gs pos="28000">
                    <a:srgbClr val="7F7F7F"/>
                  </a:gs>
                  <a:gs pos="0">
                    <a:srgbClr val="9E9E9E"/>
                  </a:gs>
                  <a:gs pos="100000">
                    <a:srgbClr val="7F7F7F"/>
                  </a:gs>
                </a:gsLst>
                <a:lin ang="5400000" scaled="1"/>
                <a:tileRect/>
              </a:gradFill>
            </a:endParaRPr>
          </a:p>
        </p:txBody>
      </p:sp>
      <p:sp>
        <p:nvSpPr>
          <p:cNvPr id="11" name="Rectangle 10">
            <a:extLst>
              <a:ext uri="{FF2B5EF4-FFF2-40B4-BE49-F238E27FC236}">
                <a16:creationId xmlns:a16="http://schemas.microsoft.com/office/drawing/2014/main" id="{945816EA-A1C0-492D-A336-AD4529DF6CC2}"/>
              </a:ext>
            </a:extLst>
          </p:cNvPr>
          <p:cNvSpPr/>
          <p:nvPr/>
        </p:nvSpPr>
        <p:spPr>
          <a:xfrm>
            <a:off x="3581400" y="1435100"/>
            <a:ext cx="4572000" cy="3281091"/>
          </a:xfrm>
          <a:prstGeom prst="rect">
            <a:avLst/>
          </a:prstGeom>
        </p:spPr>
        <p:txBody>
          <a:bodyPr>
            <a:spAutoFit/>
          </a:bodyPr>
          <a:lstStyle/>
          <a:p>
            <a:pPr marL="744538" lvl="1" indent="-287338">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A detailed description of actual physical activities  that would be undertaken; purpose of your project? </a:t>
            </a:r>
            <a:r>
              <a:rPr lang="en-US" sz="1400" b="1" dirty="0">
                <a:latin typeface="Calibri" panose="020F0502020204030204" pitchFamily="34" charset="0"/>
                <a:ea typeface="Calibri" panose="020F0502020204030204" pitchFamily="34" charset="0"/>
                <a:cs typeface="Times New Roman" panose="02020603050405020304" pitchFamily="18" charset="0"/>
              </a:rPr>
              <a:t>The description should capture the results/comments/concerns raised at tenant meetings held with the residents…they can tell you what they truly need. </a:t>
            </a:r>
          </a:p>
          <a:p>
            <a:pPr lvl="1"/>
            <a:endParaRPr lang="en-US" sz="1400" dirty="0">
              <a:latin typeface="Times New Roman" panose="02020603050405020304" pitchFamily="18" charset="0"/>
              <a:ea typeface="Times New Roman" panose="02020603050405020304" pitchFamily="18" charset="0"/>
            </a:endParaRPr>
          </a:p>
          <a:p>
            <a:pPr marL="744538" indent="-287338">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2.	 Is the project being completed in phases?  If so, why? </a:t>
            </a:r>
          </a:p>
          <a:p>
            <a:pPr marL="744538" indent="-287338">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3.	What is the nature of the project? </a:t>
            </a:r>
          </a:p>
          <a:p>
            <a:pPr marL="744538" indent="-287338">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4.	Whom is it designed to benefit?</a:t>
            </a:r>
          </a:p>
          <a:p>
            <a:pPr marL="744538" indent="-287338">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5. 	What is the impact of the problem on Low/ Mod income persons?</a:t>
            </a:r>
          </a:p>
        </p:txBody>
      </p:sp>
    </p:spTree>
    <p:extLst>
      <p:ext uri="{BB962C8B-B14F-4D97-AF65-F5344CB8AC3E}">
        <p14:creationId xmlns:p14="http://schemas.microsoft.com/office/powerpoint/2010/main" val="1487962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F4046E1-14DA-4C45-9102-B7F8718452F0}"/>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3.1</a:t>
            </a:r>
            <a:br>
              <a:rPr lang="en-US" sz="3500" kern="1200">
                <a:solidFill>
                  <a:srgbClr val="FFFFFF"/>
                </a:solidFill>
                <a:latin typeface="+mj-lt"/>
                <a:ea typeface="+mj-ea"/>
                <a:cs typeface="+mj-cs"/>
              </a:rPr>
            </a:br>
            <a:r>
              <a:rPr lang="en-US" sz="3500" kern="1200">
                <a:solidFill>
                  <a:srgbClr val="FFFFFF"/>
                </a:solidFill>
                <a:latin typeface="+mj-lt"/>
                <a:ea typeface="+mj-ea"/>
                <a:cs typeface="+mj-cs"/>
              </a:rPr>
              <a:t>Applicant </a:t>
            </a:r>
            <a:br>
              <a:rPr lang="en-US" sz="3500" kern="1200">
                <a:solidFill>
                  <a:srgbClr val="FFFFFF"/>
                </a:solidFill>
                <a:latin typeface="+mj-lt"/>
                <a:ea typeface="+mj-ea"/>
                <a:cs typeface="+mj-cs"/>
              </a:rPr>
            </a:br>
            <a:r>
              <a:rPr lang="en-US" sz="3500" kern="1200">
                <a:solidFill>
                  <a:srgbClr val="FFFFFF"/>
                </a:solidFill>
                <a:latin typeface="+mj-lt"/>
                <a:ea typeface="+mj-ea"/>
                <a:cs typeface="+mj-cs"/>
              </a:rPr>
              <a:t>Capacity</a:t>
            </a:r>
          </a:p>
        </p:txBody>
      </p:sp>
      <p:sp>
        <p:nvSpPr>
          <p:cNvPr id="5" name="Footer Placeholder 4">
            <a:extLst>
              <a:ext uri="{FF2B5EF4-FFF2-40B4-BE49-F238E27FC236}">
                <a16:creationId xmlns:a16="http://schemas.microsoft.com/office/drawing/2014/main" id="{DE13A79B-77B9-C649-BB45-AEAC986CC8D2}"/>
              </a:ext>
            </a:extLst>
          </p:cNvPr>
          <p:cNvSpPr>
            <a:spLocks noGrp="1"/>
          </p:cNvSpPr>
          <p:nvPr>
            <p:ph type="ftr" sz="quarter" idx="11"/>
          </p:nvPr>
        </p:nvSpPr>
        <p:spPr>
          <a:xfrm>
            <a:off x="-2938" y="6491289"/>
            <a:ext cx="3889138" cy="365760"/>
          </a:xfrm>
        </p:spPr>
        <p:txBody>
          <a:bodyPr vert="horz" lIns="91440" tIns="45720" rIns="91440" bIns="45720" rtlCol="0" anchor="ctr">
            <a:normAutofit/>
          </a:bodyPr>
          <a:lstStyle/>
          <a:p>
            <a:pPr algn="l">
              <a:spcAft>
                <a:spcPts val="600"/>
              </a:spcAft>
            </a:pPr>
            <a:r>
              <a:rPr lang="en-US" kern="1200" dirty="0">
                <a:solidFill>
                  <a:srgbClr val="FFFFFF"/>
                </a:solidFill>
                <a:latin typeface="+mn-lt"/>
                <a:ea typeface="+mn-ea"/>
                <a:cs typeface="+mn-cs"/>
              </a:rPr>
              <a:t>State of Connecticut - Department of Housing - Small Cities CDBG</a:t>
            </a:r>
          </a:p>
        </p:txBody>
      </p:sp>
      <p:sp>
        <p:nvSpPr>
          <p:cNvPr id="4" name="Date Placeholder 3">
            <a:extLst>
              <a:ext uri="{FF2B5EF4-FFF2-40B4-BE49-F238E27FC236}">
                <a16:creationId xmlns:a16="http://schemas.microsoft.com/office/drawing/2014/main" id="{388098B9-4FD8-AD42-B357-3B7341614EFB}"/>
              </a:ext>
            </a:extLst>
          </p:cNvPr>
          <p:cNvSpPr>
            <a:spLocks noGrp="1"/>
          </p:cNvSpPr>
          <p:nvPr>
            <p:ph type="dt" sz="half" idx="10"/>
          </p:nvPr>
        </p:nvSpPr>
        <p:spPr>
          <a:xfrm>
            <a:off x="6727698" y="6455664"/>
            <a:ext cx="2057400" cy="365125"/>
          </a:xfrm>
        </p:spPr>
        <p:txBody>
          <a:bodyPr vert="horz" lIns="91440" tIns="45720" rIns="91440" bIns="45720" rtlCol="0" anchor="ctr">
            <a:normAutofit/>
          </a:bodyPr>
          <a:lstStyle/>
          <a:p>
            <a:pPr algn="r">
              <a:spcAft>
                <a:spcPts val="600"/>
              </a:spcAft>
            </a:pPr>
            <a:fld id="{5D351976-C275-4969-BEAC-31CF0ED3B0AA}" type="datetime2">
              <a:rPr lang="en-US" sz="1000">
                <a:solidFill>
                  <a:schemeClr val="tx1">
                    <a:lumMod val="50000"/>
                    <a:lumOff val="50000"/>
                  </a:schemeClr>
                </a:solidFill>
              </a:rPr>
              <a:pPr algn="r">
                <a:spcAft>
                  <a:spcPts val="600"/>
                </a:spcAft>
              </a:pPr>
              <a:t>Tuesday, April 1, 2025</a:t>
            </a:fld>
            <a:endParaRPr lang="en-US" sz="10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CFD56BE4-A709-614F-899F-41DCB6DC3668}"/>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pic>
        <p:nvPicPr>
          <p:cNvPr id="7" name="Picture 6" descr="Table&#10;&#10;AI-generated content may be incorrect.">
            <a:extLst>
              <a:ext uri="{FF2B5EF4-FFF2-40B4-BE49-F238E27FC236}">
                <a16:creationId xmlns:a16="http://schemas.microsoft.com/office/drawing/2014/main" id="{7933125F-84D1-8BFB-9CE7-EA60103FD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901" y="688635"/>
            <a:ext cx="4921250" cy="4156942"/>
          </a:xfrm>
          <a:prstGeom prst="rect">
            <a:avLst/>
          </a:prstGeom>
        </p:spPr>
      </p:pic>
    </p:spTree>
    <p:extLst>
      <p:ext uri="{BB962C8B-B14F-4D97-AF65-F5344CB8AC3E}">
        <p14:creationId xmlns:p14="http://schemas.microsoft.com/office/powerpoint/2010/main" val="311025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956" y="4583953"/>
            <a:ext cx="3514393" cy="1465973"/>
          </a:xfrm>
        </p:spPr>
        <p:txBody>
          <a:bodyPr vert="horz" lIns="91440" tIns="45720" rIns="91440" bIns="45720" rtlCol="0" anchor="t">
            <a:normAutofit/>
          </a:bodyPr>
          <a:lstStyle/>
          <a:p>
            <a:pPr defTabSz="914400"/>
            <a:r>
              <a:rPr lang="en-US" sz="3200" b="1">
                <a:effectLst>
                  <a:outerShdw blurRad="38100" dist="38100" dir="2700000" algn="tl">
                    <a:srgbClr val="000000">
                      <a:alpha val="43137"/>
                    </a:srgbClr>
                  </a:outerShdw>
                </a:effectLst>
              </a:rPr>
              <a:t>Section 4</a:t>
            </a:r>
            <a:br>
              <a:rPr lang="en-US" sz="3200" b="1">
                <a:effectLst>
                  <a:outerShdw blurRad="38100" dist="38100" dir="2700000" algn="tl">
                    <a:srgbClr val="000000">
                      <a:alpha val="43137"/>
                    </a:srgbClr>
                  </a:outerShdw>
                </a:effectLst>
              </a:rPr>
            </a:br>
            <a:r>
              <a:rPr lang="en-US" sz="3200" b="1">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Project Feasibility &amp; Merit </a:t>
            </a:r>
            <a:endParaRPr lang="en-US" sz="3200" b="1">
              <a:effectLst>
                <a:outerShdw blurRad="38100" dist="38100" dir="2700000" algn="tl">
                  <a:srgbClr val="000000">
                    <a:alpha val="43137"/>
                  </a:srgbClr>
                </a:outerShdw>
              </a:effectLst>
            </a:endParaRPr>
          </a:p>
        </p:txBody>
      </p:sp>
      <p:pic>
        <p:nvPicPr>
          <p:cNvPr id="7" name="Content Placeholder 6" descr="Budget - Clipboard image"/>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18640" b="11815"/>
          <a:stretch/>
        </p:blipFill>
        <p:spPr>
          <a:xfrm>
            <a:off x="20" y="432"/>
            <a:ext cx="9143980" cy="4244759"/>
          </a:xfrm>
          <a:prstGeom prst="rect">
            <a:avLst/>
          </a:prstGeom>
        </p:spPr>
      </p:pic>
      <p:sp>
        <p:nvSpPr>
          <p:cNvPr id="12" name="Rectangle 11"/>
          <p:cNvSpPr/>
          <p:nvPr/>
        </p:nvSpPr>
        <p:spPr>
          <a:xfrm>
            <a:off x="4572000" y="4583953"/>
            <a:ext cx="4229100" cy="14659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effectLst>
                  <a:outerShdw blurRad="38100" dist="38100" dir="2700000" algn="tl">
                    <a:srgbClr val="000000">
                      <a:alpha val="43137"/>
                    </a:srgbClr>
                  </a:outerShdw>
                </a:effectLst>
              </a:rPr>
              <a:t>4.1 Budget Summary </a:t>
            </a:r>
          </a:p>
          <a:p>
            <a:pPr indent="-228600">
              <a:lnSpc>
                <a:spcPct val="90000"/>
              </a:lnSpc>
              <a:spcAft>
                <a:spcPts val="600"/>
              </a:spcAft>
              <a:buFont typeface="Arial" panose="020B0604020202020204" pitchFamily="34" charset="0"/>
              <a:buChar char="•"/>
            </a:pPr>
            <a:r>
              <a:rPr lang="en-US" sz="1700">
                <a:effectLst>
                  <a:outerShdw blurRad="38100" dist="38100" dir="2700000" algn="tl">
                    <a:srgbClr val="000000">
                      <a:alpha val="43137"/>
                    </a:srgbClr>
                  </a:outerShdw>
                </a:effectLst>
              </a:rPr>
              <a:t>4.2 Local leverage Funds </a:t>
            </a:r>
          </a:p>
        </p:txBody>
      </p:sp>
      <p:sp>
        <p:nvSpPr>
          <p:cNvPr id="19" name="Rectangle 18">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6720840" y="6452939"/>
            <a:ext cx="2057400" cy="365125"/>
          </a:xfrm>
        </p:spPr>
        <p:txBody>
          <a:bodyPr vert="horz" lIns="91440" tIns="45720" rIns="91440" bIns="45720" rtlCol="0" anchor="ctr">
            <a:normAutofit/>
          </a:bodyPr>
          <a:lstStyle/>
          <a:p>
            <a:pPr algn="r">
              <a:spcAft>
                <a:spcPts val="600"/>
              </a:spcAft>
              <a:defRPr/>
            </a:pPr>
            <a:fld id="{907151E2-ABD1-428A-B9A4-6E137132926D}" type="datetime1">
              <a:rPr lang="en-US" sz="1000">
                <a:solidFill>
                  <a:srgbClr val="FFFFFF"/>
                </a:solidFill>
                <a:latin typeface="Calibri" panose="020F0502020204030204"/>
              </a:rPr>
              <a:pPr algn="r">
                <a:spcAft>
                  <a:spcPts val="600"/>
                </a:spcAft>
                <a:defRPr/>
              </a:pPr>
              <a:t>4/1/2025</a:t>
            </a:fld>
            <a:endParaRPr lang="en-US" sz="1000">
              <a:solidFill>
                <a:srgbClr val="FFFFFF"/>
              </a:solidFill>
              <a:latin typeface="Calibri" panose="020F0502020204030204"/>
            </a:endParaRPr>
          </a:p>
        </p:txBody>
      </p:sp>
      <p:sp>
        <p:nvSpPr>
          <p:cNvPr id="6" name="Slide Number Placeholder 5"/>
          <p:cNvSpPr>
            <a:spLocks noGrp="1"/>
          </p:cNvSpPr>
          <p:nvPr>
            <p:ph type="sldNum" sz="quarter" idx="12"/>
          </p:nvPr>
        </p:nvSpPr>
        <p:spPr>
          <a:xfrm>
            <a:off x="8778240" y="6452939"/>
            <a:ext cx="334045" cy="365125"/>
          </a:xfrm>
        </p:spPr>
        <p:txBody>
          <a:bodyPr vert="horz" lIns="91440" tIns="45720" rIns="91440" bIns="45720" rtlCol="0" anchor="ctr">
            <a:normAutofit/>
          </a:bodyPr>
          <a:lstStyle/>
          <a:p>
            <a:pPr>
              <a:spcAft>
                <a:spcPts val="600"/>
              </a:spcAft>
              <a:defRPr/>
            </a:pPr>
            <a:fld id="{6D22F896-40B5-4ADD-8801-0D06FADFA095}" type="slidenum">
              <a:rPr lang="en-US">
                <a:solidFill>
                  <a:srgbClr val="FFFFFF"/>
                </a:solidFill>
                <a:latin typeface="Calibri" panose="020F0502020204030204"/>
              </a:rPr>
              <a:pPr>
                <a:spcAft>
                  <a:spcPts val="600"/>
                </a:spcAft>
                <a:defRPr/>
              </a:pPr>
              <a:t>15</a:t>
            </a:fld>
            <a:endParaRPr lang="en-US">
              <a:solidFill>
                <a:srgbClr val="FFFFFF"/>
              </a:solidFill>
              <a:latin typeface="Calibri" panose="020F0502020204030204"/>
            </a:endParaRPr>
          </a:p>
        </p:txBody>
      </p:sp>
    </p:spTree>
    <p:extLst>
      <p:ext uri="{BB962C8B-B14F-4D97-AF65-F5344CB8AC3E}">
        <p14:creationId xmlns:p14="http://schemas.microsoft.com/office/powerpoint/2010/main" val="85999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956" y="4583953"/>
            <a:ext cx="3514393" cy="1465973"/>
          </a:xfrm>
        </p:spPr>
        <p:txBody>
          <a:bodyPr vert="horz" lIns="91440" tIns="45720" rIns="91440" bIns="45720" rtlCol="0" anchor="t">
            <a:normAutofit/>
          </a:bodyPr>
          <a:lstStyle/>
          <a:p>
            <a:pPr defTabSz="914400"/>
            <a:r>
              <a:rPr lang="en-US" sz="3200" b="1">
                <a:effectLst>
                  <a:outerShdw blurRad="38100" dist="38100" dir="2700000" algn="tl">
                    <a:srgbClr val="000000">
                      <a:alpha val="43137"/>
                    </a:srgbClr>
                  </a:outerShdw>
                </a:effectLst>
              </a:rPr>
              <a:t>Section 4</a:t>
            </a:r>
            <a:br>
              <a:rPr lang="en-US" sz="3200" b="1">
                <a:effectLst>
                  <a:outerShdw blurRad="38100" dist="38100" dir="2700000" algn="tl">
                    <a:srgbClr val="000000">
                      <a:alpha val="43137"/>
                    </a:srgbClr>
                  </a:outerShdw>
                </a:effectLst>
              </a:rPr>
            </a:br>
            <a:r>
              <a:rPr lang="en-US" sz="3200" b="1">
                <a:effectLst>
                  <a:outerShdw blurRad="38100" dist="38100" dir="2700000" algn="tl">
                    <a:srgbClr val="000000">
                      <a:alpha val="43137"/>
                    </a:srgbClr>
                  </a:outerShdw>
                </a:effectLst>
              </a:rPr>
              <a:t>Project Feasibility &amp; Merit </a:t>
            </a:r>
          </a:p>
        </p:txBody>
      </p:sp>
      <p:pic>
        <p:nvPicPr>
          <p:cNvPr id="8" name="Picture Placeholder 7" descr="Three Major Approvals that a Quality Engineer Must Check ..."/>
          <p:cNvPicPr>
            <a:picLocks noGrp="1" noChangeAspect="1"/>
          </p:cNvPicPr>
          <p:nvPr>
            <p:ph type="pic" idx="1"/>
          </p:nvPr>
        </p:nvPicPr>
        <p:blipFill>
          <a:blip r:embed="rId3">
            <a:extLst>
              <a:ext uri="{28A0092B-C50C-407E-A947-70E740481C1C}">
                <a14:useLocalDpi xmlns:a14="http://schemas.microsoft.com/office/drawing/2010/main" val="0"/>
              </a:ext>
            </a:extLst>
          </a:blip>
          <a:srcRect t="16566" b="21539"/>
          <a:stretch/>
        </p:blipFill>
        <p:spPr>
          <a:xfrm>
            <a:off x="20" y="432"/>
            <a:ext cx="9143980" cy="4244759"/>
          </a:xfrm>
          <a:prstGeom prst="rect">
            <a:avLst/>
          </a:prstGeom>
        </p:spPr>
      </p:pic>
      <p:sp>
        <p:nvSpPr>
          <p:cNvPr id="6" name="Footer Placeholder 5"/>
          <p:cNvSpPr>
            <a:spLocks noGrp="1"/>
          </p:cNvSpPr>
          <p:nvPr>
            <p:ph type="ftr" sz="quarter" idx="11"/>
          </p:nvPr>
        </p:nvSpPr>
        <p:spPr>
          <a:xfrm rot="5400000">
            <a:off x="-1365965" y="1940248"/>
            <a:ext cx="3086099" cy="365125"/>
          </a:xfrm>
          <a:effectLst/>
        </p:spPr>
        <p:txBody>
          <a:bodyPr vert="horz" lIns="91440" tIns="45720" rIns="91440" bIns="45720" rtlCol="0" anchor="ctr">
            <a:normAutofit/>
          </a:bodyPr>
          <a:lstStyle/>
          <a:p>
            <a:pPr algn="l">
              <a:lnSpc>
                <a:spcPct val="90000"/>
              </a:lnSpc>
              <a:spcAft>
                <a:spcPts val="600"/>
              </a:spcAft>
              <a:defRPr/>
            </a:pPr>
            <a:r>
              <a:rPr lang="en-US" kern="1200">
                <a:solidFill>
                  <a:srgbClr val="FFFFFF"/>
                </a:solidFill>
                <a:latin typeface="Calibri" panose="020F0502020204030204"/>
                <a:ea typeface="+mn-ea"/>
                <a:cs typeface="+mn-cs"/>
              </a:rPr>
              <a:t>State of Connecticut - Department of Housing - Small Cities CDBG</a:t>
            </a:r>
          </a:p>
        </p:txBody>
      </p:sp>
      <p:sp>
        <p:nvSpPr>
          <p:cNvPr id="4" name="Text Placeholder 3"/>
          <p:cNvSpPr>
            <a:spLocks noGrp="1"/>
          </p:cNvSpPr>
          <p:nvPr>
            <p:ph type="body" sz="half" idx="2"/>
          </p:nvPr>
        </p:nvSpPr>
        <p:spPr>
          <a:xfrm>
            <a:off x="4572000" y="4583953"/>
            <a:ext cx="4229100" cy="1465973"/>
          </a:xfrm>
        </p:spPr>
        <p:txBody>
          <a:bodyPr vert="horz" lIns="91440" tIns="45720" rIns="91440" bIns="45720" rtlCol="0">
            <a:normAutofit/>
          </a:bodyPr>
          <a:lstStyle/>
          <a:p>
            <a:pPr indent="-228600" defTabSz="914400">
              <a:buFont typeface="Arial" panose="020B0604020202020204" pitchFamily="34" charset="0"/>
              <a:buChar char="•"/>
            </a:pPr>
            <a:r>
              <a:rPr lang="en-US" sz="1400" b="1">
                <a:effectLst>
                  <a:outerShdw blurRad="38100" dist="38100" dir="2700000" algn="tl">
                    <a:srgbClr val="000000">
                      <a:alpha val="43137"/>
                    </a:srgbClr>
                  </a:outerShdw>
                </a:effectLst>
              </a:rPr>
              <a:t>Technical Compliance </a:t>
            </a:r>
          </a:p>
          <a:p>
            <a:pPr indent="-228600" defTabSz="914400">
              <a:buFont typeface="Arial" panose="020B0604020202020204" pitchFamily="34" charset="0"/>
              <a:buChar char="•"/>
            </a:pPr>
            <a:r>
              <a:rPr lang="en-US" sz="1400" b="1">
                <a:effectLst>
                  <a:outerShdw blurRad="38100" dist="38100" dir="2700000" algn="tl">
                    <a:srgbClr val="000000">
                      <a:alpha val="43137"/>
                    </a:srgbClr>
                  </a:outerShdw>
                </a:effectLst>
              </a:rPr>
              <a:t>4.4-4.7</a:t>
            </a:r>
          </a:p>
          <a:p>
            <a:pPr indent="-228600" defTabSz="914400">
              <a:buFont typeface="Arial" panose="020B0604020202020204" pitchFamily="34" charset="0"/>
              <a:buChar char="•"/>
            </a:pPr>
            <a:r>
              <a:rPr lang="en-US" sz="1400" b="1">
                <a:effectLst>
                  <a:outerShdw blurRad="38100" dist="38100" dir="2700000" algn="tl">
                    <a:srgbClr val="000000">
                      <a:alpha val="43137"/>
                    </a:srgbClr>
                  </a:outerShdw>
                </a:effectLst>
              </a:rPr>
              <a:t>4.5 and 4.5A Construction Documents- upload  </a:t>
            </a:r>
          </a:p>
          <a:p>
            <a:pPr indent="-228600" defTabSz="914400">
              <a:buFont typeface="Arial" panose="020B0604020202020204" pitchFamily="34" charset="0"/>
              <a:buChar char="•"/>
            </a:pPr>
            <a:r>
              <a:rPr lang="en-US" sz="1400">
                <a:effectLst>
                  <a:outerShdw blurRad="38100" dist="38100" dir="2700000" algn="tl">
                    <a:srgbClr val="000000">
                      <a:alpha val="43137"/>
                    </a:srgbClr>
                  </a:outerShdw>
                </a:effectLst>
              </a:rPr>
              <a:t>(Provide 90% drawing and specs electronically)  </a:t>
            </a:r>
          </a:p>
        </p:txBody>
      </p:sp>
      <p:sp>
        <p:nvSpPr>
          <p:cNvPr id="15" name="Rectangle 14">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6720840" y="6452939"/>
            <a:ext cx="2057400" cy="365125"/>
          </a:xfrm>
        </p:spPr>
        <p:txBody>
          <a:bodyPr vert="horz" lIns="91440" tIns="45720" rIns="91440" bIns="45720" rtlCol="0" anchor="ctr">
            <a:normAutofit/>
          </a:bodyPr>
          <a:lstStyle/>
          <a:p>
            <a:pPr algn="r">
              <a:spcAft>
                <a:spcPts val="600"/>
              </a:spcAft>
              <a:defRPr/>
            </a:pPr>
            <a:fld id="{D34330BF-4304-4252-ABD0-8C2F6CE024E4}" type="datetime2">
              <a:rPr lang="en-US" sz="1000">
                <a:solidFill>
                  <a:srgbClr val="FFFFFF"/>
                </a:solidFill>
                <a:latin typeface="Calibri" panose="020F0502020204030204"/>
              </a:rPr>
              <a:pPr algn="r">
                <a:spcAft>
                  <a:spcPts val="600"/>
                </a:spcAft>
                <a:defRPr/>
              </a:pPr>
              <a:t>Tuesday, April 1, 2025</a:t>
            </a:fld>
            <a:endParaRPr lang="en-US" sz="1000">
              <a:solidFill>
                <a:srgbClr val="FFFFFF"/>
              </a:solidFill>
              <a:latin typeface="Calibri" panose="020F0502020204030204"/>
            </a:endParaRPr>
          </a:p>
        </p:txBody>
      </p:sp>
      <p:sp>
        <p:nvSpPr>
          <p:cNvPr id="7" name="Slide Number Placeholder 6"/>
          <p:cNvSpPr>
            <a:spLocks noGrp="1"/>
          </p:cNvSpPr>
          <p:nvPr>
            <p:ph type="sldNum" sz="quarter" idx="12"/>
          </p:nvPr>
        </p:nvSpPr>
        <p:spPr>
          <a:xfrm>
            <a:off x="8778240" y="6452939"/>
            <a:ext cx="334045" cy="365125"/>
          </a:xfrm>
        </p:spPr>
        <p:txBody>
          <a:bodyPr vert="horz" lIns="91440" tIns="45720" rIns="91440" bIns="45720" rtlCol="0" anchor="ctr">
            <a:normAutofit/>
          </a:bodyPr>
          <a:lstStyle/>
          <a:p>
            <a:pPr>
              <a:spcAft>
                <a:spcPts val="600"/>
              </a:spcAft>
              <a:defRPr/>
            </a:pPr>
            <a:fld id="{3489B89A-7CA7-48A1-A15F-076DC2382239}" type="slidenum">
              <a:rPr lang="en-US">
                <a:solidFill>
                  <a:srgbClr val="FFFFFF"/>
                </a:solidFill>
                <a:latin typeface="Calibri" panose="020F0502020204030204"/>
              </a:rPr>
              <a:pPr>
                <a:spcAft>
                  <a:spcPts val="600"/>
                </a:spcAft>
                <a:defRPr/>
              </a:pPr>
              <a:t>16</a:t>
            </a:fld>
            <a:endParaRPr lang="en-US">
              <a:solidFill>
                <a:srgbClr val="FFFFFF"/>
              </a:solidFill>
              <a:latin typeface="Calibri" panose="020F0502020204030204"/>
            </a:endParaRPr>
          </a:p>
        </p:txBody>
      </p:sp>
    </p:spTree>
    <p:extLst>
      <p:ext uri="{BB962C8B-B14F-4D97-AF65-F5344CB8AC3E}">
        <p14:creationId xmlns:p14="http://schemas.microsoft.com/office/powerpoint/2010/main" val="31865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April 7,2025</a:t>
            </a:r>
            <a:br>
              <a:rPr lang="en-US" b="1" dirty="0">
                <a:solidFill>
                  <a:schemeClr val="tx1"/>
                </a:solidFill>
              </a:rPr>
            </a:br>
            <a:r>
              <a:rPr lang="en-US" sz="2000" b="1" dirty="0">
                <a:solidFill>
                  <a:schemeClr val="tx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https://portal.ct.gov/DOH/DOH/Programs/Small-Cities-Program</a:t>
            </a:r>
            <a:endParaRPr lang="en-US" sz="2000" b="1" dirty="0">
              <a:solidFill>
                <a:schemeClr val="tx1"/>
              </a:solidFill>
              <a:effectLst>
                <a:outerShdw blurRad="38100" dist="38100" dir="2700000" algn="tl">
                  <a:srgbClr val="000000">
                    <a:alpha val="43137"/>
                  </a:srgbClr>
                </a:outerShdw>
              </a:effectLst>
            </a:endParaRPr>
          </a:p>
        </p:txBody>
      </p:sp>
      <p:pic>
        <p:nvPicPr>
          <p:cNvPr id="7" name="Content Placeholder 6" descr="&lt;strong&gt;Calendar&lt;/strong&gt; PNG Transparent Images | PNG All"/>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1825625"/>
            <a:ext cx="4351338" cy="4351338"/>
          </a:xfrm>
        </p:spPr>
      </p:pic>
      <p:sp>
        <p:nvSpPr>
          <p:cNvPr id="4" name="Date Placeholder 3"/>
          <p:cNvSpPr>
            <a:spLocks noGrp="1"/>
          </p:cNvSpPr>
          <p:nvPr>
            <p:ph type="dt" sz="half" idx="10"/>
          </p:nvPr>
        </p:nvSpPr>
        <p:spPr/>
        <p:txBody>
          <a:bodyPr/>
          <a:lstStyle/>
          <a:p>
            <a:fld id="{5D351976-C275-4969-BEAC-31CF0ED3B0AA}" type="datetime2">
              <a:rPr lang="en-US" smtClean="0"/>
              <a:t>Tuesday, April 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17</a:t>
            </a:fld>
            <a:endParaRPr lang="en-US"/>
          </a:p>
        </p:txBody>
      </p:sp>
      <p:sp>
        <p:nvSpPr>
          <p:cNvPr id="8" name="TextBox 7"/>
          <p:cNvSpPr txBox="1"/>
          <p:nvPr/>
        </p:nvSpPr>
        <p:spPr>
          <a:xfrm>
            <a:off x="228600" y="2743200"/>
            <a:ext cx="1828800" cy="923330"/>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Check DOH’s Web site for application link </a:t>
            </a:r>
          </a:p>
        </p:txBody>
      </p:sp>
    </p:spTree>
    <p:extLst>
      <p:ext uri="{BB962C8B-B14F-4D97-AF65-F5344CB8AC3E}">
        <p14:creationId xmlns:p14="http://schemas.microsoft.com/office/powerpoint/2010/main" val="155218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032-612B-430E-B8B4-2AE445F0B1C4}"/>
              </a:ext>
            </a:extLst>
          </p:cNvPr>
          <p:cNvSpPr>
            <a:spLocks noGrp="1"/>
          </p:cNvSpPr>
          <p:nvPr>
            <p:ph type="title"/>
          </p:nvPr>
        </p:nvSpPr>
        <p:spPr>
          <a:xfrm>
            <a:off x="628650" y="801604"/>
            <a:ext cx="7886700" cy="1157289"/>
          </a:xfrm>
        </p:spPr>
        <p:txBody>
          <a:bodyPr>
            <a:normAutofit fontScale="90000"/>
          </a:bodyPr>
          <a:lstStyle/>
          <a:p>
            <a:br>
              <a:rPr lang="en-US" b="1" i="1">
                <a:effectLst>
                  <a:outerShdw blurRad="38100" dist="38100" dir="2700000" algn="tl">
                    <a:srgbClr val="000000">
                      <a:alpha val="43137"/>
                    </a:srgbClr>
                  </a:outerShdw>
                </a:effectLst>
              </a:rPr>
            </a:br>
            <a:r>
              <a:rPr lang="en-US" b="1" i="1">
                <a:effectLst>
                  <a:outerShdw blurRad="38100" dist="38100" dir="2700000" algn="tl">
                    <a:srgbClr val="000000">
                      <a:alpha val="43137"/>
                    </a:srgbClr>
                  </a:outerShdw>
                </a:effectLst>
              </a:rPr>
              <a:t>Important Points before you upload </a:t>
            </a:r>
            <a:r>
              <a:rPr lang="en-US" sz="4000" b="1" i="1">
                <a:solidFill>
                  <a:schemeClr val="tx1"/>
                </a:solidFill>
                <a:effectLst>
                  <a:outerShdw blurRad="38100" dist="38100" dir="2700000" algn="tl">
                    <a:srgbClr val="000000">
                      <a:alpha val="43137"/>
                    </a:srgbClr>
                  </a:outerShdw>
                </a:effectLst>
              </a:rPr>
              <a:t>….. </a:t>
            </a:r>
            <a:br>
              <a:rPr lang="en-US" b="1" i="1">
                <a:effectLst>
                  <a:outerShdw blurRad="38100" dist="38100" dir="2700000" algn="tl">
                    <a:srgbClr val="000000">
                      <a:alpha val="43137"/>
                    </a:srgbClr>
                  </a:outerShdw>
                </a:effectLst>
              </a:rPr>
            </a:br>
            <a:endParaRPr lang="en-US" dirty="0"/>
          </a:p>
        </p:txBody>
      </p:sp>
      <p:graphicFrame>
        <p:nvGraphicFramePr>
          <p:cNvPr id="28" name="Content Placeholder 2">
            <a:extLst>
              <a:ext uri="{FF2B5EF4-FFF2-40B4-BE49-F238E27FC236}">
                <a16:creationId xmlns:a16="http://schemas.microsoft.com/office/drawing/2014/main" id="{FD8C96BE-E53E-16D3-E6AF-44175110928B}"/>
              </a:ext>
            </a:extLst>
          </p:cNvPr>
          <p:cNvGraphicFramePr>
            <a:graphicFrameLocks noGrp="1"/>
          </p:cNvGraphicFramePr>
          <p:nvPr>
            <p:ph idx="1"/>
          </p:nvPr>
        </p:nvGraphicFramePr>
        <p:xfrm>
          <a:off x="840000" y="1825625"/>
          <a:ext cx="7770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719B6E6-A367-4C91-9304-9424F98C1F69}"/>
              </a:ext>
            </a:extLst>
          </p:cNvPr>
          <p:cNvSpPr>
            <a:spLocks noGrp="1"/>
          </p:cNvSpPr>
          <p:nvPr>
            <p:ph type="dt" sz="half" idx="10"/>
          </p:nvPr>
        </p:nvSpPr>
        <p:spPr/>
        <p:txBody>
          <a:bodyPr/>
          <a:lstStyle/>
          <a:p>
            <a:fld id="{5D351976-C275-4969-BEAC-31CF0ED3B0AA}" type="datetime2">
              <a:rPr lang="en-US" smtClean="0"/>
              <a:t>Tuesday, April 1, 2025</a:t>
            </a:fld>
            <a:endParaRPr lang="en-US"/>
          </a:p>
        </p:txBody>
      </p:sp>
      <p:sp>
        <p:nvSpPr>
          <p:cNvPr id="5" name="Footer Placeholder 4">
            <a:extLst>
              <a:ext uri="{FF2B5EF4-FFF2-40B4-BE49-F238E27FC236}">
                <a16:creationId xmlns:a16="http://schemas.microsoft.com/office/drawing/2014/main" id="{74AB7ADC-2A6D-4678-B4C8-3C2E0F379073}"/>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FB55C554-41C6-4C8A-918B-D0AB28D8065A}"/>
              </a:ext>
            </a:extLst>
          </p:cNvPr>
          <p:cNvSpPr>
            <a:spLocks noGrp="1"/>
          </p:cNvSpPr>
          <p:nvPr>
            <p:ph type="sldNum" sz="quarter" idx="12"/>
          </p:nvPr>
        </p:nvSpPr>
        <p:spPr/>
        <p:txBody>
          <a:bodyPr/>
          <a:lstStyle/>
          <a:p>
            <a:fld id="{3489B89A-7CA7-48A1-A15F-076DC2382239}" type="slidenum">
              <a:rPr lang="en-US" smtClean="0"/>
              <a:t>18</a:t>
            </a:fld>
            <a:endParaRPr lang="en-US"/>
          </a:p>
        </p:txBody>
      </p:sp>
    </p:spTree>
    <p:extLst>
      <p:ext uri="{BB962C8B-B14F-4D97-AF65-F5344CB8AC3E}">
        <p14:creationId xmlns:p14="http://schemas.microsoft.com/office/powerpoint/2010/main" val="226092412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rot="5400000">
            <a:off x="-1371600" y="1984248"/>
            <a:ext cx="3086100" cy="365125"/>
          </a:xfrm>
        </p:spPr>
        <p:txBody>
          <a:bodyPr>
            <a:normAutofit/>
          </a:bodyPr>
          <a:lstStyle/>
          <a:p>
            <a:pPr algn="l">
              <a:lnSpc>
                <a:spcPct val="90000"/>
              </a:lnSpc>
              <a:spcAft>
                <a:spcPts val="600"/>
              </a:spcAft>
            </a:pPr>
            <a:r>
              <a:rPr lang="en-US">
                <a:solidFill>
                  <a:srgbClr val="FFFFFF"/>
                </a:solidFill>
              </a:rPr>
              <a:t>State of Connecticut - Department of Housing - Small Cities CDBG</a:t>
            </a:r>
          </a:p>
        </p:txBody>
      </p:sp>
      <p:sp>
        <p:nvSpPr>
          <p:cNvPr id="8" name="Content Placeholder 7"/>
          <p:cNvSpPr>
            <a:spLocks noGrp="1"/>
          </p:cNvSpPr>
          <p:nvPr>
            <p:ph idx="1"/>
          </p:nvPr>
        </p:nvSpPr>
        <p:spPr>
          <a:xfrm>
            <a:off x="4877368" y="649480"/>
            <a:ext cx="3646835" cy="5546047"/>
          </a:xfrm>
        </p:spPr>
        <p:txBody>
          <a:bodyPr anchor="ctr">
            <a:normAutofit/>
          </a:bodyPr>
          <a:lstStyle/>
          <a:p>
            <a:pPr marL="398463" lvl="0" indent="-398463">
              <a:spcBef>
                <a:spcPts val="0"/>
              </a:spcBef>
              <a:spcAft>
                <a:spcPts val="600"/>
              </a:spcAft>
            </a:pPr>
            <a:endParaRPr lang="en-US" sz="1700">
              <a:latin typeface="Calibri" panose="020F0502020204030204" pitchFamily="34" charset="0"/>
            </a:endParaRPr>
          </a:p>
          <a:p>
            <a:pPr marL="0" lvl="0" indent="0">
              <a:spcBef>
                <a:spcPts val="0"/>
              </a:spcBef>
              <a:spcAft>
                <a:spcPts val="600"/>
              </a:spcAft>
              <a:buNone/>
            </a:pPr>
            <a:endParaRPr lang="en-US" sz="1700">
              <a:latin typeface="Calibri" panose="020F0502020204030204" pitchFamily="34" charset="0"/>
            </a:endParaRPr>
          </a:p>
          <a:p>
            <a:pPr marL="0" lvl="0" indent="0">
              <a:spcBef>
                <a:spcPts val="0"/>
              </a:spcBef>
              <a:spcAft>
                <a:spcPts val="600"/>
              </a:spcAft>
              <a:buNone/>
            </a:pPr>
            <a:endParaRPr lang="en-US" sz="1700">
              <a:latin typeface="Calibri" panose="020F0502020204030204" pitchFamily="34" charset="0"/>
            </a:endParaRPr>
          </a:p>
          <a:p>
            <a:pPr marL="0" indent="0">
              <a:spcBef>
                <a:spcPts val="0"/>
              </a:spcBef>
              <a:spcAft>
                <a:spcPts val="600"/>
              </a:spcAft>
              <a:buNone/>
            </a:pPr>
            <a:r>
              <a:rPr lang="en-US" sz="1700" b="1">
                <a:latin typeface="Calibri" panose="020F0502020204030204" pitchFamily="34" charset="0"/>
                <a:ea typeface="+mj-ea"/>
                <a:cs typeface="+mj-cs"/>
              </a:rPr>
              <a:t>Good Luck &amp; </a:t>
            </a:r>
          </a:p>
          <a:p>
            <a:pPr marL="0" lvl="0" indent="0">
              <a:spcBef>
                <a:spcPts val="0"/>
              </a:spcBef>
              <a:spcAft>
                <a:spcPts val="600"/>
              </a:spcAft>
              <a:buNone/>
            </a:pPr>
            <a:r>
              <a:rPr lang="en-US" sz="1700" b="1">
                <a:latin typeface="Calibri" panose="020F0502020204030204" pitchFamily="34" charset="0"/>
                <a:ea typeface="+mj-ea"/>
                <a:cs typeface="+mj-cs"/>
              </a:rPr>
              <a:t>Thank</a:t>
            </a:r>
            <a:r>
              <a:rPr lang="en-US" sz="1700">
                <a:latin typeface="Calibri" panose="020F0502020204030204" pitchFamily="34" charset="0"/>
              </a:rPr>
              <a:t> </a:t>
            </a:r>
            <a:r>
              <a:rPr lang="en-US" sz="1700" b="1">
                <a:latin typeface="Calibri" panose="020F0502020204030204" pitchFamily="34" charset="0"/>
                <a:ea typeface="+mj-ea"/>
                <a:cs typeface="+mj-cs"/>
              </a:rPr>
              <a:t>You</a:t>
            </a:r>
          </a:p>
          <a:p>
            <a:pPr marL="0" lvl="0" indent="0">
              <a:spcBef>
                <a:spcPts val="0"/>
              </a:spcBef>
              <a:spcAft>
                <a:spcPts val="600"/>
              </a:spcAft>
              <a:buNone/>
            </a:pPr>
            <a:endParaRPr lang="en-US" sz="1700" b="1">
              <a:latin typeface="Calibri" panose="020F0502020204030204" pitchFamily="34" charset="0"/>
              <a:ea typeface="+mj-ea"/>
              <a:cs typeface="+mj-cs"/>
            </a:endParaRPr>
          </a:p>
          <a:p>
            <a:pPr marL="0" lvl="0" indent="0">
              <a:spcBef>
                <a:spcPts val="0"/>
              </a:spcBef>
              <a:spcAft>
                <a:spcPts val="600"/>
              </a:spcAft>
              <a:buNone/>
            </a:pPr>
            <a:r>
              <a:rPr lang="en-US" sz="1700">
                <a:latin typeface="Calibri" panose="020F0502020204030204" pitchFamily="34" charset="0"/>
                <a:ea typeface="+mj-ea"/>
                <a:cs typeface="+mj-cs"/>
              </a:rPr>
              <a:t>Lucille Vaughan </a:t>
            </a:r>
          </a:p>
          <a:p>
            <a:pPr marL="0" lvl="0" indent="0">
              <a:spcBef>
                <a:spcPts val="0"/>
              </a:spcBef>
              <a:spcAft>
                <a:spcPts val="600"/>
              </a:spcAft>
              <a:buNone/>
            </a:pPr>
            <a:r>
              <a:rPr lang="en-US" sz="1700">
                <a:latin typeface="Calibri" panose="020F0502020204030204" pitchFamily="34" charset="0"/>
                <a:ea typeface="+mj-ea"/>
                <a:cs typeface="+mj-cs"/>
              </a:rPr>
              <a:t>Lucille.Vaughan@ct.gov </a:t>
            </a:r>
          </a:p>
          <a:p>
            <a:pPr marL="0" lvl="0" indent="0">
              <a:spcBef>
                <a:spcPts val="0"/>
              </a:spcBef>
              <a:spcAft>
                <a:spcPts val="600"/>
              </a:spcAft>
              <a:buNone/>
            </a:pPr>
            <a:endParaRPr lang="en-US" sz="1700">
              <a:latin typeface="Calibri" panose="020F0502020204030204" pitchFamily="34" charset="0"/>
              <a:ea typeface="+mj-ea"/>
              <a:cs typeface="+mj-cs"/>
            </a:endParaRPr>
          </a:p>
          <a:p>
            <a:pPr marL="0" lvl="0" indent="0">
              <a:spcBef>
                <a:spcPts val="0"/>
              </a:spcBef>
              <a:spcAft>
                <a:spcPts val="600"/>
              </a:spcAft>
              <a:buNone/>
            </a:pPr>
            <a:r>
              <a:rPr lang="en-US" sz="1700">
                <a:latin typeface="Calibri" panose="020F0502020204030204" pitchFamily="34" charset="0"/>
                <a:ea typeface="+mj-ea"/>
                <a:cs typeface="+mj-cs"/>
              </a:rPr>
              <a:t>Dominic Carew</a:t>
            </a:r>
          </a:p>
          <a:p>
            <a:pPr marL="0" lvl="0" indent="0">
              <a:spcBef>
                <a:spcPts val="0"/>
              </a:spcBef>
              <a:spcAft>
                <a:spcPts val="600"/>
              </a:spcAft>
              <a:buNone/>
            </a:pPr>
            <a:r>
              <a:rPr lang="en-US" sz="1700">
                <a:latin typeface="Calibri" panose="020F0502020204030204" pitchFamily="34" charset="0"/>
                <a:ea typeface="+mj-ea"/>
                <a:cs typeface="+mj-cs"/>
              </a:rPr>
              <a:t>Dominic.carew@ct.gov </a:t>
            </a:r>
          </a:p>
          <a:p>
            <a:pPr marL="0" lvl="0" indent="0">
              <a:spcBef>
                <a:spcPts val="0"/>
              </a:spcBef>
              <a:spcAft>
                <a:spcPts val="600"/>
              </a:spcAft>
              <a:buNone/>
            </a:pPr>
            <a:endParaRPr lang="en-US" sz="1700" b="1">
              <a:latin typeface="Calibri" panose="020F0502020204030204" pitchFamily="34" charset="0"/>
              <a:ea typeface="+mj-ea"/>
              <a:cs typeface="+mj-cs"/>
            </a:endParaRPr>
          </a:p>
        </p:txBody>
      </p:sp>
      <p:sp>
        <p:nvSpPr>
          <p:cNvPr id="2" name="Date Placeholder 1"/>
          <p:cNvSpPr>
            <a:spLocks noGrp="1"/>
          </p:cNvSpPr>
          <p:nvPr>
            <p:ph type="dt" sz="half" idx="10"/>
          </p:nvPr>
        </p:nvSpPr>
        <p:spPr>
          <a:xfrm>
            <a:off x="6727698" y="6455664"/>
            <a:ext cx="2057400" cy="365125"/>
          </a:xfrm>
        </p:spPr>
        <p:txBody>
          <a:bodyPr>
            <a:normAutofit/>
          </a:bodyPr>
          <a:lstStyle/>
          <a:p>
            <a:pPr algn="r">
              <a:spcAft>
                <a:spcPts val="600"/>
              </a:spcAft>
            </a:pPr>
            <a:fld id="{D34D737D-FA86-4AFB-992C-C8E3E77EC699}" type="datetime2">
              <a:rPr lang="en-US" sz="1000">
                <a:solidFill>
                  <a:schemeClr val="tx1">
                    <a:lumMod val="50000"/>
                    <a:lumOff val="50000"/>
                  </a:schemeClr>
                </a:solidFill>
              </a:rPr>
              <a:pPr algn="r">
                <a:spcAft>
                  <a:spcPts val="600"/>
                </a:spcAft>
              </a:pPr>
              <a:t>Tuesday, April 1, 2025</a:t>
            </a:fld>
            <a:endParaRPr lang="en-US" sz="1000">
              <a:solidFill>
                <a:schemeClr val="tx1">
                  <a:lumMod val="50000"/>
                  <a:lumOff val="50000"/>
                </a:schemeClr>
              </a:solidFill>
            </a:endParaRPr>
          </a:p>
        </p:txBody>
      </p:sp>
      <p:sp>
        <p:nvSpPr>
          <p:cNvPr id="4" name="Slide Number Placeholder 3"/>
          <p:cNvSpPr>
            <a:spLocks noGrp="1"/>
          </p:cNvSpPr>
          <p:nvPr>
            <p:ph type="sldNum" sz="quarter" idx="12"/>
          </p:nvPr>
        </p:nvSpPr>
        <p:spPr>
          <a:xfrm>
            <a:off x="8778240" y="6455664"/>
            <a:ext cx="336042" cy="365125"/>
          </a:xfrm>
        </p:spPr>
        <p:txBody>
          <a:bodyP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19</a:t>
            </a:fld>
            <a:endParaRPr lang="en-US" sz="1000">
              <a:solidFill>
                <a:schemeClr val="tx1">
                  <a:lumMod val="50000"/>
                  <a:lumOff val="50000"/>
                </a:schemeClr>
              </a:solidFill>
            </a:endParaRPr>
          </a:p>
        </p:txBody>
      </p:sp>
    </p:spTree>
    <p:extLst>
      <p:ext uri="{BB962C8B-B14F-4D97-AF65-F5344CB8AC3E}">
        <p14:creationId xmlns:p14="http://schemas.microsoft.com/office/powerpoint/2010/main" val="2786173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7324" y="1146412"/>
            <a:ext cx="6760761" cy="2402006"/>
          </a:xfrm>
        </p:spPr>
        <p:txBody>
          <a:bodyPr anchor="b">
            <a:normAutofit/>
          </a:bodyPr>
          <a:lstStyle/>
          <a:p>
            <a:pPr algn="l"/>
            <a:r>
              <a:rPr lang="en-US" sz="4200" b="1" kern="0">
                <a:effectLst>
                  <a:outerShdw blurRad="38100" dist="38100" dir="2700000" algn="tl">
                    <a:srgbClr val="000000">
                      <a:alpha val="43137"/>
                    </a:srgbClr>
                  </a:outerShdw>
                </a:effectLst>
                <a:latin typeface="Calibri" panose="020F0502020204030204" pitchFamily="34" charset="0"/>
              </a:rPr>
              <a:t>Small Cities CDBG 2025</a:t>
            </a:r>
            <a:br>
              <a:rPr lang="en-US" sz="4200" b="1" kern="0">
                <a:effectLst>
                  <a:outerShdw blurRad="38100" dist="38100" dir="2700000" algn="tl">
                    <a:srgbClr val="000000">
                      <a:alpha val="43137"/>
                    </a:srgbClr>
                  </a:outerShdw>
                </a:effectLst>
                <a:latin typeface="Calibri" panose="020F0502020204030204" pitchFamily="34" charset="0"/>
              </a:rPr>
            </a:br>
            <a:r>
              <a:rPr lang="en-US" sz="4200" b="1" kern="0">
                <a:effectLst>
                  <a:outerShdw blurRad="38100" dist="38100" dir="2700000" algn="tl">
                    <a:srgbClr val="000000">
                      <a:alpha val="43137"/>
                    </a:srgbClr>
                  </a:outerShdw>
                </a:effectLst>
                <a:latin typeface="Calibri" panose="020F0502020204030204" pitchFamily="34" charset="0"/>
              </a:rPr>
              <a:t>Virtual Application Workshop</a:t>
            </a:r>
            <a:endParaRPr lang="en-US" sz="4200" kern="0">
              <a:effectLst>
                <a:outerShdw blurRad="38100" dist="38100" dir="2700000" algn="tl">
                  <a:srgbClr val="000000">
                    <a:alpha val="43137"/>
                  </a:srgbClr>
                </a:outerShdw>
              </a:effectLst>
              <a:latin typeface="Calibri" panose="020F0502020204030204" pitchFamily="34" charset="0"/>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4374554"/>
            <a:ext cx="9144005"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05491" y="4374554"/>
            <a:ext cx="3038508"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9143988"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4380927"/>
            <a:ext cx="9144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97323" y="4892722"/>
            <a:ext cx="4790367" cy="1078173"/>
          </a:xfrm>
        </p:spPr>
        <p:txBody>
          <a:bodyPr anchor="ctr">
            <a:normAutofit/>
          </a:bodyPr>
          <a:lstStyle/>
          <a:p>
            <a:pPr algn="l"/>
            <a:r>
              <a:rPr lang="en-US" sz="3200" b="1" dirty="0">
                <a:solidFill>
                  <a:srgbClr val="FFFFFF"/>
                </a:solidFill>
                <a:effectLst>
                  <a:outerShdw blurRad="38100" dist="38100" dir="2700000" algn="tl">
                    <a:srgbClr val="000000">
                      <a:alpha val="43137"/>
                    </a:srgbClr>
                  </a:outerShdw>
                </a:effectLst>
                <a:latin typeface="Calibri" panose="020F0502020204030204" pitchFamily="34" charset="0"/>
              </a:rPr>
              <a:t>Completing the  e-Form</a:t>
            </a:r>
            <a:r>
              <a:rPr lang="en-US" sz="3200" b="1" dirty="0">
                <a:solidFill>
                  <a:srgbClr val="FFFFFF"/>
                </a:solidFill>
                <a:latin typeface="Calibri" panose="020F0502020204030204" pitchFamily="34" charset="0"/>
              </a:rPr>
              <a:t> </a:t>
            </a:r>
          </a:p>
        </p:txBody>
      </p:sp>
    </p:spTree>
    <p:extLst>
      <p:ext uri="{BB962C8B-B14F-4D97-AF65-F5344CB8AC3E}">
        <p14:creationId xmlns:p14="http://schemas.microsoft.com/office/powerpoint/2010/main" val="1476575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1" name="Content Placeholder 30"/>
          <p:cNvGraphicFramePr>
            <a:graphicFrameLocks noGrp="1"/>
          </p:cNvGraphicFramePr>
          <p:nvPr>
            <p:ph idx="1"/>
            <p:extLst>
              <p:ext uri="{D42A27DB-BD31-4B8C-83A1-F6EECF244321}">
                <p14:modId xmlns:p14="http://schemas.microsoft.com/office/powerpoint/2010/main" val="4180851031"/>
              </p:ext>
            </p:extLst>
          </p:nvPr>
        </p:nvGraphicFramePr>
        <p:xfrm>
          <a:off x="734616" y="1825625"/>
          <a:ext cx="767476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p:cNvSpPr>
            <a:spLocks noGrp="1"/>
          </p:cNvSpPr>
          <p:nvPr>
            <p:ph type="dt" sz="half" idx="10"/>
          </p:nvPr>
        </p:nvSpPr>
        <p:spPr/>
        <p:txBody>
          <a:bodyPr>
            <a:normAutofit/>
          </a:bodyPr>
          <a:lstStyle/>
          <a:p>
            <a:pPr>
              <a:spcAft>
                <a:spcPts val="600"/>
              </a:spcAft>
            </a:pPr>
            <a:fld id="{7FA3FE50-3A8A-46C7-BA8D-1FB9BB18CB56}" type="datetime2">
              <a:rPr lang="en-US" smtClean="0"/>
              <a:pPr>
                <a:spcAft>
                  <a:spcPts val="600"/>
                </a:spcAft>
              </a:pPr>
              <a:t>Tuesday, April 1, 2025</a:t>
            </a:fld>
            <a:endParaRPr lang="en-US"/>
          </a:p>
        </p:txBody>
      </p:sp>
      <p:sp>
        <p:nvSpPr>
          <p:cNvPr id="5" name="Footer Placeholder 4"/>
          <p:cNvSpPr>
            <a:spLocks noGrp="1"/>
          </p:cNvSpPr>
          <p:nvPr>
            <p:ph type="ftr" sz="quarter" idx="11"/>
          </p:nvPr>
        </p:nvSpPr>
        <p:spPr/>
        <p:txBody>
          <a:bodyPr>
            <a:normAutofit/>
          </a:bodyPr>
          <a:lstStyle/>
          <a:p>
            <a:pPr>
              <a:lnSpc>
                <a:spcPct val="90000"/>
              </a:lnSpc>
              <a:spcAft>
                <a:spcPts val="600"/>
              </a:spcAft>
            </a:pPr>
            <a:r>
              <a:rPr lang="en-US"/>
              <a:t>State of Connecticut - Department of Housing - Small Cities CDBG</a:t>
            </a:r>
          </a:p>
        </p:txBody>
      </p:sp>
      <p:sp>
        <p:nvSpPr>
          <p:cNvPr id="6" name="Slide Number Placeholder 5"/>
          <p:cNvSpPr>
            <a:spLocks noGrp="1"/>
          </p:cNvSpPr>
          <p:nvPr>
            <p:ph type="sldNum" sz="quarter" idx="12"/>
          </p:nvPr>
        </p:nvSpPr>
        <p:spPr/>
        <p:txBody>
          <a:bodyPr>
            <a:normAutofit/>
          </a:bodyPr>
          <a:lstStyle/>
          <a:p>
            <a:pPr>
              <a:spcAft>
                <a:spcPts val="600"/>
              </a:spcAft>
            </a:pPr>
            <a:fld id="{3489B89A-7CA7-48A1-A15F-076DC2382239}" type="slidenum">
              <a:rPr lang="en-US" smtClean="0"/>
              <a:pPr>
                <a:spcAft>
                  <a:spcPts val="600"/>
                </a:spcAft>
              </a:pPr>
              <a:t>3</a:t>
            </a:fld>
            <a:endParaRPr lang="en-US"/>
          </a:p>
        </p:txBody>
      </p:sp>
      <p:sp>
        <p:nvSpPr>
          <p:cNvPr id="2" name="TextBox 1">
            <a:extLst>
              <a:ext uri="{FF2B5EF4-FFF2-40B4-BE49-F238E27FC236}">
                <a16:creationId xmlns:a16="http://schemas.microsoft.com/office/drawing/2014/main" id="{A5ADD1F7-6635-68CE-4C81-7E934BBFEE5B}"/>
              </a:ext>
            </a:extLst>
          </p:cNvPr>
          <p:cNvSpPr txBox="1"/>
          <p:nvPr/>
        </p:nvSpPr>
        <p:spPr>
          <a:xfrm>
            <a:off x="990600" y="702808"/>
            <a:ext cx="6629400" cy="523220"/>
          </a:xfrm>
          <a:prstGeom prst="rect">
            <a:avLst/>
          </a:prstGeom>
          <a:noFill/>
        </p:spPr>
        <p:txBody>
          <a:bodyPr wrap="square" rtlCol="0">
            <a:spAutoFit/>
          </a:bodyPr>
          <a:lstStyle/>
          <a:p>
            <a:pPr algn="ctr"/>
            <a:r>
              <a:rPr lang="en-US" sz="2800" b="1" dirty="0">
                <a:solidFill>
                  <a:schemeClr val="bg2"/>
                </a:solidFill>
              </a:rPr>
              <a:t>Find These Forms on the DOH Website</a:t>
            </a:r>
          </a:p>
        </p:txBody>
      </p:sp>
    </p:spTree>
    <p:extLst>
      <p:ext uri="{BB962C8B-B14F-4D97-AF65-F5344CB8AC3E}">
        <p14:creationId xmlns:p14="http://schemas.microsoft.com/office/powerpoint/2010/main" val="1361145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rPr>
              <a:t>File Naming Convention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2043696"/>
              </p:ext>
            </p:extLst>
          </p:nvPr>
        </p:nvGraphicFramePr>
        <p:xfrm>
          <a:off x="838200" y="1371600"/>
          <a:ext cx="701040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D351976-C275-4969-BEAC-31CF0ED3B0AA}" type="datetime2">
              <a:rPr lang="en-US" smtClean="0"/>
              <a:t>Tuesday, April 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4</a:t>
            </a:fld>
            <a:endParaRPr lang="en-US"/>
          </a:p>
        </p:txBody>
      </p:sp>
    </p:spTree>
    <p:extLst>
      <p:ext uri="{BB962C8B-B14F-4D97-AF65-F5344CB8AC3E}">
        <p14:creationId xmlns:p14="http://schemas.microsoft.com/office/powerpoint/2010/main" val="229754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rPr>
              <a:t>File Naming Convention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144044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D351976-C275-4969-BEAC-31CF0ED3B0AA}" type="datetime2">
              <a:rPr lang="en-US" smtClean="0"/>
              <a:t>Tuesday, April 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5</a:t>
            </a:fld>
            <a:endParaRPr lang="en-US"/>
          </a:p>
        </p:txBody>
      </p:sp>
    </p:spTree>
    <p:extLst>
      <p:ext uri="{BB962C8B-B14F-4D97-AF65-F5344CB8AC3E}">
        <p14:creationId xmlns:p14="http://schemas.microsoft.com/office/powerpoint/2010/main" val="168324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1037673" y="348865"/>
            <a:ext cx="7288583" cy="1576446"/>
          </a:xfrm>
        </p:spPr>
        <p:txBody>
          <a:bodyPr anchor="ctr">
            <a:normAutofit/>
          </a:bodyPr>
          <a:lstStyle/>
          <a:p>
            <a:r>
              <a:rPr lang="en-US" sz="3500" b="1">
                <a:solidFill>
                  <a:srgbClr val="FFFFFF"/>
                </a:solidFill>
                <a:latin typeface="Calibri" panose="020F0502020204030204" pitchFamily="34" charset="0"/>
              </a:rPr>
              <a:t>Application </a:t>
            </a:r>
          </a:p>
        </p:txBody>
      </p:sp>
      <p:sp>
        <p:nvSpPr>
          <p:cNvPr id="3" name="Footer Placeholder 2"/>
          <p:cNvSpPr>
            <a:spLocks noGrp="1"/>
          </p:cNvSpPr>
          <p:nvPr>
            <p:ph type="ftr" sz="quarter" idx="11"/>
          </p:nvPr>
        </p:nvSpPr>
        <p:spPr>
          <a:xfrm>
            <a:off x="16754" y="1794347"/>
            <a:ext cx="3086100" cy="365125"/>
          </a:xfrm>
        </p:spPr>
        <p:txBody>
          <a:bodyPr>
            <a:normAutofit/>
          </a:bodyPr>
          <a:lstStyle/>
          <a:p>
            <a:pPr algn="l">
              <a:lnSpc>
                <a:spcPct val="90000"/>
              </a:lnSpc>
              <a:spcAft>
                <a:spcPts val="600"/>
              </a:spcAft>
            </a:pPr>
            <a:r>
              <a:rPr lang="en-US" dirty="0">
                <a:solidFill>
                  <a:srgbClr val="FFFFFF"/>
                </a:solidFill>
              </a:rPr>
              <a:t>State of Connecticut - Department of Housing - Small Cities CDBG</a:t>
            </a:r>
          </a:p>
        </p:txBody>
      </p:sp>
      <p:sp>
        <p:nvSpPr>
          <p:cNvPr id="2" name="Date Placeholder 1"/>
          <p:cNvSpPr>
            <a:spLocks noGrp="1"/>
          </p:cNvSpPr>
          <p:nvPr>
            <p:ph type="dt" sz="half" idx="10"/>
          </p:nvPr>
        </p:nvSpPr>
        <p:spPr>
          <a:xfrm>
            <a:off x="6727698" y="6455664"/>
            <a:ext cx="2057400" cy="365125"/>
          </a:xfrm>
        </p:spPr>
        <p:txBody>
          <a:bodyPr>
            <a:normAutofit/>
          </a:bodyPr>
          <a:lstStyle/>
          <a:p>
            <a:pPr algn="r">
              <a:spcAft>
                <a:spcPts val="600"/>
              </a:spcAft>
            </a:pPr>
            <a:fld id="{74F9D8B5-6FEF-4591-AD16-02BDEAF6EEE1}" type="datetime2">
              <a:rPr lang="en-US" sz="1000">
                <a:solidFill>
                  <a:schemeClr val="tx1">
                    <a:lumMod val="50000"/>
                    <a:lumOff val="50000"/>
                  </a:schemeClr>
                </a:solidFill>
              </a:rPr>
              <a:pPr algn="r">
                <a:spcAft>
                  <a:spcPts val="600"/>
                </a:spcAft>
              </a:pPr>
              <a:t>Tuesday, April 1, 2025</a:t>
            </a:fld>
            <a:endParaRPr lang="en-US" sz="1000">
              <a:solidFill>
                <a:schemeClr val="tx1">
                  <a:lumMod val="50000"/>
                  <a:lumOff val="50000"/>
                </a:schemeClr>
              </a:solidFill>
            </a:endParaRPr>
          </a:p>
        </p:txBody>
      </p:sp>
      <p:sp>
        <p:nvSpPr>
          <p:cNvPr id="4" name="Slide Number Placeholder 3"/>
          <p:cNvSpPr>
            <a:spLocks noGrp="1"/>
          </p:cNvSpPr>
          <p:nvPr>
            <p:ph type="sldNum" sz="quarter" idx="12"/>
          </p:nvPr>
        </p:nvSpPr>
        <p:spPr>
          <a:xfrm>
            <a:off x="8778240" y="6455664"/>
            <a:ext cx="336042" cy="365125"/>
          </a:xfrm>
        </p:spPr>
        <p:txBody>
          <a:bodyP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6</a:t>
            </a:fld>
            <a:endParaRPr lang="en-US" sz="1000">
              <a:solidFill>
                <a:schemeClr val="tx1">
                  <a:lumMod val="50000"/>
                  <a:lumOff val="50000"/>
                </a:schemeClr>
              </a:solidFill>
            </a:endParaRPr>
          </a:p>
        </p:txBody>
      </p:sp>
      <p:graphicFrame>
        <p:nvGraphicFramePr>
          <p:cNvPr id="10" name="Content Placeholder 7">
            <a:extLst>
              <a:ext uri="{FF2B5EF4-FFF2-40B4-BE49-F238E27FC236}">
                <a16:creationId xmlns:a16="http://schemas.microsoft.com/office/drawing/2014/main" id="{18FFCDF4-42F6-6C00-C064-C9F694A64CAA}"/>
              </a:ext>
            </a:extLst>
          </p:cNvPr>
          <p:cNvGraphicFramePr>
            <a:graphicFrameLocks noGrp="1"/>
          </p:cNvGraphicFramePr>
          <p:nvPr>
            <p:ph idx="1"/>
            <p:extLst>
              <p:ext uri="{D42A27DB-BD31-4B8C-83A1-F6EECF244321}">
                <p14:modId xmlns:p14="http://schemas.microsoft.com/office/powerpoint/2010/main" val="12299157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69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EF2FDD-4D42-0C46-A4BF-A7268CE03F5C}"/>
              </a:ext>
            </a:extLst>
          </p:cNvPr>
          <p:cNvSpPr>
            <a:spLocks noGrp="1"/>
          </p:cNvSpPr>
          <p:nvPr>
            <p:ph type="dt" sz="half" idx="10"/>
          </p:nvPr>
        </p:nvSpPr>
        <p:spPr/>
        <p:txBody>
          <a:bodyPr vert="horz" lIns="91440" tIns="45720" rIns="91440" bIns="45720" rtlCol="0" anchor="ctr">
            <a:normAutofit/>
          </a:bodyPr>
          <a:lstStyle/>
          <a:p>
            <a:pPr defTabSz="457200">
              <a:spcAft>
                <a:spcPts val="600"/>
              </a:spcAft>
            </a:pPr>
            <a:fld id="{5D351976-C275-4969-BEAC-31CF0ED3B0AA}" type="datetime2">
              <a:rPr lang="en-US" sz="1200" smtClean="0">
                <a:solidFill>
                  <a:srgbClr val="FFFFFF">
                    <a:alpha val="80000"/>
                  </a:srgbClr>
                </a:solidFill>
              </a:rPr>
              <a:pPr defTabSz="457200">
                <a:spcAft>
                  <a:spcPts val="600"/>
                </a:spcAft>
              </a:pPr>
              <a:t>Tuesday, April 1, 2025</a:t>
            </a:fld>
            <a:endParaRPr lang="en-US" sz="1200">
              <a:solidFill>
                <a:srgbClr val="FFFFFF">
                  <a:alpha val="80000"/>
                </a:srgbClr>
              </a:solidFill>
            </a:endParaRPr>
          </a:p>
        </p:txBody>
      </p:sp>
      <p:sp>
        <p:nvSpPr>
          <p:cNvPr id="5" name="Footer Placeholder 4">
            <a:extLst>
              <a:ext uri="{FF2B5EF4-FFF2-40B4-BE49-F238E27FC236}">
                <a16:creationId xmlns:a16="http://schemas.microsoft.com/office/drawing/2014/main" id="{D3FED481-D75F-4F44-8E05-F6295FF4A3CC}"/>
              </a:ext>
            </a:extLst>
          </p:cNvPr>
          <p:cNvSpPr>
            <a:spLocks noGrp="1"/>
          </p:cNvSpPr>
          <p:nvPr>
            <p:ph type="ftr" sz="quarter" idx="11"/>
          </p:nvPr>
        </p:nvSpPr>
        <p:spPr/>
        <p:txBody>
          <a:bodyPr vert="horz" lIns="91440" tIns="45720" rIns="91440" bIns="45720" rtlCol="0" anchor="ctr">
            <a:normAutofit/>
          </a:bodyPr>
          <a:lstStyle/>
          <a:p>
            <a:pPr defTabSz="457200">
              <a:lnSpc>
                <a:spcPct val="90000"/>
              </a:lnSpc>
              <a:spcAft>
                <a:spcPts val="600"/>
              </a:spcAft>
            </a:pPr>
            <a:r>
              <a:rPr lang="en-US" kern="1200">
                <a:solidFill>
                  <a:srgbClr val="FFFFFF">
                    <a:alpha val="80000"/>
                  </a:srgbClr>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1C81C4DE-23A2-244F-B573-D9145E0A9085}"/>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489B89A-7CA7-48A1-A15F-076DC2382239}" type="slidenum">
              <a:rPr lang="en-US" sz="1200" smtClean="0">
                <a:solidFill>
                  <a:srgbClr val="FFFFFF">
                    <a:alpha val="80000"/>
                  </a:srgbClr>
                </a:solidFill>
              </a:rPr>
              <a:pPr defTabSz="457200">
                <a:spcAft>
                  <a:spcPts val="600"/>
                </a:spcAft>
              </a:pPr>
              <a:t>7</a:t>
            </a:fld>
            <a:endParaRPr lang="en-US" sz="1200">
              <a:solidFill>
                <a:srgbClr val="FFFFFF">
                  <a:alpha val="80000"/>
                </a:srgbClr>
              </a:solidFill>
            </a:endParaRPr>
          </a:p>
        </p:txBody>
      </p:sp>
      <p:pic>
        <p:nvPicPr>
          <p:cNvPr id="8" name="Picture 7" descr="Timeline&#10;&#10;AI-generated content may be incorrect.">
            <a:extLst>
              <a:ext uri="{FF2B5EF4-FFF2-40B4-BE49-F238E27FC236}">
                <a16:creationId xmlns:a16="http://schemas.microsoft.com/office/drawing/2014/main" id="{634E84DC-4192-47EF-7989-55B65F62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50" y="1043456"/>
            <a:ext cx="6019800" cy="4771088"/>
          </a:xfrm>
          <a:prstGeom prst="rect">
            <a:avLst/>
          </a:prstGeom>
        </p:spPr>
      </p:pic>
    </p:spTree>
    <p:extLst>
      <p:ext uri="{BB962C8B-B14F-4D97-AF65-F5344CB8AC3E}">
        <p14:creationId xmlns:p14="http://schemas.microsoft.com/office/powerpoint/2010/main" val="325362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FAA901-46AF-8E48-A5D3-D72909AC292C}"/>
              </a:ext>
            </a:extLst>
          </p:cNvPr>
          <p:cNvSpPr>
            <a:spLocks noGrp="1"/>
          </p:cNvSpPr>
          <p:nvPr>
            <p:ph type="dt" sz="half" idx="10"/>
          </p:nvPr>
        </p:nvSpPr>
        <p:spPr/>
        <p:txBody>
          <a:bodyPr vert="horz" lIns="91440" tIns="45720" rIns="91440" bIns="45720" rtlCol="0" anchor="ctr">
            <a:normAutofit/>
          </a:bodyPr>
          <a:lstStyle/>
          <a:p>
            <a:pPr defTabSz="457200">
              <a:spcAft>
                <a:spcPts val="600"/>
              </a:spcAft>
            </a:pPr>
            <a:fld id="{5D351976-C275-4969-BEAC-31CF0ED3B0AA}" type="datetime2">
              <a:rPr lang="en-US" sz="1200">
                <a:solidFill>
                  <a:srgbClr val="FFFFFF">
                    <a:alpha val="80000"/>
                  </a:srgbClr>
                </a:solidFill>
              </a:rPr>
              <a:pPr defTabSz="457200">
                <a:spcAft>
                  <a:spcPts val="600"/>
                </a:spcAft>
              </a:pPr>
              <a:t>Tuesday, April 1, 2025</a:t>
            </a:fld>
            <a:endParaRPr lang="en-US" sz="1200">
              <a:solidFill>
                <a:srgbClr val="FFFFFF">
                  <a:alpha val="80000"/>
                </a:srgbClr>
              </a:solidFill>
            </a:endParaRPr>
          </a:p>
        </p:txBody>
      </p:sp>
      <p:sp>
        <p:nvSpPr>
          <p:cNvPr id="5" name="Footer Placeholder 4">
            <a:extLst>
              <a:ext uri="{FF2B5EF4-FFF2-40B4-BE49-F238E27FC236}">
                <a16:creationId xmlns:a16="http://schemas.microsoft.com/office/drawing/2014/main" id="{CACD8CDC-42F3-BD40-8032-724ACF3BBAD6}"/>
              </a:ext>
            </a:extLst>
          </p:cNvPr>
          <p:cNvSpPr>
            <a:spLocks noGrp="1"/>
          </p:cNvSpPr>
          <p:nvPr>
            <p:ph type="ftr" sz="quarter" idx="11"/>
          </p:nvPr>
        </p:nvSpPr>
        <p:spPr/>
        <p:txBody>
          <a:bodyPr vert="horz" lIns="91440" tIns="45720" rIns="91440" bIns="45720" rtlCol="0" anchor="ctr">
            <a:normAutofit/>
          </a:bodyPr>
          <a:lstStyle/>
          <a:p>
            <a:pPr defTabSz="457200">
              <a:lnSpc>
                <a:spcPct val="90000"/>
              </a:lnSpc>
              <a:spcAft>
                <a:spcPts val="600"/>
              </a:spcAft>
            </a:pPr>
            <a:r>
              <a:rPr lang="en-US" kern="1200">
                <a:solidFill>
                  <a:srgbClr val="FFFFFF">
                    <a:alpha val="80000"/>
                  </a:srgbClr>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7E0FF9C3-A4EA-414B-ADE3-07650F4E6C49}"/>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489B89A-7CA7-48A1-A15F-076DC2382239}" type="slidenum">
              <a:rPr lang="en-US" sz="1200">
                <a:solidFill>
                  <a:srgbClr val="FFFFFF">
                    <a:alpha val="80000"/>
                  </a:srgbClr>
                </a:solidFill>
              </a:rPr>
              <a:pPr defTabSz="457200">
                <a:spcAft>
                  <a:spcPts val="600"/>
                </a:spcAft>
              </a:pPr>
              <a:t>8</a:t>
            </a:fld>
            <a:endParaRPr lang="en-US" sz="1200">
              <a:solidFill>
                <a:srgbClr val="FFFFFF">
                  <a:alpha val="80000"/>
                </a:srgbClr>
              </a:solidFill>
            </a:endParaRPr>
          </a:p>
        </p:txBody>
      </p:sp>
      <p:pic>
        <p:nvPicPr>
          <p:cNvPr id="3" name="Picture 2" descr="Graphical user interface, text, application&#10;&#10;AI-generated content may be incorrect.">
            <a:extLst>
              <a:ext uri="{FF2B5EF4-FFF2-40B4-BE49-F238E27FC236}">
                <a16:creationId xmlns:a16="http://schemas.microsoft.com/office/drawing/2014/main" id="{8A0E96B9-6ADE-6879-9A92-B0A18D198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513" y="1143000"/>
            <a:ext cx="5583737" cy="4711701"/>
          </a:xfrm>
          <a:prstGeom prst="rect">
            <a:avLst/>
          </a:prstGeom>
        </p:spPr>
      </p:pic>
    </p:spTree>
    <p:extLst>
      <p:ext uri="{BB962C8B-B14F-4D97-AF65-F5344CB8AC3E}">
        <p14:creationId xmlns:p14="http://schemas.microsoft.com/office/powerpoint/2010/main" val="2341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Content Placeholder 7" descr="Table&#10;&#10;Description automatically generated">
            <a:extLst>
              <a:ext uri="{FF2B5EF4-FFF2-40B4-BE49-F238E27FC236}">
                <a16:creationId xmlns:a16="http://schemas.microsoft.com/office/drawing/2014/main" id="{EB62F6B9-EE41-47E6-844C-8B1E03D066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60209" y="943649"/>
            <a:ext cx="4038695" cy="4970702"/>
          </a:xfrm>
          <a:prstGeom prst="rect">
            <a:avLst/>
          </a:prstGeom>
          <a:ln w="190500" cap="flat" cmpd="thinThick">
            <a:solidFill>
              <a:srgbClr val="FFFFFF"/>
            </a:solidFill>
            <a:prstDash val="solid"/>
            <a:round/>
          </a:ln>
        </p:spPr>
      </p:pic>
      <p:sp>
        <p:nvSpPr>
          <p:cNvPr id="4" name="Date Placeholder 3">
            <a:extLst>
              <a:ext uri="{FF2B5EF4-FFF2-40B4-BE49-F238E27FC236}">
                <a16:creationId xmlns:a16="http://schemas.microsoft.com/office/drawing/2014/main" id="{E6FAA901-46AF-8E48-A5D3-D72909AC292C}"/>
              </a:ext>
            </a:extLst>
          </p:cNvPr>
          <p:cNvSpPr>
            <a:spLocks noGrp="1"/>
          </p:cNvSpPr>
          <p:nvPr>
            <p:ph type="dt" sz="half" idx="10"/>
          </p:nvPr>
        </p:nvSpPr>
        <p:spPr/>
        <p:txBody>
          <a:bodyPr vert="horz" lIns="91440" tIns="45720" rIns="91440" bIns="45720" rtlCol="0" anchor="ctr">
            <a:normAutofit/>
          </a:bodyPr>
          <a:lstStyle/>
          <a:p>
            <a:pPr defTabSz="457200">
              <a:spcAft>
                <a:spcPts val="600"/>
              </a:spcAft>
            </a:pPr>
            <a:fld id="{5D351976-C275-4969-BEAC-31CF0ED3B0AA}" type="datetime2">
              <a:rPr lang="en-US" sz="1200" smtClean="0"/>
              <a:pPr defTabSz="457200">
                <a:spcAft>
                  <a:spcPts val="600"/>
                </a:spcAft>
              </a:pPr>
              <a:t>Tuesday, April 1, 2025</a:t>
            </a:fld>
            <a:endParaRPr lang="en-US" sz="1200"/>
          </a:p>
        </p:txBody>
      </p:sp>
      <p:sp>
        <p:nvSpPr>
          <p:cNvPr id="5" name="Footer Placeholder 4">
            <a:extLst>
              <a:ext uri="{FF2B5EF4-FFF2-40B4-BE49-F238E27FC236}">
                <a16:creationId xmlns:a16="http://schemas.microsoft.com/office/drawing/2014/main" id="{CACD8CDC-42F3-BD40-8032-724ACF3BBAD6}"/>
              </a:ext>
            </a:extLst>
          </p:cNvPr>
          <p:cNvSpPr>
            <a:spLocks noGrp="1"/>
          </p:cNvSpPr>
          <p:nvPr>
            <p:ph type="ftr" sz="quarter" idx="11"/>
          </p:nvPr>
        </p:nvSpPr>
        <p:spPr/>
        <p:txBody>
          <a:bodyPr vert="horz" lIns="91440" tIns="45720" rIns="91440" bIns="45720" rtlCol="0" anchor="ctr">
            <a:normAutofit/>
          </a:bodyPr>
          <a:lstStyle/>
          <a:p>
            <a:pPr defTabSz="457200">
              <a:lnSpc>
                <a:spcPct val="90000"/>
              </a:lnSpc>
              <a:spcAft>
                <a:spcPts val="600"/>
              </a:spcAft>
            </a:pPr>
            <a:r>
              <a:rPr 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7E0FF9C3-A4EA-414B-ADE3-07650F4E6C49}"/>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489B89A-7CA7-48A1-A15F-076DC2382239}" type="slidenum">
              <a:rPr lang="en-US" sz="1200" smtClean="0"/>
              <a:pPr defTabSz="457200">
                <a:spcAft>
                  <a:spcPts val="600"/>
                </a:spcAft>
              </a:pPr>
              <a:t>9</a:t>
            </a:fld>
            <a:endParaRPr lang="en-US" sz="1200"/>
          </a:p>
        </p:txBody>
      </p:sp>
    </p:spTree>
    <p:extLst>
      <p:ext uri="{BB962C8B-B14F-4D97-AF65-F5344CB8AC3E}">
        <p14:creationId xmlns:p14="http://schemas.microsoft.com/office/powerpoint/2010/main" val="3968522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18710</TotalTime>
  <Words>1850</Words>
  <Application>Microsoft Office PowerPoint</Application>
  <PresentationFormat>On-screen Show (4:3)</PresentationFormat>
  <Paragraphs>220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Corbel</vt:lpstr>
      <vt:lpstr>Times New Roman</vt:lpstr>
      <vt:lpstr>Office Theme</vt:lpstr>
      <vt:lpstr>PowerPoint Presentation</vt:lpstr>
      <vt:lpstr>Small Cities CDBG 2025 Virtual Application Workshop</vt:lpstr>
      <vt:lpstr>PowerPoint Presentation</vt:lpstr>
      <vt:lpstr>File Naming Convention </vt:lpstr>
      <vt:lpstr>File Naming Convention </vt:lpstr>
      <vt:lpstr>Application </vt:lpstr>
      <vt:lpstr>PowerPoint Presentation</vt:lpstr>
      <vt:lpstr>PowerPoint Presentation</vt:lpstr>
      <vt:lpstr>PowerPoint Presentation</vt:lpstr>
      <vt:lpstr>Citizen Participation   </vt:lpstr>
      <vt:lpstr>Complete Beneficiary info  </vt:lpstr>
      <vt:lpstr>PowerPoint Presentation</vt:lpstr>
      <vt:lpstr>Section  1.1</vt:lpstr>
      <vt:lpstr>3.1 Applicant  Capacity</vt:lpstr>
      <vt:lpstr>Section 4  Project Feasibility &amp; Merit </vt:lpstr>
      <vt:lpstr>Section 4 Project Feasibility &amp; Merit </vt:lpstr>
      <vt:lpstr>April 7,2025 https://portal.ct.gov/DOH/DOH/Programs/Small-Cities-Program</vt:lpstr>
      <vt:lpstr> Important Points before you upload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Carew, Dominic</dc:creator>
  <cp:lastModifiedBy>Vaughan, Lucille</cp:lastModifiedBy>
  <cp:revision>155</cp:revision>
  <cp:lastPrinted>2020-01-27T20:28:17Z</cp:lastPrinted>
  <dcterms:created xsi:type="dcterms:W3CDTF">2020-01-27T06:51:11Z</dcterms:created>
  <dcterms:modified xsi:type="dcterms:W3CDTF">2025-04-01T11:30:00Z</dcterms:modified>
</cp:coreProperties>
</file>