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handoutMasterIdLst>
    <p:handoutMasterId r:id="rId17"/>
  </p:handoutMasterIdLst>
  <p:sldIdLst>
    <p:sldId id="287" r:id="rId2"/>
    <p:sldId id="290" r:id="rId3"/>
    <p:sldId id="296" r:id="rId4"/>
    <p:sldId id="292" r:id="rId5"/>
    <p:sldId id="291" r:id="rId6"/>
    <p:sldId id="298" r:id="rId7"/>
    <p:sldId id="293" r:id="rId8"/>
    <p:sldId id="300" r:id="rId9"/>
    <p:sldId id="297" r:id="rId10"/>
    <p:sldId id="299" r:id="rId11"/>
    <p:sldId id="274" r:id="rId12"/>
    <p:sldId id="301" r:id="rId13"/>
    <p:sldId id="294" r:id="rId14"/>
    <p:sldId id="302" r:id="rId15"/>
  </p:sldIdLst>
  <p:sldSz cx="9144000" cy="6858000" type="screen4x3"/>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83543" autoAdjust="0"/>
  </p:normalViewPr>
  <p:slideViewPr>
    <p:cSldViewPr>
      <p:cViewPr varScale="1">
        <p:scale>
          <a:sx n="83" d="100"/>
          <a:sy n="83" d="100"/>
        </p:scale>
        <p:origin x="127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9163" cy="465701"/>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239" y="0"/>
            <a:ext cx="3039163" cy="465701"/>
          </a:xfrm>
          <a:prstGeom prst="rect">
            <a:avLst/>
          </a:prstGeom>
        </p:spPr>
        <p:txBody>
          <a:bodyPr vert="horz" lIns="91449" tIns="45725" rIns="91449" bIns="45725" rtlCol="0"/>
          <a:lstStyle>
            <a:lvl1pPr algn="r">
              <a:defRPr sz="1200"/>
            </a:lvl1pPr>
          </a:lstStyle>
          <a:p>
            <a:fld id="{212A2879-F3AE-4487-9574-F326B0919C8A}" type="datetimeFigureOut">
              <a:rPr lang="en-US" smtClean="0"/>
              <a:t>3/29/2025</a:t>
            </a:fld>
            <a:endParaRPr lang="en-US"/>
          </a:p>
        </p:txBody>
      </p:sp>
      <p:sp>
        <p:nvSpPr>
          <p:cNvPr id="4" name="Footer Placeholder 3"/>
          <p:cNvSpPr>
            <a:spLocks noGrp="1"/>
          </p:cNvSpPr>
          <p:nvPr>
            <p:ph type="ftr" sz="quarter" idx="2"/>
          </p:nvPr>
        </p:nvSpPr>
        <p:spPr>
          <a:xfrm>
            <a:off x="2" y="8832290"/>
            <a:ext cx="3039163" cy="465700"/>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239" y="8832290"/>
            <a:ext cx="3039163" cy="465700"/>
          </a:xfrm>
          <a:prstGeom prst="rect">
            <a:avLst/>
          </a:prstGeom>
        </p:spPr>
        <p:txBody>
          <a:bodyPr vert="horz" lIns="91449" tIns="45725" rIns="91449" bIns="45725"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idx="1"/>
          </p:nvPr>
        </p:nvSpPr>
        <p:spPr>
          <a:xfrm>
            <a:off x="3971838" y="0"/>
            <a:ext cx="3038528" cy="464899"/>
          </a:xfrm>
          <a:prstGeom prst="rect">
            <a:avLst/>
          </a:prstGeom>
        </p:spPr>
        <p:txBody>
          <a:bodyPr vert="horz" lIns="92766" tIns="46383" rIns="92766" bIns="46383" rtlCol="0"/>
          <a:lstStyle>
            <a:lvl1pPr algn="r">
              <a:defRPr sz="1200"/>
            </a:lvl1pPr>
          </a:lstStyle>
          <a:p>
            <a:fld id="{63971056-33CD-4C09-AF07-C0E55475F1D4}" type="datetimeFigureOut">
              <a:rPr lang="en-US" smtClean="0"/>
              <a:t>3/29/2025</a:t>
            </a:fld>
            <a:endParaRPr lang="en-US"/>
          </a:p>
        </p:txBody>
      </p:sp>
      <p:sp>
        <p:nvSpPr>
          <p:cNvPr id="4" name="Slide Image Placeholder 3"/>
          <p:cNvSpPr>
            <a:spLocks noGrp="1" noRot="1" noChangeAspect="1"/>
          </p:cNvSpPr>
          <p:nvPr>
            <p:ph type="sldImg" idx="2"/>
          </p:nvPr>
        </p:nvSpPr>
        <p:spPr>
          <a:xfrm>
            <a:off x="1181100" y="696913"/>
            <a:ext cx="4649788" cy="3487737"/>
          </a:xfrm>
          <a:prstGeom prst="rect">
            <a:avLst/>
          </a:prstGeom>
          <a:noFill/>
          <a:ln w="12700">
            <a:solidFill>
              <a:prstClr val="black"/>
            </a:solidFill>
          </a:ln>
        </p:spPr>
        <p:txBody>
          <a:bodyPr vert="horz" lIns="92766" tIns="46383" rIns="92766" bIns="46383" rtlCol="0" anchor="ctr"/>
          <a:lstStyle/>
          <a:p>
            <a:endParaRPr lang="en-US"/>
          </a:p>
        </p:txBody>
      </p:sp>
      <p:sp>
        <p:nvSpPr>
          <p:cNvPr id="5" name="Notes Placeholder 4"/>
          <p:cNvSpPr>
            <a:spLocks noGrp="1"/>
          </p:cNvSpPr>
          <p:nvPr>
            <p:ph type="body" sz="quarter" idx="3"/>
          </p:nvPr>
        </p:nvSpPr>
        <p:spPr>
          <a:xfrm>
            <a:off x="701200" y="4416544"/>
            <a:ext cx="5609590" cy="4184095"/>
          </a:xfrm>
          <a:prstGeom prst="rect">
            <a:avLst/>
          </a:prstGeom>
        </p:spPr>
        <p:txBody>
          <a:bodyPr vert="horz" lIns="92766" tIns="46383" rIns="92766" bIns="463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4899"/>
          </a:xfrm>
          <a:prstGeom prst="rect">
            <a:avLst/>
          </a:prstGeom>
        </p:spPr>
        <p:txBody>
          <a:bodyPr vert="horz" lIns="92766" tIns="46383" rIns="92766" bIns="46383" rtlCol="0" anchor="b"/>
          <a:lstStyle>
            <a:lvl1pPr algn="l">
              <a:defRPr sz="1200"/>
            </a:lvl1pPr>
          </a:lstStyle>
          <a:p>
            <a:endParaRPr lang="en-US"/>
          </a:p>
        </p:txBody>
      </p:sp>
      <p:sp>
        <p:nvSpPr>
          <p:cNvPr id="7" name="Slide Number Placeholder 6"/>
          <p:cNvSpPr>
            <a:spLocks noGrp="1"/>
          </p:cNvSpPr>
          <p:nvPr>
            <p:ph type="sldNum" sz="quarter" idx="5"/>
          </p:nvPr>
        </p:nvSpPr>
        <p:spPr>
          <a:xfrm>
            <a:off x="3971838" y="8831475"/>
            <a:ext cx="3038528" cy="464899"/>
          </a:xfrm>
          <a:prstGeom prst="rect">
            <a:avLst/>
          </a:prstGeom>
        </p:spPr>
        <p:txBody>
          <a:bodyPr vert="horz" lIns="92766" tIns="46383" rIns="92766" bIns="46383"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a:t>are now </a:t>
            </a:r>
            <a:r>
              <a:rPr lang="en-US" dirty="0"/>
              <a:t>asking for 90% construction documents for a more robust, </a:t>
            </a:r>
            <a:r>
              <a:rPr lang="en-US"/>
              <a:t>complete review. </a:t>
            </a:r>
          </a:p>
        </p:txBody>
      </p:sp>
      <p:sp>
        <p:nvSpPr>
          <p:cNvPr id="4" name="Slide Number Placeholder 3"/>
          <p:cNvSpPr>
            <a:spLocks noGrp="1"/>
          </p:cNvSpPr>
          <p:nvPr>
            <p:ph type="sldNum" sz="quarter" idx="5"/>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199351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125977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process of aligning our procurement guidelines to be consistent with other state departments. The updated version will be posted online within the upcoming months. Please continue to follow the 2021 version. </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356248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Tuesday, April 1, 2025</a:t>
            </a:r>
          </a:p>
        </p:txBody>
      </p:sp>
      <p:sp>
        <p:nvSpPr>
          <p:cNvPr id="8" name="Footer Placeholder 7"/>
          <p:cNvSpPr>
            <a:spLocks noGrp="1"/>
          </p:cNvSpPr>
          <p:nvPr>
            <p:ph type="ftr" sz="quarter" idx="11"/>
          </p:nvPr>
        </p:nvSpPr>
        <p:spPr/>
        <p:txBody>
          <a:bodyPr/>
          <a:lstStyle/>
          <a:p>
            <a:r>
              <a:rPr lang="en-US"/>
              <a:t>State of Connecticut - Department of Housing  Architectural &amp; Technical Services</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April 1, 2025</a:t>
            </a:r>
          </a:p>
        </p:txBody>
      </p:sp>
      <p:sp>
        <p:nvSpPr>
          <p:cNvPr id="8" name="Footer Placeholder 7"/>
          <p:cNvSpPr>
            <a:spLocks noGrp="1"/>
          </p:cNvSpPr>
          <p:nvPr>
            <p:ph type="ftr" sz="quarter" idx="11"/>
          </p:nvPr>
        </p:nvSpPr>
        <p:spPr/>
        <p:txBody>
          <a:bodyPr/>
          <a:lstStyle/>
          <a:p>
            <a:r>
              <a:rPr lang="en-US"/>
              <a:t>State of Connecticut - Department of Housing  Architectural &amp; Technical Services</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April 1, 2025</a:t>
            </a:r>
          </a:p>
        </p:txBody>
      </p:sp>
      <p:sp>
        <p:nvSpPr>
          <p:cNvPr id="3" name="Footer Placeholder 2"/>
          <p:cNvSpPr>
            <a:spLocks noGrp="1"/>
          </p:cNvSpPr>
          <p:nvPr>
            <p:ph type="ftr" sz="quarter" idx="11"/>
          </p:nvPr>
        </p:nvSpPr>
        <p:spPr/>
        <p:txBody>
          <a:bodyPr/>
          <a:lstStyle/>
          <a:p>
            <a:r>
              <a:rPr lang="en-US"/>
              <a:t>State of Connecticut - Department of Housing  Architectural &amp; Technical Services</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Tuesday, April 1, 2025</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Architectural &amp; Technical Services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www.hud.gov/program_offices/fair_housing_equal_opp/disabilities/accessibility" TargetMode="External"/><Relationship Id="rId3" Type="http://schemas.openxmlformats.org/officeDocument/2006/relationships/hyperlink" Target="https://www.law.cornell.edu/definitions/index.php?width=840&amp;height=800&amp;iframe=true&amp;def_id=4639d46ea3f88923f96e89d26bab5d0f&amp;term_occur=999&amp;term_src=Title:24:Subtitle:A:Part:8:Subpart:C:8.23" TargetMode="External"/><Relationship Id="rId7" Type="http://schemas.openxmlformats.org/officeDocument/2006/relationships/hyperlink" Target="https://www.law.cornell.edu/definitions/index.php?width=840&amp;height=800&amp;iframe=true&amp;def_id=1470abdf1851c0d1c2fee168d2c01223&amp;term_occur=999&amp;term_src=Title:24:Subtitle:A:Part:8:Subpart:C:8.23" TargetMode="External"/><Relationship Id="rId2" Type="http://schemas.openxmlformats.org/officeDocument/2006/relationships/hyperlink" Target="https://www.access-board.gov/guidelines-and-standards/buildings-and-sites/about-the-aba-standards/background/ufas"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957f873adc70ccd208b0204104c075bd&amp;term_occur=999&amp;term_src=Title:24:Subtitle:A:Part:8:Subpart:C:8.23" TargetMode="External"/><Relationship Id="rId5" Type="http://schemas.openxmlformats.org/officeDocument/2006/relationships/hyperlink" Target="https://www.law.cornell.edu/cfr/text/24/8.22" TargetMode="External"/><Relationship Id="rId4" Type="http://schemas.openxmlformats.org/officeDocument/2006/relationships/hyperlink" Target="https://www.law.cornell.edu/definitions/index.php?width=840&amp;height=800&amp;iframe=true&amp;def_id=86397a0b5629948153a388c3a46da7da&amp;term_occur=999&amp;term_src=Title:24:Subtitle:A:Part:8:Subpart:C:8.2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CCAEB-6E24-C9F8-FFE1-F4997F042C9E}"/>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381000" y="-800100"/>
            <a:ext cx="8343900" cy="8343900"/>
          </a:xfrm>
          <a:prstGeom prst="rect">
            <a:avLst/>
          </a:prstGeom>
        </p:spPr>
      </p:pic>
      <p:sp>
        <p:nvSpPr>
          <p:cNvPr id="3" name="Title 2"/>
          <p:cNvSpPr>
            <a:spLocks noGrp="1"/>
          </p:cNvSpPr>
          <p:nvPr>
            <p:ph type="ctrTitle"/>
          </p:nvPr>
        </p:nvSpPr>
        <p:spPr>
          <a:xfrm>
            <a:off x="1657350" y="4191000"/>
            <a:ext cx="6858000" cy="2308324"/>
          </a:xfrm>
          <a:noFill/>
          <a:effectLst>
            <a:outerShdw blurRad="50800" dist="50800" dir="5400000" algn="ctr" rotWithShape="0">
              <a:schemeClr val="bg1"/>
            </a:outerShdw>
          </a:effectLst>
        </p:spPr>
        <p:txBody>
          <a:bodyPr wrap="square" rtlCol="0">
            <a:spAutoFit/>
          </a:bodyPr>
          <a:lstStyle/>
          <a:p>
            <a:pPr defTabSz="914400"/>
            <a:r>
              <a:rPr lang="en-US" sz="2000" spc="50" dirty="0">
                <a:solidFill>
                  <a:schemeClr val="tx1"/>
                </a:solidFill>
                <a:effectLst/>
                <a:ea typeface="+mn-ea"/>
                <a:cs typeface="Calibri" panose="020F0502020204030204" pitchFamily="34" charset="0"/>
              </a:rPr>
              <a:t>CDBG Technical Compliance Overview </a:t>
            </a:r>
            <a:br>
              <a:rPr lang="en-US" sz="2000" spc="50" dirty="0">
                <a:solidFill>
                  <a:schemeClr val="tx1"/>
                </a:solidFill>
                <a:effectLst/>
                <a:ea typeface="+mn-ea"/>
                <a:cs typeface="Calibri" panose="020F0502020204030204" pitchFamily="34" charset="0"/>
              </a:rPr>
            </a:b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Environmental</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Construction Documents</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Project Development Budget</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 Accessibility</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Procurement</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Energy &amp; Green Building</a:t>
            </a:r>
          </a:p>
        </p:txBody>
      </p:sp>
    </p:spTree>
    <p:extLst>
      <p:ext uri="{BB962C8B-B14F-4D97-AF65-F5344CB8AC3E}">
        <p14:creationId xmlns:p14="http://schemas.microsoft.com/office/powerpoint/2010/main" val="134892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2872" y="365126"/>
            <a:ext cx="9000058" cy="717946"/>
          </a:xfrm>
        </p:spPr>
        <p:txBody>
          <a:bodyPr anchor="t">
            <a:normAutofit/>
          </a:bodyPr>
          <a:lstStyle/>
          <a:p>
            <a:pPr algn="ctr"/>
            <a:r>
              <a:rPr lang="en-US" sz="3900" b="1" u="sng" dirty="0">
                <a:solidFill>
                  <a:schemeClr val="tx1"/>
                </a:solidFill>
                <a:latin typeface="Calibri" panose="020F0502020204030204" pitchFamily="34" charset="0"/>
              </a:rPr>
              <a:t>Project Development &amp; Construction Cost</a:t>
            </a:r>
            <a:endParaRPr lang="en-US" sz="39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7097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10</a:t>
            </a:fld>
            <a:endParaRPr lang="en-US" dirty="0"/>
          </a:p>
        </p:txBody>
      </p:sp>
      <p:grpSp>
        <p:nvGrpSpPr>
          <p:cNvPr id="29" name="Group 28">
            <a:extLst>
              <a:ext uri="{FF2B5EF4-FFF2-40B4-BE49-F238E27FC236}">
                <a16:creationId xmlns:a16="http://schemas.microsoft.com/office/drawing/2014/main" id="{39237390-7E82-435D-BCB4-9FE9C374568F}"/>
              </a:ext>
            </a:extLst>
          </p:cNvPr>
          <p:cNvGrpSpPr/>
          <p:nvPr/>
        </p:nvGrpSpPr>
        <p:grpSpPr>
          <a:xfrm>
            <a:off x="143942" y="5867404"/>
            <a:ext cx="8917919" cy="434865"/>
            <a:chOff x="644230" y="5356716"/>
            <a:chExt cx="2054419" cy="500328"/>
          </a:xfrm>
        </p:grpSpPr>
        <p:sp>
          <p:nvSpPr>
            <p:cNvPr id="30" name="Rectangle 29">
              <a:extLst>
                <a:ext uri="{FF2B5EF4-FFF2-40B4-BE49-F238E27FC236}">
                  <a16:creationId xmlns:a16="http://schemas.microsoft.com/office/drawing/2014/main" id="{628AA354-0F7A-443B-8032-1F68FE9852C9}"/>
                </a:ext>
              </a:extLst>
            </p:cNvPr>
            <p:cNvSpPr/>
            <p:nvPr/>
          </p:nvSpPr>
          <p:spPr>
            <a:xfrm>
              <a:off x="778026" y="5356716"/>
              <a:ext cx="1786827" cy="49397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1" name="TextBox 30">
              <a:extLst>
                <a:ext uri="{FF2B5EF4-FFF2-40B4-BE49-F238E27FC236}">
                  <a16:creationId xmlns:a16="http://schemas.microsoft.com/office/drawing/2014/main" id="{2672AF7C-D265-460F-9E82-09C26E294467}"/>
                </a:ext>
              </a:extLst>
            </p:cNvPr>
            <p:cNvSpPr txBox="1"/>
            <p:nvPr/>
          </p:nvSpPr>
          <p:spPr>
            <a:xfrm>
              <a:off x="644230" y="5556597"/>
              <a:ext cx="2054419" cy="3004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endParaRPr lang="en-US" sz="1600" b="1" i="1" kern="1200" dirty="0">
                <a:latin typeface="Calibri" panose="020F0502020204030204" pitchFamily="34" charset="0"/>
              </a:endParaRPr>
            </a:p>
          </p:txBody>
        </p:sp>
      </p:grpSp>
      <p:pic>
        <p:nvPicPr>
          <p:cNvPr id="9" name="Picture 8">
            <a:extLst>
              <a:ext uri="{FF2B5EF4-FFF2-40B4-BE49-F238E27FC236}">
                <a16:creationId xmlns:a16="http://schemas.microsoft.com/office/drawing/2014/main" id="{4BF9F23E-64DB-4702-A2C9-D5E2E370D29C}"/>
              </a:ext>
            </a:extLst>
          </p:cNvPr>
          <p:cNvPicPr>
            <a:picLocks noChangeAspect="1"/>
          </p:cNvPicPr>
          <p:nvPr/>
        </p:nvPicPr>
        <p:blipFill rotWithShape="1">
          <a:blip r:embed="rId3"/>
          <a:srcRect r="36772"/>
          <a:stretch/>
        </p:blipFill>
        <p:spPr>
          <a:xfrm>
            <a:off x="10287000" y="1219200"/>
            <a:ext cx="4543185" cy="3497682"/>
          </a:xfrm>
          <a:prstGeom prst="rect">
            <a:avLst/>
          </a:prstGeom>
        </p:spPr>
      </p:pic>
      <p:sp>
        <p:nvSpPr>
          <p:cNvPr id="18" name="Content Placeholder 3">
            <a:extLst>
              <a:ext uri="{FF2B5EF4-FFF2-40B4-BE49-F238E27FC236}">
                <a16:creationId xmlns:a16="http://schemas.microsoft.com/office/drawing/2014/main" id="{2EEE4F68-F80C-4076-93B3-C72C931F8A2C}"/>
              </a:ext>
            </a:extLst>
          </p:cNvPr>
          <p:cNvSpPr txBox="1">
            <a:spLocks/>
          </p:cNvSpPr>
          <p:nvPr/>
        </p:nvSpPr>
        <p:spPr>
          <a:xfrm>
            <a:off x="325824" y="5894442"/>
            <a:ext cx="8674234" cy="3474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b="1" i="1" dirty="0">
                <a:solidFill>
                  <a:schemeClr val="lt1"/>
                </a:solidFill>
                <a:latin typeface="Calibri" panose="020F0502020204030204" pitchFamily="34" charset="0"/>
              </a:rPr>
              <a:t>CDBG Exhibits 4.5C &amp; 4.5B</a:t>
            </a:r>
          </a:p>
        </p:txBody>
      </p:sp>
      <p:pic>
        <p:nvPicPr>
          <p:cNvPr id="15" name="Picture 14">
            <a:extLst>
              <a:ext uri="{FF2B5EF4-FFF2-40B4-BE49-F238E27FC236}">
                <a16:creationId xmlns:a16="http://schemas.microsoft.com/office/drawing/2014/main" id="{7D8625D4-9FA1-4B9F-B0CE-BFAA0F0E9452}"/>
              </a:ext>
            </a:extLst>
          </p:cNvPr>
          <p:cNvPicPr>
            <a:picLocks noChangeAspect="1"/>
          </p:cNvPicPr>
          <p:nvPr/>
        </p:nvPicPr>
        <p:blipFill rotWithShape="1">
          <a:blip r:embed="rId4"/>
          <a:srcRect l="-6309" t="1" r="-1790" b="-15302"/>
          <a:stretch/>
        </p:blipFill>
        <p:spPr>
          <a:xfrm>
            <a:off x="4038600" y="1039930"/>
            <a:ext cx="4681601" cy="5452944"/>
          </a:xfrm>
          <a:prstGeom prst="rect">
            <a:avLst/>
          </a:prstGeom>
        </p:spPr>
      </p:pic>
      <p:pic>
        <p:nvPicPr>
          <p:cNvPr id="16" name="Picture 15">
            <a:extLst>
              <a:ext uri="{FF2B5EF4-FFF2-40B4-BE49-F238E27FC236}">
                <a16:creationId xmlns:a16="http://schemas.microsoft.com/office/drawing/2014/main" id="{E1228DAC-1CD2-4032-A47C-F59876922D65}"/>
              </a:ext>
            </a:extLst>
          </p:cNvPr>
          <p:cNvPicPr>
            <a:picLocks noChangeAspect="1"/>
          </p:cNvPicPr>
          <p:nvPr/>
        </p:nvPicPr>
        <p:blipFill rotWithShape="1">
          <a:blip r:embed="rId5"/>
          <a:srcRect l="-3425" t="1453" r="1"/>
          <a:stretch/>
        </p:blipFill>
        <p:spPr>
          <a:xfrm>
            <a:off x="575132" y="1039930"/>
            <a:ext cx="3643054" cy="4734998"/>
          </a:xfrm>
          <a:prstGeom prst="rect">
            <a:avLst/>
          </a:prstGeom>
        </p:spPr>
      </p:pic>
    </p:spTree>
    <p:extLst>
      <p:ext uri="{BB962C8B-B14F-4D97-AF65-F5344CB8AC3E}">
        <p14:creationId xmlns:p14="http://schemas.microsoft.com/office/powerpoint/2010/main" val="20375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chor="t">
            <a:normAutofit/>
          </a:bodyPr>
          <a:lstStyle/>
          <a:p>
            <a:pPr algn="ctr"/>
            <a:r>
              <a:rPr lang="en-US" sz="4000" b="1" u="sng" dirty="0">
                <a:solidFill>
                  <a:schemeClr val="tx1"/>
                </a:solidFill>
                <a:latin typeface="Calibri" panose="020F0502020204030204" pitchFamily="34" charset="0"/>
              </a:rPr>
              <a:t>Procurement</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11</a:t>
            </a:fld>
            <a:endParaRPr lang="en-US" dirty="0"/>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76200" y="1027907"/>
            <a:ext cx="9220200" cy="43271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u="sng" dirty="0">
                <a:solidFill>
                  <a:schemeClr val="tx1"/>
                </a:solidFill>
                <a:latin typeface="Calibri" panose="020F0502020204030204" pitchFamily="34" charset="0"/>
              </a:rPr>
              <a:t>Consultants, Architectural, Engineering</a:t>
            </a:r>
          </a:p>
          <a:p>
            <a:pPr marL="0" indent="0" algn="ctr">
              <a:buNone/>
            </a:pPr>
            <a:r>
              <a:rPr lang="en-US" sz="2000" dirty="0">
                <a:solidFill>
                  <a:schemeClr val="tx1"/>
                </a:solidFill>
                <a:latin typeface="Calibri" panose="020F0502020204030204" pitchFamily="34" charset="0"/>
              </a:rPr>
              <a:t>Open – Publicly Advertised in Major Daily Newspaper</a:t>
            </a:r>
          </a:p>
          <a:p>
            <a:pPr marL="0" indent="0" algn="ctr">
              <a:buNone/>
            </a:pPr>
            <a:r>
              <a:rPr lang="en-US" sz="2000" dirty="0">
                <a:solidFill>
                  <a:schemeClr val="tx1"/>
                </a:solidFill>
                <a:latin typeface="Calibri" panose="020F0502020204030204" pitchFamily="34" charset="0"/>
              </a:rPr>
              <a:t>Competitive – Request for Qualifications or Request for Proposal</a:t>
            </a:r>
          </a:p>
          <a:p>
            <a:pPr marL="0" indent="0" algn="ctr">
              <a:buNone/>
            </a:pPr>
            <a:r>
              <a:rPr lang="en-US" sz="2000" dirty="0">
                <a:solidFill>
                  <a:schemeClr val="tx1"/>
                </a:solidFill>
                <a:latin typeface="Calibri" panose="020F0502020204030204" pitchFamily="34" charset="0"/>
              </a:rPr>
              <a:t>Complete – At least 2 bids, RFP is Fixed Fee or Hourly Not to Exceed</a:t>
            </a:r>
          </a:p>
          <a:p>
            <a:pPr marL="0" indent="0" algn="ctr">
              <a:buNone/>
            </a:pPr>
            <a:r>
              <a:rPr lang="en-US" sz="2000" dirty="0">
                <a:solidFill>
                  <a:schemeClr val="tx1"/>
                </a:solidFill>
                <a:latin typeface="Calibri" panose="020F0502020204030204" pitchFamily="34" charset="0"/>
              </a:rPr>
              <a:t>Outreach &amp; Set-Asides - Section 3, MBE/WBE/SBE per CDBG Guidelines</a:t>
            </a:r>
          </a:p>
          <a:p>
            <a:pPr marL="0" indent="0" algn="ctr">
              <a:buNone/>
            </a:pPr>
            <a:r>
              <a:rPr lang="en-US" sz="2800" u="sng" dirty="0">
                <a:solidFill>
                  <a:schemeClr val="tx1"/>
                </a:solidFill>
                <a:latin typeface="Calibri" panose="020F0502020204030204" pitchFamily="34" charset="0"/>
              </a:rPr>
              <a:t>Construction</a:t>
            </a:r>
          </a:p>
          <a:p>
            <a:pPr marL="0" indent="0" algn="ctr">
              <a:buNone/>
            </a:pPr>
            <a:r>
              <a:rPr lang="en-US" sz="2000" dirty="0">
                <a:solidFill>
                  <a:schemeClr val="tx1"/>
                </a:solidFill>
                <a:latin typeface="Calibri" panose="020F0502020204030204" pitchFamily="34" charset="0"/>
              </a:rPr>
              <a:t>Open – Invitation to Bid Publicly Advertised in Major Daily Newspaper</a:t>
            </a:r>
          </a:p>
          <a:p>
            <a:pPr marL="0" indent="0" algn="ctr">
              <a:buNone/>
            </a:pPr>
            <a:r>
              <a:rPr lang="en-US" sz="2000" dirty="0">
                <a:solidFill>
                  <a:schemeClr val="tx1"/>
                </a:solidFill>
                <a:latin typeface="Calibri" panose="020F0502020204030204" pitchFamily="34" charset="0"/>
              </a:rPr>
              <a:t>Competitive - Sealed Bid, At least 2 bids, 5% Bid Bond, Fixed Fee Contract</a:t>
            </a:r>
          </a:p>
          <a:p>
            <a:pPr marL="0" indent="0" algn="ctr">
              <a:buNone/>
            </a:pPr>
            <a:r>
              <a:rPr lang="en-US" sz="2000" dirty="0">
                <a:solidFill>
                  <a:schemeClr val="tx1"/>
                </a:solidFill>
                <a:latin typeface="Calibri" panose="020F0502020204030204" pitchFamily="34" charset="0"/>
              </a:rPr>
              <a:t>Provide Performance Specifications and at Least 3 Manufacturers</a:t>
            </a:r>
          </a:p>
          <a:p>
            <a:pPr marL="0" indent="0" algn="ctr">
              <a:buNone/>
            </a:pPr>
            <a:r>
              <a:rPr lang="en-US" sz="2000" dirty="0">
                <a:solidFill>
                  <a:schemeClr val="tx1"/>
                </a:solidFill>
                <a:latin typeface="Calibri" panose="020F0502020204030204" pitchFamily="34" charset="0"/>
              </a:rPr>
              <a:t>Outreach &amp; Set-Asides - Section 3, MBE/WBE/SBE per CDBG Guidelines</a:t>
            </a:r>
          </a:p>
        </p:txBody>
      </p:sp>
      <p:grpSp>
        <p:nvGrpSpPr>
          <p:cNvPr id="29" name="Group 28">
            <a:extLst>
              <a:ext uri="{FF2B5EF4-FFF2-40B4-BE49-F238E27FC236}">
                <a16:creationId xmlns:a16="http://schemas.microsoft.com/office/drawing/2014/main" id="{39237390-7E82-435D-BCB4-9FE9C374568F}"/>
              </a:ext>
            </a:extLst>
          </p:cNvPr>
          <p:cNvGrpSpPr/>
          <p:nvPr/>
        </p:nvGrpSpPr>
        <p:grpSpPr>
          <a:xfrm>
            <a:off x="-304800" y="5486400"/>
            <a:ext cx="9753600" cy="815868"/>
            <a:chOff x="644230" y="5409676"/>
            <a:chExt cx="2054419" cy="447368"/>
          </a:xfrm>
        </p:grpSpPr>
        <p:sp>
          <p:nvSpPr>
            <p:cNvPr id="30" name="Rectangle 29">
              <a:extLst>
                <a:ext uri="{FF2B5EF4-FFF2-40B4-BE49-F238E27FC236}">
                  <a16:creationId xmlns:a16="http://schemas.microsoft.com/office/drawing/2014/main" id="{628AA354-0F7A-443B-8032-1F68FE9852C9}"/>
                </a:ext>
              </a:extLst>
            </p:cNvPr>
            <p:cNvSpPr/>
            <p:nvPr/>
          </p:nvSpPr>
          <p:spPr>
            <a:xfrm>
              <a:off x="778026" y="5409676"/>
              <a:ext cx="1786827" cy="441016"/>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1" name="TextBox 30">
              <a:extLst>
                <a:ext uri="{FF2B5EF4-FFF2-40B4-BE49-F238E27FC236}">
                  <a16:creationId xmlns:a16="http://schemas.microsoft.com/office/drawing/2014/main" id="{2672AF7C-D265-460F-9E82-09C26E294467}"/>
                </a:ext>
              </a:extLst>
            </p:cNvPr>
            <p:cNvSpPr txBox="1"/>
            <p:nvPr/>
          </p:nvSpPr>
          <p:spPr>
            <a:xfrm>
              <a:off x="644230" y="5566286"/>
              <a:ext cx="2054419" cy="290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400" b="1" i="1" kern="1200" dirty="0">
                  <a:latin typeface="Calibri" panose="020F0502020204030204" pitchFamily="34" charset="0"/>
                </a:rPr>
                <a:t>Dept. of Housing – Procurement Req. &amp; Guidelines – As of November 2021 (Currently in revision)</a:t>
              </a:r>
            </a:p>
            <a:p>
              <a:pPr lvl="0" algn="ctr" defTabSz="800100">
                <a:lnSpc>
                  <a:spcPct val="90000"/>
                </a:lnSpc>
                <a:spcBef>
                  <a:spcPct val="0"/>
                </a:spcBef>
              </a:pPr>
              <a:r>
                <a:rPr lang="en-US" sz="1400" b="1" i="1" kern="1200" dirty="0">
                  <a:latin typeface="Calibri" panose="020F0502020204030204" pitchFamily="34" charset="0"/>
                </a:rPr>
                <a:t>2 CFR Part 200 Methods of Procurement, CDBG Grants Management Manual  Chapter 4</a:t>
              </a:r>
            </a:p>
            <a:p>
              <a:pPr lvl="0" algn="ctr" defTabSz="800100">
                <a:lnSpc>
                  <a:spcPct val="90000"/>
                </a:lnSpc>
                <a:spcBef>
                  <a:spcPct val="0"/>
                </a:spcBef>
              </a:pPr>
              <a:r>
                <a:rPr lang="en-US" sz="1400" b="1" i="1" dirty="0">
                  <a:latin typeface="Calibri" panose="020F0502020204030204" pitchFamily="34" charset="0"/>
                </a:rPr>
                <a:t>DOH CDBG website includes sample Invitation to Bids, RFP, RFQ, Evaluations, Bid Tabulation</a:t>
              </a:r>
              <a:endParaRPr lang="en-US" sz="1400" b="1" i="1" kern="1200" dirty="0">
                <a:latin typeface="Calibri" panose="020F0502020204030204" pitchFamily="34" charset="0"/>
              </a:endParaRPr>
            </a:p>
            <a:p>
              <a:pPr lvl="0" defTabSz="800100">
                <a:lnSpc>
                  <a:spcPct val="90000"/>
                </a:lnSpc>
                <a:spcBef>
                  <a:spcPct val="0"/>
                </a:spcBef>
              </a:pPr>
              <a:endParaRPr lang="en-US" sz="1600" b="1" i="1" kern="1200" dirty="0">
                <a:latin typeface="Calibri" panose="020F0502020204030204" pitchFamily="34" charset="0"/>
              </a:endParaRPr>
            </a:p>
          </p:txBody>
        </p:sp>
      </p:grpSp>
    </p:spTree>
    <p:extLst>
      <p:ext uri="{BB962C8B-B14F-4D97-AF65-F5344CB8AC3E}">
        <p14:creationId xmlns:p14="http://schemas.microsoft.com/office/powerpoint/2010/main" val="18922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chor="t">
            <a:normAutofit/>
          </a:bodyPr>
          <a:lstStyle/>
          <a:p>
            <a:pPr algn="ctr"/>
            <a:r>
              <a:rPr lang="en-US" sz="4000" b="1" u="sng" dirty="0">
                <a:solidFill>
                  <a:schemeClr val="tx1"/>
                </a:solidFill>
                <a:latin typeface="Calibri" panose="020F0502020204030204" pitchFamily="34" charset="0"/>
              </a:rPr>
              <a:t>Procurement</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12</a:t>
            </a:fld>
            <a:endParaRPr lang="en-US" dirty="0"/>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0" y="1027907"/>
            <a:ext cx="9144000" cy="25534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u="sng" dirty="0">
                <a:solidFill>
                  <a:schemeClr val="tx1"/>
                </a:solidFill>
                <a:latin typeface="Calibri" panose="020F0502020204030204" pitchFamily="34" charset="0"/>
              </a:rPr>
              <a:t>Build America, Buy America (BABA)</a:t>
            </a:r>
          </a:p>
          <a:p>
            <a:pPr>
              <a:buFontTx/>
              <a:buChar char="-"/>
            </a:pPr>
            <a:r>
              <a:rPr lang="en-US" sz="1800" dirty="0"/>
              <a:t>Enacted as part of the Infrastructure Investment and Jobs Act on November 15, 2021, </a:t>
            </a:r>
          </a:p>
          <a:p>
            <a:pPr>
              <a:buFontTx/>
              <a:buChar char="-"/>
            </a:pPr>
            <a:r>
              <a:rPr lang="en-US" sz="1800" dirty="0"/>
              <a:t>Established a domestic content procurement preference for all Federal financial assistance obligated for infrastructure projects after May 14, 2022. </a:t>
            </a:r>
          </a:p>
          <a:p>
            <a:pPr>
              <a:buFontTx/>
              <a:buChar char="-"/>
            </a:pPr>
            <a:r>
              <a:rPr lang="en-US" sz="1800" dirty="0"/>
              <a:t>Requires that all iron, steel, manufactured products, and construction materials used in covered infrastructure projects are produced in the United States (Buy America Preference).</a:t>
            </a:r>
          </a:p>
          <a:p>
            <a:pPr marL="0" indent="0" algn="ctr">
              <a:buNone/>
            </a:pPr>
            <a:r>
              <a:rPr lang="en-US" sz="3200" u="sng" dirty="0">
                <a:solidFill>
                  <a:schemeClr val="tx1"/>
                </a:solidFill>
                <a:latin typeface="Calibri" panose="020F0502020204030204" pitchFamily="34" charset="0"/>
              </a:rPr>
              <a:t>HUD Construction Material Groups impacted</a:t>
            </a:r>
          </a:p>
        </p:txBody>
      </p:sp>
      <p:sp>
        <p:nvSpPr>
          <p:cNvPr id="4" name="TextBox 3">
            <a:extLst>
              <a:ext uri="{FF2B5EF4-FFF2-40B4-BE49-F238E27FC236}">
                <a16:creationId xmlns:a16="http://schemas.microsoft.com/office/drawing/2014/main" id="{08E5F7CF-7F73-39AD-CAD6-E51E38EA28C6}"/>
              </a:ext>
            </a:extLst>
          </p:cNvPr>
          <p:cNvSpPr txBox="1"/>
          <p:nvPr/>
        </p:nvSpPr>
        <p:spPr>
          <a:xfrm>
            <a:off x="219432" y="3631119"/>
            <a:ext cx="3514368" cy="338554"/>
          </a:xfrm>
          <a:prstGeom prst="rect">
            <a:avLst/>
          </a:prstGeom>
          <a:noFill/>
        </p:spPr>
        <p:txBody>
          <a:bodyPr wrap="square" rtlCol="0">
            <a:spAutoFit/>
          </a:bodyPr>
          <a:lstStyle/>
          <a:p>
            <a:r>
              <a:rPr lang="en-US" sz="1600" dirty="0"/>
              <a:t>Iron &amp; Steel – 2023 Awards and beyond</a:t>
            </a:r>
          </a:p>
        </p:txBody>
      </p:sp>
      <p:sp>
        <p:nvSpPr>
          <p:cNvPr id="7" name="TextBox 6">
            <a:extLst>
              <a:ext uri="{FF2B5EF4-FFF2-40B4-BE49-F238E27FC236}">
                <a16:creationId xmlns:a16="http://schemas.microsoft.com/office/drawing/2014/main" id="{34D380AC-6C85-AB10-1D44-89587F19A1A8}"/>
              </a:ext>
            </a:extLst>
          </p:cNvPr>
          <p:cNvSpPr txBox="1"/>
          <p:nvPr/>
        </p:nvSpPr>
        <p:spPr>
          <a:xfrm>
            <a:off x="219432" y="3942826"/>
            <a:ext cx="4200168" cy="1815882"/>
          </a:xfrm>
          <a:prstGeom prst="rect">
            <a:avLst/>
          </a:prstGeom>
          <a:noFill/>
        </p:spPr>
        <p:txBody>
          <a:bodyPr wrap="square" rtlCol="0">
            <a:spAutoFit/>
          </a:bodyPr>
          <a:lstStyle/>
          <a:p>
            <a:r>
              <a:rPr lang="en-US" sz="1600" dirty="0"/>
              <a:t>Specifically Listed – 2024 Awards and beyond</a:t>
            </a:r>
          </a:p>
          <a:p>
            <a:pPr lvl="1"/>
            <a:r>
              <a:rPr lang="en-US" sz="1600" dirty="0"/>
              <a:t>• Metals other than iron or steel (nonferrous metals) </a:t>
            </a:r>
          </a:p>
          <a:p>
            <a:pPr lvl="1"/>
            <a:r>
              <a:rPr lang="en-US" sz="1600" dirty="0"/>
              <a:t>• Lumber </a:t>
            </a:r>
          </a:p>
          <a:p>
            <a:pPr lvl="1"/>
            <a:r>
              <a:rPr lang="en-US" sz="1600" dirty="0"/>
              <a:t>• Composite building materials </a:t>
            </a:r>
          </a:p>
          <a:p>
            <a:pPr lvl="1"/>
            <a:r>
              <a:rPr lang="en-US" sz="1600" dirty="0"/>
              <a:t>• Plastic and polymer-based pipe and tube (e.g., PVC pipe)</a:t>
            </a:r>
          </a:p>
        </p:txBody>
      </p:sp>
      <p:sp>
        <p:nvSpPr>
          <p:cNvPr id="8" name="TextBox 7">
            <a:extLst>
              <a:ext uri="{FF2B5EF4-FFF2-40B4-BE49-F238E27FC236}">
                <a16:creationId xmlns:a16="http://schemas.microsoft.com/office/drawing/2014/main" id="{D14C731A-15F9-7DDA-9E9C-C82454829048}"/>
              </a:ext>
            </a:extLst>
          </p:cNvPr>
          <p:cNvSpPr txBox="1"/>
          <p:nvPr/>
        </p:nvSpPr>
        <p:spPr>
          <a:xfrm>
            <a:off x="4572000" y="3631119"/>
            <a:ext cx="3429000" cy="1077218"/>
          </a:xfrm>
          <a:prstGeom prst="rect">
            <a:avLst/>
          </a:prstGeom>
          <a:noFill/>
        </p:spPr>
        <p:txBody>
          <a:bodyPr wrap="square" rtlCol="0">
            <a:spAutoFit/>
          </a:bodyPr>
          <a:lstStyle/>
          <a:p>
            <a:r>
              <a:rPr lang="en-US" sz="1600" dirty="0"/>
              <a:t>All Other Construction Materials </a:t>
            </a:r>
          </a:p>
          <a:p>
            <a:pPr lvl="1"/>
            <a:r>
              <a:rPr lang="en-US" sz="1600" dirty="0"/>
              <a:t>• Glass </a:t>
            </a:r>
          </a:p>
          <a:p>
            <a:pPr lvl="1"/>
            <a:r>
              <a:rPr lang="en-US" sz="1600" dirty="0"/>
              <a:t>• Drywall </a:t>
            </a:r>
          </a:p>
          <a:p>
            <a:pPr lvl="1"/>
            <a:r>
              <a:rPr lang="en-US" sz="1600" dirty="0"/>
              <a:t>• Other construction materials</a:t>
            </a:r>
          </a:p>
        </p:txBody>
      </p:sp>
      <p:sp>
        <p:nvSpPr>
          <p:cNvPr id="9" name="TextBox 8">
            <a:extLst>
              <a:ext uri="{FF2B5EF4-FFF2-40B4-BE49-F238E27FC236}">
                <a16:creationId xmlns:a16="http://schemas.microsoft.com/office/drawing/2014/main" id="{B33EC3BB-17B3-3DFB-94B6-F7E2BB5E57BB}"/>
              </a:ext>
            </a:extLst>
          </p:cNvPr>
          <p:cNvSpPr txBox="1"/>
          <p:nvPr/>
        </p:nvSpPr>
        <p:spPr>
          <a:xfrm>
            <a:off x="4572000" y="4708337"/>
            <a:ext cx="4038600" cy="1077218"/>
          </a:xfrm>
          <a:prstGeom prst="rect">
            <a:avLst/>
          </a:prstGeom>
          <a:noFill/>
        </p:spPr>
        <p:txBody>
          <a:bodyPr wrap="square" rtlCol="0">
            <a:spAutoFit/>
          </a:bodyPr>
          <a:lstStyle/>
          <a:p>
            <a:r>
              <a:rPr lang="en-US" sz="1600" dirty="0"/>
              <a:t>Manufactured Products </a:t>
            </a:r>
          </a:p>
          <a:p>
            <a:pPr lvl="1"/>
            <a:r>
              <a:rPr lang="en-US" sz="1600" dirty="0"/>
              <a:t>• A material or supply used in an infrastructure project that is not iron or steel or a construction material. </a:t>
            </a:r>
          </a:p>
        </p:txBody>
      </p:sp>
      <p:grpSp>
        <p:nvGrpSpPr>
          <p:cNvPr id="10" name="Group 9">
            <a:extLst>
              <a:ext uri="{FF2B5EF4-FFF2-40B4-BE49-F238E27FC236}">
                <a16:creationId xmlns:a16="http://schemas.microsoft.com/office/drawing/2014/main" id="{BE8FD27C-AF4F-9504-C20D-1B374C0B2888}"/>
              </a:ext>
            </a:extLst>
          </p:cNvPr>
          <p:cNvGrpSpPr/>
          <p:nvPr/>
        </p:nvGrpSpPr>
        <p:grpSpPr>
          <a:xfrm>
            <a:off x="330411" y="5775835"/>
            <a:ext cx="8483177" cy="526436"/>
            <a:chOff x="778026" y="5436622"/>
            <a:chExt cx="1786827" cy="420421"/>
          </a:xfrm>
        </p:grpSpPr>
        <p:sp>
          <p:nvSpPr>
            <p:cNvPr id="11" name="Rectangle 10">
              <a:extLst>
                <a:ext uri="{FF2B5EF4-FFF2-40B4-BE49-F238E27FC236}">
                  <a16:creationId xmlns:a16="http://schemas.microsoft.com/office/drawing/2014/main" id="{20FAF567-7A0C-F00A-6C56-03973FBE218B}"/>
                </a:ext>
              </a:extLst>
            </p:cNvPr>
            <p:cNvSpPr/>
            <p:nvPr/>
          </p:nvSpPr>
          <p:spPr>
            <a:xfrm>
              <a:off x="778026" y="5436622"/>
              <a:ext cx="1786827" cy="414071"/>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2" name="TextBox 11">
              <a:extLst>
                <a:ext uri="{FF2B5EF4-FFF2-40B4-BE49-F238E27FC236}">
                  <a16:creationId xmlns:a16="http://schemas.microsoft.com/office/drawing/2014/main" id="{462D0A1B-7E1D-7A05-DA3F-B4AA40F6E7FE}"/>
                </a:ext>
              </a:extLst>
            </p:cNvPr>
            <p:cNvSpPr txBox="1"/>
            <p:nvPr/>
          </p:nvSpPr>
          <p:spPr>
            <a:xfrm>
              <a:off x="1173884" y="5442972"/>
              <a:ext cx="995110" cy="41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200" b="1" i="1" kern="1200" dirty="0">
                  <a:latin typeface="Calibri" panose="020F0502020204030204" pitchFamily="34" charset="0"/>
                </a:rPr>
                <a:t>"Buy America Preference" (BAP), is detailed in the Infrastructure Investment and Jobs Act, Pub. L. 117-58 and 2 CFR 184.</a:t>
              </a:r>
            </a:p>
          </p:txBody>
        </p:sp>
      </p:grpSp>
    </p:spTree>
    <p:extLst>
      <p:ext uri="{BB962C8B-B14F-4D97-AF65-F5344CB8AC3E}">
        <p14:creationId xmlns:p14="http://schemas.microsoft.com/office/powerpoint/2010/main" val="10637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00400" y="152400"/>
            <a:ext cx="5796998" cy="593880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25474"/>
          </a:xfrm>
        </p:spPr>
        <p:txBody>
          <a:bodyPr anchor="t">
            <a:normAutofit fontScale="90000"/>
          </a:bodyPr>
          <a:lstStyle/>
          <a:p>
            <a:pPr algn="ctr"/>
            <a:r>
              <a:rPr lang="en-US" sz="4000" b="1" u="sng" dirty="0">
                <a:solidFill>
                  <a:schemeClr val="tx1"/>
                </a:solidFill>
                <a:latin typeface="Calibri" panose="020F0502020204030204" pitchFamily="34" charset="0"/>
              </a:rPr>
              <a:t>Energy &amp; Green Building</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13</a:t>
            </a:fld>
            <a:endParaRPr lang="en-US"/>
          </a:p>
        </p:txBody>
      </p:sp>
      <p:graphicFrame>
        <p:nvGraphicFramePr>
          <p:cNvPr id="7" name="Object 6">
            <a:extLst>
              <a:ext uri="{FF2B5EF4-FFF2-40B4-BE49-F238E27FC236}">
                <a16:creationId xmlns:a16="http://schemas.microsoft.com/office/drawing/2014/main" id="{5B0474AC-109B-4F0B-A269-670418038FA4}"/>
              </a:ext>
            </a:extLst>
          </p:cNvPr>
          <p:cNvGraphicFramePr>
            <a:graphicFrameLocks noChangeAspect="1"/>
          </p:cNvGraphicFramePr>
          <p:nvPr>
            <p:extLst>
              <p:ext uri="{D42A27DB-BD31-4B8C-83A1-F6EECF244321}">
                <p14:modId xmlns:p14="http://schemas.microsoft.com/office/powerpoint/2010/main" val="1755357232"/>
              </p:ext>
            </p:extLst>
          </p:nvPr>
        </p:nvGraphicFramePr>
        <p:xfrm>
          <a:off x="3957638" y="3241675"/>
          <a:ext cx="1227137" cy="373063"/>
        </p:xfrm>
        <a:graphic>
          <a:graphicData uri="http://schemas.openxmlformats.org/presentationml/2006/ole">
            <mc:AlternateContent xmlns:mc="http://schemas.openxmlformats.org/markup-compatibility/2006">
              <mc:Choice xmlns:v="urn:schemas-microsoft-com:vml" Requires="v">
                <p:oleObj name="Worksheet" r:id="rId2" imgW="1226997" imgH="373530" progId="Excel.Sheet.12">
                  <p:embed/>
                </p:oleObj>
              </mc:Choice>
              <mc:Fallback>
                <p:oleObj name="Worksheet" r:id="rId2" imgW="1226997" imgH="373530" progId="Excel.Sheet.12">
                  <p:embed/>
                  <p:pic>
                    <p:nvPicPr>
                      <p:cNvPr id="0" name=""/>
                      <p:cNvPicPr/>
                      <p:nvPr/>
                    </p:nvPicPr>
                    <p:blipFill>
                      <a:blip r:embed="rId3"/>
                      <a:stretch>
                        <a:fillRect/>
                      </a:stretch>
                    </p:blipFill>
                    <p:spPr>
                      <a:xfrm>
                        <a:off x="3957638" y="3241675"/>
                        <a:ext cx="1227137" cy="373063"/>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E27DA44-8C1D-4099-B182-99F9291E476A}"/>
              </a:ext>
            </a:extLst>
          </p:cNvPr>
          <p:cNvPicPr>
            <a:picLocks noChangeAspect="1"/>
          </p:cNvPicPr>
          <p:nvPr/>
        </p:nvPicPr>
        <p:blipFill rotWithShape="1">
          <a:blip r:embed="rId4"/>
          <a:srcRect r="5000"/>
          <a:stretch/>
        </p:blipFill>
        <p:spPr>
          <a:xfrm>
            <a:off x="188214" y="1817072"/>
            <a:ext cx="8767572" cy="2418691"/>
          </a:xfrm>
          <a:prstGeom prst="rect">
            <a:avLst/>
          </a:prstGeom>
        </p:spPr>
      </p:pic>
    </p:spTree>
    <p:extLst>
      <p:ext uri="{BB962C8B-B14F-4D97-AF65-F5344CB8AC3E}">
        <p14:creationId xmlns:p14="http://schemas.microsoft.com/office/powerpoint/2010/main" val="22404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CF45D8-A00E-3BBE-E7F3-195986C582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CFF58C5-6C92-1650-EFED-26D8A0E4009D}"/>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381000" y="-800100"/>
            <a:ext cx="8343900" cy="8343900"/>
          </a:xfrm>
          <a:prstGeom prst="rect">
            <a:avLst/>
          </a:prstGeom>
        </p:spPr>
      </p:pic>
      <p:sp>
        <p:nvSpPr>
          <p:cNvPr id="3" name="Title 2">
            <a:extLst>
              <a:ext uri="{FF2B5EF4-FFF2-40B4-BE49-F238E27FC236}">
                <a16:creationId xmlns:a16="http://schemas.microsoft.com/office/drawing/2014/main" id="{07B8AA77-9F51-9F2E-602A-004780E95DCD}"/>
              </a:ext>
            </a:extLst>
          </p:cNvPr>
          <p:cNvSpPr>
            <a:spLocks noGrp="1"/>
          </p:cNvSpPr>
          <p:nvPr>
            <p:ph type="ctrTitle"/>
          </p:nvPr>
        </p:nvSpPr>
        <p:spPr>
          <a:xfrm>
            <a:off x="1657350" y="4464028"/>
            <a:ext cx="6858000" cy="424732"/>
          </a:xfrm>
          <a:noFill/>
          <a:effectLst>
            <a:outerShdw blurRad="50800" dist="50800" dir="5400000" algn="ctr" rotWithShape="0">
              <a:schemeClr val="bg1"/>
            </a:outerShdw>
          </a:effectLst>
        </p:spPr>
        <p:txBody>
          <a:bodyPr wrap="square" rtlCol="0">
            <a:spAutoFit/>
          </a:bodyPr>
          <a:lstStyle/>
          <a:p>
            <a:pPr defTabSz="914400"/>
            <a:r>
              <a:rPr lang="en-US" sz="2400" spc="50" dirty="0">
                <a:solidFill>
                  <a:schemeClr val="tx1"/>
                </a:solidFill>
                <a:effectLst/>
                <a:latin typeface="Calibri" panose="020F0502020204030204" pitchFamily="34" charset="0"/>
                <a:ea typeface="+mn-ea"/>
                <a:cs typeface="Calibri" panose="020F0502020204030204" pitchFamily="34" charset="0"/>
              </a:rPr>
              <a:t>THANK YOU FOR YOUR TIME!</a:t>
            </a:r>
          </a:p>
        </p:txBody>
      </p:sp>
    </p:spTree>
    <p:extLst>
      <p:ext uri="{BB962C8B-B14F-4D97-AF65-F5344CB8AC3E}">
        <p14:creationId xmlns:p14="http://schemas.microsoft.com/office/powerpoint/2010/main" val="337295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7000" r="-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7622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2</a:t>
            </a:fld>
            <a:endParaRPr lang="en-US"/>
          </a:p>
        </p:txBody>
      </p:sp>
      <p:sp>
        <p:nvSpPr>
          <p:cNvPr id="3" name="TextBox 2">
            <a:extLst>
              <a:ext uri="{FF2B5EF4-FFF2-40B4-BE49-F238E27FC236}">
                <a16:creationId xmlns:a16="http://schemas.microsoft.com/office/drawing/2014/main" id="{BFEA7D7C-D6DD-FA35-6F0E-856FC7F042D3}"/>
              </a:ext>
            </a:extLst>
          </p:cNvPr>
          <p:cNvSpPr txBox="1"/>
          <p:nvPr/>
        </p:nvSpPr>
        <p:spPr>
          <a:xfrm>
            <a:off x="1700214" y="533400"/>
            <a:ext cx="5791200" cy="830997"/>
          </a:xfrm>
          <a:prstGeom prst="rect">
            <a:avLst/>
          </a:prstGeom>
          <a:noFill/>
        </p:spPr>
        <p:txBody>
          <a:bodyPr wrap="square" rtlCol="0">
            <a:spAutoFit/>
          </a:bodyPr>
          <a:lstStyle/>
          <a:p>
            <a:pPr marL="0" indent="0" algn="ctr">
              <a:buNone/>
            </a:pPr>
            <a:r>
              <a:rPr lang="en-US" sz="2400" dirty="0">
                <a:solidFill>
                  <a:schemeClr val="tx1"/>
                </a:solidFill>
                <a:latin typeface="Calibri" panose="020F0502020204030204" pitchFamily="34" charset="0"/>
              </a:rPr>
              <a:t>Department of Housing-</a:t>
            </a:r>
          </a:p>
          <a:p>
            <a:pPr marL="0" indent="0" algn="ctr">
              <a:buNone/>
            </a:pPr>
            <a:r>
              <a:rPr lang="en-US" sz="2400" dirty="0">
                <a:solidFill>
                  <a:schemeClr val="tx1"/>
                </a:solidFill>
                <a:latin typeface="Calibri" panose="020F0502020204030204" pitchFamily="34" charset="0"/>
              </a:rPr>
              <a:t>Architectural &amp; Technical Services</a:t>
            </a:r>
          </a:p>
        </p:txBody>
      </p:sp>
      <p:pic>
        <p:nvPicPr>
          <p:cNvPr id="8" name="Picture 7">
            <a:extLst>
              <a:ext uri="{FF2B5EF4-FFF2-40B4-BE49-F238E27FC236}">
                <a16:creationId xmlns:a16="http://schemas.microsoft.com/office/drawing/2014/main" id="{80D49A5A-B5BF-3215-87DA-6ADBC09B90A1}"/>
              </a:ext>
            </a:extLst>
          </p:cNvPr>
          <p:cNvPicPr>
            <a:picLocks noChangeAspect="1"/>
          </p:cNvPicPr>
          <p:nvPr/>
        </p:nvPicPr>
        <p:blipFill>
          <a:blip r:embed="rId3">
            <a:extLst>
              <a:ext uri="{28A0092B-C50C-407E-A947-70E740481C1C}">
                <a14:useLocalDpi xmlns:a14="http://schemas.microsoft.com/office/drawing/2010/main" val="0"/>
              </a:ext>
            </a:extLst>
          </a:blip>
          <a:srcRect t="11401" b="11401"/>
          <a:stretch/>
        </p:blipFill>
        <p:spPr>
          <a:xfrm>
            <a:off x="983745" y="1713762"/>
            <a:ext cx="1190625" cy="1190625"/>
          </a:xfrm>
          <a:prstGeom prst="flowChartConnector">
            <a:avLst/>
          </a:prstGeom>
        </p:spPr>
      </p:pic>
      <p:sp>
        <p:nvSpPr>
          <p:cNvPr id="9" name="TextBox 8">
            <a:extLst>
              <a:ext uri="{FF2B5EF4-FFF2-40B4-BE49-F238E27FC236}">
                <a16:creationId xmlns:a16="http://schemas.microsoft.com/office/drawing/2014/main" id="{C088D0A8-1C94-1683-4863-7E95A454473B}"/>
              </a:ext>
            </a:extLst>
          </p:cNvPr>
          <p:cNvSpPr txBox="1"/>
          <p:nvPr/>
        </p:nvSpPr>
        <p:spPr>
          <a:xfrm>
            <a:off x="609600" y="2905220"/>
            <a:ext cx="1990725" cy="646331"/>
          </a:xfrm>
          <a:prstGeom prst="rect">
            <a:avLst/>
          </a:prstGeom>
          <a:noFill/>
          <a:effectLst>
            <a:outerShdw blurRad="50800" dist="50800" dir="5400000" algn="ctr" rotWithShape="0">
              <a:schemeClr val="bg1"/>
            </a:outerShdw>
          </a:effectLst>
        </p:spPr>
        <p:txBody>
          <a:bodyPr wrap="square" rtlCol="0">
            <a:spAutoFit/>
          </a:bodyPr>
          <a:lstStyle/>
          <a:p>
            <a:pPr algn="ctr"/>
            <a:r>
              <a:rPr lang="en-US" sz="1200" dirty="0">
                <a:effectLst>
                  <a:outerShdw blurRad="50800" dist="38100" dir="18900000" algn="bl" rotWithShape="0">
                    <a:prstClr val="black">
                      <a:alpha val="40000"/>
                    </a:prstClr>
                  </a:outerShdw>
                </a:effectLst>
              </a:rPr>
              <a:t>Paul Jorgensen, Architectural &amp; Technical Services Manager</a:t>
            </a:r>
          </a:p>
        </p:txBody>
      </p:sp>
      <p:grpSp>
        <p:nvGrpSpPr>
          <p:cNvPr id="22" name="Group 21">
            <a:extLst>
              <a:ext uri="{FF2B5EF4-FFF2-40B4-BE49-F238E27FC236}">
                <a16:creationId xmlns:a16="http://schemas.microsoft.com/office/drawing/2014/main" id="{71FBF134-AD81-2F3C-EFC5-967055D3EADF}"/>
              </a:ext>
            </a:extLst>
          </p:cNvPr>
          <p:cNvGrpSpPr/>
          <p:nvPr/>
        </p:nvGrpSpPr>
        <p:grpSpPr>
          <a:xfrm>
            <a:off x="3414712" y="3779486"/>
            <a:ext cx="1990725" cy="2043980"/>
            <a:chOff x="1580748" y="3904526"/>
            <a:chExt cx="1990725" cy="2043980"/>
          </a:xfrm>
        </p:grpSpPr>
        <p:pic>
          <p:nvPicPr>
            <p:cNvPr id="12" name="Picture 11" descr="A person in a suit and tie&#10;&#10;Description automatically generated">
              <a:extLst>
                <a:ext uri="{FF2B5EF4-FFF2-40B4-BE49-F238E27FC236}">
                  <a16:creationId xmlns:a16="http://schemas.microsoft.com/office/drawing/2014/main" id="{999EDE56-3D71-FF52-5806-EDE49DEF14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786" y="3904526"/>
              <a:ext cx="1390650" cy="1390650"/>
            </a:xfrm>
            <a:prstGeom prst="flowChartConnector">
              <a:avLst/>
            </a:prstGeom>
          </p:spPr>
        </p:pic>
        <p:sp>
          <p:nvSpPr>
            <p:cNvPr id="13" name="TextBox 12">
              <a:extLst>
                <a:ext uri="{FF2B5EF4-FFF2-40B4-BE49-F238E27FC236}">
                  <a16:creationId xmlns:a16="http://schemas.microsoft.com/office/drawing/2014/main" id="{B4F294D3-0E2E-7593-E5E8-86ED6A223F5D}"/>
                </a:ext>
              </a:extLst>
            </p:cNvPr>
            <p:cNvSpPr txBox="1"/>
            <p:nvPr/>
          </p:nvSpPr>
          <p:spPr>
            <a:xfrm>
              <a:off x="1580748" y="5302175"/>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Arlind Poro,</a:t>
              </a:r>
            </a:p>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 Building Construction Specialist 1</a:t>
              </a:r>
            </a:p>
          </p:txBody>
        </p:sp>
      </p:grpSp>
      <p:pic>
        <p:nvPicPr>
          <p:cNvPr id="15" name="Picture 14" descr="A person in a graduation gown&#10;&#10;Description automatically generated">
            <a:extLst>
              <a:ext uri="{FF2B5EF4-FFF2-40B4-BE49-F238E27FC236}">
                <a16:creationId xmlns:a16="http://schemas.microsoft.com/office/drawing/2014/main" id="{A7499970-AF62-8D0D-2528-43B647B9F737}"/>
              </a:ext>
            </a:extLst>
          </p:cNvPr>
          <p:cNvPicPr>
            <a:picLocks noChangeAspect="1"/>
          </p:cNvPicPr>
          <p:nvPr/>
        </p:nvPicPr>
        <p:blipFill rotWithShape="1">
          <a:blip r:embed="rId5">
            <a:extLst>
              <a:ext uri="{28A0092B-C50C-407E-A947-70E740481C1C}">
                <a14:useLocalDpi xmlns:a14="http://schemas.microsoft.com/office/drawing/2010/main" val="0"/>
              </a:ext>
            </a:extLst>
          </a:blip>
          <a:srcRect l="4001" t="2950" r="5333" b="32617"/>
          <a:stretch/>
        </p:blipFill>
        <p:spPr>
          <a:xfrm>
            <a:off x="4693733" y="1704974"/>
            <a:ext cx="1295401" cy="1190626"/>
          </a:xfrm>
          <a:prstGeom prst="flowChartConnector">
            <a:avLst/>
          </a:prstGeom>
        </p:spPr>
      </p:pic>
      <p:sp>
        <p:nvSpPr>
          <p:cNvPr id="16" name="TextBox 15">
            <a:extLst>
              <a:ext uri="{FF2B5EF4-FFF2-40B4-BE49-F238E27FC236}">
                <a16:creationId xmlns:a16="http://schemas.microsoft.com/office/drawing/2014/main" id="{ADB2E2CC-063D-B589-4699-77DE2E304EF7}"/>
              </a:ext>
            </a:extLst>
          </p:cNvPr>
          <p:cNvSpPr txBox="1"/>
          <p:nvPr/>
        </p:nvSpPr>
        <p:spPr>
          <a:xfrm>
            <a:off x="4346070" y="2956174"/>
            <a:ext cx="1990725" cy="461665"/>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effectLst>
                  <a:outerShdw blurRad="50800" dist="38100" dir="18900000" algn="bl" rotWithShape="0">
                    <a:prstClr val="black">
                      <a:alpha val="40000"/>
                    </a:prstClr>
                  </a:outerShdw>
                </a:effectLst>
                <a:latin typeface="Calibri" panose="020F0502020204030204" pitchFamily="34" charset="0"/>
              </a:rPr>
              <a:t>Mithila Chakraborty, Environmental Analyst 2</a:t>
            </a:r>
          </a:p>
        </p:txBody>
      </p:sp>
      <p:grpSp>
        <p:nvGrpSpPr>
          <p:cNvPr id="17" name="Group 16">
            <a:extLst>
              <a:ext uri="{FF2B5EF4-FFF2-40B4-BE49-F238E27FC236}">
                <a16:creationId xmlns:a16="http://schemas.microsoft.com/office/drawing/2014/main" id="{AAA1DDA4-0F69-39D9-E672-DC49377DAAE4}"/>
              </a:ext>
            </a:extLst>
          </p:cNvPr>
          <p:cNvGrpSpPr/>
          <p:nvPr/>
        </p:nvGrpSpPr>
        <p:grpSpPr>
          <a:xfrm>
            <a:off x="6250386" y="1686329"/>
            <a:ext cx="1990725" cy="1916176"/>
            <a:chOff x="3363930" y="3940626"/>
            <a:chExt cx="1990725" cy="1916176"/>
          </a:xfrm>
        </p:grpSpPr>
        <p:pic>
          <p:nvPicPr>
            <p:cNvPr id="18" name="Picture 17">
              <a:extLst>
                <a:ext uri="{FF2B5EF4-FFF2-40B4-BE49-F238E27FC236}">
                  <a16:creationId xmlns:a16="http://schemas.microsoft.com/office/drawing/2014/main" id="{6F7EE552-44C2-ECF2-D734-51FFC86E9393}"/>
                </a:ext>
              </a:extLst>
            </p:cNvPr>
            <p:cNvPicPr>
              <a:picLocks noChangeAspect="1"/>
            </p:cNvPicPr>
            <p:nvPr/>
          </p:nvPicPr>
          <p:blipFill>
            <a:blip r:embed="rId6" cstate="print">
              <a:extLst>
                <a:ext uri="{28A0092B-C50C-407E-A947-70E740481C1C}">
                  <a14:useLocalDpi xmlns:a14="http://schemas.microsoft.com/office/drawing/2010/main" val="0"/>
                </a:ext>
              </a:extLst>
            </a:blip>
            <a:srcRect l="16176" t="3535" r="6906" b="-978"/>
            <a:stretch/>
          </p:blipFill>
          <p:spPr>
            <a:xfrm rot="5400000">
              <a:off x="3626343" y="3971883"/>
              <a:ext cx="1253139" cy="1190625"/>
            </a:xfrm>
            <a:prstGeom prst="flowChartConnector">
              <a:avLst/>
            </a:prstGeom>
          </p:spPr>
        </p:pic>
        <p:sp>
          <p:nvSpPr>
            <p:cNvPr id="19" name="TextBox 18">
              <a:extLst>
                <a:ext uri="{FF2B5EF4-FFF2-40B4-BE49-F238E27FC236}">
                  <a16:creationId xmlns:a16="http://schemas.microsoft.com/office/drawing/2014/main" id="{E32E7DB1-CBE5-63DF-C283-CD7BC7284AA7}"/>
                </a:ext>
              </a:extLst>
            </p:cNvPr>
            <p:cNvSpPr txBox="1"/>
            <p:nvPr/>
          </p:nvSpPr>
          <p:spPr>
            <a:xfrm>
              <a:off x="3363930" y="5210471"/>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Stephen Dupre, </a:t>
              </a:r>
            </a:p>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Building Construction Specialist 2</a:t>
              </a:r>
            </a:p>
          </p:txBody>
        </p:sp>
      </p:grpSp>
      <p:grpSp>
        <p:nvGrpSpPr>
          <p:cNvPr id="14" name="Group 13">
            <a:extLst>
              <a:ext uri="{FF2B5EF4-FFF2-40B4-BE49-F238E27FC236}">
                <a16:creationId xmlns:a16="http://schemas.microsoft.com/office/drawing/2014/main" id="{801A8AD1-8702-990A-6ECD-59AA89EB1678}"/>
              </a:ext>
            </a:extLst>
          </p:cNvPr>
          <p:cNvGrpSpPr/>
          <p:nvPr/>
        </p:nvGrpSpPr>
        <p:grpSpPr>
          <a:xfrm>
            <a:off x="1579057" y="3810000"/>
            <a:ext cx="1990725" cy="2049812"/>
            <a:chOff x="6209459" y="1607788"/>
            <a:chExt cx="1990725" cy="2049812"/>
          </a:xfrm>
        </p:grpSpPr>
        <p:pic>
          <p:nvPicPr>
            <p:cNvPr id="23" name="Picture 22" descr="A person wearing a suit and glasses&#10;&#10;Description automatically generated">
              <a:extLst>
                <a:ext uri="{FF2B5EF4-FFF2-40B4-BE49-F238E27FC236}">
                  <a16:creationId xmlns:a16="http://schemas.microsoft.com/office/drawing/2014/main" id="{5B7BCD52-193E-F722-0F48-04C5E04671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05" t="23885" r="3605" b="10506"/>
            <a:stretch/>
          </p:blipFill>
          <p:spPr>
            <a:xfrm>
              <a:off x="6471308" y="1607788"/>
              <a:ext cx="1345783" cy="1349122"/>
            </a:xfrm>
            <a:prstGeom prst="flowChartConnector">
              <a:avLst/>
            </a:prstGeom>
          </p:spPr>
        </p:pic>
        <p:sp>
          <p:nvSpPr>
            <p:cNvPr id="24" name="TextBox 23">
              <a:extLst>
                <a:ext uri="{FF2B5EF4-FFF2-40B4-BE49-F238E27FC236}">
                  <a16:creationId xmlns:a16="http://schemas.microsoft.com/office/drawing/2014/main" id="{A5E6BC4E-8253-93AC-7954-80CC7503F172}"/>
                </a:ext>
              </a:extLst>
            </p:cNvPr>
            <p:cNvSpPr txBox="1"/>
            <p:nvPr/>
          </p:nvSpPr>
          <p:spPr>
            <a:xfrm>
              <a:off x="6209459" y="3011269"/>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Simeon Stevens, Architectural Design Reviewer 1</a:t>
              </a:r>
            </a:p>
          </p:txBody>
        </p:sp>
      </p:grpSp>
      <p:pic>
        <p:nvPicPr>
          <p:cNvPr id="4" name="Picture 3">
            <a:extLst>
              <a:ext uri="{FF2B5EF4-FFF2-40B4-BE49-F238E27FC236}">
                <a16:creationId xmlns:a16="http://schemas.microsoft.com/office/drawing/2014/main" id="{BEDBA235-4DB9-D50D-9BC2-263BAF2B0B97}"/>
              </a:ext>
            </a:extLst>
          </p:cNvPr>
          <p:cNvPicPr>
            <a:picLocks noChangeAspect="1"/>
          </p:cNvPicPr>
          <p:nvPr/>
        </p:nvPicPr>
        <p:blipFill>
          <a:blip r:embed="rId8" cstate="print">
            <a:extLst>
              <a:ext uri="{28A0092B-C50C-407E-A947-70E740481C1C}">
                <a14:useLocalDpi xmlns:a14="http://schemas.microsoft.com/office/drawing/2010/main" val="0"/>
              </a:ext>
            </a:extLst>
          </a:blip>
          <a:srcRect t="4044" b="4044"/>
          <a:stretch/>
        </p:blipFill>
        <p:spPr>
          <a:xfrm>
            <a:off x="2819400" y="1704974"/>
            <a:ext cx="1295401" cy="1190626"/>
          </a:xfrm>
          <a:prstGeom prst="flowChartConnector">
            <a:avLst/>
          </a:prstGeom>
        </p:spPr>
      </p:pic>
      <p:sp>
        <p:nvSpPr>
          <p:cNvPr id="7" name="TextBox 6">
            <a:extLst>
              <a:ext uri="{FF2B5EF4-FFF2-40B4-BE49-F238E27FC236}">
                <a16:creationId xmlns:a16="http://schemas.microsoft.com/office/drawing/2014/main" id="{27831470-EA27-19CC-57B7-34CCEAF9ADBD}"/>
              </a:ext>
            </a:extLst>
          </p:cNvPr>
          <p:cNvSpPr txBox="1"/>
          <p:nvPr/>
        </p:nvSpPr>
        <p:spPr>
          <a:xfrm>
            <a:off x="2477835" y="2916387"/>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effectLst>
                  <a:outerShdw blurRad="50800" dist="38100" dir="18900000" algn="bl" rotWithShape="0">
                    <a:prstClr val="black">
                      <a:alpha val="40000"/>
                    </a:prstClr>
                  </a:outerShdw>
                </a:effectLst>
                <a:latin typeface="Calibri" panose="020F0502020204030204" pitchFamily="34" charset="0"/>
              </a:rPr>
              <a:t>Hermia (Mia) Delaire, </a:t>
            </a:r>
          </a:p>
          <a:p>
            <a:pPr marL="0" indent="0" algn="ctr">
              <a:buNone/>
            </a:pPr>
            <a:r>
              <a:rPr lang="en-US" sz="1200" dirty="0">
                <a:effectLst>
                  <a:outerShdw blurRad="50800" dist="38100" dir="18900000" algn="bl" rotWithShape="0">
                    <a:prstClr val="black">
                      <a:alpha val="40000"/>
                    </a:prstClr>
                  </a:outerShdw>
                </a:effectLst>
                <a:latin typeface="Calibri" panose="020F0502020204030204" pitchFamily="34" charset="0"/>
              </a:rPr>
              <a:t>Disaster Recovery &amp; Resiliency Program Manager</a:t>
            </a:r>
          </a:p>
        </p:txBody>
      </p:sp>
      <p:grpSp>
        <p:nvGrpSpPr>
          <p:cNvPr id="21" name="Group 20">
            <a:extLst>
              <a:ext uri="{FF2B5EF4-FFF2-40B4-BE49-F238E27FC236}">
                <a16:creationId xmlns:a16="http://schemas.microsoft.com/office/drawing/2014/main" id="{5B86E122-D3B4-B957-CD49-0B74B410664F}"/>
              </a:ext>
            </a:extLst>
          </p:cNvPr>
          <p:cNvGrpSpPr/>
          <p:nvPr/>
        </p:nvGrpSpPr>
        <p:grpSpPr>
          <a:xfrm>
            <a:off x="5248275" y="3774158"/>
            <a:ext cx="1990725" cy="2053773"/>
            <a:chOff x="5248275" y="3774158"/>
            <a:chExt cx="1990725" cy="2053773"/>
          </a:xfrm>
        </p:grpSpPr>
        <p:pic>
          <p:nvPicPr>
            <p:cNvPr id="10" name="Picture 9">
              <a:extLst>
                <a:ext uri="{FF2B5EF4-FFF2-40B4-BE49-F238E27FC236}">
                  <a16:creationId xmlns:a16="http://schemas.microsoft.com/office/drawing/2014/main" id="{EBC06160-263D-9131-0903-02C677D0A465}"/>
                </a:ext>
              </a:extLst>
            </p:cNvPr>
            <p:cNvPicPr>
              <a:picLocks noChangeAspect="1"/>
            </p:cNvPicPr>
            <p:nvPr/>
          </p:nvPicPr>
          <p:blipFill>
            <a:blip r:embed="rId9">
              <a:extLst>
                <a:ext uri="{28A0092B-C50C-407E-A947-70E740481C1C}">
                  <a14:useLocalDpi xmlns:a14="http://schemas.microsoft.com/office/drawing/2010/main" val="0"/>
                </a:ext>
              </a:extLst>
            </a:blip>
            <a:srcRect t="5572" b="5572"/>
            <a:stretch/>
          </p:blipFill>
          <p:spPr>
            <a:xfrm>
              <a:off x="5543550" y="3774158"/>
              <a:ext cx="1443450" cy="1407442"/>
            </a:xfrm>
            <a:prstGeom prst="flowChartConnector">
              <a:avLst/>
            </a:prstGeom>
          </p:spPr>
        </p:pic>
        <p:sp>
          <p:nvSpPr>
            <p:cNvPr id="11" name="TextBox 10">
              <a:extLst>
                <a:ext uri="{FF2B5EF4-FFF2-40B4-BE49-F238E27FC236}">
                  <a16:creationId xmlns:a16="http://schemas.microsoft.com/office/drawing/2014/main" id="{27819728-0A63-367E-F88C-225E9D3BD79D}"/>
                </a:ext>
              </a:extLst>
            </p:cNvPr>
            <p:cNvSpPr txBox="1"/>
            <p:nvPr/>
          </p:nvSpPr>
          <p:spPr>
            <a:xfrm>
              <a:off x="5248275" y="5181600"/>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Eugene Choi, </a:t>
              </a:r>
            </a:p>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Building Construction Specialist 1</a:t>
              </a:r>
            </a:p>
          </p:txBody>
        </p:sp>
      </p:grpSp>
    </p:spTree>
    <p:extLst>
      <p:ext uri="{BB962C8B-B14F-4D97-AF65-F5344CB8AC3E}">
        <p14:creationId xmlns:p14="http://schemas.microsoft.com/office/powerpoint/2010/main" val="14563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id="{62EB0B34-5645-4FAA-9B2C-E77B85633E00}"/>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u="sng" dirty="0">
                <a:solidFill>
                  <a:schemeClr val="tx1"/>
                </a:solidFill>
                <a:latin typeface="Calibri" panose="020F0502020204030204" pitchFamily="34" charset="0"/>
              </a:rPr>
              <a:t>4.4 Site &amp; Building</a:t>
            </a:r>
          </a:p>
          <a:p>
            <a:pPr marL="0" indent="0" algn="ctr">
              <a:buNone/>
            </a:pPr>
            <a:r>
              <a:rPr lang="en-US" dirty="0">
                <a:solidFill>
                  <a:schemeClr val="tx1"/>
                </a:solidFill>
                <a:latin typeface="Calibri" panose="020F0502020204030204" pitchFamily="34" charset="0"/>
              </a:rPr>
              <a:t>Location Maps, Zoning, Flood Plain Maps </a:t>
            </a:r>
          </a:p>
          <a:p>
            <a:pPr marL="0" indent="0" algn="ctr">
              <a:buNone/>
            </a:pPr>
            <a:r>
              <a:rPr lang="en-US" dirty="0">
                <a:solidFill>
                  <a:schemeClr val="tx1"/>
                </a:solidFill>
                <a:latin typeface="Calibri" panose="020F0502020204030204" pitchFamily="34" charset="0"/>
              </a:rPr>
              <a:t>Environmental Site Assessments Phase I/II, Hazardous Materials Survey</a:t>
            </a:r>
          </a:p>
          <a:p>
            <a:pPr marL="0" indent="0" algn="ctr">
              <a:buNone/>
            </a:pPr>
            <a:r>
              <a:rPr lang="en-US" dirty="0">
                <a:solidFill>
                  <a:schemeClr val="tx1"/>
                </a:solidFill>
                <a:latin typeface="Calibri" panose="020F0502020204030204" pitchFamily="34" charset="0"/>
              </a:rPr>
              <a:t>State Historic Preservation Office Determination Letter</a:t>
            </a:r>
          </a:p>
          <a:p>
            <a:pPr marL="0" indent="0" algn="ctr">
              <a:buNone/>
            </a:pPr>
            <a:r>
              <a:rPr lang="en-US" dirty="0">
                <a:solidFill>
                  <a:schemeClr val="tx1"/>
                </a:solidFill>
                <a:latin typeface="Calibri" panose="020F0502020204030204" pitchFamily="34" charset="0"/>
              </a:rPr>
              <a:t>Capital Needs Assessment Report, Interior &amp; Exterior Photos</a:t>
            </a:r>
          </a:p>
          <a:p>
            <a:pPr marL="0" indent="0" algn="ctr">
              <a:buNone/>
            </a:pPr>
            <a:r>
              <a:rPr lang="en-US" dirty="0">
                <a:solidFill>
                  <a:schemeClr val="tx1"/>
                </a:solidFill>
                <a:latin typeface="Calibri" panose="020F0502020204030204" pitchFamily="34" charset="0"/>
              </a:rPr>
              <a:t>Planning &amp; Zoning &amp; Related Approvals</a:t>
            </a:r>
          </a:p>
          <a:p>
            <a:pPr marL="0" indent="0" algn="ctr">
              <a:buNone/>
            </a:pPr>
            <a:r>
              <a:rPr lang="en-US" b="1" u="sng" dirty="0">
                <a:solidFill>
                  <a:schemeClr val="tx1"/>
                </a:solidFill>
                <a:latin typeface="Calibri" panose="020F0502020204030204" pitchFamily="34" charset="0"/>
              </a:rPr>
              <a:t>4.5 Construction </a:t>
            </a:r>
          </a:p>
          <a:p>
            <a:pPr marL="0" indent="0" algn="ctr">
              <a:buNone/>
            </a:pPr>
            <a:r>
              <a:rPr lang="en-US" dirty="0">
                <a:solidFill>
                  <a:schemeClr val="tx1"/>
                </a:solidFill>
                <a:latin typeface="Calibri" panose="020F0502020204030204" pitchFamily="34" charset="0"/>
              </a:rPr>
              <a:t>90% Construction Drawings, Specifications (CSI format)</a:t>
            </a:r>
          </a:p>
          <a:p>
            <a:pPr marL="0" indent="0" algn="ctr">
              <a:buNone/>
            </a:pPr>
            <a:r>
              <a:rPr lang="en-US" dirty="0">
                <a:solidFill>
                  <a:schemeClr val="tx1"/>
                </a:solidFill>
                <a:latin typeface="Calibri" panose="020F0502020204030204" pitchFamily="34" charset="0"/>
              </a:rPr>
              <a:t>Completed Project Development Budget &amp; Cost Estimate</a:t>
            </a:r>
          </a:p>
          <a:p>
            <a:pPr marL="0" indent="0" algn="ctr">
              <a:buNone/>
            </a:pPr>
            <a:r>
              <a:rPr lang="en-US" dirty="0">
                <a:solidFill>
                  <a:schemeClr val="tx1"/>
                </a:solidFill>
                <a:latin typeface="Calibri" panose="020F0502020204030204" pitchFamily="34" charset="0"/>
              </a:rPr>
              <a:t>Procurement Plans &amp; Contracts</a:t>
            </a:r>
          </a:p>
          <a:p>
            <a:pPr marL="0" indent="0" algn="ctr">
              <a:buNone/>
            </a:pPr>
            <a:r>
              <a:rPr lang="en-US" b="1" u="sng" dirty="0">
                <a:solidFill>
                  <a:schemeClr val="tx1"/>
                </a:solidFill>
                <a:latin typeface="Calibri" panose="020F0502020204030204" pitchFamily="34" charset="0"/>
              </a:rPr>
              <a:t>4.6 Energy Efficiency &amp; Green Building</a:t>
            </a:r>
          </a:p>
          <a:p>
            <a:pPr marL="0" indent="0" algn="ctr">
              <a:buNone/>
            </a:pPr>
            <a:endParaRPr lang="en-US" dirty="0">
              <a:solidFill>
                <a:schemeClr val="tx1"/>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5" name="Footer Placeholder 4"/>
          <p:cNvSpPr>
            <a:spLocks noGrp="1"/>
          </p:cNvSpPr>
          <p:nvPr>
            <p:ph type="ftr" sz="quarter" idx="11"/>
          </p:nvPr>
        </p:nvSpPr>
        <p:spPr>
          <a:xfrm>
            <a:off x="3028950" y="6356351"/>
            <a:ext cx="29146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3</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sp>
        <p:nvSpPr>
          <p:cNvPr id="11" name="Title 2">
            <a:extLst>
              <a:ext uri="{FF2B5EF4-FFF2-40B4-BE49-F238E27FC236}">
                <a16:creationId xmlns:a16="http://schemas.microsoft.com/office/drawing/2014/main" id="{01F49C44-3960-4287-A19D-E78E0AE41EF7}"/>
              </a:ext>
            </a:extLst>
          </p:cNvPr>
          <p:cNvSpPr txBox="1">
            <a:spLocks/>
          </p:cNvSpPr>
          <p:nvPr/>
        </p:nvSpPr>
        <p:spPr>
          <a:xfrm>
            <a:off x="304800" y="365126"/>
            <a:ext cx="8458200" cy="75997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b="1" u="sng" dirty="0">
                <a:solidFill>
                  <a:schemeClr val="tx1"/>
                </a:solidFill>
                <a:latin typeface="Calibri" panose="020F0502020204030204" pitchFamily="34" charset="0"/>
              </a:rPr>
              <a:t>CDBG Technical Compliance</a:t>
            </a:r>
            <a:endParaRPr lang="en-US" sz="4000" u="sng" dirty="0">
              <a:latin typeface="Calibri" panose="020F0502020204030204" pitchFamily="34" charset="0"/>
            </a:endParaRPr>
          </a:p>
        </p:txBody>
      </p:sp>
      <p:sp>
        <p:nvSpPr>
          <p:cNvPr id="3" name="Date Placeholder 2">
            <a:extLst>
              <a:ext uri="{FF2B5EF4-FFF2-40B4-BE49-F238E27FC236}">
                <a16:creationId xmlns:a16="http://schemas.microsoft.com/office/drawing/2014/main" id="{F530D784-29B7-0629-A621-5E68E31D9CFB}"/>
              </a:ext>
            </a:extLst>
          </p:cNvPr>
          <p:cNvSpPr>
            <a:spLocks noGrp="1"/>
          </p:cNvSpPr>
          <p:nvPr>
            <p:ph type="dt" sz="half" idx="10"/>
          </p:nvPr>
        </p:nvSpPr>
        <p:spPr/>
        <p:txBody>
          <a:bodyPr/>
          <a:lstStyle/>
          <a:p>
            <a:r>
              <a:rPr lang="en-US"/>
              <a:t>Tuesday, April 1, 2025</a:t>
            </a:r>
            <a:endParaRPr lang="en-US" dirty="0"/>
          </a:p>
        </p:txBody>
      </p:sp>
    </p:spTree>
    <p:extLst>
      <p:ext uri="{BB962C8B-B14F-4D97-AF65-F5344CB8AC3E}">
        <p14:creationId xmlns:p14="http://schemas.microsoft.com/office/powerpoint/2010/main" val="32980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88874"/>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id="{62EB0B34-5645-4FAA-9B2C-E77B85633E00}"/>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u="sng" dirty="0">
                <a:solidFill>
                  <a:schemeClr val="tx1"/>
                </a:solidFill>
                <a:latin typeface="Calibri" panose="020F0502020204030204" pitchFamily="34" charset="0"/>
              </a:rPr>
              <a:t>4.4 Site &amp; Building</a:t>
            </a:r>
          </a:p>
          <a:p>
            <a:pPr marL="0" indent="0" algn="ctr">
              <a:buNone/>
            </a:pPr>
            <a:r>
              <a:rPr lang="en-US" dirty="0">
                <a:solidFill>
                  <a:schemeClr val="tx1"/>
                </a:solidFill>
                <a:latin typeface="Calibri" panose="020F0502020204030204" pitchFamily="34" charset="0"/>
              </a:rPr>
              <a:t>Location Maps, Zoning, Flood Plain Maps </a:t>
            </a:r>
          </a:p>
          <a:p>
            <a:pPr marL="0" indent="0" algn="ctr">
              <a:buNone/>
            </a:pPr>
            <a:r>
              <a:rPr lang="en-US" sz="2300" b="1" dirty="0">
                <a:solidFill>
                  <a:srgbClr val="FFFF00"/>
                </a:solidFill>
                <a:latin typeface="Calibri" panose="020F0502020204030204" pitchFamily="34" charset="0"/>
              </a:rPr>
              <a:t>Environmental Site Assessments Phase I/II, Hazardous Materials Survey</a:t>
            </a:r>
          </a:p>
          <a:p>
            <a:pPr marL="0" indent="0" algn="ctr">
              <a:buNone/>
            </a:pPr>
            <a:r>
              <a:rPr lang="en-US" dirty="0">
                <a:solidFill>
                  <a:schemeClr val="tx1"/>
                </a:solidFill>
                <a:latin typeface="Calibri" panose="020F0502020204030204" pitchFamily="34" charset="0"/>
              </a:rPr>
              <a:t>State Historic Preservation Office Determination Letter</a:t>
            </a:r>
          </a:p>
          <a:p>
            <a:pPr marL="0" indent="0" algn="ctr">
              <a:buNone/>
            </a:pPr>
            <a:r>
              <a:rPr lang="en-US" dirty="0">
                <a:solidFill>
                  <a:schemeClr val="tx1"/>
                </a:solidFill>
                <a:latin typeface="Calibri" panose="020F0502020204030204" pitchFamily="34" charset="0"/>
              </a:rPr>
              <a:t>Capital Needs Assessment Report, Interior &amp; Exterior Photos</a:t>
            </a:r>
          </a:p>
          <a:p>
            <a:pPr marL="0" indent="0" algn="ctr">
              <a:buNone/>
            </a:pPr>
            <a:r>
              <a:rPr lang="en-US" dirty="0">
                <a:solidFill>
                  <a:schemeClr val="tx1"/>
                </a:solidFill>
                <a:latin typeface="Calibri" panose="020F0502020204030204" pitchFamily="34" charset="0"/>
              </a:rPr>
              <a:t>Planning &amp; Zoning &amp; Related Approvals</a:t>
            </a:r>
          </a:p>
          <a:p>
            <a:pPr marL="0" indent="0" algn="ctr">
              <a:buNone/>
            </a:pPr>
            <a:r>
              <a:rPr lang="en-US" b="1" u="sng" dirty="0">
                <a:solidFill>
                  <a:srgbClr val="FFFF00"/>
                </a:solidFill>
                <a:latin typeface="Calibri" panose="020F0502020204030204" pitchFamily="34" charset="0"/>
              </a:rPr>
              <a:t>4.5 Construction</a:t>
            </a:r>
            <a:r>
              <a:rPr lang="en-US" b="1" u="sng" dirty="0">
                <a:solidFill>
                  <a:schemeClr val="tx1"/>
                </a:solidFill>
                <a:latin typeface="Calibri" panose="020F0502020204030204" pitchFamily="34" charset="0"/>
              </a:rPr>
              <a:t> </a:t>
            </a:r>
          </a:p>
          <a:p>
            <a:pPr marL="0" indent="0" algn="ctr">
              <a:buNone/>
            </a:pPr>
            <a:r>
              <a:rPr lang="en-US" b="1" dirty="0">
                <a:solidFill>
                  <a:srgbClr val="FFFF00"/>
                </a:solidFill>
                <a:latin typeface="Calibri" panose="020F0502020204030204" pitchFamily="34" charset="0"/>
              </a:rPr>
              <a:t>90% Construction Drawings &amp; Specifications – Accessibility </a:t>
            </a:r>
          </a:p>
          <a:p>
            <a:pPr marL="0" indent="0" algn="ctr">
              <a:buNone/>
            </a:pPr>
            <a:r>
              <a:rPr lang="en-US" b="1" dirty="0">
                <a:solidFill>
                  <a:srgbClr val="FFFF00"/>
                </a:solidFill>
                <a:latin typeface="Calibri" panose="020F0502020204030204" pitchFamily="34" charset="0"/>
              </a:rPr>
              <a:t>Completed Project Development Budget &amp; Cost Estimate</a:t>
            </a:r>
          </a:p>
          <a:p>
            <a:pPr marL="0" indent="0" algn="ctr">
              <a:buNone/>
            </a:pPr>
            <a:r>
              <a:rPr lang="en-US" b="1" dirty="0">
                <a:solidFill>
                  <a:srgbClr val="FFFF00"/>
                </a:solidFill>
                <a:latin typeface="Calibri" panose="020F0502020204030204" pitchFamily="34" charset="0"/>
              </a:rPr>
              <a:t>Procurement Plans &amp; Contracts</a:t>
            </a:r>
          </a:p>
          <a:p>
            <a:pPr marL="0" indent="0" algn="ctr">
              <a:buNone/>
            </a:pPr>
            <a:r>
              <a:rPr lang="en-US" b="1" u="sng" dirty="0">
                <a:solidFill>
                  <a:srgbClr val="FFFF00"/>
                </a:solidFill>
                <a:latin typeface="Calibri" panose="020F0502020204030204" pitchFamily="34" charset="0"/>
              </a:rPr>
              <a:t>4.6 Energy Efficiency &amp; Green Building</a:t>
            </a:r>
          </a:p>
          <a:p>
            <a:pPr marL="0" indent="0" algn="ctr">
              <a:buNone/>
            </a:pPr>
            <a:endParaRPr lang="en-US" dirty="0">
              <a:solidFill>
                <a:srgbClr val="FFFF00"/>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3" name="Title 2"/>
          <p:cNvSpPr>
            <a:spLocks noGrp="1"/>
          </p:cNvSpPr>
          <p:nvPr>
            <p:ph type="title"/>
          </p:nvPr>
        </p:nvSpPr>
        <p:spPr>
          <a:xfrm>
            <a:off x="304800" y="365126"/>
            <a:ext cx="8458200" cy="759973"/>
          </a:xfrm>
        </p:spPr>
        <p:txBody>
          <a:bodyPr anchor="t">
            <a:normAutofit/>
          </a:bodyPr>
          <a:lstStyle/>
          <a:p>
            <a:pPr algn="ctr"/>
            <a:r>
              <a:rPr lang="en-US" sz="4000" b="1" u="sng" dirty="0">
                <a:solidFill>
                  <a:schemeClr val="tx1"/>
                </a:solidFill>
                <a:latin typeface="Calibri" panose="020F0502020204030204" pitchFamily="34" charset="0"/>
              </a:rPr>
              <a:t>CDBG Technical Compliance</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April 1, 2025</a:t>
            </a:r>
          </a:p>
        </p:txBody>
      </p:sp>
      <p:sp>
        <p:nvSpPr>
          <p:cNvPr id="5" name="Footer Placeholder 4"/>
          <p:cNvSpPr>
            <a:spLocks noGrp="1"/>
          </p:cNvSpPr>
          <p:nvPr>
            <p:ph type="ftr" sz="quarter" idx="11"/>
          </p:nvPr>
        </p:nvSpPr>
        <p:spPr>
          <a:xfrm>
            <a:off x="3028950" y="6356351"/>
            <a:ext cx="29146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4</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spTree>
    <p:extLst>
      <p:ext uri="{BB962C8B-B14F-4D97-AF65-F5344CB8AC3E}">
        <p14:creationId xmlns:p14="http://schemas.microsoft.com/office/powerpoint/2010/main" val="229910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304800" y="1019468"/>
            <a:ext cx="8458199" cy="44801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dirty="0">
                <a:solidFill>
                  <a:schemeClr val="tx1"/>
                </a:solidFill>
                <a:latin typeface="Calibri" panose="020F0502020204030204" pitchFamily="34" charset="0"/>
              </a:rPr>
              <a:t>Environmental Site Assessments Phase I/II</a:t>
            </a:r>
          </a:p>
          <a:p>
            <a:pPr marL="0" indent="0" algn="ctr">
              <a:spcBef>
                <a:spcPts val="0"/>
              </a:spcBef>
              <a:buNone/>
            </a:pPr>
            <a:r>
              <a:rPr lang="en-US" dirty="0">
                <a:solidFill>
                  <a:schemeClr val="tx1"/>
                </a:solidFill>
                <a:latin typeface="Calibri" panose="020F0502020204030204" pitchFamily="34" charset="0"/>
              </a:rPr>
              <a:t>Records Review, Site Reconnaissance &amp; Observations, </a:t>
            </a:r>
          </a:p>
          <a:p>
            <a:pPr marL="0" indent="0" algn="ctr">
              <a:spcBef>
                <a:spcPts val="0"/>
              </a:spcBef>
              <a:buNone/>
            </a:pPr>
            <a:r>
              <a:rPr lang="en-US" dirty="0">
                <a:solidFill>
                  <a:schemeClr val="tx1"/>
                </a:solidFill>
                <a:latin typeface="Calibri" panose="020F0502020204030204" pitchFamily="34" charset="0"/>
              </a:rPr>
              <a:t>Summary of Findings, Areas of Concern, Recognized Environmental Conditions, Potential Release Areas </a:t>
            </a:r>
          </a:p>
          <a:p>
            <a:pPr marL="0" indent="0" algn="ctr">
              <a:buNone/>
            </a:pPr>
            <a:endParaRPr lang="en-US" sz="1100" dirty="0">
              <a:solidFill>
                <a:schemeClr val="tx1"/>
              </a:solidFill>
              <a:latin typeface="Calibri" panose="020F0502020204030204" pitchFamily="34" charset="0"/>
            </a:endParaRPr>
          </a:p>
          <a:p>
            <a:pPr marL="0" indent="0" algn="ctr">
              <a:buNone/>
            </a:pPr>
            <a:r>
              <a:rPr lang="en-US" sz="3200" dirty="0">
                <a:solidFill>
                  <a:schemeClr val="tx1"/>
                </a:solidFill>
                <a:latin typeface="Calibri" panose="020F0502020204030204" pitchFamily="34" charset="0"/>
              </a:rPr>
              <a:t>Hazardous Materials Survey</a:t>
            </a:r>
          </a:p>
          <a:p>
            <a:pPr marL="0" indent="0" algn="ctr">
              <a:spcBef>
                <a:spcPts val="0"/>
              </a:spcBef>
              <a:buNone/>
            </a:pPr>
            <a:r>
              <a:rPr lang="en-US" dirty="0">
                <a:solidFill>
                  <a:schemeClr val="tx1"/>
                </a:solidFill>
                <a:latin typeface="Calibri" panose="020F0502020204030204" pitchFamily="34" charset="0"/>
              </a:rPr>
              <a:t>	Lead-Based-Paint, Asbestos, Radon, Lead in Soil, Lead in Water, Polychlorinated Biphenyls (PCBs), Mercury, Universal Waste, Urea-Formaldehyde Foam Insulation (UFFI), Mold   </a:t>
            </a:r>
          </a:p>
          <a:p>
            <a:pPr marL="0" indent="0" algn="ctr">
              <a:spcBef>
                <a:spcPts val="0"/>
              </a:spcBef>
              <a:buNone/>
            </a:pPr>
            <a:endParaRPr lang="en-US"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findings may require Remedial Action Plans, Soil Management Plans, Remediation and Abatement Plans, Specifications, and Costs</a:t>
            </a:r>
          </a:p>
          <a:p>
            <a:pPr marL="0" indent="0" algn="ctr">
              <a:spcBef>
                <a:spcPts val="0"/>
              </a:spcBef>
              <a:buNone/>
            </a:pPr>
            <a:endParaRPr lang="en-US" dirty="0">
              <a:solidFill>
                <a:schemeClr val="tx1"/>
              </a:solidFill>
              <a:latin typeface="Calibri" panose="020F0502020204030204" pitchFamily="34" charset="0"/>
            </a:endParaRPr>
          </a:p>
        </p:txBody>
      </p:sp>
      <p:sp>
        <p:nvSpPr>
          <p:cNvPr id="3" name="Title 2"/>
          <p:cNvSpPr>
            <a:spLocks noGrp="1"/>
          </p:cNvSpPr>
          <p:nvPr>
            <p:ph type="title"/>
          </p:nvPr>
        </p:nvSpPr>
        <p:spPr>
          <a:xfrm>
            <a:off x="628650" y="365126"/>
            <a:ext cx="7886700" cy="654341"/>
          </a:xfrm>
        </p:spPr>
        <p:txBody>
          <a:bodyPr anchor="t">
            <a:normAutofit/>
          </a:bodyPr>
          <a:lstStyle/>
          <a:p>
            <a:pPr algn="ctr"/>
            <a:r>
              <a:rPr lang="en-US" sz="4000" b="1" u="sng" dirty="0">
                <a:solidFill>
                  <a:schemeClr val="tx1"/>
                </a:solidFill>
                <a:latin typeface="Calibri" panose="020F0502020204030204" pitchFamily="34" charset="0"/>
              </a:rPr>
              <a:t>Environmental</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48000" y="6356351"/>
            <a:ext cx="2914650" cy="365125"/>
          </a:xfrm>
        </p:spPr>
        <p:txBody>
          <a:bodyPr/>
          <a:lstStyle/>
          <a:p>
            <a:r>
              <a:rPr lang="en-US" dirty="0"/>
              <a:t>State of Connecticut - Department of Housing  Architectural &amp; Technical Services</a:t>
            </a:r>
          </a:p>
        </p:txBody>
      </p:sp>
      <p:grpSp>
        <p:nvGrpSpPr>
          <p:cNvPr id="11" name="Group 10"/>
          <p:cNvGrpSpPr/>
          <p:nvPr/>
        </p:nvGrpSpPr>
        <p:grpSpPr>
          <a:xfrm>
            <a:off x="684145" y="5499636"/>
            <a:ext cx="9221853" cy="836172"/>
            <a:chOff x="673015" y="5171449"/>
            <a:chExt cx="2089322" cy="698033"/>
          </a:xfrm>
        </p:grpSpPr>
        <p:sp>
          <p:nvSpPr>
            <p:cNvPr id="12" name="Rectangle 11"/>
            <p:cNvSpPr/>
            <p:nvPr/>
          </p:nvSpPr>
          <p:spPr>
            <a:xfrm>
              <a:off x="673015" y="5171449"/>
              <a:ext cx="1786827" cy="698033"/>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TextBox 12"/>
            <p:cNvSpPr txBox="1"/>
            <p:nvPr/>
          </p:nvSpPr>
          <p:spPr>
            <a:xfrm>
              <a:off x="707918" y="5254553"/>
              <a:ext cx="2054419" cy="531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defTabSz="800100">
                <a:lnSpc>
                  <a:spcPct val="90000"/>
                </a:lnSpc>
                <a:spcBef>
                  <a:spcPct val="0"/>
                </a:spcBef>
              </a:pPr>
              <a:r>
                <a:rPr lang="en-US" sz="1600" b="1" i="1" dirty="0">
                  <a:latin typeface="Calibri" panose="020F0502020204030204" pitchFamily="34" charset="0"/>
                </a:rPr>
                <a:t>CDBG Handbook.  Basically CDBG State Chapter 13 Lead</a:t>
              </a:r>
              <a:endParaRPr lang="en-US" sz="1600" b="1" i="1" kern="1200" dirty="0">
                <a:latin typeface="Calibri" panose="020F0502020204030204" pitchFamily="34" charset="0"/>
              </a:endParaRPr>
            </a:p>
            <a:p>
              <a:pPr lvl="0" defTabSz="800100">
                <a:lnSpc>
                  <a:spcPct val="90000"/>
                </a:lnSpc>
                <a:spcBef>
                  <a:spcPct val="0"/>
                </a:spcBef>
              </a:pPr>
              <a:r>
                <a:rPr lang="en-US" sz="1600" b="1" i="1" kern="1200" dirty="0">
                  <a:latin typeface="Calibri" panose="020F0502020204030204" pitchFamily="34" charset="0"/>
                </a:rPr>
                <a:t>CHFA Environmental &amp; Hazardous Materials Review for joint funded projects</a:t>
              </a:r>
            </a:p>
          </p:txBody>
        </p:sp>
      </p:grpSp>
      <p:sp>
        <p:nvSpPr>
          <p:cNvPr id="14" name="Slide Number Placeholder 5">
            <a:extLst>
              <a:ext uri="{FF2B5EF4-FFF2-40B4-BE49-F238E27FC236}">
                <a16:creationId xmlns:a16="http://schemas.microsoft.com/office/drawing/2014/main" id="{CA7A6923-C92A-4237-8416-16A2CCCD4861}"/>
              </a:ext>
            </a:extLst>
          </p:cNvPr>
          <p:cNvSpPr>
            <a:spLocks noGrp="1"/>
          </p:cNvSpPr>
          <p:nvPr>
            <p:ph type="sldNum" sz="quarter" idx="12"/>
          </p:nvPr>
        </p:nvSpPr>
        <p:spPr>
          <a:xfrm>
            <a:off x="6457950" y="6356351"/>
            <a:ext cx="2057400" cy="365125"/>
          </a:xfrm>
        </p:spPr>
        <p:txBody>
          <a:bodyPr/>
          <a:lstStyle/>
          <a:p>
            <a:fld id="{3489B89A-7CA7-48A1-A15F-076DC2382239}" type="slidenum">
              <a:rPr lang="en-US" smtClean="0"/>
              <a:t>5</a:t>
            </a:fld>
            <a:endParaRPr lang="en-US" dirty="0"/>
          </a:p>
        </p:txBody>
      </p:sp>
    </p:spTree>
    <p:extLst>
      <p:ext uri="{BB962C8B-B14F-4D97-AF65-F5344CB8AC3E}">
        <p14:creationId xmlns:p14="http://schemas.microsoft.com/office/powerpoint/2010/main" val="340014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62EB0B34-5645-4FAA-9B2C-E77B85633E00}"/>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dirty="0">
              <a:solidFill>
                <a:schemeClr val="tx1"/>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24" name="Half Frame 23">
            <a:extLst>
              <a:ext uri="{FF2B5EF4-FFF2-40B4-BE49-F238E27FC236}">
                <a16:creationId xmlns:a16="http://schemas.microsoft.com/office/drawing/2014/main" id="{6B5A8B76-3ECA-42E6-930B-5AE0070369FF}"/>
              </a:ext>
            </a:extLst>
          </p:cNvPr>
          <p:cNvSpPr/>
          <p:nvPr/>
        </p:nvSpPr>
        <p:spPr>
          <a:xfrm flipH="1">
            <a:off x="3276600" y="136524"/>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365126"/>
            <a:ext cx="8458200" cy="759973"/>
          </a:xfrm>
        </p:spPr>
        <p:txBody>
          <a:bodyPr anchor="t">
            <a:normAutofit/>
          </a:bodyPr>
          <a:lstStyle/>
          <a:p>
            <a:pPr algn="ctr"/>
            <a:r>
              <a:rPr lang="en-US" sz="4000" b="1" u="sng" dirty="0">
                <a:solidFill>
                  <a:schemeClr val="tx1"/>
                </a:solidFill>
                <a:latin typeface="Calibri" panose="020F0502020204030204" pitchFamily="34" charset="0"/>
              </a:rPr>
              <a:t>Construction Drawings &amp; Specifications</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6</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pic>
        <p:nvPicPr>
          <p:cNvPr id="16" name="Picture 15">
            <a:extLst>
              <a:ext uri="{FF2B5EF4-FFF2-40B4-BE49-F238E27FC236}">
                <a16:creationId xmlns:a16="http://schemas.microsoft.com/office/drawing/2014/main" id="{A9FEADFF-A031-434D-A209-463C5D4DA4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9517" y="1091438"/>
            <a:ext cx="3604915" cy="4675124"/>
          </a:xfrm>
          <a:prstGeom prst="rect">
            <a:avLst/>
          </a:prstGeom>
        </p:spPr>
      </p:pic>
      <p:pic>
        <p:nvPicPr>
          <p:cNvPr id="25" name="Picture 24">
            <a:extLst>
              <a:ext uri="{FF2B5EF4-FFF2-40B4-BE49-F238E27FC236}">
                <a16:creationId xmlns:a16="http://schemas.microsoft.com/office/drawing/2014/main" id="{C5884BCD-BEAB-41E2-B1EC-4B241809F6E9}"/>
              </a:ext>
            </a:extLst>
          </p:cNvPr>
          <p:cNvPicPr>
            <a:picLocks noChangeAspect="1"/>
          </p:cNvPicPr>
          <p:nvPr/>
        </p:nvPicPr>
        <p:blipFill rotWithShape="1">
          <a:blip r:embed="rId3">
            <a:extLst>
              <a:ext uri="{28A0092B-C50C-407E-A947-70E740481C1C}">
                <a14:useLocalDpi xmlns:a14="http://schemas.microsoft.com/office/drawing/2010/main" val="0"/>
              </a:ext>
            </a:extLst>
          </a:blip>
          <a:srcRect t="4574" b="4574"/>
          <a:stretch/>
        </p:blipFill>
        <p:spPr>
          <a:xfrm>
            <a:off x="4931129" y="1082607"/>
            <a:ext cx="2955569" cy="3476688"/>
          </a:xfrm>
          <a:prstGeom prst="rect">
            <a:avLst/>
          </a:prstGeom>
        </p:spPr>
      </p:pic>
      <p:pic>
        <p:nvPicPr>
          <p:cNvPr id="7" name="Picture 6">
            <a:extLst>
              <a:ext uri="{FF2B5EF4-FFF2-40B4-BE49-F238E27FC236}">
                <a16:creationId xmlns:a16="http://schemas.microsoft.com/office/drawing/2014/main" id="{AE25B7FE-95C0-E4E2-19C5-79C67CDC5265}"/>
              </a:ext>
            </a:extLst>
          </p:cNvPr>
          <p:cNvPicPr>
            <a:picLocks noChangeAspect="1"/>
          </p:cNvPicPr>
          <p:nvPr/>
        </p:nvPicPr>
        <p:blipFill rotWithShape="1">
          <a:blip r:embed="rId4">
            <a:extLst>
              <a:ext uri="{28A0092B-C50C-407E-A947-70E740481C1C}">
                <a14:useLocalDpi xmlns:a14="http://schemas.microsoft.com/office/drawing/2010/main" val="0"/>
              </a:ext>
            </a:extLst>
          </a:blip>
          <a:srcRect t="2897" b="2897"/>
          <a:stretch/>
        </p:blipFill>
        <p:spPr>
          <a:xfrm>
            <a:off x="4931130" y="4704480"/>
            <a:ext cx="2955569" cy="1066800"/>
          </a:xfrm>
          <a:prstGeom prst="rect">
            <a:avLst/>
          </a:prstGeom>
        </p:spPr>
      </p:pic>
    </p:spTree>
    <p:extLst>
      <p:ext uri="{BB962C8B-B14F-4D97-AF65-F5344CB8AC3E}">
        <p14:creationId xmlns:p14="http://schemas.microsoft.com/office/powerpoint/2010/main" val="28695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5378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7</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762000" y="5627913"/>
            <a:ext cx="7886700" cy="724472"/>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Content Placeholder 3">
            <a:extLst>
              <a:ext uri="{FF2B5EF4-FFF2-40B4-BE49-F238E27FC236}">
                <a16:creationId xmlns:a16="http://schemas.microsoft.com/office/drawing/2014/main" id="{4CBC7DFD-F337-4C67-A434-6488452DDF03}"/>
              </a:ext>
            </a:extLst>
          </p:cNvPr>
          <p:cNvSpPr txBox="1">
            <a:spLocks/>
          </p:cNvSpPr>
          <p:nvPr/>
        </p:nvSpPr>
        <p:spPr>
          <a:xfrm>
            <a:off x="387626" y="1027907"/>
            <a:ext cx="8368748" cy="43236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b="1" dirty="0"/>
              <a:t>Requirements for Federally Assisted Housing</a:t>
            </a:r>
          </a:p>
          <a:p>
            <a:pPr marL="0" indent="0" algn="ctr">
              <a:lnSpc>
                <a:spcPct val="100000"/>
              </a:lnSpc>
              <a:spcBef>
                <a:spcPts val="0"/>
              </a:spcBef>
              <a:buNone/>
            </a:pPr>
            <a:r>
              <a:rPr lang="en-US" b="1" dirty="0"/>
              <a:t>Section 504 Rehabilitation Act 1973</a:t>
            </a:r>
          </a:p>
          <a:p>
            <a:pPr marL="0" indent="0">
              <a:buNone/>
            </a:pPr>
            <a:r>
              <a:rPr lang="en-US" sz="1800" b="1" dirty="0">
                <a:solidFill>
                  <a:schemeClr val="tx1"/>
                </a:solidFill>
              </a:rPr>
              <a:t>New construction -  </a:t>
            </a:r>
            <a:r>
              <a:rPr lang="en-US" sz="1800" i="1" dirty="0">
                <a:solidFill>
                  <a:schemeClr val="tx1"/>
                </a:solidFill>
              </a:rPr>
              <a:t>housing developments with 5 or more units must design and construct 5 percent of the dwelling units in accordance with the </a:t>
            </a:r>
            <a:r>
              <a:rPr lang="en-US" sz="1800" i="1" dirty="0">
                <a:solidFill>
                  <a:schemeClr val="tx1"/>
                </a:solidFill>
                <a:hlinkClick r:id="rId2">
                  <a:extLst>
                    <a:ext uri="{A12FA001-AC4F-418D-AE19-62706E023703}">
                      <ahyp:hlinkClr xmlns:ahyp="http://schemas.microsoft.com/office/drawing/2018/hyperlinkcolor" val="tx"/>
                    </a:ext>
                  </a:extLst>
                </a:hlinkClick>
              </a:rPr>
              <a:t>Uniform Federal Accessibility Standards (UFAS)</a:t>
            </a:r>
            <a:r>
              <a:rPr lang="en-US" sz="1800" i="1" dirty="0">
                <a:solidFill>
                  <a:schemeClr val="tx1"/>
                </a:solidFill>
              </a:rPr>
              <a:t> or a stricter standard.   An additional 2 percent of the dwelling units, or at least one unit, whichever is greater, must be accessible for persons with hearing or visual disabilities (HVI). </a:t>
            </a:r>
          </a:p>
          <a:p>
            <a:pPr marL="0" indent="0">
              <a:buNone/>
            </a:pPr>
            <a:r>
              <a:rPr lang="en-US" sz="1800" b="1" dirty="0">
                <a:solidFill>
                  <a:schemeClr val="tx1"/>
                </a:solidFill>
                <a:latin typeface="Calibri" panose="020F0502020204030204" pitchFamily="34" charset="0"/>
              </a:rPr>
              <a:t>Substantial Renovation </a:t>
            </a:r>
            <a:r>
              <a:rPr lang="en-US" sz="1800" dirty="0">
                <a:solidFill>
                  <a:schemeClr val="tx1"/>
                </a:solidFill>
                <a:latin typeface="Calibri" panose="020F0502020204030204" pitchFamily="34" charset="0"/>
              </a:rPr>
              <a:t>– </a:t>
            </a:r>
            <a:r>
              <a:rPr lang="en-US" sz="1800" i="1" dirty="0">
                <a:solidFill>
                  <a:schemeClr val="tx1"/>
                </a:solidFill>
              </a:rPr>
              <a:t>If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are undertaken to a project .. that has 15 or more units and the cost of the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is 75 percent or more of the </a:t>
            </a:r>
            <a:r>
              <a:rPr lang="en-US" sz="1800" i="1" dirty="0">
                <a:solidFill>
                  <a:schemeClr val="tx1"/>
                </a:solidFill>
                <a:hlinkClick r:id="rId4">
                  <a:extLst>
                    <a:ext uri="{A12FA001-AC4F-418D-AE19-62706E023703}">
                      <ahyp:hlinkClr xmlns:ahyp="http://schemas.microsoft.com/office/drawing/2018/hyperlinkcolor" val="tx"/>
                    </a:ext>
                  </a:extLst>
                </a:hlinkClick>
              </a:rPr>
              <a:t>replacement cost of the completed facility</a:t>
            </a:r>
            <a:r>
              <a:rPr lang="en-US" sz="1800" i="1" dirty="0">
                <a:solidFill>
                  <a:schemeClr val="tx1"/>
                </a:solidFill>
              </a:rPr>
              <a:t>, then the provisions of </a:t>
            </a:r>
            <a:r>
              <a:rPr lang="en-US" sz="1800" i="1" dirty="0">
                <a:solidFill>
                  <a:schemeClr val="tx1"/>
                </a:solidFill>
                <a:hlinkClick r:id="rId5">
                  <a:extLst>
                    <a:ext uri="{A12FA001-AC4F-418D-AE19-62706E023703}">
                      <ahyp:hlinkClr xmlns:ahyp="http://schemas.microsoft.com/office/drawing/2018/hyperlinkcolor" val="tx"/>
                    </a:ext>
                  </a:extLst>
                </a:hlinkClick>
              </a:rPr>
              <a:t>§ 8.22</a:t>
            </a:r>
            <a:r>
              <a:rPr lang="en-US" sz="1800" i="1" dirty="0">
                <a:solidFill>
                  <a:schemeClr val="tx1"/>
                </a:solidFill>
              </a:rPr>
              <a:t> (new construction) shall apply.</a:t>
            </a:r>
            <a:endParaRPr lang="en-US" sz="1800" i="1" dirty="0">
              <a:solidFill>
                <a:schemeClr val="tx1"/>
              </a:solidFill>
              <a:latin typeface="Calibri" panose="020F0502020204030204" pitchFamily="34" charset="0"/>
            </a:endParaRPr>
          </a:p>
          <a:p>
            <a:pPr marL="0" indent="0">
              <a:buNone/>
            </a:pPr>
            <a:r>
              <a:rPr lang="en-US" sz="1800" b="1" dirty="0">
                <a:solidFill>
                  <a:schemeClr val="tx1"/>
                </a:solidFill>
                <a:latin typeface="Calibri" panose="020F0502020204030204" pitchFamily="34" charset="0"/>
              </a:rPr>
              <a:t>Other Renovation </a:t>
            </a:r>
            <a:r>
              <a:rPr lang="en-US" sz="1800" dirty="0">
                <a:solidFill>
                  <a:schemeClr val="tx1"/>
                </a:solidFill>
                <a:latin typeface="Calibri" panose="020F0502020204030204" pitchFamily="34" charset="0"/>
              </a:rPr>
              <a:t>-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to dwelling units in a </a:t>
            </a:r>
            <a:r>
              <a:rPr lang="en-US" sz="1800" i="1" dirty="0">
                <a:solidFill>
                  <a:schemeClr val="tx1"/>
                </a:solidFill>
                <a:hlinkClick r:id="rId6">
                  <a:extLst>
                    <a:ext uri="{A12FA001-AC4F-418D-AE19-62706E023703}">
                      <ahyp:hlinkClr xmlns:ahyp="http://schemas.microsoft.com/office/drawing/2018/hyperlinkcolor" val="tx"/>
                    </a:ext>
                  </a:extLst>
                </a:hlinkClick>
              </a:rPr>
              <a:t>multifamily housing project</a:t>
            </a:r>
            <a:r>
              <a:rPr lang="en-US" sz="1800" i="1" dirty="0">
                <a:solidFill>
                  <a:schemeClr val="tx1"/>
                </a:solidFill>
              </a:rPr>
              <a:t> shall, to the maximum extent feasible, be made to be readily </a:t>
            </a:r>
            <a:r>
              <a:rPr lang="en-US" sz="1800" i="1" dirty="0">
                <a:solidFill>
                  <a:schemeClr val="tx1"/>
                </a:solidFill>
                <a:hlinkClick r:id="rId7">
                  <a:extLst>
                    <a:ext uri="{A12FA001-AC4F-418D-AE19-62706E023703}">
                      <ahyp:hlinkClr xmlns:ahyp="http://schemas.microsoft.com/office/drawing/2018/hyperlinkcolor" val="tx"/>
                    </a:ext>
                  </a:extLst>
                </a:hlinkClick>
              </a:rPr>
              <a:t>accessible</a:t>
            </a:r>
            <a:r>
              <a:rPr lang="en-US" sz="1800" i="1" dirty="0">
                <a:solidFill>
                  <a:schemeClr val="tx1"/>
                </a:solidFill>
              </a:rPr>
              <a:t> to and usable by individuals with handicaps. If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of single elements or spaces of a dwelling unit, when considered together, amount to an </a:t>
            </a:r>
            <a:r>
              <a:rPr lang="en-US" sz="1800" i="1" dirty="0">
                <a:solidFill>
                  <a:schemeClr val="tx1"/>
                </a:solidFill>
                <a:hlinkClick r:id="rId3">
                  <a:extLst>
                    <a:ext uri="{A12FA001-AC4F-418D-AE19-62706E023703}">
                      <ahyp:hlinkClr xmlns:ahyp="http://schemas.microsoft.com/office/drawing/2018/hyperlinkcolor" val="tx"/>
                    </a:ext>
                  </a:extLst>
                </a:hlinkClick>
              </a:rPr>
              <a:t>alteration</a:t>
            </a:r>
            <a:r>
              <a:rPr lang="en-US" sz="1800" i="1" dirty="0">
                <a:solidFill>
                  <a:schemeClr val="tx1"/>
                </a:solidFill>
              </a:rPr>
              <a:t> of a dwelling unit, the entire dwelling unit shall be made </a:t>
            </a:r>
            <a:r>
              <a:rPr lang="en-US" sz="1800" i="1" dirty="0">
                <a:solidFill>
                  <a:schemeClr val="tx1"/>
                </a:solidFill>
                <a:hlinkClick r:id="rId7">
                  <a:extLst>
                    <a:ext uri="{A12FA001-AC4F-418D-AE19-62706E023703}">
                      <ahyp:hlinkClr xmlns:ahyp="http://schemas.microsoft.com/office/drawing/2018/hyperlinkcolor" val="tx"/>
                    </a:ext>
                  </a:extLst>
                </a:hlinkClick>
              </a:rPr>
              <a:t>accessible</a:t>
            </a:r>
            <a:r>
              <a:rPr lang="en-US" sz="1800" i="1" dirty="0">
                <a:solidFill>
                  <a:schemeClr val="tx1"/>
                </a:solidFill>
              </a:rPr>
              <a:t>…</a:t>
            </a:r>
            <a:endParaRPr lang="en-US" sz="1800" i="1" dirty="0">
              <a:solidFill>
                <a:schemeClr val="tx1"/>
              </a:solidFill>
              <a:latin typeface="Calibri" panose="020F0502020204030204" pitchFamily="34" charset="0"/>
            </a:endParaRPr>
          </a:p>
        </p:txBody>
      </p:sp>
      <p:sp>
        <p:nvSpPr>
          <p:cNvPr id="8" name="TextBox 7">
            <a:extLst>
              <a:ext uri="{FF2B5EF4-FFF2-40B4-BE49-F238E27FC236}">
                <a16:creationId xmlns:a16="http://schemas.microsoft.com/office/drawing/2014/main" id="{74856FE4-13F3-4681-A93D-7530FE451B10}"/>
              </a:ext>
            </a:extLst>
          </p:cNvPr>
          <p:cNvSpPr txBox="1"/>
          <p:nvPr/>
        </p:nvSpPr>
        <p:spPr>
          <a:xfrm>
            <a:off x="914400" y="5627913"/>
            <a:ext cx="9067798" cy="713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lvl="0" defTabSz="800100">
              <a:lnSpc>
                <a:spcPct val="90000"/>
              </a:lnSpc>
              <a:spcBef>
                <a:spcPct val="0"/>
              </a:spcBef>
              <a:defRPr b="1" i="1">
                <a:latin typeface="Calibri" panose="020F0502020204030204" pitchFamily="34" charset="0"/>
              </a:defRPr>
            </a:lvl1pPr>
          </a:lstStyle>
          <a:p>
            <a:r>
              <a:rPr lang="en-US" sz="1600" dirty="0">
                <a:hlinkClick r:id="rId8"/>
              </a:rPr>
              <a:t>www.hud.gov/program_offices/fair_housing_equal_opp/disabilities/accessibility</a:t>
            </a:r>
            <a:endParaRPr lang="en-US" sz="1600" dirty="0"/>
          </a:p>
          <a:p>
            <a:r>
              <a:rPr lang="en-US" sz="1400" dirty="0"/>
              <a:t>24 CFR Part 8.23 Alterations of existing housing</a:t>
            </a:r>
          </a:p>
          <a:p>
            <a:r>
              <a:rPr lang="en-US" sz="1400" dirty="0"/>
              <a:t>Also including CT State Building Code, IBC, IEBC Model Codes, and ANSI 2017 ICC A117 as amended.</a:t>
            </a:r>
          </a:p>
        </p:txBody>
      </p:sp>
      <p:sp>
        <p:nvSpPr>
          <p:cNvPr id="3" name="Title 2"/>
          <p:cNvSpPr>
            <a:spLocks noGrp="1"/>
          </p:cNvSpPr>
          <p:nvPr>
            <p:ph type="title"/>
          </p:nvPr>
        </p:nvSpPr>
        <p:spPr>
          <a:xfrm>
            <a:off x="628650" y="365126"/>
            <a:ext cx="7886700" cy="658815"/>
          </a:xfrm>
        </p:spPr>
        <p:txBody>
          <a:bodyPr anchor="t">
            <a:normAutofit/>
          </a:bodyPr>
          <a:lstStyle/>
          <a:p>
            <a:pPr algn="ctr"/>
            <a:r>
              <a:rPr lang="en-US" sz="4000" b="1" u="sng" dirty="0">
                <a:solidFill>
                  <a:schemeClr val="tx1"/>
                </a:solidFill>
                <a:latin typeface="Calibri" panose="020F0502020204030204" pitchFamily="34" charset="0"/>
              </a:rPr>
              <a:t>Accessibility/Adaptability</a:t>
            </a:r>
            <a:endParaRPr lang="en-US" sz="4000" u="sng" dirty="0">
              <a:latin typeface="Calibri" panose="020F0502020204030204" pitchFamily="34" charset="0"/>
            </a:endParaRPr>
          </a:p>
        </p:txBody>
      </p:sp>
    </p:spTree>
    <p:extLst>
      <p:ext uri="{BB962C8B-B14F-4D97-AF65-F5344CB8AC3E}">
        <p14:creationId xmlns:p14="http://schemas.microsoft.com/office/powerpoint/2010/main" val="8833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24" name="Half Frame 23">
            <a:extLst>
              <a:ext uri="{FF2B5EF4-FFF2-40B4-BE49-F238E27FC236}">
                <a16:creationId xmlns:a16="http://schemas.microsoft.com/office/drawing/2014/main" id="{6B5A8B76-3ECA-42E6-930B-5AE0070369FF}"/>
              </a:ext>
            </a:extLst>
          </p:cNvPr>
          <p:cNvSpPr/>
          <p:nvPr/>
        </p:nvSpPr>
        <p:spPr>
          <a:xfrm flipH="1">
            <a:off x="3276600" y="164918"/>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72456"/>
          </a:xfrm>
        </p:spPr>
        <p:txBody>
          <a:bodyPr anchor="t">
            <a:normAutofit/>
          </a:bodyPr>
          <a:lstStyle/>
          <a:p>
            <a:pPr algn="ctr"/>
            <a:r>
              <a:rPr lang="en-US" sz="4000" b="1" u="sng" dirty="0">
                <a:solidFill>
                  <a:schemeClr val="tx1"/>
                </a:solidFill>
                <a:latin typeface="Calibri" panose="020F0502020204030204" pitchFamily="34" charset="0"/>
              </a:rPr>
              <a:t>Accessible Routes</a:t>
            </a:r>
            <a:endParaRPr lang="en-US" sz="4000" u="sng" dirty="0">
              <a:solidFill>
                <a:schemeClr val="tx1"/>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489B89A-7CA7-48A1-A15F-076DC2382239}" type="slidenum">
              <a:rPr lang="en-US" smtClean="0"/>
              <a:t>8</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684414" y="5979091"/>
            <a:ext cx="78867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8" name="Picture 7">
            <a:extLst>
              <a:ext uri="{FF2B5EF4-FFF2-40B4-BE49-F238E27FC236}">
                <a16:creationId xmlns:a16="http://schemas.microsoft.com/office/drawing/2014/main" id="{1B8D71F9-EBB1-4F71-A29C-8DCE3C5FA35A}"/>
              </a:ext>
            </a:extLst>
          </p:cNvPr>
          <p:cNvPicPr>
            <a:picLocks noChangeAspect="1"/>
          </p:cNvPicPr>
          <p:nvPr/>
        </p:nvPicPr>
        <p:blipFill>
          <a:blip r:embed="rId2"/>
          <a:stretch>
            <a:fillRect/>
          </a:stretch>
        </p:blipFill>
        <p:spPr>
          <a:xfrm>
            <a:off x="942975" y="1037583"/>
            <a:ext cx="7258050" cy="4838700"/>
          </a:xfrm>
          <a:prstGeom prst="rect">
            <a:avLst/>
          </a:prstGeom>
        </p:spPr>
      </p:pic>
      <p:sp>
        <p:nvSpPr>
          <p:cNvPr id="22" name="TextBox 21">
            <a:extLst>
              <a:ext uri="{FF2B5EF4-FFF2-40B4-BE49-F238E27FC236}">
                <a16:creationId xmlns:a16="http://schemas.microsoft.com/office/drawing/2014/main" id="{2805BD09-A185-4BE6-BB01-F73EC2505CB5}"/>
              </a:ext>
            </a:extLst>
          </p:cNvPr>
          <p:cNvSpPr txBox="1"/>
          <p:nvPr/>
        </p:nvSpPr>
        <p:spPr>
          <a:xfrm>
            <a:off x="838200" y="5991226"/>
            <a:ext cx="9067798"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lvl="0" defTabSz="800100">
              <a:lnSpc>
                <a:spcPct val="90000"/>
              </a:lnSpc>
              <a:spcBef>
                <a:spcPct val="0"/>
              </a:spcBef>
              <a:defRPr b="1" i="1">
                <a:latin typeface="Calibri" panose="020F0502020204030204" pitchFamily="34" charset="0"/>
              </a:defRPr>
            </a:lvl1pPr>
          </a:lstStyle>
          <a:p>
            <a:r>
              <a:rPr lang="en-US" sz="1600" dirty="0"/>
              <a:t>Thank you to QA+M Architecture</a:t>
            </a:r>
          </a:p>
        </p:txBody>
      </p:sp>
    </p:spTree>
    <p:extLst>
      <p:ext uri="{BB962C8B-B14F-4D97-AF65-F5344CB8AC3E}">
        <p14:creationId xmlns:p14="http://schemas.microsoft.com/office/powerpoint/2010/main" val="17410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Lst>
          </p:cNvPr>
          <p:cNvSpPr/>
          <p:nvPr/>
        </p:nvSpPr>
        <p:spPr>
          <a:xfrm flipH="1">
            <a:off x="3276600" y="142098"/>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72456"/>
          </a:xfrm>
        </p:spPr>
        <p:txBody>
          <a:bodyPr anchor="t">
            <a:normAutofit/>
          </a:bodyPr>
          <a:lstStyle/>
          <a:p>
            <a:pPr algn="ctr"/>
            <a:r>
              <a:rPr lang="en-US" sz="4000" b="1" u="sng" dirty="0">
                <a:solidFill>
                  <a:schemeClr val="tx1"/>
                </a:solidFill>
                <a:latin typeface="Calibri" panose="020F0502020204030204" pitchFamily="34" charset="0"/>
              </a:rPr>
              <a:t>UFAS/TYPE A Adaptable Units</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9</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684414" y="5979091"/>
            <a:ext cx="78867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D9FBFDFB-8E0E-4E4E-9F0D-6E9B7604BFE9}"/>
              </a:ext>
            </a:extLst>
          </p:cNvPr>
          <p:cNvPicPr>
            <a:picLocks noChangeAspect="1"/>
          </p:cNvPicPr>
          <p:nvPr/>
        </p:nvPicPr>
        <p:blipFill>
          <a:blip r:embed="rId2"/>
          <a:stretch>
            <a:fillRect/>
          </a:stretch>
        </p:blipFill>
        <p:spPr>
          <a:xfrm>
            <a:off x="511814" y="1125366"/>
            <a:ext cx="3870286" cy="4512756"/>
          </a:xfrm>
          <a:prstGeom prst="rect">
            <a:avLst/>
          </a:prstGeom>
        </p:spPr>
      </p:pic>
      <p:pic>
        <p:nvPicPr>
          <p:cNvPr id="9" name="Picture 8">
            <a:extLst>
              <a:ext uri="{FF2B5EF4-FFF2-40B4-BE49-F238E27FC236}">
                <a16:creationId xmlns:a16="http://schemas.microsoft.com/office/drawing/2014/main" id="{447BBB81-584A-4AE4-8AC6-E23A1D3D7B2C}"/>
              </a:ext>
            </a:extLst>
          </p:cNvPr>
          <p:cNvPicPr>
            <a:picLocks noChangeAspect="1"/>
          </p:cNvPicPr>
          <p:nvPr/>
        </p:nvPicPr>
        <p:blipFill>
          <a:blip r:embed="rId3"/>
          <a:stretch>
            <a:fillRect/>
          </a:stretch>
        </p:blipFill>
        <p:spPr>
          <a:xfrm>
            <a:off x="6750849" y="1125365"/>
            <a:ext cx="1656015" cy="1729022"/>
          </a:xfrm>
          <a:prstGeom prst="rect">
            <a:avLst/>
          </a:prstGeom>
        </p:spPr>
      </p:pic>
      <p:pic>
        <p:nvPicPr>
          <p:cNvPr id="12" name="Picture 11">
            <a:extLst>
              <a:ext uri="{FF2B5EF4-FFF2-40B4-BE49-F238E27FC236}">
                <a16:creationId xmlns:a16="http://schemas.microsoft.com/office/drawing/2014/main" id="{E589978A-1B84-444A-B9C2-F04744B42322}"/>
              </a:ext>
            </a:extLst>
          </p:cNvPr>
          <p:cNvPicPr>
            <a:picLocks noChangeAspect="1"/>
          </p:cNvPicPr>
          <p:nvPr/>
        </p:nvPicPr>
        <p:blipFill>
          <a:blip r:embed="rId4"/>
          <a:stretch>
            <a:fillRect/>
          </a:stretch>
        </p:blipFill>
        <p:spPr>
          <a:xfrm>
            <a:off x="4684806" y="1125365"/>
            <a:ext cx="1788184" cy="4518145"/>
          </a:xfrm>
          <a:prstGeom prst="rect">
            <a:avLst/>
          </a:prstGeom>
        </p:spPr>
      </p:pic>
      <p:sp>
        <p:nvSpPr>
          <p:cNvPr id="15" name="TextBox 14">
            <a:extLst>
              <a:ext uri="{FF2B5EF4-FFF2-40B4-BE49-F238E27FC236}">
                <a16:creationId xmlns:a16="http://schemas.microsoft.com/office/drawing/2014/main" id="{64F9E98D-4822-44C2-8BA3-40544D5EE8D6}"/>
              </a:ext>
            </a:extLst>
          </p:cNvPr>
          <p:cNvSpPr txBox="1"/>
          <p:nvPr/>
        </p:nvSpPr>
        <p:spPr>
          <a:xfrm>
            <a:off x="727907" y="5951373"/>
            <a:ext cx="7820050"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600" b="1" i="1" kern="1200" dirty="0">
                <a:latin typeface="Calibri" panose="020F0502020204030204" pitchFamily="34" charset="0"/>
              </a:rPr>
              <a:t>UFAS (Section 504) Dwelling Units are similar to ANSI Chapter 11 - Type A – Adaptable Units</a:t>
            </a:r>
          </a:p>
        </p:txBody>
      </p:sp>
      <p:pic>
        <p:nvPicPr>
          <p:cNvPr id="14" name="Picture 13">
            <a:extLst>
              <a:ext uri="{FF2B5EF4-FFF2-40B4-BE49-F238E27FC236}">
                <a16:creationId xmlns:a16="http://schemas.microsoft.com/office/drawing/2014/main" id="{FCB17752-976F-403B-B35C-96E0B7495D94}"/>
              </a:ext>
            </a:extLst>
          </p:cNvPr>
          <p:cNvPicPr>
            <a:picLocks noChangeAspect="1"/>
          </p:cNvPicPr>
          <p:nvPr/>
        </p:nvPicPr>
        <p:blipFill rotWithShape="1">
          <a:blip r:embed="rId5"/>
          <a:srcRect r="10119" b="22377"/>
          <a:stretch/>
        </p:blipFill>
        <p:spPr>
          <a:xfrm>
            <a:off x="6750849" y="2883344"/>
            <a:ext cx="1656015" cy="1519535"/>
          </a:xfrm>
          <a:prstGeom prst="rect">
            <a:avLst/>
          </a:prstGeom>
        </p:spPr>
      </p:pic>
      <p:pic>
        <p:nvPicPr>
          <p:cNvPr id="16" name="Picture 15">
            <a:extLst>
              <a:ext uri="{FF2B5EF4-FFF2-40B4-BE49-F238E27FC236}">
                <a16:creationId xmlns:a16="http://schemas.microsoft.com/office/drawing/2014/main" id="{BC91E0EF-B802-460A-8E1A-69CE7EA64E1B}"/>
              </a:ext>
            </a:extLst>
          </p:cNvPr>
          <p:cNvPicPr>
            <a:picLocks noChangeAspect="1"/>
          </p:cNvPicPr>
          <p:nvPr/>
        </p:nvPicPr>
        <p:blipFill>
          <a:blip r:embed="rId6"/>
          <a:stretch>
            <a:fillRect/>
          </a:stretch>
        </p:blipFill>
        <p:spPr>
          <a:xfrm>
            <a:off x="6733875" y="4445157"/>
            <a:ext cx="1672989" cy="1198353"/>
          </a:xfrm>
          <a:prstGeom prst="rect">
            <a:avLst/>
          </a:prstGeom>
        </p:spPr>
      </p:pic>
      <p:sp>
        <p:nvSpPr>
          <p:cNvPr id="19" name="TextBox 18">
            <a:extLst>
              <a:ext uri="{FF2B5EF4-FFF2-40B4-BE49-F238E27FC236}">
                <a16:creationId xmlns:a16="http://schemas.microsoft.com/office/drawing/2014/main" id="{C4C5E457-4059-4970-B940-98F98B18E5BA}"/>
              </a:ext>
            </a:extLst>
          </p:cNvPr>
          <p:cNvSpPr txBox="1"/>
          <p:nvPr/>
        </p:nvSpPr>
        <p:spPr>
          <a:xfrm>
            <a:off x="1576681" y="5568725"/>
            <a:ext cx="1752600"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kern="1200" dirty="0">
                <a:latin typeface="Calibri" panose="020F0502020204030204" pitchFamily="34" charset="0"/>
              </a:rPr>
              <a:t>DOOR CLEARANCES</a:t>
            </a:r>
          </a:p>
        </p:txBody>
      </p:sp>
      <p:sp>
        <p:nvSpPr>
          <p:cNvPr id="20" name="TextBox 19">
            <a:extLst>
              <a:ext uri="{FF2B5EF4-FFF2-40B4-BE49-F238E27FC236}">
                <a16:creationId xmlns:a16="http://schemas.microsoft.com/office/drawing/2014/main" id="{CB7C5054-B094-4445-90E1-E917EB2D39ED}"/>
              </a:ext>
            </a:extLst>
          </p:cNvPr>
          <p:cNvSpPr txBox="1"/>
          <p:nvPr/>
        </p:nvSpPr>
        <p:spPr>
          <a:xfrm>
            <a:off x="5105399" y="5568725"/>
            <a:ext cx="1409341"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kern="1200" dirty="0">
                <a:latin typeface="Calibri" panose="020F0502020204030204" pitchFamily="34" charset="0"/>
              </a:rPr>
              <a:t>KITCHENS</a:t>
            </a:r>
          </a:p>
        </p:txBody>
      </p:sp>
      <p:sp>
        <p:nvSpPr>
          <p:cNvPr id="21" name="TextBox 20">
            <a:extLst>
              <a:ext uri="{FF2B5EF4-FFF2-40B4-BE49-F238E27FC236}">
                <a16:creationId xmlns:a16="http://schemas.microsoft.com/office/drawing/2014/main" id="{1AEEBD59-044C-4811-B5CA-AD3121D29AEE}"/>
              </a:ext>
            </a:extLst>
          </p:cNvPr>
          <p:cNvSpPr txBox="1"/>
          <p:nvPr/>
        </p:nvSpPr>
        <p:spPr>
          <a:xfrm>
            <a:off x="7050245" y="5568725"/>
            <a:ext cx="1409341"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dirty="0">
                <a:latin typeface="Calibri" panose="020F0502020204030204" pitchFamily="34" charset="0"/>
              </a:rPr>
              <a:t>BATHROOMS</a:t>
            </a:r>
            <a:endParaRPr lang="en-US" sz="1600" b="1" kern="1200" dirty="0">
              <a:latin typeface="Calibri" panose="020F0502020204030204" pitchFamily="34" charset="0"/>
            </a:endParaRPr>
          </a:p>
        </p:txBody>
      </p:sp>
    </p:spTree>
    <p:extLst>
      <p:ext uri="{BB962C8B-B14F-4D97-AF65-F5344CB8AC3E}">
        <p14:creationId xmlns:p14="http://schemas.microsoft.com/office/powerpoint/2010/main" val="22649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45911</TotalTime>
  <Words>1322</Words>
  <Application>Microsoft Office PowerPoint</Application>
  <PresentationFormat>On-screen Show (4:3)</PresentationFormat>
  <Paragraphs>156</Paragraphs>
  <Slides>14</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Corbel</vt:lpstr>
      <vt:lpstr>Depth</vt:lpstr>
      <vt:lpstr>Worksheet</vt:lpstr>
      <vt:lpstr>CDBG Technical Compliance Overview   Environmental Construction Documents Project Development Budget  Accessibility Procurement Energy &amp; Green Building</vt:lpstr>
      <vt:lpstr>PowerPoint Presentation</vt:lpstr>
      <vt:lpstr>PowerPoint Presentation</vt:lpstr>
      <vt:lpstr>CDBG Technical Compliance</vt:lpstr>
      <vt:lpstr>Environmental</vt:lpstr>
      <vt:lpstr>Construction Drawings &amp; Specifications</vt:lpstr>
      <vt:lpstr>Accessibility/Adaptability</vt:lpstr>
      <vt:lpstr>Accessible Routes</vt:lpstr>
      <vt:lpstr>UFAS/TYPE A Adaptable Units</vt:lpstr>
      <vt:lpstr>Project Development &amp; Construction Cost</vt:lpstr>
      <vt:lpstr>Procurement</vt:lpstr>
      <vt:lpstr>Procurement</vt:lpstr>
      <vt:lpstr>Energy &amp; Green Building</vt:lpstr>
      <vt:lpstr>THANK YOU FOR YOUR TIME!</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Stevens, Simeon</cp:lastModifiedBy>
  <cp:revision>167</cp:revision>
  <cp:lastPrinted>2025-03-13T15:37:53Z</cp:lastPrinted>
  <dcterms:created xsi:type="dcterms:W3CDTF">2015-01-22T14:56:49Z</dcterms:created>
  <dcterms:modified xsi:type="dcterms:W3CDTF">2025-03-29T13:16:14Z</dcterms:modified>
</cp:coreProperties>
</file>