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4"/>
    <p:sldMasterId id="2147483669" r:id="rId5"/>
  </p:sldMasterIdLst>
  <p:notesMasterIdLst>
    <p:notesMasterId r:id="rId30"/>
  </p:notesMasterIdLst>
  <p:sldIdLst>
    <p:sldId id="261" r:id="rId6"/>
    <p:sldId id="263" r:id="rId7"/>
    <p:sldId id="264" r:id="rId8"/>
    <p:sldId id="265"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Lst>
  <p:sldSz cx="9144000" cy="5143500" type="screen16x9"/>
  <p:notesSz cx="6858000" cy="9144000"/>
  <p:embeddedFontLst>
    <p:embeddedFont>
      <p:font typeface="Poppins" panose="00000500000000000000" pitchFamily="2" charset="0"/>
      <p:regular r:id="rId31"/>
      <p:bold r:id="rId32"/>
      <p:italic r:id="rId33"/>
      <p:boldItalic r:id="rId34"/>
    </p:embeddedFont>
    <p:embeddedFont>
      <p:font typeface="Poppins SemiBold" panose="000007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70E8"/>
    <a:srgbClr val="04722F"/>
    <a:srgbClr val="02B346"/>
    <a:srgbClr val="003D9C"/>
    <a:srgbClr val="7094F5"/>
    <a:srgbClr val="7094F4"/>
    <a:srgbClr val="92343D"/>
    <a:srgbClr val="D7333D"/>
    <a:srgbClr val="F9A91A"/>
    <a:srgbClr val="F17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738B14-A745-430C-A725-5E6C1F02C29E}" v="11" dt="2025-03-10T18:09:15.3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0" autoAdjust="0"/>
    <p:restoredTop sz="81432" autoAdjust="0"/>
  </p:normalViewPr>
  <p:slideViewPr>
    <p:cSldViewPr snapToGrid="0">
      <p:cViewPr varScale="1">
        <p:scale>
          <a:sx n="89" d="100"/>
          <a:sy n="89" d="100"/>
        </p:scale>
        <p:origin x="1267"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6.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24532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Routes for entry include:</a:t>
            </a:r>
          </a:p>
        </p:txBody>
      </p:sp>
    </p:spTree>
    <p:extLst>
      <p:ext uri="{BB962C8B-B14F-4D97-AF65-F5344CB8AC3E}">
        <p14:creationId xmlns:p14="http://schemas.microsoft.com/office/powerpoint/2010/main" val="855366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Radon is classified as a class-a carcinogen, as such prolonged…</a:t>
            </a:r>
          </a:p>
          <a:p>
            <a:pPr marL="158750" indent="0">
              <a:buNone/>
            </a:pPr>
            <a:endParaRPr lang="en-US" dirty="0"/>
          </a:p>
          <a:p>
            <a:pPr marL="158750" indent="0">
              <a:buNone/>
            </a:pPr>
            <a:r>
              <a:rPr lang="en-US" dirty="0"/>
              <a:t>Symptoms may only be seen once lung cancer has developed and progressed enough to cause shortness of breath, chest pain, wheezing, etc.</a:t>
            </a:r>
          </a:p>
          <a:p>
            <a:pPr marL="158750" indent="0">
              <a:buNone/>
            </a:pPr>
            <a:endParaRPr lang="en-US" dirty="0"/>
          </a:p>
          <a:p>
            <a:pPr marL="158750" indent="0">
              <a:buNone/>
            </a:pPr>
            <a:r>
              <a:rPr lang="en-US" dirty="0"/>
              <a:t>…AND DNA which can result in the development of lung cancer.</a:t>
            </a:r>
          </a:p>
        </p:txBody>
      </p:sp>
    </p:spTree>
    <p:extLst>
      <p:ext uri="{BB962C8B-B14F-4D97-AF65-F5344CB8AC3E}">
        <p14:creationId xmlns:p14="http://schemas.microsoft.com/office/powerpoint/2010/main" val="282961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About 35% of all cancer deaths – per 2018 CDC data</a:t>
            </a:r>
          </a:p>
          <a:p>
            <a:pPr marL="158750" indent="0">
              <a:buNone/>
            </a:pPr>
            <a:endParaRPr lang="en-US" dirty="0"/>
          </a:p>
          <a:p>
            <a:pPr marL="158750" indent="0">
              <a:buNone/>
            </a:pPr>
            <a:r>
              <a:rPr lang="en-US" dirty="0"/>
              <a:t>21,000/year is about 58/day</a:t>
            </a:r>
          </a:p>
          <a:p>
            <a:endParaRPr lang="en-US" dirty="0"/>
          </a:p>
        </p:txBody>
      </p:sp>
    </p:spTree>
    <p:extLst>
      <p:ext uri="{BB962C8B-B14F-4D97-AF65-F5344CB8AC3E}">
        <p14:creationId xmlns:p14="http://schemas.microsoft.com/office/powerpoint/2010/main" val="3174174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US avg. indoor level is 1.3 </a:t>
            </a:r>
            <a:r>
              <a:rPr lang="en-US" dirty="0" err="1"/>
              <a:t>pCi</a:t>
            </a:r>
            <a:r>
              <a:rPr lang="en-US" dirty="0"/>
              <a:t>/L</a:t>
            </a:r>
          </a:p>
          <a:p>
            <a:pPr marL="158750" indent="0">
              <a:buNone/>
            </a:pPr>
            <a:r>
              <a:rPr lang="en-US" dirty="0"/>
              <a:t>US avg. outdoor level is 0.4 </a:t>
            </a:r>
            <a:r>
              <a:rPr lang="en-US" dirty="0" err="1"/>
              <a:t>pCi</a:t>
            </a:r>
            <a:r>
              <a:rPr lang="en-US" dirty="0"/>
              <a:t>/l</a:t>
            </a:r>
          </a:p>
          <a:p>
            <a:pPr marL="158750" indent="0">
              <a:buNone/>
            </a:pPr>
            <a:endParaRPr lang="en-US" dirty="0"/>
          </a:p>
          <a:p>
            <a:pPr marL="158750" indent="0">
              <a:buNone/>
            </a:pPr>
            <a:r>
              <a:rPr lang="en-US" dirty="0"/>
              <a:t>The EPA also recommends additional testing and/or mitigation for homes whose results are between 2.0 and 3.9 </a:t>
            </a:r>
            <a:r>
              <a:rPr lang="en-US" dirty="0" err="1"/>
              <a:t>pCi</a:t>
            </a:r>
            <a:r>
              <a:rPr lang="en-US" dirty="0"/>
              <a:t>/L</a:t>
            </a:r>
          </a:p>
          <a:p>
            <a:endParaRPr lang="en-US" dirty="0"/>
          </a:p>
        </p:txBody>
      </p:sp>
    </p:spTree>
    <p:extLst>
      <p:ext uri="{BB962C8B-B14F-4D97-AF65-F5344CB8AC3E}">
        <p14:creationId xmlns:p14="http://schemas.microsoft.com/office/powerpoint/2010/main" val="2546572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Because radon originates from rock and soil and geologic formations are not uniform, and due to all the variables in house construction and occupancy patterns, one home can have elevated levels, while the house next door does not. </a:t>
            </a:r>
          </a:p>
        </p:txBody>
      </p:sp>
    </p:spTree>
    <p:extLst>
      <p:ext uri="{BB962C8B-B14F-4D97-AF65-F5344CB8AC3E}">
        <p14:creationId xmlns:p14="http://schemas.microsoft.com/office/powerpoint/2010/main" val="3338479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 current recommendations for percentage-based testing in multi-family housing likely do not comprehensively identify the risk for radon exposure in multi-family housing. Specifically, testing 10% or 25% of all ground-floor units results in a generally low probability of identifying units with radon levels at or above 4.0 </a:t>
            </a:r>
            <a:r>
              <a:rPr lang="en-US" dirty="0" err="1"/>
              <a:t>pCi</a:t>
            </a:r>
            <a:r>
              <a:rPr lang="en-US" dirty="0"/>
              <a:t>/L in structures with fewer than 30 ground-floor units. To fully characterize radon risk in multi-family buildings, it is recommended to test 100% of ground-contact units.</a:t>
            </a:r>
          </a:p>
          <a:p>
            <a:endParaRPr lang="en-US" dirty="0"/>
          </a:p>
        </p:txBody>
      </p:sp>
    </p:spTree>
    <p:extLst>
      <p:ext uri="{BB962C8B-B14F-4D97-AF65-F5344CB8AC3E}">
        <p14:creationId xmlns:p14="http://schemas.microsoft.com/office/powerpoint/2010/main" val="3335260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Radon mitigation systems can reduce radon in air levels by up to 99%</a:t>
            </a:r>
          </a:p>
        </p:txBody>
      </p:sp>
    </p:spTree>
    <p:extLst>
      <p:ext uri="{BB962C8B-B14F-4D97-AF65-F5344CB8AC3E}">
        <p14:creationId xmlns:p14="http://schemas.microsoft.com/office/powerpoint/2010/main" val="1088866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 SSD is the most common type of system installed. The center image provides a diagram of such a system, where a small pit is excavated beneath the foundation, then piping is installed and run to the exterior of the home where a fan is mounted with an exhaust pipe above. </a:t>
            </a:r>
          </a:p>
          <a:p>
            <a:pPr marL="158750" indent="0">
              <a:buNone/>
            </a:pPr>
            <a:endParaRPr lang="en-US" dirty="0"/>
          </a:p>
          <a:p>
            <a:pPr marL="158750" indent="0">
              <a:buNone/>
            </a:pPr>
            <a:r>
              <a:rPr lang="en-US" dirty="0"/>
              <a:t>The image on the left shows how a system can be customized for the home via color-match painting. And the image on the right shows a fan cover box, which can make the system less obvious and more visually appealing. </a:t>
            </a:r>
          </a:p>
          <a:p>
            <a:pPr marL="158750" indent="0">
              <a:buNone/>
            </a:pPr>
            <a:endParaRPr lang="en-US" dirty="0"/>
          </a:p>
        </p:txBody>
      </p:sp>
    </p:spTree>
    <p:extLst>
      <p:ext uri="{BB962C8B-B14F-4D97-AF65-F5344CB8AC3E}">
        <p14:creationId xmlns:p14="http://schemas.microsoft.com/office/powerpoint/2010/main" val="2821390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 systems are easy to visually monitor with a manometer (pictured here). This device does not indicate the radon level. The manometer indicates the pressure difference between the inside air and that moving through the pipe. If the fluid level in the manometer is even on both sides, the system is not working. </a:t>
            </a:r>
            <a:br>
              <a:rPr lang="en-US" dirty="0"/>
            </a:br>
            <a:br>
              <a:rPr lang="en-US" dirty="0"/>
            </a:br>
            <a:r>
              <a:rPr lang="en-US" dirty="0"/>
              <a:t>Even after a mitigation system is installed periodic testing for radon in air is recommended (EPA suggests every 2 years). </a:t>
            </a:r>
          </a:p>
          <a:p>
            <a:endParaRPr lang="en-US" dirty="0"/>
          </a:p>
        </p:txBody>
      </p:sp>
    </p:spTree>
    <p:extLst>
      <p:ext uri="{BB962C8B-B14F-4D97-AF65-F5344CB8AC3E}">
        <p14:creationId xmlns:p14="http://schemas.microsoft.com/office/powerpoint/2010/main" val="1190382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Over the next several slides we will cover…</a:t>
            </a:r>
          </a:p>
          <a:p>
            <a:endParaRPr lang="en-US" dirty="0"/>
          </a:p>
        </p:txBody>
      </p:sp>
    </p:spTree>
    <p:extLst>
      <p:ext uri="{BB962C8B-B14F-4D97-AF65-F5344CB8AC3E}">
        <p14:creationId xmlns:p14="http://schemas.microsoft.com/office/powerpoint/2010/main" val="107203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Radon is a naturally occurring, radioactive gas. </a:t>
            </a:r>
          </a:p>
          <a:p>
            <a:pPr marL="158750" indent="0">
              <a:buNone/>
            </a:pPr>
            <a:endParaRPr lang="en-US" dirty="0"/>
          </a:p>
          <a:p>
            <a:pPr marL="158750" indent="0">
              <a:buNone/>
            </a:pPr>
            <a:r>
              <a:rPr lang="en-US" dirty="0"/>
              <a:t>Radon cannot be detected by our senses.  You can’t see, smell, or taste radon. </a:t>
            </a:r>
          </a:p>
          <a:p>
            <a:pPr marL="158750" indent="0">
              <a:buNone/>
            </a:pPr>
            <a:endParaRPr lang="en-US" dirty="0"/>
          </a:p>
          <a:p>
            <a:pPr marL="158750" indent="0">
              <a:buNone/>
            </a:pPr>
            <a:r>
              <a:rPr lang="en-US" dirty="0"/>
              <a:t>And it is found…</a:t>
            </a:r>
          </a:p>
          <a:p>
            <a:pPr marL="158750" indent="0">
              <a:buNone/>
            </a:pPr>
            <a:endParaRPr lang="en-US" dirty="0"/>
          </a:p>
          <a:p>
            <a:pPr marL="158750" indent="0">
              <a:buNone/>
            </a:pPr>
            <a:r>
              <a:rPr lang="en-US" dirty="0"/>
              <a:t>Radon is one of the nation’s most important environmental threats – one that places people at risk in their own homes. Radon is the leading environmental cause of cancer; the leading cause of lung cancer in non-smokers, and the second leading cause of lung cancer overall, after smoking.</a:t>
            </a:r>
          </a:p>
          <a:p>
            <a:endParaRPr lang="en-US" dirty="0"/>
          </a:p>
        </p:txBody>
      </p:sp>
    </p:spTree>
    <p:extLst>
      <p:ext uri="{BB962C8B-B14F-4D97-AF65-F5344CB8AC3E}">
        <p14:creationId xmlns:p14="http://schemas.microsoft.com/office/powerpoint/2010/main" val="4004311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47B25-B58A-B11A-0B8A-BCD23DAD71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B8A1AB-2557-260B-9AE2-589C62CE181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BA97701-296B-FDEB-A7C1-71231BC09312}"/>
              </a:ext>
            </a:extLst>
          </p:cNvPr>
          <p:cNvSpPr>
            <a:spLocks noGrp="1"/>
          </p:cNvSpPr>
          <p:nvPr>
            <p:ph type="body" idx="1"/>
          </p:nvPr>
        </p:nvSpPr>
        <p:spPr/>
        <p:txBody>
          <a:bodyPr/>
          <a:lstStyle/>
          <a:p>
            <a:pPr marL="158750" indent="0">
              <a:buNone/>
            </a:pPr>
            <a:r>
              <a:rPr lang="en-US" dirty="0"/>
              <a:t>Radon gas is formed by the natural decay of radium which is a decay product of uranium. Both radium and uranium are very common, solid elements present in soil and rock. Radon itself is not dangerous, but as it decays, the gas produces radiation in the form of microscopic particles that can cling to house dust or other airborne particles. Outdoor radon is diluted quickly and poses little threat, but when it migrates into a building and accumulates, it can become a health hazard.</a:t>
            </a:r>
          </a:p>
        </p:txBody>
      </p:sp>
    </p:spTree>
    <p:extLst>
      <p:ext uri="{BB962C8B-B14F-4D97-AF65-F5344CB8AC3E}">
        <p14:creationId xmlns:p14="http://schemas.microsoft.com/office/powerpoint/2010/main" val="1262233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Click PLAY button on video (MUTE SELF to remove feedback)</a:t>
            </a:r>
          </a:p>
          <a:p>
            <a:endParaRPr lang="en-US" dirty="0"/>
          </a:p>
        </p:txBody>
      </p:sp>
    </p:spTree>
    <p:extLst>
      <p:ext uri="{BB962C8B-B14F-4D97-AF65-F5344CB8AC3E}">
        <p14:creationId xmlns:p14="http://schemas.microsoft.com/office/powerpoint/2010/main" val="1281061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en-US" dirty="0">
                <a:latin typeface="Arial" panose="020B0604020202020204" pitchFamily="34" charset="0"/>
              </a:rPr>
              <a:t>During radon decay, gamma and alpha radiation result. Gamma is not the greatest concern in this scenario but rather the slow moving, bulky, alpha particles which pack quite a punch to sensitive lung tissue. Alpha particles can’t pass through your skin but can be inhaled and affect the bronchial cells in the upper airway of the lungs.</a:t>
            </a:r>
          </a:p>
          <a:p>
            <a:endParaRPr lang="en-US" dirty="0"/>
          </a:p>
        </p:txBody>
      </p:sp>
    </p:spTree>
    <p:extLst>
      <p:ext uri="{BB962C8B-B14F-4D97-AF65-F5344CB8AC3E}">
        <p14:creationId xmlns:p14="http://schemas.microsoft.com/office/powerpoint/2010/main" val="2466878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Pictured here, at 100x magnification, is the plastic chip from an alpha track detector. This detector was exposed to a radon level of 4 </a:t>
            </a:r>
            <a:r>
              <a:rPr lang="en-US" dirty="0" err="1"/>
              <a:t>pCi</a:t>
            </a:r>
            <a:r>
              <a:rPr lang="en-US" dirty="0"/>
              <a:t>/L for 3 months. A picocurie per liter is a unit of measure for radiation. The spots you see on this chip are pits created by the alpha particles as they contacted the plastic chip. Now, if they can do that kind of damage to a rigid plastic chip, imagine what happens to sensitive lung tissue…</a:t>
            </a:r>
          </a:p>
          <a:p>
            <a:pPr marL="158750" indent="0">
              <a:buNone/>
            </a:pPr>
            <a:endParaRPr lang="en-US" dirty="0"/>
          </a:p>
        </p:txBody>
      </p:sp>
    </p:spTree>
    <p:extLst>
      <p:ext uri="{BB962C8B-B14F-4D97-AF65-F5344CB8AC3E}">
        <p14:creationId xmlns:p14="http://schemas.microsoft.com/office/powerpoint/2010/main" val="894900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Radon levels vary for many reasons (weather (wind, temperature), geology, and building construction, to name a few), but a data mapping project that was completed in partnership with DEEP some years ago, helps to show an area’s potential for elevated results. It may be hard to see here, but most of the state is the dark yellow/tan color, indicating that about 22% of homes tested had an elevated radon level. This is very similar to the State average of 26% (or about 1 in 4 homes). Orange and red areas have higher potential at 33% and 48% respectively.</a:t>
            </a:r>
          </a:p>
          <a:p>
            <a:pPr marL="158750" indent="0">
              <a:buNone/>
            </a:pPr>
            <a:endParaRPr lang="en-US" dirty="0"/>
          </a:p>
        </p:txBody>
      </p:sp>
    </p:spTree>
    <p:extLst>
      <p:ext uri="{BB962C8B-B14F-4D97-AF65-F5344CB8AC3E}">
        <p14:creationId xmlns:p14="http://schemas.microsoft.com/office/powerpoint/2010/main" val="3835752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 air pressure within a home is typically lower than in the surrounding air and soil, especially in the basement and foundation levels. As warm air rises it creates the need for makeup air, wherein soil gases are drawn into the home. In this way, a home acts like a vacuum via what’s referred to as the stack effect. The driving force is from negative pressure.</a:t>
            </a:r>
          </a:p>
        </p:txBody>
      </p:sp>
    </p:spTree>
    <p:extLst>
      <p:ext uri="{BB962C8B-B14F-4D97-AF65-F5344CB8AC3E}">
        <p14:creationId xmlns:p14="http://schemas.microsoft.com/office/powerpoint/2010/main" val="66226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AGE">
    <p:spTree>
      <p:nvGrpSpPr>
        <p:cNvPr id="1" name="Shape 9"/>
        <p:cNvGrpSpPr/>
        <p:nvPr/>
      </p:nvGrpSpPr>
      <p:grpSpPr>
        <a:xfrm>
          <a:off x="0" y="0"/>
          <a:ext cx="0" cy="0"/>
          <a:chOff x="0" y="0"/>
          <a:chExt cx="0" cy="0"/>
        </a:xfrm>
      </p:grpSpPr>
      <p:sp>
        <p:nvSpPr>
          <p:cNvPr id="6" name="Rectangle 5">
            <a:extLst>
              <a:ext uri="{FF2B5EF4-FFF2-40B4-BE49-F238E27FC236}">
                <a16:creationId xmlns:a16="http://schemas.microsoft.com/office/drawing/2014/main" id="{A9A94F52-EB2B-B93C-5AF1-E5F25B1B56C0}"/>
              </a:ext>
            </a:extLst>
          </p:cNvPr>
          <p:cNvSpPr/>
          <p:nvPr userDrawn="1"/>
        </p:nvSpPr>
        <p:spPr>
          <a:xfrm>
            <a:off x="0" y="-8164"/>
            <a:ext cx="9144000" cy="5143500"/>
          </a:xfrm>
          <a:prstGeom prst="rect">
            <a:avLst/>
          </a:prstGeom>
          <a:solidFill>
            <a:srgbClr val="337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10;p2"/>
          <p:cNvSpPr txBox="1">
            <a:spLocks noGrp="1"/>
          </p:cNvSpPr>
          <p:nvPr>
            <p:ph type="ctrTitle"/>
          </p:nvPr>
        </p:nvSpPr>
        <p:spPr>
          <a:xfrm>
            <a:off x="4972041" y="2280056"/>
            <a:ext cx="3632262" cy="567175"/>
          </a:xfrm>
          <a:prstGeom prst="rect">
            <a:avLst/>
          </a:prstGeom>
        </p:spPr>
        <p:txBody>
          <a:bodyPr spcFirstLastPara="1" wrap="square" lIns="0" tIns="0" rIns="0" bIns="0" anchor="b" anchorCtr="0">
            <a:noAutofit/>
          </a:bodyPr>
          <a:lstStyle>
            <a:lvl1pPr lvl="0" algn="l">
              <a:spcBef>
                <a:spcPts val="0"/>
              </a:spcBef>
              <a:spcAft>
                <a:spcPts val="0"/>
              </a:spcAft>
              <a:buSzPts val="5200"/>
              <a:buNone/>
              <a:defRPr sz="2800" b="1">
                <a:solidFill>
                  <a:schemeClr val="bg1"/>
                </a:solidFill>
                <a:latin typeface="+mn-lt"/>
                <a:cs typeface="Poppins SemiBold" panose="00000700000000000000" pitchFamily="2"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a:t>Click to edit Master title style</a:t>
            </a:r>
            <a:endParaRPr dirty="0"/>
          </a:p>
        </p:txBody>
      </p:sp>
      <p:sp>
        <p:nvSpPr>
          <p:cNvPr id="11" name="Google Shape;11;p2"/>
          <p:cNvSpPr txBox="1">
            <a:spLocks noGrp="1"/>
          </p:cNvSpPr>
          <p:nvPr>
            <p:ph type="subTitle" idx="1"/>
          </p:nvPr>
        </p:nvSpPr>
        <p:spPr>
          <a:xfrm>
            <a:off x="4874072" y="2862288"/>
            <a:ext cx="3876587" cy="393600"/>
          </a:xfrm>
          <a:prstGeom prst="rect">
            <a:avLst/>
          </a:prstGeom>
        </p:spPr>
        <p:txBody>
          <a:bodyPr spcFirstLastPara="1" wrap="square" lIns="0" tIns="0" rIns="0" bIns="0" anchor="t" anchorCtr="0">
            <a:noAutofit/>
          </a:bodyPr>
          <a:lstStyle>
            <a:lvl1pPr lvl="0" algn="l">
              <a:lnSpc>
                <a:spcPct val="100000"/>
              </a:lnSpc>
              <a:spcBef>
                <a:spcPts val="0"/>
              </a:spcBef>
              <a:spcAft>
                <a:spcPts val="0"/>
              </a:spcAft>
              <a:buSzPts val="2800"/>
              <a:buNone/>
              <a:defRPr sz="1500">
                <a:solidFill>
                  <a:schemeClr val="bg1"/>
                </a:solidFill>
                <a:latin typeface="+mn-lt"/>
                <a:cs typeface="Poppins" panose="00000500000000000000" pitchFamily="2"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a:t>Click to edit Master subtitle style</a:t>
            </a:r>
            <a:endParaRPr dirty="0"/>
          </a:p>
        </p:txBody>
      </p:sp>
      <p:pic>
        <p:nvPicPr>
          <p:cNvPr id="7" name="Google Shape;86;p18">
            <a:extLst>
              <a:ext uri="{FF2B5EF4-FFF2-40B4-BE49-F238E27FC236}">
                <a16:creationId xmlns:a16="http://schemas.microsoft.com/office/drawing/2014/main" id="{FB26CCDB-852D-C193-08EA-51D84E08A3DA}"/>
              </a:ext>
            </a:extLst>
          </p:cNvPr>
          <p:cNvPicPr preferRelativeResize="0"/>
          <p:nvPr userDrawn="1"/>
        </p:nvPicPr>
        <p:blipFill>
          <a:blip r:embed="rId2">
            <a:alphaModFix/>
          </a:blip>
          <a:stretch>
            <a:fillRect/>
          </a:stretch>
        </p:blipFill>
        <p:spPr>
          <a:xfrm>
            <a:off x="826041" y="2139089"/>
            <a:ext cx="3222789" cy="829325"/>
          </a:xfrm>
          <a:prstGeom prst="rect">
            <a:avLst/>
          </a:prstGeom>
          <a:noFill/>
          <a:ln>
            <a:noFill/>
          </a:ln>
        </p:spPr>
      </p:pic>
      <p:cxnSp>
        <p:nvCxnSpPr>
          <p:cNvPr id="8" name="Google Shape;87;p18">
            <a:extLst>
              <a:ext uri="{FF2B5EF4-FFF2-40B4-BE49-F238E27FC236}">
                <a16:creationId xmlns:a16="http://schemas.microsoft.com/office/drawing/2014/main" id="{A55AE34A-EF13-0F74-EAE5-4B588DA93502}"/>
              </a:ext>
            </a:extLst>
          </p:cNvPr>
          <p:cNvCxnSpPr/>
          <p:nvPr userDrawn="1"/>
        </p:nvCxnSpPr>
        <p:spPr>
          <a:xfrm>
            <a:off x="4539144" y="1904997"/>
            <a:ext cx="0" cy="129750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Table of Contents">
    <p:spTree>
      <p:nvGrpSpPr>
        <p:cNvPr id="1" name="Shape 13"/>
        <p:cNvGrpSpPr/>
        <p:nvPr/>
      </p:nvGrpSpPr>
      <p:grpSpPr>
        <a:xfrm>
          <a:off x="0" y="0"/>
          <a:ext cx="0" cy="0"/>
          <a:chOff x="0" y="0"/>
          <a:chExt cx="0" cy="0"/>
        </a:xfrm>
      </p:grpSpPr>
      <p:sp>
        <p:nvSpPr>
          <p:cNvPr id="9" name="Text Placeholder 8">
            <a:extLst>
              <a:ext uri="{FF2B5EF4-FFF2-40B4-BE49-F238E27FC236}">
                <a16:creationId xmlns:a16="http://schemas.microsoft.com/office/drawing/2014/main" id="{EC13F86C-4F2E-90A3-24CE-FAE6F5494E9A}"/>
              </a:ext>
            </a:extLst>
          </p:cNvPr>
          <p:cNvSpPr>
            <a:spLocks noGrp="1"/>
          </p:cNvSpPr>
          <p:nvPr>
            <p:ph type="body" sz="quarter" idx="13"/>
          </p:nvPr>
        </p:nvSpPr>
        <p:spPr>
          <a:xfrm>
            <a:off x="4343914" y="1028715"/>
            <a:ext cx="4054475" cy="3281362"/>
          </a:xfrm>
        </p:spPr>
        <p:txBody>
          <a:bodyPr>
            <a:normAutofit/>
          </a:bodyPr>
          <a:lstStyle>
            <a:lvl1pPr marL="457200" indent="-342900">
              <a:lnSpc>
                <a:spcPct val="150000"/>
              </a:lnSpc>
              <a:buClr>
                <a:srgbClr val="3371E7"/>
              </a:buClr>
              <a:buSzPct val="100000"/>
              <a:buFont typeface="+mj-lt"/>
              <a:buAutoNum type="arabicPeriod"/>
              <a:defRPr sz="1200" b="1">
                <a:solidFill>
                  <a:srgbClr val="3370E8"/>
                </a:solidFill>
                <a:latin typeface="+mn-lt"/>
                <a:cs typeface="Poppins SemiBold" panose="00000700000000000000" pitchFamily="2" charset="0"/>
              </a:defRPr>
            </a:lvl1pPr>
          </a:lstStyle>
          <a:p>
            <a:pPr lvl="0"/>
            <a:r>
              <a:rPr lang="en-US"/>
              <a:t>Click to edit Master text styles</a:t>
            </a:r>
          </a:p>
        </p:txBody>
      </p:sp>
      <p:sp>
        <p:nvSpPr>
          <p:cNvPr id="15" name="Google Shape;15;p3"/>
          <p:cNvSpPr txBox="1">
            <a:spLocks noGrp="1"/>
          </p:cNvSpPr>
          <p:nvPr>
            <p:ph type="sldNum" idx="12"/>
          </p:nvPr>
        </p:nvSpPr>
        <p:spPr>
          <a:xfrm>
            <a:off x="8358162" y="4810169"/>
            <a:ext cx="548700" cy="227190"/>
          </a:xfrm>
          <a:prstGeom prst="rect">
            <a:avLst/>
          </a:prstGeom>
        </p:spPr>
        <p:txBody>
          <a:bodyPr spcFirstLastPara="1" wrap="square" lIns="91425" tIns="91425" rIns="91425" bIns="91425" anchor="ctr" anchorCtr="0">
            <a:noAutofit/>
          </a:bodyPr>
          <a:lstStyle>
            <a:lvl1pPr lvl="0">
              <a:buNone/>
              <a:defRPr sz="700" b="1">
                <a:solidFill>
                  <a:srgbClr val="3371E7"/>
                </a:solidFill>
                <a:latin typeface="+mn-lt"/>
                <a:cs typeface="Poppins SemiBold" panose="000007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 name="Google Shape;94;p19">
            <a:extLst>
              <a:ext uri="{FF2B5EF4-FFF2-40B4-BE49-F238E27FC236}">
                <a16:creationId xmlns:a16="http://schemas.microsoft.com/office/drawing/2014/main" id="{8E8A1A5E-D989-1B34-B788-06B6BC7E5580}"/>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dirty="0">
                <a:solidFill>
                  <a:srgbClr val="3371E7"/>
                </a:solidFill>
                <a:latin typeface="+mn-lt"/>
                <a:ea typeface="Poppins SemiBold"/>
                <a:cs typeface="Poppins SemiBold"/>
                <a:sym typeface="Poppins SemiBold"/>
              </a:rPr>
              <a:t>Connecticut Public Health</a:t>
            </a:r>
            <a:endParaRPr sz="800" b="1" dirty="0">
              <a:solidFill>
                <a:srgbClr val="3371E7"/>
              </a:solidFill>
              <a:latin typeface="+mn-lt"/>
              <a:ea typeface="Poppins SemiBold"/>
              <a:cs typeface="Poppins SemiBold"/>
              <a:sym typeface="Poppins SemiBold"/>
            </a:endParaRPr>
          </a:p>
        </p:txBody>
      </p:sp>
      <p:cxnSp>
        <p:nvCxnSpPr>
          <p:cNvPr id="3" name="Google Shape;95;p19">
            <a:extLst>
              <a:ext uri="{FF2B5EF4-FFF2-40B4-BE49-F238E27FC236}">
                <a16:creationId xmlns:a16="http://schemas.microsoft.com/office/drawing/2014/main" id="{B9D160B0-497E-04F2-AE76-1042055F0269}"/>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sp>
        <p:nvSpPr>
          <p:cNvPr id="5" name="Google Shape;104;p20">
            <a:extLst>
              <a:ext uri="{FF2B5EF4-FFF2-40B4-BE49-F238E27FC236}">
                <a16:creationId xmlns:a16="http://schemas.microsoft.com/office/drawing/2014/main" id="{5F876389-FBF8-503E-BBAC-1164163C47FD}"/>
              </a:ext>
            </a:extLst>
          </p:cNvPr>
          <p:cNvSpPr txBox="1"/>
          <p:nvPr userDrawn="1"/>
        </p:nvSpPr>
        <p:spPr>
          <a:xfrm>
            <a:off x="753775" y="1641600"/>
            <a:ext cx="3072600" cy="18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dirty="0">
                <a:solidFill>
                  <a:srgbClr val="3371E7"/>
                </a:solidFill>
                <a:latin typeface="Poppins SemiBold"/>
                <a:ea typeface="Poppins SemiBold"/>
                <a:cs typeface="Poppins SemiBold"/>
                <a:sym typeface="Poppins SemiBold"/>
              </a:rPr>
              <a:t>Table of </a:t>
            </a:r>
            <a:endParaRPr sz="4000" dirty="0">
              <a:solidFill>
                <a:srgbClr val="3371E7"/>
              </a:solidFill>
              <a:latin typeface="Poppins SemiBold"/>
              <a:ea typeface="Poppins SemiBold"/>
              <a:cs typeface="Poppins SemiBold"/>
              <a:sym typeface="Poppins SemiBold"/>
            </a:endParaRPr>
          </a:p>
          <a:p>
            <a:pPr marL="0" lvl="0" indent="0" algn="l" rtl="0">
              <a:spcBef>
                <a:spcPts val="0"/>
              </a:spcBef>
              <a:spcAft>
                <a:spcPts val="0"/>
              </a:spcAft>
              <a:buNone/>
            </a:pPr>
            <a:r>
              <a:rPr lang="en" sz="4000" dirty="0">
                <a:solidFill>
                  <a:srgbClr val="3371E7"/>
                </a:solidFill>
                <a:latin typeface="Poppins SemiBold"/>
                <a:ea typeface="Poppins SemiBold"/>
                <a:cs typeface="Poppins SemiBold"/>
                <a:sym typeface="Poppins SemiBold"/>
              </a:rPr>
              <a:t>contents</a:t>
            </a:r>
            <a:endParaRPr sz="4000" dirty="0">
              <a:solidFill>
                <a:srgbClr val="3371E7"/>
              </a:solidFill>
              <a:latin typeface="Poppins SemiBold"/>
              <a:ea typeface="Poppins SemiBold"/>
              <a:cs typeface="Poppins SemiBold"/>
              <a:sym typeface="Poppins SemiBold"/>
            </a:endParaRPr>
          </a:p>
          <a:p>
            <a:pPr marL="0" lvl="0" indent="0" algn="l" rtl="0">
              <a:spcBef>
                <a:spcPts val="0"/>
              </a:spcBef>
              <a:spcAft>
                <a:spcPts val="0"/>
              </a:spcAft>
              <a:buNone/>
            </a:pPr>
            <a:endParaRPr sz="3400" dirty="0">
              <a:solidFill>
                <a:srgbClr val="3371E7"/>
              </a:solidFill>
              <a:latin typeface="Poppins"/>
              <a:ea typeface="Poppins"/>
              <a:cs typeface="Poppins"/>
              <a:sym typeface="Poppins"/>
            </a:endParaRPr>
          </a:p>
        </p:txBody>
      </p:sp>
    </p:spTree>
    <p:extLst>
      <p:ext uri="{BB962C8B-B14F-4D97-AF65-F5344CB8AC3E}">
        <p14:creationId xmlns:p14="http://schemas.microsoft.com/office/powerpoint/2010/main" val="1787881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sp>
        <p:nvSpPr>
          <p:cNvPr id="4" name="Rectangle 3">
            <a:extLst>
              <a:ext uri="{FF2B5EF4-FFF2-40B4-BE49-F238E27FC236}">
                <a16:creationId xmlns:a16="http://schemas.microsoft.com/office/drawing/2014/main" id="{5848A094-969E-48EF-A809-53A4995F59F5}"/>
              </a:ext>
            </a:extLst>
          </p:cNvPr>
          <p:cNvSpPr/>
          <p:nvPr userDrawn="1"/>
        </p:nvSpPr>
        <p:spPr>
          <a:xfrm>
            <a:off x="0" y="0"/>
            <a:ext cx="9144000" cy="5143500"/>
          </a:xfrm>
          <a:prstGeom prst="rect">
            <a:avLst/>
          </a:prstGeom>
          <a:solidFill>
            <a:srgbClr val="337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168B519F-C49A-345B-0697-A1E2F6CC2DA5}"/>
              </a:ext>
            </a:extLst>
          </p:cNvPr>
          <p:cNvSpPr>
            <a:spLocks noGrp="1"/>
          </p:cNvSpPr>
          <p:nvPr>
            <p:ph type="body" sz="quarter" idx="13"/>
          </p:nvPr>
        </p:nvSpPr>
        <p:spPr>
          <a:xfrm>
            <a:off x="197244" y="1550535"/>
            <a:ext cx="4742150" cy="1960562"/>
          </a:xfrm>
        </p:spPr>
        <p:txBody>
          <a:bodyPr>
            <a:noAutofit/>
          </a:bodyPr>
          <a:lstStyle>
            <a:lvl1pPr marL="114300" indent="0">
              <a:lnSpc>
                <a:spcPct val="100000"/>
              </a:lnSpc>
              <a:buNone/>
              <a:defRPr sz="4700" b="1">
                <a:solidFill>
                  <a:schemeClr val="bg1"/>
                </a:solidFill>
                <a:latin typeface="+mn-lt"/>
                <a:cs typeface="Poppins SemiBold" panose="00000700000000000000" pitchFamily="2" charset="0"/>
              </a:defRPr>
            </a:lvl1pPr>
          </a:lstStyle>
          <a:p>
            <a:pPr lvl="0"/>
            <a:r>
              <a:rPr lang="en-US"/>
              <a:t>Click to edit Master text styles</a:t>
            </a:r>
          </a:p>
        </p:txBody>
      </p:sp>
      <p:sp>
        <p:nvSpPr>
          <p:cNvPr id="15" name="Google Shape;15;p3"/>
          <p:cNvSpPr txBox="1">
            <a:spLocks noGrp="1"/>
          </p:cNvSpPr>
          <p:nvPr>
            <p:ph type="sldNum" idx="12"/>
          </p:nvPr>
        </p:nvSpPr>
        <p:spPr>
          <a:xfrm>
            <a:off x="8358162" y="4810169"/>
            <a:ext cx="548700" cy="227190"/>
          </a:xfrm>
          <a:prstGeom prst="rect">
            <a:avLst/>
          </a:prstGeom>
        </p:spPr>
        <p:txBody>
          <a:bodyPr spcFirstLastPara="1" wrap="square" lIns="91425" tIns="91425" rIns="91425" bIns="91425" anchor="ctr" anchorCtr="0">
            <a:noAutofit/>
          </a:bodyPr>
          <a:lstStyle>
            <a:lvl1pPr lvl="0">
              <a:buNone/>
              <a:defRPr sz="700" b="1">
                <a:solidFill>
                  <a:schemeClr val="bg1"/>
                </a:solidFill>
                <a:latin typeface="+mn-lt"/>
                <a:cs typeface="Poppins SemiBold" panose="000007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 name="Google Shape;94;p19">
            <a:extLst>
              <a:ext uri="{FF2B5EF4-FFF2-40B4-BE49-F238E27FC236}">
                <a16:creationId xmlns:a16="http://schemas.microsoft.com/office/drawing/2014/main" id="{8E8A1A5E-D989-1B34-B788-06B6BC7E5580}"/>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mn-lt"/>
                <a:ea typeface="Poppins SemiBold"/>
                <a:cs typeface="Poppins SemiBold"/>
                <a:sym typeface="Poppins SemiBold"/>
              </a:rPr>
              <a:t>Connecticut Public Health</a:t>
            </a:r>
            <a:endParaRPr sz="800" b="1">
              <a:solidFill>
                <a:srgbClr val="3371E7"/>
              </a:solidFill>
              <a:latin typeface="+mn-lt"/>
              <a:ea typeface="Poppins SemiBold"/>
              <a:cs typeface="Poppins SemiBold"/>
              <a:sym typeface="Poppins SemiBold"/>
            </a:endParaRPr>
          </a:p>
        </p:txBody>
      </p:sp>
      <p:sp>
        <p:nvSpPr>
          <p:cNvPr id="6" name="Google Shape;110;p21">
            <a:extLst>
              <a:ext uri="{FF2B5EF4-FFF2-40B4-BE49-F238E27FC236}">
                <a16:creationId xmlns:a16="http://schemas.microsoft.com/office/drawing/2014/main" id="{3C3C8957-8E7B-83FC-230B-3E1D5820D7B1}"/>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dirty="0">
                <a:solidFill>
                  <a:schemeClr val="lt1"/>
                </a:solidFill>
                <a:latin typeface="+mn-lt"/>
                <a:ea typeface="Poppins SemiBold"/>
                <a:cs typeface="Poppins SemiBold"/>
                <a:sym typeface="Poppins SemiBold"/>
              </a:rPr>
              <a:t>Connecticut Public Health</a:t>
            </a:r>
            <a:endParaRPr sz="800" b="1" dirty="0">
              <a:solidFill>
                <a:schemeClr val="lt1"/>
              </a:solidFill>
              <a:latin typeface="+mn-lt"/>
              <a:ea typeface="Poppins SemiBold"/>
              <a:cs typeface="Poppins SemiBold"/>
              <a:sym typeface="Poppins SemiBold"/>
            </a:endParaRPr>
          </a:p>
        </p:txBody>
      </p:sp>
      <p:cxnSp>
        <p:nvCxnSpPr>
          <p:cNvPr id="7" name="Google Shape;111;p21">
            <a:extLst>
              <a:ext uri="{FF2B5EF4-FFF2-40B4-BE49-F238E27FC236}">
                <a16:creationId xmlns:a16="http://schemas.microsoft.com/office/drawing/2014/main" id="{9FCF6609-DB3B-1203-E242-DFBE647AEA98}"/>
              </a:ext>
            </a:extLst>
          </p:cNvPr>
          <p:cNvCxnSpPr/>
          <p:nvPr userDrawn="1"/>
        </p:nvCxnSpPr>
        <p:spPr>
          <a:xfrm rot="10800000">
            <a:off x="318600" y="4766180"/>
            <a:ext cx="8506800" cy="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129144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232757"/>
            <a:ext cx="8520600" cy="297925"/>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sz="1200" b="1">
                <a:solidFill>
                  <a:srgbClr val="3370E8"/>
                </a:solidFill>
                <a:latin typeface="+mn-lt"/>
                <a:cs typeface="Poppins SemiBold" panose="00000700000000000000" pitchFamily="2"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lang="en-US" dirty="0"/>
          </a:p>
        </p:txBody>
      </p:sp>
      <p:sp>
        <p:nvSpPr>
          <p:cNvPr id="18" name="Google Shape;18;p4"/>
          <p:cNvSpPr txBox="1">
            <a:spLocks noGrp="1"/>
          </p:cNvSpPr>
          <p:nvPr>
            <p:ph type="body" idx="1"/>
          </p:nvPr>
        </p:nvSpPr>
        <p:spPr>
          <a:xfrm>
            <a:off x="311700" y="791943"/>
            <a:ext cx="8520600" cy="3719784"/>
          </a:xfrm>
          <a:prstGeom prst="rect">
            <a:avLst/>
          </a:prstGeom>
        </p:spPr>
        <p:txBody>
          <a:bodyPr spcFirstLastPara="1" wrap="square" lIns="91425" tIns="91425" rIns="91425" bIns="91425" anchor="t" anchorCtr="0">
            <a:normAutofit/>
          </a:bodyPr>
          <a:lstStyle>
            <a:lvl1pPr marL="171450" lvl="0" indent="-171450">
              <a:spcBef>
                <a:spcPts val="0"/>
              </a:spcBef>
              <a:spcAft>
                <a:spcPts val="0"/>
              </a:spcAft>
              <a:buSzPct val="100000"/>
              <a:buFont typeface="Arial" panose="020B0604020202020204" pitchFamily="34" charset="0"/>
              <a:buChar char="•"/>
              <a:defRPr sz="1100" b="0">
                <a:solidFill>
                  <a:schemeClr val="tx1"/>
                </a:solidFill>
                <a:latin typeface="+mn-lt"/>
                <a:cs typeface="Poppins" panose="00000500000000000000" pitchFamily="2"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2" name="Google Shape;15;p3">
            <a:extLst>
              <a:ext uri="{FF2B5EF4-FFF2-40B4-BE49-F238E27FC236}">
                <a16:creationId xmlns:a16="http://schemas.microsoft.com/office/drawing/2014/main" id="{B15DC82E-BA6E-EAB5-04BD-969EAD7E679C}"/>
              </a:ext>
            </a:extLst>
          </p:cNvPr>
          <p:cNvSpPr txBox="1">
            <a:spLocks/>
          </p:cNvSpPr>
          <p:nvPr userDrawn="1"/>
        </p:nvSpPr>
        <p:spPr>
          <a:xfrm>
            <a:off x="8358162" y="4810169"/>
            <a:ext cx="548700" cy="2271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700" b="0" i="0" u="none" strike="noStrike" cap="none">
                <a:solidFill>
                  <a:srgbClr val="3371E7"/>
                </a:solidFill>
                <a:latin typeface="Poppins SemiBold" panose="00000700000000000000" pitchFamily="2" charset="0"/>
                <a:ea typeface="Arial"/>
                <a:cs typeface="Poppins SemiBold" panose="00000700000000000000" pitchFamily="2" charset="0"/>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b="1" smtClean="0">
                <a:latin typeface="+mn-lt"/>
              </a:rPr>
              <a:pPr/>
              <a:t>‹#›</a:t>
            </a:fld>
            <a:endParaRPr lang="en" b="1">
              <a:latin typeface="+mn-lt"/>
            </a:endParaRPr>
          </a:p>
        </p:txBody>
      </p:sp>
      <p:sp>
        <p:nvSpPr>
          <p:cNvPr id="3" name="Google Shape;94;p19">
            <a:extLst>
              <a:ext uri="{FF2B5EF4-FFF2-40B4-BE49-F238E27FC236}">
                <a16:creationId xmlns:a16="http://schemas.microsoft.com/office/drawing/2014/main" id="{1349046C-DD55-90B8-2239-839BA906E1F7}"/>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dirty="0">
                <a:solidFill>
                  <a:srgbClr val="3371E7"/>
                </a:solidFill>
                <a:latin typeface="+mn-lt"/>
                <a:ea typeface="Poppins SemiBold"/>
                <a:cs typeface="Poppins SemiBold"/>
                <a:sym typeface="Poppins SemiBold"/>
              </a:rPr>
              <a:t>Connecticut Public Health</a:t>
            </a:r>
            <a:endParaRPr sz="800" b="1" dirty="0">
              <a:solidFill>
                <a:srgbClr val="3371E7"/>
              </a:solidFill>
              <a:latin typeface="+mn-lt"/>
              <a:ea typeface="Poppins SemiBold"/>
              <a:cs typeface="Poppins SemiBold"/>
              <a:sym typeface="Poppins SemiBold"/>
            </a:endParaRPr>
          </a:p>
        </p:txBody>
      </p:sp>
      <p:cxnSp>
        <p:nvCxnSpPr>
          <p:cNvPr id="4" name="Google Shape;95;p19">
            <a:extLst>
              <a:ext uri="{FF2B5EF4-FFF2-40B4-BE49-F238E27FC236}">
                <a16:creationId xmlns:a16="http://schemas.microsoft.com/office/drawing/2014/main" id="{86BD8646-4DB9-3CB0-E55A-4B9221153448}"/>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reserve="1">
  <p:cSld name="Table/Chart PRIMAR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232757"/>
            <a:ext cx="8520600" cy="297925"/>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sz="1200" b="1">
                <a:solidFill>
                  <a:srgbClr val="3370E8"/>
                </a:solidFill>
                <a:latin typeface="Arial" panose="020B0604020202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lang="en-US" dirty="0"/>
          </a:p>
        </p:txBody>
      </p:sp>
      <p:sp>
        <p:nvSpPr>
          <p:cNvPr id="18" name="Google Shape;18;p4"/>
          <p:cNvSpPr txBox="1">
            <a:spLocks noGrp="1"/>
          </p:cNvSpPr>
          <p:nvPr>
            <p:ph type="body" idx="1"/>
          </p:nvPr>
        </p:nvSpPr>
        <p:spPr>
          <a:xfrm>
            <a:off x="311700" y="791943"/>
            <a:ext cx="8520600" cy="3719784"/>
          </a:xfrm>
          <a:prstGeom prst="rect">
            <a:avLst/>
          </a:prstGeom>
        </p:spPr>
        <p:txBody>
          <a:bodyPr spcFirstLastPara="1" wrap="square" lIns="91425" tIns="91425" rIns="91425" bIns="91425" anchor="t" anchorCtr="0">
            <a:normAutofit/>
          </a:bodyPr>
          <a:lstStyle>
            <a:lvl1pPr marL="171450" lvl="0" indent="-171450">
              <a:spcBef>
                <a:spcPts val="0"/>
              </a:spcBef>
              <a:spcAft>
                <a:spcPts val="0"/>
              </a:spcAft>
              <a:buSzPct val="100000"/>
              <a:buFont typeface="Arial" panose="020B0604020202020204" pitchFamily="34" charset="0"/>
              <a:buChar char="•"/>
              <a:defRPr sz="1100" b="0">
                <a:solidFill>
                  <a:schemeClr val="tx1"/>
                </a:solidFill>
                <a:latin typeface="Arial" panose="020B0604020202020204" pitchFamily="34" charset="0"/>
                <a:cs typeface="Arial" panose="020B0604020202020204" pitchFamily="34"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2" name="Google Shape;15;p3">
            <a:extLst>
              <a:ext uri="{FF2B5EF4-FFF2-40B4-BE49-F238E27FC236}">
                <a16:creationId xmlns:a16="http://schemas.microsoft.com/office/drawing/2014/main" id="{B15DC82E-BA6E-EAB5-04BD-969EAD7E679C}"/>
              </a:ext>
            </a:extLst>
          </p:cNvPr>
          <p:cNvSpPr txBox="1">
            <a:spLocks/>
          </p:cNvSpPr>
          <p:nvPr userDrawn="1"/>
        </p:nvSpPr>
        <p:spPr>
          <a:xfrm>
            <a:off x="8358162" y="4810169"/>
            <a:ext cx="548700" cy="2271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700" b="0" i="0" u="none" strike="noStrike" cap="none">
                <a:solidFill>
                  <a:srgbClr val="3371E7"/>
                </a:solidFill>
                <a:latin typeface="Poppins SemiBold" panose="00000700000000000000" pitchFamily="2" charset="0"/>
                <a:ea typeface="Arial"/>
                <a:cs typeface="Poppins SemiBold" panose="00000700000000000000" pitchFamily="2" charset="0"/>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b="1" smtClean="0">
                <a:latin typeface="Arial" panose="020B0604020202020204" pitchFamily="34" charset="0"/>
                <a:cs typeface="Arial" panose="020B0604020202020204" pitchFamily="34" charset="0"/>
              </a:rPr>
              <a:pPr/>
              <a:t>‹#›</a:t>
            </a:fld>
            <a:endParaRPr lang="en" b="1">
              <a:latin typeface="Arial" panose="020B0604020202020204" pitchFamily="34" charset="0"/>
              <a:cs typeface="Arial" panose="020B0604020202020204" pitchFamily="34" charset="0"/>
            </a:endParaRPr>
          </a:p>
        </p:txBody>
      </p:sp>
      <p:sp>
        <p:nvSpPr>
          <p:cNvPr id="3" name="Google Shape;94;p19">
            <a:extLst>
              <a:ext uri="{FF2B5EF4-FFF2-40B4-BE49-F238E27FC236}">
                <a16:creationId xmlns:a16="http://schemas.microsoft.com/office/drawing/2014/main" id="{1349046C-DD55-90B8-2239-839BA906E1F7}"/>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Arial" panose="020B0604020202020204" pitchFamily="34" charset="0"/>
                <a:ea typeface="Poppins SemiBold"/>
                <a:cs typeface="Arial" panose="020B0604020202020204" pitchFamily="34" charset="0"/>
                <a:sym typeface="Poppins SemiBold"/>
              </a:rPr>
              <a:t>Connecticut Public Health</a:t>
            </a:r>
            <a:endParaRPr sz="800" b="1">
              <a:solidFill>
                <a:srgbClr val="3371E7"/>
              </a:solidFill>
              <a:latin typeface="Arial" panose="020B0604020202020204" pitchFamily="34" charset="0"/>
              <a:ea typeface="Poppins SemiBold"/>
              <a:cs typeface="Arial" panose="020B0604020202020204" pitchFamily="34" charset="0"/>
              <a:sym typeface="Poppins SemiBold"/>
            </a:endParaRPr>
          </a:p>
        </p:txBody>
      </p:sp>
      <p:cxnSp>
        <p:nvCxnSpPr>
          <p:cNvPr id="4" name="Google Shape;95;p19">
            <a:extLst>
              <a:ext uri="{FF2B5EF4-FFF2-40B4-BE49-F238E27FC236}">
                <a16:creationId xmlns:a16="http://schemas.microsoft.com/office/drawing/2014/main" id="{86BD8646-4DB9-3CB0-E55A-4B9221153448}"/>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33726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reserve="1">
  <p:cSld name="Table/Chart SECONDAR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232757"/>
            <a:ext cx="8520600" cy="297925"/>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sz="1200" b="1">
                <a:solidFill>
                  <a:srgbClr val="3370E8"/>
                </a:solidFill>
                <a:latin typeface="Arial" panose="020B0604020202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lang="en-US" dirty="0"/>
          </a:p>
        </p:txBody>
      </p:sp>
      <p:sp>
        <p:nvSpPr>
          <p:cNvPr id="18" name="Google Shape;18;p4"/>
          <p:cNvSpPr txBox="1">
            <a:spLocks noGrp="1"/>
          </p:cNvSpPr>
          <p:nvPr>
            <p:ph type="body" idx="1"/>
          </p:nvPr>
        </p:nvSpPr>
        <p:spPr>
          <a:xfrm>
            <a:off x="311700" y="791943"/>
            <a:ext cx="8520600" cy="3719784"/>
          </a:xfrm>
          <a:prstGeom prst="rect">
            <a:avLst/>
          </a:prstGeom>
        </p:spPr>
        <p:txBody>
          <a:bodyPr spcFirstLastPara="1" wrap="square" lIns="91425" tIns="91425" rIns="91425" bIns="91425" anchor="t" anchorCtr="0">
            <a:normAutofit/>
          </a:bodyPr>
          <a:lstStyle>
            <a:lvl1pPr marL="171450" lvl="0" indent="-171450">
              <a:spcBef>
                <a:spcPts val="0"/>
              </a:spcBef>
              <a:spcAft>
                <a:spcPts val="0"/>
              </a:spcAft>
              <a:buSzPct val="100000"/>
              <a:buFont typeface="Arial" panose="020B0604020202020204" pitchFamily="34" charset="0"/>
              <a:buChar char="•"/>
              <a:defRPr sz="1100" b="0">
                <a:solidFill>
                  <a:schemeClr val="tx1"/>
                </a:solidFill>
                <a:latin typeface="Arial" panose="020B0604020202020204" pitchFamily="34" charset="0"/>
                <a:cs typeface="Arial" panose="020B0604020202020204" pitchFamily="34"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2" name="Google Shape;15;p3">
            <a:extLst>
              <a:ext uri="{FF2B5EF4-FFF2-40B4-BE49-F238E27FC236}">
                <a16:creationId xmlns:a16="http://schemas.microsoft.com/office/drawing/2014/main" id="{B15DC82E-BA6E-EAB5-04BD-969EAD7E679C}"/>
              </a:ext>
            </a:extLst>
          </p:cNvPr>
          <p:cNvSpPr txBox="1">
            <a:spLocks/>
          </p:cNvSpPr>
          <p:nvPr userDrawn="1"/>
        </p:nvSpPr>
        <p:spPr>
          <a:xfrm>
            <a:off x="8358162" y="4810169"/>
            <a:ext cx="548700" cy="2271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700" b="0" i="0" u="none" strike="noStrike" cap="none">
                <a:solidFill>
                  <a:srgbClr val="3371E7"/>
                </a:solidFill>
                <a:latin typeface="Poppins SemiBold" panose="00000700000000000000" pitchFamily="2" charset="0"/>
                <a:ea typeface="Arial"/>
                <a:cs typeface="Poppins SemiBold" panose="00000700000000000000" pitchFamily="2" charset="0"/>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b="1" smtClean="0">
                <a:latin typeface="Arial" panose="020B0604020202020204" pitchFamily="34" charset="0"/>
                <a:cs typeface="Arial" panose="020B0604020202020204" pitchFamily="34" charset="0"/>
              </a:rPr>
              <a:pPr/>
              <a:t>‹#›</a:t>
            </a:fld>
            <a:endParaRPr lang="en" b="1">
              <a:latin typeface="Arial" panose="020B0604020202020204" pitchFamily="34" charset="0"/>
              <a:cs typeface="Arial" panose="020B0604020202020204" pitchFamily="34" charset="0"/>
            </a:endParaRPr>
          </a:p>
        </p:txBody>
      </p:sp>
      <p:sp>
        <p:nvSpPr>
          <p:cNvPr id="3" name="Google Shape;94;p19">
            <a:extLst>
              <a:ext uri="{FF2B5EF4-FFF2-40B4-BE49-F238E27FC236}">
                <a16:creationId xmlns:a16="http://schemas.microsoft.com/office/drawing/2014/main" id="{1349046C-DD55-90B8-2239-839BA906E1F7}"/>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Arial" panose="020B0604020202020204" pitchFamily="34" charset="0"/>
                <a:ea typeface="Poppins SemiBold"/>
                <a:cs typeface="Arial" panose="020B0604020202020204" pitchFamily="34" charset="0"/>
                <a:sym typeface="Poppins SemiBold"/>
              </a:rPr>
              <a:t>Connecticut Public Health</a:t>
            </a:r>
            <a:endParaRPr sz="800" b="1">
              <a:solidFill>
                <a:srgbClr val="3371E7"/>
              </a:solidFill>
              <a:latin typeface="Arial" panose="020B0604020202020204" pitchFamily="34" charset="0"/>
              <a:ea typeface="Poppins SemiBold"/>
              <a:cs typeface="Arial" panose="020B0604020202020204" pitchFamily="34" charset="0"/>
              <a:sym typeface="Poppins SemiBold"/>
            </a:endParaRPr>
          </a:p>
        </p:txBody>
      </p:sp>
      <p:cxnSp>
        <p:nvCxnSpPr>
          <p:cNvPr id="4" name="Google Shape;95;p19">
            <a:extLst>
              <a:ext uri="{FF2B5EF4-FFF2-40B4-BE49-F238E27FC236}">
                <a16:creationId xmlns:a16="http://schemas.microsoft.com/office/drawing/2014/main" id="{86BD8646-4DB9-3CB0-E55A-4B9221153448}"/>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9636926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65" r:id="rId2"/>
    <p:sldLayoutId id="2147483666" r:id="rId3"/>
    <p:sldLayoutId id="2147483650" r:id="rId4"/>
    <p:sldLayoutId id="2147483667" r:id="rId5"/>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5B8D10-F7D1-63AF-38CE-91AA453EDFE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A9D68A-AFD2-8523-14E5-F98196B3D410}"/>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F5AF4D-C85B-DA95-993E-A2EEC072FC5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82000"/>
                  </a:schemeClr>
                </a:solidFill>
              </a:defRPr>
            </a:lvl1pPr>
          </a:lstStyle>
          <a:p>
            <a:fld id="{28BAFCAD-17AB-4C47-82DE-A33E6B576C44}" type="datetimeFigureOut">
              <a:rPr lang="en-US" smtClean="0"/>
              <a:t>3/21/2025</a:t>
            </a:fld>
            <a:endParaRPr lang="en-US"/>
          </a:p>
        </p:txBody>
      </p:sp>
      <p:sp>
        <p:nvSpPr>
          <p:cNvPr id="5" name="Footer Placeholder 4">
            <a:extLst>
              <a:ext uri="{FF2B5EF4-FFF2-40B4-BE49-F238E27FC236}">
                <a16:creationId xmlns:a16="http://schemas.microsoft.com/office/drawing/2014/main" id="{4D9DF70F-8C89-1F9D-EEB7-D8B4FB69B3B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27D42C0-0145-DE59-37FA-7C3C53142F0F}"/>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6D351006-C151-47CD-8140-09E45284C956}" type="slidenum">
              <a:rPr lang="en-US" smtClean="0"/>
              <a:t>‹#›</a:t>
            </a:fld>
            <a:endParaRPr lang="en-US"/>
          </a:p>
        </p:txBody>
      </p:sp>
    </p:spTree>
    <p:extLst>
      <p:ext uri="{BB962C8B-B14F-4D97-AF65-F5344CB8AC3E}">
        <p14:creationId xmlns:p14="http://schemas.microsoft.com/office/powerpoint/2010/main" val="1506077720"/>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https://www.youtube.com/embed/BGypyw66La4?feature=oembed"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CF0D8A-9627-23BF-042B-F3531C5A6524}"/>
              </a:ext>
            </a:extLst>
          </p:cNvPr>
          <p:cNvSpPr>
            <a:spLocks noGrp="1"/>
          </p:cNvSpPr>
          <p:nvPr>
            <p:ph type="ctrTitle"/>
          </p:nvPr>
        </p:nvSpPr>
        <p:spPr>
          <a:xfrm>
            <a:off x="4972041" y="2280056"/>
            <a:ext cx="3632262" cy="567175"/>
          </a:xfrm>
        </p:spPr>
        <p:txBody>
          <a:bodyPr>
            <a:noAutofit/>
          </a:bodyPr>
          <a:lstStyle/>
          <a:p>
            <a:r>
              <a:rPr lang="en-US" dirty="0"/>
              <a:t>Radon Overview</a:t>
            </a:r>
          </a:p>
        </p:txBody>
      </p:sp>
      <p:sp>
        <p:nvSpPr>
          <p:cNvPr id="4" name="Subtitle 3">
            <a:extLst>
              <a:ext uri="{FF2B5EF4-FFF2-40B4-BE49-F238E27FC236}">
                <a16:creationId xmlns:a16="http://schemas.microsoft.com/office/drawing/2014/main" id="{8EE9CD34-EC5D-43E5-B2C8-FEA45CB48672}"/>
              </a:ext>
            </a:extLst>
          </p:cNvPr>
          <p:cNvSpPr>
            <a:spLocks noGrp="1"/>
          </p:cNvSpPr>
          <p:nvPr>
            <p:ph type="subTitle" idx="1"/>
          </p:nvPr>
        </p:nvSpPr>
        <p:spPr>
          <a:xfrm>
            <a:off x="4874072" y="2862288"/>
            <a:ext cx="3876587" cy="393600"/>
          </a:xfrm>
        </p:spPr>
        <p:txBody>
          <a:bodyPr anchor="ctr">
            <a:normAutofit/>
          </a:bodyPr>
          <a:lstStyle/>
          <a:p>
            <a:r>
              <a:rPr lang="en-US" dirty="0"/>
              <a:t>April 1, 2025</a:t>
            </a:r>
          </a:p>
        </p:txBody>
      </p:sp>
    </p:spTree>
    <p:extLst>
      <p:ext uri="{BB962C8B-B14F-4D97-AF65-F5344CB8AC3E}">
        <p14:creationId xmlns:p14="http://schemas.microsoft.com/office/powerpoint/2010/main" val="1051509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AB53EFC-9179-8286-906D-E2764467F859}"/>
              </a:ext>
            </a:extLst>
          </p:cNvPr>
          <p:cNvSpPr>
            <a:spLocks noGrp="1"/>
          </p:cNvSpPr>
          <p:nvPr>
            <p:ph type="body" sz="quarter" idx="13"/>
          </p:nvPr>
        </p:nvSpPr>
        <p:spPr/>
        <p:txBody>
          <a:bodyPr/>
          <a:lstStyle/>
          <a:p>
            <a:r>
              <a:rPr lang="en-US" dirty="0"/>
              <a:t>How does it enter a home?</a:t>
            </a:r>
          </a:p>
        </p:txBody>
      </p:sp>
    </p:spTree>
    <p:extLst>
      <p:ext uri="{BB962C8B-B14F-4D97-AF65-F5344CB8AC3E}">
        <p14:creationId xmlns:p14="http://schemas.microsoft.com/office/powerpoint/2010/main" val="3804727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9D536C-04C5-23EF-D06E-5495362AA4C4}"/>
              </a:ext>
            </a:extLst>
          </p:cNvPr>
          <p:cNvSpPr>
            <a:spLocks noGrp="1"/>
          </p:cNvSpPr>
          <p:nvPr>
            <p:ph type="title"/>
          </p:nvPr>
        </p:nvSpPr>
        <p:spPr/>
        <p:txBody>
          <a:bodyPr>
            <a:noAutofit/>
          </a:bodyPr>
          <a:lstStyle/>
          <a:p>
            <a:r>
              <a:rPr lang="en-US" sz="1600" dirty="0"/>
              <a:t>HOW RADON ENTERS A HOME</a:t>
            </a:r>
          </a:p>
        </p:txBody>
      </p:sp>
      <p:pic>
        <p:nvPicPr>
          <p:cNvPr id="6" name="Picture 2" descr="What is Radon? | Signature Radon">
            <a:extLst>
              <a:ext uri="{FF2B5EF4-FFF2-40B4-BE49-F238E27FC236}">
                <a16:creationId xmlns:a16="http://schemas.microsoft.com/office/drawing/2014/main" id="{668C6012-170C-12FA-BE2D-334E318C3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7437" y="538977"/>
            <a:ext cx="4709125" cy="40655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C4D0722-D9FE-C75C-0104-AED78C34B96D}"/>
              </a:ext>
            </a:extLst>
          </p:cNvPr>
          <p:cNvSpPr txBox="1"/>
          <p:nvPr/>
        </p:nvSpPr>
        <p:spPr>
          <a:xfrm>
            <a:off x="2329131" y="4505095"/>
            <a:ext cx="4597431" cy="215444"/>
          </a:xfrm>
          <a:prstGeom prst="rect">
            <a:avLst/>
          </a:prstGeom>
          <a:noFill/>
        </p:spPr>
        <p:txBody>
          <a:bodyPr wrap="square" rtlCol="0">
            <a:spAutoFit/>
          </a:bodyPr>
          <a:lstStyle/>
          <a:p>
            <a:r>
              <a:rPr lang="en-US" sz="800" dirty="0"/>
              <a:t>Source: USEPA https://www.epa.gov/sites/default/files/2014-08/documents/buildradonout.pdf</a:t>
            </a:r>
          </a:p>
        </p:txBody>
      </p:sp>
    </p:spTree>
    <p:extLst>
      <p:ext uri="{BB962C8B-B14F-4D97-AF65-F5344CB8AC3E}">
        <p14:creationId xmlns:p14="http://schemas.microsoft.com/office/powerpoint/2010/main" val="4022046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C8A74-7B57-0227-DD06-432BA54AA978}"/>
              </a:ext>
            </a:extLst>
          </p:cNvPr>
          <p:cNvSpPr>
            <a:spLocks noGrp="1"/>
          </p:cNvSpPr>
          <p:nvPr>
            <p:ph type="title"/>
          </p:nvPr>
        </p:nvSpPr>
        <p:spPr/>
        <p:txBody>
          <a:bodyPr>
            <a:noAutofit/>
          </a:bodyPr>
          <a:lstStyle/>
          <a:p>
            <a:r>
              <a:rPr lang="en-US" sz="1600" dirty="0"/>
              <a:t>RADON ENTRANCE PATHWAYS</a:t>
            </a:r>
          </a:p>
        </p:txBody>
      </p:sp>
      <p:sp>
        <p:nvSpPr>
          <p:cNvPr id="3" name="Text Placeholder 2">
            <a:extLst>
              <a:ext uri="{FF2B5EF4-FFF2-40B4-BE49-F238E27FC236}">
                <a16:creationId xmlns:a16="http://schemas.microsoft.com/office/drawing/2014/main" id="{2618A833-48C7-366C-3D66-242128766750}"/>
              </a:ext>
            </a:extLst>
          </p:cNvPr>
          <p:cNvSpPr>
            <a:spLocks noGrp="1"/>
          </p:cNvSpPr>
          <p:nvPr>
            <p:ph type="body" idx="1"/>
          </p:nvPr>
        </p:nvSpPr>
        <p:spPr>
          <a:xfrm>
            <a:off x="674008" y="835073"/>
            <a:ext cx="8520600" cy="3719784"/>
          </a:xfrm>
        </p:spPr>
        <p:txBody>
          <a:bodyPr>
            <a:normAutofit fontScale="92500" lnSpcReduction="10000"/>
          </a:bodyPr>
          <a:lstStyle/>
          <a:p>
            <a:r>
              <a:rPr lang="en-US" sz="1700" dirty="0">
                <a:latin typeface="+mj-lt"/>
              </a:rPr>
              <a:t>Cracks in solid floors</a:t>
            </a:r>
          </a:p>
          <a:p>
            <a:pPr marL="0" indent="0">
              <a:buNone/>
            </a:pPr>
            <a:endParaRPr lang="en-US" sz="1700" dirty="0">
              <a:latin typeface="+mj-lt"/>
            </a:endParaRPr>
          </a:p>
          <a:p>
            <a:r>
              <a:rPr lang="en-US" sz="1700" dirty="0">
                <a:latin typeface="+mj-lt"/>
              </a:rPr>
              <a:t>Construction joints</a:t>
            </a:r>
          </a:p>
          <a:p>
            <a:pPr marL="0" indent="0">
              <a:buNone/>
            </a:pPr>
            <a:endParaRPr lang="en-US" sz="1700" dirty="0">
              <a:latin typeface="+mj-lt"/>
            </a:endParaRPr>
          </a:p>
          <a:p>
            <a:r>
              <a:rPr lang="en-US" sz="1700" dirty="0">
                <a:latin typeface="+mj-lt"/>
              </a:rPr>
              <a:t>Cracks in walls</a:t>
            </a:r>
          </a:p>
          <a:p>
            <a:pPr marL="0" indent="0">
              <a:buNone/>
            </a:pPr>
            <a:endParaRPr lang="en-US" sz="1700" dirty="0">
              <a:latin typeface="+mj-lt"/>
            </a:endParaRPr>
          </a:p>
          <a:p>
            <a:r>
              <a:rPr lang="en-US" sz="1700" dirty="0">
                <a:latin typeface="+mj-lt"/>
              </a:rPr>
              <a:t>Gaps in suspended floors</a:t>
            </a:r>
          </a:p>
          <a:p>
            <a:endParaRPr lang="en-US" sz="1700" dirty="0">
              <a:latin typeface="+mj-lt"/>
            </a:endParaRPr>
          </a:p>
          <a:p>
            <a:r>
              <a:rPr lang="en-US" sz="1700" dirty="0">
                <a:latin typeface="+mj-lt"/>
              </a:rPr>
              <a:t>Gaps around service pipes</a:t>
            </a:r>
          </a:p>
          <a:p>
            <a:endParaRPr lang="en-US" sz="1700" dirty="0">
              <a:latin typeface="+mj-lt"/>
            </a:endParaRPr>
          </a:p>
          <a:p>
            <a:r>
              <a:rPr lang="en-US" sz="1700" dirty="0">
                <a:latin typeface="+mj-lt"/>
              </a:rPr>
              <a:t>Cavities inside walls</a:t>
            </a:r>
          </a:p>
          <a:p>
            <a:endParaRPr lang="en-US" sz="1700" dirty="0">
              <a:latin typeface="+mj-lt"/>
            </a:endParaRPr>
          </a:p>
          <a:p>
            <a:r>
              <a:rPr lang="en-US" sz="1700" dirty="0">
                <a:latin typeface="+mj-lt"/>
              </a:rPr>
              <a:t>The water supply</a:t>
            </a:r>
          </a:p>
          <a:p>
            <a:endParaRPr lang="en-US" sz="1800" dirty="0">
              <a:latin typeface="+mj-lt"/>
            </a:endParaRPr>
          </a:p>
        </p:txBody>
      </p:sp>
      <p:pic>
        <p:nvPicPr>
          <p:cNvPr id="5" name="Picture 4">
            <a:extLst>
              <a:ext uri="{FF2B5EF4-FFF2-40B4-BE49-F238E27FC236}">
                <a16:creationId xmlns:a16="http://schemas.microsoft.com/office/drawing/2014/main" id="{A50AC25A-922F-0290-2C1F-C98A7F707E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2095" y="496620"/>
            <a:ext cx="3518865" cy="4150259"/>
          </a:xfrm>
          <a:prstGeom prst="rect">
            <a:avLst/>
          </a:prstGeom>
        </p:spPr>
      </p:pic>
    </p:spTree>
    <p:extLst>
      <p:ext uri="{BB962C8B-B14F-4D97-AF65-F5344CB8AC3E}">
        <p14:creationId xmlns:p14="http://schemas.microsoft.com/office/powerpoint/2010/main" val="1035308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F87DC48-62A1-A62D-B6F5-2E0971611510}"/>
              </a:ext>
            </a:extLst>
          </p:cNvPr>
          <p:cNvSpPr>
            <a:spLocks noGrp="1"/>
          </p:cNvSpPr>
          <p:nvPr>
            <p:ph type="body" sz="quarter" idx="13"/>
          </p:nvPr>
        </p:nvSpPr>
        <p:spPr/>
        <p:txBody>
          <a:bodyPr/>
          <a:lstStyle/>
          <a:p>
            <a:r>
              <a:rPr lang="en-US" dirty="0"/>
              <a:t>What are the health effects?</a:t>
            </a:r>
          </a:p>
        </p:txBody>
      </p:sp>
    </p:spTree>
    <p:extLst>
      <p:ext uri="{BB962C8B-B14F-4D97-AF65-F5344CB8AC3E}">
        <p14:creationId xmlns:p14="http://schemas.microsoft.com/office/powerpoint/2010/main" val="1574876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4B165D-D492-CB39-5C14-A84C566884B5}"/>
              </a:ext>
            </a:extLst>
          </p:cNvPr>
          <p:cNvSpPr>
            <a:spLocks noGrp="1"/>
          </p:cNvSpPr>
          <p:nvPr>
            <p:ph type="title"/>
          </p:nvPr>
        </p:nvSpPr>
        <p:spPr/>
        <p:txBody>
          <a:bodyPr>
            <a:noAutofit/>
          </a:bodyPr>
          <a:lstStyle/>
          <a:p>
            <a:r>
              <a:rPr lang="en-US" sz="1600" dirty="0"/>
              <a:t>HEALTH EFFECTS OF RADON EXPOSURE</a:t>
            </a:r>
          </a:p>
        </p:txBody>
      </p:sp>
      <p:sp>
        <p:nvSpPr>
          <p:cNvPr id="4" name="Text Placeholder 3">
            <a:extLst>
              <a:ext uri="{FF2B5EF4-FFF2-40B4-BE49-F238E27FC236}">
                <a16:creationId xmlns:a16="http://schemas.microsoft.com/office/drawing/2014/main" id="{1BA3E0C9-6A6F-C66C-1546-8887F831D179}"/>
              </a:ext>
            </a:extLst>
          </p:cNvPr>
          <p:cNvSpPr>
            <a:spLocks noGrp="1"/>
          </p:cNvSpPr>
          <p:nvPr>
            <p:ph type="body" idx="1"/>
          </p:nvPr>
        </p:nvSpPr>
        <p:spPr>
          <a:xfrm>
            <a:off x="311700" y="911109"/>
            <a:ext cx="3984255" cy="3321282"/>
          </a:xfrm>
        </p:spPr>
        <p:txBody>
          <a:bodyPr>
            <a:normAutofit/>
          </a:bodyPr>
          <a:lstStyle/>
          <a:p>
            <a:pPr algn="just"/>
            <a:r>
              <a:rPr lang="en-US" sz="1600" dirty="0">
                <a:latin typeface="+mj-lt"/>
              </a:rPr>
              <a:t>Prolonged exposure to elevated radon levels increases a person’s risk of developing </a:t>
            </a:r>
            <a:r>
              <a:rPr lang="en-US" sz="1600" b="1" dirty="0">
                <a:solidFill>
                  <a:srgbClr val="FF0000"/>
                </a:solidFill>
                <a:latin typeface="+mj-lt"/>
              </a:rPr>
              <a:t>LUNG CANCER</a:t>
            </a:r>
            <a:r>
              <a:rPr lang="en-US" sz="1600" dirty="0">
                <a:latin typeface="+mj-lt"/>
              </a:rPr>
              <a:t>.</a:t>
            </a:r>
          </a:p>
          <a:p>
            <a:pPr algn="just"/>
            <a:endParaRPr lang="en-US" sz="1600" dirty="0">
              <a:latin typeface="+mj-lt"/>
            </a:endParaRPr>
          </a:p>
          <a:p>
            <a:pPr algn="just"/>
            <a:r>
              <a:rPr lang="en-US" sz="1600" dirty="0">
                <a:latin typeface="+mj-lt"/>
              </a:rPr>
              <a:t>There are </a:t>
            </a:r>
            <a:r>
              <a:rPr lang="en-US" sz="1600" b="1" u="sng" dirty="0">
                <a:latin typeface="+mj-lt"/>
              </a:rPr>
              <a:t>NO</a:t>
            </a:r>
            <a:r>
              <a:rPr lang="en-US" sz="1600" dirty="0">
                <a:latin typeface="+mj-lt"/>
              </a:rPr>
              <a:t> immediate health effects from exposure and radon gas itself does not cause any symptoms.</a:t>
            </a:r>
          </a:p>
          <a:p>
            <a:pPr algn="just"/>
            <a:endParaRPr lang="en-US" sz="1600" dirty="0">
              <a:latin typeface="+mj-lt"/>
            </a:endParaRPr>
          </a:p>
          <a:p>
            <a:pPr algn="just"/>
            <a:r>
              <a:rPr lang="en-US" sz="1600" dirty="0">
                <a:latin typeface="+mj-lt"/>
              </a:rPr>
              <a:t>The radiation created by the natural decay process damages lung cells and DNA.</a:t>
            </a:r>
          </a:p>
          <a:p>
            <a:pPr marL="0" indent="0">
              <a:buNone/>
            </a:pPr>
            <a:endParaRPr lang="en-US" sz="1200" dirty="0"/>
          </a:p>
        </p:txBody>
      </p:sp>
      <p:pic>
        <p:nvPicPr>
          <p:cNvPr id="5" name="Content Placeholder 8" descr="Diagram&#10;&#10;Description automatically generated">
            <a:extLst>
              <a:ext uri="{FF2B5EF4-FFF2-40B4-BE49-F238E27FC236}">
                <a16:creationId xmlns:a16="http://schemas.microsoft.com/office/drawing/2014/main" id="{06131E77-7267-2681-9F29-80772CE3E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1261" y="905774"/>
            <a:ext cx="4267060" cy="3200296"/>
          </a:xfrm>
          <a:prstGeom prst="rect">
            <a:avLst/>
          </a:prstGeom>
          <a:noFill/>
          <a:ln>
            <a:noFill/>
          </a:ln>
        </p:spPr>
      </p:pic>
      <p:sp>
        <p:nvSpPr>
          <p:cNvPr id="6" name="TextBox 5">
            <a:extLst>
              <a:ext uri="{FF2B5EF4-FFF2-40B4-BE49-F238E27FC236}">
                <a16:creationId xmlns:a16="http://schemas.microsoft.com/office/drawing/2014/main" id="{0CA0DCC7-A8F1-9EFB-73BE-83E680D9C139}"/>
              </a:ext>
            </a:extLst>
          </p:cNvPr>
          <p:cNvSpPr txBox="1"/>
          <p:nvPr/>
        </p:nvSpPr>
        <p:spPr>
          <a:xfrm>
            <a:off x="4572000" y="4265718"/>
            <a:ext cx="5181600" cy="215444"/>
          </a:xfrm>
          <a:prstGeom prst="rect">
            <a:avLst/>
          </a:prstGeom>
          <a:noFill/>
          <a:ln>
            <a:noFill/>
          </a:ln>
        </p:spPr>
        <p:txBody>
          <a:bodyPr wrap="square" rtlCol="0">
            <a:spAutoFit/>
          </a:bodyPr>
          <a:lstStyle/>
          <a:p>
            <a:r>
              <a:rPr lang="en-US" sz="800" dirty="0"/>
              <a:t>Image Source: https://www.bfs.de/EN/topics/ion/environment/radon/effects/effects_node.html</a:t>
            </a:r>
          </a:p>
        </p:txBody>
      </p:sp>
    </p:spTree>
    <p:extLst>
      <p:ext uri="{BB962C8B-B14F-4D97-AF65-F5344CB8AC3E}">
        <p14:creationId xmlns:p14="http://schemas.microsoft.com/office/powerpoint/2010/main" val="4119659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F5258-EB8C-DB78-F7E7-2CD0DF67AA17}"/>
              </a:ext>
            </a:extLst>
          </p:cNvPr>
          <p:cNvSpPr>
            <a:spLocks noGrp="1"/>
          </p:cNvSpPr>
          <p:nvPr>
            <p:ph type="title"/>
          </p:nvPr>
        </p:nvSpPr>
        <p:spPr/>
        <p:txBody>
          <a:bodyPr>
            <a:noAutofit/>
          </a:bodyPr>
          <a:lstStyle/>
          <a:p>
            <a:r>
              <a:rPr lang="en-US" sz="1600" dirty="0"/>
              <a:t>LUNG CANCER FACTS</a:t>
            </a:r>
          </a:p>
        </p:txBody>
      </p:sp>
      <p:sp>
        <p:nvSpPr>
          <p:cNvPr id="3" name="Text Placeholder 2">
            <a:extLst>
              <a:ext uri="{FF2B5EF4-FFF2-40B4-BE49-F238E27FC236}">
                <a16:creationId xmlns:a16="http://schemas.microsoft.com/office/drawing/2014/main" id="{EC185DE9-2C1E-BE1C-A2B7-7826A938680F}"/>
              </a:ext>
            </a:extLst>
          </p:cNvPr>
          <p:cNvSpPr>
            <a:spLocks noGrp="1"/>
          </p:cNvSpPr>
          <p:nvPr>
            <p:ph type="body" idx="1"/>
          </p:nvPr>
        </p:nvSpPr>
        <p:spPr>
          <a:xfrm>
            <a:off x="375602" y="1313102"/>
            <a:ext cx="3949749" cy="2517296"/>
          </a:xfrm>
        </p:spPr>
        <p:txBody>
          <a:bodyPr>
            <a:normAutofit/>
          </a:bodyPr>
          <a:lstStyle/>
          <a:p>
            <a:pPr algn="just"/>
            <a:r>
              <a:rPr lang="en-US" sz="1600" dirty="0">
                <a:latin typeface="+mj-lt"/>
              </a:rPr>
              <a:t>Despite decreasing smoking rates, lung cancer remains the leading cause of cancer deaths</a:t>
            </a:r>
            <a:r>
              <a:rPr lang="en-US" sz="1600" baseline="30000" dirty="0">
                <a:latin typeface="+mj-lt"/>
              </a:rPr>
              <a:t>*</a:t>
            </a:r>
            <a:r>
              <a:rPr lang="en-US" sz="1600" dirty="0">
                <a:latin typeface="+mj-lt"/>
              </a:rPr>
              <a:t>.</a:t>
            </a:r>
          </a:p>
          <a:p>
            <a:pPr marL="0" indent="0" algn="just">
              <a:buNone/>
            </a:pPr>
            <a:endParaRPr lang="en-US" sz="1600" dirty="0">
              <a:latin typeface="+mj-lt"/>
            </a:endParaRPr>
          </a:p>
          <a:p>
            <a:pPr algn="just"/>
            <a:r>
              <a:rPr lang="en-US" sz="1600" dirty="0">
                <a:latin typeface="+mj-lt"/>
              </a:rPr>
              <a:t>The CDC estimates that 80-90% of lung cancer deaths are linked to smoking, leaving 10-20% of lung cancers in those who have never smoked.</a:t>
            </a:r>
            <a:endParaRPr lang="en-US" sz="1600" dirty="0"/>
          </a:p>
        </p:txBody>
      </p:sp>
      <p:pic>
        <p:nvPicPr>
          <p:cNvPr id="4" name="Content Placeholder 9" descr="A picture containing diagram&#10;&#10;Description automatically generated">
            <a:extLst>
              <a:ext uri="{FF2B5EF4-FFF2-40B4-BE49-F238E27FC236}">
                <a16:creationId xmlns:a16="http://schemas.microsoft.com/office/drawing/2014/main" id="{9A99399B-A360-EEAF-4F94-0B352B8540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575" y="596300"/>
            <a:ext cx="4105761" cy="2155525"/>
          </a:xfrm>
          <a:prstGeom prst="rect">
            <a:avLst/>
          </a:prstGeom>
        </p:spPr>
      </p:pic>
      <p:pic>
        <p:nvPicPr>
          <p:cNvPr id="5" name="Content Placeholder 4">
            <a:extLst>
              <a:ext uri="{FF2B5EF4-FFF2-40B4-BE49-F238E27FC236}">
                <a16:creationId xmlns:a16="http://schemas.microsoft.com/office/drawing/2014/main" id="{2F53B52F-1272-C3F3-42B7-A35B2F54B95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5827981" y="2571750"/>
            <a:ext cx="3067579" cy="1904164"/>
          </a:xfrm>
          <a:prstGeom prst="rect">
            <a:avLst/>
          </a:prstGeom>
        </p:spPr>
      </p:pic>
      <p:sp>
        <p:nvSpPr>
          <p:cNvPr id="6" name="TextBox 5">
            <a:extLst>
              <a:ext uri="{FF2B5EF4-FFF2-40B4-BE49-F238E27FC236}">
                <a16:creationId xmlns:a16="http://schemas.microsoft.com/office/drawing/2014/main" id="{77BC661A-3303-FDA6-5E51-B3D5C100912D}"/>
              </a:ext>
            </a:extLst>
          </p:cNvPr>
          <p:cNvSpPr txBox="1"/>
          <p:nvPr/>
        </p:nvSpPr>
        <p:spPr>
          <a:xfrm>
            <a:off x="203268" y="4562325"/>
            <a:ext cx="4301971" cy="215444"/>
          </a:xfrm>
          <a:prstGeom prst="rect">
            <a:avLst/>
          </a:prstGeom>
          <a:noFill/>
        </p:spPr>
        <p:txBody>
          <a:bodyPr wrap="square" rtlCol="0">
            <a:spAutoFit/>
          </a:bodyPr>
          <a:lstStyle/>
          <a:p>
            <a:r>
              <a:rPr lang="en-US" sz="800" i="1" dirty="0"/>
              <a:t>*2018 CDC data - https://gis.cdc.gov/Cancer/USCS/#/AtAGlance/</a:t>
            </a:r>
          </a:p>
        </p:txBody>
      </p:sp>
    </p:spTree>
    <p:extLst>
      <p:ext uri="{BB962C8B-B14F-4D97-AF65-F5344CB8AC3E}">
        <p14:creationId xmlns:p14="http://schemas.microsoft.com/office/powerpoint/2010/main" val="3586580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FD92CF5-35FE-F917-A8B8-A87F763E8E3D}"/>
              </a:ext>
            </a:extLst>
          </p:cNvPr>
          <p:cNvSpPr>
            <a:spLocks noGrp="1"/>
          </p:cNvSpPr>
          <p:nvPr>
            <p:ph type="body" sz="quarter" idx="13"/>
          </p:nvPr>
        </p:nvSpPr>
        <p:spPr>
          <a:xfrm>
            <a:off x="444995" y="1085401"/>
            <a:ext cx="4742150" cy="2972698"/>
          </a:xfrm>
        </p:spPr>
        <p:txBody>
          <a:bodyPr/>
          <a:lstStyle/>
          <a:p>
            <a:r>
              <a:rPr lang="en-US" dirty="0">
                <a:sym typeface="Poppins SemiBold"/>
              </a:rPr>
              <a:t>Radon measurement &amp; mitigation basics</a:t>
            </a:r>
          </a:p>
          <a:p>
            <a:endParaRPr lang="en-US" dirty="0"/>
          </a:p>
        </p:txBody>
      </p:sp>
    </p:spTree>
    <p:extLst>
      <p:ext uri="{BB962C8B-B14F-4D97-AF65-F5344CB8AC3E}">
        <p14:creationId xmlns:p14="http://schemas.microsoft.com/office/powerpoint/2010/main" val="2240865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FE30DE-86F4-60B0-B0BD-FEB17E7858D4}"/>
              </a:ext>
            </a:extLst>
          </p:cNvPr>
          <p:cNvSpPr>
            <a:spLocks noGrp="1"/>
          </p:cNvSpPr>
          <p:nvPr>
            <p:ph type="title"/>
          </p:nvPr>
        </p:nvSpPr>
        <p:spPr/>
        <p:txBody>
          <a:bodyPr>
            <a:noAutofit/>
          </a:bodyPr>
          <a:lstStyle/>
          <a:p>
            <a:r>
              <a:rPr lang="en-US" sz="1600" dirty="0"/>
              <a:t>ACTION LEVEL FOR RADON IN AIR</a:t>
            </a:r>
          </a:p>
        </p:txBody>
      </p:sp>
      <p:sp>
        <p:nvSpPr>
          <p:cNvPr id="4" name="Text Placeholder 3">
            <a:extLst>
              <a:ext uri="{FF2B5EF4-FFF2-40B4-BE49-F238E27FC236}">
                <a16:creationId xmlns:a16="http://schemas.microsoft.com/office/drawing/2014/main" id="{58A2A9D5-86D2-4990-DD0F-07DC3B9A72EC}"/>
              </a:ext>
            </a:extLst>
          </p:cNvPr>
          <p:cNvSpPr>
            <a:spLocks noGrp="1"/>
          </p:cNvSpPr>
          <p:nvPr>
            <p:ph type="body" idx="1"/>
          </p:nvPr>
        </p:nvSpPr>
        <p:spPr/>
        <p:txBody>
          <a:bodyPr>
            <a:normAutofit/>
          </a:bodyPr>
          <a:lstStyle/>
          <a:p>
            <a:pPr marL="0" indent="0" algn="ctr" rtl="0" fontAlgn="base">
              <a:buNone/>
            </a:pPr>
            <a:r>
              <a:rPr lang="en-US" sz="1600" b="0" i="0" u="none" strike="noStrike" dirty="0">
                <a:effectLst/>
                <a:latin typeface="+mj-lt"/>
              </a:rPr>
              <a:t>The Environmental Protection Agency’s (EPA) established </a:t>
            </a:r>
            <a:r>
              <a:rPr lang="en-US" sz="1600" b="1" i="0" u="none" strike="noStrike" dirty="0">
                <a:effectLst/>
                <a:latin typeface="+mj-lt"/>
              </a:rPr>
              <a:t>action level</a:t>
            </a:r>
            <a:r>
              <a:rPr lang="en-US" sz="1600" b="0" i="0" u="none" strike="noStrike" dirty="0">
                <a:effectLst/>
                <a:latin typeface="+mj-lt"/>
              </a:rPr>
              <a:t> for radon in air is:</a:t>
            </a:r>
            <a:r>
              <a:rPr lang="en-US" sz="1600" b="0" i="0" dirty="0">
                <a:effectLst/>
                <a:latin typeface="+mj-lt"/>
              </a:rPr>
              <a:t>​</a:t>
            </a:r>
          </a:p>
          <a:p>
            <a:pPr marL="0" indent="0" algn="ctr" rtl="0" fontAlgn="base">
              <a:buNone/>
            </a:pPr>
            <a:r>
              <a:rPr lang="en-US" sz="1600" b="1" i="0" u="none" strike="noStrike" dirty="0">
                <a:solidFill>
                  <a:srgbClr val="FF0000"/>
                </a:solidFill>
                <a:effectLst/>
                <a:latin typeface="+mj-lt"/>
              </a:rPr>
              <a:t>4.0 </a:t>
            </a:r>
            <a:r>
              <a:rPr lang="en-US" sz="1600" b="1" i="0" u="none" strike="noStrike" dirty="0" err="1">
                <a:solidFill>
                  <a:srgbClr val="FF0000"/>
                </a:solidFill>
                <a:effectLst/>
                <a:latin typeface="+mj-lt"/>
              </a:rPr>
              <a:t>pCi</a:t>
            </a:r>
            <a:r>
              <a:rPr lang="en-US" sz="1600" b="1" i="0" u="none" strike="noStrike" dirty="0">
                <a:solidFill>
                  <a:srgbClr val="FF0000"/>
                </a:solidFill>
                <a:effectLst/>
                <a:latin typeface="+mj-lt"/>
              </a:rPr>
              <a:t>/L</a:t>
            </a:r>
            <a:r>
              <a:rPr lang="en-US" sz="1600" b="1" i="0" u="none" strike="noStrike" dirty="0">
                <a:effectLst/>
                <a:latin typeface="+mj-lt"/>
              </a:rPr>
              <a:t>*</a:t>
            </a:r>
            <a:r>
              <a:rPr lang="en-US" sz="1600" b="0" i="0" dirty="0">
                <a:effectLst/>
                <a:latin typeface="+mj-lt"/>
              </a:rPr>
              <a:t>​</a:t>
            </a:r>
          </a:p>
          <a:p>
            <a:pPr marL="0" indent="0" algn="ctr" rtl="0" fontAlgn="base">
              <a:buNone/>
            </a:pPr>
            <a:r>
              <a:rPr lang="en-US" sz="1400" b="0" u="none" strike="noStrike" dirty="0">
                <a:effectLst/>
                <a:latin typeface="+mj-lt"/>
              </a:rPr>
              <a:t>*This is </a:t>
            </a:r>
            <a:r>
              <a:rPr lang="en-US" sz="1400" b="1" u="none" strike="noStrike" dirty="0">
                <a:effectLst/>
                <a:latin typeface="+mj-lt"/>
              </a:rPr>
              <a:t>NOT</a:t>
            </a:r>
            <a:r>
              <a:rPr lang="en-US" sz="1400" b="0" u="none" strike="noStrike" dirty="0">
                <a:effectLst/>
                <a:latin typeface="+mj-lt"/>
              </a:rPr>
              <a:t> a health-based value.</a:t>
            </a:r>
            <a:r>
              <a:rPr lang="en-US" sz="1400" b="0" dirty="0">
                <a:effectLst/>
                <a:latin typeface="+mj-lt"/>
              </a:rPr>
              <a:t>​</a:t>
            </a:r>
          </a:p>
          <a:p>
            <a:pPr marL="0" indent="0" algn="ctr" rtl="0" fontAlgn="base">
              <a:buNone/>
            </a:pPr>
            <a:r>
              <a:rPr lang="en-US" sz="1600" b="0" i="0" dirty="0">
                <a:effectLst/>
                <a:latin typeface="+mj-lt"/>
              </a:rPr>
              <a:t>​</a:t>
            </a:r>
          </a:p>
          <a:p>
            <a:pPr marL="0" indent="0" algn="ctr" rtl="0" fontAlgn="base">
              <a:buNone/>
            </a:pPr>
            <a:r>
              <a:rPr lang="en-US" sz="1600" b="0" i="1" u="none" strike="noStrike" dirty="0">
                <a:effectLst/>
                <a:latin typeface="+mj-lt"/>
              </a:rPr>
              <a:t>The World Health Organization (WHO) has a more conservative action level of </a:t>
            </a:r>
            <a:r>
              <a:rPr lang="en-US" sz="1600" b="1" i="1" u="none" strike="noStrike" dirty="0">
                <a:effectLst/>
                <a:latin typeface="+mj-lt"/>
              </a:rPr>
              <a:t>2.7 </a:t>
            </a:r>
            <a:r>
              <a:rPr lang="en-US" sz="1600" b="1" i="1" u="none" strike="noStrike" dirty="0" err="1">
                <a:effectLst/>
                <a:latin typeface="+mj-lt"/>
              </a:rPr>
              <a:t>pCi</a:t>
            </a:r>
            <a:r>
              <a:rPr lang="en-US" sz="1600" b="1" i="1" u="none" strike="noStrike" dirty="0">
                <a:effectLst/>
                <a:latin typeface="+mj-lt"/>
              </a:rPr>
              <a:t>/L</a:t>
            </a:r>
            <a:r>
              <a:rPr lang="en-US" sz="1600" b="0" i="0" dirty="0">
                <a:effectLst/>
                <a:latin typeface="+mj-lt"/>
              </a:rPr>
              <a:t>​</a:t>
            </a:r>
          </a:p>
          <a:p>
            <a:pPr marL="0" indent="0" algn="ctr" rtl="0" fontAlgn="base">
              <a:buNone/>
            </a:pPr>
            <a:r>
              <a:rPr lang="en-US" sz="1600" b="0" i="0" dirty="0">
                <a:effectLst/>
                <a:latin typeface="+mj-lt"/>
              </a:rPr>
              <a:t>​</a:t>
            </a:r>
          </a:p>
          <a:p>
            <a:pPr marL="0" indent="0" algn="ctr" rtl="0" fontAlgn="base">
              <a:buNone/>
            </a:pPr>
            <a:r>
              <a:rPr lang="en-US" sz="1600" b="0" i="0" u="none" strike="noStrike" dirty="0">
                <a:solidFill>
                  <a:srgbClr val="FF0000"/>
                </a:solidFill>
                <a:effectLst/>
                <a:latin typeface="+mj-lt"/>
              </a:rPr>
              <a:t>There is </a:t>
            </a:r>
            <a:r>
              <a:rPr lang="en-US" sz="1600" b="1" i="0" u="sng" dirty="0">
                <a:solidFill>
                  <a:srgbClr val="FF0000"/>
                </a:solidFill>
                <a:effectLst/>
                <a:latin typeface="+mj-lt"/>
              </a:rPr>
              <a:t>NO SAFE</a:t>
            </a:r>
            <a:r>
              <a:rPr lang="en-US" sz="1600" b="0" i="0" u="none" strike="noStrike" dirty="0">
                <a:solidFill>
                  <a:srgbClr val="FF0000"/>
                </a:solidFill>
                <a:effectLst/>
                <a:latin typeface="+mj-lt"/>
              </a:rPr>
              <a:t> level of radon!</a:t>
            </a:r>
            <a:r>
              <a:rPr lang="en-US" sz="1600" b="0" i="0" dirty="0">
                <a:solidFill>
                  <a:srgbClr val="FF0000"/>
                </a:solidFill>
                <a:effectLst/>
                <a:latin typeface="+mj-lt"/>
              </a:rPr>
              <a:t>​</a:t>
            </a:r>
          </a:p>
          <a:p>
            <a:pPr marL="0" indent="0" algn="ctr" rtl="0" fontAlgn="base">
              <a:buNone/>
            </a:pPr>
            <a:r>
              <a:rPr lang="en-US" sz="1600" b="0" i="0" dirty="0">
                <a:effectLst/>
                <a:latin typeface="+mj-lt"/>
              </a:rPr>
              <a:t>​</a:t>
            </a:r>
          </a:p>
          <a:p>
            <a:pPr marL="0" indent="0" algn="ctr" rtl="0" fontAlgn="base">
              <a:buNone/>
            </a:pPr>
            <a:r>
              <a:rPr lang="en-US" sz="1600" b="0" i="0" u="none" strike="noStrike" dirty="0">
                <a:effectLst/>
                <a:latin typeface="+mj-lt"/>
              </a:rPr>
              <a:t>At levels of 4.0 </a:t>
            </a:r>
            <a:r>
              <a:rPr lang="en-US" sz="1600" b="0" i="0" u="none" strike="noStrike" dirty="0" err="1">
                <a:effectLst/>
                <a:latin typeface="+mj-lt"/>
              </a:rPr>
              <a:t>pCi</a:t>
            </a:r>
            <a:r>
              <a:rPr lang="en-US" sz="1600" b="0" i="0" u="none" strike="noStrike" dirty="0">
                <a:effectLst/>
                <a:latin typeface="+mj-lt"/>
              </a:rPr>
              <a:t>/L or higher, the EPA recommends measures be taken to effectively reduce radon levels thereby decreasing the risk of developing lung cancer.</a:t>
            </a:r>
            <a:endParaRPr lang="en-US" sz="1600" b="0" i="0" dirty="0">
              <a:effectLst/>
              <a:latin typeface="+mj-lt"/>
            </a:endParaRPr>
          </a:p>
        </p:txBody>
      </p:sp>
    </p:spTree>
    <p:extLst>
      <p:ext uri="{BB962C8B-B14F-4D97-AF65-F5344CB8AC3E}">
        <p14:creationId xmlns:p14="http://schemas.microsoft.com/office/powerpoint/2010/main" val="679528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78294-2E03-E905-E555-5249354981F1}"/>
              </a:ext>
            </a:extLst>
          </p:cNvPr>
          <p:cNvSpPr>
            <a:spLocks noGrp="1"/>
          </p:cNvSpPr>
          <p:nvPr>
            <p:ph type="title"/>
          </p:nvPr>
        </p:nvSpPr>
        <p:spPr/>
        <p:txBody>
          <a:bodyPr>
            <a:noAutofit/>
          </a:bodyPr>
          <a:lstStyle/>
          <a:p>
            <a:r>
              <a:rPr lang="en-US" sz="1600" dirty="0"/>
              <a:t>TESTING IS THE ONLY WAY TO KNOW</a:t>
            </a:r>
          </a:p>
        </p:txBody>
      </p:sp>
      <p:grpSp>
        <p:nvGrpSpPr>
          <p:cNvPr id="4" name="Group 3">
            <a:extLst>
              <a:ext uri="{FF2B5EF4-FFF2-40B4-BE49-F238E27FC236}">
                <a16:creationId xmlns:a16="http://schemas.microsoft.com/office/drawing/2014/main" id="{8F7BFCA5-83A2-9AB1-EB7D-F2C4B579B0E5}"/>
              </a:ext>
            </a:extLst>
          </p:cNvPr>
          <p:cNvGrpSpPr/>
          <p:nvPr/>
        </p:nvGrpSpPr>
        <p:grpSpPr>
          <a:xfrm>
            <a:off x="1469605" y="828519"/>
            <a:ext cx="6443004" cy="3633030"/>
            <a:chOff x="2201124" y="1766656"/>
            <a:chExt cx="7789751" cy="4378953"/>
          </a:xfrm>
        </p:grpSpPr>
        <p:pic>
          <p:nvPicPr>
            <p:cNvPr id="5" name="Picture 4">
              <a:extLst>
                <a:ext uri="{FF2B5EF4-FFF2-40B4-BE49-F238E27FC236}">
                  <a16:creationId xmlns:a16="http://schemas.microsoft.com/office/drawing/2014/main" id="{DB1F5184-4933-ADF5-AF15-DEE88FC73B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124" y="1766656"/>
              <a:ext cx="7789751" cy="4378953"/>
            </a:xfrm>
            <a:prstGeom prst="rect">
              <a:avLst/>
            </a:prstGeom>
          </p:spPr>
        </p:pic>
        <p:grpSp>
          <p:nvGrpSpPr>
            <p:cNvPr id="6" name="Group 5">
              <a:extLst>
                <a:ext uri="{FF2B5EF4-FFF2-40B4-BE49-F238E27FC236}">
                  <a16:creationId xmlns:a16="http://schemas.microsoft.com/office/drawing/2014/main" id="{8B312031-5A56-329F-403F-94347F6BE775}"/>
                </a:ext>
              </a:extLst>
            </p:cNvPr>
            <p:cNvGrpSpPr/>
            <p:nvPr/>
          </p:nvGrpSpPr>
          <p:grpSpPr>
            <a:xfrm>
              <a:off x="6431133" y="3560404"/>
              <a:ext cx="2574019" cy="731720"/>
              <a:chOff x="6431133" y="3560404"/>
              <a:chExt cx="2574019" cy="731720"/>
            </a:xfrm>
          </p:grpSpPr>
          <p:sp>
            <p:nvSpPr>
              <p:cNvPr id="7" name="Callout: Bent Line 6">
                <a:extLst>
                  <a:ext uri="{FF2B5EF4-FFF2-40B4-BE49-F238E27FC236}">
                    <a16:creationId xmlns:a16="http://schemas.microsoft.com/office/drawing/2014/main" id="{06799E9C-74E9-7361-9B7A-81779E5215F0}"/>
                  </a:ext>
                </a:extLst>
              </p:cNvPr>
              <p:cNvSpPr/>
              <p:nvPr/>
            </p:nvSpPr>
            <p:spPr>
              <a:xfrm>
                <a:off x="6431133" y="3560404"/>
                <a:ext cx="940024" cy="487813"/>
              </a:xfrm>
              <a:prstGeom prst="borderCallout2">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1.3 pCi/L</a:t>
                </a:r>
              </a:p>
            </p:txBody>
          </p:sp>
          <p:sp>
            <p:nvSpPr>
              <p:cNvPr id="8" name="Callout: Bent Line 7">
                <a:extLst>
                  <a:ext uri="{FF2B5EF4-FFF2-40B4-BE49-F238E27FC236}">
                    <a16:creationId xmlns:a16="http://schemas.microsoft.com/office/drawing/2014/main" id="{A11066DC-9164-E58F-DF15-78182F2B2D95}"/>
                  </a:ext>
                </a:extLst>
              </p:cNvPr>
              <p:cNvSpPr/>
              <p:nvPr/>
            </p:nvSpPr>
            <p:spPr>
              <a:xfrm>
                <a:off x="8065128" y="3804311"/>
                <a:ext cx="940024" cy="487813"/>
              </a:xfrm>
              <a:prstGeom prst="borderCallout2">
                <a:avLst/>
              </a:prstGeom>
              <a:solidFill>
                <a:srgbClr val="FA968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8.1 pCi/L</a:t>
                </a:r>
              </a:p>
            </p:txBody>
          </p:sp>
        </p:grpSp>
      </p:grpSp>
    </p:spTree>
    <p:extLst>
      <p:ext uri="{BB962C8B-B14F-4D97-AF65-F5344CB8AC3E}">
        <p14:creationId xmlns:p14="http://schemas.microsoft.com/office/powerpoint/2010/main" val="1287321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A022-4B68-DD71-D47D-4226A793BBCD}"/>
              </a:ext>
            </a:extLst>
          </p:cNvPr>
          <p:cNvSpPr>
            <a:spLocks noGrp="1"/>
          </p:cNvSpPr>
          <p:nvPr>
            <p:ph type="title"/>
          </p:nvPr>
        </p:nvSpPr>
        <p:spPr/>
        <p:txBody>
          <a:bodyPr>
            <a:noAutofit/>
          </a:bodyPr>
          <a:lstStyle/>
          <a:p>
            <a:r>
              <a:rPr lang="en-US" sz="1600" dirty="0"/>
              <a:t>RADON MEASUREMENT</a:t>
            </a:r>
          </a:p>
        </p:txBody>
      </p:sp>
      <p:sp>
        <p:nvSpPr>
          <p:cNvPr id="3" name="Text Placeholder 2">
            <a:extLst>
              <a:ext uri="{FF2B5EF4-FFF2-40B4-BE49-F238E27FC236}">
                <a16:creationId xmlns:a16="http://schemas.microsoft.com/office/drawing/2014/main" id="{6E18CE95-1B46-B2F0-6782-F4A86F17E0C5}"/>
              </a:ext>
            </a:extLst>
          </p:cNvPr>
          <p:cNvSpPr>
            <a:spLocks noGrp="1"/>
          </p:cNvSpPr>
          <p:nvPr>
            <p:ph type="body" idx="1"/>
          </p:nvPr>
        </p:nvSpPr>
        <p:spPr>
          <a:xfrm>
            <a:off x="513610" y="921717"/>
            <a:ext cx="3906617" cy="3512259"/>
          </a:xfrm>
        </p:spPr>
        <p:txBody>
          <a:bodyPr>
            <a:normAutofit/>
          </a:bodyPr>
          <a:lstStyle/>
          <a:p>
            <a:r>
              <a:rPr lang="en-US" sz="1600" dirty="0">
                <a:latin typeface="+mj-lt"/>
              </a:rPr>
              <a:t>DPH recommends using a Nationally Certified Measurement Provider to test for radon.</a:t>
            </a:r>
          </a:p>
          <a:p>
            <a:r>
              <a:rPr lang="en-US" sz="1600" dirty="0">
                <a:latin typeface="+mj-lt"/>
              </a:rPr>
              <a:t>For a single building (single or multi-family), DPH recommends testing the lowest occupied space.</a:t>
            </a:r>
          </a:p>
          <a:p>
            <a:r>
              <a:rPr lang="en-US" sz="1600" dirty="0">
                <a:latin typeface="+mj-lt"/>
              </a:rPr>
              <a:t>A short-term testing device is placed for a minimum of 48 hours up to 7 days, depending on the device used – with 12 hour closed building conditions preceding the test.</a:t>
            </a:r>
          </a:p>
          <a:p>
            <a:pPr marL="0" indent="0">
              <a:buNone/>
            </a:pPr>
            <a:endParaRPr lang="en-US" dirty="0"/>
          </a:p>
        </p:txBody>
      </p:sp>
      <p:pic>
        <p:nvPicPr>
          <p:cNvPr id="4" name="Picture 3" descr="Graphs and plots layered on a blue digital screen">
            <a:extLst>
              <a:ext uri="{FF2B5EF4-FFF2-40B4-BE49-F238E27FC236}">
                <a16:creationId xmlns:a16="http://schemas.microsoft.com/office/drawing/2014/main" id="{98130FCC-DB16-C6E8-2BC2-BE15E5B280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353" y="858015"/>
            <a:ext cx="3924037" cy="2943028"/>
          </a:xfrm>
          <a:prstGeom prst="rect">
            <a:avLst/>
          </a:prstGeom>
        </p:spPr>
      </p:pic>
    </p:spTree>
    <p:extLst>
      <p:ext uri="{BB962C8B-B14F-4D97-AF65-F5344CB8AC3E}">
        <p14:creationId xmlns:p14="http://schemas.microsoft.com/office/powerpoint/2010/main" val="1386738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D1D1C17-6279-E2F9-5E3B-7E3F30A007A3}"/>
              </a:ext>
            </a:extLst>
          </p:cNvPr>
          <p:cNvSpPr>
            <a:spLocks noGrp="1"/>
          </p:cNvSpPr>
          <p:nvPr>
            <p:ph type="body" sz="quarter" idx="13"/>
          </p:nvPr>
        </p:nvSpPr>
        <p:spPr>
          <a:xfrm>
            <a:off x="4435188" y="1607157"/>
            <a:ext cx="4180072" cy="1498353"/>
          </a:xfrm>
        </p:spPr>
        <p:txBody>
          <a:bodyPr>
            <a:normAutofit/>
          </a:bodyPr>
          <a:lstStyle/>
          <a:p>
            <a:pPr lvl="0"/>
            <a:r>
              <a:rPr lang="en-US" sz="1400" dirty="0">
                <a:solidFill>
                  <a:srgbClr val="3370E8"/>
                </a:solidFill>
                <a:sym typeface="Poppins SemiBold"/>
              </a:rPr>
              <a:t>What is radon?</a:t>
            </a:r>
          </a:p>
          <a:p>
            <a:pPr lvl="0"/>
            <a:r>
              <a:rPr lang="en-US" sz="1400" dirty="0">
                <a:solidFill>
                  <a:srgbClr val="3370E8"/>
                </a:solidFill>
                <a:sym typeface="Poppins SemiBold"/>
              </a:rPr>
              <a:t>How does it enter a home?</a:t>
            </a:r>
          </a:p>
          <a:p>
            <a:pPr lvl="0"/>
            <a:r>
              <a:rPr lang="en-US" sz="1400" dirty="0">
                <a:solidFill>
                  <a:srgbClr val="3370E8"/>
                </a:solidFill>
                <a:sym typeface="Poppins SemiBold"/>
              </a:rPr>
              <a:t>What are the health effects?</a:t>
            </a:r>
          </a:p>
          <a:p>
            <a:pPr lvl="0"/>
            <a:r>
              <a:rPr lang="en-US" sz="1400" dirty="0">
                <a:solidFill>
                  <a:srgbClr val="3370E8"/>
                </a:solidFill>
                <a:sym typeface="Poppins SemiBold"/>
              </a:rPr>
              <a:t>Radon measurement &amp; mitigation basics</a:t>
            </a:r>
          </a:p>
        </p:txBody>
      </p:sp>
      <p:sp>
        <p:nvSpPr>
          <p:cNvPr id="20" name="Slide Number Placeholder 19">
            <a:extLst>
              <a:ext uri="{FF2B5EF4-FFF2-40B4-BE49-F238E27FC236}">
                <a16:creationId xmlns:a16="http://schemas.microsoft.com/office/drawing/2014/main" id="{1F4B758D-90FB-A90D-EF0D-09C08DB565FD}"/>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1922477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0BF4-0B46-2C76-C3CE-4415B6E1FD16}"/>
              </a:ext>
            </a:extLst>
          </p:cNvPr>
          <p:cNvSpPr>
            <a:spLocks noGrp="1"/>
          </p:cNvSpPr>
          <p:nvPr>
            <p:ph type="title"/>
          </p:nvPr>
        </p:nvSpPr>
        <p:spPr/>
        <p:txBody>
          <a:bodyPr>
            <a:noAutofit/>
          </a:bodyPr>
          <a:lstStyle/>
          <a:p>
            <a:r>
              <a:rPr lang="en-US" sz="1600" dirty="0"/>
              <a:t>RADON MITIGATION</a:t>
            </a:r>
          </a:p>
        </p:txBody>
      </p:sp>
      <p:sp>
        <p:nvSpPr>
          <p:cNvPr id="3" name="Text Placeholder 2">
            <a:extLst>
              <a:ext uri="{FF2B5EF4-FFF2-40B4-BE49-F238E27FC236}">
                <a16:creationId xmlns:a16="http://schemas.microsoft.com/office/drawing/2014/main" id="{E9264D03-DE36-046E-650A-5039B5B35984}"/>
              </a:ext>
            </a:extLst>
          </p:cNvPr>
          <p:cNvSpPr>
            <a:spLocks noGrp="1"/>
          </p:cNvSpPr>
          <p:nvPr>
            <p:ph type="body" idx="1"/>
          </p:nvPr>
        </p:nvSpPr>
        <p:spPr>
          <a:xfrm>
            <a:off x="311700" y="559383"/>
            <a:ext cx="8520600" cy="3719784"/>
          </a:xfrm>
        </p:spPr>
        <p:txBody>
          <a:bodyPr>
            <a:normAutofit/>
          </a:bodyPr>
          <a:lstStyle/>
          <a:p>
            <a:r>
              <a:rPr lang="en-US" sz="1600" dirty="0">
                <a:latin typeface="+mj-lt"/>
              </a:rPr>
              <a:t>DPH recommends using a Nationally Certified Mitigation Professional to perform radon mitigation</a:t>
            </a:r>
          </a:p>
          <a:p>
            <a:r>
              <a:rPr lang="en-US" sz="1600" dirty="0">
                <a:latin typeface="+mj-lt"/>
              </a:rPr>
              <a:t>Must be nationally certified through NRSB or NRPP</a:t>
            </a:r>
          </a:p>
          <a:p>
            <a:r>
              <a:rPr lang="en-US" sz="1600" dirty="0">
                <a:latin typeface="+mj-lt"/>
              </a:rPr>
              <a:t>Must be a home improvement contractor registered with CT’s Department of Consumer Protection (DCP)</a:t>
            </a:r>
          </a:p>
          <a:p>
            <a:pPr marL="0" indent="0">
              <a:buNone/>
            </a:pPr>
            <a:endParaRPr lang="en-US" sz="1200" dirty="0"/>
          </a:p>
        </p:txBody>
      </p:sp>
      <p:pic>
        <p:nvPicPr>
          <p:cNvPr id="4" name="Picture 3" descr="Toolbox">
            <a:extLst>
              <a:ext uri="{FF2B5EF4-FFF2-40B4-BE49-F238E27FC236}">
                <a16:creationId xmlns:a16="http://schemas.microsoft.com/office/drawing/2014/main" id="{A9053CFD-90FE-0113-CDFC-436CBAAE2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1427" y="1950783"/>
            <a:ext cx="3421146" cy="2728225"/>
          </a:xfrm>
          <a:prstGeom prst="rect">
            <a:avLst/>
          </a:prstGeom>
        </p:spPr>
      </p:pic>
    </p:spTree>
    <p:extLst>
      <p:ext uri="{BB962C8B-B14F-4D97-AF65-F5344CB8AC3E}">
        <p14:creationId xmlns:p14="http://schemas.microsoft.com/office/powerpoint/2010/main" val="215301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2E0D1-35E7-E1DC-DB91-BA1383EF644B}"/>
              </a:ext>
            </a:extLst>
          </p:cNvPr>
          <p:cNvSpPr>
            <a:spLocks noGrp="1"/>
          </p:cNvSpPr>
          <p:nvPr>
            <p:ph type="title"/>
          </p:nvPr>
        </p:nvSpPr>
        <p:spPr/>
        <p:txBody>
          <a:bodyPr>
            <a:noAutofit/>
          </a:bodyPr>
          <a:lstStyle/>
          <a:p>
            <a:r>
              <a:rPr lang="en-US" sz="1600" dirty="0"/>
              <a:t>RADON MITIGATION</a:t>
            </a:r>
          </a:p>
        </p:txBody>
      </p:sp>
      <p:sp>
        <p:nvSpPr>
          <p:cNvPr id="3" name="Text Placeholder 2">
            <a:extLst>
              <a:ext uri="{FF2B5EF4-FFF2-40B4-BE49-F238E27FC236}">
                <a16:creationId xmlns:a16="http://schemas.microsoft.com/office/drawing/2014/main" id="{B531F46E-A705-A1BF-65A2-064A3CA437EA}"/>
              </a:ext>
            </a:extLst>
          </p:cNvPr>
          <p:cNvSpPr>
            <a:spLocks noGrp="1"/>
          </p:cNvSpPr>
          <p:nvPr>
            <p:ph type="body" idx="1"/>
          </p:nvPr>
        </p:nvSpPr>
        <p:spPr>
          <a:xfrm>
            <a:off x="924175" y="1527896"/>
            <a:ext cx="8520600" cy="2432761"/>
          </a:xfrm>
        </p:spPr>
        <p:txBody>
          <a:bodyPr>
            <a:normAutofit/>
          </a:bodyPr>
          <a:lstStyle/>
          <a:p>
            <a:pPr marL="0" indent="0">
              <a:buNone/>
            </a:pPr>
            <a:r>
              <a:rPr lang="en-US" sz="1600" b="1" dirty="0">
                <a:latin typeface="+mj-lt"/>
              </a:rPr>
              <a:t>Radon mitigation systems are:</a:t>
            </a:r>
          </a:p>
          <a:p>
            <a:r>
              <a:rPr lang="en-US" sz="1600" dirty="0">
                <a:latin typeface="+mj-lt"/>
              </a:rPr>
              <a:t>effective</a:t>
            </a:r>
          </a:p>
          <a:p>
            <a:r>
              <a:rPr lang="en-US" sz="1600" dirty="0">
                <a:latin typeface="+mj-lt"/>
              </a:rPr>
              <a:t>relatively inexpensive</a:t>
            </a:r>
          </a:p>
          <a:p>
            <a:r>
              <a:rPr lang="en-US" sz="1600" dirty="0">
                <a:latin typeface="+mj-lt"/>
              </a:rPr>
              <a:t>easy to install</a:t>
            </a:r>
          </a:p>
          <a:p>
            <a:pPr marL="0" indent="0">
              <a:buNone/>
            </a:pPr>
            <a:endParaRPr lang="en-US" sz="1600" dirty="0">
              <a:latin typeface="+mj-lt"/>
            </a:endParaRPr>
          </a:p>
          <a:p>
            <a:pPr marL="0" indent="0">
              <a:buNone/>
            </a:pPr>
            <a:r>
              <a:rPr lang="en-US" sz="1600" dirty="0">
                <a:latin typeface="+mj-lt"/>
              </a:rPr>
              <a:t>Average cost ~ $1,200-$1,500</a:t>
            </a:r>
          </a:p>
        </p:txBody>
      </p:sp>
      <p:pic>
        <p:nvPicPr>
          <p:cNvPr id="4" name="Picture 3" descr="happy home">
            <a:extLst>
              <a:ext uri="{FF2B5EF4-FFF2-40B4-BE49-F238E27FC236}">
                <a16:creationId xmlns:a16="http://schemas.microsoft.com/office/drawing/2014/main" id="{A4602D7C-6DC0-238E-3F48-0DF41EB80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008" y="530682"/>
            <a:ext cx="3103817" cy="346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0998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00C2D-B809-7253-550A-F90C2AFFBCE6}"/>
              </a:ext>
            </a:extLst>
          </p:cNvPr>
          <p:cNvSpPr>
            <a:spLocks noGrp="1"/>
          </p:cNvSpPr>
          <p:nvPr>
            <p:ph type="title"/>
          </p:nvPr>
        </p:nvSpPr>
        <p:spPr/>
        <p:txBody>
          <a:bodyPr>
            <a:noAutofit/>
          </a:bodyPr>
          <a:lstStyle/>
          <a:p>
            <a:r>
              <a:rPr lang="en-US" sz="1600" dirty="0"/>
              <a:t>SUB-SLAB DEPRESSURIZATION (SSD) SYSTEM</a:t>
            </a:r>
          </a:p>
        </p:txBody>
      </p:sp>
      <p:sp>
        <p:nvSpPr>
          <p:cNvPr id="3" name="Text Placeholder 2">
            <a:extLst>
              <a:ext uri="{FF2B5EF4-FFF2-40B4-BE49-F238E27FC236}">
                <a16:creationId xmlns:a16="http://schemas.microsoft.com/office/drawing/2014/main" id="{7D120CD9-3A0D-E99C-DD15-4983B36D3FD1}"/>
              </a:ext>
            </a:extLst>
          </p:cNvPr>
          <p:cNvSpPr>
            <a:spLocks noGrp="1"/>
          </p:cNvSpPr>
          <p:nvPr>
            <p:ph type="body" idx="1"/>
          </p:nvPr>
        </p:nvSpPr>
        <p:spPr/>
        <p:txBody>
          <a:bodyPr/>
          <a:lstStyle/>
          <a:p>
            <a:pPr marL="0" indent="0">
              <a:buNone/>
            </a:pPr>
            <a:r>
              <a:rPr lang="en-US" dirty="0"/>
              <a:t> </a:t>
            </a:r>
          </a:p>
        </p:txBody>
      </p:sp>
      <p:pic>
        <p:nvPicPr>
          <p:cNvPr id="12" name="Picture 11" descr="A picture containing outdoor, building&#10;&#10;Description automatically generated">
            <a:extLst>
              <a:ext uri="{FF2B5EF4-FFF2-40B4-BE49-F238E27FC236}">
                <a16:creationId xmlns:a16="http://schemas.microsoft.com/office/drawing/2014/main" id="{0D119B0F-C5F0-60C4-4559-C6F9165094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701" y="791943"/>
            <a:ext cx="2824622" cy="3956788"/>
          </a:xfrm>
          <a:prstGeom prst="rect">
            <a:avLst/>
          </a:prstGeom>
        </p:spPr>
      </p:pic>
      <p:pic>
        <p:nvPicPr>
          <p:cNvPr id="13" name="Content Placeholder 7" descr="Diagram&#10;&#10;Description automatically generated">
            <a:extLst>
              <a:ext uri="{FF2B5EF4-FFF2-40B4-BE49-F238E27FC236}">
                <a16:creationId xmlns:a16="http://schemas.microsoft.com/office/drawing/2014/main" id="{3759DA88-1D5E-F2BA-CB92-6E9CEA3E03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8906" y="909483"/>
            <a:ext cx="3105179" cy="3839248"/>
          </a:xfrm>
          <a:prstGeom prst="rect">
            <a:avLst/>
          </a:prstGeom>
          <a:noFill/>
          <a:ln>
            <a:noFill/>
          </a:ln>
        </p:spPr>
      </p:pic>
      <p:pic>
        <p:nvPicPr>
          <p:cNvPr id="14" name="Picture 13" descr="A picture containing building, outdoor, house&#10;&#10;Description automatically generated">
            <a:extLst>
              <a:ext uri="{FF2B5EF4-FFF2-40B4-BE49-F238E27FC236}">
                <a16:creationId xmlns:a16="http://schemas.microsoft.com/office/drawing/2014/main" id="{EA78E994-02C4-C9F7-CAAE-C6CFFDEB0F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6649" y="1028947"/>
            <a:ext cx="2813087" cy="3719784"/>
          </a:xfrm>
          <a:prstGeom prst="rect">
            <a:avLst/>
          </a:prstGeom>
        </p:spPr>
      </p:pic>
      <p:sp>
        <p:nvSpPr>
          <p:cNvPr id="15" name="TextBox 14">
            <a:extLst>
              <a:ext uri="{FF2B5EF4-FFF2-40B4-BE49-F238E27FC236}">
                <a16:creationId xmlns:a16="http://schemas.microsoft.com/office/drawing/2014/main" id="{E286D0DD-DFB4-A2F6-423F-2F63A29B95E9}"/>
              </a:ext>
            </a:extLst>
          </p:cNvPr>
          <p:cNvSpPr txBox="1"/>
          <p:nvPr/>
        </p:nvSpPr>
        <p:spPr>
          <a:xfrm>
            <a:off x="2012844" y="4748731"/>
            <a:ext cx="5457302" cy="215444"/>
          </a:xfrm>
          <a:prstGeom prst="rect">
            <a:avLst/>
          </a:prstGeom>
          <a:noFill/>
        </p:spPr>
        <p:txBody>
          <a:bodyPr wrap="square" rtlCol="0">
            <a:spAutoFit/>
          </a:bodyPr>
          <a:lstStyle/>
          <a:p>
            <a:pPr algn="ctr"/>
            <a:r>
              <a:rPr lang="en-US" sz="800" dirty="0"/>
              <a:t>Image Source: https://vim-1.itrcweb.org/sub-slab-depressurization-ssd-tech-sheet/</a:t>
            </a:r>
          </a:p>
        </p:txBody>
      </p:sp>
    </p:spTree>
    <p:extLst>
      <p:ext uri="{BB962C8B-B14F-4D97-AF65-F5344CB8AC3E}">
        <p14:creationId xmlns:p14="http://schemas.microsoft.com/office/powerpoint/2010/main" val="3972850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DE726-86A8-24B0-AA6E-B62DC695E0B7}"/>
              </a:ext>
            </a:extLst>
          </p:cNvPr>
          <p:cNvSpPr>
            <a:spLocks noGrp="1"/>
          </p:cNvSpPr>
          <p:nvPr>
            <p:ph type="title"/>
          </p:nvPr>
        </p:nvSpPr>
        <p:spPr/>
        <p:txBody>
          <a:bodyPr>
            <a:noAutofit/>
          </a:bodyPr>
          <a:lstStyle/>
          <a:p>
            <a:r>
              <a:rPr lang="en-US" sz="1600" dirty="0"/>
              <a:t>SUB-SLAB DEPRESSURIZATION (SSD) SYSTEM</a:t>
            </a:r>
          </a:p>
        </p:txBody>
      </p:sp>
      <p:pic>
        <p:nvPicPr>
          <p:cNvPr id="8" name="Content Placeholder 7" descr="A picture containing text, building, shelf, different&#10;&#10;Description automatically generated">
            <a:extLst>
              <a:ext uri="{FF2B5EF4-FFF2-40B4-BE49-F238E27FC236}">
                <a16:creationId xmlns:a16="http://schemas.microsoft.com/office/drawing/2014/main" id="{2D06623F-C7F2-59C4-8B59-C448A2D953A0}"/>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2117447" y="791943"/>
            <a:ext cx="4909106" cy="3684588"/>
          </a:xfrm>
        </p:spPr>
      </p:pic>
      <p:sp>
        <p:nvSpPr>
          <p:cNvPr id="9" name="TextBox 8">
            <a:extLst>
              <a:ext uri="{FF2B5EF4-FFF2-40B4-BE49-F238E27FC236}">
                <a16:creationId xmlns:a16="http://schemas.microsoft.com/office/drawing/2014/main" id="{031DDCB8-1D4E-277E-899B-0F2DDCA3DF7A}"/>
              </a:ext>
            </a:extLst>
          </p:cNvPr>
          <p:cNvSpPr txBox="1"/>
          <p:nvPr/>
        </p:nvSpPr>
        <p:spPr>
          <a:xfrm>
            <a:off x="3039626" y="4476531"/>
            <a:ext cx="3064748"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Image Source: https://radongas.com/troubleshooting-your-system/</a:t>
            </a:r>
          </a:p>
        </p:txBody>
      </p:sp>
    </p:spTree>
    <p:extLst>
      <p:ext uri="{BB962C8B-B14F-4D97-AF65-F5344CB8AC3E}">
        <p14:creationId xmlns:p14="http://schemas.microsoft.com/office/powerpoint/2010/main" val="1490109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CFE15A-0274-1592-FDAA-C71AD96F9742}"/>
              </a:ext>
            </a:extLst>
          </p:cNvPr>
          <p:cNvSpPr>
            <a:spLocks noGrp="1"/>
          </p:cNvSpPr>
          <p:nvPr>
            <p:ph type="body" sz="quarter" idx="13"/>
          </p:nvPr>
        </p:nvSpPr>
        <p:spPr>
          <a:xfrm>
            <a:off x="103558" y="1900045"/>
            <a:ext cx="4742150" cy="1960562"/>
          </a:xfrm>
        </p:spPr>
        <p:txBody>
          <a:bodyPr/>
          <a:lstStyle/>
          <a:p>
            <a:r>
              <a:rPr lang="en-US" dirty="0"/>
              <a:t>Questions?</a:t>
            </a:r>
          </a:p>
        </p:txBody>
      </p:sp>
      <p:sp>
        <p:nvSpPr>
          <p:cNvPr id="5" name="TextBox 2">
            <a:extLst>
              <a:ext uri="{FF2B5EF4-FFF2-40B4-BE49-F238E27FC236}">
                <a16:creationId xmlns:a16="http://schemas.microsoft.com/office/drawing/2014/main" id="{E5646243-3828-C5A6-E37F-C132632D950E}"/>
              </a:ext>
            </a:extLst>
          </p:cNvPr>
          <p:cNvSpPr txBox="1"/>
          <p:nvPr/>
        </p:nvSpPr>
        <p:spPr>
          <a:xfrm>
            <a:off x="4055664" y="789348"/>
            <a:ext cx="4513811" cy="144655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a:solidFill>
                  <a:schemeClr val="bg1"/>
                </a:solidFill>
              </a:rPr>
              <a:t>Amanda Parkins</a:t>
            </a:r>
          </a:p>
          <a:p>
            <a:pPr algn="ctr"/>
            <a:r>
              <a:rPr lang="en-US" b="1" dirty="0">
                <a:solidFill>
                  <a:schemeClr val="bg1"/>
                </a:solidFill>
              </a:rPr>
              <a:t>Epidemiologist 3</a:t>
            </a:r>
          </a:p>
          <a:p>
            <a:pPr algn="ctr"/>
            <a:r>
              <a:rPr lang="en-US" b="1" dirty="0">
                <a:solidFill>
                  <a:schemeClr val="bg1"/>
                </a:solidFill>
              </a:rPr>
              <a:t>Coordinator, Indoor Environments Unit</a:t>
            </a:r>
          </a:p>
          <a:p>
            <a:pPr algn="ctr"/>
            <a:endParaRPr lang="en-US" sz="600" b="1" dirty="0">
              <a:solidFill>
                <a:schemeClr val="bg1"/>
              </a:solidFill>
            </a:endParaRPr>
          </a:p>
          <a:p>
            <a:pPr algn="ctr"/>
            <a:r>
              <a:rPr lang="en-US" sz="1800" dirty="0">
                <a:solidFill>
                  <a:schemeClr val="bg1"/>
                </a:solidFill>
              </a:rPr>
              <a:t>amanda.parkins@ct.gov</a:t>
            </a:r>
          </a:p>
          <a:p>
            <a:pPr algn="ctr"/>
            <a:r>
              <a:rPr lang="en-US" sz="1800" dirty="0">
                <a:solidFill>
                  <a:schemeClr val="bg1"/>
                </a:solidFill>
              </a:rPr>
              <a:t>(860) 936-1660</a:t>
            </a:r>
          </a:p>
        </p:txBody>
      </p:sp>
      <p:sp>
        <p:nvSpPr>
          <p:cNvPr id="6" name="TextBox 4">
            <a:extLst>
              <a:ext uri="{FF2B5EF4-FFF2-40B4-BE49-F238E27FC236}">
                <a16:creationId xmlns:a16="http://schemas.microsoft.com/office/drawing/2014/main" id="{4E9E66D9-CB89-7CCC-3792-1597EDB82ECD}"/>
              </a:ext>
            </a:extLst>
          </p:cNvPr>
          <p:cNvSpPr txBox="1"/>
          <p:nvPr/>
        </p:nvSpPr>
        <p:spPr>
          <a:xfrm>
            <a:off x="4055664" y="2571750"/>
            <a:ext cx="4513811" cy="144655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a:solidFill>
                  <a:schemeClr val="bg1"/>
                </a:solidFill>
              </a:rPr>
              <a:t>Alessia Frasco</a:t>
            </a:r>
          </a:p>
          <a:p>
            <a:pPr algn="ctr"/>
            <a:r>
              <a:rPr lang="en-US" b="1" dirty="0">
                <a:solidFill>
                  <a:schemeClr val="bg1"/>
                </a:solidFill>
              </a:rPr>
              <a:t>Epidemiologist 2 </a:t>
            </a:r>
          </a:p>
          <a:p>
            <a:pPr algn="ctr"/>
            <a:r>
              <a:rPr lang="en-US" b="1" dirty="0">
                <a:solidFill>
                  <a:schemeClr val="bg1"/>
                </a:solidFill>
              </a:rPr>
              <a:t>Radon Program</a:t>
            </a:r>
          </a:p>
          <a:p>
            <a:pPr algn="ctr"/>
            <a:endParaRPr lang="en-US" sz="600" b="1" dirty="0">
              <a:solidFill>
                <a:schemeClr val="bg1"/>
              </a:solidFill>
            </a:endParaRPr>
          </a:p>
          <a:p>
            <a:pPr algn="ctr"/>
            <a:r>
              <a:rPr lang="en-US" sz="1800" dirty="0">
                <a:solidFill>
                  <a:schemeClr val="bg1"/>
                </a:solidFill>
              </a:rPr>
              <a:t>alessia.frasco@ct.gov</a:t>
            </a:r>
          </a:p>
          <a:p>
            <a:pPr algn="ctr"/>
            <a:r>
              <a:rPr lang="en-US" sz="1800" dirty="0">
                <a:solidFill>
                  <a:schemeClr val="bg1"/>
                </a:solidFill>
              </a:rPr>
              <a:t>(860) 509-7474</a:t>
            </a:r>
          </a:p>
        </p:txBody>
      </p:sp>
    </p:spTree>
    <p:extLst>
      <p:ext uri="{BB962C8B-B14F-4D97-AF65-F5344CB8AC3E}">
        <p14:creationId xmlns:p14="http://schemas.microsoft.com/office/powerpoint/2010/main" val="1086006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04BF57A-010D-8514-6168-22C975E9D302}"/>
              </a:ext>
            </a:extLst>
          </p:cNvPr>
          <p:cNvSpPr>
            <a:spLocks noGrp="1"/>
          </p:cNvSpPr>
          <p:nvPr>
            <p:ph type="body" sz="quarter" idx="13"/>
          </p:nvPr>
        </p:nvSpPr>
        <p:spPr>
          <a:xfrm>
            <a:off x="197244" y="1550535"/>
            <a:ext cx="4742150" cy="1960562"/>
          </a:xfrm>
        </p:spPr>
        <p:txBody>
          <a:bodyPr/>
          <a:lstStyle/>
          <a:p>
            <a:r>
              <a:rPr lang="en-US" dirty="0">
                <a:sym typeface="Poppins SemiBold"/>
              </a:rPr>
              <a:t>What is radon?</a:t>
            </a:r>
            <a:endParaRPr lang="en-US" dirty="0"/>
          </a:p>
        </p:txBody>
      </p:sp>
      <p:sp>
        <p:nvSpPr>
          <p:cNvPr id="12" name="Slide Number Placeholder 11">
            <a:extLst>
              <a:ext uri="{FF2B5EF4-FFF2-40B4-BE49-F238E27FC236}">
                <a16:creationId xmlns:a16="http://schemas.microsoft.com/office/drawing/2014/main" id="{B5E9D5CE-CD94-DFB4-3C57-EA67624B4918}"/>
              </a:ext>
            </a:extLst>
          </p:cNvPr>
          <p:cNvSpPr>
            <a:spLocks noGrp="1"/>
          </p:cNvSpPr>
          <p:nvPr>
            <p:ph type="sldNum" idx="12"/>
          </p:nvPr>
        </p:nvSpPr>
        <p:spPr>
          <a:xfrm>
            <a:off x="8358162" y="4810169"/>
            <a:ext cx="548700" cy="227190"/>
          </a:xfrm>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075444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3999E9-E94D-ECEC-1F3D-CC091207B89D}"/>
              </a:ext>
            </a:extLst>
          </p:cNvPr>
          <p:cNvSpPr>
            <a:spLocks noGrp="1"/>
          </p:cNvSpPr>
          <p:nvPr>
            <p:ph type="title"/>
          </p:nvPr>
        </p:nvSpPr>
        <p:spPr>
          <a:xfrm>
            <a:off x="311700" y="232757"/>
            <a:ext cx="8520600" cy="297925"/>
          </a:xfrm>
        </p:spPr>
        <p:txBody>
          <a:bodyPr>
            <a:noAutofit/>
          </a:bodyPr>
          <a:lstStyle/>
          <a:p>
            <a:r>
              <a:rPr lang="en-US" sz="1600" dirty="0"/>
              <a:t>WHAT IS RADON?</a:t>
            </a:r>
          </a:p>
        </p:txBody>
      </p:sp>
      <p:sp>
        <p:nvSpPr>
          <p:cNvPr id="15" name="Text Placeholder 14">
            <a:extLst>
              <a:ext uri="{FF2B5EF4-FFF2-40B4-BE49-F238E27FC236}">
                <a16:creationId xmlns:a16="http://schemas.microsoft.com/office/drawing/2014/main" id="{ECAAC999-8E77-A9B3-4217-A22D752E0176}"/>
              </a:ext>
            </a:extLst>
          </p:cNvPr>
          <p:cNvSpPr>
            <a:spLocks noGrp="1"/>
          </p:cNvSpPr>
          <p:nvPr>
            <p:ph type="body" idx="1"/>
          </p:nvPr>
        </p:nvSpPr>
        <p:spPr>
          <a:xfrm>
            <a:off x="311700" y="791943"/>
            <a:ext cx="4708874" cy="3719784"/>
          </a:xfrm>
        </p:spPr>
        <p:txBody>
          <a:bodyPr>
            <a:normAutofit/>
          </a:bodyPr>
          <a:lstStyle/>
          <a:p>
            <a:r>
              <a:rPr lang="en-US" sz="1800" dirty="0">
                <a:latin typeface="+mj-lt"/>
              </a:rPr>
              <a:t>Radon is a naturally-occurring, radioactive gas.</a:t>
            </a:r>
          </a:p>
          <a:p>
            <a:pPr marL="0" indent="0">
              <a:buNone/>
            </a:pPr>
            <a:endParaRPr lang="en-US" sz="1800" dirty="0">
              <a:latin typeface="+mj-lt"/>
            </a:endParaRPr>
          </a:p>
          <a:p>
            <a:r>
              <a:rPr lang="en-US" sz="1800" dirty="0">
                <a:latin typeface="+mj-lt"/>
              </a:rPr>
              <a:t>Radon is colorless, odorless, and tasteless.</a:t>
            </a:r>
          </a:p>
          <a:p>
            <a:pPr marL="0" indent="0">
              <a:buNone/>
            </a:pPr>
            <a:endParaRPr lang="en-US" sz="1800" dirty="0">
              <a:latin typeface="+mj-lt"/>
            </a:endParaRPr>
          </a:p>
          <a:p>
            <a:r>
              <a:rPr lang="en-US" sz="1800" dirty="0">
                <a:latin typeface="+mj-lt"/>
              </a:rPr>
              <a:t>Found all over the U.S. in all types of buildings:</a:t>
            </a:r>
          </a:p>
          <a:p>
            <a:pPr marL="914400"/>
            <a:r>
              <a:rPr lang="en-US" sz="1800" dirty="0">
                <a:latin typeface="+mj-lt"/>
              </a:rPr>
              <a:t>Old and New</a:t>
            </a:r>
          </a:p>
          <a:p>
            <a:pPr marL="914400"/>
            <a:r>
              <a:rPr lang="en-US" sz="1800" dirty="0">
                <a:latin typeface="+mj-lt"/>
              </a:rPr>
              <a:t>Drafty and Well-Sealed</a:t>
            </a:r>
          </a:p>
          <a:p>
            <a:pPr marL="914400"/>
            <a:r>
              <a:rPr lang="en-US" sz="1800" dirty="0">
                <a:latin typeface="+mj-lt"/>
              </a:rPr>
              <a:t>With and Without Basements</a:t>
            </a:r>
          </a:p>
        </p:txBody>
      </p:sp>
      <p:pic>
        <p:nvPicPr>
          <p:cNvPr id="3" name="Picture 2">
            <a:extLst>
              <a:ext uri="{FF2B5EF4-FFF2-40B4-BE49-F238E27FC236}">
                <a16:creationId xmlns:a16="http://schemas.microsoft.com/office/drawing/2014/main" id="{47C9C01B-A500-00C7-1BBA-1EF631EEBA54}"/>
              </a:ext>
            </a:extLst>
          </p:cNvPr>
          <p:cNvPicPr>
            <a:picLocks noChangeAspect="1"/>
          </p:cNvPicPr>
          <p:nvPr/>
        </p:nvPicPr>
        <p:blipFill>
          <a:blip r:embed="rId3"/>
          <a:stretch>
            <a:fillRect/>
          </a:stretch>
        </p:blipFill>
        <p:spPr>
          <a:xfrm>
            <a:off x="5020574" y="1348338"/>
            <a:ext cx="3727463" cy="2606993"/>
          </a:xfrm>
          <a:prstGeom prst="rect">
            <a:avLst/>
          </a:prstGeom>
        </p:spPr>
      </p:pic>
    </p:spTree>
    <p:extLst>
      <p:ext uri="{BB962C8B-B14F-4D97-AF65-F5344CB8AC3E}">
        <p14:creationId xmlns:p14="http://schemas.microsoft.com/office/powerpoint/2010/main" val="4244402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C9C98-6CEC-D9E6-09E3-09A44B358D3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2FD60B7-6346-65DB-3ABB-AEF121AB631F}"/>
              </a:ext>
            </a:extLst>
          </p:cNvPr>
          <p:cNvSpPr>
            <a:spLocks noGrp="1"/>
          </p:cNvSpPr>
          <p:nvPr>
            <p:ph type="title"/>
          </p:nvPr>
        </p:nvSpPr>
        <p:spPr>
          <a:xfrm>
            <a:off x="311700" y="232757"/>
            <a:ext cx="8520600" cy="297925"/>
          </a:xfrm>
        </p:spPr>
        <p:txBody>
          <a:bodyPr>
            <a:noAutofit/>
          </a:bodyPr>
          <a:lstStyle/>
          <a:p>
            <a:r>
              <a:rPr lang="en-US" sz="1600" dirty="0"/>
              <a:t>URANIUM DECAY CHART (simplified)</a:t>
            </a:r>
          </a:p>
        </p:txBody>
      </p:sp>
      <p:pic>
        <p:nvPicPr>
          <p:cNvPr id="3" name="Picture 2">
            <a:extLst>
              <a:ext uri="{FF2B5EF4-FFF2-40B4-BE49-F238E27FC236}">
                <a16:creationId xmlns:a16="http://schemas.microsoft.com/office/drawing/2014/main" id="{49B84BCD-F0DB-B503-F18D-AF2B8A494B6C}"/>
              </a:ext>
            </a:extLst>
          </p:cNvPr>
          <p:cNvPicPr>
            <a:picLocks noChangeAspect="1"/>
          </p:cNvPicPr>
          <p:nvPr/>
        </p:nvPicPr>
        <p:blipFill>
          <a:blip r:embed="rId3"/>
          <a:stretch>
            <a:fillRect/>
          </a:stretch>
        </p:blipFill>
        <p:spPr>
          <a:xfrm>
            <a:off x="1273778" y="1014087"/>
            <a:ext cx="6596444" cy="3115326"/>
          </a:xfrm>
          <a:prstGeom prst="rect">
            <a:avLst/>
          </a:prstGeom>
        </p:spPr>
      </p:pic>
    </p:spTree>
    <p:extLst>
      <p:ext uri="{BB962C8B-B14F-4D97-AF65-F5344CB8AC3E}">
        <p14:creationId xmlns:p14="http://schemas.microsoft.com/office/powerpoint/2010/main" val="3884848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5D662-8234-8AF0-F7FF-167145AD0927}"/>
              </a:ext>
            </a:extLst>
          </p:cNvPr>
          <p:cNvSpPr>
            <a:spLocks noGrp="1"/>
          </p:cNvSpPr>
          <p:nvPr>
            <p:ph type="title"/>
          </p:nvPr>
        </p:nvSpPr>
        <p:spPr/>
        <p:txBody>
          <a:bodyPr>
            <a:noAutofit/>
          </a:bodyPr>
          <a:lstStyle/>
          <a:p>
            <a:r>
              <a:rPr lang="en-US" sz="1600" dirty="0"/>
              <a:t>VISUALIZING RADON</a:t>
            </a:r>
          </a:p>
        </p:txBody>
      </p:sp>
      <p:pic>
        <p:nvPicPr>
          <p:cNvPr id="4" name="Online Media 6" title="100 pCi L radon cloud chamber2">
            <a:hlinkClick r:id="" action="ppaction://media"/>
            <a:extLst>
              <a:ext uri="{FF2B5EF4-FFF2-40B4-BE49-F238E27FC236}">
                <a16:creationId xmlns:a16="http://schemas.microsoft.com/office/drawing/2014/main" id="{5880ECBB-50F7-0B54-65C1-7B80894A62EF}"/>
              </a:ext>
            </a:extLst>
          </p:cNvPr>
          <p:cNvPicPr>
            <a:picLocks noRot="1" noChangeAspect="1"/>
          </p:cNvPicPr>
          <p:nvPr>
            <a:videoFile r:link="rId1"/>
          </p:nvPr>
        </p:nvPicPr>
        <p:blipFill>
          <a:blip r:embed="rId4"/>
          <a:stretch>
            <a:fillRect/>
          </a:stretch>
        </p:blipFill>
        <p:spPr>
          <a:xfrm>
            <a:off x="1869501" y="1124923"/>
            <a:ext cx="5404997" cy="3053823"/>
          </a:xfrm>
          <a:prstGeom prst="rect">
            <a:avLst/>
          </a:prstGeom>
        </p:spPr>
      </p:pic>
    </p:spTree>
    <p:extLst>
      <p:ext uri="{BB962C8B-B14F-4D97-AF65-F5344CB8AC3E}">
        <p14:creationId xmlns:p14="http://schemas.microsoft.com/office/powerpoint/2010/main" val="123807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39688-4827-5C35-A707-85D79533A103}"/>
              </a:ext>
            </a:extLst>
          </p:cNvPr>
          <p:cNvSpPr>
            <a:spLocks noGrp="1"/>
          </p:cNvSpPr>
          <p:nvPr>
            <p:ph type="title"/>
          </p:nvPr>
        </p:nvSpPr>
        <p:spPr/>
        <p:txBody>
          <a:bodyPr>
            <a:noAutofit/>
          </a:bodyPr>
          <a:lstStyle/>
          <a:p>
            <a:r>
              <a:rPr lang="en-US" sz="1600" dirty="0"/>
              <a:t>RADIATION TYPES</a:t>
            </a:r>
          </a:p>
        </p:txBody>
      </p:sp>
      <p:pic>
        <p:nvPicPr>
          <p:cNvPr id="7" name="Content Placeholder 10">
            <a:extLst>
              <a:ext uri="{FF2B5EF4-FFF2-40B4-BE49-F238E27FC236}">
                <a16:creationId xmlns:a16="http://schemas.microsoft.com/office/drawing/2014/main" id="{10020375-27F3-0662-57C4-799F191813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94854" y="846025"/>
            <a:ext cx="6954292" cy="3611620"/>
          </a:xfrm>
          <a:prstGeom prst="rect">
            <a:avLst/>
          </a:prstGeom>
        </p:spPr>
      </p:pic>
      <p:sp>
        <p:nvSpPr>
          <p:cNvPr id="8" name="TextBox 7">
            <a:extLst>
              <a:ext uri="{FF2B5EF4-FFF2-40B4-BE49-F238E27FC236}">
                <a16:creationId xmlns:a16="http://schemas.microsoft.com/office/drawing/2014/main" id="{421F84CA-A24B-08C1-7ACF-FAADD3D1AF74}"/>
              </a:ext>
            </a:extLst>
          </p:cNvPr>
          <p:cNvSpPr txBox="1"/>
          <p:nvPr/>
        </p:nvSpPr>
        <p:spPr>
          <a:xfrm>
            <a:off x="2665361" y="4457645"/>
            <a:ext cx="4935211" cy="215444"/>
          </a:xfrm>
          <a:prstGeom prst="rect">
            <a:avLst/>
          </a:prstGeom>
          <a:noFill/>
          <a:ln>
            <a:noFill/>
          </a:ln>
        </p:spPr>
        <p:txBody>
          <a:bodyPr wrap="square" rtlCol="0">
            <a:spAutoFit/>
          </a:bodyPr>
          <a:lstStyle/>
          <a:p>
            <a:r>
              <a:rPr lang="en-US" sz="800" dirty="0">
                <a:solidFill>
                  <a:srgbClr val="054266"/>
                </a:solidFill>
              </a:rPr>
              <a:t>Image Source: https://aaaradontesting.com/where-does-radon-gas-come-from/</a:t>
            </a:r>
          </a:p>
        </p:txBody>
      </p:sp>
    </p:spTree>
    <p:extLst>
      <p:ext uri="{BB962C8B-B14F-4D97-AF65-F5344CB8AC3E}">
        <p14:creationId xmlns:p14="http://schemas.microsoft.com/office/powerpoint/2010/main" val="3079002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E0DE7-F55C-8017-9AC7-0A4085AD616F}"/>
              </a:ext>
            </a:extLst>
          </p:cNvPr>
          <p:cNvSpPr>
            <a:spLocks noGrp="1"/>
          </p:cNvSpPr>
          <p:nvPr>
            <p:ph type="title"/>
          </p:nvPr>
        </p:nvSpPr>
        <p:spPr/>
        <p:txBody>
          <a:bodyPr>
            <a:noAutofit/>
          </a:bodyPr>
          <a:lstStyle/>
          <a:p>
            <a:r>
              <a:rPr lang="en-US" sz="1600" dirty="0"/>
              <a:t>THE POWER OF ALPHA PARTICLES</a:t>
            </a:r>
          </a:p>
        </p:txBody>
      </p:sp>
      <p:pic>
        <p:nvPicPr>
          <p:cNvPr id="4" name="Content Placeholder 8" descr="A picture containing orange, close, soup&#10;&#10;Description automatically generated">
            <a:extLst>
              <a:ext uri="{FF2B5EF4-FFF2-40B4-BE49-F238E27FC236}">
                <a16:creationId xmlns:a16="http://schemas.microsoft.com/office/drawing/2014/main" id="{51B3515B-2AC3-2965-2EF7-FA68F05F9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4948" y="900203"/>
            <a:ext cx="4921250" cy="3503263"/>
          </a:xfrm>
          <a:prstGeom prst="rect">
            <a:avLst/>
          </a:prstGeom>
        </p:spPr>
      </p:pic>
      <p:sp>
        <p:nvSpPr>
          <p:cNvPr id="6" name="TextBox 5">
            <a:extLst>
              <a:ext uri="{FF2B5EF4-FFF2-40B4-BE49-F238E27FC236}">
                <a16:creationId xmlns:a16="http://schemas.microsoft.com/office/drawing/2014/main" id="{6B1663BF-DDA0-8669-97A0-D147FE44BE62}"/>
              </a:ext>
            </a:extLst>
          </p:cNvPr>
          <p:cNvSpPr txBox="1"/>
          <p:nvPr/>
        </p:nvSpPr>
        <p:spPr>
          <a:xfrm>
            <a:off x="3188208" y="4403466"/>
            <a:ext cx="4572000" cy="215444"/>
          </a:xfrm>
          <a:prstGeom prst="rect">
            <a:avLst/>
          </a:prstGeom>
          <a:noFill/>
        </p:spPr>
        <p:txBody>
          <a:bodyPr wrap="square">
            <a:spAutoFit/>
          </a:bodyPr>
          <a:lstStyle/>
          <a:p>
            <a:r>
              <a:rPr lang="en-US" sz="800" dirty="0">
                <a:solidFill>
                  <a:srgbClr val="054266"/>
                </a:solidFill>
              </a:rPr>
              <a:t>Image Source: http://www.ilradon.com/what-is-radon/</a:t>
            </a:r>
          </a:p>
        </p:txBody>
      </p:sp>
    </p:spTree>
    <p:extLst>
      <p:ext uri="{BB962C8B-B14F-4D97-AF65-F5344CB8AC3E}">
        <p14:creationId xmlns:p14="http://schemas.microsoft.com/office/powerpoint/2010/main" val="146083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6BDA3-3D4E-9EBC-9F3E-AA0EF31ABEA9}"/>
              </a:ext>
            </a:extLst>
          </p:cNvPr>
          <p:cNvSpPr>
            <a:spLocks noGrp="1"/>
          </p:cNvSpPr>
          <p:nvPr>
            <p:ph type="title"/>
          </p:nvPr>
        </p:nvSpPr>
        <p:spPr/>
        <p:txBody>
          <a:bodyPr>
            <a:noAutofit/>
          </a:bodyPr>
          <a:lstStyle/>
          <a:p>
            <a:r>
              <a:rPr lang="en-US" sz="1600" dirty="0"/>
              <a:t>WHERE IS RADON FOUND GEOGRAPHICALLY?</a:t>
            </a:r>
          </a:p>
        </p:txBody>
      </p:sp>
      <p:pic>
        <p:nvPicPr>
          <p:cNvPr id="4" name="Picture 3">
            <a:extLst>
              <a:ext uri="{FF2B5EF4-FFF2-40B4-BE49-F238E27FC236}">
                <a16:creationId xmlns:a16="http://schemas.microsoft.com/office/drawing/2014/main" id="{C551AB1A-8C1E-8529-BD9C-E73D06000289}"/>
              </a:ext>
            </a:extLst>
          </p:cNvPr>
          <p:cNvPicPr>
            <a:picLocks noChangeAspect="1"/>
          </p:cNvPicPr>
          <p:nvPr/>
        </p:nvPicPr>
        <p:blipFill rotWithShape="1">
          <a:blip r:embed="rId3"/>
          <a:srcRect l="8824" t="42728" r="59412" b="7387"/>
          <a:stretch/>
        </p:blipFill>
        <p:spPr>
          <a:xfrm>
            <a:off x="1399935" y="626491"/>
            <a:ext cx="6344129" cy="4063038"/>
          </a:xfrm>
          <a:prstGeom prst="rect">
            <a:avLst/>
          </a:prstGeom>
        </p:spPr>
      </p:pic>
    </p:spTree>
    <p:extLst>
      <p:ext uri="{BB962C8B-B14F-4D97-AF65-F5344CB8AC3E}">
        <p14:creationId xmlns:p14="http://schemas.microsoft.com/office/powerpoint/2010/main" val="1495523485"/>
      </p:ext>
    </p:extLst>
  </p:cSld>
  <p:clrMapOvr>
    <a:masterClrMapping/>
  </p:clrMapOvr>
</p:sld>
</file>

<file path=ppt/theme/theme1.xml><?xml version="1.0" encoding="utf-8"?>
<a:theme xmlns:a="http://schemas.openxmlformats.org/drawingml/2006/main" name="Simple Light">
  <a:themeElements>
    <a:clrScheme name="DPH Primary">
      <a:dk1>
        <a:srgbClr val="000000"/>
      </a:dk1>
      <a:lt1>
        <a:srgbClr val="FFFFFF"/>
      </a:lt1>
      <a:dk2>
        <a:srgbClr val="595959"/>
      </a:dk2>
      <a:lt2>
        <a:srgbClr val="EEEEEE"/>
      </a:lt2>
      <a:accent1>
        <a:srgbClr val="3371E7"/>
      </a:accent1>
      <a:accent2>
        <a:srgbClr val="C6D4FB"/>
      </a:accent2>
      <a:accent3>
        <a:srgbClr val="00214D"/>
      </a:accent3>
      <a:accent4>
        <a:srgbClr val="003D9C"/>
      </a:accent4>
      <a:accent5>
        <a:srgbClr val="7094F5"/>
      </a:accent5>
      <a:accent6>
        <a:srgbClr val="FFFFFF"/>
      </a:accent6>
      <a:hlink>
        <a:srgbClr val="3371E7"/>
      </a:hlink>
      <a:folHlink>
        <a:srgbClr val="3371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PH PPT Template Arial.potx" id="{4627BB07-AFFB-421A-9DC0-623677847BCF}" vid="{3D90875B-AB71-475A-81BA-29DECA7B7212}"/>
    </a:ext>
  </a:extLst>
</a:theme>
</file>

<file path=ppt/theme/theme2.xml><?xml version="1.0" encoding="utf-8"?>
<a:theme xmlns:a="http://schemas.openxmlformats.org/drawingml/2006/main" name="Custom Design">
  <a:themeElements>
    <a:clrScheme name="DPH Secondary">
      <a:dk1>
        <a:srgbClr val="000000"/>
      </a:dk1>
      <a:lt1>
        <a:srgbClr val="FFFFFF"/>
      </a:lt1>
      <a:dk2>
        <a:srgbClr val="595959"/>
      </a:dk2>
      <a:lt2>
        <a:srgbClr val="EEEEEE"/>
      </a:lt2>
      <a:accent1>
        <a:srgbClr val="04722F"/>
      </a:accent1>
      <a:accent2>
        <a:srgbClr val="02B346"/>
      </a:accent2>
      <a:accent3>
        <a:srgbClr val="F27124"/>
      </a:accent3>
      <a:accent4>
        <a:srgbClr val="FAAA19"/>
      </a:accent4>
      <a:accent5>
        <a:srgbClr val="D8343E"/>
      </a:accent5>
      <a:accent6>
        <a:srgbClr val="94343E"/>
      </a:accent6>
      <a:hlink>
        <a:srgbClr val="3371E7"/>
      </a:hlink>
      <a:folHlink>
        <a:srgbClr val="3371E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PH PPT Template Arial.potx" id="{4627BB07-AFFB-421A-9DC0-623677847BCF}" vid="{7E92A2E6-6510-4F0A-84DE-7F7AD4528C6E}"/>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c0d38d2-62ff-4120-8412-25b798443ca1" xsi:nil="true"/>
    <lcf76f155ced4ddcb4097134ff3c332f xmlns="9a1bd152-7e25-4c9a-b912-4b84e44c506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349BC380D32E24485045F225E836690" ma:contentTypeVersion="16" ma:contentTypeDescription="Create a new document." ma:contentTypeScope="" ma:versionID="8fa8846de16a5751cc75817404eabb11">
  <xsd:schema xmlns:xsd="http://www.w3.org/2001/XMLSchema" xmlns:xs="http://www.w3.org/2001/XMLSchema" xmlns:p="http://schemas.microsoft.com/office/2006/metadata/properties" xmlns:ns2="2c0d38d2-62ff-4120-8412-25b798443ca1" xmlns:ns3="9a1bd152-7e25-4c9a-b912-4b84e44c506a" targetNamespace="http://schemas.microsoft.com/office/2006/metadata/properties" ma:root="true" ma:fieldsID="a1d9245f41b7e61d8f333b87e455e077" ns2:_="" ns3:_="">
    <xsd:import namespace="2c0d38d2-62ff-4120-8412-25b798443ca1"/>
    <xsd:import namespace="9a1bd152-7e25-4c9a-b912-4b84e44c506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2:TaxCatchAll" minOccurs="0"/>
                <xsd:element ref="ns3:MediaServiceOCR" minOccurs="0"/>
                <xsd:element ref="ns3:MediaServiceGenerationTime" minOccurs="0"/>
                <xsd:element ref="ns3:MediaServiceEventHashCode" minOccurs="0"/>
                <xsd:element ref="ns3:lcf76f155ced4ddcb4097134ff3c332f" minOccurs="0"/>
                <xsd:element ref="ns3:MediaServiceObjectDetectorVersions" minOccurs="0"/>
                <xsd:element ref="ns3:MediaServiceDateTaken"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0d38d2-62ff-4120-8412-25b798443ca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2" nillable="true" ma:displayName="Taxonomy Catch All Column" ma:hidden="true" ma:list="{c0db5392-1908-4a09-aee6-9bf59e36cb32}" ma:internalName="TaxCatchAll" ma:showField="CatchAllData" ma:web="2c0d38d2-62ff-4120-8412-25b798443ca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a1bd152-7e25-4c9a-b912-4b84e44c506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07D385-E14B-44CB-A1F7-E621FE9ED33E}">
  <ds:schemaRefs>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2c0d38d2-62ff-4120-8412-25b798443ca1"/>
    <ds:schemaRef ds:uri="9a1bd152-7e25-4c9a-b912-4b84e44c506a"/>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7313A166-35D1-4F5D-B538-81BFB38AC8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0d38d2-62ff-4120-8412-25b798443ca1"/>
    <ds:schemaRef ds:uri="9a1bd152-7e25-4c9a-b912-4b84e44c50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D1258E-810A-4A1E-9730-250FA74911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DPH PPT Template Arial</Template>
  <TotalTime>350</TotalTime>
  <Words>1638</Words>
  <Application>Microsoft Office PowerPoint</Application>
  <PresentationFormat>On-screen Show (16:9)</PresentationFormat>
  <Paragraphs>136</Paragraphs>
  <Slides>24</Slides>
  <Notes>18</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Aptos Display</vt:lpstr>
      <vt:lpstr>Calibri</vt:lpstr>
      <vt:lpstr>Aptos</vt:lpstr>
      <vt:lpstr>Poppins SemiBold</vt:lpstr>
      <vt:lpstr>Poppins</vt:lpstr>
      <vt:lpstr>Simple Light</vt:lpstr>
      <vt:lpstr>Custom Design</vt:lpstr>
      <vt:lpstr>Radon Overview</vt:lpstr>
      <vt:lpstr>PowerPoint Presentation</vt:lpstr>
      <vt:lpstr>PowerPoint Presentation</vt:lpstr>
      <vt:lpstr>WHAT IS RADON?</vt:lpstr>
      <vt:lpstr>URANIUM DECAY CHART (simplified)</vt:lpstr>
      <vt:lpstr>VISUALIZING RADON</vt:lpstr>
      <vt:lpstr>RADIATION TYPES</vt:lpstr>
      <vt:lpstr>THE POWER OF ALPHA PARTICLES</vt:lpstr>
      <vt:lpstr>WHERE IS RADON FOUND GEOGRAPHICALLY?</vt:lpstr>
      <vt:lpstr>PowerPoint Presentation</vt:lpstr>
      <vt:lpstr>HOW RADON ENTERS A HOME</vt:lpstr>
      <vt:lpstr>RADON ENTRANCE PATHWAYS</vt:lpstr>
      <vt:lpstr>PowerPoint Presentation</vt:lpstr>
      <vt:lpstr>HEALTH EFFECTS OF RADON EXPOSURE</vt:lpstr>
      <vt:lpstr>LUNG CANCER FACTS</vt:lpstr>
      <vt:lpstr>PowerPoint Presentation</vt:lpstr>
      <vt:lpstr>ACTION LEVEL FOR RADON IN AIR</vt:lpstr>
      <vt:lpstr>TESTING IS THE ONLY WAY TO KNOW</vt:lpstr>
      <vt:lpstr>RADON MEASUREMENT</vt:lpstr>
      <vt:lpstr>RADON MITIGATION</vt:lpstr>
      <vt:lpstr>RADON MITIGATION</vt:lpstr>
      <vt:lpstr>SUB-SLAB DEPRESSURIZATION (SSD) SYSTEM</vt:lpstr>
      <vt:lpstr>SUB-SLAB DEPRESSURIZATION (SSD) SYSTEM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Chris Boyle</dc:creator>
  <cp:lastModifiedBy>Parkins, Amanda</cp:lastModifiedBy>
  <cp:revision>3</cp:revision>
  <dcterms:created xsi:type="dcterms:W3CDTF">2024-04-18T18:07:11Z</dcterms:created>
  <dcterms:modified xsi:type="dcterms:W3CDTF">2025-03-21T19:38:39Z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0x0101008349BC380D32E24485045F225E836690</vt:lpwstr>
  </property>
  <property fmtid="{D5CDD505-2E9C-101B-9397-08002B2CF9AE}" pid="3" name="MediaServiceImageTags">
    <vt:lpwstr/>
  </property>
</Properties>
</file>