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64" r:id="rId1"/>
    <p:sldMasterId id="2147483669" r:id="rId2"/>
  </p:sldMasterIdLst>
  <p:notesMasterIdLst>
    <p:notesMasterId r:id="rId25"/>
  </p:notesMasterIdLst>
  <p:sldIdLst>
    <p:sldId id="261" r:id="rId3"/>
    <p:sldId id="2795" r:id="rId4"/>
    <p:sldId id="2796" r:id="rId5"/>
    <p:sldId id="2794" r:id="rId6"/>
    <p:sldId id="2798" r:id="rId7"/>
    <p:sldId id="263" r:id="rId8"/>
    <p:sldId id="2822" r:id="rId9"/>
    <p:sldId id="2824" r:id="rId10"/>
    <p:sldId id="2823" r:id="rId11"/>
    <p:sldId id="2807" r:id="rId12"/>
    <p:sldId id="2808" r:id="rId13"/>
    <p:sldId id="2809" r:id="rId14"/>
    <p:sldId id="2810" r:id="rId15"/>
    <p:sldId id="2821" r:id="rId16"/>
    <p:sldId id="2813" r:id="rId17"/>
    <p:sldId id="2814" r:id="rId18"/>
    <p:sldId id="2815" r:id="rId19"/>
    <p:sldId id="2816" r:id="rId20"/>
    <p:sldId id="2817" r:id="rId21"/>
    <p:sldId id="2818" r:id="rId22"/>
    <p:sldId id="2819" r:id="rId23"/>
    <p:sldId id="2820" r:id="rId24"/>
  </p:sldIdLst>
  <p:sldSz cx="9144000" cy="5143500" type="screen16x9"/>
  <p:notesSz cx="6858000" cy="9144000"/>
  <p:embeddedFontLst>
    <p:embeddedFont>
      <p:font typeface="Poppins" panose="00000500000000000000" pitchFamily="2" charset="0"/>
      <p:regular r:id="rId26"/>
      <p:bold r:id="rId27"/>
      <p:italic r:id="rId28"/>
      <p:boldItalic r:id="rId29"/>
    </p:embeddedFont>
    <p:embeddedFont>
      <p:font typeface="Poppins SemiBold" panose="00000700000000000000" pitchFamily="2" charset="0"/>
      <p:regular r:id="rId30"/>
      <p:bold r:id="rId31"/>
      <p:italic r:id="rId32"/>
      <p:boldItalic r:id="rId33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99DCF90C-2437-FEF3-8ADC-D8A7AE7B6DBF}" name="Biaggi, Rosa" initials="RB" userId="S::Rosa.Biaggi@ct.gov::974ac75f-6a23-4123-a57c-24310fc164bc" providerId="AD"/>
  <p188:author id="{0FDD3B93-1F9B-C1B5-C240-F1CD0D6AF3F6}" name="Morrissey, Lisa" initials="ML" userId="S::lisa.morrissey@ct.gov::1fff00ef-cd37-42cd-99c1-46ff865d8d6b" providerId="AD"/>
  <p188:author id="{C8B223AD-B6A1-2D63-629C-E23EE5F1BCD0}" name="Ploszaj, Kimberly" initials="KP" userId="S::Kimberly.Ploszaj@ct.gov::67ec47c2-ecdd-4754-9d48-a33edc7bb569" providerId="AD"/>
  <p188:author id="{719D25F4-D06A-975F-237C-2663E8B27D42}" name="Ploszaj, Kimberly" initials="PK" userId="S::kimberly.ploszaj@ct.gov::67ec47c2-ecdd-4754-9d48-a33edc7bb569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70E8"/>
    <a:srgbClr val="003D9C"/>
    <a:srgbClr val="04722F"/>
    <a:srgbClr val="02B346"/>
    <a:srgbClr val="7094F5"/>
    <a:srgbClr val="7094F4"/>
    <a:srgbClr val="92343D"/>
    <a:srgbClr val="D7333D"/>
    <a:srgbClr val="F9A91A"/>
    <a:srgbClr val="F1712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93" d="100"/>
          <a:sy n="93" d="100"/>
        </p:scale>
        <p:origin x="520" y="5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font" Target="fonts/font1.fntdata"/><Relationship Id="rId21" Type="http://schemas.openxmlformats.org/officeDocument/2006/relationships/slide" Target="slides/slide19.xml"/><Relationship Id="rId34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notesMaster" Target="notesMasters/notesMaster1.xml"/><Relationship Id="rId33" Type="http://schemas.openxmlformats.org/officeDocument/2006/relationships/font" Target="fonts/font8.fntdata"/><Relationship Id="rId38" Type="http://schemas.microsoft.com/office/2018/10/relationships/authors" Target="author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font" Target="fonts/font4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font" Target="fonts/font7.fntdata"/><Relationship Id="rId37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font" Target="fonts/font3.fntdata"/><Relationship Id="rId36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font" Target="fonts/font6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font" Target="fonts/font2.fntdata"/><Relationship Id="rId30" Type="http://schemas.openxmlformats.org/officeDocument/2006/relationships/font" Target="fonts/font5.fntdata"/><Relationship Id="rId35" Type="http://schemas.openxmlformats.org/officeDocument/2006/relationships/viewProps" Target="viewProps.xml"/><Relationship Id="rId8" Type="http://schemas.openxmlformats.org/officeDocument/2006/relationships/slide" Target="slides/slide6.xml"/><Relationship Id="rId3" Type="http://schemas.openxmlformats.org/officeDocument/2006/relationships/slide" Target="slides/slid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453232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2821F41-E177-55F0-5555-62DCD16F871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8288C602-7150-8215-DC4C-D479019396C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91E9DB69-6DFA-3BF2-485C-91C9C4D440B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694157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065182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PAG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A9A94F52-EB2B-B93C-5AF1-E5F25B1B56C0}"/>
              </a:ext>
            </a:extLst>
          </p:cNvPr>
          <p:cNvSpPr/>
          <p:nvPr userDrawn="1"/>
        </p:nvSpPr>
        <p:spPr>
          <a:xfrm>
            <a:off x="0" y="-8164"/>
            <a:ext cx="9144000" cy="5143500"/>
          </a:xfrm>
          <a:prstGeom prst="rect">
            <a:avLst/>
          </a:prstGeom>
          <a:solidFill>
            <a:srgbClr val="3371E7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4972041" y="2280056"/>
            <a:ext cx="3632262" cy="567175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5200"/>
              <a:buNone/>
              <a:defRPr sz="2800" b="1">
                <a:solidFill>
                  <a:schemeClr val="bg1"/>
                </a:solidFill>
                <a:latin typeface="+mn-lt"/>
                <a:cs typeface="Poppins SemiBold" panose="00000700000000000000" pitchFamily="2" charset="0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4874072" y="2862288"/>
            <a:ext cx="3876587" cy="393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500">
                <a:solidFill>
                  <a:schemeClr val="bg1"/>
                </a:solidFill>
                <a:latin typeface="+mn-lt"/>
                <a:cs typeface="Poppins" panose="00000500000000000000" pitchFamily="2" charset="0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pic>
        <p:nvPicPr>
          <p:cNvPr id="7" name="Google Shape;86;p18">
            <a:extLst>
              <a:ext uri="{FF2B5EF4-FFF2-40B4-BE49-F238E27FC236}">
                <a16:creationId xmlns:a16="http://schemas.microsoft.com/office/drawing/2014/main" id="{FB26CCDB-852D-C193-08EA-51D84E08A3DA}"/>
              </a:ext>
            </a:extLst>
          </p:cNvPr>
          <p:cNvPicPr preferRelativeResize="0"/>
          <p:nvPr userDrawn="1"/>
        </p:nvPicPr>
        <p:blipFill>
          <a:blip r:embed="rId2">
            <a:alphaModFix/>
          </a:blip>
          <a:stretch>
            <a:fillRect/>
          </a:stretch>
        </p:blipFill>
        <p:spPr>
          <a:xfrm>
            <a:off x="826041" y="2139089"/>
            <a:ext cx="3222789" cy="82932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8" name="Google Shape;87;p18">
            <a:extLst>
              <a:ext uri="{FF2B5EF4-FFF2-40B4-BE49-F238E27FC236}">
                <a16:creationId xmlns:a16="http://schemas.microsoft.com/office/drawing/2014/main" id="{A55AE34A-EF13-0F74-EAE5-4B588DA93502}"/>
              </a:ext>
            </a:extLst>
          </p:cNvPr>
          <p:cNvCxnSpPr/>
          <p:nvPr userDrawn="1"/>
        </p:nvCxnSpPr>
        <p:spPr>
          <a:xfrm>
            <a:off x="4539144" y="1904997"/>
            <a:ext cx="0" cy="1297500"/>
          </a:xfrm>
          <a:prstGeom prst="straightConnector1">
            <a:avLst/>
          </a:prstGeom>
          <a:noFill/>
          <a:ln w="9525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preserve="1" userDrawn="1">
  <p:cSld name="Table of Contents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EC13F86C-4F2E-90A3-24CE-FAE6F5494E9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343914" y="1028715"/>
            <a:ext cx="4054475" cy="3281362"/>
          </a:xfrm>
        </p:spPr>
        <p:txBody>
          <a:bodyPr>
            <a:normAutofit/>
          </a:bodyPr>
          <a:lstStyle>
            <a:lvl1pPr marL="457200" indent="-342900">
              <a:lnSpc>
                <a:spcPct val="150000"/>
              </a:lnSpc>
              <a:buClr>
                <a:srgbClr val="3371E7"/>
              </a:buClr>
              <a:buSzPct val="100000"/>
              <a:buFont typeface="+mj-lt"/>
              <a:buAutoNum type="arabicPeriod"/>
              <a:defRPr sz="1200" b="1">
                <a:solidFill>
                  <a:srgbClr val="3370E8"/>
                </a:solidFill>
                <a:latin typeface="+mn-lt"/>
                <a:cs typeface="Poppins SemiBold" panose="00000700000000000000" pitchFamily="2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358162" y="4810169"/>
            <a:ext cx="548700" cy="22719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 sz="700" b="1">
                <a:solidFill>
                  <a:srgbClr val="3371E7"/>
                </a:solidFill>
                <a:latin typeface="+mn-lt"/>
                <a:cs typeface="Poppins SemiBold" panose="00000700000000000000" pitchFamily="2" charset="0"/>
              </a:defRPr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  <p:sp>
        <p:nvSpPr>
          <p:cNvPr id="2" name="Google Shape;94;p19">
            <a:extLst>
              <a:ext uri="{FF2B5EF4-FFF2-40B4-BE49-F238E27FC236}">
                <a16:creationId xmlns:a16="http://schemas.microsoft.com/office/drawing/2014/main" id="{8E8A1A5E-D989-1B34-B788-06B6BC7E5580}"/>
              </a:ext>
            </a:extLst>
          </p:cNvPr>
          <p:cNvSpPr txBox="1"/>
          <p:nvPr userDrawn="1"/>
        </p:nvSpPr>
        <p:spPr>
          <a:xfrm>
            <a:off x="229900" y="4802249"/>
            <a:ext cx="3000000" cy="30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 b="1">
                <a:solidFill>
                  <a:srgbClr val="3371E7"/>
                </a:solidFill>
                <a:latin typeface="+mn-lt"/>
                <a:ea typeface="Poppins SemiBold"/>
                <a:cs typeface="Poppins SemiBold"/>
                <a:sym typeface="Poppins SemiBold"/>
              </a:rPr>
              <a:t>Connecticut Public Health</a:t>
            </a:r>
            <a:endParaRPr sz="800" b="1">
              <a:solidFill>
                <a:srgbClr val="3371E7"/>
              </a:solidFill>
              <a:latin typeface="+mn-lt"/>
              <a:ea typeface="Poppins SemiBold"/>
              <a:cs typeface="Poppins SemiBold"/>
              <a:sym typeface="Poppins SemiBold"/>
            </a:endParaRPr>
          </a:p>
        </p:txBody>
      </p:sp>
      <p:cxnSp>
        <p:nvCxnSpPr>
          <p:cNvPr id="3" name="Google Shape;95;p19">
            <a:extLst>
              <a:ext uri="{FF2B5EF4-FFF2-40B4-BE49-F238E27FC236}">
                <a16:creationId xmlns:a16="http://schemas.microsoft.com/office/drawing/2014/main" id="{B9D160B0-497E-04F2-AE76-1042055F0269}"/>
              </a:ext>
            </a:extLst>
          </p:cNvPr>
          <p:cNvCxnSpPr/>
          <p:nvPr userDrawn="1"/>
        </p:nvCxnSpPr>
        <p:spPr>
          <a:xfrm rot="10800000">
            <a:off x="318600" y="4766180"/>
            <a:ext cx="8506800" cy="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5" name="Google Shape;104;p20">
            <a:extLst>
              <a:ext uri="{FF2B5EF4-FFF2-40B4-BE49-F238E27FC236}">
                <a16:creationId xmlns:a16="http://schemas.microsoft.com/office/drawing/2014/main" id="{5F876389-FBF8-503E-BBAC-1164163C47FD}"/>
              </a:ext>
            </a:extLst>
          </p:cNvPr>
          <p:cNvSpPr txBox="1"/>
          <p:nvPr userDrawn="1"/>
        </p:nvSpPr>
        <p:spPr>
          <a:xfrm>
            <a:off x="753775" y="1641600"/>
            <a:ext cx="3072600" cy="186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000">
                <a:solidFill>
                  <a:srgbClr val="3371E7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Table of </a:t>
            </a:r>
            <a:endParaRPr sz="4000">
              <a:solidFill>
                <a:srgbClr val="3371E7"/>
              </a:solidFill>
              <a:latin typeface="Poppins SemiBold"/>
              <a:ea typeface="Poppins SemiBold"/>
              <a:cs typeface="Poppins SemiBold"/>
              <a:sym typeface="Poppins SemiBold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000">
                <a:solidFill>
                  <a:srgbClr val="3371E7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contents</a:t>
            </a:r>
            <a:endParaRPr sz="4000">
              <a:solidFill>
                <a:srgbClr val="3371E7"/>
              </a:solidFill>
              <a:latin typeface="Poppins SemiBold"/>
              <a:ea typeface="Poppins SemiBold"/>
              <a:cs typeface="Poppins SemiBold"/>
              <a:sym typeface="Poppins SemiBold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400">
              <a:solidFill>
                <a:srgbClr val="3371E7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</p:spTree>
    <p:extLst>
      <p:ext uri="{BB962C8B-B14F-4D97-AF65-F5344CB8AC3E}">
        <p14:creationId xmlns:p14="http://schemas.microsoft.com/office/powerpoint/2010/main" val="17878810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preserve="1" userDrawn="1">
  <p:cSld name="1_Section 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5848A094-969E-48EF-A809-53A4995F59F5}"/>
              </a:ext>
            </a:extLst>
          </p:cNvPr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3371E7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168B519F-C49A-345B-0697-A1E2F6CC2DA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97244" y="1550535"/>
            <a:ext cx="4742150" cy="1960562"/>
          </a:xfrm>
        </p:spPr>
        <p:txBody>
          <a:bodyPr>
            <a:noAutofit/>
          </a:bodyPr>
          <a:lstStyle>
            <a:lvl1pPr marL="114300" indent="0">
              <a:lnSpc>
                <a:spcPct val="100000"/>
              </a:lnSpc>
              <a:buNone/>
              <a:defRPr sz="4700" b="1">
                <a:solidFill>
                  <a:schemeClr val="bg1"/>
                </a:solidFill>
                <a:latin typeface="+mn-lt"/>
                <a:cs typeface="Poppins SemiBold" panose="00000700000000000000" pitchFamily="2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358162" y="4810169"/>
            <a:ext cx="548700" cy="22719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 sz="700" b="1">
                <a:solidFill>
                  <a:schemeClr val="bg1"/>
                </a:solidFill>
                <a:latin typeface="+mn-lt"/>
                <a:cs typeface="Poppins SemiBold" panose="00000700000000000000" pitchFamily="2" charset="0"/>
              </a:defRPr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  <p:sp>
        <p:nvSpPr>
          <p:cNvPr id="2" name="Google Shape;94;p19">
            <a:extLst>
              <a:ext uri="{FF2B5EF4-FFF2-40B4-BE49-F238E27FC236}">
                <a16:creationId xmlns:a16="http://schemas.microsoft.com/office/drawing/2014/main" id="{8E8A1A5E-D989-1B34-B788-06B6BC7E5580}"/>
              </a:ext>
            </a:extLst>
          </p:cNvPr>
          <p:cNvSpPr txBox="1"/>
          <p:nvPr userDrawn="1"/>
        </p:nvSpPr>
        <p:spPr>
          <a:xfrm>
            <a:off x="229900" y="4802249"/>
            <a:ext cx="3000000" cy="30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 b="1">
                <a:solidFill>
                  <a:srgbClr val="3371E7"/>
                </a:solidFill>
                <a:latin typeface="+mn-lt"/>
                <a:ea typeface="Poppins SemiBold"/>
                <a:cs typeface="Poppins SemiBold"/>
                <a:sym typeface="Poppins SemiBold"/>
              </a:rPr>
              <a:t>Connecticut Public Health</a:t>
            </a:r>
            <a:endParaRPr sz="800" b="1">
              <a:solidFill>
                <a:srgbClr val="3371E7"/>
              </a:solidFill>
              <a:latin typeface="+mn-lt"/>
              <a:ea typeface="Poppins SemiBold"/>
              <a:cs typeface="Poppins SemiBold"/>
              <a:sym typeface="Poppins SemiBold"/>
            </a:endParaRPr>
          </a:p>
        </p:txBody>
      </p:sp>
      <p:sp>
        <p:nvSpPr>
          <p:cNvPr id="6" name="Google Shape;110;p21">
            <a:extLst>
              <a:ext uri="{FF2B5EF4-FFF2-40B4-BE49-F238E27FC236}">
                <a16:creationId xmlns:a16="http://schemas.microsoft.com/office/drawing/2014/main" id="{3C3C8957-8E7B-83FC-230B-3E1D5820D7B1}"/>
              </a:ext>
            </a:extLst>
          </p:cNvPr>
          <p:cNvSpPr txBox="1"/>
          <p:nvPr userDrawn="1"/>
        </p:nvSpPr>
        <p:spPr>
          <a:xfrm>
            <a:off x="229900" y="4802249"/>
            <a:ext cx="3000000" cy="30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 b="1">
                <a:solidFill>
                  <a:schemeClr val="lt1"/>
                </a:solidFill>
                <a:latin typeface="+mn-lt"/>
                <a:ea typeface="Poppins SemiBold"/>
                <a:cs typeface="Poppins SemiBold"/>
                <a:sym typeface="Poppins SemiBold"/>
              </a:rPr>
              <a:t>Connecticut Public Health</a:t>
            </a:r>
            <a:endParaRPr sz="800" b="1">
              <a:solidFill>
                <a:schemeClr val="lt1"/>
              </a:solidFill>
              <a:latin typeface="+mn-lt"/>
              <a:ea typeface="Poppins SemiBold"/>
              <a:cs typeface="Poppins SemiBold"/>
              <a:sym typeface="Poppins SemiBold"/>
            </a:endParaRPr>
          </a:p>
        </p:txBody>
      </p:sp>
      <p:cxnSp>
        <p:nvCxnSpPr>
          <p:cNvPr id="7" name="Google Shape;111;p21">
            <a:extLst>
              <a:ext uri="{FF2B5EF4-FFF2-40B4-BE49-F238E27FC236}">
                <a16:creationId xmlns:a16="http://schemas.microsoft.com/office/drawing/2014/main" id="{9FCF6609-DB3B-1203-E242-DFBE647AEA98}"/>
              </a:ext>
            </a:extLst>
          </p:cNvPr>
          <p:cNvCxnSpPr/>
          <p:nvPr userDrawn="1"/>
        </p:nvCxnSpPr>
        <p:spPr>
          <a:xfrm rot="10800000">
            <a:off x="318600" y="4766180"/>
            <a:ext cx="8506800" cy="0"/>
          </a:xfrm>
          <a:prstGeom prst="straightConnector1">
            <a:avLst/>
          </a:prstGeom>
          <a:noFill/>
          <a:ln w="9525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</p:cxnSp>
    </p:spTree>
    <p:extLst>
      <p:ext uri="{BB962C8B-B14F-4D97-AF65-F5344CB8AC3E}">
        <p14:creationId xmlns:p14="http://schemas.microsoft.com/office/powerpoint/2010/main" val="12914475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232757"/>
            <a:ext cx="8520600" cy="297925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 sz="1200" b="1">
                <a:solidFill>
                  <a:srgbClr val="3370E8"/>
                </a:solidFill>
                <a:latin typeface="+mn-lt"/>
                <a:cs typeface="Poppins SemiBold" panose="00000700000000000000" pitchFamily="2" charset="0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791943"/>
            <a:ext cx="8520600" cy="3719784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171450" lvl="0" indent="-171450">
              <a:spcBef>
                <a:spcPts val="0"/>
              </a:spcBef>
              <a:spcAft>
                <a:spcPts val="0"/>
              </a:spcAft>
              <a:buSzPct val="100000"/>
              <a:buFont typeface="Arial" panose="020B0604020202020204" pitchFamily="34" charset="0"/>
              <a:buChar char="•"/>
              <a:defRPr sz="1100" b="0">
                <a:solidFill>
                  <a:schemeClr val="tx1"/>
                </a:solidFill>
                <a:latin typeface="+mn-lt"/>
                <a:cs typeface="Poppins" panose="00000500000000000000" pitchFamily="2" charset="0"/>
              </a:defRPr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" name="Google Shape;15;p3">
            <a:extLst>
              <a:ext uri="{FF2B5EF4-FFF2-40B4-BE49-F238E27FC236}">
                <a16:creationId xmlns:a16="http://schemas.microsoft.com/office/drawing/2014/main" id="{B15DC82E-BA6E-EAB5-04BD-969EAD7E679C}"/>
              </a:ext>
            </a:extLst>
          </p:cNvPr>
          <p:cNvSpPr txBox="1">
            <a:spLocks/>
          </p:cNvSpPr>
          <p:nvPr userDrawn="1"/>
        </p:nvSpPr>
        <p:spPr>
          <a:xfrm>
            <a:off x="8358162" y="4810169"/>
            <a:ext cx="548700" cy="2271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700" b="0" i="0" u="none" strike="noStrike" cap="none">
                <a:solidFill>
                  <a:srgbClr val="3371E7"/>
                </a:solidFill>
                <a:latin typeface="Poppins SemiBold" panose="00000700000000000000" pitchFamily="2" charset="0"/>
                <a:ea typeface="Arial"/>
                <a:cs typeface="Poppins SemiBold" panose="00000700000000000000" pitchFamily="2" charset="0"/>
                <a:sym typeface="Arial"/>
              </a:defRPr>
            </a:lvl1pPr>
            <a:lvl2pPr marR="0"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en" b="1" smtClean="0">
                <a:latin typeface="+mn-lt"/>
              </a:rPr>
              <a:pPr/>
              <a:t>‹#›</a:t>
            </a:fld>
            <a:endParaRPr lang="en" b="1">
              <a:latin typeface="+mn-lt"/>
            </a:endParaRPr>
          </a:p>
        </p:txBody>
      </p:sp>
      <p:sp>
        <p:nvSpPr>
          <p:cNvPr id="3" name="Google Shape;94;p19">
            <a:extLst>
              <a:ext uri="{FF2B5EF4-FFF2-40B4-BE49-F238E27FC236}">
                <a16:creationId xmlns:a16="http://schemas.microsoft.com/office/drawing/2014/main" id="{1349046C-DD55-90B8-2239-839BA906E1F7}"/>
              </a:ext>
            </a:extLst>
          </p:cNvPr>
          <p:cNvSpPr txBox="1"/>
          <p:nvPr userDrawn="1"/>
        </p:nvSpPr>
        <p:spPr>
          <a:xfrm>
            <a:off x="229900" y="4802249"/>
            <a:ext cx="3000000" cy="30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 b="1">
                <a:solidFill>
                  <a:srgbClr val="3371E7"/>
                </a:solidFill>
                <a:latin typeface="+mn-lt"/>
                <a:ea typeface="Poppins SemiBold"/>
                <a:cs typeface="Poppins SemiBold"/>
                <a:sym typeface="Poppins SemiBold"/>
              </a:rPr>
              <a:t>Connecticut Public Health</a:t>
            </a:r>
            <a:endParaRPr sz="800" b="1">
              <a:solidFill>
                <a:srgbClr val="3371E7"/>
              </a:solidFill>
              <a:latin typeface="+mn-lt"/>
              <a:ea typeface="Poppins SemiBold"/>
              <a:cs typeface="Poppins SemiBold"/>
              <a:sym typeface="Poppins SemiBold"/>
            </a:endParaRPr>
          </a:p>
        </p:txBody>
      </p:sp>
      <p:cxnSp>
        <p:nvCxnSpPr>
          <p:cNvPr id="4" name="Google Shape;95;p19">
            <a:extLst>
              <a:ext uri="{FF2B5EF4-FFF2-40B4-BE49-F238E27FC236}">
                <a16:creationId xmlns:a16="http://schemas.microsoft.com/office/drawing/2014/main" id="{86BD8646-4DB9-3CB0-E55A-4B9221153448}"/>
              </a:ext>
            </a:extLst>
          </p:cNvPr>
          <p:cNvCxnSpPr/>
          <p:nvPr userDrawn="1"/>
        </p:nvCxnSpPr>
        <p:spPr>
          <a:xfrm rot="10800000">
            <a:off x="318600" y="4766180"/>
            <a:ext cx="8506800" cy="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 preserve="1">
  <p:cSld name="Table/Chart PRIMAR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232757"/>
            <a:ext cx="8520600" cy="297925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 sz="1200" b="1">
                <a:solidFill>
                  <a:srgbClr val="3370E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791943"/>
            <a:ext cx="8520600" cy="3719784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171450" lvl="0" indent="-171450">
              <a:spcBef>
                <a:spcPts val="0"/>
              </a:spcBef>
              <a:spcAft>
                <a:spcPts val="0"/>
              </a:spcAft>
              <a:buSzPct val="100000"/>
              <a:buFont typeface="Arial" panose="020B0604020202020204" pitchFamily="34" charset="0"/>
              <a:buChar char="•"/>
              <a:defRPr sz="11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" name="Google Shape;15;p3">
            <a:extLst>
              <a:ext uri="{FF2B5EF4-FFF2-40B4-BE49-F238E27FC236}">
                <a16:creationId xmlns:a16="http://schemas.microsoft.com/office/drawing/2014/main" id="{B15DC82E-BA6E-EAB5-04BD-969EAD7E679C}"/>
              </a:ext>
            </a:extLst>
          </p:cNvPr>
          <p:cNvSpPr txBox="1">
            <a:spLocks/>
          </p:cNvSpPr>
          <p:nvPr userDrawn="1"/>
        </p:nvSpPr>
        <p:spPr>
          <a:xfrm>
            <a:off x="8358162" y="4810169"/>
            <a:ext cx="548700" cy="2271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700" b="0" i="0" u="none" strike="noStrike" cap="none">
                <a:solidFill>
                  <a:srgbClr val="3371E7"/>
                </a:solidFill>
                <a:latin typeface="Poppins SemiBold" panose="00000700000000000000" pitchFamily="2" charset="0"/>
                <a:ea typeface="Arial"/>
                <a:cs typeface="Poppins SemiBold" panose="00000700000000000000" pitchFamily="2" charset="0"/>
                <a:sym typeface="Arial"/>
              </a:defRPr>
            </a:lvl1pPr>
            <a:lvl2pPr marR="0"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en" b="1" smtClean="0">
                <a:latin typeface="Arial" panose="020B0604020202020204" pitchFamily="34" charset="0"/>
                <a:cs typeface="Arial" panose="020B0604020202020204" pitchFamily="34" charset="0"/>
              </a:rPr>
              <a:pPr/>
              <a:t>‹#›</a:t>
            </a:fld>
            <a:endParaRPr lang="en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Google Shape;94;p19">
            <a:extLst>
              <a:ext uri="{FF2B5EF4-FFF2-40B4-BE49-F238E27FC236}">
                <a16:creationId xmlns:a16="http://schemas.microsoft.com/office/drawing/2014/main" id="{1349046C-DD55-90B8-2239-839BA906E1F7}"/>
              </a:ext>
            </a:extLst>
          </p:cNvPr>
          <p:cNvSpPr txBox="1"/>
          <p:nvPr userDrawn="1"/>
        </p:nvSpPr>
        <p:spPr>
          <a:xfrm>
            <a:off x="229900" y="4802249"/>
            <a:ext cx="3000000" cy="30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 b="1">
                <a:solidFill>
                  <a:srgbClr val="3371E7"/>
                </a:solidFill>
                <a:latin typeface="Arial" panose="020B0604020202020204" pitchFamily="34" charset="0"/>
                <a:ea typeface="Poppins SemiBold"/>
                <a:cs typeface="Arial" panose="020B0604020202020204" pitchFamily="34" charset="0"/>
                <a:sym typeface="Poppins SemiBold"/>
              </a:rPr>
              <a:t>Connecticut Public Health</a:t>
            </a:r>
            <a:endParaRPr sz="800" b="1">
              <a:solidFill>
                <a:srgbClr val="3371E7"/>
              </a:solidFill>
              <a:latin typeface="Arial" panose="020B0604020202020204" pitchFamily="34" charset="0"/>
              <a:ea typeface="Poppins SemiBold"/>
              <a:cs typeface="Arial" panose="020B0604020202020204" pitchFamily="34" charset="0"/>
              <a:sym typeface="Poppins SemiBold"/>
            </a:endParaRPr>
          </a:p>
        </p:txBody>
      </p:sp>
      <p:cxnSp>
        <p:nvCxnSpPr>
          <p:cNvPr id="4" name="Google Shape;95;p19">
            <a:extLst>
              <a:ext uri="{FF2B5EF4-FFF2-40B4-BE49-F238E27FC236}">
                <a16:creationId xmlns:a16="http://schemas.microsoft.com/office/drawing/2014/main" id="{86BD8646-4DB9-3CB0-E55A-4B9221153448}"/>
              </a:ext>
            </a:extLst>
          </p:cNvPr>
          <p:cNvCxnSpPr/>
          <p:nvPr userDrawn="1"/>
        </p:nvCxnSpPr>
        <p:spPr>
          <a:xfrm rot="10800000">
            <a:off x="318600" y="4766180"/>
            <a:ext cx="8506800" cy="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</p:spTree>
    <p:extLst>
      <p:ext uri="{BB962C8B-B14F-4D97-AF65-F5344CB8AC3E}">
        <p14:creationId xmlns:p14="http://schemas.microsoft.com/office/powerpoint/2010/main" val="33372674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_LightLog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4D29305-520C-444A-B0D2-CCE7E60BC5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/>
          <a:lstStyle>
            <a:lvl1pPr algn="r">
              <a:defRPr>
                <a:solidFill>
                  <a:srgbClr val="054266"/>
                </a:solidFill>
              </a:defRPr>
            </a:lvl1pPr>
          </a:lstStyle>
          <a:p>
            <a:fld id="{CC9F8154-A81A-4A8D-A425-57E1293BB99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06093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 preserve="1">
  <p:cSld name="Table/Chart SECONDAR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232757"/>
            <a:ext cx="8520600" cy="297925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 sz="1200" b="1">
                <a:solidFill>
                  <a:srgbClr val="3370E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 lang="en-US"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791943"/>
            <a:ext cx="8520600" cy="3719784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171450" lvl="0" indent="-171450">
              <a:spcBef>
                <a:spcPts val="0"/>
              </a:spcBef>
              <a:spcAft>
                <a:spcPts val="0"/>
              </a:spcAft>
              <a:buSzPct val="100000"/>
              <a:buFont typeface="Arial" panose="020B0604020202020204" pitchFamily="34" charset="0"/>
              <a:buChar char="•"/>
              <a:defRPr sz="11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2" name="Google Shape;15;p3">
            <a:extLst>
              <a:ext uri="{FF2B5EF4-FFF2-40B4-BE49-F238E27FC236}">
                <a16:creationId xmlns:a16="http://schemas.microsoft.com/office/drawing/2014/main" id="{B15DC82E-BA6E-EAB5-04BD-969EAD7E679C}"/>
              </a:ext>
            </a:extLst>
          </p:cNvPr>
          <p:cNvSpPr txBox="1">
            <a:spLocks/>
          </p:cNvSpPr>
          <p:nvPr userDrawn="1"/>
        </p:nvSpPr>
        <p:spPr>
          <a:xfrm>
            <a:off x="8358162" y="4810169"/>
            <a:ext cx="548700" cy="2271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700" b="0" i="0" u="none" strike="noStrike" cap="none">
                <a:solidFill>
                  <a:srgbClr val="3371E7"/>
                </a:solidFill>
                <a:latin typeface="Poppins SemiBold" panose="00000700000000000000" pitchFamily="2" charset="0"/>
                <a:ea typeface="Arial"/>
                <a:cs typeface="Poppins SemiBold" panose="00000700000000000000" pitchFamily="2" charset="0"/>
                <a:sym typeface="Arial"/>
              </a:defRPr>
            </a:lvl1pPr>
            <a:lvl2pPr marR="0"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en" b="1" smtClean="0">
                <a:latin typeface="Arial" panose="020B0604020202020204" pitchFamily="34" charset="0"/>
                <a:cs typeface="Arial" panose="020B0604020202020204" pitchFamily="34" charset="0"/>
              </a:rPr>
              <a:pPr/>
              <a:t>‹#›</a:t>
            </a:fld>
            <a:endParaRPr lang="en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Google Shape;94;p19">
            <a:extLst>
              <a:ext uri="{FF2B5EF4-FFF2-40B4-BE49-F238E27FC236}">
                <a16:creationId xmlns:a16="http://schemas.microsoft.com/office/drawing/2014/main" id="{1349046C-DD55-90B8-2239-839BA906E1F7}"/>
              </a:ext>
            </a:extLst>
          </p:cNvPr>
          <p:cNvSpPr txBox="1"/>
          <p:nvPr userDrawn="1"/>
        </p:nvSpPr>
        <p:spPr>
          <a:xfrm>
            <a:off x="229900" y="4802249"/>
            <a:ext cx="3000000" cy="30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 b="1">
                <a:solidFill>
                  <a:srgbClr val="3371E7"/>
                </a:solidFill>
                <a:latin typeface="Arial" panose="020B0604020202020204" pitchFamily="34" charset="0"/>
                <a:ea typeface="Poppins SemiBold"/>
                <a:cs typeface="Arial" panose="020B0604020202020204" pitchFamily="34" charset="0"/>
                <a:sym typeface="Poppins SemiBold"/>
              </a:rPr>
              <a:t>Connecticut Public Health</a:t>
            </a:r>
            <a:endParaRPr sz="800" b="1">
              <a:solidFill>
                <a:srgbClr val="3371E7"/>
              </a:solidFill>
              <a:latin typeface="Arial" panose="020B0604020202020204" pitchFamily="34" charset="0"/>
              <a:ea typeface="Poppins SemiBold"/>
              <a:cs typeface="Arial" panose="020B0604020202020204" pitchFamily="34" charset="0"/>
              <a:sym typeface="Poppins SemiBold"/>
            </a:endParaRPr>
          </a:p>
        </p:txBody>
      </p:sp>
      <p:cxnSp>
        <p:nvCxnSpPr>
          <p:cNvPr id="4" name="Google Shape;95;p19">
            <a:extLst>
              <a:ext uri="{FF2B5EF4-FFF2-40B4-BE49-F238E27FC236}">
                <a16:creationId xmlns:a16="http://schemas.microsoft.com/office/drawing/2014/main" id="{86BD8646-4DB9-3CB0-E55A-4B9221153448}"/>
              </a:ext>
            </a:extLst>
          </p:cNvPr>
          <p:cNvCxnSpPr/>
          <p:nvPr userDrawn="1"/>
        </p:nvCxnSpPr>
        <p:spPr>
          <a:xfrm rot="10800000">
            <a:off x="318600" y="4766180"/>
            <a:ext cx="8506800" cy="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</p:spTree>
    <p:extLst>
      <p:ext uri="{BB962C8B-B14F-4D97-AF65-F5344CB8AC3E}">
        <p14:creationId xmlns:p14="http://schemas.microsoft.com/office/powerpoint/2010/main" val="9636926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65" r:id="rId2"/>
    <p:sldLayoutId id="2147483666" r:id="rId3"/>
    <p:sldLayoutId id="2147483650" r:id="rId4"/>
    <p:sldLayoutId id="2147483667" r:id="rId5"/>
    <p:sldLayoutId id="2147483671" r:id="rId6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45B8D10-F7D1-63AF-38CE-91AA453EDF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74638"/>
            <a:ext cx="7886700" cy="9937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9A9D68A-AFD2-8523-14E5-F98196B3D41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370013"/>
            <a:ext cx="7886700" cy="32623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2F5AF4D-C85B-DA95-993E-A2EEC072FC5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28BAFCAD-17AB-4C47-82DE-A33E6B576C44}" type="datetimeFigureOut">
              <a:rPr lang="en-US" smtClean="0"/>
              <a:t>3/11/2025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D9DF70F-8C89-1F9D-EEB7-D8B4FB69B3B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27D42C0-0145-DE59-37FA-7C3C53142F0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6D351006-C151-47CD-8140-09E45284C9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60777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8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.jpe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s://blog.gvsig.org/2015/11/06/11gvsig-code-sprint-2/" TargetMode="External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openclipart.org/detail/21578" TargetMode="Externa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ECCF0D8A-9627-23BF-042B-F3531C5A652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996232" y="2288162"/>
            <a:ext cx="3632262" cy="567175"/>
          </a:xfrm>
        </p:spPr>
        <p:txBody>
          <a:bodyPr>
            <a:noAutofit/>
          </a:bodyPr>
          <a:lstStyle/>
          <a:p>
            <a:pPr algn="ctr"/>
            <a:r>
              <a:rPr lang="en-US"/>
              <a:t>Key reminders for Community Development </a:t>
            </a:r>
            <a:br>
              <a:rPr lang="en-US"/>
            </a:br>
            <a:r>
              <a:rPr lang="en-US"/>
              <a:t>Block Grant </a:t>
            </a:r>
            <a:br>
              <a:rPr lang="en-US"/>
            </a:br>
            <a:r>
              <a:rPr lang="en-US"/>
              <a:t>funded projects involving lead</a:t>
            </a:r>
          </a:p>
        </p:txBody>
      </p:sp>
      <p:sp>
        <p:nvSpPr>
          <p:cNvPr id="4" name="Subtitle 3">
            <a:extLst>
              <a:ext uri="{FF2B5EF4-FFF2-40B4-BE49-F238E27FC236}">
                <a16:creationId xmlns:a16="http://schemas.microsoft.com/office/drawing/2014/main" id="{8EE9CD34-EC5D-43E5-B2C8-FEA45CB4867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868014" y="3222069"/>
            <a:ext cx="3876587" cy="1791992"/>
          </a:xfrm>
        </p:spPr>
        <p:txBody>
          <a:bodyPr anchor="ctr">
            <a:normAutofit/>
          </a:bodyPr>
          <a:lstStyle/>
          <a:p>
            <a:pPr algn="ctr"/>
            <a:r>
              <a:rPr lang="en-US" dirty="0"/>
              <a:t>Kimberly Ploszaj</a:t>
            </a:r>
          </a:p>
          <a:p>
            <a:pPr algn="ctr"/>
            <a:r>
              <a:rPr lang="en-US" dirty="0"/>
              <a:t>Supervising Environmental Analyst</a:t>
            </a:r>
          </a:p>
          <a:p>
            <a:pPr algn="ctr"/>
            <a:r>
              <a:rPr lang="en-US" dirty="0"/>
              <a:t>Lead Hazard Reduction and Control Section</a:t>
            </a:r>
          </a:p>
          <a:p>
            <a:pPr algn="ctr"/>
            <a:endParaRPr lang="en-US" dirty="0"/>
          </a:p>
          <a:p>
            <a:pPr algn="ctr"/>
            <a:r>
              <a:rPr lang="en-US" dirty="0"/>
              <a:t>April 1, 2025</a:t>
            </a:r>
          </a:p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150904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4F036E-ACD1-2CBC-E970-BA7CC37E1D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000" dirty="0"/>
              <a:t>Reminders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4F69B64-B3C6-F3D9-6EEB-8379A965146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2000" dirty="0"/>
              <a:t>Presence of </a:t>
            </a:r>
            <a:r>
              <a:rPr lang="en-US" sz="2000" b="1" u="sng" dirty="0"/>
              <a:t>defective</a:t>
            </a:r>
            <a:r>
              <a:rPr lang="en-US" sz="2000" dirty="0"/>
              <a:t> paint</a:t>
            </a:r>
          </a:p>
          <a:p>
            <a:r>
              <a:rPr lang="en-US" sz="2000" dirty="0"/>
              <a:t>Testing of the painted surfaces </a:t>
            </a:r>
            <a:r>
              <a:rPr lang="en-US" sz="2000" b="1" dirty="0"/>
              <a:t>is </a:t>
            </a:r>
            <a:r>
              <a:rPr lang="en-US" sz="2000" dirty="0"/>
              <a:t>required</a:t>
            </a:r>
          </a:p>
          <a:p>
            <a:r>
              <a:rPr lang="en-US" sz="2000" dirty="0"/>
              <a:t>All defective surfaces shall be remediated by a </a:t>
            </a:r>
            <a:r>
              <a:rPr lang="en-US" sz="2000" b="1" u="sng" dirty="0"/>
              <a:t>certified EPA RRP firm</a:t>
            </a:r>
            <a:endParaRPr lang="en-US" sz="2000" dirty="0"/>
          </a:p>
          <a:p>
            <a:r>
              <a:rPr lang="en-US" sz="2000" dirty="0"/>
              <a:t>The RRP firm </a:t>
            </a:r>
            <a:r>
              <a:rPr lang="en-US" sz="2000" b="1" u="sng" dirty="0"/>
              <a:t>shall employ</a:t>
            </a:r>
            <a:r>
              <a:rPr lang="en-US" sz="2000" dirty="0"/>
              <a:t> workers or supervisors who have completed a HUD approved lead-safe work practice course</a:t>
            </a:r>
          </a:p>
          <a:p>
            <a:r>
              <a:rPr lang="en-US" sz="2000" dirty="0"/>
              <a:t>A lead remediation plan </a:t>
            </a:r>
            <a:r>
              <a:rPr lang="en-US" sz="2000" b="1" u="sng" dirty="0"/>
              <a:t>shall</a:t>
            </a:r>
            <a:r>
              <a:rPr lang="en-US" sz="2000" dirty="0"/>
              <a:t> be developed</a:t>
            </a:r>
          </a:p>
          <a:p>
            <a:r>
              <a:rPr lang="en-US" sz="2000" dirty="0"/>
              <a:t>At the completion of the job, a DPH-licensed lead consultant contractor </a:t>
            </a:r>
            <a:r>
              <a:rPr lang="en-US" sz="2000" b="1" u="sng" dirty="0"/>
              <a:t>must</a:t>
            </a:r>
            <a:r>
              <a:rPr lang="en-US" sz="2000" dirty="0"/>
              <a:t> complete clearance dust wipes</a:t>
            </a:r>
          </a:p>
        </p:txBody>
      </p:sp>
    </p:spTree>
    <p:extLst>
      <p:ext uri="{BB962C8B-B14F-4D97-AF65-F5344CB8AC3E}">
        <p14:creationId xmlns:p14="http://schemas.microsoft.com/office/powerpoint/2010/main" val="162165745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6">
            <a:extLst>
              <a:ext uri="{FF2B5EF4-FFF2-40B4-BE49-F238E27FC236}">
                <a16:creationId xmlns:a16="http://schemas.microsoft.com/office/drawing/2014/main" id="{BE38372D-B122-B6F5-9D70-1B819661DB3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2526" y="354039"/>
            <a:ext cx="3133118" cy="43207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890CB429-09D3-8AB4-42F3-3FFA45A102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8055" y="354038"/>
            <a:ext cx="2753915" cy="43207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0801752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501804D-7919-14D1-9B63-3C4B870B375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86765" y="0"/>
            <a:ext cx="6377471" cy="46720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244164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6CB39661-8A6B-62A8-5B0D-65FB545D04B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1377" y="0"/>
            <a:ext cx="6921246" cy="4711304"/>
          </a:xfrm>
          <a:prstGeom prst="rect">
            <a:avLst/>
          </a:prstGeom>
        </p:spPr>
      </p:pic>
      <p:sp>
        <p:nvSpPr>
          <p:cNvPr id="5" name="Striped Right Arrow 4">
            <a:extLst>
              <a:ext uri="{FF2B5EF4-FFF2-40B4-BE49-F238E27FC236}">
                <a16:creationId xmlns:a16="http://schemas.microsoft.com/office/drawing/2014/main" id="{1C446FED-C3D2-C96B-8910-A77C868C1EAD}"/>
              </a:ext>
            </a:extLst>
          </p:cNvPr>
          <p:cNvSpPr/>
          <p:nvPr/>
        </p:nvSpPr>
        <p:spPr>
          <a:xfrm>
            <a:off x="1522958" y="93305"/>
            <a:ext cx="613751" cy="264245"/>
          </a:xfrm>
          <a:prstGeom prst="striped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050"/>
          </a:p>
        </p:txBody>
      </p:sp>
    </p:spTree>
    <p:extLst>
      <p:ext uri="{BB962C8B-B14F-4D97-AF65-F5344CB8AC3E}">
        <p14:creationId xmlns:p14="http://schemas.microsoft.com/office/powerpoint/2010/main" val="88983937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A846A7C-4144-5D86-E45A-7DA50DF6443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D81035A-5415-C4C0-6B60-E8F8D0C9046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200925" y="1591469"/>
            <a:ext cx="4742150" cy="1960562"/>
          </a:xfrm>
        </p:spPr>
        <p:txBody>
          <a:bodyPr/>
          <a:lstStyle/>
          <a:p>
            <a:r>
              <a:rPr lang="en-US" dirty="0"/>
              <a:t>Lead </a:t>
            </a:r>
          </a:p>
          <a:p>
            <a:r>
              <a:rPr lang="en-US" dirty="0"/>
              <a:t>Abatement</a:t>
            </a:r>
          </a:p>
        </p:txBody>
      </p:sp>
    </p:spTree>
    <p:extLst>
      <p:ext uri="{BB962C8B-B14F-4D97-AF65-F5344CB8AC3E}">
        <p14:creationId xmlns:p14="http://schemas.microsoft.com/office/powerpoint/2010/main" val="364962714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8E86D7-453C-E090-95C8-1F9BA74480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000" dirty="0"/>
              <a:t>Reminders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8424CBE-31B4-1C23-AC50-C12951DE00A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2000" dirty="0"/>
              <a:t>A child &lt; 6 years of age resides at the property and there is defective lead paint = </a:t>
            </a:r>
            <a:r>
              <a:rPr lang="en-US" sz="2000" b="1" u="sng" dirty="0"/>
              <a:t>a comprehensive lead inspection is required</a:t>
            </a:r>
            <a:r>
              <a:rPr lang="en-US" sz="2000" dirty="0"/>
              <a:t>.</a:t>
            </a:r>
          </a:p>
          <a:p>
            <a:r>
              <a:rPr lang="en-US" sz="2000" dirty="0"/>
              <a:t>The comprehensive lead inspection </a:t>
            </a:r>
            <a:r>
              <a:rPr lang="en-US" sz="2000" b="1" u="sng" dirty="0"/>
              <a:t>will identify all lead hazards</a:t>
            </a:r>
            <a:r>
              <a:rPr lang="en-US" sz="2000" dirty="0"/>
              <a:t> in paint, dust, water and soil</a:t>
            </a:r>
          </a:p>
          <a:p>
            <a:r>
              <a:rPr lang="en-US" sz="2000" dirty="0"/>
              <a:t>All lead hazards </a:t>
            </a:r>
            <a:r>
              <a:rPr lang="en-US" sz="2000" b="1" u="sng" dirty="0"/>
              <a:t>shall</a:t>
            </a:r>
            <a:r>
              <a:rPr lang="en-US" sz="2000" b="1" dirty="0"/>
              <a:t> </a:t>
            </a:r>
            <a:r>
              <a:rPr lang="en-US" sz="2000" dirty="0"/>
              <a:t>be abated</a:t>
            </a:r>
          </a:p>
          <a:p>
            <a:r>
              <a:rPr lang="en-US" sz="2000" dirty="0"/>
              <a:t>All intact leaded surfaces </a:t>
            </a:r>
            <a:r>
              <a:rPr lang="en-US" sz="2000" b="1" u="sng" dirty="0"/>
              <a:t>shall</a:t>
            </a:r>
            <a:r>
              <a:rPr lang="en-US" sz="2000" dirty="0"/>
              <a:t> be placed on a management plan</a:t>
            </a:r>
          </a:p>
          <a:p>
            <a:r>
              <a:rPr lang="en-US" sz="2000" dirty="0"/>
              <a:t>A lead abatement plan or a lead management plan </a:t>
            </a:r>
            <a:r>
              <a:rPr lang="en-US" sz="2000" b="1" u="sng" dirty="0"/>
              <a:t>shall</a:t>
            </a:r>
            <a:r>
              <a:rPr lang="en-US" sz="2000" dirty="0"/>
              <a:t> be developed by a DPH-licensed lead consultant contractor</a:t>
            </a:r>
          </a:p>
        </p:txBody>
      </p:sp>
    </p:spTree>
    <p:extLst>
      <p:ext uri="{BB962C8B-B14F-4D97-AF65-F5344CB8AC3E}">
        <p14:creationId xmlns:p14="http://schemas.microsoft.com/office/powerpoint/2010/main" val="271873870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8E86D7-453C-E090-95C8-1F9BA74480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000" dirty="0"/>
              <a:t>Reminders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8424CBE-31B4-1C23-AC50-C12951DE00A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2000" dirty="0"/>
              <a:t>A lead abatement plan </a:t>
            </a:r>
            <a:r>
              <a:rPr lang="en-US" sz="2000" b="1" u="sng" dirty="0"/>
              <a:t>shall</a:t>
            </a:r>
            <a:r>
              <a:rPr lang="en-US" sz="2000" dirty="0"/>
              <a:t> be approved by the local health department </a:t>
            </a:r>
            <a:r>
              <a:rPr lang="en-US" sz="2000" b="1" i="1" dirty="0"/>
              <a:t>before</a:t>
            </a:r>
            <a:r>
              <a:rPr lang="en-US" sz="2000" dirty="0"/>
              <a:t> any work can begin.</a:t>
            </a:r>
          </a:p>
          <a:p>
            <a:r>
              <a:rPr lang="en-US" sz="2000" dirty="0"/>
              <a:t>All abatement work </a:t>
            </a:r>
            <a:r>
              <a:rPr lang="en-US" sz="2000" b="1" u="sng" dirty="0"/>
              <a:t>shall</a:t>
            </a:r>
            <a:r>
              <a:rPr lang="en-US" sz="2000" dirty="0"/>
              <a:t> be performed by a DPH-licensed lead abatement contractor that </a:t>
            </a:r>
            <a:r>
              <a:rPr lang="en-US" sz="2000" b="1" u="sng" dirty="0"/>
              <a:t>employs</a:t>
            </a:r>
            <a:r>
              <a:rPr lang="en-US" sz="2000" dirty="0"/>
              <a:t> certified lead abatement supervisors and workers.</a:t>
            </a:r>
          </a:p>
          <a:p>
            <a:r>
              <a:rPr lang="en-US" sz="2000" dirty="0"/>
              <a:t>At the completion of the job, a DPH-licensed lead consultant </a:t>
            </a:r>
            <a:r>
              <a:rPr lang="en-US" sz="2000" b="1" u="sng" dirty="0"/>
              <a:t>shall</a:t>
            </a:r>
            <a:r>
              <a:rPr lang="en-US" sz="2000" dirty="0"/>
              <a:t> complete clearance dust wipes.</a:t>
            </a:r>
          </a:p>
        </p:txBody>
      </p:sp>
    </p:spTree>
    <p:extLst>
      <p:ext uri="{BB962C8B-B14F-4D97-AF65-F5344CB8AC3E}">
        <p14:creationId xmlns:p14="http://schemas.microsoft.com/office/powerpoint/2010/main" val="30738317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B52A9E85-0450-0FF9-21FE-934F46F1A76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7551" y="65314"/>
            <a:ext cx="6988898" cy="4550809"/>
          </a:xfrm>
          <a:prstGeom prst="rect">
            <a:avLst/>
          </a:prstGeom>
        </p:spPr>
      </p:pic>
      <p:sp>
        <p:nvSpPr>
          <p:cNvPr id="5" name="Striped Right Arrow 3">
            <a:extLst>
              <a:ext uri="{FF2B5EF4-FFF2-40B4-BE49-F238E27FC236}">
                <a16:creationId xmlns:a16="http://schemas.microsoft.com/office/drawing/2014/main" id="{9ECC907A-A06C-F670-7270-E1D3E41EE3E6}"/>
              </a:ext>
            </a:extLst>
          </p:cNvPr>
          <p:cNvSpPr/>
          <p:nvPr/>
        </p:nvSpPr>
        <p:spPr>
          <a:xfrm>
            <a:off x="2066836" y="184055"/>
            <a:ext cx="723018" cy="343322"/>
          </a:xfrm>
          <a:prstGeom prst="striped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02918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A0A7382-D4F2-7232-A51C-4A9785FF62C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84731" y="0"/>
            <a:ext cx="5966993" cy="47601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521632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C661FD-8AE5-A53E-485B-5A90568487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000"/>
              <a:t>Remember to…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F0425D2-F7FB-CB6B-70C0-604FF155B86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2000" dirty="0"/>
              <a:t>Use the pre-checklists.</a:t>
            </a:r>
          </a:p>
          <a:p>
            <a:r>
              <a:rPr lang="en-US" sz="2000" dirty="0"/>
              <a:t>Know the difference between lead remediation and lead abatement.</a:t>
            </a:r>
          </a:p>
          <a:p>
            <a:r>
              <a:rPr lang="en-US" sz="2000" dirty="0"/>
              <a:t>Involved DPH-licensed practitioners and the local health department when lead abatement is required.</a:t>
            </a:r>
          </a:p>
          <a:p>
            <a:r>
              <a:rPr lang="en-US" sz="2000" dirty="0"/>
              <a:t>Seek approval for work order changes, for lead abatement projects, from the local health department.</a:t>
            </a:r>
          </a:p>
          <a:p>
            <a:r>
              <a:rPr lang="en-US" sz="2000" dirty="0"/>
              <a:t>Ensure clearance dust wipes are collected at the end of lead remediation and abatement work.</a:t>
            </a:r>
          </a:p>
        </p:txBody>
      </p:sp>
    </p:spTree>
    <p:extLst>
      <p:ext uri="{BB962C8B-B14F-4D97-AF65-F5344CB8AC3E}">
        <p14:creationId xmlns:p14="http://schemas.microsoft.com/office/powerpoint/2010/main" val="241347880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>
            <a:extLst>
              <a:ext uri="{FF2B5EF4-FFF2-40B4-BE49-F238E27FC236}">
                <a16:creationId xmlns:a16="http://schemas.microsoft.com/office/drawing/2014/main" id="{47AEF4AA-05EA-FC07-2EFA-B46F83DBE1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857" y="816291"/>
            <a:ext cx="2633189" cy="35109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0C0AF9D3-2EBB-7A10-3001-98C90EC9261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2841" y="1204532"/>
            <a:ext cx="3378318" cy="26502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7">
            <a:extLst>
              <a:ext uri="{FF2B5EF4-FFF2-40B4-BE49-F238E27FC236}">
                <a16:creationId xmlns:a16="http://schemas.microsoft.com/office/drawing/2014/main" id="{F0AC4162-6FC3-254B-A52A-58DD8EA79E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61144" y="774174"/>
            <a:ext cx="2633999" cy="35109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7613175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399DD6-3719-E7B5-FB35-9AA9A85ADD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000"/>
              <a:t>When in doubt…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EE20A50-948D-67EA-BA2B-B90188A6DD0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sz="2000"/>
          </a:p>
          <a:p>
            <a:endParaRPr lang="en-US" sz="2000"/>
          </a:p>
          <a:p>
            <a:endParaRPr lang="en-US" sz="2000"/>
          </a:p>
          <a:p>
            <a:r>
              <a:rPr lang="en-US" sz="2000"/>
              <a:t>DPH has authority to take action for any lead abatement violations,     </a:t>
            </a:r>
            <a:r>
              <a:rPr lang="en-US" sz="2000" b="1"/>
              <a:t>860-509-7299</a:t>
            </a:r>
          </a:p>
          <a:p>
            <a:r>
              <a:rPr lang="en-US" sz="2000"/>
              <a:t>EPA has authority to take action for any lead RRP violation,               </a:t>
            </a:r>
            <a:r>
              <a:rPr lang="en-US" sz="2000" b="1"/>
              <a:t>617-918-1111</a:t>
            </a:r>
            <a:endParaRPr lang="en-US" sz="2000"/>
          </a:p>
        </p:txBody>
      </p:sp>
    </p:spTree>
    <p:extLst>
      <p:ext uri="{BB962C8B-B14F-4D97-AF65-F5344CB8AC3E}">
        <p14:creationId xmlns:p14="http://schemas.microsoft.com/office/powerpoint/2010/main" val="271202749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F8E962-8872-4416-6FCF-11F9A33AD1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000"/>
              <a:t>Questions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CC91339-6790-7904-6F02-627287B2CC4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37791" y="1026280"/>
            <a:ext cx="6468417" cy="30909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698400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group of people with different colored icons&#10;&#10;Description automatically generated">
            <a:extLst>
              <a:ext uri="{FF2B5EF4-FFF2-40B4-BE49-F238E27FC236}">
                <a16:creationId xmlns:a16="http://schemas.microsoft.com/office/drawing/2014/main" id="{3177E006-63CD-4075-3291-518C8B633F5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5564780" y="2556583"/>
            <a:ext cx="3269536" cy="216346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84460C3-1E29-B2B2-3872-0540E07ABD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1700" y="180802"/>
            <a:ext cx="8520600" cy="297925"/>
          </a:xfrm>
        </p:spPr>
        <p:txBody>
          <a:bodyPr>
            <a:noAutofit/>
          </a:bodyPr>
          <a:lstStyle/>
          <a:p>
            <a:r>
              <a:rPr lang="en-US" sz="2000" dirty="0">
                <a:cs typeface="Poppins SemiBold"/>
              </a:rPr>
              <a:t>Lead Hazard Control and Reduction </a:t>
            </a:r>
            <a:r>
              <a:rPr lang="en-US" sz="2000">
                <a:cs typeface="Poppins SemiBold"/>
              </a:rPr>
              <a:t>Unit contact </a:t>
            </a:r>
            <a:r>
              <a:rPr lang="en-US" sz="2000" dirty="0">
                <a:cs typeface="Poppins SemiBold"/>
              </a:rPr>
              <a:t>information: </a:t>
            </a:r>
            <a:endParaRPr lang="en-US" sz="2000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D931F1C-5676-A23F-AF0B-EC92561B525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13677" y="923590"/>
            <a:ext cx="6499484" cy="2875537"/>
          </a:xfrm>
        </p:spPr>
        <p:txBody>
          <a:bodyPr>
            <a:normAutofit/>
          </a:bodyPr>
          <a:lstStyle/>
          <a:p>
            <a:pPr marL="0" indent="0">
              <a:lnSpc>
                <a:spcPct val="200000"/>
              </a:lnSpc>
              <a:buNone/>
            </a:pPr>
            <a:endParaRPr lang="en-US" sz="2000" dirty="0">
              <a:cs typeface="Poppins"/>
            </a:endParaRPr>
          </a:p>
          <a:p>
            <a:pPr marL="0" indent="0">
              <a:lnSpc>
                <a:spcPct val="200000"/>
              </a:lnSpc>
              <a:buNone/>
            </a:pPr>
            <a:r>
              <a:rPr lang="en-US" sz="2000" dirty="0">
                <a:cs typeface="Poppins"/>
              </a:rPr>
              <a:t>For technical assistance please contact:</a:t>
            </a:r>
            <a:endParaRPr lang="en-US" sz="2000" dirty="0"/>
          </a:p>
          <a:p>
            <a:pPr marL="0" indent="0">
              <a:lnSpc>
                <a:spcPct val="200000"/>
              </a:lnSpc>
              <a:buNone/>
            </a:pPr>
            <a:r>
              <a:rPr lang="en-US" sz="2000" dirty="0">
                <a:cs typeface="Poppins"/>
              </a:rPr>
              <a:t>(860) 509-7299</a:t>
            </a:r>
          </a:p>
        </p:txBody>
      </p:sp>
    </p:spTree>
    <p:extLst>
      <p:ext uri="{BB962C8B-B14F-4D97-AF65-F5344CB8AC3E}">
        <p14:creationId xmlns:p14="http://schemas.microsoft.com/office/powerpoint/2010/main" val="315825580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6">
            <a:extLst>
              <a:ext uri="{FF2B5EF4-FFF2-40B4-BE49-F238E27FC236}">
                <a16:creationId xmlns:a16="http://schemas.microsoft.com/office/drawing/2014/main" id="{23CA3333-C534-B80E-88A4-48193279A6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9006" y="118146"/>
            <a:ext cx="3430515" cy="45736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10">
            <a:extLst>
              <a:ext uri="{FF2B5EF4-FFF2-40B4-BE49-F238E27FC236}">
                <a16:creationId xmlns:a16="http://schemas.microsoft.com/office/drawing/2014/main" id="{149CDF02-CB06-BE21-1947-043E5F44D93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479" y="118146"/>
            <a:ext cx="2928825" cy="45736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6170596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text, queen&#10;&#10;AI-generated content may be incorrect.">
            <a:extLst>
              <a:ext uri="{FF2B5EF4-FFF2-40B4-BE49-F238E27FC236}">
                <a16:creationId xmlns:a16="http://schemas.microsoft.com/office/drawing/2014/main" id="{CA300380-7939-26E3-AE0A-D1C726CC913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2516319" y="275436"/>
            <a:ext cx="4331369" cy="43313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393221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ABEC42-E52E-ACEB-974F-A4C92E2D4F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000"/>
              <a:t>Phase in actions at lower blood lead levels</a:t>
            </a: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CDA22A8E-763C-98BF-D639-57FD484341C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40073411"/>
              </p:ext>
            </p:extLst>
          </p:nvPr>
        </p:nvGraphicFramePr>
        <p:xfrm>
          <a:off x="1140691" y="1279117"/>
          <a:ext cx="6862618" cy="199851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431309">
                  <a:extLst>
                    <a:ext uri="{9D8B030D-6E8A-4147-A177-3AD203B41FA5}">
                      <a16:colId xmlns:a16="http://schemas.microsoft.com/office/drawing/2014/main" val="2561139186"/>
                    </a:ext>
                  </a:extLst>
                </a:gridCol>
                <a:gridCol w="3431309">
                  <a:extLst>
                    <a:ext uri="{9D8B030D-6E8A-4147-A177-3AD203B41FA5}">
                      <a16:colId xmlns:a16="http://schemas.microsoft.com/office/drawing/2014/main" val="918822005"/>
                    </a:ext>
                  </a:extLst>
                </a:gridCol>
              </a:tblGrid>
              <a:tr h="999259"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  <a:p>
                      <a:pPr algn="ctr"/>
                      <a:r>
                        <a:rPr lang="en-US"/>
                        <a:t>Time effective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  <a:p>
                      <a:pPr algn="ctr"/>
                      <a:r>
                        <a:rPr lang="en-US"/>
                        <a:t>Epidemiological Investigation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38581509"/>
                  </a:ext>
                </a:extLst>
              </a:tr>
              <a:tr h="999259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January 1, 2025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≥ 5 µg/dL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162834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1069715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Title 2"/>
          <p:cNvSpPr txBox="1">
            <a:spLocks noGrp="1"/>
          </p:cNvSpPr>
          <p:nvPr>
            <p:ph type="title"/>
          </p:nvPr>
        </p:nvSpPr>
        <p:spPr>
          <a:xfrm>
            <a:off x="935254" y="672649"/>
            <a:ext cx="7380071" cy="492107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pc="0"/>
            </a:lvl1pPr>
          </a:lstStyle>
          <a:p>
            <a:r>
              <a:rPr lang="en-US" sz="1800" dirty="0"/>
              <a:t>Updated Lead Dust Hazard Levels &amp; Lead Dust Clearance Levels</a:t>
            </a:r>
          </a:p>
        </p:txBody>
      </p:sp>
      <p:sp>
        <p:nvSpPr>
          <p:cNvPr id="186" name="Slide Number Placeholder 1"/>
          <p:cNvSpPr txBox="1">
            <a:spLocks noGrp="1"/>
          </p:cNvSpPr>
          <p:nvPr>
            <p:ph type="sldNum" sz="quarter" idx="2"/>
          </p:nvPr>
        </p:nvSpPr>
        <p:spPr>
          <a:xfrm>
            <a:off x="10911096" y="6410707"/>
            <a:ext cx="273656" cy="26425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45719" rIns="45719" anchor="ctr">
            <a:spAutoFit/>
          </a:bodyPr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200" b="0" i="0" u="none" strike="noStrike" cap="none" spc="0" normalizeH="0" baseline="0">
                <a:ln>
                  <a:noFill/>
                </a:ln>
                <a:solidFill>
                  <a:srgbClr val="757575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1pPr>
            <a:lvl2pPr marL="0" marR="0" indent="4572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2pPr>
            <a:lvl3pPr marL="0" marR="0" indent="9144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3pPr>
            <a:lvl4pPr marL="0" marR="0" indent="13716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4pPr>
            <a:lvl5pPr marL="0" marR="0" indent="18288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5pPr>
            <a:lvl6pPr marL="0" marR="0" indent="22860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6pPr>
            <a:lvl7pPr marL="0" marR="0" indent="27432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7pPr>
            <a:lvl8pPr marL="0" marR="0" indent="32004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8pPr>
            <a:lvl9pPr marL="0" marR="0" indent="36576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86CB4B4D-7CA3-9044-876B-883B54F8677D}" type="slidenum">
              <a:rPr lang="en-US" smtClean="0"/>
              <a:pPr/>
              <a:t>6</a:t>
            </a:fld>
            <a:endParaRPr/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A6F214FC-3520-4583-4119-4E36A03D310E}"/>
              </a:ext>
            </a:extLst>
          </p:cNvPr>
          <p:cNvGraphicFramePr>
            <a:graphicFrameLocks noGrp="1"/>
          </p:cNvGraphicFramePr>
          <p:nvPr/>
        </p:nvGraphicFramePr>
        <p:xfrm>
          <a:off x="935253" y="1329401"/>
          <a:ext cx="7273495" cy="3157348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2262940">
                  <a:extLst>
                    <a:ext uri="{9D8B030D-6E8A-4147-A177-3AD203B41FA5}">
                      <a16:colId xmlns:a16="http://schemas.microsoft.com/office/drawing/2014/main" val="796510826"/>
                    </a:ext>
                  </a:extLst>
                </a:gridCol>
                <a:gridCol w="1616482">
                  <a:extLst>
                    <a:ext uri="{9D8B030D-6E8A-4147-A177-3AD203B41FA5}">
                      <a16:colId xmlns:a16="http://schemas.microsoft.com/office/drawing/2014/main" val="2113179744"/>
                    </a:ext>
                  </a:extLst>
                </a:gridCol>
                <a:gridCol w="1698722">
                  <a:extLst>
                    <a:ext uri="{9D8B030D-6E8A-4147-A177-3AD203B41FA5}">
                      <a16:colId xmlns:a16="http://schemas.microsoft.com/office/drawing/2014/main" val="4091446416"/>
                    </a:ext>
                  </a:extLst>
                </a:gridCol>
                <a:gridCol w="1695351">
                  <a:extLst>
                    <a:ext uri="{9D8B030D-6E8A-4147-A177-3AD203B41FA5}">
                      <a16:colId xmlns:a16="http://schemas.microsoft.com/office/drawing/2014/main" val="430815179"/>
                    </a:ext>
                  </a:extLst>
                </a:gridCol>
              </a:tblGrid>
              <a:tr h="264245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692785" algn="ctr"/>
                        </a:tabLst>
                      </a:pPr>
                      <a:r>
                        <a:rPr lang="en-US" sz="15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Floor</a:t>
                      </a:r>
                      <a:endParaRPr lang="en-US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Sill</a:t>
                      </a:r>
                      <a:endParaRPr lang="en-US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Well</a:t>
                      </a:r>
                      <a:endParaRPr lang="en-US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1435" marR="51435" marT="0" marB="0"/>
                </a:tc>
                <a:extLst>
                  <a:ext uri="{0D108BD9-81ED-4DB2-BD59-A6C34878D82A}">
                    <a16:rowId xmlns:a16="http://schemas.microsoft.com/office/drawing/2014/main" val="1335706237"/>
                  </a:ext>
                </a:extLst>
              </a:tr>
              <a:tr h="1292903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14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Risk Assessment</a:t>
                      </a:r>
                      <a:endParaRPr lang="en-US" sz="14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Dust Hazards Standards</a:t>
                      </a:r>
                      <a:endParaRPr lang="en-US" sz="14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14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any reportable level </a:t>
                      </a:r>
                      <a:endParaRPr lang="en-US" sz="1400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(was 40 µg/ft</a:t>
                      </a:r>
                      <a:r>
                        <a:rPr lang="en-US" sz="1500" baseline="30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r>
                        <a:rPr lang="en-US" sz="15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)</a:t>
                      </a:r>
                      <a:endParaRPr lang="en-US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14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any reportable level </a:t>
                      </a:r>
                      <a:endParaRPr lang="en-US" sz="1400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(was 250 µg/ft</a:t>
                      </a:r>
                      <a:r>
                        <a:rPr lang="en-US" sz="1500" baseline="30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r>
                        <a:rPr lang="en-US" sz="15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)</a:t>
                      </a:r>
                      <a:endParaRPr lang="en-US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14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any reportable level </a:t>
                      </a:r>
                      <a:endParaRPr lang="en-US" sz="1400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1435" marR="51435" marT="0" marB="0"/>
                </a:tc>
                <a:extLst>
                  <a:ext uri="{0D108BD9-81ED-4DB2-BD59-A6C34878D82A}">
                    <a16:rowId xmlns:a16="http://schemas.microsoft.com/office/drawing/2014/main" val="1428329337"/>
                  </a:ext>
                </a:extLst>
              </a:tr>
              <a:tr h="160020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14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14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Post-Abatement </a:t>
                      </a:r>
                      <a:endParaRPr lang="en-US" sz="14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Clearance Dust Standards</a:t>
                      </a:r>
                      <a:endParaRPr lang="en-US" sz="14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14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14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14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&lt; 5 µg/ft</a:t>
                      </a:r>
                      <a:r>
                        <a:rPr lang="en-US" sz="1500" baseline="30000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endParaRPr lang="en-US" sz="1400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(was 10 µg/ft</a:t>
                      </a:r>
                      <a:r>
                        <a:rPr lang="en-US" sz="1500" baseline="30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r>
                        <a:rPr lang="en-US" sz="15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)</a:t>
                      </a:r>
                      <a:endParaRPr lang="en-US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14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14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&lt; 40 µg/ft</a:t>
                      </a:r>
                      <a:r>
                        <a:rPr lang="en-US" sz="1500" baseline="30000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endParaRPr lang="en-US" sz="1400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(was 100 µg/ft</a:t>
                      </a:r>
                      <a:r>
                        <a:rPr lang="en-US" sz="1500" baseline="30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r>
                        <a:rPr lang="en-US" sz="15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)</a:t>
                      </a:r>
                      <a:endParaRPr lang="en-US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14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14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&lt; 100 µg/ft</a:t>
                      </a:r>
                      <a:r>
                        <a:rPr lang="en-US" sz="1500" baseline="30000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endParaRPr lang="en-US" sz="1400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(was 400 µg/ft</a:t>
                      </a:r>
                      <a:r>
                        <a:rPr lang="en-US" sz="1500" baseline="30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r>
                        <a:rPr lang="en-US" sz="15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)</a:t>
                      </a:r>
                      <a:endParaRPr lang="en-US" sz="14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14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1435" marR="51435" marT="0" marB="0"/>
                </a:tc>
                <a:extLst>
                  <a:ext uri="{0D108BD9-81ED-4DB2-BD59-A6C34878D82A}">
                    <a16:rowId xmlns:a16="http://schemas.microsoft.com/office/drawing/2014/main" val="2950513272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748E26F-6FC0-A05B-F926-822277D250A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8F2CC99-DB92-657D-7FD1-17E681A7A2B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60017" y="1098242"/>
            <a:ext cx="7713961" cy="3139520"/>
          </a:xfrm>
        </p:spPr>
        <p:txBody>
          <a:bodyPr/>
          <a:lstStyle/>
          <a:p>
            <a:pPr algn="ctr"/>
            <a:r>
              <a:rPr lang="en-US" dirty="0"/>
              <a:t>Lead Remediation </a:t>
            </a:r>
          </a:p>
          <a:p>
            <a:pPr algn="ctr"/>
            <a:r>
              <a:rPr lang="en-US" dirty="0"/>
              <a:t>vs. </a:t>
            </a:r>
          </a:p>
          <a:p>
            <a:pPr algn="ctr"/>
            <a:r>
              <a:rPr lang="en-US" dirty="0"/>
              <a:t>Lead Abatement </a:t>
            </a:r>
          </a:p>
        </p:txBody>
      </p:sp>
    </p:spTree>
    <p:extLst>
      <p:ext uri="{BB962C8B-B14F-4D97-AF65-F5344CB8AC3E}">
        <p14:creationId xmlns:p14="http://schemas.microsoft.com/office/powerpoint/2010/main" val="98848288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E522A58-F88B-D8CE-395F-7F55DBCA4E4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C05702-76D7-E1A2-50AB-A38F44B1C2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000" dirty="0"/>
              <a:t>Lead Remediation vs. Lead Abatement 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F3B0455-6E87-D379-DCAB-51568ABFECB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11700" y="694394"/>
            <a:ext cx="8520600" cy="4111362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sz="2000" b="1" dirty="0">
                <a:solidFill>
                  <a:srgbClr val="3370E8"/>
                </a:solidFill>
              </a:rPr>
              <a:t>Lead Remediation</a:t>
            </a:r>
            <a:r>
              <a:rPr lang="en-US" sz="2000" dirty="0"/>
              <a:t> is the process of reducing lead-related hazards by using methods such as paint stabilization.  These activities do not trigger CT lead-related regulations.  The work must be performed by an EPA RRP certified firm, employing staff trained in lead-safe work practices.  Clearance dust wipes must be conducted at the completion of the job – per HUD.  </a:t>
            </a:r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r>
              <a:rPr lang="en-US" sz="2000" b="1" dirty="0">
                <a:solidFill>
                  <a:srgbClr val="3370E8"/>
                </a:solidFill>
              </a:rPr>
              <a:t>Lead Abatement</a:t>
            </a:r>
            <a:r>
              <a:rPr lang="en-US" sz="2000" dirty="0"/>
              <a:t> is the process of permanently removing lead hazards.  These activities trigger CT lead-related regulations.  The work must by performed by a CT DPH-licensed lead abatement contractor, employing certified supervisors/workers.  The process for lead abatement includes: a lead inspection, submission and approval of a lead abatement plan and lead management plan to a local health department and clearance dust wipes at the completion of the job. </a:t>
            </a:r>
          </a:p>
        </p:txBody>
      </p:sp>
    </p:spTree>
    <p:extLst>
      <p:ext uri="{BB962C8B-B14F-4D97-AF65-F5344CB8AC3E}">
        <p14:creationId xmlns:p14="http://schemas.microsoft.com/office/powerpoint/2010/main" val="180288263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A99147D-8AFB-F397-6B7A-A4E12E76D45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13BC104-FDB9-A727-7D41-69B82091997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200925" y="1591469"/>
            <a:ext cx="4742150" cy="1960562"/>
          </a:xfrm>
        </p:spPr>
        <p:txBody>
          <a:bodyPr/>
          <a:lstStyle/>
          <a:p>
            <a:r>
              <a:rPr lang="en-US" dirty="0"/>
              <a:t>Lead </a:t>
            </a:r>
          </a:p>
          <a:p>
            <a:r>
              <a:rPr lang="en-US" dirty="0"/>
              <a:t>Remediation</a:t>
            </a:r>
          </a:p>
        </p:txBody>
      </p:sp>
    </p:spTree>
    <p:extLst>
      <p:ext uri="{BB962C8B-B14F-4D97-AF65-F5344CB8AC3E}">
        <p14:creationId xmlns:p14="http://schemas.microsoft.com/office/powerpoint/2010/main" val="1368042304"/>
      </p:ext>
    </p:extLst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DPH Primary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3371E7"/>
      </a:accent1>
      <a:accent2>
        <a:srgbClr val="C6D4FB"/>
      </a:accent2>
      <a:accent3>
        <a:srgbClr val="00214D"/>
      </a:accent3>
      <a:accent4>
        <a:srgbClr val="003D9C"/>
      </a:accent4>
      <a:accent5>
        <a:srgbClr val="7094F5"/>
      </a:accent5>
      <a:accent6>
        <a:srgbClr val="FFFFFF"/>
      </a:accent6>
      <a:hlink>
        <a:srgbClr val="3371E7"/>
      </a:hlink>
      <a:folHlink>
        <a:srgbClr val="3371E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PH PPT Template Arial.potx" id="{4627BB07-AFFB-421A-9DC0-623677847BCF}" vid="{3D90875B-AB71-475A-81BA-29DECA7B7212}"/>
    </a:ext>
  </a:extLst>
</a:theme>
</file>

<file path=ppt/theme/theme2.xml><?xml version="1.0" encoding="utf-8"?>
<a:theme xmlns:a="http://schemas.openxmlformats.org/drawingml/2006/main" name="Custom Design">
  <a:themeElements>
    <a:clrScheme name="DPH Secondary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04722F"/>
      </a:accent1>
      <a:accent2>
        <a:srgbClr val="02B346"/>
      </a:accent2>
      <a:accent3>
        <a:srgbClr val="F27124"/>
      </a:accent3>
      <a:accent4>
        <a:srgbClr val="FAAA19"/>
      </a:accent4>
      <a:accent5>
        <a:srgbClr val="D8343E"/>
      </a:accent5>
      <a:accent6>
        <a:srgbClr val="94343E"/>
      </a:accent6>
      <a:hlink>
        <a:srgbClr val="3371E7"/>
      </a:hlink>
      <a:folHlink>
        <a:srgbClr val="3371E7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DPH PPT Template Arial.potx" id="{4627BB07-AFFB-421A-9DC0-623677847BCF}" vid="{7E92A2E6-6510-4F0A-84DE-7F7AD4528C6E}"/>
    </a:ext>
  </a:extLst>
</a:theme>
</file>

<file path=ppt/theme/theme3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DPH PPT Template Arial</Template>
  <TotalTime>37</TotalTime>
  <Words>620</Words>
  <Application>Microsoft Office PowerPoint</Application>
  <PresentationFormat>On-screen Show (16:9)</PresentationFormat>
  <Paragraphs>97</Paragraphs>
  <Slides>22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22</vt:i4>
      </vt:variant>
    </vt:vector>
  </HeadingPairs>
  <TitlesOfParts>
    <vt:vector size="29" baseType="lpstr">
      <vt:lpstr>Poppins</vt:lpstr>
      <vt:lpstr>Aptos</vt:lpstr>
      <vt:lpstr>Arial</vt:lpstr>
      <vt:lpstr>Poppins SemiBold</vt:lpstr>
      <vt:lpstr>Aptos Display</vt:lpstr>
      <vt:lpstr>Simple Light</vt:lpstr>
      <vt:lpstr>Custom Design</vt:lpstr>
      <vt:lpstr>Key reminders for Community Development  Block Grant  funded projects involving lead</vt:lpstr>
      <vt:lpstr>PowerPoint Presentation</vt:lpstr>
      <vt:lpstr>PowerPoint Presentation</vt:lpstr>
      <vt:lpstr>PowerPoint Presentation</vt:lpstr>
      <vt:lpstr>Phase in actions at lower blood lead levels</vt:lpstr>
      <vt:lpstr>Updated Lead Dust Hazard Levels &amp; Lead Dust Clearance Levels</vt:lpstr>
      <vt:lpstr>PowerPoint Presentation</vt:lpstr>
      <vt:lpstr>Lead Remediation vs. Lead Abatement </vt:lpstr>
      <vt:lpstr>PowerPoint Presentation</vt:lpstr>
      <vt:lpstr>Reminders</vt:lpstr>
      <vt:lpstr>PowerPoint Presentation</vt:lpstr>
      <vt:lpstr>PowerPoint Presentation</vt:lpstr>
      <vt:lpstr>PowerPoint Presentation</vt:lpstr>
      <vt:lpstr>PowerPoint Presentation</vt:lpstr>
      <vt:lpstr>Reminders</vt:lpstr>
      <vt:lpstr>Reminders</vt:lpstr>
      <vt:lpstr>PowerPoint Presentation</vt:lpstr>
      <vt:lpstr>PowerPoint Presentation</vt:lpstr>
      <vt:lpstr>Remember to…</vt:lpstr>
      <vt:lpstr>When in doubt…</vt:lpstr>
      <vt:lpstr>Questions</vt:lpstr>
      <vt:lpstr>Lead Hazard Control and Reduction Unit contact information: 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 Title Goes Here</dc:title>
  <dc:creator>Chris Boyle</dc:creator>
  <cp:lastModifiedBy>Ploszaj, Kimberly</cp:lastModifiedBy>
  <cp:revision>56</cp:revision>
  <dcterms:created xsi:type="dcterms:W3CDTF">2024-04-18T18:07:11Z</dcterms:created>
  <dcterms:modified xsi:type="dcterms:W3CDTF">2025-03-11T12:00:26Z</dcterms:modified>
</cp:coreProperties>
</file>