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76" r:id="rId5"/>
    <p:sldId id="622" r:id="rId6"/>
    <p:sldId id="626" r:id="rId7"/>
    <p:sldId id="513" r:id="rId8"/>
    <p:sldId id="623" r:id="rId9"/>
    <p:sldId id="638" r:id="rId10"/>
    <p:sldId id="632" r:id="rId11"/>
    <p:sldId id="630" r:id="rId12"/>
    <p:sldId id="637" r:id="rId13"/>
    <p:sldId id="627" r:id="rId14"/>
    <p:sldId id="629" r:id="rId15"/>
    <p:sldId id="639" r:id="rId16"/>
    <p:sldId id="636" r:id="rId17"/>
    <p:sldId id="634" r:id="rId18"/>
    <p:sldId id="628" r:id="rId19"/>
    <p:sldId id="5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92063-F930-F72D-1F89-50AB77AC0D30}" v="661" dt="2025-03-27T15:10:52.153"/>
    <p1510:client id="{EA52EA7F-9331-5741-B52F-E5983032EF51}" v="70" dt="2025-03-26T20:36:24.872"/>
    <p1510:client id="{F0C87FD8-3C05-CB62-4742-618C0B2EE720}" v="257" dt="2025-03-26T19:53:30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901CF-9C96-464C-89FD-E94F213CF46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A93F3-DE2C-2046-9E0E-04B6FDC58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7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4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2">
              <a:spcBef>
                <a:spcPts val="5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5B92C-1574-4535-901F-45A908C4E4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4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Stonecraft</a:t>
            </a:r>
            <a:r>
              <a:rPr lang="en-US"/>
              <a:t> = climate/energy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2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Stonecraft</a:t>
            </a:r>
            <a:r>
              <a:rPr lang="en-US"/>
              <a:t> = climate/energy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4F70A-5815-4B4E-BA01-931D3E227B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7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2">
              <a:spcBef>
                <a:spcPts val="5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5B92C-1574-4535-901F-45A908C4E4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9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E16B-39A1-3070-06BF-5A8182F83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201AA-EC32-CE21-32EF-C892FEB48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ADEB1-89C6-BA4C-C40E-A4BAFBFF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D4584-C535-D2AE-F46F-CCCA14EF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33F5D-0BDA-C597-640B-21BCA7FA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9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5A33-04BA-6C28-DF2E-851DF0CB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2D004-58B2-9BAB-312A-EDED4C92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5B881-F7EE-CC2C-6794-82D1EFCF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9D32-3DDA-DEBD-671F-7FC4E9AA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D99D2-BD3B-27AE-03F0-D1D6EAA3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9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91BB8-3AC3-99C4-FCA5-AFAB7004A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BE48A-7F8C-B78B-9EA8-D8F924E32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37296-E1C2-3266-3D3A-B2C4C4C5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68036-A647-2D44-4843-2D6C43EB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51AA-1638-150B-CB03-458F3359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9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EB9DE0-3007-4949-87CE-E4E5BB9899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2412" y="3574974"/>
            <a:ext cx="9147175" cy="2492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800" b="1" spc="100" baseline="0">
                <a:solidFill>
                  <a:srgbClr val="00944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D42367-ECAC-CB49-BADB-FB63FA19D22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2412" y="3940734"/>
            <a:ext cx="9147175" cy="5539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4000">
                <a:solidFill>
                  <a:srgbClr val="005EAD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492460C-D000-453E-B707-D8555397B7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875" y="757334"/>
            <a:ext cx="7223577" cy="19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60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phasis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;p33">
            <a:extLst>
              <a:ext uri="{FF2B5EF4-FFF2-40B4-BE49-F238E27FC236}">
                <a16:creationId xmlns:a16="http://schemas.microsoft.com/office/drawing/2014/main" id="{03942F15-4BF5-4A0D-B14B-398360655DB1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B7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33177BF5-4719-407B-A506-4EEF28133B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9275" y="415887"/>
            <a:ext cx="9140825" cy="7271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Page Heading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B4377D6-0D8B-431C-9509-336B55EE2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609244" y="6304534"/>
            <a:ext cx="1278960" cy="3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6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B071-949D-4D22-AA65-0D68E02C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E662B-8EF1-7827-0228-3BA838153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11AFD-14A2-879A-EE79-B152A201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CD952-1686-990D-E30A-17CE0AAC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85E19-0CFB-FE93-D57F-81781D65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8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19EFA-71AE-A747-33D4-736FF95A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6275-81A2-D73C-208F-A5B4DD172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DD098-A1E3-FDAE-463D-80C38464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A9E32-B107-8882-E2DD-7A7D1AD0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64D3C-6B2C-2753-BEB5-78DDF80F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9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88F9-4504-C536-A191-02B8011EE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4B634-79A5-9E96-42E0-A857813CF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9BA5D-53BE-5A7C-5950-F0793F41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E9B9A-10E7-0851-5313-473353FE4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7EB05-5925-D97C-8883-D7DF91E0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46013-4E2B-3BDD-46B2-EAFFAFC1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5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EFD5-36BA-9FE7-CDE9-31F47930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B299-7786-0D5E-455B-B6B171CAC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A27C8-D991-033E-F4DB-EEEB429D9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BE27C-41B6-9DA4-868F-E858CF392A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1907-B938-2788-39CE-86A3D0793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8561B-3C72-8348-BB99-2F3828EB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6F1FE-496B-AAB6-88B2-22B45720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86C2-B09A-1A11-5015-BBA310A4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6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AA27-C9BC-F983-B44F-C9064532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C935A-03CD-DCD4-F695-371602A3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708B5-E63B-EFE3-5AD1-C824F03C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F66A8-4978-21FC-A1BA-E0A030C4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71BBC-0EF9-FB79-FF9C-DBF15CED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1411B-D7C4-C0AD-1D44-F6C4E538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9B65A-9247-651E-DBA2-4DC6ECAD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3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E4826-8B44-932F-C8F6-9337DAAE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5F07D-D644-D0D1-F2CC-5E76C4DE5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20582-DF0F-A8E1-832E-A7538D9A7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59F2D-B871-2FA1-1134-518D7EC9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7CEF-E745-117D-9A16-06252689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128A6-CDE0-8AC4-E88D-A39DBAD5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5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3A8A-1F14-2744-DB8F-C30C88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1F9C17-C117-1786-3700-4EEF931AB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176D7-C2D5-06AF-914D-09E64BB77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CAA15-E65E-9232-A16A-F656142C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E3D6A-841B-4886-5E9E-26E9F3A9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B8739-B99F-1390-4F79-DD62CEA4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BC0DA-0D8F-9B4A-48DD-4CE6479A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34E0-5622-CE8E-8CDE-CA0DF42DF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3655F-1CF4-360D-FF1E-AEF07EA12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4E2FB-2DF5-404A-ACD2-9F24B6B2E05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BA795-E717-052D-AA3D-E3C85D005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4A6C-453A-B1F8-0BEE-CC55176BD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DCDC8C-4D5E-8A43-8485-2AD2C22A2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763796-2C7F-4859-B882-89080C308D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2412" y="3429000"/>
            <a:ext cx="9147175" cy="443198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sz="3200">
                <a:latin typeface="Calibri"/>
                <a:cs typeface="Calibri"/>
              </a:rPr>
              <a:t>2025 Small Cities CDBG Projects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464CB-B5B8-4498-A239-51D28D5420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2412" y="3940734"/>
            <a:ext cx="9534471" cy="1495794"/>
          </a:xfrm>
        </p:spPr>
        <p:txBody>
          <a:bodyPr/>
          <a:lstStyle/>
          <a:p>
            <a:r>
              <a:rPr lang="en-US" sz="5400"/>
              <a:t>Partnering with Sustainable CT’s Community Match Fund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F5E6DBF-6781-CFBA-056C-8F91519AC147}"/>
              </a:ext>
            </a:extLst>
          </p:cNvPr>
          <p:cNvSpPr txBox="1">
            <a:spLocks/>
          </p:cNvSpPr>
          <p:nvPr/>
        </p:nvSpPr>
        <p:spPr>
          <a:xfrm>
            <a:off x="1522411" y="5736020"/>
            <a:ext cx="9147175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spc="100" baseline="0">
                <a:solidFill>
                  <a:srgbClr val="00944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April 1, 2025</a:t>
            </a:r>
            <a:endParaRPr lang="en-US" sz="3200" b="0">
              <a:solidFill>
                <a:schemeClr val="tx1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20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10854449" cy="727113"/>
          </a:xfrm>
        </p:spPr>
        <p:txBody>
          <a:bodyPr/>
          <a:lstStyle/>
          <a:p>
            <a:r>
              <a:rPr lang="en-US"/>
              <a:t>Project Examples: Recycling and Composting </a:t>
            </a:r>
          </a:p>
        </p:txBody>
      </p:sp>
      <p:pic>
        <p:nvPicPr>
          <p:cNvPr id="4" name="Picture 3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D4DF26CC-926D-2A1A-05C6-D14CD936B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75" y="1350139"/>
            <a:ext cx="2788757" cy="5248460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ED2DC5DC-A3C9-BD12-F4B1-DEE535D78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367" y="1350138"/>
            <a:ext cx="2801429" cy="5248461"/>
          </a:xfrm>
          <a:prstGeom prst="rect">
            <a:avLst/>
          </a:prstGeom>
        </p:spPr>
      </p:pic>
      <p:pic>
        <p:nvPicPr>
          <p:cNvPr id="9" name="Picture 8" descr="A screen shot of a paper&#10;&#10;AI-generated content may be incorrect.">
            <a:extLst>
              <a:ext uri="{FF2B5EF4-FFF2-40B4-BE49-F238E27FC236}">
                <a16:creationId xmlns:a16="http://schemas.microsoft.com/office/drawing/2014/main" id="{13CAECE4-4CB2-0E44-1E0B-02D023010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131" y="1413313"/>
            <a:ext cx="2970114" cy="51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73829"/>
            <a:ext cx="10370973" cy="727113"/>
          </a:xfrm>
        </p:spPr>
        <p:txBody>
          <a:bodyPr/>
          <a:lstStyle/>
          <a:p>
            <a:r>
              <a:rPr lang="en-US"/>
              <a:t>Project Examples: Celebrations, </a:t>
            </a:r>
            <a:br>
              <a:rPr lang="en-US"/>
            </a:br>
            <a:r>
              <a:rPr lang="en-US"/>
              <a:t>Community Building</a:t>
            </a:r>
          </a:p>
        </p:txBody>
      </p:sp>
      <p:pic>
        <p:nvPicPr>
          <p:cNvPr id="6" name="Picture 5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BD1CFB87-7363-4888-7306-FA12F7B0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166" y="1257295"/>
            <a:ext cx="2742833" cy="5460112"/>
          </a:xfrm>
          <a:prstGeom prst="rect">
            <a:avLst/>
          </a:prstGeom>
        </p:spPr>
      </p:pic>
      <p:pic>
        <p:nvPicPr>
          <p:cNvPr id="9" name="Picture 8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14D096D3-4C5C-B36C-A5BD-A789A5D26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361" y="1269201"/>
            <a:ext cx="2687100" cy="5447932"/>
          </a:xfrm>
          <a:prstGeom prst="rect">
            <a:avLst/>
          </a:prstGeom>
        </p:spPr>
      </p:pic>
      <p:pic>
        <p:nvPicPr>
          <p:cNvPr id="7" name="Picture 6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B41ECAD4-4DB0-C1B5-EE99-7A2A254C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398" y="1187030"/>
            <a:ext cx="2685031" cy="5516189"/>
          </a:xfrm>
          <a:prstGeom prst="rect">
            <a:avLst/>
          </a:prstGeom>
        </p:spPr>
      </p:pic>
      <p:pic>
        <p:nvPicPr>
          <p:cNvPr id="8" name="Picture 7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CC5006E5-E2D5-7F20-077B-59CF630E3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37" y="1250156"/>
            <a:ext cx="2745801" cy="5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8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9887077" cy="727113"/>
          </a:xfrm>
        </p:spPr>
        <p:txBody>
          <a:bodyPr/>
          <a:lstStyle/>
          <a:p>
            <a:r>
              <a:rPr lang="en-US"/>
              <a:t>Project Examples: Transportation/Mobility</a:t>
            </a:r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F09605D3-4866-D085-1071-F76D91424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903" y="1285102"/>
            <a:ext cx="2690870" cy="5470753"/>
          </a:xfrm>
          <a:prstGeom prst="rect">
            <a:avLst/>
          </a:prstGeom>
        </p:spPr>
      </p:pic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BE3C168C-CABE-0C21-29EF-F363A6392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5" y="1285875"/>
            <a:ext cx="2690813" cy="5464969"/>
          </a:xfrm>
          <a:prstGeom prst="rect">
            <a:avLst/>
          </a:prstGeom>
        </p:spPr>
      </p:pic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0E35AC21-155D-307B-C9C7-C38252C09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868" y="1285874"/>
            <a:ext cx="2695575" cy="5464969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A8438DD-F344-9C05-1E46-F73187BED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19" y="1283493"/>
            <a:ext cx="2686051" cy="54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7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11299353" cy="7271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Project Examples: Natural Area Stewardship </a:t>
            </a:r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7F2888D2-1948-A173-D879-FE751316EC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3" t="538" r="2881" b="1641"/>
          <a:stretch/>
        </p:blipFill>
        <p:spPr>
          <a:xfrm>
            <a:off x="4392450" y="1314449"/>
            <a:ext cx="2777655" cy="5342639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F9275632-E3DF-A6DB-5AA0-59EB4CDAF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687" y="1308848"/>
            <a:ext cx="2788508" cy="5350476"/>
          </a:xfrm>
          <a:prstGeom prst="rect">
            <a:avLst/>
          </a:prstGeom>
        </p:spPr>
      </p:pic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57B8A5B2-4223-0C49-293E-609419E6F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93" y="1314449"/>
            <a:ext cx="2776538" cy="53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Project Examples: Tree Planting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284FE4EA-C720-F7A3-18A1-643A6B489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6" y="1276597"/>
            <a:ext cx="2816841" cy="5403273"/>
          </a:xfrm>
          <a:prstGeom prst="rect">
            <a:avLst/>
          </a:prstGeom>
        </p:spPr>
      </p:pic>
      <p:pic>
        <p:nvPicPr>
          <p:cNvPr id="5" name="Picture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D8153095-8388-F5E9-A678-6429A8B52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14" y="1276597"/>
            <a:ext cx="2810582" cy="5403274"/>
          </a:xfrm>
          <a:prstGeom prst="rect">
            <a:avLst/>
          </a:prstGeom>
        </p:spPr>
      </p:pic>
      <p:pic>
        <p:nvPicPr>
          <p:cNvPr id="6" name="Picture 5" descr="A group of people walking in a field&#10;&#10;AI-generated content may be incorrect.">
            <a:extLst>
              <a:ext uri="{FF2B5EF4-FFF2-40B4-BE49-F238E27FC236}">
                <a16:creationId xmlns:a16="http://schemas.microsoft.com/office/drawing/2014/main" id="{3A855F06-BEAC-341C-C142-3E051A594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721" y="1276597"/>
            <a:ext cx="2817393" cy="5403273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A21E52BD-25E1-446F-316E-D5E89006C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437" y="1276597"/>
            <a:ext cx="281196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5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769C019-72E2-493B-9BB2-5AAD21A197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10423525" cy="7271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Let’s Partner on your CDBG Proposal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BA95DF4-ABD2-4AA5-8D35-7AF708FA4B54}"/>
              </a:ext>
            </a:extLst>
          </p:cNvPr>
          <p:cNvSpPr txBox="1">
            <a:spLocks/>
          </p:cNvSpPr>
          <p:nvPr/>
        </p:nvSpPr>
        <p:spPr>
          <a:xfrm>
            <a:off x="84083" y="1444498"/>
            <a:ext cx="6537435" cy="48458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Community Match Fund projects empower residents, connect people, and improve quality of life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Process: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Wingdings" panose="020B0604020202020204" pitchFamily="34" charset="0"/>
              <a:buChar char="§"/>
            </a:pPr>
            <a:r>
              <a:rPr lang="en-US" dirty="0">
                <a:latin typeface="+mn-lt"/>
              </a:rPr>
              <a:t>Reach out to us to chat about resident participation and community engagement ideas to augment your project</a:t>
            </a:r>
            <a:endParaRPr lang="en-US" dirty="0">
              <a:latin typeface="Aptos"/>
            </a:endParaRP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Wingdings" panose="020B0604020202020204" pitchFamily="34" charset="0"/>
              <a:buChar char="§"/>
            </a:pPr>
            <a:r>
              <a:rPr lang="en-US" dirty="0">
                <a:latin typeface="+mn-lt"/>
              </a:rPr>
              <a:t>Rolling applications, 3-to-4-month process, project campaigns should be live by the June 7th deadline and completed by early August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Wingdings" panose="020B0604020202020204" pitchFamily="34" charset="0"/>
              <a:buChar char="§"/>
            </a:pPr>
            <a:r>
              <a:rPr lang="en-US" dirty="0">
                <a:latin typeface="+mn-lt"/>
              </a:rPr>
              <a:t>Sustainable CT will support community-led projects and provide the required letter for your CDBG grant application</a:t>
            </a:r>
            <a:endParaRPr lang="en-US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cs typeface="Calibri"/>
            </a:endParaRPr>
          </a:p>
        </p:txBody>
      </p:sp>
      <p:pic>
        <p:nvPicPr>
          <p:cNvPr id="1026" name="Picture 2" descr="Importance of Community Partnerships for Nonprofits | Nonprofit Blog">
            <a:extLst>
              <a:ext uri="{FF2B5EF4-FFF2-40B4-BE49-F238E27FC236}">
                <a16:creationId xmlns:a16="http://schemas.microsoft.com/office/drawing/2014/main" id="{0AF66CAD-B8BA-49BD-8329-F2540F8AD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r="51982" b="6063"/>
          <a:stretch/>
        </p:blipFill>
        <p:spPr bwMode="auto">
          <a:xfrm>
            <a:off x="7262648" y="1587061"/>
            <a:ext cx="3988617" cy="42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20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ADA60-360C-6A66-9B8E-0610D03AFA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9151" y="3315317"/>
            <a:ext cx="7083433" cy="1128642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 dirty="0"/>
              <a:t>Dorothy Piszczek, Program Manager</a:t>
            </a:r>
          </a:p>
          <a:p>
            <a:r>
              <a:rPr lang="en-US" sz="3600" dirty="0"/>
              <a:t>funding@sustainablect.org</a:t>
            </a:r>
          </a:p>
        </p:txBody>
      </p:sp>
    </p:spTree>
    <p:extLst>
      <p:ext uri="{BB962C8B-B14F-4D97-AF65-F5344CB8AC3E}">
        <p14:creationId xmlns:p14="http://schemas.microsoft.com/office/powerpoint/2010/main" val="90502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15F45B-1539-4E37-B794-1A1A6747BCBE}"/>
              </a:ext>
            </a:extLst>
          </p:cNvPr>
          <p:cNvSpPr/>
          <p:nvPr/>
        </p:nvSpPr>
        <p:spPr>
          <a:xfrm>
            <a:off x="0" y="0"/>
            <a:ext cx="12192000" cy="1144588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B155C86-9813-4155-B166-6F1E9F2BAEB4}"/>
              </a:ext>
            </a:extLst>
          </p:cNvPr>
          <p:cNvSpPr txBox="1">
            <a:spLocks/>
          </p:cNvSpPr>
          <p:nvPr/>
        </p:nvSpPr>
        <p:spPr>
          <a:xfrm>
            <a:off x="549275" y="382835"/>
            <a:ext cx="9140825" cy="7617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>
                <a:solidFill>
                  <a:schemeClr val="bg1"/>
                </a:solidFill>
              </a:rPr>
              <a:t>What is Sustainable CT?</a:t>
            </a:r>
          </a:p>
        </p:txBody>
      </p:sp>
      <p:pic>
        <p:nvPicPr>
          <p:cNvPr id="9" name="Picture 8" descr="A picture containing email&#10;&#10;Description automatically generated">
            <a:extLst>
              <a:ext uri="{FF2B5EF4-FFF2-40B4-BE49-F238E27FC236}">
                <a16:creationId xmlns:a16="http://schemas.microsoft.com/office/drawing/2014/main" id="{DFAD9962-4EBE-4DC2-8524-0A44297FC2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576193" y="6335985"/>
            <a:ext cx="1290810" cy="3532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D0AC25-4233-4FA6-84D8-D2E87F160786}"/>
              </a:ext>
            </a:extLst>
          </p:cNvPr>
          <p:cNvSpPr txBox="1">
            <a:spLocks/>
          </p:cNvSpPr>
          <p:nvPr/>
        </p:nvSpPr>
        <p:spPr>
          <a:xfrm>
            <a:off x="766990" y="4343162"/>
            <a:ext cx="3089722" cy="1733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Roadmap</a:t>
            </a:r>
          </a:p>
          <a:p>
            <a:pPr>
              <a:spcBef>
                <a:spcPts val="0"/>
              </a:spcBef>
            </a:pPr>
            <a:r>
              <a:rPr lang="en-US"/>
              <a:t>Menu of sustainability actions</a:t>
            </a:r>
          </a:p>
          <a:p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4F118F9-AFF4-412C-9B31-709ED4A39241}"/>
              </a:ext>
            </a:extLst>
          </p:cNvPr>
          <p:cNvSpPr txBox="1">
            <a:spLocks/>
          </p:cNvSpPr>
          <p:nvPr/>
        </p:nvSpPr>
        <p:spPr>
          <a:xfrm>
            <a:off x="4576246" y="4343162"/>
            <a:ext cx="3226363" cy="1487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  <a:p>
            <a:pPr>
              <a:spcBef>
                <a:spcPts val="0"/>
              </a:spcBef>
            </a:pPr>
            <a:r>
              <a:rPr lang="en-US"/>
              <a:t>Technical assistance and funding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D6CEDFE-5B47-44F4-866F-87140A2529C7}"/>
              </a:ext>
            </a:extLst>
          </p:cNvPr>
          <p:cNvSpPr txBox="1">
            <a:spLocks/>
          </p:cNvSpPr>
          <p:nvPr/>
        </p:nvSpPr>
        <p:spPr>
          <a:xfrm>
            <a:off x="8404348" y="4343162"/>
            <a:ext cx="3864340" cy="13374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Certification</a:t>
            </a:r>
          </a:p>
          <a:p>
            <a:pPr>
              <a:spcBef>
                <a:spcPts val="0"/>
              </a:spcBef>
            </a:pPr>
            <a:r>
              <a:rPr lang="en-US"/>
              <a:t>Recognition and celebration of achievements</a:t>
            </a:r>
          </a:p>
          <a:p>
            <a:endParaRPr lang="en-US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2A5E638-1C89-4A59-A20D-2D8BA255A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1" r="7032"/>
          <a:stretch/>
        </p:blipFill>
        <p:spPr>
          <a:xfrm>
            <a:off x="4576246" y="1843518"/>
            <a:ext cx="2828451" cy="217761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BF5322-E331-4713-BCFA-848C53483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42" t="8912" b="4812"/>
          <a:stretch/>
        </p:blipFill>
        <p:spPr>
          <a:xfrm>
            <a:off x="8385502" y="1843518"/>
            <a:ext cx="2828451" cy="217761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4206F5-5B0A-4542-AC3A-515A40B1BDD3}"/>
              </a:ext>
            </a:extLst>
          </p:cNvPr>
          <p:cNvSpPr/>
          <p:nvPr/>
        </p:nvSpPr>
        <p:spPr>
          <a:xfrm>
            <a:off x="766990" y="1843518"/>
            <a:ext cx="2828451" cy="21776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mage For">
            <a:extLst>
              <a:ext uri="{FF2B5EF4-FFF2-40B4-BE49-F238E27FC236}">
                <a16:creationId xmlns:a16="http://schemas.microsoft.com/office/drawing/2014/main" id="{BDBAD590-2A6E-4662-A9E9-ABAEFB57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9" y="1821197"/>
            <a:ext cx="2412289" cy="2199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5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75062-40C2-4918-92C2-332BF4DA65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Participating Communities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712869B-9F58-47D9-8AA8-444868E6873B}"/>
              </a:ext>
            </a:extLst>
          </p:cNvPr>
          <p:cNvSpPr txBox="1">
            <a:spLocks/>
          </p:cNvSpPr>
          <p:nvPr/>
        </p:nvSpPr>
        <p:spPr>
          <a:xfrm>
            <a:off x="549274" y="1715079"/>
            <a:ext cx="4567626" cy="42820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1"/>
              </a:buClr>
            </a:pPr>
            <a:r>
              <a:rPr lang="en-US" b="1" dirty="0">
                <a:solidFill>
                  <a:srgbClr val="1B75BC"/>
                </a:solidFill>
              </a:rPr>
              <a:t>138 </a:t>
            </a:r>
            <a:r>
              <a:rPr lang="en-US" dirty="0">
                <a:solidFill>
                  <a:srgbClr val="000000"/>
                </a:solidFill>
              </a:rPr>
              <a:t>registered</a:t>
            </a:r>
            <a:r>
              <a:rPr lang="en-US" dirty="0"/>
              <a:t> CT towns </a:t>
            </a:r>
          </a:p>
          <a:p>
            <a:pPr marL="342900" indent="-342900">
              <a:buClr>
                <a:srgbClr val="000000"/>
              </a:buClr>
            </a:pPr>
            <a:r>
              <a:rPr lang="en-US" b="1" dirty="0">
                <a:solidFill>
                  <a:srgbClr val="1B75BC"/>
                </a:solidFill>
              </a:rPr>
              <a:t>62 </a:t>
            </a:r>
            <a:r>
              <a:rPr lang="en-US" dirty="0"/>
              <a:t>towns certified</a:t>
            </a:r>
            <a:endParaRPr lang="en-US" dirty="0">
              <a:cs typeface="Calibri"/>
            </a:endParaRPr>
          </a:p>
          <a:p>
            <a:pPr marL="342900" indent="-342900"/>
            <a:r>
              <a:rPr lang="en-US" dirty="0"/>
              <a:t>More than </a:t>
            </a:r>
            <a:r>
              <a:rPr lang="en-US" b="1" dirty="0">
                <a:solidFill>
                  <a:srgbClr val="1B75BC"/>
                </a:solidFill>
              </a:rPr>
              <a:t>4,700</a:t>
            </a:r>
            <a:r>
              <a:rPr lang="en-US" dirty="0">
                <a:solidFill>
                  <a:srgbClr val="1B75BC"/>
                </a:solidFill>
              </a:rPr>
              <a:t> </a:t>
            </a:r>
            <a:r>
              <a:rPr lang="en-US" dirty="0"/>
              <a:t>sustainability actions  implemented</a:t>
            </a:r>
          </a:p>
          <a:p>
            <a:pPr marL="342900" indent="-342900"/>
            <a:r>
              <a:rPr lang="en-US" dirty="0"/>
              <a:t>Strong civic engagement</a:t>
            </a:r>
          </a:p>
          <a:p>
            <a:pPr marL="342900" indent="-342900"/>
            <a:r>
              <a:rPr lang="en-US" dirty="0"/>
              <a:t>Connected, inclusive, resilient communities</a:t>
            </a:r>
          </a:p>
          <a:p>
            <a:endParaRPr lang="en-US"/>
          </a:p>
        </p:txBody>
      </p:sp>
      <p:pic>
        <p:nvPicPr>
          <p:cNvPr id="3" name="Picture 2" descr="A map with many points&#10;&#10;AI-generated content may be incorrect.">
            <a:extLst>
              <a:ext uri="{FF2B5EF4-FFF2-40B4-BE49-F238E27FC236}">
                <a16:creationId xmlns:a16="http://schemas.microsoft.com/office/drawing/2014/main" id="{3046FC1A-5C8E-B60B-6E7E-0802350EA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75" y="1716881"/>
            <a:ext cx="5781675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5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769C019-72E2-493B-9BB2-5AAD21A197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11138228" cy="7271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Community Match Fund: Resident Participation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BA95DF4-ABD2-4AA5-8D35-7AF708FA4B54}"/>
              </a:ext>
            </a:extLst>
          </p:cNvPr>
          <p:cNvSpPr txBox="1">
            <a:spLocks/>
          </p:cNvSpPr>
          <p:nvPr/>
        </p:nvSpPr>
        <p:spPr>
          <a:xfrm>
            <a:off x="71437" y="2269138"/>
            <a:ext cx="6537062" cy="42479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endParaRPr lang="en-US" dirty="0">
              <a:latin typeface="Aptos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Crowdfunding doubled by $1-to-$1 matching grant from Sustainable CT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Up to $7,500 for most projects; $15,000 for climate/energy projects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30-to-60-day crowdfunding campaigns with coaching and support for project leaders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Over $4.4 million invested in over 360 community-led projects statewide since 2019</a:t>
            </a:r>
          </a:p>
        </p:txBody>
      </p:sp>
      <p:pic>
        <p:nvPicPr>
          <p:cNvPr id="3" name="Picture 2" descr="A map with red points&#10;&#10;AI-generated content may be incorrect.">
            <a:extLst>
              <a:ext uri="{FF2B5EF4-FFF2-40B4-BE49-F238E27FC236}">
                <a16:creationId xmlns:a16="http://schemas.microsoft.com/office/drawing/2014/main" id="{9BA61CE0-9E87-D17F-6B69-F7627E929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800" y="2543607"/>
            <a:ext cx="4569619" cy="329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20A84F-A2E9-B193-3C55-9C4443D75BE6}"/>
              </a:ext>
            </a:extLst>
          </p:cNvPr>
          <p:cNvSpPr txBox="1">
            <a:spLocks/>
          </p:cNvSpPr>
          <p:nvPr/>
        </p:nvSpPr>
        <p:spPr>
          <a:xfrm>
            <a:off x="71437" y="1399982"/>
            <a:ext cx="11144781" cy="5224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Fast, easy, flexible, no deadlines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Anyone in a registered town with a free and publicly accessible idea to improve their community</a:t>
            </a:r>
          </a:p>
        </p:txBody>
      </p:sp>
    </p:spTree>
    <p:extLst>
      <p:ext uri="{BB962C8B-B14F-4D97-AF65-F5344CB8AC3E}">
        <p14:creationId xmlns:p14="http://schemas.microsoft.com/office/powerpoint/2010/main" val="284647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30F82-4478-4084-A9E1-F0C0EB29CC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10213314" cy="727113"/>
          </a:xfrm>
        </p:spPr>
        <p:txBody>
          <a:bodyPr/>
          <a:lstStyle/>
          <a:p>
            <a:r>
              <a:rPr lang="en-US"/>
              <a:t>What is a Sustainable Community?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B01B94-1A4C-48FD-8A24-1EB1F3B9880B}"/>
              </a:ext>
            </a:extLst>
          </p:cNvPr>
          <p:cNvSpPr txBox="1">
            <a:spLocks/>
          </p:cNvSpPr>
          <p:nvPr/>
        </p:nvSpPr>
        <p:spPr>
          <a:xfrm>
            <a:off x="541880" y="1486279"/>
            <a:ext cx="3399255" cy="4396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/>
              <a:t>Inclusive and </a:t>
            </a:r>
            <a:r>
              <a:rPr lang="en-US" sz="2400" b="1">
                <a:solidFill>
                  <a:srgbClr val="8DC63F"/>
                </a:solidFill>
              </a:rPr>
              <a:t>equitable</a:t>
            </a:r>
            <a:r>
              <a:rPr lang="en-US" sz="2400">
                <a:solidFill>
                  <a:srgbClr val="8DC63F"/>
                </a:solidFill>
              </a:rPr>
              <a:t> </a:t>
            </a:r>
            <a:r>
              <a:rPr lang="en-US" sz="2400" b="1">
                <a:solidFill>
                  <a:srgbClr val="8DC63F"/>
                </a:solidFill>
              </a:rPr>
              <a:t>community </a:t>
            </a:r>
            <a:r>
              <a:rPr lang="en-US" sz="2400"/>
              <a:t>impacts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/>
              <a:t>Thriving </a:t>
            </a:r>
            <a:r>
              <a:rPr lang="en-US" sz="2400" b="1">
                <a:solidFill>
                  <a:srgbClr val="8DC63F"/>
                </a:solidFill>
              </a:rPr>
              <a:t>local</a:t>
            </a:r>
            <a:r>
              <a:rPr lang="en-US" sz="2400">
                <a:solidFill>
                  <a:srgbClr val="8DC63F"/>
                </a:solidFill>
              </a:rPr>
              <a:t> </a:t>
            </a:r>
            <a:r>
              <a:rPr lang="en-US" sz="2400" b="1">
                <a:solidFill>
                  <a:srgbClr val="8DC63F"/>
                </a:solidFill>
              </a:rPr>
              <a:t>economies</a:t>
            </a:r>
            <a:endParaRPr lang="en-US" sz="2400">
              <a:solidFill>
                <a:srgbClr val="8DC63F"/>
              </a:solidFill>
            </a:endParaRP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/>
              <a:t>Well-steward </a:t>
            </a:r>
            <a:r>
              <a:rPr lang="en-US" sz="2400" b="1">
                <a:solidFill>
                  <a:srgbClr val="8DC63F"/>
                </a:solidFill>
              </a:rPr>
              <a:t>land and natural resources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/>
              <a:t>Vibrant and creative </a:t>
            </a:r>
            <a:r>
              <a:rPr lang="en-US" sz="2400" b="1">
                <a:solidFill>
                  <a:srgbClr val="8DC63F"/>
                </a:solidFill>
              </a:rPr>
              <a:t>cultural ecosystems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E223141-8297-44CC-AA4A-26377EE1F345}"/>
              </a:ext>
            </a:extLst>
          </p:cNvPr>
          <p:cNvSpPr txBox="1">
            <a:spLocks/>
          </p:cNvSpPr>
          <p:nvPr/>
        </p:nvSpPr>
        <p:spPr>
          <a:xfrm>
            <a:off x="4207306" y="1479432"/>
            <a:ext cx="3827565" cy="4403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/>
              <a:t>Dynamic and resilient </a:t>
            </a:r>
            <a:r>
              <a:rPr lang="en-US" sz="2400" b="1">
                <a:solidFill>
                  <a:srgbClr val="8DC63F"/>
                </a:solidFill>
              </a:rPr>
              <a:t>planning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/>
              <a:t>Clean and diverse </a:t>
            </a:r>
            <a:r>
              <a:rPr lang="en-US" sz="2400" b="1">
                <a:solidFill>
                  <a:srgbClr val="8DC63F"/>
                </a:solidFill>
              </a:rPr>
              <a:t>transportation</a:t>
            </a:r>
            <a:r>
              <a:rPr lang="en-US" sz="2400"/>
              <a:t> systems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/>
              <a:t>Renewable and efficient </a:t>
            </a:r>
            <a:r>
              <a:rPr lang="en-US" sz="2400" b="1">
                <a:solidFill>
                  <a:srgbClr val="8DC63F"/>
                </a:solidFill>
              </a:rPr>
              <a:t>energy infrastructure and operations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5"/>
            </a:pPr>
            <a:r>
              <a:rPr lang="en-US" sz="2400"/>
              <a:t>Inclusive</a:t>
            </a:r>
            <a:r>
              <a:rPr lang="en-US" sz="2400" b="1">
                <a:solidFill>
                  <a:srgbClr val="0AA245"/>
                </a:solidFill>
              </a:rPr>
              <a:t> </a:t>
            </a:r>
            <a:r>
              <a:rPr lang="en-US" sz="2400" b="1">
                <a:solidFill>
                  <a:srgbClr val="8DC63F"/>
                </a:solidFill>
              </a:rPr>
              <a:t>engagement, communication and education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99867E-BC81-40E3-98E1-FC1EB9AFF09E}"/>
              </a:ext>
            </a:extLst>
          </p:cNvPr>
          <p:cNvSpPr txBox="1">
            <a:spLocks/>
          </p:cNvSpPr>
          <p:nvPr/>
        </p:nvSpPr>
        <p:spPr>
          <a:xfrm>
            <a:off x="8390299" y="1479432"/>
            <a:ext cx="3673616" cy="4403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/>
              <a:t>Strategic </a:t>
            </a:r>
            <a:r>
              <a:rPr lang="en-US" sz="2400" b="1">
                <a:solidFill>
                  <a:srgbClr val="8DC63F"/>
                </a:solidFill>
              </a:rPr>
              <a:t>materials management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/>
              <a:t>Optimal</a:t>
            </a:r>
            <a:r>
              <a:rPr lang="en-US" sz="2400" b="1"/>
              <a:t> </a:t>
            </a:r>
            <a:r>
              <a:rPr lang="en-US" sz="2400" b="1">
                <a:solidFill>
                  <a:srgbClr val="8DC63F"/>
                </a:solidFill>
              </a:rPr>
              <a:t>health and wellness</a:t>
            </a:r>
            <a:r>
              <a:rPr lang="en-US" sz="2400" b="1">
                <a:solidFill>
                  <a:srgbClr val="0AA245"/>
                </a:solidFill>
              </a:rPr>
              <a:t> </a:t>
            </a:r>
            <a:r>
              <a:rPr lang="en-US" sz="2400"/>
              <a:t>opportunities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/>
              <a:t>Healthy, efficient, and diverse </a:t>
            </a:r>
            <a:r>
              <a:rPr lang="en-US" sz="2400" b="1">
                <a:solidFill>
                  <a:srgbClr val="8DC63F"/>
                </a:solidFill>
              </a:rPr>
              <a:t>housing</a:t>
            </a:r>
          </a:p>
          <a:p>
            <a:pPr marL="457200" indent="-457200">
              <a:spcBef>
                <a:spcPts val="2400"/>
              </a:spcBef>
              <a:buClr>
                <a:schemeClr val="tx1"/>
              </a:buClr>
              <a:buFont typeface="+mj-lt"/>
              <a:buAutoNum type="arabicPeriod" startAt="9"/>
            </a:pPr>
            <a:r>
              <a:rPr lang="en-US" sz="2400"/>
              <a:t>Effective, compassionate </a:t>
            </a:r>
            <a:r>
              <a:rPr lang="en-US" sz="2400" b="1">
                <a:solidFill>
                  <a:srgbClr val="8DC63F"/>
                </a:solidFill>
              </a:rPr>
              <a:t>homelessness prevention</a:t>
            </a:r>
          </a:p>
          <a:p>
            <a:pPr marL="344488" indent="-344488">
              <a:spcBef>
                <a:spcPts val="2400"/>
              </a:spcBef>
            </a:pPr>
            <a:endParaRPr lang="en-US" b="1">
              <a:solidFill>
                <a:srgbClr val="0AA245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3164EB-02B3-423D-9D3A-23AC4298E5A8}"/>
              </a:ext>
            </a:extLst>
          </p:cNvPr>
          <p:cNvCxnSpPr>
            <a:cxnSpLocks/>
          </p:cNvCxnSpPr>
          <p:nvPr/>
        </p:nvCxnSpPr>
        <p:spPr>
          <a:xfrm>
            <a:off x="3992968" y="1806006"/>
            <a:ext cx="0" cy="3556624"/>
          </a:xfrm>
          <a:prstGeom prst="line">
            <a:avLst/>
          </a:prstGeom>
          <a:ln w="15875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57BBAE-969B-4FBF-9EDD-495777CDCCD9}"/>
              </a:ext>
            </a:extLst>
          </p:cNvPr>
          <p:cNvCxnSpPr>
            <a:cxnSpLocks/>
          </p:cNvCxnSpPr>
          <p:nvPr/>
        </p:nvCxnSpPr>
        <p:spPr>
          <a:xfrm>
            <a:off x="8043520" y="1806006"/>
            <a:ext cx="0" cy="3556624"/>
          </a:xfrm>
          <a:prstGeom prst="line">
            <a:avLst/>
          </a:prstGeom>
          <a:ln w="15875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3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11475425" cy="727113"/>
          </a:xfrm>
        </p:spPr>
        <p:txBody>
          <a:bodyPr/>
          <a:lstStyle/>
          <a:p>
            <a:r>
              <a:rPr lang="en-US"/>
              <a:t>Project Examples: Climate/Energy ($15K match)</a:t>
            </a:r>
          </a:p>
        </p:txBody>
      </p:sp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6C1543CB-C01B-D601-D708-06BAB28D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67" y="1224952"/>
            <a:ext cx="2895600" cy="5476875"/>
          </a:xfrm>
          <a:prstGeom prst="rect">
            <a:avLst/>
          </a:prstGeom>
        </p:spPr>
      </p:pic>
      <p:pic>
        <p:nvPicPr>
          <p:cNvPr id="4" name="Picture 3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048A2713-C9E9-221F-EED7-61B55E9E3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345" y="1217405"/>
            <a:ext cx="2791908" cy="5484422"/>
          </a:xfrm>
          <a:prstGeom prst="rect">
            <a:avLst/>
          </a:prstGeom>
        </p:spPr>
      </p:pic>
      <p:pic>
        <p:nvPicPr>
          <p:cNvPr id="6" name="Picture 5" descr="A white house with green windows&#10;&#10;AI-generated content may be incorrect.">
            <a:extLst>
              <a:ext uri="{FF2B5EF4-FFF2-40B4-BE49-F238E27FC236}">
                <a16:creationId xmlns:a16="http://schemas.microsoft.com/office/drawing/2014/main" id="{B9C4420F-CB71-0B94-4820-CBEE3B535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111" y="1227116"/>
            <a:ext cx="2546690" cy="54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6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Project Examples: Food Gardens</a:t>
            </a:r>
          </a:p>
        </p:txBody>
      </p:sp>
      <p:pic>
        <p:nvPicPr>
          <p:cNvPr id="3" name="Picture 2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22541B1A-428A-4C6B-6DF9-73C412CD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" b="-276"/>
          <a:stretch/>
        </p:blipFill>
        <p:spPr>
          <a:xfrm>
            <a:off x="3206028" y="1392295"/>
            <a:ext cx="2607470" cy="5300672"/>
          </a:xfrm>
          <a:prstGeom prst="rect">
            <a:avLst/>
          </a:prstGeom>
        </p:spPr>
      </p:pic>
      <p:pic>
        <p:nvPicPr>
          <p:cNvPr id="5" name="Picture 4" descr="A person in a field&#10;&#10;AI-generated content may be incorrect.">
            <a:extLst>
              <a:ext uri="{FF2B5EF4-FFF2-40B4-BE49-F238E27FC236}">
                <a16:creationId xmlns:a16="http://schemas.microsoft.com/office/drawing/2014/main" id="{6D9BBFC1-A626-0BA6-51D6-94467C82F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5" y="1395349"/>
            <a:ext cx="2739875" cy="5294417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FE4303B2-5538-DCDA-A190-82812E47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276" y="1392295"/>
            <a:ext cx="2750825" cy="5294416"/>
          </a:xfrm>
          <a:prstGeom prst="rect">
            <a:avLst/>
          </a:prstGeom>
        </p:spPr>
      </p:pic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28443C38-13AB-E3D4-2771-B4BFD51BA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755" y="1395349"/>
            <a:ext cx="2741424" cy="529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2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Project Examples: Pollinator Gardens</a:t>
            </a:r>
          </a:p>
        </p:txBody>
      </p:sp>
      <p:pic>
        <p:nvPicPr>
          <p:cNvPr id="3" name="Picture 2" descr="A screenshot of a garden&#10;&#10;AI-generated content may be incorrect.">
            <a:extLst>
              <a:ext uri="{FF2B5EF4-FFF2-40B4-BE49-F238E27FC236}">
                <a16:creationId xmlns:a16="http://schemas.microsoft.com/office/drawing/2014/main" id="{A17031A0-B71C-2A30-86CA-F4DBDCAB6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334" y="1269205"/>
            <a:ext cx="2864645" cy="5486402"/>
          </a:xfrm>
          <a:prstGeom prst="rect">
            <a:avLst/>
          </a:prstGeom>
        </p:spPr>
      </p:pic>
      <p:pic>
        <p:nvPicPr>
          <p:cNvPr id="5" name="Picture 4" descr="A screenshot of a flower&#10;&#10;AI-generated content may be incorrect.">
            <a:extLst>
              <a:ext uri="{FF2B5EF4-FFF2-40B4-BE49-F238E27FC236}">
                <a16:creationId xmlns:a16="http://schemas.microsoft.com/office/drawing/2014/main" id="{37F48ABE-6BB0-0740-0528-3CB4C73A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03" y="1269205"/>
            <a:ext cx="2876031" cy="5476876"/>
          </a:xfrm>
          <a:prstGeom prst="rect">
            <a:avLst/>
          </a:prstGeom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90A139DE-810B-AC36-4463-15771CAE6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637" y="1271586"/>
            <a:ext cx="2872439" cy="5481639"/>
          </a:xfrm>
          <a:prstGeom prst="rect">
            <a:avLst/>
          </a:prstGeom>
        </p:spPr>
      </p:pic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2F49520D-D27A-DC41-24A9-D9BFC38F2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734" y="1269205"/>
            <a:ext cx="2919117" cy="55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0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AFBBE-C24F-9634-4AFF-5E718BCDE0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275" y="415887"/>
            <a:ext cx="11022615" cy="727113"/>
          </a:xfrm>
        </p:spPr>
        <p:txBody>
          <a:bodyPr/>
          <a:lstStyle/>
          <a:p>
            <a:r>
              <a:rPr lang="en-US"/>
              <a:t>Project Examples: Community Spaces </a:t>
            </a:r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886583A0-FB40-CB7C-507A-65EA828E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29" b="221"/>
          <a:stretch/>
        </p:blipFill>
        <p:spPr>
          <a:xfrm>
            <a:off x="812569" y="1280018"/>
            <a:ext cx="2944971" cy="5375834"/>
          </a:xfrm>
          <a:prstGeom prst="rect">
            <a:avLst/>
          </a:prstGeom>
        </p:spPr>
      </p:pic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DB961828-643A-8954-E82D-D3842AA3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829" y="1280018"/>
            <a:ext cx="2943506" cy="5489730"/>
          </a:xfrm>
          <a:prstGeom prst="rect">
            <a:avLst/>
          </a:prstGeom>
        </p:spPr>
      </p:pic>
      <p:pic>
        <p:nvPicPr>
          <p:cNvPr id="9" name="Picture 8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4EBE1675-BAAA-E444-A859-276295282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51" y="1280019"/>
            <a:ext cx="2731274" cy="54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3745f4-26fe-4f73-83b4-05c10aa9b33d" xsi:nil="true"/>
    <lcf76f155ced4ddcb4097134ff3c332f xmlns="53f070e7-bdf3-4f08-ace1-bd58b690abe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3DFF72B3118949A3F5D822343E04A8" ma:contentTypeVersion="19" ma:contentTypeDescription="Create a new document." ma:contentTypeScope="" ma:versionID="658565a6aa0ff02151c6546bc6a00a43">
  <xsd:schema xmlns:xsd="http://www.w3.org/2001/XMLSchema" xmlns:xs="http://www.w3.org/2001/XMLSchema" xmlns:p="http://schemas.microsoft.com/office/2006/metadata/properties" xmlns:ns2="53f070e7-bdf3-4f08-ace1-bd58b690abe0" xmlns:ns3="cf3745f4-26fe-4f73-83b4-05c10aa9b33d" targetNamespace="http://schemas.microsoft.com/office/2006/metadata/properties" ma:root="true" ma:fieldsID="4cc78b944f6935ebfc2f25434dde5fda" ns2:_="" ns3:_="">
    <xsd:import namespace="53f070e7-bdf3-4f08-ace1-bd58b690abe0"/>
    <xsd:import namespace="cf3745f4-26fe-4f73-83b4-05c10aa9b3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070e7-bdf3-4f08-ace1-bd58b690a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b5b5bf-0475-4e08-9f9f-49974728ac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745f4-26fe-4f73-83b4-05c10aa9b33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530d76e-ee34-43cd-8276-6edd5e240846}" ma:internalName="TaxCatchAll" ma:showField="CatchAllData" ma:web="cf3745f4-26fe-4f73-83b4-05c10aa9b3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E2AB08-8699-4129-99D4-F8D86898F113}">
  <ds:schemaRefs>
    <ds:schemaRef ds:uri="53f070e7-bdf3-4f08-ace1-bd58b690abe0"/>
    <ds:schemaRef ds:uri="cf3745f4-26fe-4f73-83b4-05c10aa9b33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C3B7900-E01B-45B3-8A49-3D2F4F1084CB}">
  <ds:schemaRefs>
    <ds:schemaRef ds:uri="53f070e7-bdf3-4f08-ace1-bd58b690abe0"/>
    <ds:schemaRef ds:uri="cf3745f4-26fe-4f73-83b4-05c10aa9b3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B9EB7F-12C1-41A1-97C8-987DDCB84A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Stoddard</dc:creator>
  <cp:revision>521</cp:revision>
  <dcterms:created xsi:type="dcterms:W3CDTF">2024-03-20T16:46:46Z</dcterms:created>
  <dcterms:modified xsi:type="dcterms:W3CDTF">2025-03-27T15:12:02Z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0x010100773DFF72B3118949A3F5D822343E04A8</vt:lpwstr>
  </property>
  <property fmtid="{D5CDD505-2E9C-101B-9397-08002B2CF9AE}" pid="3" name="MediaServiceImageTags">
    <vt:lpwstr/>
  </property>
</Properties>
</file>