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8A_416B59D2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1"/>
  </p:notesMasterIdLst>
  <p:sldIdLst>
    <p:sldId id="284" r:id="rId5"/>
    <p:sldId id="362" r:id="rId6"/>
    <p:sldId id="334" r:id="rId7"/>
    <p:sldId id="363" r:id="rId8"/>
    <p:sldId id="364" r:id="rId9"/>
    <p:sldId id="368" r:id="rId10"/>
    <p:sldId id="369" r:id="rId11"/>
    <p:sldId id="365" r:id="rId12"/>
    <p:sldId id="394" r:id="rId13"/>
    <p:sldId id="398" r:id="rId14"/>
    <p:sldId id="401" r:id="rId15"/>
    <p:sldId id="400" r:id="rId16"/>
    <p:sldId id="403" r:id="rId17"/>
    <p:sldId id="404" r:id="rId18"/>
    <p:sldId id="399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D4B3D-73AA-55DA-C422-9FD773A6DC36}" name="Emily Basham" initials="EB" userId="S::EBasham@ctgreenbank.com::e83efb83-c8f3-4372-be68-852853be12ce" providerId="AD"/>
  <p188:author id="{BB026A6E-888F-AFEB-9608-8B0D74ECBEA2}" name="Connor Burt" initials="CB" userId="S::CBurt@ctgreenbank.com::12a6cda7-df56-4e2d-a534-1ba4a6300463" providerId="AD"/>
  <p188:author id="{0847F8D5-14FF-EB80-448C-B3828156E4A2}" name="Emily Basham" initials="EB" userId="S::ebasham@ctgreenbank.com::e83efb83-c8f3-4372-be68-852853be12ce" providerId="AD"/>
  <p188:author id="{F87D2DE2-76D0-72BC-ADAE-FE4384CE12BE}" name="Abby Gustavsen" initials="AG" userId="S::agustavsen@ctgreenbank.com::f94b70cd-0853-4841-81a4-5e704c9b4e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FC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41337-D70D-D796-2F28-5E9C26569260}" v="178" dt="2025-03-25T13:22:09.510"/>
    <p1510:client id="{416454ED-21C3-4F25-BA79-91274E978A6A}" v="573" dt="2025-03-24T20:19:47.626"/>
    <p1510:client id="{84026097-6FFE-CEBE-B5BE-630050EB505D}" v="25" dt="2025-03-24T20:26:28.366"/>
    <p1510:client id="{BD5F48F5-6842-19F5-62C2-2C85235D353C}" v="114" dt="2025-03-24T20:22:03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Burt" userId="12a6cda7-df56-4e2d-a534-1ba4a6300463" providerId="ADAL" clId="{632261BC-729C-4064-92E6-4D6332DB1E28}"/>
    <pc:docChg chg="undo custSel addSld delSld modSld sldOrd">
      <pc:chgData name="Connor Burt" userId="12a6cda7-df56-4e2d-a534-1ba4a6300463" providerId="ADAL" clId="{632261BC-729C-4064-92E6-4D6332DB1E28}" dt="2024-10-03T18:05:22.279" v="1063" actId="1076"/>
      <pc:docMkLst>
        <pc:docMk/>
      </pc:docMkLst>
      <pc:sldChg chg="addSp modSp mod">
        <pc:chgData name="Connor Burt" userId="12a6cda7-df56-4e2d-a534-1ba4a6300463" providerId="ADAL" clId="{632261BC-729C-4064-92E6-4D6332DB1E28}" dt="2024-10-03T18:05:22.279" v="1063" actId="1076"/>
        <pc:sldMkLst>
          <pc:docMk/>
          <pc:sldMk cId="3551490053" sldId="380"/>
        </pc:sldMkLst>
      </pc:sldChg>
      <pc:sldChg chg="modSp mod">
        <pc:chgData name="Connor Burt" userId="12a6cda7-df56-4e2d-a534-1ba4a6300463" providerId="ADAL" clId="{632261BC-729C-4064-92E6-4D6332DB1E28}" dt="2024-10-03T15:17:08.862" v="547" actId="207"/>
        <pc:sldMkLst>
          <pc:docMk/>
          <pc:sldMk cId="2224552395" sldId="392"/>
        </pc:sldMkLst>
        <pc:graphicFrameChg chg="modGraphic">
          <ac:chgData name="Connor Burt" userId="12a6cda7-df56-4e2d-a534-1ba4a6300463" providerId="ADAL" clId="{632261BC-729C-4064-92E6-4D6332DB1E28}" dt="2024-10-03T15:17:08.862" v="547" actId="207"/>
          <ac:graphicFrameMkLst>
            <pc:docMk/>
            <pc:sldMk cId="2224552395" sldId="392"/>
            <ac:graphicFrameMk id="7" creationId="{7425B1AB-A30A-B077-E40F-9BA96FA6A0EC}"/>
          </ac:graphicFrameMkLst>
        </pc:graphicFrameChg>
      </pc:sldChg>
      <pc:sldChg chg="addSp delSp modSp add mod ord">
        <pc:chgData name="Connor Burt" userId="12a6cda7-df56-4e2d-a534-1ba4a6300463" providerId="ADAL" clId="{632261BC-729C-4064-92E6-4D6332DB1E28}" dt="2024-10-03T15:16:34.541" v="545" actId="2711"/>
        <pc:sldMkLst>
          <pc:docMk/>
          <pc:sldMk cId="1097554386" sldId="394"/>
        </pc:sldMkLst>
        <pc:spChg chg="mod">
          <ac:chgData name="Connor Burt" userId="12a6cda7-df56-4e2d-a534-1ba4a6300463" providerId="ADAL" clId="{632261BC-729C-4064-92E6-4D6332DB1E28}" dt="2024-10-03T15:16:34.541" v="545" actId="2711"/>
          <ac:spMkLst>
            <pc:docMk/>
            <pc:sldMk cId="1097554386" sldId="394"/>
            <ac:spMk id="4" creationId="{BD081B70-F981-B356-ACC2-D4546E009AA6}"/>
          </ac:spMkLst>
        </pc:spChg>
        <pc:spChg chg="mod">
          <ac:chgData name="Connor Burt" userId="12a6cda7-df56-4e2d-a534-1ba4a6300463" providerId="ADAL" clId="{632261BC-729C-4064-92E6-4D6332DB1E28}" dt="2024-10-03T14:57:39.994" v="374" actId="1076"/>
          <ac:spMkLst>
            <pc:docMk/>
            <pc:sldMk cId="1097554386" sldId="394"/>
            <ac:spMk id="31" creationId="{DD43930D-2074-46F3-FD2B-55FFF4C81DB9}"/>
          </ac:spMkLst>
        </pc:spChg>
      </pc:sldChg>
      <pc:sldChg chg="new del">
        <pc:chgData name="Connor Burt" userId="12a6cda7-df56-4e2d-a534-1ba4a6300463" providerId="ADAL" clId="{632261BC-729C-4064-92E6-4D6332DB1E28}" dt="2024-10-03T15:01:20.219" v="414" actId="47"/>
        <pc:sldMkLst>
          <pc:docMk/>
          <pc:sldMk cId="943483478" sldId="395"/>
        </pc:sldMkLst>
      </pc:sldChg>
      <pc:sldChg chg="addSp delSp modSp add mod">
        <pc:chgData name="Connor Burt" userId="12a6cda7-df56-4e2d-a534-1ba4a6300463" providerId="ADAL" clId="{632261BC-729C-4064-92E6-4D6332DB1E28}" dt="2024-10-03T15:23:33.310" v="569"/>
        <pc:sldMkLst>
          <pc:docMk/>
          <pc:sldMk cId="3224442000" sldId="395"/>
        </pc:sldMkLst>
        <pc:spChg chg="mod">
          <ac:chgData name="Connor Burt" userId="12a6cda7-df56-4e2d-a534-1ba4a6300463" providerId="ADAL" clId="{632261BC-729C-4064-92E6-4D6332DB1E28}" dt="2024-10-03T15:08:48.099" v="527" actId="20577"/>
          <ac:spMkLst>
            <pc:docMk/>
            <pc:sldMk cId="3224442000" sldId="395"/>
            <ac:spMk id="31" creationId="{DD43930D-2074-46F3-FD2B-55FFF4C81DB9}"/>
          </ac:spMkLst>
        </pc:spChg>
        <pc:graphicFrameChg chg="add mod modGraphic">
          <ac:chgData name="Connor Burt" userId="12a6cda7-df56-4e2d-a534-1ba4a6300463" providerId="ADAL" clId="{632261BC-729C-4064-92E6-4D6332DB1E28}" dt="2024-10-03T15:18:54.150" v="568" actId="1076"/>
          <ac:graphicFrameMkLst>
            <pc:docMk/>
            <pc:sldMk cId="3224442000" sldId="395"/>
            <ac:graphicFrameMk id="4" creationId="{A1359E57-9810-7B45-F9C7-7905CCF43800}"/>
          </ac:graphicFrameMkLst>
        </pc:graphicFrameChg>
      </pc:sldChg>
      <pc:sldChg chg="addSp delSp modSp add mod ord">
        <pc:chgData name="Connor Burt" userId="12a6cda7-df56-4e2d-a534-1ba4a6300463" providerId="ADAL" clId="{632261BC-729C-4064-92E6-4D6332DB1E28}" dt="2024-10-03T18:02:05.113" v="930" actId="20577"/>
        <pc:sldMkLst>
          <pc:docMk/>
          <pc:sldMk cId="3888621314" sldId="396"/>
        </pc:sldMkLst>
        <pc:spChg chg="mod">
          <ac:chgData name="Connor Burt" userId="12a6cda7-df56-4e2d-a534-1ba4a6300463" providerId="ADAL" clId="{632261BC-729C-4064-92E6-4D6332DB1E28}" dt="2024-10-03T15:24:38.543" v="597" actId="20577"/>
          <ac:spMkLst>
            <pc:docMk/>
            <pc:sldMk cId="3888621314" sldId="396"/>
            <ac:spMk id="31" creationId="{DD43930D-2074-46F3-FD2B-55FFF4C81DB9}"/>
          </ac:spMkLst>
        </pc:spChg>
        <pc:graphicFrameChg chg="add del mod modGraphic">
          <ac:chgData name="Connor Burt" userId="12a6cda7-df56-4e2d-a534-1ba4a6300463" providerId="ADAL" clId="{632261BC-729C-4064-92E6-4D6332DB1E28}" dt="2024-10-03T17:58:23.124" v="761" actId="5793"/>
          <ac:graphicFrameMkLst>
            <pc:docMk/>
            <pc:sldMk cId="3888621314" sldId="396"/>
            <ac:graphicFrameMk id="5" creationId="{06A825C6-0AA7-A8E9-8743-B0ADB4AF5BA0}"/>
          </ac:graphicFrameMkLst>
        </pc:graphicFrameChg>
        <pc:graphicFrameChg chg="add mod modGraphic">
          <ac:chgData name="Connor Burt" userId="12a6cda7-df56-4e2d-a534-1ba4a6300463" providerId="ADAL" clId="{632261BC-729C-4064-92E6-4D6332DB1E28}" dt="2024-10-03T18:02:05.113" v="930" actId="20577"/>
          <ac:graphicFrameMkLst>
            <pc:docMk/>
            <pc:sldMk cId="3888621314" sldId="396"/>
            <ac:graphicFrameMk id="9" creationId="{8BCE41E0-A848-3B02-ABEC-88428DC6D297}"/>
          </ac:graphicFrameMkLst>
        </pc:graphicFrameChg>
        <pc:picChg chg="add mod">
          <ac:chgData name="Connor Burt" userId="12a6cda7-df56-4e2d-a534-1ba4a6300463" providerId="ADAL" clId="{632261BC-729C-4064-92E6-4D6332DB1E28}" dt="2024-10-03T17:56:11.962" v="689" actId="1076"/>
          <ac:picMkLst>
            <pc:docMk/>
            <pc:sldMk cId="3888621314" sldId="396"/>
            <ac:picMk id="3074" creationId="{44FA4702-253A-E15C-0D69-2708B35C292A}"/>
          </ac:picMkLst>
        </pc:picChg>
      </pc:sldChg>
    </pc:docChg>
  </pc:docChgLst>
  <pc:docChgLst>
    <pc:chgData name="Connor Burt" userId="S::cburt@ctgreenbank.com::12a6cda7-df56-4e2d-a534-1ba4a6300463" providerId="AD" clId="Web-{4A287E00-8E21-2555-E831-EA854ED049E8}"/>
    <pc:docChg chg="addSld delSld modSld">
      <pc:chgData name="Connor Burt" userId="S::cburt@ctgreenbank.com::12a6cda7-df56-4e2d-a534-1ba4a6300463" providerId="AD" clId="Web-{4A287E00-8E21-2555-E831-EA854ED049E8}" dt="2024-09-24T13:32:21.885" v="7"/>
      <pc:docMkLst>
        <pc:docMk/>
      </pc:docMkLst>
      <pc:sldChg chg="modSp add del replId">
        <pc:chgData name="Connor Burt" userId="S::cburt@ctgreenbank.com::12a6cda7-df56-4e2d-a534-1ba4a6300463" providerId="AD" clId="Web-{4A287E00-8E21-2555-E831-EA854ED049E8}" dt="2024-09-24T13:32:21.885" v="7"/>
        <pc:sldMkLst>
          <pc:docMk/>
          <pc:sldMk cId="3392135420" sldId="393"/>
        </pc:sldMkLst>
      </pc:sldChg>
    </pc:docChg>
  </pc:docChgLst>
  <pc:docChgLst>
    <pc:chgData name="Emily Basham" userId="S::ebasham@ctgreenbank.com::e83efb83-c8f3-4372-be68-852853be12ce" providerId="AD" clId="Web-{D43788DC-BE89-9765-924A-4778D6461EBF}"/>
    <pc:docChg chg="mod modSld">
      <pc:chgData name="Emily Basham" userId="S::ebasham@ctgreenbank.com::e83efb83-c8f3-4372-be68-852853be12ce" providerId="AD" clId="Web-{D43788DC-BE89-9765-924A-4778D6461EBF}" dt="2024-10-03T17:55:17.024" v="1" actId="14100"/>
      <pc:docMkLst>
        <pc:docMk/>
      </pc:docMkLst>
      <pc:sldChg chg="modSp">
        <pc:chgData name="Emily Basham" userId="S::ebasham@ctgreenbank.com::e83efb83-c8f3-4372-be68-852853be12ce" providerId="AD" clId="Web-{D43788DC-BE89-9765-924A-4778D6461EBF}" dt="2024-10-03T17:55:17.024" v="1" actId="14100"/>
        <pc:sldMkLst>
          <pc:docMk/>
          <pc:sldMk cId="3888621314" sldId="396"/>
        </pc:sldMkLst>
        <pc:picChg chg="mod">
          <ac:chgData name="Emily Basham" userId="S::ebasham@ctgreenbank.com::e83efb83-c8f3-4372-be68-852853be12ce" providerId="AD" clId="Web-{D43788DC-BE89-9765-924A-4778D6461EBF}" dt="2024-10-03T17:55:17.024" v="1" actId="14100"/>
          <ac:picMkLst>
            <pc:docMk/>
            <pc:sldMk cId="3888621314" sldId="396"/>
            <ac:picMk id="3074" creationId="{44FA4702-253A-E15C-0D69-2708B35C292A}"/>
          </ac:picMkLst>
        </pc:picChg>
      </pc:sldChg>
    </pc:docChg>
  </pc:docChgLst>
  <pc:docChgLst>
    <pc:chgData name="Connor Burt" userId="S::cburt@ctgreenbank.com::12a6cda7-df56-4e2d-a534-1ba4a6300463" providerId="AD" clId="Web-{4815F44F-C8FE-DF6A-A443-138F134C2B98}"/>
    <pc:docChg chg="modSld">
      <pc:chgData name="Connor Burt" userId="S::cburt@ctgreenbank.com::12a6cda7-df56-4e2d-a534-1ba4a6300463" providerId="AD" clId="Web-{4815F44F-C8FE-DF6A-A443-138F134C2B98}" dt="2024-11-25T13:43:21.312" v="1"/>
      <pc:docMkLst>
        <pc:docMk/>
      </pc:docMkLst>
      <pc:sldChg chg="modSp">
        <pc:chgData name="Connor Burt" userId="S::cburt@ctgreenbank.com::12a6cda7-df56-4e2d-a534-1ba4a6300463" providerId="AD" clId="Web-{4815F44F-C8FE-DF6A-A443-138F134C2B98}" dt="2024-11-25T13:43:21.312" v="1"/>
        <pc:sldMkLst>
          <pc:docMk/>
          <pc:sldMk cId="3224442000" sldId="395"/>
        </pc:sldMkLst>
        <pc:graphicFrameChg chg="modGraphic">
          <ac:chgData name="Connor Burt" userId="S::cburt@ctgreenbank.com::12a6cda7-df56-4e2d-a534-1ba4a6300463" providerId="AD" clId="Web-{4815F44F-C8FE-DF6A-A443-138F134C2B98}" dt="2024-11-25T13:43:21.312" v="1"/>
          <ac:graphicFrameMkLst>
            <pc:docMk/>
            <pc:sldMk cId="3224442000" sldId="395"/>
            <ac:graphicFrameMk id="4" creationId="{A1359E57-9810-7B45-F9C7-7905CCF43800}"/>
          </ac:graphicFrameMkLst>
        </pc:graphicFrameChg>
      </pc:sldChg>
    </pc:docChg>
  </pc:docChgLst>
  <pc:docChgLst>
    <pc:chgData name="Connor Burt" userId="S::cburt@ctgreenbank.com::12a6cda7-df56-4e2d-a534-1ba4a6300463" providerId="AD" clId="Web-{CFAD7B41-6A3D-9589-2918-73B4216BA82D}"/>
    <pc:docChg chg="addSld delSld">
      <pc:chgData name="Connor Burt" userId="S::cburt@ctgreenbank.com::12a6cda7-df56-4e2d-a534-1ba4a6300463" providerId="AD" clId="Web-{CFAD7B41-6A3D-9589-2918-73B4216BA82D}" dt="2024-11-29T19:11:19.112" v="1"/>
      <pc:docMkLst>
        <pc:docMk/>
      </pc:docMkLst>
      <pc:sldChg chg="del">
        <pc:chgData name="Connor Burt" userId="S::cburt@ctgreenbank.com::12a6cda7-df56-4e2d-a534-1ba4a6300463" providerId="AD" clId="Web-{CFAD7B41-6A3D-9589-2918-73B4216BA82D}" dt="2024-11-29T19:11:17.143" v="0"/>
        <pc:sldMkLst>
          <pc:docMk/>
          <pc:sldMk cId="20773877" sldId="332"/>
        </pc:sldMkLst>
      </pc:sldChg>
      <pc:sldChg chg="add">
        <pc:chgData name="Connor Burt" userId="S::cburt@ctgreenbank.com::12a6cda7-df56-4e2d-a534-1ba4a6300463" providerId="AD" clId="Web-{CFAD7B41-6A3D-9589-2918-73B4216BA82D}" dt="2024-11-29T19:11:19.112" v="1"/>
        <pc:sldMkLst>
          <pc:docMk/>
          <pc:sldMk cId="20773877" sldId="399"/>
        </pc:sldMkLst>
      </pc:sldChg>
    </pc:docChg>
  </pc:docChgLst>
  <pc:docChgLst>
    <pc:chgData name="Connor Burt" userId="S::cburt@ctgreenbank.com::12a6cda7-df56-4e2d-a534-1ba4a6300463" providerId="AD" clId="Web-{2AB5EC88-01BE-B1D2-5FE0-49F6D7E55538}"/>
    <pc:docChg chg="modSld">
      <pc:chgData name="Connor Burt" userId="S::cburt@ctgreenbank.com::12a6cda7-df56-4e2d-a534-1ba4a6300463" providerId="AD" clId="Web-{2AB5EC88-01BE-B1D2-5FE0-49F6D7E55538}" dt="2024-12-30T14:21:44.064" v="2" actId="20577"/>
      <pc:docMkLst>
        <pc:docMk/>
      </pc:docMkLst>
      <pc:sldChg chg="modSp">
        <pc:chgData name="Connor Burt" userId="S::cburt@ctgreenbank.com::12a6cda7-df56-4e2d-a534-1ba4a6300463" providerId="AD" clId="Web-{2AB5EC88-01BE-B1D2-5FE0-49F6D7E55538}" dt="2024-12-30T14:21:44.064" v="2" actId="20577"/>
        <pc:sldMkLst>
          <pc:docMk/>
          <pc:sldMk cId="523973252" sldId="364"/>
        </pc:sldMkLst>
        <pc:spChg chg="mod">
          <ac:chgData name="Connor Burt" userId="S::cburt@ctgreenbank.com::12a6cda7-df56-4e2d-a534-1ba4a6300463" providerId="AD" clId="Web-{2AB5EC88-01BE-B1D2-5FE0-49F6D7E55538}" dt="2024-12-30T14:21:44.064" v="2" actId="20577"/>
          <ac:spMkLst>
            <pc:docMk/>
            <pc:sldMk cId="523973252" sldId="364"/>
            <ac:spMk id="3" creationId="{1505FB82-D8C1-EEBD-BB51-1FC3BDFD8E94}"/>
          </ac:spMkLst>
        </pc:spChg>
      </pc:sldChg>
    </pc:docChg>
  </pc:docChgLst>
  <pc:docChgLst>
    <pc:chgData name="Emily Basham" userId="S::ebasham@ctgreenbank.com::e83efb83-c8f3-4372-be68-852853be12ce" providerId="AD" clId="Web-{C1E20183-0F52-208F-E63B-42756C2C0605}"/>
    <pc:docChg chg="addSld delSld">
      <pc:chgData name="Emily Basham" userId="S::ebasham@ctgreenbank.com::e83efb83-c8f3-4372-be68-852853be12ce" providerId="AD" clId="Web-{C1E20183-0F52-208F-E63B-42756C2C0605}" dt="2024-11-07T13:44:26.732" v="1"/>
      <pc:docMkLst>
        <pc:docMk/>
      </pc:docMkLst>
      <pc:sldChg chg="del">
        <pc:chgData name="Emily Basham" userId="S::ebasham@ctgreenbank.com::e83efb83-c8f3-4372-be68-852853be12ce" providerId="AD" clId="Web-{C1E20183-0F52-208F-E63B-42756C2C0605}" dt="2024-11-07T13:44:26.732" v="1"/>
        <pc:sldMkLst>
          <pc:docMk/>
          <pc:sldMk cId="3551490053" sldId="380"/>
        </pc:sldMkLst>
      </pc:sldChg>
      <pc:sldChg chg="add">
        <pc:chgData name="Emily Basham" userId="S::ebasham@ctgreenbank.com::e83efb83-c8f3-4372-be68-852853be12ce" providerId="AD" clId="Web-{C1E20183-0F52-208F-E63B-42756C2C0605}" dt="2024-11-07T13:44:24.513" v="0"/>
        <pc:sldMkLst>
          <pc:docMk/>
          <pc:sldMk cId="554045292" sldId="398"/>
        </pc:sldMkLst>
      </pc:sldChg>
    </pc:docChg>
  </pc:docChgLst>
  <pc:docChgLst>
    <pc:chgData name="Emily Basham" userId="e83efb83-c8f3-4372-be68-852853be12ce" providerId="ADAL" clId="{295FAA53-29BE-4A91-A0D1-E93F8A9BC5CD}"/>
    <pc:docChg chg="undo custSel modSld">
      <pc:chgData name="Emily Basham" userId="e83efb83-c8f3-4372-be68-852853be12ce" providerId="ADAL" clId="{295FAA53-29BE-4A91-A0D1-E93F8A9BC5CD}" dt="2024-07-11T18:16:28.312" v="1153"/>
      <pc:docMkLst>
        <pc:docMk/>
      </pc:docMkLst>
      <pc:sldChg chg="modSp mod">
        <pc:chgData name="Emily Basham" userId="e83efb83-c8f3-4372-be68-852853be12ce" providerId="ADAL" clId="{295FAA53-29BE-4A91-A0D1-E93F8A9BC5CD}" dt="2024-07-11T17:42:01.065" v="5" actId="20577"/>
        <pc:sldMkLst>
          <pc:docMk/>
          <pc:sldMk cId="523973252" sldId="364"/>
        </pc:sldMkLst>
      </pc:sldChg>
      <pc:sldChg chg="modSp mod">
        <pc:chgData name="Emily Basham" userId="e83efb83-c8f3-4372-be68-852853be12ce" providerId="ADAL" clId="{295FAA53-29BE-4A91-A0D1-E93F8A9BC5CD}" dt="2024-07-11T17:45:32.240" v="167" actId="2710"/>
        <pc:sldMkLst>
          <pc:docMk/>
          <pc:sldMk cId="660444293" sldId="368"/>
        </pc:sldMkLst>
      </pc:sldChg>
      <pc:sldChg chg="modSp mod">
        <pc:chgData name="Emily Basham" userId="e83efb83-c8f3-4372-be68-852853be12ce" providerId="ADAL" clId="{295FAA53-29BE-4A91-A0D1-E93F8A9BC5CD}" dt="2024-07-11T17:57:48.892" v="456" actId="20577"/>
        <pc:sldMkLst>
          <pc:docMk/>
          <pc:sldMk cId="2793082941" sldId="369"/>
        </pc:sldMkLst>
      </pc:sldChg>
      <pc:sldChg chg="modSp mod">
        <pc:chgData name="Emily Basham" userId="e83efb83-c8f3-4372-be68-852853be12ce" providerId="ADAL" clId="{295FAA53-29BE-4A91-A0D1-E93F8A9BC5CD}" dt="2024-07-11T17:54:14.921" v="442" actId="1038"/>
        <pc:sldMkLst>
          <pc:docMk/>
          <pc:sldMk cId="1206633913" sldId="378"/>
        </pc:sldMkLst>
      </pc:sldChg>
      <pc:sldChg chg="modSp mod">
        <pc:chgData name="Emily Basham" userId="e83efb83-c8f3-4372-be68-852853be12ce" providerId="ADAL" clId="{295FAA53-29BE-4A91-A0D1-E93F8A9BC5CD}" dt="2024-07-11T18:14:03.048" v="1107" actId="20577"/>
        <pc:sldMkLst>
          <pc:docMk/>
          <pc:sldMk cId="554045292" sldId="379"/>
        </pc:sldMkLst>
      </pc:sldChg>
      <pc:sldChg chg="modSp mod addCm">
        <pc:chgData name="Emily Basham" userId="e83efb83-c8f3-4372-be68-852853be12ce" providerId="ADAL" clId="{295FAA53-29BE-4A91-A0D1-E93F8A9BC5CD}" dt="2024-07-11T18:16:28.312" v="1153"/>
        <pc:sldMkLst>
          <pc:docMk/>
          <pc:sldMk cId="3551490053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Basham" userId="e83efb83-c8f3-4372-be68-852853be12ce" providerId="ADAL" clId="{295FAA53-29BE-4A91-A0D1-E93F8A9BC5CD}" dt="2024-07-11T18:16:28.312" v="1153"/>
              <pc2:cmMkLst xmlns:pc2="http://schemas.microsoft.com/office/powerpoint/2019/9/main/command">
                <pc:docMk/>
                <pc:sldMk cId="3551490053" sldId="380"/>
                <pc2:cmMk id="{F2BDB43D-885C-4A48-830D-61F1045EED26}"/>
              </pc2:cmMkLst>
            </pc226:cmChg>
          </p:ext>
        </pc:extLst>
      </pc:sldChg>
    </pc:docChg>
  </pc:docChgLst>
  <pc:docChgLst>
    <pc:chgData name="Connor Burt" userId="S::cburt@ctgreenbank.com::12a6cda7-df56-4e2d-a534-1ba4a6300463" providerId="AD" clId="Web-{5B98E8E8-EFF0-E7BC-92EE-B23F4E28DEB3}"/>
    <pc:docChg chg="addSld delSld modSld">
      <pc:chgData name="Connor Burt" userId="S::cburt@ctgreenbank.com::12a6cda7-df56-4e2d-a534-1ba4a6300463" providerId="AD" clId="Web-{5B98E8E8-EFF0-E7BC-92EE-B23F4E28DEB3}" dt="2024-10-16T15:43:21.054" v="198"/>
      <pc:docMkLst>
        <pc:docMk/>
      </pc:docMkLst>
      <pc:sldChg chg="add del">
        <pc:chgData name="Connor Burt" userId="S::cburt@ctgreenbank.com::12a6cda7-df56-4e2d-a534-1ba4a6300463" providerId="AD" clId="Web-{5B98E8E8-EFF0-E7BC-92EE-B23F4E28DEB3}" dt="2024-10-16T15:34:33.050" v="65"/>
        <pc:sldMkLst>
          <pc:docMk/>
          <pc:sldMk cId="554045292" sldId="379"/>
        </pc:sldMkLst>
      </pc:sldChg>
      <pc:sldChg chg="delSp modSp">
        <pc:chgData name="Connor Burt" userId="S::cburt@ctgreenbank.com::12a6cda7-df56-4e2d-a534-1ba4a6300463" providerId="AD" clId="Web-{5B98E8E8-EFF0-E7BC-92EE-B23F4E28DEB3}" dt="2024-10-16T15:41:17.163" v="164" actId="1076"/>
        <pc:sldMkLst>
          <pc:docMk/>
          <pc:sldMk cId="1097554386" sldId="394"/>
        </pc:sldMkLst>
        <pc:spChg chg="mod">
          <ac:chgData name="Connor Burt" userId="S::cburt@ctgreenbank.com::12a6cda7-df56-4e2d-a534-1ba4a6300463" providerId="AD" clId="Web-{5B98E8E8-EFF0-E7BC-92EE-B23F4E28DEB3}" dt="2024-10-16T15:41:17.163" v="164" actId="1076"/>
          <ac:spMkLst>
            <pc:docMk/>
            <pc:sldMk cId="1097554386" sldId="394"/>
            <ac:spMk id="4" creationId="{BD081B70-F981-B356-ACC2-D4546E009AA6}"/>
          </ac:spMkLst>
        </pc:spChg>
      </pc:sldChg>
      <pc:sldChg chg="addSp delSp modSp">
        <pc:chgData name="Connor Burt" userId="S::cburt@ctgreenbank.com::12a6cda7-df56-4e2d-a534-1ba4a6300463" providerId="AD" clId="Web-{5B98E8E8-EFF0-E7BC-92EE-B23F4E28DEB3}" dt="2024-10-16T15:40:38.053" v="162"/>
        <pc:sldMkLst>
          <pc:docMk/>
          <pc:sldMk cId="3224442000" sldId="395"/>
        </pc:sldMkLst>
        <pc:graphicFrameChg chg="mod modGraphic">
          <ac:chgData name="Connor Burt" userId="S::cburt@ctgreenbank.com::12a6cda7-df56-4e2d-a534-1ba4a6300463" providerId="AD" clId="Web-{5B98E8E8-EFF0-E7BC-92EE-B23F4E28DEB3}" dt="2024-10-16T15:39:13.177" v="147"/>
          <ac:graphicFrameMkLst>
            <pc:docMk/>
            <pc:sldMk cId="3224442000" sldId="395"/>
            <ac:graphicFrameMk id="4" creationId="{A1359E57-9810-7B45-F9C7-7905CCF43800}"/>
          </ac:graphicFrameMkLst>
        </pc:graphicFrameChg>
        <pc:graphicFrameChg chg="add mod modGraphic">
          <ac:chgData name="Connor Burt" userId="S::cburt@ctgreenbank.com::12a6cda7-df56-4e2d-a534-1ba4a6300463" providerId="AD" clId="Web-{5B98E8E8-EFF0-E7BC-92EE-B23F4E28DEB3}" dt="2024-10-16T15:40:38.053" v="162"/>
          <ac:graphicFrameMkLst>
            <pc:docMk/>
            <pc:sldMk cId="3224442000" sldId="395"/>
            <ac:graphicFrameMk id="7" creationId="{71CFDDDF-31E2-EF1F-9BD5-2150067F533E}"/>
          </ac:graphicFrameMkLst>
        </pc:graphicFrameChg>
      </pc:sldChg>
      <pc:sldChg chg="addSp delSp modSp">
        <pc:chgData name="Connor Burt" userId="S::cburt@ctgreenbank.com::12a6cda7-df56-4e2d-a534-1ba4a6300463" providerId="AD" clId="Web-{5B98E8E8-EFF0-E7BC-92EE-B23F4E28DEB3}" dt="2024-10-16T15:39:21.459" v="149" actId="1076"/>
        <pc:sldMkLst>
          <pc:docMk/>
          <pc:sldMk cId="3888621314" sldId="396"/>
        </pc:sldMkLst>
        <pc:picChg chg="mod">
          <ac:chgData name="Connor Burt" userId="S::cburt@ctgreenbank.com::12a6cda7-df56-4e2d-a534-1ba4a6300463" providerId="AD" clId="Web-{5B98E8E8-EFF0-E7BC-92EE-B23F4E28DEB3}" dt="2024-10-16T15:39:21.459" v="149" actId="1076"/>
          <ac:picMkLst>
            <pc:docMk/>
            <pc:sldMk cId="3888621314" sldId="396"/>
            <ac:picMk id="3074" creationId="{44FA4702-253A-E15C-0D69-2708B35C292A}"/>
          </ac:picMkLst>
        </pc:picChg>
      </pc:sldChg>
      <pc:sldChg chg="modSp add">
        <pc:chgData name="Connor Burt" userId="S::cburt@ctgreenbank.com::12a6cda7-df56-4e2d-a534-1ba4a6300463" providerId="AD" clId="Web-{5B98E8E8-EFF0-E7BC-92EE-B23F4E28DEB3}" dt="2024-10-16T15:43:21.054" v="198"/>
        <pc:sldMkLst>
          <pc:docMk/>
          <pc:sldMk cId="2113800092" sldId="397"/>
        </pc:sldMkLst>
        <pc:spChg chg="mod">
          <ac:chgData name="Connor Burt" userId="S::cburt@ctgreenbank.com::12a6cda7-df56-4e2d-a534-1ba4a6300463" providerId="AD" clId="Web-{5B98E8E8-EFF0-E7BC-92EE-B23F4E28DEB3}" dt="2024-10-16T15:42:53.601" v="168" actId="20577"/>
          <ac:spMkLst>
            <pc:docMk/>
            <pc:sldMk cId="2113800092" sldId="397"/>
            <ac:spMk id="19" creationId="{5ED49F16-5133-33EC-D0DB-C287D1015F1F}"/>
          </ac:spMkLst>
        </pc:spChg>
        <pc:graphicFrameChg chg="mod modGraphic">
          <ac:chgData name="Connor Burt" userId="S::cburt@ctgreenbank.com::12a6cda7-df56-4e2d-a534-1ba4a6300463" providerId="AD" clId="Web-{5B98E8E8-EFF0-E7BC-92EE-B23F4E28DEB3}" dt="2024-10-16T15:43:01.117" v="178"/>
          <ac:graphicFrameMkLst>
            <pc:docMk/>
            <pc:sldMk cId="2113800092" sldId="397"/>
            <ac:graphicFrameMk id="3" creationId="{E161AE2A-A393-5FB7-A7DD-CC5B8F5829C5}"/>
          </ac:graphicFrameMkLst>
        </pc:graphicFrameChg>
        <pc:graphicFrameChg chg="mod modGraphic">
          <ac:chgData name="Connor Burt" userId="S::cburt@ctgreenbank.com::12a6cda7-df56-4e2d-a534-1ba4a6300463" providerId="AD" clId="Web-{5B98E8E8-EFF0-E7BC-92EE-B23F4E28DEB3}" dt="2024-10-16T15:43:21.054" v="198"/>
          <ac:graphicFrameMkLst>
            <pc:docMk/>
            <pc:sldMk cId="2113800092" sldId="397"/>
            <ac:graphicFrameMk id="13" creationId="{575406E7-1093-1657-7FA3-C0940867A0C4}"/>
          </ac:graphicFrameMkLst>
        </pc:graphicFrameChg>
      </pc:sldChg>
    </pc:docChg>
  </pc:docChgLst>
  <pc:docChgLst>
    <pc:chgData name="Connor Burt" userId="S::cburt@ctgreenbank.com::12a6cda7-df56-4e2d-a534-1ba4a6300463" providerId="AD" clId="Web-{B16AA2A7-E3A1-A5CB-56EB-D77085EF8E37}"/>
    <pc:docChg chg="modSld">
      <pc:chgData name="Connor Burt" userId="S::cburt@ctgreenbank.com::12a6cda7-df56-4e2d-a534-1ba4a6300463" providerId="AD" clId="Web-{B16AA2A7-E3A1-A5CB-56EB-D77085EF8E37}" dt="2024-12-05T21:31:59.880" v="93"/>
      <pc:docMkLst>
        <pc:docMk/>
      </pc:docMkLst>
      <pc:sldChg chg="addSp modSp">
        <pc:chgData name="Connor Burt" userId="S::cburt@ctgreenbank.com::12a6cda7-df56-4e2d-a534-1ba4a6300463" providerId="AD" clId="Web-{B16AA2A7-E3A1-A5CB-56EB-D77085EF8E37}" dt="2024-12-05T21:31:59.880" v="93"/>
        <pc:sldMkLst>
          <pc:docMk/>
          <pc:sldMk cId="2113800092" sldId="397"/>
        </pc:sldMkLst>
        <pc:spChg chg="mod">
          <ac:chgData name="Connor Burt" userId="S::cburt@ctgreenbank.com::12a6cda7-df56-4e2d-a534-1ba4a6300463" providerId="AD" clId="Web-{B16AA2A7-E3A1-A5CB-56EB-D77085EF8E37}" dt="2024-12-05T21:31:57.348" v="92" actId="20577"/>
          <ac:spMkLst>
            <pc:docMk/>
            <pc:sldMk cId="2113800092" sldId="397"/>
            <ac:spMk id="19" creationId="{5ED49F16-5133-33EC-D0DB-C287D1015F1F}"/>
          </ac:spMkLst>
        </pc:spChg>
        <pc:graphicFrameChg chg="add mod modGraphic">
          <ac:chgData name="Connor Burt" userId="S::cburt@ctgreenbank.com::12a6cda7-df56-4e2d-a534-1ba4a6300463" providerId="AD" clId="Web-{B16AA2A7-E3A1-A5CB-56EB-D77085EF8E37}" dt="2024-12-05T21:31:48.176" v="79" actId="1076"/>
          <ac:graphicFrameMkLst>
            <pc:docMk/>
            <pc:sldMk cId="2113800092" sldId="397"/>
            <ac:graphicFrameMk id="7" creationId="{16CE0273-5CA9-D208-3500-1850EA7F1E6A}"/>
          </ac:graphicFrameMkLst>
        </pc:graphicFrameChg>
        <pc:graphicFrameChg chg="modGraphic">
          <ac:chgData name="Connor Burt" userId="S::cburt@ctgreenbank.com::12a6cda7-df56-4e2d-a534-1ba4a6300463" providerId="AD" clId="Web-{B16AA2A7-E3A1-A5CB-56EB-D77085EF8E37}" dt="2024-12-05T21:31:59.880" v="93"/>
          <ac:graphicFrameMkLst>
            <pc:docMk/>
            <pc:sldMk cId="2113800092" sldId="397"/>
            <ac:graphicFrameMk id="13" creationId="{575406E7-1093-1657-7FA3-C0940867A0C4}"/>
          </ac:graphicFrameMkLst>
        </pc:graphicFrameChg>
      </pc:sldChg>
    </pc:docChg>
  </pc:docChgLst>
  <pc:docChgLst>
    <pc:chgData name="Emily Basham" userId="S::ebasham@ctgreenbank.com::e83efb83-c8f3-4372-be68-852853be12ce" providerId="AD" clId="Web-{37DF841F-1BC4-78E1-9CAC-B0FF6E2072B7}"/>
    <pc:docChg chg="modSld">
      <pc:chgData name="Emily Basham" userId="S::ebasham@ctgreenbank.com::e83efb83-c8f3-4372-be68-852853be12ce" providerId="AD" clId="Web-{37DF841F-1BC4-78E1-9CAC-B0FF6E2072B7}" dt="2024-07-11T17:43:46.215" v="1" actId="20577"/>
      <pc:docMkLst>
        <pc:docMk/>
      </pc:docMkLst>
      <pc:sldChg chg="modSp">
        <pc:chgData name="Emily Basham" userId="S::ebasham@ctgreenbank.com::e83efb83-c8f3-4372-be68-852853be12ce" providerId="AD" clId="Web-{37DF841F-1BC4-78E1-9CAC-B0FF6E2072B7}" dt="2024-07-11T17:43:46.215" v="1" actId="20577"/>
        <pc:sldMkLst>
          <pc:docMk/>
          <pc:sldMk cId="523973252" sldId="364"/>
        </pc:sldMkLst>
      </pc:sldChg>
    </pc:docChg>
  </pc:docChgLst>
  <pc:docChgLst>
    <pc:chgData name="Katie Shelton" userId="S::kshelton@ctgreenbank.com::2a3c1c90-7ebb-479f-97db-821293666406" providerId="AD" clId="Web-{832D9034-75B0-00D1-99C0-21BB785BD8A9}"/>
    <pc:docChg chg="modSld">
      <pc:chgData name="Katie Shelton" userId="S::kshelton@ctgreenbank.com::2a3c1c90-7ebb-479f-97db-821293666406" providerId="AD" clId="Web-{832D9034-75B0-00D1-99C0-21BB785BD8A9}" dt="2024-07-11T19:50:06.927" v="3"/>
      <pc:docMkLst>
        <pc:docMk/>
      </pc:docMkLst>
      <pc:sldChg chg="addSp delSp modSp delCm">
        <pc:chgData name="Katie Shelton" userId="S::kshelton@ctgreenbank.com::2a3c1c90-7ebb-479f-97db-821293666406" providerId="AD" clId="Web-{832D9034-75B0-00D1-99C0-21BB785BD8A9}" dt="2024-07-11T19:50:06.927" v="3"/>
        <pc:sldMkLst>
          <pc:docMk/>
          <pc:sldMk cId="3551490053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tie Shelton" userId="S::kshelton@ctgreenbank.com::2a3c1c90-7ebb-479f-97db-821293666406" providerId="AD" clId="Web-{832D9034-75B0-00D1-99C0-21BB785BD8A9}" dt="2024-07-11T19:50:06.927" v="3"/>
              <pc2:cmMkLst xmlns:pc2="http://schemas.microsoft.com/office/powerpoint/2019/9/main/command">
                <pc:docMk/>
                <pc:sldMk cId="3551490053" sldId="380"/>
                <pc2:cmMk id="{F2BDB43D-885C-4A48-830D-61F1045EED26}"/>
              </pc2:cmMkLst>
            </pc226:cmChg>
          </p:ext>
        </pc:extLst>
      </pc:sldChg>
    </pc:docChg>
  </pc:docChgLst>
  <pc:docChgLst>
    <pc:chgData name="Connor Burt" userId="S::cburt@ctgreenbank.com::12a6cda7-df56-4e2d-a534-1ba4a6300463" providerId="AD" clId="Web-{8C13790F-19BB-88CE-2F7C-41D5C1815C5C}"/>
    <pc:docChg chg="addSld modSld sldOrd">
      <pc:chgData name="Connor Burt" userId="S::cburt@ctgreenbank.com::12a6cda7-df56-4e2d-a534-1ba4a6300463" providerId="AD" clId="Web-{8C13790F-19BB-88CE-2F7C-41D5C1815C5C}" dt="2024-09-30T18:05:04.636" v="20" actId="20577"/>
      <pc:docMkLst>
        <pc:docMk/>
      </pc:docMkLst>
      <pc:sldChg chg="modSp">
        <pc:chgData name="Connor Burt" userId="S::cburt@ctgreenbank.com::12a6cda7-df56-4e2d-a534-1ba4a6300463" providerId="AD" clId="Web-{8C13790F-19BB-88CE-2F7C-41D5C1815C5C}" dt="2024-09-30T18:04:29.010" v="5" actId="1076"/>
        <pc:sldMkLst>
          <pc:docMk/>
          <pc:sldMk cId="2793082941" sldId="369"/>
        </pc:sldMkLst>
        <pc:spChg chg="mod">
          <ac:chgData name="Connor Burt" userId="S::cburt@ctgreenbank.com::12a6cda7-df56-4e2d-a534-1ba4a6300463" providerId="AD" clId="Web-{8C13790F-19BB-88CE-2F7C-41D5C1815C5C}" dt="2024-09-30T18:04:29.010" v="5" actId="1076"/>
          <ac:spMkLst>
            <pc:docMk/>
            <pc:sldMk cId="2793082941" sldId="369"/>
            <ac:spMk id="3" creationId="{1505FB82-D8C1-EEBD-BB51-1FC3BDFD8E94}"/>
          </ac:spMkLst>
        </pc:spChg>
        <pc:cxnChg chg="mod">
          <ac:chgData name="Connor Burt" userId="S::cburt@ctgreenbank.com::12a6cda7-df56-4e2d-a534-1ba4a6300463" providerId="AD" clId="Web-{8C13790F-19BB-88CE-2F7C-41D5C1815C5C}" dt="2024-09-30T18:04:26.181" v="4" actId="1076"/>
          <ac:cxnSpMkLst>
            <pc:docMk/>
            <pc:sldMk cId="2793082941" sldId="369"/>
            <ac:cxnSpMk id="49" creationId="{8A62EF67-B859-45AE-BDDF-6CEB3C51B64F}"/>
          </ac:cxnSpMkLst>
        </pc:cxnChg>
      </pc:sldChg>
      <pc:sldChg chg="modSp add ord replId">
        <pc:chgData name="Connor Burt" userId="S::cburt@ctgreenbank.com::12a6cda7-df56-4e2d-a534-1ba4a6300463" providerId="AD" clId="Web-{8C13790F-19BB-88CE-2F7C-41D5C1815C5C}" dt="2024-09-30T18:05:04.636" v="20" actId="20577"/>
        <pc:sldMkLst>
          <pc:docMk/>
          <pc:sldMk cId="320150201" sldId="393"/>
        </pc:sldMkLst>
        <pc:spChg chg="mod">
          <ac:chgData name="Connor Burt" userId="S::cburt@ctgreenbank.com::12a6cda7-df56-4e2d-a534-1ba4a6300463" providerId="AD" clId="Web-{8C13790F-19BB-88CE-2F7C-41D5C1815C5C}" dt="2024-09-30T18:05:04.636" v="20" actId="20577"/>
          <ac:spMkLst>
            <pc:docMk/>
            <pc:sldMk cId="320150201" sldId="393"/>
            <ac:spMk id="31" creationId="{DD43930D-2074-46F3-FD2B-55FFF4C81DB9}"/>
          </ac:spMkLst>
        </pc:spChg>
      </pc:sldChg>
    </pc:docChg>
  </pc:docChgLst>
  <pc:docChgLst>
    <pc:chgData name="Connor Burt" userId="S::cburt@ctgreenbank.com::12a6cda7-df56-4e2d-a534-1ba4a6300463" providerId="AD" clId="Web-{BD5F48F5-6842-19F5-62C2-2C85235D353C}"/>
    <pc:docChg chg="addSld delSld modSld">
      <pc:chgData name="Connor Burt" userId="S::cburt@ctgreenbank.com::12a6cda7-df56-4e2d-a534-1ba4a6300463" providerId="AD" clId="Web-{BD5F48F5-6842-19F5-62C2-2C85235D353C}" dt="2025-03-24T20:22:03.123" v="95" actId="20577"/>
      <pc:docMkLst>
        <pc:docMk/>
      </pc:docMkLst>
      <pc:sldChg chg="addSp modSp">
        <pc:chgData name="Connor Burt" userId="S::cburt@ctgreenbank.com::12a6cda7-df56-4e2d-a534-1ba4a6300463" providerId="AD" clId="Web-{BD5F48F5-6842-19F5-62C2-2C85235D353C}" dt="2025-03-24T19:53:30.829" v="81" actId="20577"/>
        <pc:sldMkLst>
          <pc:docMk/>
          <pc:sldMk cId="437806195" sldId="284"/>
        </pc:sldMkLst>
        <pc:spChg chg="add mod">
          <ac:chgData name="Connor Burt" userId="S::cburt@ctgreenbank.com::12a6cda7-df56-4e2d-a534-1ba4a6300463" providerId="AD" clId="Web-{BD5F48F5-6842-19F5-62C2-2C85235D353C}" dt="2025-03-24T19:53:30.829" v="81" actId="20577"/>
          <ac:spMkLst>
            <pc:docMk/>
            <pc:sldMk cId="437806195" sldId="284"/>
            <ac:spMk id="2" creationId="{037CC204-C1A3-BE9D-CD69-E2A89CA8DD8E}"/>
          </ac:spMkLst>
        </pc:spChg>
      </pc:sldChg>
      <pc:sldChg chg="modSp">
        <pc:chgData name="Connor Burt" userId="S::cburt@ctgreenbank.com::12a6cda7-df56-4e2d-a534-1ba4a6300463" providerId="AD" clId="Web-{BD5F48F5-6842-19F5-62C2-2C85235D353C}" dt="2025-03-24T20:20:36.089" v="92" actId="20577"/>
        <pc:sldMkLst>
          <pc:docMk/>
          <pc:sldMk cId="4029290221" sldId="329"/>
        </pc:sldMkLst>
        <pc:spChg chg="mod">
          <ac:chgData name="Connor Burt" userId="S::cburt@ctgreenbank.com::12a6cda7-df56-4e2d-a534-1ba4a6300463" providerId="AD" clId="Web-{BD5F48F5-6842-19F5-62C2-2C85235D353C}" dt="2025-03-24T20:20:36.089" v="92" actId="20577"/>
          <ac:spMkLst>
            <pc:docMk/>
            <pc:sldMk cId="4029290221" sldId="329"/>
            <ac:spMk id="2" creationId="{6F6D654C-C175-C330-718A-5869E13B3D63}"/>
          </ac:spMkLst>
        </pc:spChg>
      </pc:sldChg>
      <pc:sldChg chg="del">
        <pc:chgData name="Connor Burt" userId="S::cburt@ctgreenbank.com::12a6cda7-df56-4e2d-a534-1ba4a6300463" providerId="AD" clId="Web-{BD5F48F5-6842-19F5-62C2-2C85235D353C}" dt="2025-03-24T19:50:19.152" v="4"/>
        <pc:sldMkLst>
          <pc:docMk/>
          <pc:sldMk cId="1468591640" sldId="367"/>
        </pc:sldMkLst>
      </pc:sldChg>
      <pc:sldChg chg="modSp">
        <pc:chgData name="Connor Burt" userId="S::cburt@ctgreenbank.com::12a6cda7-df56-4e2d-a534-1ba4a6300463" providerId="AD" clId="Web-{BD5F48F5-6842-19F5-62C2-2C85235D353C}" dt="2025-03-24T19:52:52.796" v="69" actId="1076"/>
        <pc:sldMkLst>
          <pc:docMk/>
          <pc:sldMk cId="2793082941" sldId="369"/>
        </pc:sldMkLst>
        <pc:spChg chg="mod">
          <ac:chgData name="Connor Burt" userId="S::cburt@ctgreenbank.com::12a6cda7-df56-4e2d-a534-1ba4a6300463" providerId="AD" clId="Web-{BD5F48F5-6842-19F5-62C2-2C85235D353C}" dt="2025-03-24T19:52:52.796" v="69" actId="1076"/>
          <ac:spMkLst>
            <pc:docMk/>
            <pc:sldMk cId="2793082941" sldId="369"/>
            <ac:spMk id="3" creationId="{1505FB82-D8C1-EEBD-BB51-1FC3BDFD8E94}"/>
          </ac:spMkLst>
        </pc:spChg>
      </pc:sldChg>
      <pc:sldChg chg="del">
        <pc:chgData name="Connor Burt" userId="S::cburt@ctgreenbank.com::12a6cda7-df56-4e2d-a534-1ba4a6300463" providerId="AD" clId="Web-{BD5F48F5-6842-19F5-62C2-2C85235D353C}" dt="2025-03-24T19:54:31.174" v="83"/>
        <pc:sldMkLst>
          <pc:docMk/>
          <pc:sldMk cId="670822549" sldId="377"/>
        </pc:sldMkLst>
      </pc:sldChg>
      <pc:sldChg chg="del">
        <pc:chgData name="Connor Burt" userId="S::cburt@ctgreenbank.com::12a6cda7-df56-4e2d-a534-1ba4a6300463" providerId="AD" clId="Web-{BD5F48F5-6842-19F5-62C2-2C85235D353C}" dt="2025-03-24T19:54:30.268" v="82"/>
        <pc:sldMkLst>
          <pc:docMk/>
          <pc:sldMk cId="1206633913" sldId="378"/>
        </pc:sldMkLst>
      </pc:sldChg>
      <pc:sldChg chg="del">
        <pc:chgData name="Connor Burt" userId="S::cburt@ctgreenbank.com::12a6cda7-df56-4e2d-a534-1ba4a6300463" providerId="AD" clId="Web-{BD5F48F5-6842-19F5-62C2-2C85235D353C}" dt="2025-03-24T19:50:17.636" v="2"/>
        <pc:sldMkLst>
          <pc:docMk/>
          <pc:sldMk cId="475012621" sldId="391"/>
        </pc:sldMkLst>
      </pc:sldChg>
      <pc:sldChg chg="del">
        <pc:chgData name="Connor Burt" userId="S::cburt@ctgreenbank.com::12a6cda7-df56-4e2d-a534-1ba4a6300463" providerId="AD" clId="Web-{BD5F48F5-6842-19F5-62C2-2C85235D353C}" dt="2025-03-24T19:50:16.808" v="1"/>
        <pc:sldMkLst>
          <pc:docMk/>
          <pc:sldMk cId="2224552395" sldId="392"/>
        </pc:sldMkLst>
      </pc:sldChg>
      <pc:sldChg chg="del">
        <pc:chgData name="Connor Burt" userId="S::cburt@ctgreenbank.com::12a6cda7-df56-4e2d-a534-1ba4a6300463" providerId="AD" clId="Web-{BD5F48F5-6842-19F5-62C2-2C85235D353C}" dt="2025-03-24T19:50:15.886" v="0"/>
        <pc:sldMkLst>
          <pc:docMk/>
          <pc:sldMk cId="320150201" sldId="393"/>
        </pc:sldMkLst>
      </pc:sldChg>
      <pc:sldChg chg="del">
        <pc:chgData name="Connor Burt" userId="S::cburt@ctgreenbank.com::12a6cda7-df56-4e2d-a534-1ba4a6300463" providerId="AD" clId="Web-{BD5F48F5-6842-19F5-62C2-2C85235D353C}" dt="2025-03-24T19:50:19.761" v="5"/>
        <pc:sldMkLst>
          <pc:docMk/>
          <pc:sldMk cId="3888621314" sldId="396"/>
        </pc:sldMkLst>
      </pc:sldChg>
      <pc:sldChg chg="del">
        <pc:chgData name="Connor Burt" userId="S::cburt@ctgreenbank.com::12a6cda7-df56-4e2d-a534-1ba4a6300463" providerId="AD" clId="Web-{BD5F48F5-6842-19F5-62C2-2C85235D353C}" dt="2025-03-24T19:50:18.402" v="3"/>
        <pc:sldMkLst>
          <pc:docMk/>
          <pc:sldMk cId="2113800092" sldId="397"/>
        </pc:sldMkLst>
      </pc:sldChg>
      <pc:sldChg chg="addSp delSp modSp add">
        <pc:chgData name="Connor Burt" userId="S::cburt@ctgreenbank.com::12a6cda7-df56-4e2d-a534-1ba4a6300463" providerId="AD" clId="Web-{BD5F48F5-6842-19F5-62C2-2C85235D353C}" dt="2025-03-24T20:22:03.123" v="95" actId="20577"/>
        <pc:sldMkLst>
          <pc:docMk/>
          <pc:sldMk cId="1468591640" sldId="400"/>
        </pc:sldMkLst>
        <pc:spChg chg="mod">
          <ac:chgData name="Connor Burt" userId="S::cburt@ctgreenbank.com::12a6cda7-df56-4e2d-a534-1ba4a6300463" providerId="AD" clId="Web-{BD5F48F5-6842-19F5-62C2-2C85235D353C}" dt="2025-03-24T20:22:03.123" v="95" actId="20577"/>
          <ac:spMkLst>
            <pc:docMk/>
            <pc:sldMk cId="1468591640" sldId="400"/>
            <ac:spMk id="31" creationId="{DD43930D-2074-46F3-FD2B-55FFF4C81DB9}"/>
          </ac:spMkLst>
        </pc:spChg>
        <pc:picChg chg="add del mod">
          <ac:chgData name="Connor Burt" userId="S::cburt@ctgreenbank.com::12a6cda7-df56-4e2d-a534-1ba4a6300463" providerId="AD" clId="Web-{BD5F48F5-6842-19F5-62C2-2C85235D353C}" dt="2025-03-24T20:02:19.873" v="87"/>
          <ac:picMkLst>
            <pc:docMk/>
            <pc:sldMk cId="1468591640" sldId="400"/>
            <ac:picMk id="2" creationId="{31840443-9BEC-54C2-3492-302B32C0645A}"/>
          </ac:picMkLst>
        </pc:picChg>
        <pc:picChg chg="add del mod">
          <ac:chgData name="Connor Burt" userId="S::cburt@ctgreenbank.com::12a6cda7-df56-4e2d-a534-1ba4a6300463" providerId="AD" clId="Web-{BD5F48F5-6842-19F5-62C2-2C85235D353C}" dt="2025-03-24T20:02:28.889" v="89"/>
          <ac:picMkLst>
            <pc:docMk/>
            <pc:sldMk cId="1468591640" sldId="400"/>
            <ac:picMk id="3" creationId="{50B3A4C5-09E9-781A-564F-78F76F59CE98}"/>
          </ac:picMkLst>
        </pc:picChg>
        <pc:picChg chg="add del mod">
          <ac:chgData name="Connor Burt" userId="S::cburt@ctgreenbank.com::12a6cda7-df56-4e2d-a534-1ba4a6300463" providerId="AD" clId="Web-{BD5F48F5-6842-19F5-62C2-2C85235D353C}" dt="2025-03-24T20:02:40.608" v="91"/>
          <ac:picMkLst>
            <pc:docMk/>
            <pc:sldMk cId="1468591640" sldId="400"/>
            <ac:picMk id="4" creationId="{BC4AE9ED-9502-91FA-5E6B-F947273EA0CC}"/>
          </ac:picMkLst>
        </pc:picChg>
      </pc:sldChg>
      <pc:sldChg chg="delSp modSp add">
        <pc:chgData name="Connor Burt" userId="S::cburt@ctgreenbank.com::12a6cda7-df56-4e2d-a534-1ba4a6300463" providerId="AD" clId="Web-{BD5F48F5-6842-19F5-62C2-2C85235D353C}" dt="2025-03-24T19:52:31.390" v="65"/>
        <pc:sldMkLst>
          <pc:docMk/>
          <pc:sldMk cId="2222011970" sldId="401"/>
        </pc:sldMkLst>
        <pc:spChg chg="del">
          <ac:chgData name="Connor Burt" userId="S::cburt@ctgreenbank.com::12a6cda7-df56-4e2d-a534-1ba4a6300463" providerId="AD" clId="Web-{BD5F48F5-6842-19F5-62C2-2C85235D353C}" dt="2025-03-24T19:51:43.982" v="43"/>
          <ac:spMkLst>
            <pc:docMk/>
            <pc:sldMk cId="2222011970" sldId="401"/>
            <ac:spMk id="6" creationId="{DD610385-088D-C102-17D6-4D9DDFDE9475}"/>
          </ac:spMkLst>
        </pc:spChg>
        <pc:spChg chg="del">
          <ac:chgData name="Connor Burt" userId="S::cburt@ctgreenbank.com::12a6cda7-df56-4e2d-a534-1ba4a6300463" providerId="AD" clId="Web-{BD5F48F5-6842-19F5-62C2-2C85235D353C}" dt="2025-03-24T19:51:45.967" v="44"/>
          <ac:spMkLst>
            <pc:docMk/>
            <pc:sldMk cId="2222011970" sldId="401"/>
            <ac:spMk id="7" creationId="{DD05123E-47E6-E751-3741-EDF2B83EE388}"/>
          </ac:spMkLst>
        </pc:spChg>
        <pc:spChg chg="mod">
          <ac:chgData name="Connor Burt" userId="S::cburt@ctgreenbank.com::12a6cda7-df56-4e2d-a534-1ba4a6300463" providerId="AD" clId="Web-{BD5F48F5-6842-19F5-62C2-2C85235D353C}" dt="2025-03-24T19:51:33.873" v="12" actId="20577"/>
          <ac:spMkLst>
            <pc:docMk/>
            <pc:sldMk cId="2222011970" sldId="401"/>
            <ac:spMk id="19" creationId="{5ED49F16-5133-33EC-D0DB-C287D1015F1F}"/>
          </ac:spMkLst>
        </pc:spChg>
        <pc:graphicFrameChg chg="mod modGraphic">
          <ac:chgData name="Connor Burt" userId="S::cburt@ctgreenbank.com::12a6cda7-df56-4e2d-a534-1ba4a6300463" providerId="AD" clId="Web-{BD5F48F5-6842-19F5-62C2-2C85235D353C}" dt="2025-03-24T19:52:16.827" v="63"/>
          <ac:graphicFrameMkLst>
            <pc:docMk/>
            <pc:sldMk cId="2222011970" sldId="401"/>
            <ac:graphicFrameMk id="3" creationId="{E161AE2A-A393-5FB7-A7DD-CC5B8F5829C5}"/>
          </ac:graphicFrameMkLst>
        </pc:graphicFrameChg>
        <pc:picChg chg="mod">
          <ac:chgData name="Connor Burt" userId="S::cburt@ctgreenbank.com::12a6cda7-df56-4e2d-a534-1ba4a6300463" providerId="AD" clId="Web-{BD5F48F5-6842-19F5-62C2-2C85235D353C}" dt="2025-03-24T19:51:47.810" v="45" actId="1076"/>
          <ac:picMkLst>
            <pc:docMk/>
            <pc:sldMk cId="2222011970" sldId="401"/>
            <ac:picMk id="2" creationId="{6CAE330B-36D6-AE65-089D-286EB3ABEAFE}"/>
          </ac:picMkLst>
        </pc:picChg>
        <pc:cxnChg chg="mod">
          <ac:chgData name="Connor Burt" userId="S::cburt@ctgreenbank.com::12a6cda7-df56-4e2d-a534-1ba4a6300463" providerId="AD" clId="Web-{BD5F48F5-6842-19F5-62C2-2C85235D353C}" dt="2025-03-24T19:52:31.390" v="65"/>
          <ac:cxnSpMkLst>
            <pc:docMk/>
            <pc:sldMk cId="2222011970" sldId="401"/>
            <ac:cxnSpMk id="8" creationId="{2AF09646-C0EB-BFDD-5BF5-AD4918886639}"/>
          </ac:cxnSpMkLst>
        </pc:cxnChg>
      </pc:sldChg>
    </pc:docChg>
  </pc:docChgLst>
  <pc:docChgLst>
    <pc:chgData name="Connor Burt" userId="S::cburt@ctgreenbank.com::12a6cda7-df56-4e2d-a534-1ba4a6300463" providerId="AD" clId="Web-{DEFECB8A-50A2-CF1F-406B-39CEAAB2734D}"/>
    <pc:docChg chg="modSld">
      <pc:chgData name="Connor Burt" userId="S::cburt@ctgreenbank.com::12a6cda7-df56-4e2d-a534-1ba4a6300463" providerId="AD" clId="Web-{DEFECB8A-50A2-CF1F-406B-39CEAAB2734D}" dt="2024-12-13T16:21:12.706" v="15" actId="20577"/>
      <pc:docMkLst>
        <pc:docMk/>
      </pc:docMkLst>
      <pc:sldChg chg="modSp">
        <pc:chgData name="Connor Burt" userId="S::cburt@ctgreenbank.com::12a6cda7-df56-4e2d-a534-1ba4a6300463" providerId="AD" clId="Web-{DEFECB8A-50A2-CF1F-406B-39CEAAB2734D}" dt="2024-12-13T16:21:12.706" v="15" actId="20577"/>
        <pc:sldMkLst>
          <pc:docMk/>
          <pc:sldMk cId="2793082941" sldId="369"/>
        </pc:sldMkLst>
        <pc:spChg chg="mod">
          <ac:chgData name="Connor Burt" userId="S::cburt@ctgreenbank.com::12a6cda7-df56-4e2d-a534-1ba4a6300463" providerId="AD" clId="Web-{DEFECB8A-50A2-CF1F-406B-39CEAAB2734D}" dt="2024-12-13T16:21:12.706" v="15" actId="20577"/>
          <ac:spMkLst>
            <pc:docMk/>
            <pc:sldMk cId="2793082941" sldId="369"/>
            <ac:spMk id="3" creationId="{1505FB82-D8C1-EEBD-BB51-1FC3BDFD8E94}"/>
          </ac:spMkLst>
        </pc:spChg>
      </pc:sldChg>
    </pc:docChg>
  </pc:docChgLst>
  <pc:docChgLst>
    <pc:chgData name="Emily Basham" userId="S::ebasham@ctgreenbank.com::e83efb83-c8f3-4372-be68-852853be12ce" providerId="AD" clId="Web-{1B441337-D70D-D796-2F28-5E9C26569260}"/>
    <pc:docChg chg="modSld">
      <pc:chgData name="Emily Basham" userId="S::ebasham@ctgreenbank.com::e83efb83-c8f3-4372-be68-852853be12ce" providerId="AD" clId="Web-{1B441337-D70D-D796-2F28-5E9C26569260}" dt="2025-03-25T13:22:09.510" v="93" actId="20577"/>
      <pc:docMkLst>
        <pc:docMk/>
      </pc:docMkLst>
      <pc:sldChg chg="modSp">
        <pc:chgData name="Emily Basham" userId="S::ebasham@ctgreenbank.com::e83efb83-c8f3-4372-be68-852853be12ce" providerId="AD" clId="Web-{1B441337-D70D-D796-2F28-5E9C26569260}" dt="2025-03-25T13:21:48.010" v="83" actId="14100"/>
        <pc:sldMkLst>
          <pc:docMk/>
          <pc:sldMk cId="43643238" sldId="334"/>
        </pc:sldMkLst>
        <pc:spChg chg="mod">
          <ac:chgData name="Emily Basham" userId="S::ebasham@ctgreenbank.com::e83efb83-c8f3-4372-be68-852853be12ce" providerId="AD" clId="Web-{1B441337-D70D-D796-2F28-5E9C26569260}" dt="2025-03-25T13:21:48.010" v="83" actId="14100"/>
          <ac:spMkLst>
            <pc:docMk/>
            <pc:sldMk cId="43643238" sldId="334"/>
            <ac:spMk id="10" creationId="{96B5597A-DBB3-43ED-B6FE-5C6197C202A6}"/>
          </ac:spMkLst>
        </pc:spChg>
      </pc:sldChg>
      <pc:sldChg chg="modSp">
        <pc:chgData name="Emily Basham" userId="S::ebasham@ctgreenbank.com::e83efb83-c8f3-4372-be68-852853be12ce" providerId="AD" clId="Web-{1B441337-D70D-D796-2F28-5E9C26569260}" dt="2025-03-25T13:22:09.510" v="93" actId="20577"/>
        <pc:sldMkLst>
          <pc:docMk/>
          <pc:sldMk cId="3100144102" sldId="363"/>
        </pc:sldMkLst>
        <pc:spChg chg="mod">
          <ac:chgData name="Emily Basham" userId="S::ebasham@ctgreenbank.com::e83efb83-c8f3-4372-be68-852853be12ce" providerId="AD" clId="Web-{1B441337-D70D-D796-2F28-5E9C26569260}" dt="2025-03-25T13:21:55.307" v="91" actId="20577"/>
          <ac:spMkLst>
            <pc:docMk/>
            <pc:sldMk cId="3100144102" sldId="363"/>
            <ac:spMk id="8" creationId="{74EF9389-2AC4-A600-9211-CEFD8247AF35}"/>
          </ac:spMkLst>
        </pc:spChg>
        <pc:spChg chg="mod">
          <ac:chgData name="Emily Basham" userId="S::ebasham@ctgreenbank.com::e83efb83-c8f3-4372-be68-852853be12ce" providerId="AD" clId="Web-{1B441337-D70D-D796-2F28-5E9C26569260}" dt="2025-03-25T13:22:09.510" v="93" actId="20577"/>
          <ac:spMkLst>
            <pc:docMk/>
            <pc:sldMk cId="3100144102" sldId="363"/>
            <ac:spMk id="14" creationId="{61F5B57B-4C08-2179-AC73-FA78E25E43E6}"/>
          </ac:spMkLst>
        </pc:spChg>
      </pc:sldChg>
    </pc:docChg>
  </pc:docChgLst>
  <pc:docChgLst>
    <pc:chgData name="Connor Burt" userId="S::cburt@ctgreenbank.com::12a6cda7-df56-4e2d-a534-1ba4a6300463" providerId="AD" clId="Web-{29DC437F-3F49-B9A5-9905-90B042801320}"/>
    <pc:docChg chg="addSld delSld">
      <pc:chgData name="Connor Burt" userId="S::cburt@ctgreenbank.com::12a6cda7-df56-4e2d-a534-1ba4a6300463" providerId="AD" clId="Web-{29DC437F-3F49-B9A5-9905-90B042801320}" dt="2024-09-13T20:01:02.480" v="7"/>
      <pc:docMkLst>
        <pc:docMk/>
      </pc:docMkLst>
      <pc:sldChg chg="add del">
        <pc:chgData name="Connor Burt" userId="S::cburt@ctgreenbank.com::12a6cda7-df56-4e2d-a534-1ba4a6300463" providerId="AD" clId="Web-{29DC437F-3F49-B9A5-9905-90B042801320}" dt="2024-09-13T20:00:47.121" v="5"/>
        <pc:sldMkLst>
          <pc:docMk/>
          <pc:sldMk cId="1029951401" sldId="381"/>
        </pc:sldMkLst>
      </pc:sldChg>
      <pc:sldChg chg="add del">
        <pc:chgData name="Connor Burt" userId="S::cburt@ctgreenbank.com::12a6cda7-df56-4e2d-a534-1ba4a6300463" providerId="AD" clId="Web-{29DC437F-3F49-B9A5-9905-90B042801320}" dt="2024-09-13T20:00:56.183" v="6"/>
        <pc:sldMkLst>
          <pc:docMk/>
          <pc:sldMk cId="475012621" sldId="391"/>
        </pc:sldMkLst>
      </pc:sldChg>
      <pc:sldChg chg="add del">
        <pc:chgData name="Connor Burt" userId="S::cburt@ctgreenbank.com::12a6cda7-df56-4e2d-a534-1ba4a6300463" providerId="AD" clId="Web-{29DC437F-3F49-B9A5-9905-90B042801320}" dt="2024-09-13T20:01:02.480" v="7"/>
        <pc:sldMkLst>
          <pc:docMk/>
          <pc:sldMk cId="2224552395" sldId="392"/>
        </pc:sldMkLst>
      </pc:sldChg>
    </pc:docChg>
  </pc:docChgLst>
  <pc:docChgLst>
    <pc:chgData name="Connor Burt" userId="12a6cda7-df56-4e2d-a534-1ba4a6300463" providerId="ADAL" clId="{17928E2C-86F4-4466-9785-9B0E0356CFBA}"/>
    <pc:docChg chg="addSld delSld modSld">
      <pc:chgData name="Connor Burt" userId="12a6cda7-df56-4e2d-a534-1ba4a6300463" providerId="ADAL" clId="{17928E2C-86F4-4466-9785-9B0E0356CFBA}" dt="2024-10-22T13:05:38.301" v="1"/>
      <pc:docMkLst>
        <pc:docMk/>
      </pc:docMkLst>
      <pc:sldChg chg="add del">
        <pc:chgData name="Connor Burt" userId="12a6cda7-df56-4e2d-a534-1ba4a6300463" providerId="ADAL" clId="{17928E2C-86F4-4466-9785-9B0E0356CFBA}" dt="2024-10-22T13:05:38.301" v="1"/>
        <pc:sldMkLst>
          <pc:docMk/>
          <pc:sldMk cId="4039767486" sldId="398"/>
        </pc:sldMkLst>
      </pc:sldChg>
    </pc:docChg>
  </pc:docChgLst>
  <pc:docChgLst>
    <pc:chgData name="Katie Shelton" userId="S::kshelton@ctgreenbank.com::2a3c1c90-7ebb-479f-97db-821293666406" providerId="AD" clId="Web-{84026097-6FFE-CEBE-B5BE-630050EB505D}"/>
    <pc:docChg chg="delSld modSld">
      <pc:chgData name="Katie Shelton" userId="S::kshelton@ctgreenbank.com::2a3c1c90-7ebb-479f-97db-821293666406" providerId="AD" clId="Web-{84026097-6FFE-CEBE-B5BE-630050EB505D}" dt="2025-03-24T20:24:40.597" v="19" actId="20577"/>
      <pc:docMkLst>
        <pc:docMk/>
      </pc:docMkLst>
      <pc:sldChg chg="modSp">
        <pc:chgData name="Katie Shelton" userId="S::kshelton@ctgreenbank.com::2a3c1c90-7ebb-479f-97db-821293666406" providerId="AD" clId="Web-{84026097-6FFE-CEBE-B5BE-630050EB505D}" dt="2025-03-24T20:21:45.466" v="8" actId="20577"/>
        <pc:sldMkLst>
          <pc:docMk/>
          <pc:sldMk cId="437806195" sldId="284"/>
        </pc:sldMkLst>
        <pc:spChg chg="mod">
          <ac:chgData name="Katie Shelton" userId="S::kshelton@ctgreenbank.com::2a3c1c90-7ebb-479f-97db-821293666406" providerId="AD" clId="Web-{84026097-6FFE-CEBE-B5BE-630050EB505D}" dt="2025-03-24T20:21:45.466" v="8" actId="20577"/>
          <ac:spMkLst>
            <pc:docMk/>
            <pc:sldMk cId="437806195" sldId="284"/>
            <ac:spMk id="2" creationId="{037CC204-C1A3-BE9D-CD69-E2A89CA8DD8E}"/>
          </ac:spMkLst>
        </pc:spChg>
      </pc:sldChg>
      <pc:sldChg chg="modSp">
        <pc:chgData name="Katie Shelton" userId="S::kshelton@ctgreenbank.com::2a3c1c90-7ebb-479f-97db-821293666406" providerId="AD" clId="Web-{84026097-6FFE-CEBE-B5BE-630050EB505D}" dt="2025-03-24T20:23:08.859" v="16" actId="1076"/>
        <pc:sldMkLst>
          <pc:docMk/>
          <pc:sldMk cId="2793082941" sldId="369"/>
        </pc:sldMkLst>
        <pc:spChg chg="mod">
          <ac:chgData name="Katie Shelton" userId="S::kshelton@ctgreenbank.com::2a3c1c90-7ebb-479f-97db-821293666406" providerId="AD" clId="Web-{84026097-6FFE-CEBE-B5BE-630050EB505D}" dt="2025-03-24T20:23:08.859" v="16" actId="1076"/>
          <ac:spMkLst>
            <pc:docMk/>
            <pc:sldMk cId="2793082941" sldId="369"/>
            <ac:spMk id="3" creationId="{1505FB82-D8C1-EEBD-BB51-1FC3BDFD8E94}"/>
          </ac:spMkLst>
        </pc:spChg>
      </pc:sldChg>
      <pc:sldChg chg="del">
        <pc:chgData name="Katie Shelton" userId="S::kshelton@ctgreenbank.com::2a3c1c90-7ebb-479f-97db-821293666406" providerId="AD" clId="Web-{84026097-6FFE-CEBE-B5BE-630050EB505D}" dt="2025-03-24T20:23:48.423" v="17"/>
        <pc:sldMkLst>
          <pc:docMk/>
          <pc:sldMk cId="3224442000" sldId="395"/>
        </pc:sldMkLst>
      </pc:sldChg>
      <pc:sldChg chg="modSp">
        <pc:chgData name="Katie Shelton" userId="S::kshelton@ctgreenbank.com::2a3c1c90-7ebb-479f-97db-821293666406" providerId="AD" clId="Web-{84026097-6FFE-CEBE-B5BE-630050EB505D}" dt="2025-03-24T20:24:40.597" v="19" actId="20577"/>
        <pc:sldMkLst>
          <pc:docMk/>
          <pc:sldMk cId="1468591640" sldId="400"/>
        </pc:sldMkLst>
        <pc:spChg chg="mod">
          <ac:chgData name="Katie Shelton" userId="S::kshelton@ctgreenbank.com::2a3c1c90-7ebb-479f-97db-821293666406" providerId="AD" clId="Web-{84026097-6FFE-CEBE-B5BE-630050EB505D}" dt="2025-03-24T20:24:40.597" v="19" actId="20577"/>
          <ac:spMkLst>
            <pc:docMk/>
            <pc:sldMk cId="1468591640" sldId="400"/>
            <ac:spMk id="5" creationId="{9D5E6024-D886-E8FD-70AC-9283F2C63BB8}"/>
          </ac:spMkLst>
        </pc:spChg>
      </pc:sldChg>
    </pc:docChg>
  </pc:docChgLst>
  <pc:docChgLst>
    <pc:chgData name="Connor Burt" userId="12a6cda7-df56-4e2d-a534-1ba4a6300463" providerId="ADAL" clId="{416454ED-21C3-4F25-BA79-91274E978A6A}"/>
    <pc:docChg chg="undo custSel addSld modSld">
      <pc:chgData name="Connor Burt" userId="12a6cda7-df56-4e2d-a534-1ba4a6300463" providerId="ADAL" clId="{416454ED-21C3-4F25-BA79-91274E978A6A}" dt="2025-03-24T20:19:47.626" v="569" actId="14734"/>
      <pc:docMkLst>
        <pc:docMk/>
      </pc:docMkLst>
      <pc:sldChg chg="delSp modSp add mod">
        <pc:chgData name="Connor Burt" userId="12a6cda7-df56-4e2d-a534-1ba4a6300463" providerId="ADAL" clId="{416454ED-21C3-4F25-BA79-91274E978A6A}" dt="2025-03-24T20:19:47.626" v="569" actId="14734"/>
        <pc:sldMkLst>
          <pc:docMk/>
          <pc:sldMk cId="1502364570" sldId="403"/>
        </pc:sldMkLst>
        <pc:spChg chg="del mod">
          <ac:chgData name="Connor Burt" userId="12a6cda7-df56-4e2d-a534-1ba4a6300463" providerId="ADAL" clId="{416454ED-21C3-4F25-BA79-91274E978A6A}" dt="2025-03-24T20:04:03.889" v="37" actId="478"/>
          <ac:spMkLst>
            <pc:docMk/>
            <pc:sldMk cId="1502364570" sldId="403"/>
            <ac:spMk id="7" creationId="{1E3FE9B0-C5D5-3621-C463-3220309C8E3D}"/>
          </ac:spMkLst>
        </pc:spChg>
        <pc:spChg chg="del mod">
          <ac:chgData name="Connor Burt" userId="12a6cda7-df56-4e2d-a534-1ba4a6300463" providerId="ADAL" clId="{416454ED-21C3-4F25-BA79-91274E978A6A}" dt="2025-03-24T20:03:29.943" v="12" actId="478"/>
          <ac:spMkLst>
            <pc:docMk/>
            <pc:sldMk cId="1502364570" sldId="403"/>
            <ac:spMk id="9" creationId="{1559301F-9F6D-374A-9337-10B8D3A91CE5}"/>
          </ac:spMkLst>
        </pc:spChg>
        <pc:spChg chg="mod">
          <ac:chgData name="Connor Burt" userId="12a6cda7-df56-4e2d-a534-1ba4a6300463" providerId="ADAL" clId="{416454ED-21C3-4F25-BA79-91274E978A6A}" dt="2025-03-24T20:04:00.448" v="35" actId="27636"/>
          <ac:spMkLst>
            <pc:docMk/>
            <pc:sldMk cId="1502364570" sldId="403"/>
            <ac:spMk id="31" creationId="{023FF394-BA10-12D5-1306-4E2EE6BDBFAD}"/>
          </ac:spMkLst>
        </pc:spChg>
        <pc:graphicFrameChg chg="mod modGraphic">
          <ac:chgData name="Connor Burt" userId="12a6cda7-df56-4e2d-a534-1ba4a6300463" providerId="ADAL" clId="{416454ED-21C3-4F25-BA79-91274E978A6A}" dt="2025-03-24T20:19:47.626" v="569" actId="14734"/>
          <ac:graphicFrameMkLst>
            <pc:docMk/>
            <pc:sldMk cId="1502364570" sldId="403"/>
            <ac:graphicFrameMk id="3" creationId="{BAC09A07-E17C-6359-F378-A6C9D44F8CD2}"/>
          </ac:graphicFrameMkLst>
        </pc:graphicFrameChg>
      </pc:sldChg>
      <pc:sldChg chg="modSp add mod">
        <pc:chgData name="Connor Burt" userId="12a6cda7-df56-4e2d-a534-1ba4a6300463" providerId="ADAL" clId="{416454ED-21C3-4F25-BA79-91274E978A6A}" dt="2025-03-24T20:18:03.551" v="567" actId="20577"/>
        <pc:sldMkLst>
          <pc:docMk/>
          <pc:sldMk cId="1952641406" sldId="404"/>
        </pc:sldMkLst>
        <pc:spChg chg="mod">
          <ac:chgData name="Connor Burt" userId="12a6cda7-df56-4e2d-a534-1ba4a6300463" providerId="ADAL" clId="{416454ED-21C3-4F25-BA79-91274E978A6A}" dt="2025-03-24T20:04:11.900" v="41" actId="20577"/>
          <ac:spMkLst>
            <pc:docMk/>
            <pc:sldMk cId="1952641406" sldId="404"/>
            <ac:spMk id="31" creationId="{A0720A2E-BEE3-CB75-C7EE-FDACD503FACA}"/>
          </ac:spMkLst>
        </pc:spChg>
        <pc:graphicFrameChg chg="mod modGraphic">
          <ac:chgData name="Connor Burt" userId="12a6cda7-df56-4e2d-a534-1ba4a6300463" providerId="ADAL" clId="{416454ED-21C3-4F25-BA79-91274E978A6A}" dt="2025-03-24T20:18:03.551" v="567" actId="20577"/>
          <ac:graphicFrameMkLst>
            <pc:docMk/>
            <pc:sldMk cId="1952641406" sldId="404"/>
            <ac:graphicFrameMk id="3" creationId="{DE3FBF3E-5B2D-D9E0-36F3-165BDD03C3BC}"/>
          </ac:graphicFrameMkLst>
        </pc:graphicFrameChg>
      </pc:sldChg>
    </pc:docChg>
  </pc:docChgLst>
</pc:chgInfo>
</file>

<file path=ppt/comments/modernComment_18A_416B59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609EB4-6CD8-4894-8027-8AA60230EB60}" authorId="{0847F8D5-14FF-EB80-448C-B3828156E4A2}" status="resolved" created="2024-10-03T17:50:26.857" complete="100000">
    <pc:sldMkLst xmlns:pc="http://schemas.microsoft.com/office/powerpoint/2013/main/command">
      <pc:docMk/>
      <pc:sldMk cId="1097554386" sldId="394"/>
    </pc:sldMkLst>
    <p188:txBody>
      <a:bodyPr/>
      <a:lstStyle/>
      <a:p>
        <a:r>
          <a:rPr lang="en-US"/>
          <a:t>We are anticipating that adding battery storage will come at a cost (decrease in credits if paired with solar lease). There can be energy bill reductions if the project is modeled to reduce demand charges. So I would change this bullet to say: Can reduce electric bills for customers with demand charges.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7839A-6B7D-41CD-8280-29820C52724D}" type="datetimeFigureOut"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77C8-9497-4591-B7E7-CF4495BCD6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B5EB-A35B-4824-AA42-F4B83AF6DFC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8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B5EB-A35B-4824-AA42-F4B83AF6DFC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4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3AFC-0114-AE90-CD9F-245466BC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2340D-9762-4808-6A17-74FDBA792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5CC45-368C-0159-F1DC-213766F63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58FB5-EA28-8115-A6D9-D8859DFE9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059FB5EB-A35B-4824-AA42-F4B83AF6D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055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313A-0CD5-87FD-053C-9C25D75C7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9EE12-5C48-DEB9-EB00-CCDE179C2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69BFF-A500-9005-F4AA-06581AF36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C53C8-34E7-9881-29D0-AA4782935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059FB5EB-A35B-4824-AA42-F4B83AF6D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270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Proxima Nova Light" panose="020B0303030502060204" pitchFamily="34" charset="0"/>
              </a:rPr>
              <a:t>BG</a:t>
            </a:r>
            <a:endParaRPr lang="en-US">
              <a:effectLst/>
              <a:latin typeface="Proxima Nova Light" panose="020B030303050206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7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7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6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5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10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64A-851F-4529-96E3-BC010755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7" y="1122363"/>
            <a:ext cx="85600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878-771B-46DD-808A-CF95C30A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67" y="3602038"/>
            <a:ext cx="85600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27BD9-2EB9-9253-875F-BC33E97900FB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CCCA4F-E4FA-F08C-57BD-CDFB6930D1E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65043F-A39A-06E1-3045-79E4D117CF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2023 CT Green Bank. All Rights Reserved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07F2F-2F52-4AB3-8D3D-2C3DBAFF11E0}"/>
              </a:ext>
            </a:extLst>
          </p:cNvPr>
          <p:cNvSpPr txBox="1">
            <a:spLocks/>
          </p:cNvSpPr>
          <p:nvPr userDrawn="1"/>
        </p:nvSpPr>
        <p:spPr>
          <a:xfrm>
            <a:off x="7882321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D7C8-BE4E-44F1-8467-BBA903D3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35D7-9EA4-4167-8EA4-DDDD360E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7" y="1825625"/>
            <a:ext cx="8066773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85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522633" y="4303063"/>
            <a:ext cx="4669367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B8C29-6A49-459A-B7E0-6039D500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696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382D-B5D6-43A2-A036-B42048B03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9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9BC8A4-2D30-9247-BBDC-7580269624B7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EFE3DF1-AA6B-1BA5-9BA3-6CD22F5AD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2C796F9-03B0-F5C5-9594-6631503B28F8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2024 CT Green Bank. All Rights Reserved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93A9A-18D4-8909-41B4-83ECAD2B3A2D}"/>
              </a:ext>
            </a:extLst>
          </p:cNvPr>
          <p:cNvSpPr txBox="1">
            <a:spLocks/>
          </p:cNvSpPr>
          <p:nvPr userDrawn="1"/>
        </p:nvSpPr>
        <p:spPr>
          <a:xfrm>
            <a:off x="91440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b="0" i="0" smtClean="0">
                <a:latin typeface="Proxima Nova" panose="02000506030000020004" pitchFamily="2" charset="0"/>
              </a:rPr>
              <a:pPr/>
              <a:t>‹#›</a:t>
            </a:fld>
            <a:endParaRPr lang="en-US" b="0" i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2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267F2C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Katie.Shelton@ctgreenbank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info@ctgreenban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calendly.com/d/5j7-3jf-vyj/intro-call-solar-map-affordable-multifamily-solar" TargetMode="External"/><Relationship Id="rId4" Type="http://schemas.openxmlformats.org/officeDocument/2006/relationships/hyperlink" Target="https://www.ctgreenbank.com&#8203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A_416B59D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A3EA64-3C50-F49C-C55C-B1EC01A8C1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8" y="0"/>
            <a:ext cx="9677780" cy="1179430"/>
          </a:xfrm>
          <a:prstGeom prst="rect">
            <a:avLst/>
          </a:prstGeom>
          <a:gradFill>
            <a:gsLst>
              <a:gs pos="8000">
                <a:schemeClr val="bg1"/>
              </a:gs>
              <a:gs pos="48000">
                <a:srgbClr val="0283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E337B-D9D4-3290-07A5-80BA1FE373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179430"/>
            <a:ext cx="7086601" cy="1639964"/>
          </a:xfrm>
          <a:prstGeom prst="rect">
            <a:avLst/>
          </a:prstGeom>
          <a:gradFill>
            <a:gsLst>
              <a:gs pos="16000">
                <a:schemeClr val="bg1"/>
              </a:gs>
              <a:gs pos="55000">
                <a:srgbClr val="FCF8C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9715C-30A0-D9C5-82FF-34B5661BBD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" y="-10902"/>
            <a:ext cx="6844143" cy="1190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C2B523-1959-3554-87F2-5BEF39AF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7" y="116939"/>
            <a:ext cx="8077200" cy="966707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Proxima Nova"/>
                <a:cs typeface="Arial"/>
              </a:rPr>
              <a:t>Solar MAP </a:t>
            </a:r>
            <a:br>
              <a:rPr lang="en-US">
                <a:solidFill>
                  <a:schemeClr val="bg1"/>
                </a:solidFill>
                <a:latin typeface="Proxima Nova"/>
                <a:cs typeface="Arial"/>
              </a:rPr>
            </a:br>
            <a:r>
              <a:rPr lang="en-US" sz="2800">
                <a:solidFill>
                  <a:schemeClr val="bg1"/>
                </a:solidFill>
                <a:latin typeface="Proxima Nova"/>
                <a:cs typeface="Arial"/>
              </a:rPr>
              <a:t>Affordable Multifamily Housing Program</a:t>
            </a:r>
            <a:endParaRPr lang="en-US" sz="3200">
              <a:solidFill>
                <a:schemeClr val="bg1"/>
              </a:solidFill>
              <a:latin typeface="Proxima Nova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E33A8A-8F4E-6307-BA26-76EB8F9EEC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r="32" b="2456"/>
          <a:stretch/>
        </p:blipFill>
        <p:spPr>
          <a:xfrm>
            <a:off x="0" y="1758578"/>
            <a:ext cx="12192000" cy="5123905"/>
          </a:xfrm>
          <a:prstGeom prst="rect">
            <a:avLst/>
          </a:prstGeom>
          <a:noFill/>
        </p:spPr>
      </p:pic>
      <p:pic>
        <p:nvPicPr>
          <p:cNvPr id="19" name="Picture 18" descr="A colorful arrow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98963C07-2317-3CC0-4423-271754CD23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88" y="390524"/>
            <a:ext cx="2122844" cy="136805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7CC204-C1A3-BE9D-CD69-E2A89CA8DD8E}"/>
              </a:ext>
            </a:extLst>
          </p:cNvPr>
          <p:cNvSpPr>
            <a:spLocks noGrp="1"/>
          </p:cNvSpPr>
          <p:nvPr/>
        </p:nvSpPr>
        <p:spPr>
          <a:xfrm>
            <a:off x="485368" y="1242285"/>
            <a:ext cx="6746336" cy="1032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0833F"/>
                </a:solidFill>
                <a:latin typeface="Proxima Nova"/>
              </a:rPr>
              <a:t>April 1, 2025</a:t>
            </a:r>
          </a:p>
          <a:p>
            <a:pPr marL="0" indent="0">
              <a:buNone/>
            </a:pPr>
            <a:r>
              <a:rPr lang="en-US">
                <a:solidFill>
                  <a:srgbClr val="00833F"/>
                </a:solidFill>
                <a:latin typeface="Proxima Nova"/>
              </a:rPr>
              <a:t>2025 Small Cities CDGB Workshop</a:t>
            </a:r>
          </a:p>
          <a:p>
            <a:pPr marL="0" indent="0">
              <a:buNone/>
            </a:pPr>
            <a:r>
              <a:rPr lang="en-US">
                <a:solidFill>
                  <a:srgbClr val="00833F"/>
                </a:solidFill>
                <a:latin typeface="Proxima Nova"/>
              </a:rPr>
              <a:t>Connecticut Department of Housing</a:t>
            </a:r>
          </a:p>
        </p:txBody>
      </p:sp>
    </p:spTree>
    <p:extLst>
      <p:ext uri="{BB962C8B-B14F-4D97-AF65-F5344CB8AC3E}">
        <p14:creationId xmlns:p14="http://schemas.microsoft.com/office/powerpoint/2010/main" val="43780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82459"/>
            <a:ext cx="8077200" cy="9302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D008C"/>
                </a:solidFill>
              </a:rPr>
              <a:t>Pairing Battery Storage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081B70-F981-B356-ACC2-D4546E009AA6}"/>
              </a:ext>
            </a:extLst>
          </p:cNvPr>
          <p:cNvSpPr txBox="1"/>
          <p:nvPr/>
        </p:nvSpPr>
        <p:spPr>
          <a:xfrm>
            <a:off x="712121" y="1714666"/>
            <a:ext cx="10400380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roxima Nova" panose="02000506030000020004"/>
              </a:rPr>
              <a:t>Receive no-cost technical assessment for solar + battery storage through Solar MAP</a:t>
            </a:r>
          </a:p>
          <a:p>
            <a:pPr fontAlgn="base"/>
            <a:endParaRPr lang="en-US">
              <a:solidFill>
                <a:srgbClr val="000000"/>
              </a:solidFill>
              <a:latin typeface="Proxima Nova" panose="020005060300000200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roxima Nova" panose="02000506030000020004"/>
              </a:rPr>
              <a:t>Incentives Makes Batteries more Affordable</a:t>
            </a:r>
          </a:p>
          <a:p>
            <a:pPr lvl="1" fontAlgn="base"/>
            <a:endParaRPr lang="en-US">
              <a:solidFill>
                <a:srgbClr val="000000"/>
              </a:solidFill>
              <a:latin typeface="Proxima Nova" panose="020005060300000200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roxima Nova" panose="02000506030000020004"/>
              </a:rPr>
              <a:t>Energy Storage Solutions lowers the cost of a battery by providing both upfront and performance incentives: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Proxima Nova" panose="02000506030000020004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roxima Nova" panose="02000506030000020004"/>
              </a:rPr>
              <a:t>Upfront Incentives reduce the cost to you before installation. Customers can qualify for up to $16,000 in exchange for allowing the battery to reduce their home’s demand from the electric grid on hot summer days for 10 years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roxima Nova" panose="02000506030000020004"/>
              </a:rPr>
              <a:t>Performance incentives are paid twice a year for 10 years based on how to battery performs during peak summer and winter days</a:t>
            </a:r>
          </a:p>
          <a:p>
            <a:pPr lvl="1" fontAlgn="base"/>
            <a:endParaRPr lang="en-US">
              <a:solidFill>
                <a:srgbClr val="000000"/>
              </a:solidFill>
              <a:latin typeface="Proxima Nova" panose="020005060300000200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i="0">
                <a:effectLst/>
                <a:latin typeface="arial" panose="020B0604020202020204" pitchFamily="34" charset="0"/>
              </a:rPr>
              <a:t>Affordable Multifamily Housing Projects qualify for Incentive Adders as Priority Customers</a:t>
            </a:r>
            <a:endParaRPr lang="en-US">
              <a:latin typeface="Proxima Nova" panose="02000506030000020004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1600" b="0" i="0" u="none" strike="noStrike">
              <a:solidFill>
                <a:srgbClr val="000000"/>
              </a:solidFill>
              <a:effectLst/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55404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542C3-CE86-61AF-9CD2-CCDAF52D7FDA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lvl="0" indent="-34290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n-US" sz="2000" kern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09646-C0EB-BFDD-5BF5-AD4918886639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5ED49F16-5133-33EC-D0DB-C287D101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899"/>
            <a:ext cx="7959341" cy="90786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ED008C"/>
                </a:solidFill>
                <a:latin typeface="Proxima Nova"/>
              </a:rPr>
              <a:t>Sample Lease Modeling -  30% ITC Scenario</a:t>
            </a:r>
            <a:endParaRPr lang="en-US">
              <a:solidFill>
                <a:srgbClr val="ED008C"/>
              </a:solidFill>
            </a:endParaRPr>
          </a:p>
        </p:txBody>
      </p:sp>
      <p:pic>
        <p:nvPicPr>
          <p:cNvPr id="4" name="Picture 3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ABFA068E-06EA-89FC-5C15-109420B8B0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61AE2A-A393-5FB7-A7DD-CC5B8F582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43807"/>
              </p:ext>
            </p:extLst>
          </p:nvPr>
        </p:nvGraphicFramePr>
        <p:xfrm>
          <a:off x="564444" y="1476962"/>
          <a:ext cx="6698817" cy="18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038">
                  <a:extLst>
                    <a:ext uri="{9D8B030D-6E8A-4147-A177-3AD203B41FA5}">
                      <a16:colId xmlns:a16="http://schemas.microsoft.com/office/drawing/2014/main" val="951803893"/>
                    </a:ext>
                  </a:extLst>
                </a:gridCol>
                <a:gridCol w="3476779">
                  <a:extLst>
                    <a:ext uri="{9D8B030D-6E8A-4147-A177-3AD203B41FA5}">
                      <a16:colId xmlns:a16="http://schemas.microsoft.com/office/drawing/2014/main" val="4124287715"/>
                    </a:ext>
                  </a:extLst>
                </a:gridCol>
              </a:tblGrid>
              <a:tr h="450741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Proxima Nova"/>
                        </a:rPr>
                        <a:t>Sample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0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23437"/>
                  </a:ext>
                </a:extLst>
              </a:tr>
              <a:tr h="4507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chemeClr val="tx1"/>
                          </a:solidFill>
                          <a:latin typeface="Proxima Nova"/>
                        </a:rPr>
                        <a:t>System Size (kW)</a:t>
                      </a:r>
                      <a:endParaRPr lang="en-US" sz="1600" b="1">
                        <a:solidFill>
                          <a:schemeClr val="tx1"/>
                        </a:solidFill>
                        <a:latin typeface="Proxima Nov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tx1"/>
                          </a:solidFill>
                          <a:latin typeface="Proxima Nova"/>
                        </a:rPr>
                        <a:t>1,073 kW DC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19439"/>
                  </a:ext>
                </a:extLst>
              </a:tr>
              <a:tr h="4520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chemeClr val="tx1"/>
                          </a:solidFill>
                          <a:latin typeface="Proxima Nova"/>
                        </a:rPr>
                        <a:t>Year 1 Production (kWh)</a:t>
                      </a:r>
                      <a:endParaRPr lang="en-US" sz="1600" b="1">
                        <a:solidFill>
                          <a:schemeClr val="tx1"/>
                        </a:solidFill>
                        <a:latin typeface="Proxima Nov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tx1"/>
                          </a:solidFill>
                        </a:rPr>
                        <a:t>1,223,244</a:t>
                      </a:r>
                      <a:r>
                        <a:rPr lang="en-US" sz="1600" b="0" i="0" u="none" strike="noStrike" baseline="0" noProof="0">
                          <a:solidFill>
                            <a:schemeClr val="tx1"/>
                          </a:solidFill>
                          <a:latin typeface="Proxima Nova"/>
                        </a:rPr>
                        <a:t> </a:t>
                      </a:r>
                      <a:r>
                        <a:rPr lang="en-US" sz="1600" b="0" i="0" u="none" strike="noStrike" baseline="0" noProof="0" err="1">
                          <a:solidFill>
                            <a:schemeClr val="tx1"/>
                          </a:solidFill>
                          <a:latin typeface="Proxima Nova"/>
                        </a:rPr>
                        <a:t>kWhs</a:t>
                      </a:r>
                      <a:endParaRPr lang="en-US" sz="1600" err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92090"/>
                  </a:ext>
                </a:extLst>
              </a:tr>
              <a:tr h="4507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latin typeface="Proxima Nova"/>
                        </a:rPr>
                        <a:t>ITC Assumption</a:t>
                      </a:r>
                      <a:endParaRPr lang="en-US" sz="1600" b="1">
                        <a:solidFill>
                          <a:schemeClr val="tx1"/>
                        </a:solidFill>
                        <a:latin typeface="Proxima Nov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D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Proxima Nova"/>
                        </a:rPr>
                        <a:t>30% ITC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0466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75406E7-1093-1657-7FA3-C0940867A0C4}"/>
              </a:ext>
            </a:extLst>
          </p:cNvPr>
          <p:cNvGraphicFramePr>
            <a:graphicFrameLocks noGrp="1"/>
          </p:cNvGraphicFramePr>
          <p:nvPr/>
        </p:nvGraphicFramePr>
        <p:xfrm>
          <a:off x="545629" y="3565407"/>
          <a:ext cx="6706984" cy="210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290">
                  <a:extLst>
                    <a:ext uri="{9D8B030D-6E8A-4147-A177-3AD203B41FA5}">
                      <a16:colId xmlns:a16="http://schemas.microsoft.com/office/drawing/2014/main" val="951803893"/>
                    </a:ext>
                  </a:extLst>
                </a:gridCol>
                <a:gridCol w="1727347">
                  <a:extLst>
                    <a:ext uri="{9D8B030D-6E8A-4147-A177-3AD203B41FA5}">
                      <a16:colId xmlns:a16="http://schemas.microsoft.com/office/drawing/2014/main" val="1359420980"/>
                    </a:ext>
                  </a:extLst>
                </a:gridCol>
                <a:gridCol w="1727347">
                  <a:extLst>
                    <a:ext uri="{9D8B030D-6E8A-4147-A177-3AD203B41FA5}">
                      <a16:colId xmlns:a16="http://schemas.microsoft.com/office/drawing/2014/main" val="3340801913"/>
                    </a:ext>
                  </a:extLst>
                </a:gridCol>
              </a:tblGrid>
              <a:tr h="94305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Proxima Nova"/>
                        </a:rPr>
                        <a:t>Cumulative Financial Benefit  (Residents + Property Owner): </a:t>
                      </a: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highlight>
                            <a:srgbClr val="FFF2CC"/>
                          </a:highlight>
                          <a:latin typeface="Proxima Nova"/>
                        </a:rPr>
                        <a:t>$3,465,292</a:t>
                      </a:r>
                      <a:endParaRPr lang="en-US" sz="1600" i="0" u="none">
                        <a:solidFill>
                          <a:schemeClr val="tx1"/>
                        </a:solidFill>
                        <a:highlight>
                          <a:srgbClr val="FCDCEF"/>
                        </a:highlight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0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chemeClr val="bg1"/>
                          </a:solidFill>
                          <a:latin typeface="Proxima Nova"/>
                        </a:rPr>
                        <a:t>Tenant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bg1"/>
                          </a:solidFill>
                          <a:latin typeface="Proxima Nova"/>
                        </a:rPr>
                        <a:t>$1,322,292</a:t>
                      </a:r>
                      <a:endParaRPr lang="en-US" sz="16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0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chemeClr val="bg1"/>
                          </a:solidFill>
                          <a:latin typeface="Proxima Nova"/>
                        </a:rPr>
                        <a:t>Property Owner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bg1"/>
                          </a:solidFill>
                          <a:latin typeface="Proxima Nova"/>
                        </a:rPr>
                        <a:t>$2,143,000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0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23437"/>
                  </a:ext>
                </a:extLst>
              </a:tr>
              <a:tr h="4250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chemeClr val="tx1"/>
                          </a:solidFill>
                          <a:latin typeface="Proxima Nova"/>
                        </a:rPr>
                        <a:t>Resident Share of Tariff</a:t>
                      </a:r>
                      <a:endParaRPr lang="en-US" sz="1600" b="1" i="0" u="none" strike="noStrike" noProof="0" err="1">
                        <a:solidFill>
                          <a:schemeClr val="tx1"/>
                        </a:solidFill>
                        <a:latin typeface="Proxima Nov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DC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tx1"/>
                          </a:solidFill>
                          <a:latin typeface="Proxima Nova"/>
                        </a:rPr>
                        <a:t>$1,322,292 (25% NPV of the tariff for eligible improvement)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19439"/>
                  </a:ext>
                </a:extLst>
              </a:tr>
              <a:tr h="4250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latin typeface="Proxima Nova"/>
                        </a:rPr>
                        <a:t>Property Owner Share of Tariff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DCE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Proxima Nova"/>
                        </a:rPr>
                        <a:t>$113,714 (25.5% of the tariff)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06357"/>
                  </a:ext>
                </a:extLst>
              </a:tr>
            </a:tbl>
          </a:graphicData>
        </a:graphic>
      </p:graphicFrame>
      <p:pic>
        <p:nvPicPr>
          <p:cNvPr id="2" name="Picture 1" descr="A aerial view of a town&#10;&#10;Description automatically generated">
            <a:extLst>
              <a:ext uri="{FF2B5EF4-FFF2-40B4-BE49-F238E27FC236}">
                <a16:creationId xmlns:a16="http://schemas.microsoft.com/office/drawing/2014/main" id="{6CAE330B-36D6-AE65-089D-286EB3ABE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981" y="1715181"/>
            <a:ext cx="4354287" cy="32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1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82459"/>
            <a:ext cx="8708231" cy="94218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D008C"/>
                </a:solidFill>
                <a:latin typeface="Proxima Nova"/>
              </a:rPr>
              <a:t>How can Solar MAP be paired with CDBG Funds?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D5E6024-D886-E8FD-70AC-9283F2C63BB8}"/>
              </a:ext>
            </a:extLst>
          </p:cNvPr>
          <p:cNvSpPr txBox="1"/>
          <p:nvPr/>
        </p:nvSpPr>
        <p:spPr>
          <a:xfrm>
            <a:off x="731086" y="1355855"/>
            <a:ext cx="10552263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Connecticut Green Bank Provides: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No Cost technical assistance through the Solar MAP program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Solar Lease, which will allow public housing facilities to complete an energy related modernization project with zero capital outlay required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algn="l" rtl="0" fontAlgn="base"/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algn="l" rtl="0" fontAlgn="base"/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CDBG Funds can be used to: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Address barriers to completing a public housing solar project which include: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Roof restoration or replacement prior to solar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Structural upgrades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Interconnection costs or electrical upgrades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Administrative burdens, such as legal expenses when contracting a project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lvl="1" algn="l" rtl="0" fontAlgn="base"/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algn="l" rtl="0" fontAlgn="base"/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Alternatively, public housing facilities may elect to submit for CDBG Funds to address other energy related upgrades to a facility (because there is an avenue to complete a solar project through solar MAP with zero capital outlay required). Projects may include: 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Lighting Upgrades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Energy Storage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Insulation 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"/>
              </a:rPr>
              <a:t>Energy Efficient Windows or Doors</a:t>
            </a:r>
            <a:endParaRPr lang="en-US" b="0" i="0">
              <a:solidFill>
                <a:srgbClr val="000000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6859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175F-AD50-4083-9852-151C271A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3C4C08B3-B182-0F23-9B1B-DFDD16314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A854B5-DED9-E7B9-E4A0-B35CD86F18E6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023FF394-BA10-12D5-1306-4E2EE6BDBF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D008C"/>
                </a:solidFill>
                <a:latin typeface="Proxima Nova"/>
              </a:rPr>
              <a:t>Round 1 Portfolio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3900DF-5C59-9FC5-5A3F-2D63F047AF87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C09A07-E17C-6359-F378-A6C9D44F8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13406"/>
              </p:ext>
            </p:extLst>
          </p:nvPr>
        </p:nvGraphicFramePr>
        <p:xfrm>
          <a:off x="411916" y="1673357"/>
          <a:ext cx="11493572" cy="3846790"/>
        </p:xfrm>
        <a:graphic>
          <a:graphicData uri="http://schemas.openxmlformats.org/drawingml/2006/table">
            <a:tbl>
              <a:tblPr/>
              <a:tblGrid>
                <a:gridCol w="1131916">
                  <a:extLst>
                    <a:ext uri="{9D8B030D-6E8A-4147-A177-3AD203B41FA5}">
                      <a16:colId xmlns:a16="http://schemas.microsoft.com/office/drawing/2014/main" val="4108932921"/>
                    </a:ext>
                  </a:extLst>
                </a:gridCol>
                <a:gridCol w="906760">
                  <a:extLst>
                    <a:ext uri="{9D8B030D-6E8A-4147-A177-3AD203B41FA5}">
                      <a16:colId xmlns:a16="http://schemas.microsoft.com/office/drawing/2014/main" val="1011003538"/>
                    </a:ext>
                  </a:extLst>
                </a:gridCol>
                <a:gridCol w="1047757">
                  <a:extLst>
                    <a:ext uri="{9D8B030D-6E8A-4147-A177-3AD203B41FA5}">
                      <a16:colId xmlns:a16="http://schemas.microsoft.com/office/drawing/2014/main" val="163068369"/>
                    </a:ext>
                  </a:extLst>
                </a:gridCol>
                <a:gridCol w="1327423">
                  <a:extLst>
                    <a:ext uri="{9D8B030D-6E8A-4147-A177-3AD203B41FA5}">
                      <a16:colId xmlns:a16="http://schemas.microsoft.com/office/drawing/2014/main" val="2710997008"/>
                    </a:ext>
                  </a:extLst>
                </a:gridCol>
                <a:gridCol w="1376788">
                  <a:extLst>
                    <a:ext uri="{9D8B030D-6E8A-4147-A177-3AD203B41FA5}">
                      <a16:colId xmlns:a16="http://schemas.microsoft.com/office/drawing/2014/main" val="201864455"/>
                    </a:ext>
                  </a:extLst>
                </a:gridCol>
                <a:gridCol w="1306162">
                  <a:extLst>
                    <a:ext uri="{9D8B030D-6E8A-4147-A177-3AD203B41FA5}">
                      <a16:colId xmlns:a16="http://schemas.microsoft.com/office/drawing/2014/main" val="3043585791"/>
                    </a:ext>
                  </a:extLst>
                </a:gridCol>
                <a:gridCol w="1119141">
                  <a:extLst>
                    <a:ext uri="{9D8B030D-6E8A-4147-A177-3AD203B41FA5}">
                      <a16:colId xmlns:a16="http://schemas.microsoft.com/office/drawing/2014/main" val="3432608438"/>
                    </a:ext>
                  </a:extLst>
                </a:gridCol>
                <a:gridCol w="1190612">
                  <a:extLst>
                    <a:ext uri="{9D8B030D-6E8A-4147-A177-3AD203B41FA5}">
                      <a16:colId xmlns:a16="http://schemas.microsoft.com/office/drawing/2014/main" val="4226456591"/>
                    </a:ext>
                  </a:extLst>
                </a:gridCol>
                <a:gridCol w="991891">
                  <a:extLst>
                    <a:ext uri="{9D8B030D-6E8A-4147-A177-3AD203B41FA5}">
                      <a16:colId xmlns:a16="http://schemas.microsoft.com/office/drawing/2014/main" val="473589946"/>
                    </a:ext>
                  </a:extLst>
                </a:gridCol>
                <a:gridCol w="1095122">
                  <a:extLst>
                    <a:ext uri="{9D8B030D-6E8A-4147-A177-3AD203B41FA5}">
                      <a16:colId xmlns:a16="http://schemas.microsoft.com/office/drawing/2014/main" val="296807624"/>
                    </a:ext>
                  </a:extLst>
                </a:gridCol>
              </a:tblGrid>
              <a:tr h="883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Organization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Cheshire Housing Authority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Cheshire Housing Authority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Housing Authority of Town of Hamden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Housing Authority Town of Hamden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Housing Authority Town of  Hamden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Elderly Housing Management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Access Housing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Vesta Corp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Simon </a:t>
                      </a:r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Konover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Display"/>
                      </a:endParaRP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23518"/>
                  </a:ext>
                </a:extLst>
              </a:tr>
              <a:tr h="98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Site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Aptos Display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Foote Commons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Beachport Senior Housing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Hamden Village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Mount Carmel Village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Congregate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Juniper Hill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Parker Place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The Monarch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Federation Square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642883"/>
                  </a:ext>
                </a:extLst>
              </a:tr>
              <a:tr h="422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# of Units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20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48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110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40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100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37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64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88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60758"/>
                  </a:ext>
                </a:extLst>
              </a:tr>
              <a:tr h="422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System Size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94.8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281.1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336.2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93.1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182.3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401.5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224.4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117.7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310.2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84006"/>
                  </a:ext>
                </a:extLst>
              </a:tr>
              <a:tr h="1136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Tenant + Property Owner Term Benefit</a:t>
                      </a:r>
                    </a:p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30% ITC assumption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$197,129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$1,253,000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$706,050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$299,768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$823,573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$922,636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$821,240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$519,125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$659,129 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36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5614-8D54-4FBE-7408-1E229B4E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7C2FBF09-2E5F-1D34-A529-8CCA7C72BC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679707-B294-CB46-5204-8EE2E04D63C0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A0720A2E-BEE3-CB75-C7EE-FDACD503FA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D008C"/>
                </a:solidFill>
                <a:latin typeface="Proxima Nova"/>
              </a:rPr>
              <a:t>Round 2 Portfolio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BE8D43-BC3A-CC75-8508-F9A49974F1F6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3FBF3E-5B2D-D9E0-36F3-165BDD03C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57221"/>
              </p:ext>
            </p:extLst>
          </p:nvPr>
        </p:nvGraphicFramePr>
        <p:xfrm>
          <a:off x="411916" y="1673357"/>
          <a:ext cx="11475284" cy="3846790"/>
        </p:xfrm>
        <a:graphic>
          <a:graphicData uri="http://schemas.openxmlformats.org/drawingml/2006/table">
            <a:tbl>
              <a:tblPr/>
              <a:tblGrid>
                <a:gridCol w="1380851">
                  <a:extLst>
                    <a:ext uri="{9D8B030D-6E8A-4147-A177-3AD203B41FA5}">
                      <a16:colId xmlns:a16="http://schemas.microsoft.com/office/drawing/2014/main" val="4108932921"/>
                    </a:ext>
                  </a:extLst>
                </a:gridCol>
                <a:gridCol w="1233897">
                  <a:extLst>
                    <a:ext uri="{9D8B030D-6E8A-4147-A177-3AD203B41FA5}">
                      <a16:colId xmlns:a16="http://schemas.microsoft.com/office/drawing/2014/main" val="1011003538"/>
                    </a:ext>
                  </a:extLst>
                </a:gridCol>
                <a:gridCol w="1150464">
                  <a:extLst>
                    <a:ext uri="{9D8B030D-6E8A-4147-A177-3AD203B41FA5}">
                      <a16:colId xmlns:a16="http://schemas.microsoft.com/office/drawing/2014/main" val="163068369"/>
                    </a:ext>
                  </a:extLst>
                </a:gridCol>
                <a:gridCol w="1619354">
                  <a:extLst>
                    <a:ext uri="{9D8B030D-6E8A-4147-A177-3AD203B41FA5}">
                      <a16:colId xmlns:a16="http://schemas.microsoft.com/office/drawing/2014/main" val="2710997008"/>
                    </a:ext>
                  </a:extLst>
                </a:gridCol>
                <a:gridCol w="1679577">
                  <a:extLst>
                    <a:ext uri="{9D8B030D-6E8A-4147-A177-3AD203B41FA5}">
                      <a16:colId xmlns:a16="http://schemas.microsoft.com/office/drawing/2014/main" val="201864455"/>
                    </a:ext>
                  </a:extLst>
                </a:gridCol>
                <a:gridCol w="1593418">
                  <a:extLst>
                    <a:ext uri="{9D8B030D-6E8A-4147-A177-3AD203B41FA5}">
                      <a16:colId xmlns:a16="http://schemas.microsoft.com/office/drawing/2014/main" val="3043585791"/>
                    </a:ext>
                  </a:extLst>
                </a:gridCol>
                <a:gridCol w="1365267">
                  <a:extLst>
                    <a:ext uri="{9D8B030D-6E8A-4147-A177-3AD203B41FA5}">
                      <a16:colId xmlns:a16="http://schemas.microsoft.com/office/drawing/2014/main" val="3432608438"/>
                    </a:ext>
                  </a:extLst>
                </a:gridCol>
                <a:gridCol w="1452456">
                  <a:extLst>
                    <a:ext uri="{9D8B030D-6E8A-4147-A177-3AD203B41FA5}">
                      <a16:colId xmlns:a16="http://schemas.microsoft.com/office/drawing/2014/main" val="4226456591"/>
                    </a:ext>
                  </a:extLst>
                </a:gridCol>
              </a:tblGrid>
              <a:tr h="883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Organization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Giordano Construction &amp; The Green Footprint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Town of Glastonbury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Hamden Housing Authority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Portland Housing Authority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Enfield Housing Authority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East Hartford Housing Authority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Abacus Property Management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23518"/>
                  </a:ext>
                </a:extLst>
              </a:tr>
              <a:tr h="98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Site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West Ridge Apartments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Herbert T Clark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Centerville Village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Quarry Heights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Mark Twain Congregate Housing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Rochambeau Apartments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Highwood Gardens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42883"/>
                  </a:ext>
                </a:extLst>
              </a:tr>
              <a:tr h="422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# of Units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64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45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40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70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82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50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16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60758"/>
                  </a:ext>
                </a:extLst>
              </a:tr>
              <a:tr h="422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System Size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56.1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122.0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118.85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164.4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229.0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304.2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51.3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284006"/>
                  </a:ext>
                </a:extLst>
              </a:tr>
              <a:tr h="1136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Tenant + Property Owner Term Benefit</a:t>
                      </a:r>
                    </a:p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30% ITC assumption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$227,371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$331,899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$477,713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$323,000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$905,388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$1,199,000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$398,319.80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4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64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067338-ECF1-E7E6-3B5E-3481EAD17D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D008C"/>
                </a:solidFill>
                <a:latin typeface="Proxima Nova"/>
              </a:rPr>
              <a:t>Questions </a:t>
            </a:r>
            <a:r>
              <a:rPr lang="en-US">
                <a:solidFill>
                  <a:srgbClr val="ED008C"/>
                </a:solidFill>
                <a:latin typeface="Proxima Nova"/>
                <a:ea typeface="ＭＳ Ｐゴシック"/>
              </a:rPr>
              <a:t>&amp; Answers</a:t>
            </a:r>
            <a:endParaRPr lang="en-US">
              <a:solidFill>
                <a:srgbClr val="ED008C"/>
              </a:solidFill>
              <a:latin typeface="Proxima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337F-BAE8-A3FB-979A-65EA67BA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29" y="1278256"/>
            <a:ext cx="7830985" cy="32746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>
                <a:solidFill>
                  <a:srgbClr val="ED008C"/>
                </a:solidFill>
                <a:latin typeface="Proxima Nova"/>
              </a:rPr>
              <a:t>Email us at </a:t>
            </a:r>
            <a:r>
              <a:rPr lang="en-US" sz="1400">
                <a:latin typeface="Proxima Nova"/>
                <a:hlinkClick r:id="rId2"/>
              </a:rPr>
              <a:t>info@ctgreenbank.com</a:t>
            </a:r>
            <a:endParaRPr lang="en-US" sz="1400">
              <a:latin typeface="Proxima Nova"/>
            </a:endParaRPr>
          </a:p>
          <a:p>
            <a:pPr marL="0" indent="0">
              <a:buNone/>
            </a:pPr>
            <a:endParaRPr lang="en-US" sz="1400">
              <a:latin typeface="Proxima Nova"/>
            </a:endParaRPr>
          </a:p>
          <a:p>
            <a:pPr marL="0" indent="0">
              <a:buNone/>
            </a:pPr>
            <a:r>
              <a:rPr lang="en-US" sz="1400">
                <a:solidFill>
                  <a:srgbClr val="ED008C"/>
                </a:solidFill>
                <a:latin typeface="Proxima Nova"/>
              </a:rPr>
              <a:t>Contact: </a:t>
            </a:r>
          </a:p>
          <a:p>
            <a:pPr marL="0" indent="0">
              <a:buNone/>
            </a:pPr>
            <a:r>
              <a:rPr lang="en-US" sz="1400">
                <a:solidFill>
                  <a:srgbClr val="ED008C"/>
                </a:solidFill>
                <a:latin typeface="Proxima Nova"/>
              </a:rPr>
              <a:t>Katie Shelton, Senior Manager, CT Green Bank</a:t>
            </a:r>
          </a:p>
          <a:p>
            <a:pPr marL="0" indent="0">
              <a:buNone/>
            </a:pPr>
            <a:r>
              <a:rPr lang="en-US" sz="1400">
                <a:latin typeface="Proxima Nova"/>
                <a:hlinkClick r:id="rId3"/>
              </a:rPr>
              <a:t>Katie.Shelton@ctgreenbank.com</a:t>
            </a:r>
            <a:endParaRPr lang="en-US" sz="1400">
              <a:latin typeface="Proxima Nova"/>
            </a:endParaRPr>
          </a:p>
          <a:p>
            <a:pPr marL="0" indent="0">
              <a:buNone/>
            </a:pPr>
            <a:r>
              <a:rPr lang="en-US" sz="1400">
                <a:solidFill>
                  <a:srgbClr val="ED008C"/>
                </a:solidFill>
                <a:latin typeface="Proxima Nova"/>
              </a:rPr>
              <a:t>860-785-9625</a:t>
            </a:r>
          </a:p>
          <a:p>
            <a:pPr marL="0" indent="0">
              <a:buNone/>
            </a:pPr>
            <a:endParaRPr lang="en-US" sz="1400">
              <a:latin typeface="Proxima Nova"/>
            </a:endParaRPr>
          </a:p>
          <a:p>
            <a:pPr marL="0" indent="0">
              <a:buNone/>
            </a:pPr>
            <a:r>
              <a:rPr lang="en-US" sz="1400">
                <a:latin typeface="Proxima Nova"/>
                <a:hlinkClick r:id="rId4"/>
              </a:rPr>
              <a:t>https://www.ctgreenbank.com​</a:t>
            </a:r>
            <a:r>
              <a:rPr lang="en-US" sz="1400">
                <a:latin typeface="Proxima Nova"/>
              </a:rPr>
              <a:t> </a:t>
            </a:r>
          </a:p>
          <a:p>
            <a:pPr marL="0" indent="0">
              <a:buNone/>
            </a:pPr>
            <a:endParaRPr lang="en-US" sz="1400">
              <a:solidFill>
                <a:srgbClr val="ED008C"/>
              </a:solidFill>
              <a:latin typeface="Proxima Nova"/>
            </a:endParaRPr>
          </a:p>
          <a:p>
            <a:pPr marL="0" indent="0">
              <a:buNone/>
            </a:pPr>
            <a:r>
              <a:rPr lang="en-US" sz="1400">
                <a:solidFill>
                  <a:srgbClr val="ED008C"/>
                </a:solidFill>
                <a:latin typeface="Proxima Nova"/>
              </a:rPr>
              <a:t>​Link to schedule a meeting:​</a:t>
            </a:r>
          </a:p>
          <a:p>
            <a:pPr marL="0" indent="0">
              <a:buNone/>
            </a:pPr>
            <a:r>
              <a:rPr lang="en-US" sz="1400">
                <a:latin typeface="Proxima Nova"/>
                <a:hlinkClick r:id="rId5"/>
              </a:rPr>
              <a:t>https://calendly.com/d/5j7-3jf-vyj/intro-call-solar-map-affordable-multifamily-solar</a:t>
            </a:r>
            <a:r>
              <a:rPr lang="en-US" sz="1400">
                <a:latin typeface="Proxima Nova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35240-D3A3-B5C5-C79C-EB2871B354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322" y="5181606"/>
            <a:ext cx="8142636" cy="13571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D3A4C-E9E5-A087-FE03-60FB2826A0F6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D8E3E-E2D0-343B-F28F-B4A00D7A28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pic>
        <p:nvPicPr>
          <p:cNvPr id="13" name="Content Placeholder 29" descr="A building with a clock and a couple of people&#10;&#10;Description automatically generated">
            <a:extLst>
              <a:ext uri="{FF2B5EF4-FFF2-40B4-BE49-F238E27FC236}">
                <a16:creationId xmlns:a16="http://schemas.microsoft.com/office/drawing/2014/main" id="{B67CF639-287E-89F5-3054-57FC1F6A70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00" y="4572000"/>
            <a:ext cx="5098399" cy="17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654C-C175-C330-718A-5869E13B3D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52493"/>
            <a:ext cx="8077200" cy="966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ED008C"/>
                </a:solidFill>
                <a:latin typeface="Proxima Nova"/>
              </a:rPr>
              <a:t>Thank you for attending!</a:t>
            </a:r>
            <a:endParaRPr lang="en-US" sz="4000">
              <a:solidFill>
                <a:srgbClr val="ED008C"/>
              </a:solidFill>
              <a:latin typeface="Proxima Nova" panose="02000506030000020004" pitchFamily="2" charset="0"/>
              <a:cs typeface="Arial"/>
            </a:endParaRPr>
          </a:p>
        </p:txBody>
      </p:sp>
      <p:pic>
        <p:nvPicPr>
          <p:cNvPr id="5" name="Picture 4" descr="A cartoon of a town&#10;&#10;Description automatically generated">
            <a:extLst>
              <a:ext uri="{FF2B5EF4-FFF2-40B4-BE49-F238E27FC236}">
                <a16:creationId xmlns:a16="http://schemas.microsoft.com/office/drawing/2014/main" id="{5EF92323-BDBC-9274-8C37-8544C3B454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418"/>
            <a:ext cx="12192000" cy="5249548"/>
          </a:xfrm>
          <a:prstGeom prst="rect">
            <a:avLst/>
          </a:prstGeom>
        </p:spPr>
      </p:pic>
      <p:pic>
        <p:nvPicPr>
          <p:cNvPr id="8" name="Picture 7" descr="A colorful arrow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D5E7D272-CB98-3CBC-86AF-95A97B0C0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90524"/>
            <a:ext cx="2023683" cy="13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28A00C-61CB-2ACE-8C43-8BB2558FF0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923314"/>
            <a:ext cx="12191997" cy="1464469"/>
          </a:xfrm>
          <a:prstGeom prst="rect">
            <a:avLst/>
          </a:prstGeom>
          <a:gradFill>
            <a:gsLst>
              <a:gs pos="22000">
                <a:schemeClr val="bg1"/>
              </a:gs>
              <a:gs pos="61000">
                <a:srgbClr val="FCF8C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FDD14-474D-45B4-A996-56E602BA36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8293" y="2620560"/>
            <a:ext cx="9023707" cy="39407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83C45E-4D94-5850-9D68-E63C5E394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715830"/>
            <a:ext cx="3168289" cy="3837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34807-2C93-553C-6412-96B4B463A7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179443"/>
            <a:ext cx="12191998" cy="848147"/>
          </a:xfrm>
          <a:prstGeom prst="rect">
            <a:avLst/>
          </a:prstGeom>
          <a:solidFill>
            <a:srgbClr val="0283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7">
            <a:extLst>
              <a:ext uri="{FF2B5EF4-FFF2-40B4-BE49-F238E27FC236}">
                <a16:creationId xmlns:a16="http://schemas.microsoft.com/office/drawing/2014/main" id="{AF76C21B-4576-308E-627C-1F926C6AD1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/>
          <a:lstStyle/>
          <a:p>
            <a:r>
              <a:rPr lang="en-US"/>
              <a:t>Mission &amp; Vision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3199B-F87D-7F4E-2F51-9BC94FD6DF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4165" y="1286787"/>
            <a:ext cx="11352848" cy="578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0668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Connecticut Green Bank </a:t>
            </a:r>
            <a:r>
              <a:rPr kumimoji="0" lang="en-US" sz="1400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is the nation’s first state level green bank. Established in 2011 as a quasi-public agency, the Green Bank uses limited public dollars to attract private capital investment and offers green solutions that help people, businesses and all of Connecticut thrive.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54CF0A-07AA-78C2-AB81-9A87A7987B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764" y="3352800"/>
            <a:ext cx="2094236" cy="25292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1292FC-D7A2-8905-7DCD-BFC875A73F6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179444"/>
            <a:ext cx="12191997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50485A-3043-5568-2BF6-FE741A6E79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179444"/>
            <a:ext cx="12191997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741D477-8DD2-0A4B-A690-5B6A8FCAC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928184-DC81-E973-50D7-A3DC48A011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8355" y="2062986"/>
            <a:ext cx="8572501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668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>
                <a:ln>
                  <a:noFill/>
                </a:ln>
                <a:solidFill>
                  <a:srgbClr val="02833E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Our mission </a:t>
            </a:r>
            <a:r>
              <a:rPr kumimoji="0" lang="en-US" sz="1400" b="0" i="0" u="none" strike="noStrike" kern="1200" cap="none" spc="-10" normalizeH="0" baseline="0" noProof="0">
                <a:ln>
                  <a:noFill/>
                </a:ln>
                <a:solidFill>
                  <a:srgbClr val="02833E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is to confront climate change by increasing and accelerating investment into Connecticut’s green economy to create more resilient, healthier, and equitable communities.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A07C58-2DB3-1407-F244-A0C1E2966C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68289" y="3200400"/>
            <a:ext cx="0" cy="3360957"/>
          </a:xfrm>
          <a:prstGeom prst="line">
            <a:avLst/>
          </a:prstGeom>
          <a:ln w="12700">
            <a:gradFill>
              <a:gsLst>
                <a:gs pos="9000">
                  <a:schemeClr val="bg1"/>
                </a:gs>
                <a:gs pos="62000">
                  <a:srgbClr val="02833E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3A8179-29A4-74B3-79D5-5D0F435B3B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5116" y="5970565"/>
            <a:ext cx="1992691" cy="3215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0668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>
                <a:ln>
                  <a:noFill/>
                </a:ln>
                <a:solidFill>
                  <a:srgbClr val="02833E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Our vision</a:t>
            </a:r>
            <a:endParaRPr kumimoji="0" lang="en-US" sz="1400" b="0" i="0" u="none" strike="noStrike" kern="1200" cap="none" spc="-10" normalizeH="0" baseline="0" noProof="0">
              <a:ln>
                <a:noFill/>
              </a:ln>
              <a:solidFill>
                <a:srgbClr val="02833E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4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89D67B-33DA-8847-4E31-31386BE318BB}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E5834F-461F-4068-96B5-E108DA1882BA}"/>
              </a:ext>
            </a:extLst>
          </p:cNvPr>
          <p:cNvSpPr/>
          <p:nvPr/>
        </p:nvSpPr>
        <p:spPr>
          <a:xfrm>
            <a:off x="902227" y="1903665"/>
            <a:ext cx="695423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0318C"/>
                </a:solidFill>
                <a:effectLst/>
                <a:uLnTx/>
                <a:uFillTx/>
                <a:latin typeface="Proxima Nova"/>
                <a:ea typeface="ＭＳ Ｐゴシック"/>
              </a:rPr>
              <a:t>Less work.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B34A"/>
                </a:solidFill>
                <a:effectLst/>
                <a:uLnTx/>
                <a:uFillTx/>
                <a:latin typeface="Proxima Nova"/>
                <a:ea typeface="ＭＳ Ｐゴシック"/>
              </a:rPr>
              <a:t>More benefits.</a:t>
            </a:r>
            <a:r>
              <a:rPr lang="en-US" sz="2400">
                <a:solidFill>
                  <a:srgbClr val="37B34A"/>
                </a:solidFill>
                <a:latin typeface="Proxima Nova"/>
                <a:ea typeface="ＭＳ Ｐゴシック"/>
              </a:rPr>
              <a:t>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37B34A"/>
              </a:solidFill>
              <a:effectLst/>
              <a:uLnTx/>
              <a:uFillTx/>
              <a:latin typeface="Proxima Nov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A6E0"/>
                </a:solidFill>
                <a:effectLst/>
                <a:uLnTx/>
                <a:uFillTx/>
                <a:latin typeface="Proxima Nova"/>
                <a:ea typeface="ＭＳ Ｐゴシック"/>
              </a:rPr>
              <a:t>Now even easier for property owners.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00A6E0"/>
              </a:solidFill>
              <a:effectLst/>
              <a:uLnTx/>
              <a:uFillTx/>
              <a:latin typeface="Proxima Nova"/>
              <a:ea typeface="ＭＳ Ｐゴシック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5597A-DBB3-43ED-B6FE-5C6197C202A6}"/>
              </a:ext>
            </a:extLst>
          </p:cNvPr>
          <p:cNvSpPr/>
          <p:nvPr/>
        </p:nvSpPr>
        <p:spPr>
          <a:xfrm>
            <a:off x="1345721" y="3095135"/>
            <a:ext cx="4667533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/>
                <a:ea typeface="ＭＳ Ｐゴシック"/>
              </a:rPr>
              <a:t>No-cost technical support and project development support</a:t>
            </a:r>
            <a:r>
              <a:rPr lang="en-US" sz="1600">
                <a:solidFill>
                  <a:prstClr val="black"/>
                </a:solidFill>
                <a:latin typeface="Proxima Nova"/>
                <a:ea typeface="ＭＳ Ｐゴシック"/>
              </a:rPr>
              <a:t> for solar and storage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prstClr val="black"/>
                </a:solidFill>
                <a:latin typeface="Proxima Nova"/>
                <a:ea typeface="ＭＳ Ｐゴシック"/>
              </a:rPr>
              <a:t>60+ Municipal and State Agency projects developed to date</a:t>
            </a:r>
            <a:endParaRPr lang="en-US" sz="1600">
              <a:solidFill>
                <a:prstClr val="black"/>
              </a:solidFill>
              <a:latin typeface="Proxima Nova"/>
              <a:ea typeface="ＭＳ Ｐゴシック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Proxima Nova"/>
                <a:ea typeface="ＭＳ Ｐゴシック"/>
                <a:cs typeface="Arial"/>
              </a:rPr>
              <a:t>Flexible financing with no upfront investment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>
              <a:solidFill>
                <a:prstClr val="black"/>
              </a:solidFill>
              <a:latin typeface="Proxima Nova"/>
              <a:ea typeface="ＭＳ Ｐゴシック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Proxima Nova"/>
                <a:ea typeface="ＭＳ Ｐゴシック"/>
                <a:cs typeface="Arial"/>
              </a:rPr>
              <a:t>Program has recently been expanded to include affordable multifamily housing</a:t>
            </a:r>
            <a:endParaRPr lang="en-US">
              <a:solidFill>
                <a:prstClr val="black"/>
              </a:solidFill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814C19-3726-CD74-9841-20CD012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10" y="1966823"/>
            <a:ext cx="2966566" cy="35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A1E4F3C6-DD90-C44C-0C27-D304641C0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5" y="284052"/>
            <a:ext cx="2207847" cy="7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D008C"/>
                </a:solidFill>
              </a:rPr>
              <a:t>Program Steps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4C5A64D7-6C79-0085-7320-EF44DE36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1" y="1390216"/>
            <a:ext cx="1207019" cy="11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9141A01-4485-C420-FD28-40A43EBC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7" y="2636328"/>
            <a:ext cx="120237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052DEBC2-07D9-0CB7-19A7-3ADEC3DC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8" y="393851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44F2085E-D8F2-906E-0162-63EC586A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7" y="53047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F9389-2AC4-A600-9211-CEFD8247AF35}"/>
              </a:ext>
            </a:extLst>
          </p:cNvPr>
          <p:cNvSpPr txBox="1"/>
          <p:nvPr/>
        </p:nvSpPr>
        <p:spPr>
          <a:xfrm>
            <a:off x="2431212" y="1478196"/>
            <a:ext cx="610318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0" u="none" strike="noStrike">
                <a:solidFill>
                  <a:srgbClr val="37B366"/>
                </a:solidFill>
                <a:effectLst/>
                <a:latin typeface="Proxima Nova"/>
              </a:rPr>
              <a:t>Site Analysis.</a:t>
            </a:r>
            <a:r>
              <a:rPr lang="en-US" sz="1600" b="0" i="0" u="none" strike="noStrike">
                <a:solidFill>
                  <a:srgbClr val="333333"/>
                </a:solidFill>
                <a:effectLst/>
                <a:latin typeface="Proxima Nova"/>
              </a:rPr>
              <a:t> The Solar MAP team works with stakeholders to perform an analysis of all eligible locations to </a:t>
            </a:r>
            <a:r>
              <a:rPr lang="en-US" sz="1600" b="1" i="0" u="none" strike="noStrike">
                <a:solidFill>
                  <a:srgbClr val="333333"/>
                </a:solidFill>
                <a:effectLst/>
                <a:latin typeface="Proxima Nova"/>
              </a:rPr>
              <a:t>identify opportunities </a:t>
            </a:r>
            <a:r>
              <a:rPr lang="en-US" sz="1600" b="0" i="0" u="none" strike="noStrike">
                <a:solidFill>
                  <a:srgbClr val="333333"/>
                </a:solidFill>
                <a:effectLst/>
                <a:latin typeface="Proxima Nova"/>
              </a:rPr>
              <a:t>for solar </a:t>
            </a:r>
            <a:r>
              <a:rPr lang="en-US" sz="1600">
                <a:solidFill>
                  <a:srgbClr val="333333"/>
                </a:solidFill>
                <a:latin typeface="Proxima Nova"/>
              </a:rPr>
              <a:t>+ storage </a:t>
            </a:r>
            <a:r>
              <a:rPr lang="en-US" sz="1600" b="0" i="0" u="none" strike="noStrike">
                <a:solidFill>
                  <a:srgbClr val="333333"/>
                </a:solidFill>
                <a:effectLst/>
                <a:latin typeface="Proxima Nova"/>
              </a:rPr>
              <a:t>projects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>
              <a:latin typeface="Proxima Nov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235F-7CFC-EAAE-2FDB-718AC2DF5281}"/>
              </a:ext>
            </a:extLst>
          </p:cNvPr>
          <p:cNvSpPr txBox="1"/>
          <p:nvPr/>
        </p:nvSpPr>
        <p:spPr>
          <a:xfrm>
            <a:off x="2398144" y="2728831"/>
            <a:ext cx="610318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0">
                <a:solidFill>
                  <a:srgbClr val="37B366"/>
                </a:solidFill>
                <a:effectLst/>
                <a:latin typeface="Proxima Nova"/>
              </a:rPr>
              <a:t>Project Development.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 </a:t>
            </a:r>
            <a:r>
              <a:rPr lang="en-US" sz="1600" b="0" i="0">
                <a:solidFill>
                  <a:srgbClr val="333333"/>
                </a:solidFill>
                <a:effectLst/>
                <a:latin typeface="Proxima Nova"/>
              </a:rPr>
              <a:t>The Solar MAP team conducts </a:t>
            </a:r>
            <a:r>
              <a:rPr lang="en-US" sz="1600" b="1" i="0">
                <a:solidFill>
                  <a:srgbClr val="333333"/>
                </a:solidFill>
                <a:effectLst/>
                <a:latin typeface="Proxima Nova"/>
              </a:rPr>
              <a:t>site visits and develops system designs </a:t>
            </a:r>
            <a:r>
              <a:rPr lang="en-US" sz="1600" b="0" i="0">
                <a:solidFill>
                  <a:srgbClr val="333333"/>
                </a:solidFill>
                <a:effectLst/>
                <a:latin typeface="Proxima Nova"/>
              </a:rPr>
              <a:t>for each project to determine lease economics.</a:t>
            </a:r>
            <a:endParaRPr lang="en-US">
              <a:latin typeface="Proxima Nov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F581C-FA7A-DE9D-B15E-8441B79FB27A}"/>
              </a:ext>
            </a:extLst>
          </p:cNvPr>
          <p:cNvSpPr txBox="1"/>
          <p:nvPr/>
        </p:nvSpPr>
        <p:spPr>
          <a:xfrm>
            <a:off x="2399461" y="4055425"/>
            <a:ext cx="610318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0">
                <a:solidFill>
                  <a:srgbClr val="37B366"/>
                </a:solidFill>
                <a:effectLst/>
                <a:latin typeface="Proxima Nova"/>
              </a:rPr>
              <a:t>Execute</a:t>
            </a:r>
            <a:r>
              <a:rPr lang="en-US" sz="1600" b="0" i="0">
                <a:solidFill>
                  <a:srgbClr val="333333"/>
                </a:solidFill>
                <a:effectLst/>
                <a:latin typeface="Proxima Nova"/>
              </a:rPr>
              <a:t>. The Solar MAP team will present</a:t>
            </a:r>
            <a:r>
              <a:rPr lang="en-US" sz="1600" b="1" i="0">
                <a:solidFill>
                  <a:srgbClr val="333333"/>
                </a:solidFill>
                <a:effectLst/>
                <a:latin typeface="Proxima Nova"/>
              </a:rPr>
              <a:t> project specs and pricing to execute a project agreement.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>
              <a:latin typeface="Proxima Nov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5B57B-4C08-2179-AC73-FA78E25E43E6}"/>
              </a:ext>
            </a:extLst>
          </p:cNvPr>
          <p:cNvSpPr txBox="1"/>
          <p:nvPr/>
        </p:nvSpPr>
        <p:spPr>
          <a:xfrm>
            <a:off x="2398144" y="5053584"/>
            <a:ext cx="610318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0" u="none" strike="noStrike">
                <a:solidFill>
                  <a:srgbClr val="37B366"/>
                </a:solidFill>
                <a:effectLst/>
                <a:latin typeface="Proxima Nova"/>
              </a:rPr>
              <a:t>Competitive Partner</a:t>
            </a:r>
            <a:r>
              <a:rPr lang="en-US" sz="1600" b="0" i="0" u="none" strike="noStrike">
                <a:solidFill>
                  <a:srgbClr val="333333"/>
                </a:solidFill>
                <a:effectLst/>
                <a:latin typeface="Proxima Nova"/>
              </a:rPr>
              <a:t>. The Solar MAP team will </a:t>
            </a:r>
            <a:r>
              <a:rPr lang="en-US" sz="1600" b="1" i="0" u="none" strike="noStrike">
                <a:solidFill>
                  <a:srgbClr val="333333"/>
                </a:solidFill>
                <a:effectLst/>
                <a:latin typeface="Proxima Nova"/>
              </a:rPr>
              <a:t>solicit proposals </a:t>
            </a:r>
            <a:r>
              <a:rPr lang="en-US" sz="1600" b="0" i="0" u="none" strike="noStrike">
                <a:solidFill>
                  <a:srgbClr val="333333"/>
                </a:solidFill>
                <a:effectLst/>
                <a:latin typeface="Proxima Nova"/>
              </a:rPr>
              <a:t>from qualified contractors and select the best proposal, </a:t>
            </a:r>
            <a:r>
              <a:rPr lang="en-US" sz="1600" b="1" i="0" u="none" strike="noStrike">
                <a:solidFill>
                  <a:srgbClr val="333333"/>
                </a:solidFill>
                <a:effectLst/>
                <a:latin typeface="Proxima Nova"/>
              </a:rPr>
              <a:t>bundling participating projects together</a:t>
            </a:r>
            <a:r>
              <a:rPr lang="en-US" sz="1600" b="0" i="0" u="none" strike="noStrike">
                <a:solidFill>
                  <a:srgbClr val="333333"/>
                </a:solidFill>
                <a:effectLst/>
                <a:latin typeface="Proxima Nova"/>
              </a:rPr>
              <a:t> to achieve economies of scale. Once a contractor is selected, the development and construction phases will then commence. </a:t>
            </a:r>
            <a:r>
              <a:rPr lang="en-US" sz="1600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10014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75513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D008C"/>
                </a:solidFill>
              </a:rPr>
              <a:t>Overview of CT’s</a:t>
            </a:r>
            <a:br>
              <a:rPr lang="en-US">
                <a:solidFill>
                  <a:srgbClr val="ED008C"/>
                </a:solidFill>
              </a:rPr>
            </a:br>
            <a:r>
              <a:rPr lang="en-US">
                <a:solidFill>
                  <a:srgbClr val="ED008C"/>
                </a:solidFill>
              </a:rPr>
              <a:t>Affordable Multifamily Housing Program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05FB82-D8C1-EEBD-BB51-1FC3BDFD8E94}"/>
              </a:ext>
            </a:extLst>
          </p:cNvPr>
          <p:cNvSpPr txBox="1"/>
          <p:nvPr/>
        </p:nvSpPr>
        <p:spPr>
          <a:xfrm>
            <a:off x="782718" y="1907440"/>
            <a:ext cx="9948542" cy="25288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Affordable multifamily properties will be allowed to access the Residential incentive program (RRES) 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Residential Tariff is higher than the alternative commercial tariff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000000"/>
                </a:solidFill>
                <a:effectLst/>
                <a:latin typeface="Proxima Nova"/>
              </a:rPr>
              <a:t>$</a:t>
            </a:r>
            <a:r>
              <a:rPr lang="en-US" b="1">
                <a:solidFill>
                  <a:srgbClr val="000000"/>
                </a:solidFill>
                <a:latin typeface="Proxima Nova"/>
              </a:rPr>
              <a:t>0.3745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Proxima Nova"/>
              </a:rPr>
              <a:t>/kWh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 VS ~$0.20/kWh 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There is no cap on the number of Residential Tariff projects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One project to benefit all tenants and common space 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2397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75513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D008C"/>
                </a:solidFill>
              </a:rPr>
              <a:t>Financial Benefit Must Be Shared With Tenants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05FB82-D8C1-EEBD-BB51-1FC3BDFD8E94}"/>
              </a:ext>
            </a:extLst>
          </p:cNvPr>
          <p:cNvSpPr txBox="1"/>
          <p:nvPr/>
        </p:nvSpPr>
        <p:spPr>
          <a:xfrm>
            <a:off x="295613" y="1713072"/>
            <a:ext cx="9948542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Regulatory requirement of CT’s Affordable Multifamily Housing program</a:t>
            </a:r>
          </a:p>
          <a:p>
            <a:pPr fontAlgn="base"/>
            <a:endParaRPr lang="en-US" b="0" i="0" u="none" strike="noStrike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Housing with Tenant-paid utilities: Tenants receive </a:t>
            </a:r>
            <a:r>
              <a:rPr lang="en-US">
                <a:solidFill>
                  <a:srgbClr val="000000"/>
                </a:solidFill>
                <a:latin typeface="Proxima Nova"/>
              </a:rPr>
              <a:t>portion of tariff via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on-bill credits on their utility bill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  <a:endParaRPr lang="en-US" b="0" i="0" u="none" strike="noStrike">
              <a:solidFill>
                <a:srgbClr val="000000"/>
              </a:solidFill>
              <a:effectLst/>
              <a:latin typeface="Proxima Nova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Requirement that a portion of the financial benefit be shared with the tenants of the facility = 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Proxima Nova"/>
              </a:rPr>
              <a:t>20% 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​of the tariff</a:t>
            </a:r>
          </a:p>
          <a:p>
            <a:pPr algn="l" rtl="0" fontAlgn="base"/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6044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75513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D008C"/>
                </a:solidFill>
              </a:rPr>
              <a:t>Financial Benefit Must Be Shared With Tenants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05FB82-D8C1-EEBD-BB51-1FC3BDFD8E94}"/>
              </a:ext>
            </a:extLst>
          </p:cNvPr>
          <p:cNvSpPr txBox="1"/>
          <p:nvPr/>
        </p:nvSpPr>
        <p:spPr>
          <a:xfrm>
            <a:off x="131933" y="1324909"/>
            <a:ext cx="12057686" cy="46782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Master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metered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sites: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</a:t>
            </a:r>
            <a:r>
              <a:rPr lang="en-US" sz="1400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net present value of 25% of the tariff </a:t>
            </a:r>
            <a:r>
              <a:rPr lang="en-US" sz="140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must</a:t>
            </a:r>
            <a:r>
              <a:rPr lang="en-US" sz="1400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be set aside for an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eligible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upgrade to the facility.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Measures include: </a:t>
            </a:r>
            <a:endParaRPr lang="en-US" sz="1400" b="0" i="0" u="none" strike="noStrike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Immediate Measures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Efficiency Measures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Storage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Efficiency Barrier Remediation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Operational Reserve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(this is a measure of last resort)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EV Charging Stations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Green Spaces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and Community Amenities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 Enhancements 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Balanced Ventilation Systems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Measures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Broadband Internet Access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Onsite Mental Health &amp; Supportive Services</a:t>
            </a: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Residential Service Coordinator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Bill Credits on Electrical Bills Covered By Landlords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Other measures</a:t>
            </a: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endParaRPr lang="en-US" sz="1400" b="1">
              <a:latin typeface="Calibri"/>
              <a:ea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b="1">
              <a:effectLst/>
              <a:latin typeface="Proxima Nova" panose="02000506030000020004"/>
              <a:ea typeface="Calibri" panose="020F0502020204030204" pitchFamily="34" charset="0"/>
            </a:endParaRP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9308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82459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D008C"/>
                </a:solidFill>
              </a:rPr>
              <a:t>Multifamily Affordable Housing</a:t>
            </a:r>
            <a:br>
              <a:rPr lang="en-US">
                <a:solidFill>
                  <a:srgbClr val="ED008C"/>
                </a:solidFill>
              </a:rPr>
            </a:br>
            <a:r>
              <a:rPr lang="en-US">
                <a:solidFill>
                  <a:srgbClr val="ED008C"/>
                </a:solidFill>
              </a:rPr>
              <a:t>Green Bank Solar Lease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>
            <a:extLst>
              <a:ext uri="{FF2B5EF4-FFF2-40B4-BE49-F238E27FC236}">
                <a16:creationId xmlns:a16="http://schemas.microsoft.com/office/drawing/2014/main" id="{F5FA2BE3-381F-CD9E-55BF-D4B26D4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0" y="2067375"/>
            <a:ext cx="43624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81B70-F981-B356-ACC2-D4546E009AA6}"/>
              </a:ext>
            </a:extLst>
          </p:cNvPr>
          <p:cNvSpPr txBox="1"/>
          <p:nvPr/>
        </p:nvSpPr>
        <p:spPr>
          <a:xfrm>
            <a:off x="6010454" y="2644170"/>
            <a:ext cx="610318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No capital requirement from property owner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</a:p>
          <a:p>
            <a:pPr algn="l" rtl="0" fontAlgn="base"/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Tenants receive credits on their electric bill from production (i.e., RRES)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</a:p>
          <a:p>
            <a:pPr algn="l" rtl="0" fontAlgn="base"/>
            <a:endParaRPr lang="en-US" sz="2000" b="0" i="0">
              <a:solidFill>
                <a:srgbClr val="000000"/>
              </a:solidFill>
              <a:effectLst/>
              <a:latin typeface="Proxima Nova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Green Bank owns and maintains asset, and bears risk</a:t>
            </a:r>
            <a:r>
              <a:rPr lang="en-US" b="0" i="0">
                <a:solidFill>
                  <a:srgbClr val="000000"/>
                </a:solidFill>
                <a:effectLst/>
                <a:latin typeface="Proxima Nova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7158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nt, text, graphics, graphic design&#10;&#10;Description automatically generated">
            <a:extLst>
              <a:ext uri="{FF2B5EF4-FFF2-40B4-BE49-F238E27FC236}">
                <a16:creationId xmlns:a16="http://schemas.microsoft.com/office/drawing/2014/main" id="{DC9F3345-B266-9D6A-A0CD-29124960DC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249169"/>
            <a:ext cx="8077200" cy="9302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D008C"/>
                </a:solidFill>
              </a:rPr>
              <a:t>What is Battery Storage?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081B70-F981-B356-ACC2-D4546E009AA6}"/>
              </a:ext>
            </a:extLst>
          </p:cNvPr>
          <p:cNvSpPr txBox="1"/>
          <p:nvPr/>
        </p:nvSpPr>
        <p:spPr>
          <a:xfrm>
            <a:off x="547019" y="1866598"/>
            <a:ext cx="8086273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Backup Power in Outages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Automatically islands from the grid to power critical loads.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No Emissions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Clean energy solution without pollutants.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Cost Savings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: </a:t>
            </a:r>
          </a:p>
          <a:p>
            <a:pPr marL="742950" lvl="1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Proxima Nova" panose="02000506030000020004"/>
              </a:rPr>
              <a:t>Can reduce electric bills for customers with demand charges</a:t>
            </a:r>
            <a:endParaRPr lang="en-US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Works with Solar PV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Continues operation during outages if solar is available.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No Fuel Shortages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Stores energy directly, no reliance on fuel.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Service Continuity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/>
              </a:rPr>
              <a:t>Ensures reliable power for essential services. </a:t>
            </a:r>
          </a:p>
        </p:txBody>
      </p:sp>
    </p:spTree>
    <p:extLst>
      <p:ext uri="{BB962C8B-B14F-4D97-AF65-F5344CB8AC3E}">
        <p14:creationId xmlns:p14="http://schemas.microsoft.com/office/powerpoint/2010/main" val="10975543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E99F44A935040A6DAF350A4500D19" ma:contentTypeVersion="15" ma:contentTypeDescription="Create a new document." ma:contentTypeScope="" ma:versionID="5976a850a2fd1ed3c6a03aa2f44ff923">
  <xsd:schema xmlns:xsd="http://www.w3.org/2001/XMLSchema" xmlns:xs="http://www.w3.org/2001/XMLSchema" xmlns:p="http://schemas.microsoft.com/office/2006/metadata/properties" xmlns:ns2="1e6920db-b10c-48f6-845d-92b52d1e03f8" xmlns:ns3="a193d8e2-0e73-4a61-9a77-10fd0080af9d" targetNamespace="http://schemas.microsoft.com/office/2006/metadata/properties" ma:root="true" ma:fieldsID="2590b1c9e9e00efc4893fe4aed019150" ns2:_="" ns3:_="">
    <xsd:import namespace="1e6920db-b10c-48f6-845d-92b52d1e03f8"/>
    <xsd:import namespace="a193d8e2-0e73-4a61-9a77-10fd0080a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920db-b10c-48f6-845d-92b52d1e0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8b8dfaa-981b-4fef-ae8f-77207eb7b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3d8e2-0e73-4a61-9a77-10fd0080af9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01c458-ae0c-497d-98dc-39348e3c4c64}" ma:internalName="TaxCatchAll" ma:showField="CatchAllData" ma:web="a193d8e2-0e73-4a61-9a77-10fd0080a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6920db-b10c-48f6-845d-92b52d1e03f8">
      <Terms xmlns="http://schemas.microsoft.com/office/infopath/2007/PartnerControls"/>
    </lcf76f155ced4ddcb4097134ff3c332f>
    <TaxCatchAll xmlns="a193d8e2-0e73-4a61-9a77-10fd0080af9d" xsi:nil="true"/>
  </documentManagement>
</p:properties>
</file>

<file path=customXml/itemProps1.xml><?xml version="1.0" encoding="utf-8"?>
<ds:datastoreItem xmlns:ds="http://schemas.openxmlformats.org/officeDocument/2006/customXml" ds:itemID="{7565D4E3-BE32-4127-9A50-507A34EE1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F88EF-EFCE-4758-8C8D-BED36D47877E}">
  <ds:schemaRefs>
    <ds:schemaRef ds:uri="1e6920db-b10c-48f6-845d-92b52d1e03f8"/>
    <ds:schemaRef ds:uri="a193d8e2-0e73-4a61-9a77-10fd0080af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70F8C6-11D1-4894-BDD9-9BF44004CA1F}">
  <ds:schemaRefs>
    <ds:schemaRef ds:uri="1e6920db-b10c-48f6-845d-92b52d1e03f8"/>
    <ds:schemaRef ds:uri="a193d8e2-0e73-4a61-9a77-10fd0080af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Solar MAP  Affordable Multifamily Housing Program</vt:lpstr>
      <vt:lpstr>Mission &amp; Vision</vt:lpstr>
      <vt:lpstr>PowerPoint Presentation</vt:lpstr>
      <vt:lpstr>Program Steps</vt:lpstr>
      <vt:lpstr>Overview of CT’s Affordable Multifamily Housing Program</vt:lpstr>
      <vt:lpstr>Financial Benefit Must Be Shared With Tenants</vt:lpstr>
      <vt:lpstr>Financial Benefit Must Be Shared With Tenants</vt:lpstr>
      <vt:lpstr>Multifamily Affordable Housing Green Bank Solar Lease</vt:lpstr>
      <vt:lpstr>What is Battery Storage?</vt:lpstr>
      <vt:lpstr>Pairing Battery Storage</vt:lpstr>
      <vt:lpstr>Sample Lease Modeling -  30% ITC Scenario</vt:lpstr>
      <vt:lpstr>How can Solar MAP be paired with CDBG Funds?</vt:lpstr>
      <vt:lpstr>Round 1 Portfolio</vt:lpstr>
      <vt:lpstr>Round 2 Portfolio</vt:lpstr>
      <vt:lpstr>Questions &amp; Answers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Shelton</dc:creator>
  <cp:revision>1</cp:revision>
  <dcterms:created xsi:type="dcterms:W3CDTF">2024-03-25T13:24:08Z</dcterms:created>
  <dcterms:modified xsi:type="dcterms:W3CDTF">2025-03-25T13:22:11Z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0x0101003F9E99F44A935040A6DAF350A4500D19</vt:lpwstr>
  </property>
  <property fmtid="{D5CDD505-2E9C-101B-9397-08002B2CF9AE}" pid="3" name="MediaServiceImageTags">
    <vt:lpwstr/>
  </property>
</Properties>
</file>