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76" r:id="rId5"/>
    <p:sldId id="622" r:id="rId6"/>
    <p:sldId id="626" r:id="rId7"/>
    <p:sldId id="513" r:id="rId8"/>
    <p:sldId id="623" r:id="rId9"/>
    <p:sldId id="627" r:id="rId10"/>
    <p:sldId id="632" r:id="rId11"/>
    <p:sldId id="637" r:id="rId12"/>
    <p:sldId id="629" r:id="rId13"/>
    <p:sldId id="631" r:id="rId14"/>
    <p:sldId id="636" r:id="rId15"/>
    <p:sldId id="634" r:id="rId16"/>
    <p:sldId id="630" r:id="rId17"/>
    <p:sldId id="628" r:id="rId18"/>
    <p:sldId id="518" r:id="rId19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0C3E1B-D4A1-07DA-76B7-F54871BAF6AF}" name="Lynn Stoddard" initials="LS" userId="S::lynns@sustainablect.org::1036e3df-b954-411d-838d-362d8d9ed24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5BC"/>
    <a:srgbClr val="FEC500"/>
    <a:srgbClr val="797E81"/>
    <a:srgbClr val="FFFFFF"/>
    <a:srgbClr val="9B6147"/>
    <a:srgbClr val="8DC63F"/>
    <a:srgbClr val="009444"/>
    <a:srgbClr val="27AAE1"/>
    <a:srgbClr val="005EAC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1AEBF1-0877-804E-B1F9-CF4E428E3986}" v="1" dt="2023-03-23T13:30:53.4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92" autoAdjust="0"/>
    <p:restoredTop sz="94686"/>
  </p:normalViewPr>
  <p:slideViewPr>
    <p:cSldViewPr snapToGrid="0" snapToObjects="1">
      <p:cViewPr varScale="1">
        <p:scale>
          <a:sx n="98" d="100"/>
          <a:sy n="98" d="100"/>
        </p:scale>
        <p:origin x="232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nn Stoddard" userId="1036e3df-b954-411d-838d-362d8d9ed240" providerId="ADAL" clId="{A41AEBF1-0877-804E-B1F9-CF4E428E3986}"/>
    <pc:docChg chg="addSld modSld">
      <pc:chgData name="Lynn Stoddard" userId="1036e3df-b954-411d-838d-362d8d9ed240" providerId="ADAL" clId="{A41AEBF1-0877-804E-B1F9-CF4E428E3986}" dt="2023-03-23T14:34:02.354" v="85" actId="20577"/>
      <pc:docMkLst>
        <pc:docMk/>
      </pc:docMkLst>
      <pc:sldChg chg="modSp add mod">
        <pc:chgData name="Lynn Stoddard" userId="1036e3df-b954-411d-838d-362d8d9ed240" providerId="ADAL" clId="{A41AEBF1-0877-804E-B1F9-CF4E428E3986}" dt="2023-03-23T14:19:31.071" v="79" actId="20577"/>
        <pc:sldMkLst>
          <pc:docMk/>
          <pc:sldMk cId="542230898" sldId="623"/>
        </pc:sldMkLst>
        <pc:spChg chg="mod">
          <ac:chgData name="Lynn Stoddard" userId="1036e3df-b954-411d-838d-362d8d9ed240" providerId="ADAL" clId="{A41AEBF1-0877-804E-B1F9-CF4E428E3986}" dt="2023-03-23T14:19:31.071" v="79" actId="20577"/>
          <ac:spMkLst>
            <pc:docMk/>
            <pc:sldMk cId="542230898" sldId="623"/>
            <ac:spMk id="4" creationId="{14530F82-4478-4084-A9E1-F0C0EB29CCE1}"/>
          </ac:spMkLst>
        </pc:spChg>
      </pc:sldChg>
      <pc:sldChg chg="modSp mod">
        <pc:chgData name="Lynn Stoddard" userId="1036e3df-b954-411d-838d-362d8d9ed240" providerId="ADAL" clId="{A41AEBF1-0877-804E-B1F9-CF4E428E3986}" dt="2023-03-23T14:20:26.842" v="84" actId="20577"/>
        <pc:sldMkLst>
          <pc:docMk/>
          <pc:sldMk cId="2366204203" sldId="628"/>
        </pc:sldMkLst>
        <pc:spChg chg="mod">
          <ac:chgData name="Lynn Stoddard" userId="1036e3df-b954-411d-838d-362d8d9ed240" providerId="ADAL" clId="{A41AEBF1-0877-804E-B1F9-CF4E428E3986}" dt="2023-03-23T14:20:26.842" v="84" actId="20577"/>
          <ac:spMkLst>
            <pc:docMk/>
            <pc:sldMk cId="2366204203" sldId="628"/>
            <ac:spMk id="23" creationId="{8BA95DF4-ABD2-4AA5-8D35-7AF708FA4B54}"/>
          </ac:spMkLst>
        </pc:spChg>
      </pc:sldChg>
      <pc:sldChg chg="modSp mod">
        <pc:chgData name="Lynn Stoddard" userId="1036e3df-b954-411d-838d-362d8d9ed240" providerId="ADAL" clId="{A41AEBF1-0877-804E-B1F9-CF4E428E3986}" dt="2023-03-23T14:34:02.354" v="85" actId="20577"/>
        <pc:sldMkLst>
          <pc:docMk/>
          <pc:sldMk cId="2037695158" sldId="636"/>
        </pc:sldMkLst>
        <pc:spChg chg="mod">
          <ac:chgData name="Lynn Stoddard" userId="1036e3df-b954-411d-838d-362d8d9ed240" providerId="ADAL" clId="{A41AEBF1-0877-804E-B1F9-CF4E428E3986}" dt="2023-03-23T14:34:02.354" v="85" actId="20577"/>
          <ac:spMkLst>
            <pc:docMk/>
            <pc:sldMk cId="2037695158" sldId="636"/>
            <ac:spMk id="2" creationId="{1C7AFBBE-C24F-9634-4AFF-5E718BCDE0C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9E97A-4C9B-4F5E-9583-1383B3171A5A}" type="datetimeFigureOut">
              <a:rPr lang="en-US" smtClean="0"/>
              <a:t>3/23/23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4F70A-5815-4B4E-BA01-931D3E227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03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4F70A-5815-4B4E-BA01-931D3E227B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45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2">
              <a:spcBef>
                <a:spcPts val="500"/>
              </a:spcBef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85B92C-1574-4535-901F-45A908C4E4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84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2">
              <a:spcBef>
                <a:spcPts val="500"/>
              </a:spcBef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85B92C-1574-4535-901F-45A908C4E4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95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68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ol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158DA08-ABFA-D94C-84F5-C6575D0A3275}"/>
              </a:ext>
            </a:extLst>
          </p:cNvPr>
          <p:cNvSpPr/>
          <p:nvPr userDrawn="1"/>
        </p:nvSpPr>
        <p:spPr>
          <a:xfrm>
            <a:off x="0" y="0"/>
            <a:ext cx="12192000" cy="2057400"/>
          </a:xfrm>
          <a:prstGeom prst="rect">
            <a:avLst/>
          </a:prstGeom>
          <a:solidFill>
            <a:srgbClr val="358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5E5AFCA2-969F-B040-ADC6-2A272C01BC6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9275" y="1143000"/>
            <a:ext cx="9140825" cy="90328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Page Heading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52BD50A6-F696-6A44-A082-7A2020099CD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9274" y="2753139"/>
            <a:ext cx="9140825" cy="3657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1300"/>
              </a:spcBef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Column One</a:t>
            </a:r>
          </a:p>
        </p:txBody>
      </p:sp>
    </p:spTree>
    <p:extLst>
      <p:ext uri="{BB962C8B-B14F-4D97-AF65-F5344CB8AC3E}">
        <p14:creationId xmlns:p14="http://schemas.microsoft.com/office/powerpoint/2010/main" val="179883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ol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158DA08-ABFA-D94C-84F5-C6575D0A3275}"/>
              </a:ext>
            </a:extLst>
          </p:cNvPr>
          <p:cNvSpPr/>
          <p:nvPr userDrawn="1"/>
        </p:nvSpPr>
        <p:spPr>
          <a:xfrm>
            <a:off x="0" y="0"/>
            <a:ext cx="12192000" cy="2057400"/>
          </a:xfrm>
          <a:prstGeom prst="rect">
            <a:avLst/>
          </a:prstGeom>
          <a:solidFill>
            <a:srgbClr val="0AA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5E5AFCA2-969F-B040-ADC6-2A272C01BC6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9275" y="1143000"/>
            <a:ext cx="9140825" cy="90328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Page Heading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52BD50A6-F696-6A44-A082-7A2020099CD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9274" y="2753139"/>
            <a:ext cx="9140825" cy="3657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1300"/>
              </a:spcBef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Column One</a:t>
            </a:r>
          </a:p>
        </p:txBody>
      </p:sp>
    </p:spTree>
    <p:extLst>
      <p:ext uri="{BB962C8B-B14F-4D97-AF65-F5344CB8AC3E}">
        <p14:creationId xmlns:p14="http://schemas.microsoft.com/office/powerpoint/2010/main" val="30731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ol_Lt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158DA08-ABFA-D94C-84F5-C6575D0A3275}"/>
              </a:ext>
            </a:extLst>
          </p:cNvPr>
          <p:cNvSpPr/>
          <p:nvPr userDrawn="1"/>
        </p:nvSpPr>
        <p:spPr>
          <a:xfrm>
            <a:off x="0" y="0"/>
            <a:ext cx="12192000" cy="2057400"/>
          </a:xfrm>
          <a:prstGeom prst="rect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5E5AFCA2-969F-B040-ADC6-2A272C01BC6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9275" y="1143000"/>
            <a:ext cx="9140825" cy="90328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Page Heading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52BD50A6-F696-6A44-A082-7A2020099CD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9274" y="2753139"/>
            <a:ext cx="9140825" cy="3657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1300"/>
              </a:spcBef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Column One</a:t>
            </a:r>
          </a:p>
        </p:txBody>
      </p:sp>
    </p:spTree>
    <p:extLst>
      <p:ext uri="{BB962C8B-B14F-4D97-AF65-F5344CB8AC3E}">
        <p14:creationId xmlns:p14="http://schemas.microsoft.com/office/powerpoint/2010/main" val="408392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_Lt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158DA08-ABFA-D94C-84F5-C6575D0A3275}"/>
              </a:ext>
            </a:extLst>
          </p:cNvPr>
          <p:cNvSpPr/>
          <p:nvPr userDrawn="1"/>
        </p:nvSpPr>
        <p:spPr>
          <a:xfrm>
            <a:off x="0" y="0"/>
            <a:ext cx="12192000" cy="2057400"/>
          </a:xfrm>
          <a:prstGeom prst="rect">
            <a:avLst/>
          </a:prstGeom>
          <a:solidFill>
            <a:srgbClr val="27A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5E5AFCA2-969F-B040-ADC6-2A272C01BC6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9275" y="1143000"/>
            <a:ext cx="9140825" cy="90328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Page Heading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52BD50A6-F696-6A44-A082-7A2020099CD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9275" y="2753139"/>
            <a:ext cx="5244548" cy="3657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1300"/>
              </a:spcBef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Column One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3072E4-D251-7347-9D0C-79E166917DD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14052" y="2753139"/>
            <a:ext cx="5244548" cy="3657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1300"/>
              </a:spcBef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Column Two</a:t>
            </a:r>
          </a:p>
        </p:txBody>
      </p:sp>
    </p:spTree>
    <p:extLst>
      <p:ext uri="{BB962C8B-B14F-4D97-AF65-F5344CB8AC3E}">
        <p14:creationId xmlns:p14="http://schemas.microsoft.com/office/powerpoint/2010/main" val="231493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ol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992581B-70B1-F141-AF75-D6648FB74992}"/>
              </a:ext>
            </a:extLst>
          </p:cNvPr>
          <p:cNvSpPr/>
          <p:nvPr userDrawn="1"/>
        </p:nvSpPr>
        <p:spPr>
          <a:xfrm>
            <a:off x="0" y="0"/>
            <a:ext cx="12192000" cy="2057400"/>
          </a:xfrm>
          <a:prstGeom prst="rect">
            <a:avLst/>
          </a:prstGeom>
          <a:solidFill>
            <a:srgbClr val="358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6313B3A-29FC-5A46-AAF9-71C293D9603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9275" y="1143000"/>
            <a:ext cx="9140825" cy="90328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Page Heading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EF53FFA6-EC4E-EF44-B236-BBD5E8665F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8640" y="2743200"/>
            <a:ext cx="3471863" cy="3657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1300"/>
              </a:spcBef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Column One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3FF81B1B-EA6F-3B45-BAF6-C3F2A4E1566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60068" y="2743200"/>
            <a:ext cx="3471863" cy="3657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1300"/>
              </a:spcBef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Column Two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68239AE2-AD6A-8543-B767-DD5003DEC3B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186633" y="2743200"/>
            <a:ext cx="3471863" cy="3657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1300"/>
              </a:spcBef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Column Three</a:t>
            </a:r>
          </a:p>
        </p:txBody>
      </p:sp>
    </p:spTree>
    <p:extLst>
      <p:ext uri="{BB962C8B-B14F-4D97-AF65-F5344CB8AC3E}">
        <p14:creationId xmlns:p14="http://schemas.microsoft.com/office/powerpoint/2010/main" val="157189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Col_Lt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27261D4-1ECC-FB4D-A796-BFACBB677287}"/>
              </a:ext>
            </a:extLst>
          </p:cNvPr>
          <p:cNvSpPr/>
          <p:nvPr userDrawn="1"/>
        </p:nvSpPr>
        <p:spPr>
          <a:xfrm>
            <a:off x="0" y="0"/>
            <a:ext cx="12192000" cy="2057400"/>
          </a:xfrm>
          <a:prstGeom prst="rect">
            <a:avLst/>
          </a:prstGeom>
          <a:solidFill>
            <a:srgbClr val="27A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6D3233-0F1C-A54C-B095-23BC9339149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9275" y="2743200"/>
            <a:ext cx="1968500" cy="3657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1300"/>
              </a:spcBef>
              <a:buNone/>
              <a:defRPr sz="2000"/>
            </a:lvl1pPr>
          </a:lstStyle>
          <a:p>
            <a:pPr lvl="0"/>
            <a:r>
              <a:rPr lang="en-US"/>
              <a:t>Col 1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5F95B22-A1DE-254C-B459-50B24C7E44E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834481" y="2743200"/>
            <a:ext cx="1968500" cy="3657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1300"/>
              </a:spcBef>
              <a:buNone/>
              <a:defRPr sz="2000"/>
            </a:lvl1pPr>
          </a:lstStyle>
          <a:p>
            <a:pPr lvl="0"/>
            <a:r>
              <a:rPr lang="en-US"/>
              <a:t>Col 2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070ABE50-3AEE-F64A-A13C-CE384A18829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19687" y="2743200"/>
            <a:ext cx="1968500" cy="3657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1300"/>
              </a:spcBef>
              <a:buNone/>
              <a:defRPr sz="2000"/>
            </a:lvl1pPr>
          </a:lstStyle>
          <a:p>
            <a:pPr lvl="0"/>
            <a:r>
              <a:rPr lang="en-US"/>
              <a:t>Col 3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7C7780DA-A4AE-A048-A81E-E6852DE43AD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04893" y="2743200"/>
            <a:ext cx="1968500" cy="3657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1300"/>
              </a:spcBef>
              <a:buNone/>
              <a:defRPr sz="2000"/>
            </a:lvl1pPr>
          </a:lstStyle>
          <a:p>
            <a:pPr lvl="0"/>
            <a:r>
              <a:rPr lang="en-US"/>
              <a:t>Col 4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22A63C03-CE44-B941-A059-AED3D922E04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690100" y="2743200"/>
            <a:ext cx="1968500" cy="3657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1300"/>
              </a:spcBef>
              <a:buNone/>
              <a:defRPr sz="2000"/>
            </a:lvl1pPr>
          </a:lstStyle>
          <a:p>
            <a:pPr lvl="0"/>
            <a:r>
              <a:rPr lang="en-US"/>
              <a:t>Col 5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B350708C-AE94-E842-8E18-22E6783FDB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9275" y="1143000"/>
            <a:ext cx="9140825" cy="90328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Page Heading</a:t>
            </a:r>
          </a:p>
        </p:txBody>
      </p:sp>
    </p:spTree>
    <p:extLst>
      <p:ext uri="{BB962C8B-B14F-4D97-AF65-F5344CB8AC3E}">
        <p14:creationId xmlns:p14="http://schemas.microsoft.com/office/powerpoint/2010/main" val="39901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Col_Blue" userDrawn="1">
  <p:cSld name="1_1Col_Blu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3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358C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166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158FA37B-2E61-4F62-BFCE-5A85D054C35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522412" y="3940734"/>
            <a:ext cx="9147175" cy="5539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4000">
                <a:solidFill>
                  <a:srgbClr val="005EAD"/>
                </a:solidFill>
              </a:defRPr>
            </a:lvl1pPr>
          </a:lstStyle>
          <a:p>
            <a:pPr lvl="0"/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05509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7EB9DE0-3007-4949-87CE-E4E5BB98991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522412" y="3574974"/>
            <a:ext cx="9147175" cy="2492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 b="1" spc="100" baseline="0">
                <a:solidFill>
                  <a:srgbClr val="00944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CD42367-ECAC-CB49-BADB-FB63FA19D22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522412" y="3940734"/>
            <a:ext cx="9147175" cy="5539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4000">
                <a:solidFill>
                  <a:srgbClr val="005EAD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7492460C-D000-453E-B707-D8555397B7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7875" y="757334"/>
            <a:ext cx="7223577" cy="197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1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_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7EB9DE0-3007-4949-87CE-E4E5BB98991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522412" y="3574974"/>
            <a:ext cx="9147175" cy="2492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 b="1" spc="100" baseline="0">
                <a:solidFill>
                  <a:srgbClr val="00944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CD42367-ECAC-CB49-BADB-FB63FA19D22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522412" y="3940734"/>
            <a:ext cx="9147175" cy="5539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4000">
                <a:solidFill>
                  <a:srgbClr val="005EAD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33698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_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7;p33">
            <a:extLst>
              <a:ext uri="{FF2B5EF4-FFF2-40B4-BE49-F238E27FC236}">
                <a16:creationId xmlns:a16="http://schemas.microsoft.com/office/drawing/2014/main" id="{03942F15-4BF5-4A0D-B14B-398360655DB1}"/>
              </a:ext>
            </a:extLst>
          </p:cNvPr>
          <p:cNvSpPr/>
          <p:nvPr userDrawn="1"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005E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71BAFE1A-7D4A-48F7-8DEF-C8E21711A8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609244" y="6304534"/>
            <a:ext cx="1278960" cy="349654"/>
          </a:xfrm>
          <a:prstGeom prst="rect">
            <a:avLst/>
          </a:prstGeom>
        </p:spPr>
      </p:pic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1849DA48-CF0E-4BFD-8062-B138063DB8B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9275" y="415887"/>
            <a:ext cx="9140825" cy="727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Page Heading</a:t>
            </a:r>
          </a:p>
        </p:txBody>
      </p:sp>
    </p:spTree>
    <p:extLst>
      <p:ext uri="{BB962C8B-B14F-4D97-AF65-F5344CB8AC3E}">
        <p14:creationId xmlns:p14="http://schemas.microsoft.com/office/powerpoint/2010/main" val="328965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hasis_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7;p33">
            <a:extLst>
              <a:ext uri="{FF2B5EF4-FFF2-40B4-BE49-F238E27FC236}">
                <a16:creationId xmlns:a16="http://schemas.microsoft.com/office/drawing/2014/main" id="{03942F15-4BF5-4A0D-B14B-398360655DB1}"/>
              </a:ext>
            </a:extLst>
          </p:cNvPr>
          <p:cNvSpPr/>
          <p:nvPr userDrawn="1"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33177BF5-4719-407B-A506-4EEF28133BA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9275" y="415887"/>
            <a:ext cx="9140825" cy="727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Page Heading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5B4377D6-0D8B-431C-9509-336B55EE28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609244" y="6304534"/>
            <a:ext cx="1278960" cy="34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phasis_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7;p33">
            <a:extLst>
              <a:ext uri="{FF2B5EF4-FFF2-40B4-BE49-F238E27FC236}">
                <a16:creationId xmlns:a16="http://schemas.microsoft.com/office/drawing/2014/main" id="{03942F15-4BF5-4A0D-B14B-398360655DB1}"/>
              </a:ext>
            </a:extLst>
          </p:cNvPr>
          <p:cNvSpPr/>
          <p:nvPr userDrawn="1"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33177BF5-4719-407B-A506-4EEF28133BA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9275" y="415887"/>
            <a:ext cx="9140825" cy="727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Page Heading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5B4377D6-0D8B-431C-9509-336B55EE28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609244" y="6304534"/>
            <a:ext cx="1278960" cy="34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0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phasis_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7;p33">
            <a:extLst>
              <a:ext uri="{FF2B5EF4-FFF2-40B4-BE49-F238E27FC236}">
                <a16:creationId xmlns:a16="http://schemas.microsoft.com/office/drawing/2014/main" id="{03942F15-4BF5-4A0D-B14B-398360655DB1}"/>
              </a:ext>
            </a:extLst>
          </p:cNvPr>
          <p:cNvSpPr/>
          <p:nvPr userDrawn="1"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1B75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33177BF5-4719-407B-A506-4EEF28133BA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9275" y="415887"/>
            <a:ext cx="9140825" cy="727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Page Heading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5B4377D6-0D8B-431C-9509-336B55EE28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609244" y="6304534"/>
            <a:ext cx="1278960" cy="34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9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mphasis_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7;p33">
            <a:extLst>
              <a:ext uri="{FF2B5EF4-FFF2-40B4-BE49-F238E27FC236}">
                <a16:creationId xmlns:a16="http://schemas.microsoft.com/office/drawing/2014/main" id="{03942F15-4BF5-4A0D-B14B-398360655DB1}"/>
              </a:ext>
            </a:extLst>
          </p:cNvPr>
          <p:cNvSpPr/>
          <p:nvPr userDrawn="1"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27AA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33177BF5-4719-407B-A506-4EEF28133BA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9275" y="415887"/>
            <a:ext cx="9140825" cy="7271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Page Heading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5B4377D6-0D8B-431C-9509-336B55EE28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609244" y="6304534"/>
            <a:ext cx="1278960" cy="34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2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_LtBlue">
    <p:bg>
      <p:bgPr>
        <a:solidFill>
          <a:srgbClr val="27AA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CE6DEE36-E6CD-A84D-9043-07740096F74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8640" y="2286000"/>
            <a:ext cx="9147175" cy="758797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6200"/>
              </a:lnSpc>
              <a:spcBef>
                <a:spcPts val="0"/>
              </a:spcBef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Emphasis Slide: Light Blue</a:t>
            </a:r>
          </a:p>
        </p:txBody>
      </p:sp>
    </p:spTree>
    <p:extLst>
      <p:ext uri="{BB962C8B-B14F-4D97-AF65-F5344CB8AC3E}">
        <p14:creationId xmlns:p14="http://schemas.microsoft.com/office/powerpoint/2010/main" val="46030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F81FEA-CA53-1D48-92B1-E01916088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91473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BC502-5146-9D40-B185-F7C972335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825625"/>
            <a:ext cx="914731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6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659" r:id="rId2"/>
    <p:sldLayoutId id="2147483718" r:id="rId3"/>
    <p:sldLayoutId id="2147483655" r:id="rId4"/>
    <p:sldLayoutId id="2147483713" r:id="rId5"/>
    <p:sldLayoutId id="2147483714" r:id="rId6"/>
    <p:sldLayoutId id="2147483715" r:id="rId7"/>
    <p:sldLayoutId id="2147483716" r:id="rId8"/>
    <p:sldLayoutId id="2147483657" r:id="rId9"/>
    <p:sldLayoutId id="2147483675" r:id="rId10"/>
    <p:sldLayoutId id="2147483676" r:id="rId11"/>
    <p:sldLayoutId id="2147483678" r:id="rId12"/>
    <p:sldLayoutId id="2147483671" r:id="rId13"/>
    <p:sldLayoutId id="2147483661" r:id="rId14"/>
    <p:sldLayoutId id="2147483667" r:id="rId15"/>
    <p:sldLayoutId id="2147483717" r:id="rId16"/>
    <p:sldLayoutId id="2147483712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" userDrawn="1">
          <p15:clr>
            <a:srgbClr val="A4A3A4"/>
          </p15:clr>
        </p15:guide>
        <p15:guide id="2" pos="7344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funding@sustainablect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763796-2C7F-4859-B882-89080C308D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22412" y="3429000"/>
            <a:ext cx="9147175" cy="443198"/>
          </a:xfrm>
        </p:spPr>
        <p:txBody>
          <a:bodyPr/>
          <a:lstStyle/>
          <a:p>
            <a:r>
              <a:rPr lang="en-US" sz="3200" dirty="0"/>
              <a:t>2023 Small Cities CDBG Projects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3464CB-B5B8-4498-A239-51D28D54204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2412" y="3940734"/>
            <a:ext cx="9147175" cy="1495794"/>
          </a:xfrm>
        </p:spPr>
        <p:txBody>
          <a:bodyPr/>
          <a:lstStyle/>
          <a:p>
            <a:r>
              <a:rPr lang="en-US" sz="5400" dirty="0"/>
              <a:t>Partnering with Sustainable CT’s Community Match Fund</a:t>
            </a:r>
          </a:p>
        </p:txBody>
      </p:sp>
    </p:spTree>
    <p:extLst>
      <p:ext uri="{BB962C8B-B14F-4D97-AF65-F5344CB8AC3E}">
        <p14:creationId xmlns:p14="http://schemas.microsoft.com/office/powerpoint/2010/main" val="237120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7AFBBE-C24F-9634-4AFF-5E718BCDE0C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Project Examples: Arts Events </a:t>
            </a:r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EB3CC7C-B951-C7EF-6B20-8477D5CB0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865" y="1264597"/>
            <a:ext cx="2619078" cy="5382768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D0E4B09-A9D0-CD79-1AC1-80E0A10D5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980" y="1264597"/>
            <a:ext cx="2619079" cy="5382769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AD3BFA9-F8CB-E9E5-8203-ADD1869D3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750" y="1264597"/>
            <a:ext cx="2619078" cy="5382767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5101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7AFBBE-C24F-9634-4AFF-5E718BCDE0C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Project Examples: Clean Up Natural Areas </a:t>
            </a:r>
          </a:p>
        </p:txBody>
      </p:sp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BF9F7363-8F50-C2D4-0959-DA097E1E5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440" y="1449489"/>
            <a:ext cx="2429247" cy="4992624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1DCAD2B2-FB57-F9B5-3458-508E5466E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327" y="1449489"/>
            <a:ext cx="2440173" cy="4992624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3769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7AFBBE-C24F-9634-4AFF-5E718BCDE0C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Project Examples: Tree Planting</a:t>
            </a:r>
          </a:p>
        </p:txBody>
      </p:sp>
      <p:pic>
        <p:nvPicPr>
          <p:cNvPr id="7" name="Picture 6" descr="A picture containing text, person, screenshot&#10;&#10;Description automatically generated">
            <a:extLst>
              <a:ext uri="{FF2B5EF4-FFF2-40B4-BE49-F238E27FC236}">
                <a16:creationId xmlns:a16="http://schemas.microsoft.com/office/drawing/2014/main" id="{FA155456-F6AB-A4D4-4B90-001608577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213" y="1405653"/>
            <a:ext cx="2572848" cy="528775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CF520BB-FE06-2B40-9702-7BE78D0AD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608" y="1405654"/>
            <a:ext cx="2572848" cy="528775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EC78691-F768-C5BB-451F-831AC8B44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817" y="1405652"/>
            <a:ext cx="2572849" cy="5287756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3715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7AFBBE-C24F-9634-4AFF-5E718BCDE0C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Project Examples: Pollinator Gardens</a:t>
            </a:r>
          </a:p>
        </p:txBody>
      </p:sp>
      <p:pic>
        <p:nvPicPr>
          <p:cNvPr id="4" name="Picture 3" descr="A bee on a purple flower&#10;&#10;Description automatically generated">
            <a:extLst>
              <a:ext uri="{FF2B5EF4-FFF2-40B4-BE49-F238E27FC236}">
                <a16:creationId xmlns:a16="http://schemas.microsoft.com/office/drawing/2014/main" id="{E7BC07BE-0B86-CA9B-6554-449ECABBF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742" y="1271751"/>
            <a:ext cx="2666945" cy="5481145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Picture 5" descr="A garden of colorful flowers&#10;&#10;Description automatically generated with low confidence">
            <a:extLst>
              <a:ext uri="{FF2B5EF4-FFF2-40B4-BE49-F238E27FC236}">
                <a16:creationId xmlns:a16="http://schemas.microsoft.com/office/drawing/2014/main" id="{C6637D69-CEA6-69EC-BA90-4FCB7B423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71751"/>
            <a:ext cx="2666945" cy="5481144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5970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769C019-72E2-493B-9BB2-5AAD21A197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9275" y="415887"/>
            <a:ext cx="10423525" cy="727113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cs typeface="Calibri"/>
              </a:rPr>
              <a:t>Let’s Partner on your CDBG Proposal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BA95DF4-ABD2-4AA5-8D35-7AF708FA4B54}"/>
              </a:ext>
            </a:extLst>
          </p:cNvPr>
          <p:cNvSpPr txBox="1">
            <a:spLocks/>
          </p:cNvSpPr>
          <p:nvPr/>
        </p:nvSpPr>
        <p:spPr>
          <a:xfrm>
            <a:off x="84083" y="1444498"/>
            <a:ext cx="6537435" cy="48458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Call us to chat about citizen participation and community engagement ideas to augment your project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Empower residents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Connect people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Inspire fun, cool projects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Improve quality of life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Sustainable CT will support community-led projects and provide the required letter for your CDBG grant proposal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Calibri"/>
            </a:endParaRPr>
          </a:p>
        </p:txBody>
      </p:sp>
      <p:pic>
        <p:nvPicPr>
          <p:cNvPr id="1026" name="Picture 2" descr="Importance of Community Partnerships for Nonprofits | Nonprofit Blog">
            <a:extLst>
              <a:ext uri="{FF2B5EF4-FFF2-40B4-BE49-F238E27FC236}">
                <a16:creationId xmlns:a16="http://schemas.microsoft.com/office/drawing/2014/main" id="{0AF66CAD-B8BA-49BD-8329-F2540F8AD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5" r="51982" b="6063"/>
          <a:stretch/>
        </p:blipFill>
        <p:spPr bwMode="auto">
          <a:xfrm>
            <a:off x="7262648" y="1587061"/>
            <a:ext cx="3988617" cy="422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20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ADA60-360C-6A66-9B8E-0610D03AFA0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77463" y="3220067"/>
            <a:ext cx="9940932" cy="2839752"/>
          </a:xfrm>
        </p:spPr>
        <p:txBody>
          <a:bodyPr/>
          <a:lstStyle/>
          <a:p>
            <a:r>
              <a:rPr lang="en-US" sz="3600" dirty="0"/>
              <a:t>Lynn Stoddard, Executive Director</a:t>
            </a:r>
          </a:p>
          <a:p>
            <a:r>
              <a:rPr lang="en-US" sz="3600" dirty="0"/>
              <a:t>Joseph Dickerson, Community Partnership Manager</a:t>
            </a:r>
          </a:p>
          <a:p>
            <a:r>
              <a:rPr lang="en-US" sz="3600" dirty="0">
                <a:hlinkClick r:id="rId2"/>
              </a:rPr>
              <a:t>funding@sustainablect.org</a:t>
            </a:r>
            <a:endParaRPr lang="en-US" sz="3600" dirty="0"/>
          </a:p>
          <a:p>
            <a:r>
              <a:rPr lang="en-US" sz="3600" dirty="0"/>
              <a:t>860-259-4730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502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15F45B-1539-4E37-B794-1A1A6747BCBE}"/>
              </a:ext>
            </a:extLst>
          </p:cNvPr>
          <p:cNvSpPr/>
          <p:nvPr/>
        </p:nvSpPr>
        <p:spPr>
          <a:xfrm>
            <a:off x="0" y="0"/>
            <a:ext cx="12192000" cy="1144588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AB155C86-9813-4155-B166-6F1E9F2BAEB4}"/>
              </a:ext>
            </a:extLst>
          </p:cNvPr>
          <p:cNvSpPr txBox="1">
            <a:spLocks/>
          </p:cNvSpPr>
          <p:nvPr/>
        </p:nvSpPr>
        <p:spPr>
          <a:xfrm>
            <a:off x="549275" y="382835"/>
            <a:ext cx="9140825" cy="7617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200" dirty="0">
                <a:solidFill>
                  <a:schemeClr val="bg1"/>
                </a:solidFill>
              </a:rPr>
              <a:t>What is Sustainable CT?</a:t>
            </a:r>
          </a:p>
        </p:txBody>
      </p:sp>
      <p:pic>
        <p:nvPicPr>
          <p:cNvPr id="9" name="Picture 8" descr="A picture containing email&#10;&#10;Description automatically generated">
            <a:extLst>
              <a:ext uri="{FF2B5EF4-FFF2-40B4-BE49-F238E27FC236}">
                <a16:creationId xmlns:a16="http://schemas.microsoft.com/office/drawing/2014/main" id="{DFAD9962-4EBE-4DC2-8524-0A44297FC23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576193" y="6335985"/>
            <a:ext cx="1290810" cy="35327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D0AC25-4233-4FA6-84D8-D2E87F160786}"/>
              </a:ext>
            </a:extLst>
          </p:cNvPr>
          <p:cNvSpPr txBox="1">
            <a:spLocks/>
          </p:cNvSpPr>
          <p:nvPr/>
        </p:nvSpPr>
        <p:spPr>
          <a:xfrm>
            <a:off x="766990" y="4343162"/>
            <a:ext cx="3089722" cy="17332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Roadmap</a:t>
            </a:r>
          </a:p>
          <a:p>
            <a:pPr>
              <a:spcBef>
                <a:spcPts val="0"/>
              </a:spcBef>
            </a:pPr>
            <a:r>
              <a:rPr lang="en-US" dirty="0"/>
              <a:t>Menu of sustainability actions</a:t>
            </a:r>
          </a:p>
          <a:p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4F118F9-AFF4-412C-9B31-709ED4A39241}"/>
              </a:ext>
            </a:extLst>
          </p:cNvPr>
          <p:cNvSpPr txBox="1">
            <a:spLocks/>
          </p:cNvSpPr>
          <p:nvPr/>
        </p:nvSpPr>
        <p:spPr>
          <a:xfrm>
            <a:off x="4576246" y="4343162"/>
            <a:ext cx="3226363" cy="14876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Resources</a:t>
            </a:r>
          </a:p>
          <a:p>
            <a:pPr>
              <a:spcBef>
                <a:spcPts val="0"/>
              </a:spcBef>
            </a:pPr>
            <a:r>
              <a:rPr lang="en-US" dirty="0"/>
              <a:t>Technical assistance and funding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1D6CEDFE-5B47-44F4-866F-87140A2529C7}"/>
              </a:ext>
            </a:extLst>
          </p:cNvPr>
          <p:cNvSpPr txBox="1">
            <a:spLocks/>
          </p:cNvSpPr>
          <p:nvPr/>
        </p:nvSpPr>
        <p:spPr>
          <a:xfrm>
            <a:off x="8404348" y="4343162"/>
            <a:ext cx="3864340" cy="13374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Certification</a:t>
            </a:r>
          </a:p>
          <a:p>
            <a:pPr>
              <a:spcBef>
                <a:spcPts val="0"/>
              </a:spcBef>
            </a:pPr>
            <a:r>
              <a:rPr lang="en-US" dirty="0"/>
              <a:t>Recognition and celebration of achievements</a:t>
            </a:r>
          </a:p>
          <a:p>
            <a:endParaRPr lang="en-US" dirty="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2A5E638-1C89-4A59-A20D-2D8BA255A8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01" r="7032"/>
          <a:stretch/>
        </p:blipFill>
        <p:spPr>
          <a:xfrm>
            <a:off x="4576246" y="1843518"/>
            <a:ext cx="2828451" cy="2177613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BF5322-E331-4713-BCFA-848C53483A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842" t="8912" b="4812"/>
          <a:stretch/>
        </p:blipFill>
        <p:spPr>
          <a:xfrm>
            <a:off x="8385502" y="1843518"/>
            <a:ext cx="2828451" cy="2177613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34206F5-5B0A-4542-AC3A-515A40B1BDD3}"/>
              </a:ext>
            </a:extLst>
          </p:cNvPr>
          <p:cNvSpPr/>
          <p:nvPr/>
        </p:nvSpPr>
        <p:spPr>
          <a:xfrm>
            <a:off x="766990" y="1843518"/>
            <a:ext cx="2828451" cy="21776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Image For">
            <a:extLst>
              <a:ext uri="{FF2B5EF4-FFF2-40B4-BE49-F238E27FC236}">
                <a16:creationId xmlns:a16="http://schemas.microsoft.com/office/drawing/2014/main" id="{BDBAD590-2A6E-4662-A9E9-ABAEFB57F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19" y="1821197"/>
            <a:ext cx="2412289" cy="21999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25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E75062-40C2-4918-92C2-332BF4DA659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Participating Communities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712869B-9F58-47D9-8AA8-444868E6873B}"/>
              </a:ext>
            </a:extLst>
          </p:cNvPr>
          <p:cNvSpPr txBox="1">
            <a:spLocks/>
          </p:cNvSpPr>
          <p:nvPr/>
        </p:nvSpPr>
        <p:spPr>
          <a:xfrm>
            <a:off x="549275" y="1685391"/>
            <a:ext cx="5337000" cy="431168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tx1"/>
              </a:buClr>
            </a:pPr>
            <a:r>
              <a:rPr lang="en-US" b="1" dirty="0">
                <a:solidFill>
                  <a:srgbClr val="1B75BC"/>
                </a:solidFill>
              </a:rPr>
              <a:t>131 </a:t>
            </a:r>
            <a:r>
              <a:rPr lang="en-US" dirty="0"/>
              <a:t>CT towns participating (77%)</a:t>
            </a:r>
          </a:p>
          <a:p>
            <a:pPr marL="342900" indent="-342900">
              <a:buClr>
                <a:schemeClr val="tx1"/>
              </a:buClr>
            </a:pPr>
            <a:r>
              <a:rPr lang="en-US" b="1" dirty="0">
                <a:solidFill>
                  <a:srgbClr val="1B75BC"/>
                </a:solidFill>
              </a:rPr>
              <a:t>59 </a:t>
            </a:r>
            <a:r>
              <a:rPr lang="en-US" dirty="0"/>
              <a:t>towns certified</a:t>
            </a:r>
            <a:endParaRPr lang="en-US" dirty="0">
              <a:cs typeface="Calibri"/>
            </a:endParaRPr>
          </a:p>
          <a:p>
            <a:pPr marL="342900" indent="-342900"/>
            <a:r>
              <a:rPr lang="en-US" dirty="0"/>
              <a:t>More than </a:t>
            </a:r>
            <a:r>
              <a:rPr lang="en-US" b="1" dirty="0">
                <a:solidFill>
                  <a:srgbClr val="1B75BC"/>
                </a:solidFill>
              </a:rPr>
              <a:t>3,280</a:t>
            </a:r>
            <a:r>
              <a:rPr lang="en-US" dirty="0">
                <a:solidFill>
                  <a:srgbClr val="1B75BC"/>
                </a:solidFill>
              </a:rPr>
              <a:t> </a:t>
            </a:r>
            <a:r>
              <a:rPr lang="en-US" dirty="0"/>
              <a:t>sustainability actions  implemented</a:t>
            </a:r>
          </a:p>
          <a:p>
            <a:pPr marL="342900" indent="-342900"/>
            <a:r>
              <a:rPr lang="en-US" dirty="0"/>
              <a:t>Strong civic engagement</a:t>
            </a:r>
          </a:p>
          <a:p>
            <a:pPr marL="342900" indent="-342900"/>
            <a:r>
              <a:rPr lang="en-US" dirty="0"/>
              <a:t>Connected, inclusive, resilient communities</a:t>
            </a:r>
          </a:p>
          <a:p>
            <a:endParaRPr lang="en-US" dirty="0"/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8076C91-62F9-51D4-0589-4DE619118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693" y="1367675"/>
            <a:ext cx="6049141" cy="454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1769C019-72E2-493B-9BB2-5AAD21A197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9275" y="415887"/>
            <a:ext cx="10423525" cy="727113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cs typeface="Calibri"/>
              </a:rPr>
              <a:t>Community Match Fund: Citizen Participation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BA95DF4-ABD2-4AA5-8D35-7AF708FA4B54}"/>
              </a:ext>
            </a:extLst>
          </p:cNvPr>
          <p:cNvSpPr txBox="1">
            <a:spLocks/>
          </p:cNvSpPr>
          <p:nvPr/>
        </p:nvSpPr>
        <p:spPr>
          <a:xfrm>
            <a:off x="73572" y="1302665"/>
            <a:ext cx="5912699" cy="54659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Fast, easy, flexible, no deadlines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Anyone with a good idea to improve their community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Crowdfunding doubled by $1-to-$1 matching grant from Sustainable CT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Up to $7,500 from matching grant</a:t>
            </a:r>
            <a:endParaRPr lang="en-US" dirty="0">
              <a:latin typeface="+mn-lt"/>
              <a:cs typeface="Calibri"/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Calibri"/>
              </a:rPr>
              <a:t>Coaching and support for project leaders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Calibri"/>
              </a:rPr>
              <a:t>More than $2.96 million invested 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Calibri"/>
              </a:rPr>
              <a:t>248 community-led projects statewide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Calibri"/>
              </a:rPr>
              <a:t>Supported by 13,600 crowdfunding donors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Calibri"/>
            </a:endParaRPr>
          </a:p>
        </p:txBody>
      </p:sp>
      <p:pic>
        <p:nvPicPr>
          <p:cNvPr id="7" name="Picture 6" descr="A map of a city&#10;&#10;Description automatically generated with medium confidence">
            <a:extLst>
              <a:ext uri="{FF2B5EF4-FFF2-40B4-BE49-F238E27FC236}">
                <a16:creationId xmlns:a16="http://schemas.microsoft.com/office/drawing/2014/main" id="{D0E11163-BE0A-65C3-CF27-FFDEC9CEC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411" y="1411144"/>
            <a:ext cx="6142589" cy="465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7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530F82-4478-4084-A9E1-F0C0EB29CC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9275" y="415887"/>
            <a:ext cx="10213314" cy="727113"/>
          </a:xfrm>
        </p:spPr>
        <p:txBody>
          <a:bodyPr/>
          <a:lstStyle/>
          <a:p>
            <a:r>
              <a:rPr lang="en-US" dirty="0"/>
              <a:t>What is a Sustainable Community?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9B01B94-1A4C-48FD-8A24-1EB1F3B9880B}"/>
              </a:ext>
            </a:extLst>
          </p:cNvPr>
          <p:cNvSpPr txBox="1">
            <a:spLocks/>
          </p:cNvSpPr>
          <p:nvPr/>
        </p:nvSpPr>
        <p:spPr>
          <a:xfrm>
            <a:off x="527503" y="1486279"/>
            <a:ext cx="3197972" cy="43965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24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/>
              <a:t>Inclusive and </a:t>
            </a:r>
            <a:r>
              <a:rPr lang="en-US" sz="2400" b="1" dirty="0">
                <a:solidFill>
                  <a:srgbClr val="8DC63F"/>
                </a:solidFill>
              </a:rPr>
              <a:t>equitable</a:t>
            </a:r>
            <a:r>
              <a:rPr lang="en-US" sz="2400" dirty="0">
                <a:solidFill>
                  <a:srgbClr val="8DC63F"/>
                </a:solidFill>
              </a:rPr>
              <a:t> </a:t>
            </a:r>
            <a:r>
              <a:rPr lang="en-US" sz="2400" b="1" dirty="0">
                <a:solidFill>
                  <a:srgbClr val="8DC63F"/>
                </a:solidFill>
              </a:rPr>
              <a:t>community </a:t>
            </a:r>
            <a:r>
              <a:rPr lang="en-US" sz="2400" dirty="0"/>
              <a:t>impacts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/>
              <a:t>Thriving </a:t>
            </a:r>
            <a:r>
              <a:rPr lang="en-US" sz="2400" b="1" dirty="0">
                <a:solidFill>
                  <a:srgbClr val="8DC63F"/>
                </a:solidFill>
              </a:rPr>
              <a:t>local</a:t>
            </a:r>
            <a:r>
              <a:rPr lang="en-US" sz="2400" dirty="0">
                <a:solidFill>
                  <a:srgbClr val="8DC63F"/>
                </a:solidFill>
              </a:rPr>
              <a:t> </a:t>
            </a:r>
            <a:r>
              <a:rPr lang="en-US" sz="2400" b="1" dirty="0">
                <a:solidFill>
                  <a:srgbClr val="8DC63F"/>
                </a:solidFill>
              </a:rPr>
              <a:t>economies</a:t>
            </a:r>
            <a:endParaRPr lang="en-US" sz="2400" dirty="0">
              <a:solidFill>
                <a:srgbClr val="8DC63F"/>
              </a:solidFill>
            </a:endParaRP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/>
              <a:t>Well-steward </a:t>
            </a:r>
            <a:r>
              <a:rPr lang="en-US" sz="2400" b="1" dirty="0">
                <a:solidFill>
                  <a:srgbClr val="8DC63F"/>
                </a:solidFill>
              </a:rPr>
              <a:t>land and natural resources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400" dirty="0"/>
              <a:t>Vibrant and creative </a:t>
            </a:r>
            <a:r>
              <a:rPr lang="en-US" sz="2400" b="1" dirty="0">
                <a:solidFill>
                  <a:srgbClr val="8DC63F"/>
                </a:solidFill>
              </a:rPr>
              <a:t>cultural ecosystems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E223141-8297-44CC-AA4A-26377EE1F345}"/>
              </a:ext>
            </a:extLst>
          </p:cNvPr>
          <p:cNvSpPr txBox="1">
            <a:spLocks/>
          </p:cNvSpPr>
          <p:nvPr/>
        </p:nvSpPr>
        <p:spPr>
          <a:xfrm>
            <a:off x="4207306" y="1479432"/>
            <a:ext cx="3712547" cy="44033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2400"/>
              </a:spcBef>
              <a:buClr>
                <a:schemeClr val="tx1"/>
              </a:buClr>
              <a:buFont typeface="+mj-lt"/>
              <a:buAutoNum type="arabicPeriod" startAt="5"/>
            </a:pPr>
            <a:r>
              <a:rPr lang="en-US" sz="2400" dirty="0"/>
              <a:t>Dynamic and resilient </a:t>
            </a:r>
            <a:r>
              <a:rPr lang="en-US" sz="2400" b="1" dirty="0">
                <a:solidFill>
                  <a:srgbClr val="8DC63F"/>
                </a:solidFill>
              </a:rPr>
              <a:t>planning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Font typeface="+mj-lt"/>
              <a:buAutoNum type="arabicPeriod" startAt="5"/>
            </a:pPr>
            <a:r>
              <a:rPr lang="en-US" sz="2400" dirty="0"/>
              <a:t>Clean and diverse </a:t>
            </a:r>
            <a:r>
              <a:rPr lang="en-US" sz="2400" b="1" dirty="0">
                <a:solidFill>
                  <a:srgbClr val="8DC63F"/>
                </a:solidFill>
              </a:rPr>
              <a:t>transportation</a:t>
            </a:r>
            <a:r>
              <a:rPr lang="en-US" sz="2400" dirty="0"/>
              <a:t> systems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Font typeface="+mj-lt"/>
              <a:buAutoNum type="arabicPeriod" startAt="5"/>
            </a:pPr>
            <a:r>
              <a:rPr lang="en-US" sz="2400" dirty="0"/>
              <a:t>Renewable and efficient </a:t>
            </a:r>
            <a:r>
              <a:rPr lang="en-US" sz="2400" b="1" dirty="0">
                <a:solidFill>
                  <a:srgbClr val="8DC63F"/>
                </a:solidFill>
              </a:rPr>
              <a:t>energy infrastructure and operations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Font typeface="+mj-lt"/>
              <a:buAutoNum type="arabicPeriod" startAt="5"/>
            </a:pPr>
            <a:r>
              <a:rPr lang="en-US" sz="2400" dirty="0"/>
              <a:t>Inclusive</a:t>
            </a:r>
            <a:r>
              <a:rPr lang="en-US" sz="2400" b="1" dirty="0">
                <a:solidFill>
                  <a:srgbClr val="0AA245"/>
                </a:solidFill>
              </a:rPr>
              <a:t> </a:t>
            </a:r>
            <a:r>
              <a:rPr lang="en-US" sz="2400" b="1" dirty="0">
                <a:solidFill>
                  <a:srgbClr val="8DC63F"/>
                </a:solidFill>
              </a:rPr>
              <a:t>engagement, communication and education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1799867E-BC81-40E3-98E1-FC1EB9AFF09E}"/>
              </a:ext>
            </a:extLst>
          </p:cNvPr>
          <p:cNvSpPr txBox="1">
            <a:spLocks/>
          </p:cNvSpPr>
          <p:nvPr/>
        </p:nvSpPr>
        <p:spPr>
          <a:xfrm>
            <a:off x="8390299" y="1479432"/>
            <a:ext cx="3515466" cy="44033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2400"/>
              </a:spcBef>
              <a:buClr>
                <a:schemeClr val="tx1"/>
              </a:buClr>
              <a:buFont typeface="+mj-lt"/>
              <a:buAutoNum type="arabicPeriod" startAt="9"/>
            </a:pPr>
            <a:r>
              <a:rPr lang="en-US" sz="2400" dirty="0"/>
              <a:t>Strategic </a:t>
            </a:r>
            <a:r>
              <a:rPr lang="en-US" sz="2400" b="1" dirty="0">
                <a:solidFill>
                  <a:srgbClr val="8DC63F"/>
                </a:solidFill>
              </a:rPr>
              <a:t>materials management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Font typeface="+mj-lt"/>
              <a:buAutoNum type="arabicPeriod" startAt="9"/>
            </a:pPr>
            <a:r>
              <a:rPr lang="en-US" sz="2400" dirty="0"/>
              <a:t>Optimal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8DC63F"/>
                </a:solidFill>
              </a:rPr>
              <a:t>health and wellness</a:t>
            </a:r>
            <a:r>
              <a:rPr lang="en-US" sz="2400" b="1" dirty="0">
                <a:solidFill>
                  <a:srgbClr val="0AA245"/>
                </a:solidFill>
              </a:rPr>
              <a:t> </a:t>
            </a:r>
            <a:r>
              <a:rPr lang="en-US" sz="2400" dirty="0"/>
              <a:t>opportunities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Font typeface="+mj-lt"/>
              <a:buAutoNum type="arabicPeriod" startAt="9"/>
            </a:pPr>
            <a:r>
              <a:rPr lang="en-US" sz="2400" dirty="0"/>
              <a:t>Healthy, efficient, and diverse </a:t>
            </a:r>
            <a:r>
              <a:rPr lang="en-US" sz="2400" b="1" dirty="0">
                <a:solidFill>
                  <a:srgbClr val="8DC63F"/>
                </a:solidFill>
              </a:rPr>
              <a:t>housing</a:t>
            </a:r>
          </a:p>
          <a:p>
            <a:pPr marL="457200" indent="-457200">
              <a:spcBef>
                <a:spcPts val="2400"/>
              </a:spcBef>
              <a:buClr>
                <a:schemeClr val="tx1"/>
              </a:buClr>
              <a:buFont typeface="+mj-lt"/>
              <a:buAutoNum type="arabicPeriod" startAt="9"/>
            </a:pPr>
            <a:r>
              <a:rPr lang="en-US" sz="2400" dirty="0"/>
              <a:t>Effective, compassionate </a:t>
            </a:r>
            <a:r>
              <a:rPr lang="en-US" sz="2400" b="1" dirty="0">
                <a:solidFill>
                  <a:srgbClr val="8DC63F"/>
                </a:solidFill>
              </a:rPr>
              <a:t>homelessness prevention</a:t>
            </a:r>
          </a:p>
          <a:p>
            <a:pPr marL="344488" indent="-344488">
              <a:spcBef>
                <a:spcPts val="2400"/>
              </a:spcBef>
            </a:pPr>
            <a:endParaRPr lang="en-US" b="1" dirty="0">
              <a:solidFill>
                <a:srgbClr val="0AA245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3164EB-02B3-423D-9D3A-23AC4298E5A8}"/>
              </a:ext>
            </a:extLst>
          </p:cNvPr>
          <p:cNvCxnSpPr>
            <a:cxnSpLocks/>
          </p:cNvCxnSpPr>
          <p:nvPr/>
        </p:nvCxnSpPr>
        <p:spPr>
          <a:xfrm>
            <a:off x="3992968" y="1806006"/>
            <a:ext cx="0" cy="3556624"/>
          </a:xfrm>
          <a:prstGeom prst="line">
            <a:avLst/>
          </a:prstGeom>
          <a:ln w="15875">
            <a:solidFill>
              <a:srgbClr val="8DC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57BBAE-969B-4FBF-9EDD-495777CDCCD9}"/>
              </a:ext>
            </a:extLst>
          </p:cNvPr>
          <p:cNvCxnSpPr>
            <a:cxnSpLocks/>
          </p:cNvCxnSpPr>
          <p:nvPr/>
        </p:nvCxnSpPr>
        <p:spPr>
          <a:xfrm>
            <a:off x="8043520" y="1806006"/>
            <a:ext cx="0" cy="3556624"/>
          </a:xfrm>
          <a:prstGeom prst="line">
            <a:avLst/>
          </a:prstGeom>
          <a:ln w="15875">
            <a:solidFill>
              <a:srgbClr val="8DC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46BBB3A-83CC-441D-A7CE-561326146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760" y="5987945"/>
            <a:ext cx="584394" cy="5843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989FDD-15DA-4438-890C-6C1484FD5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389" y="5987945"/>
            <a:ext cx="584394" cy="5843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962E1C-AB4D-4008-8DB2-874DBA956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2607" y="5940219"/>
            <a:ext cx="584394" cy="5843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51FA88-51A3-4B23-BCCF-937B193CA0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5018" y="5987945"/>
            <a:ext cx="584394" cy="5843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EBBC7EA-DD99-4B58-9F50-F37F57E5C4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7338" y="5987945"/>
            <a:ext cx="584394" cy="5843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A5D76F-EF6F-4595-A939-8CE94AE154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9658" y="5987945"/>
            <a:ext cx="584394" cy="5843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9A605E8-319B-4A51-98CB-E0EA7D2C93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1978" y="5879311"/>
            <a:ext cx="584394" cy="5843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142AE1-D8DF-46BB-9A52-61F0D923AE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93236" y="5940219"/>
            <a:ext cx="584394" cy="58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3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7AFBBE-C24F-9634-4AFF-5E718BCDE0C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9275" y="415887"/>
            <a:ext cx="9887077" cy="727113"/>
          </a:xfrm>
        </p:spPr>
        <p:txBody>
          <a:bodyPr/>
          <a:lstStyle/>
          <a:p>
            <a:r>
              <a:rPr lang="en-US" dirty="0"/>
              <a:t>Project Examples: Recycling and Composting </a:t>
            </a:r>
          </a:p>
        </p:txBody>
      </p:sp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B4317621-FDA2-5F58-3B7A-ED3748611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688" y="1341527"/>
            <a:ext cx="2553729" cy="5248461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3FB202E0-4671-3405-FCE8-223475784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480" y="1341527"/>
            <a:ext cx="2553729" cy="5248459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10" name="Picture 9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A26E7C22-E96F-0BE0-CEFD-A66A84B14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273" y="1341527"/>
            <a:ext cx="2553728" cy="5248459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Picture 1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29D5E6B-F278-6D11-FAEC-76BBE06839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2896" y="1341528"/>
            <a:ext cx="2553729" cy="524846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6354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7AFBBE-C24F-9634-4AFF-5E718BCDE0C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Project Examples: Community Gardens</a:t>
            </a:r>
          </a:p>
        </p:txBody>
      </p:sp>
      <p:pic>
        <p:nvPicPr>
          <p:cNvPr id="6" name="Picture 5" descr="A picture containing text, vegetable&#10;&#10;Description automatically generated">
            <a:extLst>
              <a:ext uri="{FF2B5EF4-FFF2-40B4-BE49-F238E27FC236}">
                <a16:creationId xmlns:a16="http://schemas.microsoft.com/office/drawing/2014/main" id="{6AE347B7-7809-5CF1-C43B-8DEFCB5AF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695" y="1359190"/>
            <a:ext cx="2578375" cy="5299113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Picture 7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CB35CBB-F5CE-6743-F161-59FB40B63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593" y="1359190"/>
            <a:ext cx="2578376" cy="5299115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5F7E84C-DC10-B5AC-031D-E4A780FFD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491" y="1359190"/>
            <a:ext cx="2578376" cy="5299115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3502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7AFBBE-C24F-9634-4AFF-5E718BCDE0C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9275" y="415887"/>
            <a:ext cx="10167493" cy="727113"/>
          </a:xfrm>
        </p:spPr>
        <p:txBody>
          <a:bodyPr/>
          <a:lstStyle/>
          <a:p>
            <a:r>
              <a:rPr lang="en-US" dirty="0"/>
              <a:t>Project Examples: Creating Community Spaces </a:t>
            </a:r>
          </a:p>
        </p:txBody>
      </p:sp>
      <p:pic>
        <p:nvPicPr>
          <p:cNvPr id="11" name="Picture 10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38BB7BC3-AB98-4343-7CF1-66E966D9F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543" y="1331023"/>
            <a:ext cx="2621489" cy="5387723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4ACE12E-F39A-6ABB-CB7F-22B592068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563" y="1331022"/>
            <a:ext cx="2621490" cy="5387724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6551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7AFBBE-C24F-9634-4AFF-5E718BCDE0C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9275" y="415887"/>
            <a:ext cx="11642725" cy="727113"/>
          </a:xfrm>
        </p:spPr>
        <p:txBody>
          <a:bodyPr/>
          <a:lstStyle/>
          <a:p>
            <a:r>
              <a:rPr lang="en-US" dirty="0"/>
              <a:t>Project Examples: Celebrations, Community Building</a:t>
            </a:r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4E9A897-1D03-19A7-F239-B5AB0F258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029" y="1250730"/>
            <a:ext cx="2650785" cy="544793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FA854DC-CC80-1A7F-086E-93A9F7C7E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2007" y="1250730"/>
            <a:ext cx="2650785" cy="544793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479A33A-83E5-C28F-83B6-0D775AE93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393" y="1250730"/>
            <a:ext cx="2650785" cy="544793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95D9CCF-48DA-AE83-90D8-56F45C9177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9666" y="1280834"/>
            <a:ext cx="2621489" cy="5387723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1978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FD56EDE-AF62-874E-A371-31BF040B6E98}" vid="{C291FEE0-FE80-A54E-AF0A-978CE64D62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3DFF72B3118949A3F5D822343E04A8" ma:contentTypeVersion="16" ma:contentTypeDescription="Create a new document." ma:contentTypeScope="" ma:versionID="c4a16714a0fe9a3bfa74fe91ceffa61a">
  <xsd:schema xmlns:xsd="http://www.w3.org/2001/XMLSchema" xmlns:xs="http://www.w3.org/2001/XMLSchema" xmlns:p="http://schemas.microsoft.com/office/2006/metadata/properties" xmlns:ns2="53f070e7-bdf3-4f08-ace1-bd58b690abe0" xmlns:ns3="cf3745f4-26fe-4f73-83b4-05c10aa9b33d" targetNamespace="http://schemas.microsoft.com/office/2006/metadata/properties" ma:root="true" ma:fieldsID="0dd20cefba14e16f2094e8e39841d0d1" ns2:_="" ns3:_="">
    <xsd:import namespace="53f070e7-bdf3-4f08-ace1-bd58b690abe0"/>
    <xsd:import namespace="cf3745f4-26fe-4f73-83b4-05c10aa9b3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f070e7-bdf3-4f08-ace1-bd58b690ab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bb5b5bf-0475-4e08-9f9f-49974728ac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745f4-26fe-4f73-83b4-05c10aa9b33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530d76e-ee34-43cd-8276-6edd5e240846}" ma:internalName="TaxCatchAll" ma:showField="CatchAllData" ma:web="cf3745f4-26fe-4f73-83b4-05c10aa9b3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3745f4-26fe-4f73-83b4-05c10aa9b33d" xsi:nil="true"/>
    <lcf76f155ced4ddcb4097134ff3c332f xmlns="53f070e7-bdf3-4f08-ace1-bd58b690abe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7E4805-F6B5-47B2-A86D-FBE7D53438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f070e7-bdf3-4f08-ace1-bd58b690abe0"/>
    <ds:schemaRef ds:uri="cf3745f4-26fe-4f73-83b4-05c10aa9b3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79A999-5A17-4E61-BFCB-85FD4C60E642}">
  <ds:schemaRefs>
    <ds:schemaRef ds:uri="http://purl.org/dc/dcmitype/"/>
    <ds:schemaRef ds:uri="http://schemas.microsoft.com/office/2006/metadata/properties"/>
    <ds:schemaRef ds:uri="http://purl.org/dc/terms/"/>
    <ds:schemaRef ds:uri="53f070e7-bdf3-4f08-ace1-bd58b690abe0"/>
    <ds:schemaRef ds:uri="http://purl.org/dc/elements/1.1/"/>
    <ds:schemaRef ds:uri="http://schemas.microsoft.com/office/2006/documentManagement/types"/>
    <ds:schemaRef ds:uri="cf3745f4-26fe-4f73-83b4-05c10aa9b33d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42B8F57-935B-4434-A545-1CEFF7CE06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</TotalTime>
  <Words>305</Words>
  <Application>Microsoft Macintosh PowerPoint</Application>
  <PresentationFormat>Widescreen</PresentationFormat>
  <Paragraphs>59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Eastern Connecticut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LeClair, Jessica H.(Institute for Sustainable Energy)</dc:creator>
  <cp:lastModifiedBy>Lynn Stoddard</cp:lastModifiedBy>
  <cp:revision>35</cp:revision>
  <cp:lastPrinted>2019-09-26T15:02:07Z</cp:lastPrinted>
  <dcterms:created xsi:type="dcterms:W3CDTF">2019-05-06T17:59:13Z</dcterms:created>
  <dcterms:modified xsi:type="dcterms:W3CDTF">2023-03-23T14:34:12Z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0x010100773DFF72B3118949A3F5D822343E04A8</vt:lpwstr>
  </property>
</Properties>
</file>