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0" r:id="rId2"/>
  </p:sldMasterIdLst>
  <p:notesMasterIdLst>
    <p:notesMasterId r:id="rId16"/>
  </p:notesMasterIdLst>
  <p:handoutMasterIdLst>
    <p:handoutMasterId r:id="rId17"/>
  </p:handoutMasterIdLst>
  <p:sldIdLst>
    <p:sldId id="491" r:id="rId3"/>
    <p:sldId id="1178" r:id="rId4"/>
    <p:sldId id="1176" r:id="rId5"/>
    <p:sldId id="1177" r:id="rId6"/>
    <p:sldId id="599" r:id="rId7"/>
    <p:sldId id="1947" r:id="rId8"/>
    <p:sldId id="613" r:id="rId9"/>
    <p:sldId id="548" r:id="rId10"/>
    <p:sldId id="1204" r:id="rId11"/>
    <p:sldId id="618" r:id="rId12"/>
    <p:sldId id="1189" r:id="rId13"/>
    <p:sldId id="1180" r:id="rId14"/>
    <p:sldId id="1193" r:id="rId15"/>
  </p:sldIdLst>
  <p:sldSz cx="9144000" cy="6858000" type="screen4x3"/>
  <p:notesSz cx="70866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28">
          <p15:clr>
            <a:srgbClr val="A4A3A4"/>
          </p15:clr>
        </p15:guide>
        <p15:guide id="5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9F"/>
    <a:srgbClr val="202272"/>
    <a:srgbClr val="990099"/>
    <a:srgbClr val="0000FF"/>
    <a:srgbClr val="FF3300"/>
    <a:srgbClr val="4C034A"/>
    <a:srgbClr val="1000F6"/>
    <a:srgbClr val="F63409"/>
    <a:srgbClr val="DE3D1C"/>
    <a:srgbClr val="481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8" autoAdjust="0"/>
    <p:restoredTop sz="86307" autoAdjust="0"/>
  </p:normalViewPr>
  <p:slideViewPr>
    <p:cSldViewPr showGuides="1">
      <p:cViewPr varScale="1">
        <p:scale>
          <a:sx n="91" d="100"/>
          <a:sy n="91" d="100"/>
        </p:scale>
        <p:origin x="168" y="90"/>
      </p:cViewPr>
      <p:guideLst>
        <p:guide orient="horz" pos="2160"/>
        <p:guide pos="2880"/>
        <p:guide orient="horz" pos="4319"/>
        <p:guide pos="528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05B1C-95CC-4C98-9D25-37A13693439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2F8A3F-A3E1-411C-A790-1F97D84A1ECF}">
      <dgm:prSet phldrT="[Text]" custT="1"/>
      <dgm:spPr>
        <a:xfrm rot="16200000">
          <a:off x="-382523" y="382525"/>
          <a:ext cx="3352800" cy="2587749"/>
        </a:xfrm>
        <a:prstGeom prst="flowChartManualOperation">
          <a:avLst/>
        </a:prstGeom>
        <a:solidFill>
          <a:srgbClr val="00A6E0"/>
        </a:solidFill>
      </dgm:spPr>
      <dgm:t>
        <a:bodyPr/>
        <a:lstStyle/>
        <a:p>
          <a:r>
            <a:rPr lang="en-US" sz="2000" b="0" u="sng" dirty="0">
              <a:latin typeface="Calibri" pitchFamily="34" charset="0"/>
              <a:ea typeface="+mn-ea"/>
              <a:cs typeface="+mn-cs"/>
            </a:rPr>
            <a:t>Green Bank </a:t>
          </a:r>
          <a:r>
            <a:rPr lang="en-US" sz="2000" b="0" dirty="0">
              <a:latin typeface="Calibri" pitchFamily="34" charset="0"/>
              <a:ea typeface="+mn-ea"/>
              <a:cs typeface="+mn-cs"/>
            </a:rPr>
            <a:t>is </a:t>
          </a:r>
          <a:r>
            <a:rPr lang="en-US" sz="2000" b="0" u="sng" dirty="0">
              <a:latin typeface="Calibri" pitchFamily="34" charset="0"/>
              <a:ea typeface="+mn-ea"/>
              <a:cs typeface="+mn-cs"/>
            </a:rPr>
            <a:t>Seller</a:t>
          </a:r>
          <a:r>
            <a:rPr lang="en-US" sz="2000" b="0" dirty="0">
              <a:latin typeface="Calibri" pitchFamily="34" charset="0"/>
              <a:ea typeface="+mn-ea"/>
              <a:cs typeface="+mn-cs"/>
            </a:rPr>
            <a:t>: Oversees development, construction, &amp; asset management </a:t>
          </a:r>
        </a:p>
      </dgm:t>
    </dgm:pt>
    <dgm:pt modelId="{3F1380F7-93EF-4BCB-AB30-605938162827}" type="parTrans" cxnId="{EA8D5FD1-5676-43F1-9A6F-8AE034938D26}">
      <dgm:prSet/>
      <dgm:spPr/>
      <dgm:t>
        <a:bodyPr/>
        <a:lstStyle/>
        <a:p>
          <a:endParaRPr lang="en-US"/>
        </a:p>
      </dgm:t>
    </dgm:pt>
    <dgm:pt modelId="{77E02902-EE73-4302-A6F1-A8306DE14815}" type="sibTrans" cxnId="{EA8D5FD1-5676-43F1-9A6F-8AE034938D26}">
      <dgm:prSet/>
      <dgm:spPr/>
      <dgm:t>
        <a:bodyPr/>
        <a:lstStyle/>
        <a:p>
          <a:endParaRPr lang="en-US"/>
        </a:p>
      </dgm:t>
    </dgm:pt>
    <dgm:pt modelId="{C42AA9AE-2D65-4C4A-805D-68DD746DEF74}">
      <dgm:prSet phldrT="[Text]" custT="1"/>
      <dgm:spPr>
        <a:xfrm rot="16200000">
          <a:off x="2400299" y="382525"/>
          <a:ext cx="3352800" cy="2587749"/>
        </a:xfrm>
        <a:prstGeom prst="flowChartManualOperation">
          <a:avLst/>
        </a:prstGeom>
        <a:ln>
          <a:solidFill>
            <a:srgbClr val="8BC53F"/>
          </a:solidFill>
        </a:ln>
      </dgm:spPr>
      <dgm:t>
        <a:bodyPr/>
        <a:lstStyle/>
        <a:p>
          <a:r>
            <a:rPr lang="en-US" sz="2000" b="0" u="sng" dirty="0">
              <a:latin typeface="Calibri" pitchFamily="34" charset="0"/>
              <a:ea typeface="+mn-ea"/>
              <a:cs typeface="+mn-cs"/>
            </a:rPr>
            <a:t>Building </a:t>
          </a:r>
          <a:r>
            <a:rPr lang="en-US" sz="2000" b="0" dirty="0">
              <a:latin typeface="Calibri" pitchFamily="34" charset="0"/>
              <a:ea typeface="+mn-ea"/>
              <a:cs typeface="+mn-cs"/>
            </a:rPr>
            <a:t>is </a:t>
          </a:r>
          <a:r>
            <a:rPr lang="en-US" sz="2000" b="0" u="sng" dirty="0">
              <a:latin typeface="Calibri" pitchFamily="34" charset="0"/>
              <a:ea typeface="+mn-ea"/>
              <a:cs typeface="+mn-cs"/>
            </a:rPr>
            <a:t>Buyer</a:t>
          </a:r>
          <a:r>
            <a:rPr lang="en-US" sz="2000" b="0" dirty="0">
              <a:latin typeface="Calibri" pitchFamily="34" charset="0"/>
              <a:ea typeface="+mn-ea"/>
              <a:cs typeface="+mn-cs"/>
            </a:rPr>
            <a:t>: Purchases electricity from solar installed on property</a:t>
          </a:r>
        </a:p>
      </dgm:t>
    </dgm:pt>
    <dgm:pt modelId="{CE7913FE-4732-4127-99A4-2947B33BBC79}" type="parTrans" cxnId="{4AB588EF-0956-41A9-982C-A8D9F80C8CFF}">
      <dgm:prSet/>
      <dgm:spPr/>
      <dgm:t>
        <a:bodyPr/>
        <a:lstStyle/>
        <a:p>
          <a:endParaRPr lang="en-US"/>
        </a:p>
      </dgm:t>
    </dgm:pt>
    <dgm:pt modelId="{E0A58E8C-A4D9-44B8-8FF1-A85937D7F127}" type="sibTrans" cxnId="{4AB588EF-0956-41A9-982C-A8D9F80C8CFF}">
      <dgm:prSet/>
      <dgm:spPr/>
      <dgm:t>
        <a:bodyPr/>
        <a:lstStyle/>
        <a:p>
          <a:endParaRPr lang="en-US"/>
        </a:p>
      </dgm:t>
    </dgm:pt>
    <dgm:pt modelId="{D2A5E72D-ABD3-4525-8DFD-5553EBB5EB68}">
      <dgm:prSet phldrT="[Text]" custT="1"/>
      <dgm:spPr>
        <a:xfrm rot="16200000">
          <a:off x="-382523" y="382525"/>
          <a:ext cx="3352800" cy="2587749"/>
        </a:xfrm>
        <a:solidFill>
          <a:srgbClr val="30318C"/>
        </a:solidFill>
      </dgm:spPr>
      <dgm:t>
        <a:bodyPr/>
        <a:lstStyle/>
        <a:p>
          <a:r>
            <a:rPr lang="en-US" sz="2000" b="0" dirty="0">
              <a:latin typeface="Calibri" pitchFamily="34" charset="0"/>
              <a:ea typeface="+mn-ea"/>
              <a:cs typeface="+mn-cs"/>
            </a:rPr>
            <a:t>Contract between  Seller (generates electricity) and Buyer (purchases electricity)</a:t>
          </a:r>
        </a:p>
      </dgm:t>
    </dgm:pt>
    <dgm:pt modelId="{335E7BBA-AF15-423F-9E17-9C550D6082C1}" type="parTrans" cxnId="{D37F6E6E-F0F1-4DF3-A46F-27FA02DB2A04}">
      <dgm:prSet/>
      <dgm:spPr/>
      <dgm:t>
        <a:bodyPr/>
        <a:lstStyle/>
        <a:p>
          <a:endParaRPr lang="en-US"/>
        </a:p>
      </dgm:t>
    </dgm:pt>
    <dgm:pt modelId="{ACFA6DD9-3307-4771-8B57-00FA7A45F298}" type="sibTrans" cxnId="{D37F6E6E-F0F1-4DF3-A46F-27FA02DB2A04}">
      <dgm:prSet/>
      <dgm:spPr/>
      <dgm:t>
        <a:bodyPr/>
        <a:lstStyle/>
        <a:p>
          <a:endParaRPr lang="en-US"/>
        </a:p>
      </dgm:t>
    </dgm:pt>
    <dgm:pt modelId="{AA34650F-DE0C-4962-9284-0A0D476A9E53}" type="pres">
      <dgm:prSet presAssocID="{71F05B1C-95CC-4C98-9D25-37A13693439E}" presName="Name0" presStyleCnt="0">
        <dgm:presLayoutVars>
          <dgm:dir/>
          <dgm:resizeHandles val="exact"/>
        </dgm:presLayoutVars>
      </dgm:prSet>
      <dgm:spPr/>
    </dgm:pt>
    <dgm:pt modelId="{1195B6EF-2776-4470-ADF1-46298BE2A4BD}" type="pres">
      <dgm:prSet presAssocID="{D2A5E72D-ABD3-4525-8DFD-5553EBB5EB68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</dgm:pt>
    <dgm:pt modelId="{2A4EC92A-D75A-4C5E-80BD-B1C01B490D65}" type="pres">
      <dgm:prSet presAssocID="{ACFA6DD9-3307-4771-8B57-00FA7A45F298}" presName="sibTrans" presStyleCnt="0"/>
      <dgm:spPr/>
    </dgm:pt>
    <dgm:pt modelId="{2BA29965-69DA-44AC-8B4D-936982A0624F}" type="pres">
      <dgm:prSet presAssocID="{C82F8A3F-A3E1-411C-A790-1F97D84A1ECF}" presName="node" presStyleLbl="node1" presStyleIdx="1" presStyleCnt="3" custLinFactNeighborX="-512" custLinFactNeighborY="0">
        <dgm:presLayoutVars>
          <dgm:bulletEnabled val="1"/>
        </dgm:presLayoutVars>
      </dgm:prSet>
      <dgm:spPr/>
    </dgm:pt>
    <dgm:pt modelId="{9835B6E2-1B27-4E4A-9578-7380BC698F6B}" type="pres">
      <dgm:prSet presAssocID="{77E02902-EE73-4302-A6F1-A8306DE14815}" presName="sibTrans" presStyleCnt="0"/>
      <dgm:spPr/>
    </dgm:pt>
    <dgm:pt modelId="{78CF5B8A-341C-4BEC-9A23-24B4DEFFED85}" type="pres">
      <dgm:prSet presAssocID="{C42AA9AE-2D65-4C4A-805D-68DD746DEF74}" presName="node" presStyleLbl="node1" presStyleIdx="2" presStyleCnt="3">
        <dgm:presLayoutVars>
          <dgm:bulletEnabled val="1"/>
        </dgm:presLayoutVars>
      </dgm:prSet>
      <dgm:spPr/>
    </dgm:pt>
  </dgm:ptLst>
  <dgm:cxnLst>
    <dgm:cxn modelId="{6E24F703-9CE1-4CA1-BE96-039EBD107BD0}" type="presOf" srcId="{C82F8A3F-A3E1-411C-A790-1F97D84A1ECF}" destId="{2BA29965-69DA-44AC-8B4D-936982A0624F}" srcOrd="0" destOrd="0" presId="urn:microsoft.com/office/officeart/2005/8/layout/hList6"/>
    <dgm:cxn modelId="{4975CC6C-4004-4097-8BBD-1791EC76DFC7}" type="presOf" srcId="{C42AA9AE-2D65-4C4A-805D-68DD746DEF74}" destId="{78CF5B8A-341C-4BEC-9A23-24B4DEFFED85}" srcOrd="0" destOrd="0" presId="urn:microsoft.com/office/officeart/2005/8/layout/hList6"/>
    <dgm:cxn modelId="{D37F6E6E-F0F1-4DF3-A46F-27FA02DB2A04}" srcId="{71F05B1C-95CC-4C98-9D25-37A13693439E}" destId="{D2A5E72D-ABD3-4525-8DFD-5553EBB5EB68}" srcOrd="0" destOrd="0" parTransId="{335E7BBA-AF15-423F-9E17-9C550D6082C1}" sibTransId="{ACFA6DD9-3307-4771-8B57-00FA7A45F298}"/>
    <dgm:cxn modelId="{92DBBE74-83C1-4CD4-8E3E-2C0EB8B42112}" type="presOf" srcId="{D2A5E72D-ABD3-4525-8DFD-5553EBB5EB68}" destId="{1195B6EF-2776-4470-ADF1-46298BE2A4BD}" srcOrd="0" destOrd="0" presId="urn:microsoft.com/office/officeart/2005/8/layout/hList6"/>
    <dgm:cxn modelId="{1EFC549B-86FF-4C5E-A34F-1025A8C4C68C}" type="presOf" srcId="{71F05B1C-95CC-4C98-9D25-37A13693439E}" destId="{AA34650F-DE0C-4962-9284-0A0D476A9E53}" srcOrd="0" destOrd="0" presId="urn:microsoft.com/office/officeart/2005/8/layout/hList6"/>
    <dgm:cxn modelId="{EA8D5FD1-5676-43F1-9A6F-8AE034938D26}" srcId="{71F05B1C-95CC-4C98-9D25-37A13693439E}" destId="{C82F8A3F-A3E1-411C-A790-1F97D84A1ECF}" srcOrd="1" destOrd="0" parTransId="{3F1380F7-93EF-4BCB-AB30-605938162827}" sibTransId="{77E02902-EE73-4302-A6F1-A8306DE14815}"/>
    <dgm:cxn modelId="{4AB588EF-0956-41A9-982C-A8D9F80C8CFF}" srcId="{71F05B1C-95CC-4C98-9D25-37A13693439E}" destId="{C42AA9AE-2D65-4C4A-805D-68DD746DEF74}" srcOrd="2" destOrd="0" parTransId="{CE7913FE-4732-4127-99A4-2947B33BBC79}" sibTransId="{E0A58E8C-A4D9-44B8-8FF1-A85937D7F127}"/>
    <dgm:cxn modelId="{F403637E-8B33-4D14-A06F-B2AA6D95357D}" type="presParOf" srcId="{AA34650F-DE0C-4962-9284-0A0D476A9E53}" destId="{1195B6EF-2776-4470-ADF1-46298BE2A4BD}" srcOrd="0" destOrd="0" presId="urn:microsoft.com/office/officeart/2005/8/layout/hList6"/>
    <dgm:cxn modelId="{801CD0E7-E9D6-44B6-A2EE-5B61D975844F}" type="presParOf" srcId="{AA34650F-DE0C-4962-9284-0A0D476A9E53}" destId="{2A4EC92A-D75A-4C5E-80BD-B1C01B490D65}" srcOrd="1" destOrd="0" presId="urn:microsoft.com/office/officeart/2005/8/layout/hList6"/>
    <dgm:cxn modelId="{59827361-36AB-4CC2-B161-BF50C84B28B8}" type="presParOf" srcId="{AA34650F-DE0C-4962-9284-0A0D476A9E53}" destId="{2BA29965-69DA-44AC-8B4D-936982A0624F}" srcOrd="2" destOrd="0" presId="urn:microsoft.com/office/officeart/2005/8/layout/hList6"/>
    <dgm:cxn modelId="{735075B7-3F7D-44E9-B852-DD6173641A6D}" type="presParOf" srcId="{AA34650F-DE0C-4962-9284-0A0D476A9E53}" destId="{9835B6E2-1B27-4E4A-9578-7380BC698F6B}" srcOrd="3" destOrd="0" presId="urn:microsoft.com/office/officeart/2005/8/layout/hList6"/>
    <dgm:cxn modelId="{FA4524A7-8E2C-4536-B0BD-E19E5A3CD30F}" type="presParOf" srcId="{AA34650F-DE0C-4962-9284-0A0D476A9E53}" destId="{78CF5B8A-341C-4BEC-9A23-24B4DEFFED8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077DC-A608-445F-BC86-77267F76C87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E08946-C626-4B11-94E5-792B31A39BF4}">
      <dgm:prSet phldrT="[Text]"/>
      <dgm:spPr/>
      <dgm:t>
        <a:bodyPr/>
        <a:lstStyle/>
        <a:p>
          <a:r>
            <a:rPr lang="en-US" b="1" dirty="0"/>
            <a:t>No upfront costs</a:t>
          </a:r>
        </a:p>
      </dgm:t>
    </dgm:pt>
    <dgm:pt modelId="{B2F5D437-420E-4CC9-80E8-6AFA80159A2F}" type="parTrans" cxnId="{B4038169-C240-4C6F-B751-CD90CD253BB8}">
      <dgm:prSet/>
      <dgm:spPr/>
      <dgm:t>
        <a:bodyPr/>
        <a:lstStyle/>
        <a:p>
          <a:endParaRPr lang="en-US" b="1"/>
        </a:p>
      </dgm:t>
    </dgm:pt>
    <dgm:pt modelId="{54C107E6-99A0-4A82-B44B-61EAC1B03E2A}" type="sibTrans" cxnId="{B4038169-C240-4C6F-B751-CD90CD253BB8}">
      <dgm:prSet/>
      <dgm:spPr/>
      <dgm:t>
        <a:bodyPr/>
        <a:lstStyle/>
        <a:p>
          <a:endParaRPr lang="en-US" b="1"/>
        </a:p>
      </dgm:t>
    </dgm:pt>
    <dgm:pt modelId="{5E8A1F8B-3B05-4F1D-B7F9-A20D7F934E18}">
      <dgm:prSet phldrT="[Text]"/>
      <dgm:spPr/>
      <dgm:t>
        <a:bodyPr/>
        <a:lstStyle/>
        <a:p>
          <a:r>
            <a:rPr lang="en-US" b="1" dirty="0"/>
            <a:t>Lock in low electricity rate</a:t>
          </a:r>
        </a:p>
      </dgm:t>
    </dgm:pt>
    <dgm:pt modelId="{B10D80B2-A70D-44E7-B33D-57E2C2239487}" type="parTrans" cxnId="{B47E5578-6A2E-4E2D-914D-E1CEC37A4297}">
      <dgm:prSet/>
      <dgm:spPr/>
      <dgm:t>
        <a:bodyPr/>
        <a:lstStyle/>
        <a:p>
          <a:endParaRPr lang="en-US" b="1"/>
        </a:p>
      </dgm:t>
    </dgm:pt>
    <dgm:pt modelId="{2603F7F0-5781-4114-9B1F-6F06BCD0A657}" type="sibTrans" cxnId="{B47E5578-6A2E-4E2D-914D-E1CEC37A4297}">
      <dgm:prSet/>
      <dgm:spPr/>
      <dgm:t>
        <a:bodyPr/>
        <a:lstStyle/>
        <a:p>
          <a:endParaRPr lang="en-US" b="1"/>
        </a:p>
      </dgm:t>
    </dgm:pt>
    <dgm:pt modelId="{DBDFD270-0E52-4743-99B1-1276CDD24776}">
      <dgm:prSet phldrT="[Text]"/>
      <dgm:spPr/>
      <dgm:t>
        <a:bodyPr/>
        <a:lstStyle/>
        <a:p>
          <a:r>
            <a:rPr lang="en-US" b="1" dirty="0"/>
            <a:t>Positive cash flow</a:t>
          </a:r>
        </a:p>
      </dgm:t>
    </dgm:pt>
    <dgm:pt modelId="{CB20D0C4-FB4A-4251-B48A-E3EA68CB8DA6}" type="parTrans" cxnId="{332B0AD5-BA14-4B85-BE2B-28485ECFCAF9}">
      <dgm:prSet/>
      <dgm:spPr/>
      <dgm:t>
        <a:bodyPr/>
        <a:lstStyle/>
        <a:p>
          <a:endParaRPr lang="en-US" b="1"/>
        </a:p>
      </dgm:t>
    </dgm:pt>
    <dgm:pt modelId="{92F587F8-EB14-4D48-BB02-13E3C6F11AF4}" type="sibTrans" cxnId="{332B0AD5-BA14-4B85-BE2B-28485ECFCAF9}">
      <dgm:prSet/>
      <dgm:spPr/>
      <dgm:t>
        <a:bodyPr/>
        <a:lstStyle/>
        <a:p>
          <a:endParaRPr lang="en-US" b="1"/>
        </a:p>
      </dgm:t>
    </dgm:pt>
    <dgm:pt modelId="{169B61C1-FCD2-4FB1-A999-86E83F21C2C1}">
      <dgm:prSet phldrT="[Text]"/>
      <dgm:spPr/>
      <dgm:t>
        <a:bodyPr/>
        <a:lstStyle/>
        <a:p>
          <a:r>
            <a:rPr lang="en-US" b="1" dirty="0"/>
            <a:t>No operations &amp; maintenance costs</a:t>
          </a:r>
        </a:p>
      </dgm:t>
    </dgm:pt>
    <dgm:pt modelId="{20CE8D09-588E-48A7-AC83-BA7822D2E642}" type="parTrans" cxnId="{D918D352-8A11-45A4-8842-617EAC3A0E5C}">
      <dgm:prSet/>
      <dgm:spPr/>
      <dgm:t>
        <a:bodyPr/>
        <a:lstStyle/>
        <a:p>
          <a:endParaRPr lang="en-US" b="1"/>
        </a:p>
      </dgm:t>
    </dgm:pt>
    <dgm:pt modelId="{33128FA8-5D3F-4549-B44C-41D018C6A5FB}" type="sibTrans" cxnId="{D918D352-8A11-45A4-8842-617EAC3A0E5C}">
      <dgm:prSet/>
      <dgm:spPr/>
      <dgm:t>
        <a:bodyPr/>
        <a:lstStyle/>
        <a:p>
          <a:endParaRPr lang="en-US" b="1"/>
        </a:p>
      </dgm:t>
    </dgm:pt>
    <dgm:pt modelId="{50E310E7-2A8C-4E1D-9B59-7EAD8C0B296B}">
      <dgm:prSet phldrT="[Text]"/>
      <dgm:spPr/>
      <dgm:t>
        <a:bodyPr/>
        <a:lstStyle/>
        <a:p>
          <a:r>
            <a:rPr lang="en-US" b="1" dirty="0"/>
            <a:t>Preserve capital &amp; credit lines</a:t>
          </a:r>
        </a:p>
      </dgm:t>
    </dgm:pt>
    <dgm:pt modelId="{A6CDA4B2-F796-4005-B518-476EDAE6278E}" type="parTrans" cxnId="{BCE3A3F6-2BDB-4828-8926-FD9FC3A9C801}">
      <dgm:prSet/>
      <dgm:spPr/>
      <dgm:t>
        <a:bodyPr/>
        <a:lstStyle/>
        <a:p>
          <a:endParaRPr lang="en-US" b="1"/>
        </a:p>
      </dgm:t>
    </dgm:pt>
    <dgm:pt modelId="{25666025-1B1C-4EDC-AABB-7903F7823E35}" type="sibTrans" cxnId="{BCE3A3F6-2BDB-4828-8926-FD9FC3A9C801}">
      <dgm:prSet/>
      <dgm:spPr/>
      <dgm:t>
        <a:bodyPr/>
        <a:lstStyle/>
        <a:p>
          <a:endParaRPr lang="en-US" b="1"/>
        </a:p>
      </dgm:t>
    </dgm:pt>
    <dgm:pt modelId="{1A7D7A75-D585-480D-96BC-9D258E7A8D12}">
      <dgm:prSet phldrT="[Text]"/>
      <dgm:spPr/>
      <dgm:t>
        <a:bodyPr/>
        <a:lstStyle/>
        <a:p>
          <a:r>
            <a:rPr lang="en-US" b="1" dirty="0"/>
            <a:t>Managed by a third-party solar system owner</a:t>
          </a:r>
        </a:p>
      </dgm:t>
    </dgm:pt>
    <dgm:pt modelId="{55F47978-926C-41D0-B809-6B5CC7232AD6}" type="parTrans" cxnId="{129375CA-E74F-4150-A3B8-8B387983D15B}">
      <dgm:prSet/>
      <dgm:spPr/>
      <dgm:t>
        <a:bodyPr/>
        <a:lstStyle/>
        <a:p>
          <a:endParaRPr lang="en-US" b="1"/>
        </a:p>
      </dgm:t>
    </dgm:pt>
    <dgm:pt modelId="{49BFC670-CA1F-4F7B-A049-4FE3DCA7AC30}" type="sibTrans" cxnId="{129375CA-E74F-4150-A3B8-8B387983D15B}">
      <dgm:prSet/>
      <dgm:spPr/>
      <dgm:t>
        <a:bodyPr/>
        <a:lstStyle/>
        <a:p>
          <a:endParaRPr lang="en-US" b="1"/>
        </a:p>
      </dgm:t>
    </dgm:pt>
    <dgm:pt modelId="{22C14028-7194-4678-957F-20D51D77CE58}" type="pres">
      <dgm:prSet presAssocID="{7C3077DC-A608-445F-BC86-77267F76C878}" presName="diagram" presStyleCnt="0">
        <dgm:presLayoutVars>
          <dgm:dir/>
          <dgm:resizeHandles val="exact"/>
        </dgm:presLayoutVars>
      </dgm:prSet>
      <dgm:spPr/>
    </dgm:pt>
    <dgm:pt modelId="{A058A879-F36B-46F1-BD3A-E397FC4AF7DB}" type="pres">
      <dgm:prSet presAssocID="{02E08946-C626-4B11-94E5-792B31A39BF4}" presName="node" presStyleLbl="node1" presStyleIdx="0" presStyleCnt="6">
        <dgm:presLayoutVars>
          <dgm:bulletEnabled val="1"/>
        </dgm:presLayoutVars>
      </dgm:prSet>
      <dgm:spPr/>
    </dgm:pt>
    <dgm:pt modelId="{64C396D8-01BF-413E-B790-680BED0305D5}" type="pres">
      <dgm:prSet presAssocID="{54C107E6-99A0-4A82-B44B-61EAC1B03E2A}" presName="sibTrans" presStyleCnt="0"/>
      <dgm:spPr/>
    </dgm:pt>
    <dgm:pt modelId="{A942C87B-4327-41E2-891D-EC091238B8AD}" type="pres">
      <dgm:prSet presAssocID="{5E8A1F8B-3B05-4F1D-B7F9-A20D7F934E18}" presName="node" presStyleLbl="node1" presStyleIdx="1" presStyleCnt="6">
        <dgm:presLayoutVars>
          <dgm:bulletEnabled val="1"/>
        </dgm:presLayoutVars>
      </dgm:prSet>
      <dgm:spPr/>
    </dgm:pt>
    <dgm:pt modelId="{5A450F02-3EF8-41C7-9B1B-0BEDC17BD24A}" type="pres">
      <dgm:prSet presAssocID="{2603F7F0-5781-4114-9B1F-6F06BCD0A657}" presName="sibTrans" presStyleCnt="0"/>
      <dgm:spPr/>
    </dgm:pt>
    <dgm:pt modelId="{862551CE-783B-4748-9C43-825F18419089}" type="pres">
      <dgm:prSet presAssocID="{DBDFD270-0E52-4743-99B1-1276CDD24776}" presName="node" presStyleLbl="node1" presStyleIdx="2" presStyleCnt="6">
        <dgm:presLayoutVars>
          <dgm:bulletEnabled val="1"/>
        </dgm:presLayoutVars>
      </dgm:prSet>
      <dgm:spPr/>
    </dgm:pt>
    <dgm:pt modelId="{D79F8C49-6602-4144-BCBC-56C6B93075C2}" type="pres">
      <dgm:prSet presAssocID="{92F587F8-EB14-4D48-BB02-13E3C6F11AF4}" presName="sibTrans" presStyleCnt="0"/>
      <dgm:spPr/>
    </dgm:pt>
    <dgm:pt modelId="{13383DA5-D5EF-4815-AAEB-82780796C27F}" type="pres">
      <dgm:prSet presAssocID="{169B61C1-FCD2-4FB1-A999-86E83F21C2C1}" presName="node" presStyleLbl="node1" presStyleIdx="3" presStyleCnt="6">
        <dgm:presLayoutVars>
          <dgm:bulletEnabled val="1"/>
        </dgm:presLayoutVars>
      </dgm:prSet>
      <dgm:spPr/>
    </dgm:pt>
    <dgm:pt modelId="{33DF44E0-B8BD-4C16-80C4-C682EBF05E56}" type="pres">
      <dgm:prSet presAssocID="{33128FA8-5D3F-4549-B44C-41D018C6A5FB}" presName="sibTrans" presStyleCnt="0"/>
      <dgm:spPr/>
    </dgm:pt>
    <dgm:pt modelId="{283B2726-AA9F-466C-9FCD-A8751F5523D4}" type="pres">
      <dgm:prSet presAssocID="{50E310E7-2A8C-4E1D-9B59-7EAD8C0B296B}" presName="node" presStyleLbl="node1" presStyleIdx="4" presStyleCnt="6">
        <dgm:presLayoutVars>
          <dgm:bulletEnabled val="1"/>
        </dgm:presLayoutVars>
      </dgm:prSet>
      <dgm:spPr/>
    </dgm:pt>
    <dgm:pt modelId="{179BD31E-EE80-44AB-A558-B0EAF00D3B43}" type="pres">
      <dgm:prSet presAssocID="{25666025-1B1C-4EDC-AABB-7903F7823E35}" presName="sibTrans" presStyleCnt="0"/>
      <dgm:spPr/>
    </dgm:pt>
    <dgm:pt modelId="{D7A8F18C-206F-4E96-B173-AC6251EA1D44}" type="pres">
      <dgm:prSet presAssocID="{1A7D7A75-D585-480D-96BC-9D258E7A8D12}" presName="node" presStyleLbl="node1" presStyleIdx="5" presStyleCnt="6">
        <dgm:presLayoutVars>
          <dgm:bulletEnabled val="1"/>
        </dgm:presLayoutVars>
      </dgm:prSet>
      <dgm:spPr/>
    </dgm:pt>
  </dgm:ptLst>
  <dgm:cxnLst>
    <dgm:cxn modelId="{E451E70D-A397-4B2A-868D-E9C3927BF1AD}" type="presOf" srcId="{5E8A1F8B-3B05-4F1D-B7F9-A20D7F934E18}" destId="{A942C87B-4327-41E2-891D-EC091238B8AD}" srcOrd="0" destOrd="0" presId="urn:microsoft.com/office/officeart/2005/8/layout/default"/>
    <dgm:cxn modelId="{F608BB17-4DEC-4EA2-B196-7E703A4C0E0B}" type="presOf" srcId="{DBDFD270-0E52-4743-99B1-1276CDD24776}" destId="{862551CE-783B-4748-9C43-825F18419089}" srcOrd="0" destOrd="0" presId="urn:microsoft.com/office/officeart/2005/8/layout/default"/>
    <dgm:cxn modelId="{9FF4512C-CB17-461D-B631-9E5800600BB9}" type="presOf" srcId="{7C3077DC-A608-445F-BC86-77267F76C878}" destId="{22C14028-7194-4678-957F-20D51D77CE58}" srcOrd="0" destOrd="0" presId="urn:microsoft.com/office/officeart/2005/8/layout/default"/>
    <dgm:cxn modelId="{B4038169-C240-4C6F-B751-CD90CD253BB8}" srcId="{7C3077DC-A608-445F-BC86-77267F76C878}" destId="{02E08946-C626-4B11-94E5-792B31A39BF4}" srcOrd="0" destOrd="0" parTransId="{B2F5D437-420E-4CC9-80E8-6AFA80159A2F}" sibTransId="{54C107E6-99A0-4A82-B44B-61EAC1B03E2A}"/>
    <dgm:cxn modelId="{F9B70A70-05C4-4EFC-882F-4180ED8A79E5}" type="presOf" srcId="{02E08946-C626-4B11-94E5-792B31A39BF4}" destId="{A058A879-F36B-46F1-BD3A-E397FC4AF7DB}" srcOrd="0" destOrd="0" presId="urn:microsoft.com/office/officeart/2005/8/layout/default"/>
    <dgm:cxn modelId="{D918D352-8A11-45A4-8842-617EAC3A0E5C}" srcId="{7C3077DC-A608-445F-BC86-77267F76C878}" destId="{169B61C1-FCD2-4FB1-A999-86E83F21C2C1}" srcOrd="3" destOrd="0" parTransId="{20CE8D09-588E-48A7-AC83-BA7822D2E642}" sibTransId="{33128FA8-5D3F-4549-B44C-41D018C6A5FB}"/>
    <dgm:cxn modelId="{DEF8CD56-A72E-4D71-95D3-51F5236BF86D}" type="presOf" srcId="{169B61C1-FCD2-4FB1-A999-86E83F21C2C1}" destId="{13383DA5-D5EF-4815-AAEB-82780796C27F}" srcOrd="0" destOrd="0" presId="urn:microsoft.com/office/officeart/2005/8/layout/default"/>
    <dgm:cxn modelId="{B47E5578-6A2E-4E2D-914D-E1CEC37A4297}" srcId="{7C3077DC-A608-445F-BC86-77267F76C878}" destId="{5E8A1F8B-3B05-4F1D-B7F9-A20D7F934E18}" srcOrd="1" destOrd="0" parTransId="{B10D80B2-A70D-44E7-B33D-57E2C2239487}" sibTransId="{2603F7F0-5781-4114-9B1F-6F06BCD0A657}"/>
    <dgm:cxn modelId="{93B3359D-CD93-4A6E-841E-460A6AB6F7F9}" type="presOf" srcId="{50E310E7-2A8C-4E1D-9B59-7EAD8C0B296B}" destId="{283B2726-AA9F-466C-9FCD-A8751F5523D4}" srcOrd="0" destOrd="0" presId="urn:microsoft.com/office/officeart/2005/8/layout/default"/>
    <dgm:cxn modelId="{129375CA-E74F-4150-A3B8-8B387983D15B}" srcId="{7C3077DC-A608-445F-BC86-77267F76C878}" destId="{1A7D7A75-D585-480D-96BC-9D258E7A8D12}" srcOrd="5" destOrd="0" parTransId="{55F47978-926C-41D0-B809-6B5CC7232AD6}" sibTransId="{49BFC670-CA1F-4F7B-A049-4FE3DCA7AC30}"/>
    <dgm:cxn modelId="{332B0AD5-BA14-4B85-BE2B-28485ECFCAF9}" srcId="{7C3077DC-A608-445F-BC86-77267F76C878}" destId="{DBDFD270-0E52-4743-99B1-1276CDD24776}" srcOrd="2" destOrd="0" parTransId="{CB20D0C4-FB4A-4251-B48A-E3EA68CB8DA6}" sibTransId="{92F587F8-EB14-4D48-BB02-13E3C6F11AF4}"/>
    <dgm:cxn modelId="{26AE09E9-113D-48F2-A6CD-96872C6F41E9}" type="presOf" srcId="{1A7D7A75-D585-480D-96BC-9D258E7A8D12}" destId="{D7A8F18C-206F-4E96-B173-AC6251EA1D44}" srcOrd="0" destOrd="0" presId="urn:microsoft.com/office/officeart/2005/8/layout/default"/>
    <dgm:cxn modelId="{BCE3A3F6-2BDB-4828-8926-FD9FC3A9C801}" srcId="{7C3077DC-A608-445F-BC86-77267F76C878}" destId="{50E310E7-2A8C-4E1D-9B59-7EAD8C0B296B}" srcOrd="4" destOrd="0" parTransId="{A6CDA4B2-F796-4005-B518-476EDAE6278E}" sibTransId="{25666025-1B1C-4EDC-AABB-7903F7823E35}"/>
    <dgm:cxn modelId="{F4E439DE-130D-408F-B970-31021AC684C8}" type="presParOf" srcId="{22C14028-7194-4678-957F-20D51D77CE58}" destId="{A058A879-F36B-46F1-BD3A-E397FC4AF7DB}" srcOrd="0" destOrd="0" presId="urn:microsoft.com/office/officeart/2005/8/layout/default"/>
    <dgm:cxn modelId="{CC648387-6476-467C-819D-929DEAC71078}" type="presParOf" srcId="{22C14028-7194-4678-957F-20D51D77CE58}" destId="{64C396D8-01BF-413E-B790-680BED0305D5}" srcOrd="1" destOrd="0" presId="urn:microsoft.com/office/officeart/2005/8/layout/default"/>
    <dgm:cxn modelId="{F23B1843-03C9-454B-9CDA-946095919102}" type="presParOf" srcId="{22C14028-7194-4678-957F-20D51D77CE58}" destId="{A942C87B-4327-41E2-891D-EC091238B8AD}" srcOrd="2" destOrd="0" presId="urn:microsoft.com/office/officeart/2005/8/layout/default"/>
    <dgm:cxn modelId="{613C17DD-D307-4258-B112-079F5690B692}" type="presParOf" srcId="{22C14028-7194-4678-957F-20D51D77CE58}" destId="{5A450F02-3EF8-41C7-9B1B-0BEDC17BD24A}" srcOrd="3" destOrd="0" presId="urn:microsoft.com/office/officeart/2005/8/layout/default"/>
    <dgm:cxn modelId="{8536ED44-D21F-4586-9076-E445D087EAE4}" type="presParOf" srcId="{22C14028-7194-4678-957F-20D51D77CE58}" destId="{862551CE-783B-4748-9C43-825F18419089}" srcOrd="4" destOrd="0" presId="urn:microsoft.com/office/officeart/2005/8/layout/default"/>
    <dgm:cxn modelId="{EA84A098-DD1B-4C7F-BF76-E5CBE666961D}" type="presParOf" srcId="{22C14028-7194-4678-957F-20D51D77CE58}" destId="{D79F8C49-6602-4144-BCBC-56C6B93075C2}" srcOrd="5" destOrd="0" presId="urn:microsoft.com/office/officeart/2005/8/layout/default"/>
    <dgm:cxn modelId="{2AD860CD-F036-432B-960E-CA8A07AE18DB}" type="presParOf" srcId="{22C14028-7194-4678-957F-20D51D77CE58}" destId="{13383DA5-D5EF-4815-AAEB-82780796C27F}" srcOrd="6" destOrd="0" presId="urn:microsoft.com/office/officeart/2005/8/layout/default"/>
    <dgm:cxn modelId="{B986A3E9-93B2-40F2-8BCA-8D0C25C825AD}" type="presParOf" srcId="{22C14028-7194-4678-957F-20D51D77CE58}" destId="{33DF44E0-B8BD-4C16-80C4-C682EBF05E56}" srcOrd="7" destOrd="0" presId="urn:microsoft.com/office/officeart/2005/8/layout/default"/>
    <dgm:cxn modelId="{56B04898-5C8D-4280-8E90-80255E82ABDD}" type="presParOf" srcId="{22C14028-7194-4678-957F-20D51D77CE58}" destId="{283B2726-AA9F-466C-9FCD-A8751F5523D4}" srcOrd="8" destOrd="0" presId="urn:microsoft.com/office/officeart/2005/8/layout/default"/>
    <dgm:cxn modelId="{F332D5A0-BCF4-4290-8E5D-3705CD6A5D3D}" type="presParOf" srcId="{22C14028-7194-4678-957F-20D51D77CE58}" destId="{179BD31E-EE80-44AB-A558-B0EAF00D3B43}" srcOrd="9" destOrd="0" presId="urn:microsoft.com/office/officeart/2005/8/layout/default"/>
    <dgm:cxn modelId="{9E7AE4BB-FDC2-46EB-A5DC-96CD2EAC0FB9}" type="presParOf" srcId="{22C14028-7194-4678-957F-20D51D77CE58}" destId="{D7A8F18C-206F-4E96-B173-AC6251EA1D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05B1C-95CC-4C98-9D25-37A13693439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2F8A3F-A3E1-411C-A790-1F97D84A1ECF}">
      <dgm:prSet phldrT="[Text]" custT="1"/>
      <dgm:spPr>
        <a:xfrm rot="16200000">
          <a:off x="-382523" y="382525"/>
          <a:ext cx="3352800" cy="2587749"/>
        </a:xfrm>
        <a:prstGeom prst="flowChartManualOperation">
          <a:avLst/>
        </a:prstGeom>
        <a:solidFill>
          <a:srgbClr val="00A6E0"/>
        </a:solidFill>
      </dgm:spPr>
      <dgm:t>
        <a:bodyPr/>
        <a:lstStyle/>
        <a:p>
          <a:r>
            <a:rPr lang="en-US" sz="1500" b="0" u="sng" dirty="0">
              <a:latin typeface="Calibri" pitchFamily="34" charset="0"/>
              <a:ea typeface="+mn-ea"/>
              <a:cs typeface="+mn-cs"/>
            </a:rPr>
            <a:t>Green Bank </a:t>
          </a:r>
          <a:r>
            <a:rPr lang="en-US" sz="1500" b="0" dirty="0">
              <a:latin typeface="Calibri" pitchFamily="34" charset="0"/>
              <a:ea typeface="+mn-ea"/>
              <a:cs typeface="+mn-cs"/>
            </a:rPr>
            <a:t>is </a:t>
          </a:r>
          <a:r>
            <a:rPr lang="en-US" sz="1500" b="0" u="sng" dirty="0">
              <a:latin typeface="Calibri" pitchFamily="34" charset="0"/>
              <a:ea typeface="+mn-ea"/>
              <a:cs typeface="+mn-cs"/>
            </a:rPr>
            <a:t>owns the solar</a:t>
          </a:r>
          <a:r>
            <a:rPr lang="en-US" sz="1500" b="0" dirty="0">
              <a:latin typeface="Calibri" pitchFamily="34" charset="0"/>
              <a:ea typeface="+mn-ea"/>
              <a:cs typeface="+mn-cs"/>
            </a:rPr>
            <a:t>: Oversees development, construction, &amp; asset management </a:t>
          </a:r>
        </a:p>
      </dgm:t>
    </dgm:pt>
    <dgm:pt modelId="{3F1380F7-93EF-4BCB-AB30-605938162827}" type="parTrans" cxnId="{EA8D5FD1-5676-43F1-9A6F-8AE034938D26}">
      <dgm:prSet/>
      <dgm:spPr/>
      <dgm:t>
        <a:bodyPr/>
        <a:lstStyle/>
        <a:p>
          <a:endParaRPr lang="en-US" sz="1500"/>
        </a:p>
      </dgm:t>
    </dgm:pt>
    <dgm:pt modelId="{77E02902-EE73-4302-A6F1-A8306DE14815}" type="sibTrans" cxnId="{EA8D5FD1-5676-43F1-9A6F-8AE034938D26}">
      <dgm:prSet/>
      <dgm:spPr/>
      <dgm:t>
        <a:bodyPr/>
        <a:lstStyle/>
        <a:p>
          <a:endParaRPr lang="en-US" sz="1500"/>
        </a:p>
      </dgm:t>
    </dgm:pt>
    <dgm:pt modelId="{C42AA9AE-2D65-4C4A-805D-68DD746DEF74}">
      <dgm:prSet phldrT="[Text]" custT="1"/>
      <dgm:spPr>
        <a:xfrm rot="16200000">
          <a:off x="2400299" y="382525"/>
          <a:ext cx="3352800" cy="2587749"/>
        </a:xfrm>
        <a:prstGeom prst="flowChartManualOperation">
          <a:avLst/>
        </a:prstGeom>
        <a:ln>
          <a:solidFill>
            <a:srgbClr val="8BC53F"/>
          </a:solidFill>
        </a:ln>
      </dgm:spPr>
      <dgm:t>
        <a:bodyPr/>
        <a:lstStyle/>
        <a:p>
          <a:r>
            <a:rPr lang="en-US" sz="1500" b="0" u="sng" dirty="0">
              <a:latin typeface="Calibri" pitchFamily="34" charset="0"/>
              <a:ea typeface="+mn-ea"/>
              <a:cs typeface="+mn-cs"/>
            </a:rPr>
            <a:t>Utility </a:t>
          </a:r>
          <a:r>
            <a:rPr lang="en-US" sz="1500" b="0" u="none" dirty="0">
              <a:latin typeface="Calibri" pitchFamily="34" charset="0"/>
              <a:ea typeface="+mn-ea"/>
              <a:cs typeface="+mn-cs"/>
            </a:rPr>
            <a:t>(under tariff)</a:t>
          </a:r>
          <a:r>
            <a:rPr lang="en-US" sz="1500" b="0" dirty="0">
              <a:latin typeface="Calibri" pitchFamily="34" charset="0"/>
              <a:ea typeface="+mn-ea"/>
              <a:cs typeface="+mn-cs"/>
            </a:rPr>
            <a:t>: Purchases electricity from solar installed on property</a:t>
          </a:r>
        </a:p>
      </dgm:t>
    </dgm:pt>
    <dgm:pt modelId="{CE7913FE-4732-4127-99A4-2947B33BBC79}" type="parTrans" cxnId="{4AB588EF-0956-41A9-982C-A8D9F80C8CFF}">
      <dgm:prSet/>
      <dgm:spPr/>
      <dgm:t>
        <a:bodyPr/>
        <a:lstStyle/>
        <a:p>
          <a:endParaRPr lang="en-US" sz="1500"/>
        </a:p>
      </dgm:t>
    </dgm:pt>
    <dgm:pt modelId="{E0A58E8C-A4D9-44B8-8FF1-A85937D7F127}" type="sibTrans" cxnId="{4AB588EF-0956-41A9-982C-A8D9F80C8CFF}">
      <dgm:prSet/>
      <dgm:spPr/>
      <dgm:t>
        <a:bodyPr/>
        <a:lstStyle/>
        <a:p>
          <a:endParaRPr lang="en-US" sz="1500"/>
        </a:p>
      </dgm:t>
    </dgm:pt>
    <dgm:pt modelId="{D2A5E72D-ABD3-4525-8DFD-5553EBB5EB68}">
      <dgm:prSet phldrT="[Text]" custT="1"/>
      <dgm:spPr>
        <a:xfrm rot="16200000">
          <a:off x="-382523" y="382525"/>
          <a:ext cx="3352800" cy="2587749"/>
        </a:xfrm>
        <a:solidFill>
          <a:srgbClr val="30318C"/>
        </a:solidFill>
      </dgm:spPr>
      <dgm:t>
        <a:bodyPr/>
        <a:lstStyle/>
        <a:p>
          <a:r>
            <a:rPr lang="en-US" sz="1500" b="0" dirty="0">
              <a:latin typeface="Calibri" pitchFamily="34" charset="0"/>
              <a:ea typeface="+mn-ea"/>
              <a:cs typeface="+mn-cs"/>
            </a:rPr>
            <a:t>Roof Lease between Green Bank and Property owner</a:t>
          </a:r>
        </a:p>
      </dgm:t>
    </dgm:pt>
    <dgm:pt modelId="{335E7BBA-AF15-423F-9E17-9C550D6082C1}" type="parTrans" cxnId="{D37F6E6E-F0F1-4DF3-A46F-27FA02DB2A04}">
      <dgm:prSet/>
      <dgm:spPr/>
      <dgm:t>
        <a:bodyPr/>
        <a:lstStyle/>
        <a:p>
          <a:endParaRPr lang="en-US" sz="1500"/>
        </a:p>
      </dgm:t>
    </dgm:pt>
    <dgm:pt modelId="{ACFA6DD9-3307-4771-8B57-00FA7A45F298}" type="sibTrans" cxnId="{D37F6E6E-F0F1-4DF3-A46F-27FA02DB2A04}">
      <dgm:prSet/>
      <dgm:spPr/>
      <dgm:t>
        <a:bodyPr/>
        <a:lstStyle/>
        <a:p>
          <a:endParaRPr lang="en-US" sz="1500"/>
        </a:p>
      </dgm:t>
    </dgm:pt>
    <dgm:pt modelId="{AA34650F-DE0C-4962-9284-0A0D476A9E53}" type="pres">
      <dgm:prSet presAssocID="{71F05B1C-95CC-4C98-9D25-37A13693439E}" presName="Name0" presStyleCnt="0">
        <dgm:presLayoutVars>
          <dgm:dir/>
          <dgm:resizeHandles val="exact"/>
        </dgm:presLayoutVars>
      </dgm:prSet>
      <dgm:spPr/>
    </dgm:pt>
    <dgm:pt modelId="{1195B6EF-2776-4470-ADF1-46298BE2A4BD}" type="pres">
      <dgm:prSet presAssocID="{D2A5E72D-ABD3-4525-8DFD-5553EBB5EB68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</dgm:pt>
    <dgm:pt modelId="{2A4EC92A-D75A-4C5E-80BD-B1C01B490D65}" type="pres">
      <dgm:prSet presAssocID="{ACFA6DD9-3307-4771-8B57-00FA7A45F298}" presName="sibTrans" presStyleCnt="0"/>
      <dgm:spPr/>
    </dgm:pt>
    <dgm:pt modelId="{2BA29965-69DA-44AC-8B4D-936982A0624F}" type="pres">
      <dgm:prSet presAssocID="{C82F8A3F-A3E1-411C-A790-1F97D84A1ECF}" presName="node" presStyleLbl="node1" presStyleIdx="1" presStyleCnt="3" custLinFactNeighborX="-512" custLinFactNeighborY="0">
        <dgm:presLayoutVars>
          <dgm:bulletEnabled val="1"/>
        </dgm:presLayoutVars>
      </dgm:prSet>
      <dgm:spPr/>
    </dgm:pt>
    <dgm:pt modelId="{9835B6E2-1B27-4E4A-9578-7380BC698F6B}" type="pres">
      <dgm:prSet presAssocID="{77E02902-EE73-4302-A6F1-A8306DE14815}" presName="sibTrans" presStyleCnt="0"/>
      <dgm:spPr/>
    </dgm:pt>
    <dgm:pt modelId="{78CF5B8A-341C-4BEC-9A23-24B4DEFFED85}" type="pres">
      <dgm:prSet presAssocID="{C42AA9AE-2D65-4C4A-805D-68DD746DEF74}" presName="node" presStyleLbl="node1" presStyleIdx="2" presStyleCnt="3">
        <dgm:presLayoutVars>
          <dgm:bulletEnabled val="1"/>
        </dgm:presLayoutVars>
      </dgm:prSet>
      <dgm:spPr/>
    </dgm:pt>
  </dgm:ptLst>
  <dgm:cxnLst>
    <dgm:cxn modelId="{6E24F703-9CE1-4CA1-BE96-039EBD107BD0}" type="presOf" srcId="{C82F8A3F-A3E1-411C-A790-1F97D84A1ECF}" destId="{2BA29965-69DA-44AC-8B4D-936982A0624F}" srcOrd="0" destOrd="0" presId="urn:microsoft.com/office/officeart/2005/8/layout/hList6"/>
    <dgm:cxn modelId="{4975CC6C-4004-4097-8BBD-1791EC76DFC7}" type="presOf" srcId="{C42AA9AE-2D65-4C4A-805D-68DD746DEF74}" destId="{78CF5B8A-341C-4BEC-9A23-24B4DEFFED85}" srcOrd="0" destOrd="0" presId="urn:microsoft.com/office/officeart/2005/8/layout/hList6"/>
    <dgm:cxn modelId="{D37F6E6E-F0F1-4DF3-A46F-27FA02DB2A04}" srcId="{71F05B1C-95CC-4C98-9D25-37A13693439E}" destId="{D2A5E72D-ABD3-4525-8DFD-5553EBB5EB68}" srcOrd="0" destOrd="0" parTransId="{335E7BBA-AF15-423F-9E17-9C550D6082C1}" sibTransId="{ACFA6DD9-3307-4771-8B57-00FA7A45F298}"/>
    <dgm:cxn modelId="{92DBBE74-83C1-4CD4-8E3E-2C0EB8B42112}" type="presOf" srcId="{D2A5E72D-ABD3-4525-8DFD-5553EBB5EB68}" destId="{1195B6EF-2776-4470-ADF1-46298BE2A4BD}" srcOrd="0" destOrd="0" presId="urn:microsoft.com/office/officeart/2005/8/layout/hList6"/>
    <dgm:cxn modelId="{1EFC549B-86FF-4C5E-A34F-1025A8C4C68C}" type="presOf" srcId="{71F05B1C-95CC-4C98-9D25-37A13693439E}" destId="{AA34650F-DE0C-4962-9284-0A0D476A9E53}" srcOrd="0" destOrd="0" presId="urn:microsoft.com/office/officeart/2005/8/layout/hList6"/>
    <dgm:cxn modelId="{EA8D5FD1-5676-43F1-9A6F-8AE034938D26}" srcId="{71F05B1C-95CC-4C98-9D25-37A13693439E}" destId="{C82F8A3F-A3E1-411C-A790-1F97D84A1ECF}" srcOrd="1" destOrd="0" parTransId="{3F1380F7-93EF-4BCB-AB30-605938162827}" sibTransId="{77E02902-EE73-4302-A6F1-A8306DE14815}"/>
    <dgm:cxn modelId="{4AB588EF-0956-41A9-982C-A8D9F80C8CFF}" srcId="{71F05B1C-95CC-4C98-9D25-37A13693439E}" destId="{C42AA9AE-2D65-4C4A-805D-68DD746DEF74}" srcOrd="2" destOrd="0" parTransId="{CE7913FE-4732-4127-99A4-2947B33BBC79}" sibTransId="{E0A58E8C-A4D9-44B8-8FF1-A85937D7F127}"/>
    <dgm:cxn modelId="{F403637E-8B33-4D14-A06F-B2AA6D95357D}" type="presParOf" srcId="{AA34650F-DE0C-4962-9284-0A0D476A9E53}" destId="{1195B6EF-2776-4470-ADF1-46298BE2A4BD}" srcOrd="0" destOrd="0" presId="urn:microsoft.com/office/officeart/2005/8/layout/hList6"/>
    <dgm:cxn modelId="{801CD0E7-E9D6-44B6-A2EE-5B61D975844F}" type="presParOf" srcId="{AA34650F-DE0C-4962-9284-0A0D476A9E53}" destId="{2A4EC92A-D75A-4C5E-80BD-B1C01B490D65}" srcOrd="1" destOrd="0" presId="urn:microsoft.com/office/officeart/2005/8/layout/hList6"/>
    <dgm:cxn modelId="{59827361-36AB-4CC2-B161-BF50C84B28B8}" type="presParOf" srcId="{AA34650F-DE0C-4962-9284-0A0D476A9E53}" destId="{2BA29965-69DA-44AC-8B4D-936982A0624F}" srcOrd="2" destOrd="0" presId="urn:microsoft.com/office/officeart/2005/8/layout/hList6"/>
    <dgm:cxn modelId="{735075B7-3F7D-44E9-B852-DD6173641A6D}" type="presParOf" srcId="{AA34650F-DE0C-4962-9284-0A0D476A9E53}" destId="{9835B6E2-1B27-4E4A-9578-7380BC698F6B}" srcOrd="3" destOrd="0" presId="urn:microsoft.com/office/officeart/2005/8/layout/hList6"/>
    <dgm:cxn modelId="{FA4524A7-8E2C-4536-B0BD-E19E5A3CD30F}" type="presParOf" srcId="{AA34650F-DE0C-4962-9284-0A0D476A9E53}" destId="{78CF5B8A-341C-4BEC-9A23-24B4DEFFED8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B6EF-2776-4470-ADF1-46298BE2A4BD}">
      <dsp:nvSpPr>
        <dsp:cNvPr id="0" name=""/>
        <dsp:cNvSpPr/>
      </dsp:nvSpPr>
      <dsp:spPr>
        <a:xfrm rot="16200000">
          <a:off x="352219" y="-351140"/>
          <a:ext cx="2103129" cy="2805410"/>
        </a:xfrm>
        <a:prstGeom prst="flowChartManualOperation">
          <a:avLst/>
        </a:prstGeom>
        <a:solidFill>
          <a:srgbClr val="3031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 pitchFamily="34" charset="0"/>
              <a:ea typeface="+mn-ea"/>
              <a:cs typeface="+mn-cs"/>
            </a:rPr>
            <a:t>Contract between  Seller (generates electricity) and Buyer (purchases electricity)</a:t>
          </a:r>
        </a:p>
      </dsp:txBody>
      <dsp:txXfrm rot="5400000">
        <a:off x="1079" y="420626"/>
        <a:ext cx="2805410" cy="1261877"/>
      </dsp:txXfrm>
    </dsp:sp>
    <dsp:sp modelId="{2BA29965-69DA-44AC-8B4D-936982A0624F}">
      <dsp:nvSpPr>
        <dsp:cNvPr id="0" name=""/>
        <dsp:cNvSpPr/>
      </dsp:nvSpPr>
      <dsp:spPr>
        <a:xfrm rot="16200000">
          <a:off x="3366958" y="-351140"/>
          <a:ext cx="2103129" cy="2805410"/>
        </a:xfrm>
        <a:prstGeom prst="flowChartManualOperation">
          <a:avLst/>
        </a:prstGeom>
        <a:solidFill>
          <a:srgbClr val="00A6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sng" kern="1200" dirty="0">
              <a:latin typeface="Calibri" pitchFamily="34" charset="0"/>
              <a:ea typeface="+mn-ea"/>
              <a:cs typeface="+mn-cs"/>
            </a:rPr>
            <a:t>Green Bank </a:t>
          </a:r>
          <a:r>
            <a:rPr lang="en-US" sz="2000" b="0" kern="1200" dirty="0">
              <a:latin typeface="Calibri" pitchFamily="34" charset="0"/>
              <a:ea typeface="+mn-ea"/>
              <a:cs typeface="+mn-cs"/>
            </a:rPr>
            <a:t>is </a:t>
          </a:r>
          <a:r>
            <a:rPr lang="en-US" sz="2000" b="0" u="sng" kern="1200" dirty="0">
              <a:latin typeface="Calibri" pitchFamily="34" charset="0"/>
              <a:ea typeface="+mn-ea"/>
              <a:cs typeface="+mn-cs"/>
            </a:rPr>
            <a:t>Seller</a:t>
          </a:r>
          <a:r>
            <a:rPr lang="en-US" sz="2000" b="0" kern="1200" dirty="0">
              <a:latin typeface="Calibri" pitchFamily="34" charset="0"/>
              <a:ea typeface="+mn-ea"/>
              <a:cs typeface="+mn-cs"/>
            </a:rPr>
            <a:t>: Oversees development, construction, &amp; asset management </a:t>
          </a:r>
        </a:p>
      </dsp:txBody>
      <dsp:txXfrm rot="5400000">
        <a:off x="3015818" y="420626"/>
        <a:ext cx="2805410" cy="1261877"/>
      </dsp:txXfrm>
    </dsp:sp>
    <dsp:sp modelId="{78CF5B8A-341C-4BEC-9A23-24B4DEFFED85}">
      <dsp:nvSpPr>
        <dsp:cNvPr id="0" name=""/>
        <dsp:cNvSpPr/>
      </dsp:nvSpPr>
      <dsp:spPr>
        <a:xfrm rot="16200000">
          <a:off x="6383851" y="-351140"/>
          <a:ext cx="2103129" cy="280541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C5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sng" kern="1200" dirty="0">
              <a:latin typeface="Calibri" pitchFamily="34" charset="0"/>
              <a:ea typeface="+mn-ea"/>
              <a:cs typeface="+mn-cs"/>
            </a:rPr>
            <a:t>Building </a:t>
          </a:r>
          <a:r>
            <a:rPr lang="en-US" sz="2000" b="0" kern="1200" dirty="0">
              <a:latin typeface="Calibri" pitchFamily="34" charset="0"/>
              <a:ea typeface="+mn-ea"/>
              <a:cs typeface="+mn-cs"/>
            </a:rPr>
            <a:t>is </a:t>
          </a:r>
          <a:r>
            <a:rPr lang="en-US" sz="2000" b="0" u="sng" kern="1200" dirty="0">
              <a:latin typeface="Calibri" pitchFamily="34" charset="0"/>
              <a:ea typeface="+mn-ea"/>
              <a:cs typeface="+mn-cs"/>
            </a:rPr>
            <a:t>Buyer</a:t>
          </a:r>
          <a:r>
            <a:rPr lang="en-US" sz="2000" b="0" kern="1200" dirty="0">
              <a:latin typeface="Calibri" pitchFamily="34" charset="0"/>
              <a:ea typeface="+mn-ea"/>
              <a:cs typeface="+mn-cs"/>
            </a:rPr>
            <a:t>: Purchases electricity from solar installed on property</a:t>
          </a:r>
        </a:p>
      </dsp:txBody>
      <dsp:txXfrm rot="5400000">
        <a:off x="6032711" y="420626"/>
        <a:ext cx="2805410" cy="1261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8A879-F36B-46F1-BD3A-E397FC4AF7DB}">
      <dsp:nvSpPr>
        <dsp:cNvPr id="0" name=""/>
        <dsp:cNvSpPr/>
      </dsp:nvSpPr>
      <dsp:spPr>
        <a:xfrm>
          <a:off x="397813" y="501"/>
          <a:ext cx="1870843" cy="1122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upfront costs</a:t>
          </a:r>
        </a:p>
      </dsp:txBody>
      <dsp:txXfrm>
        <a:off x="397813" y="501"/>
        <a:ext cx="1870843" cy="1122506"/>
      </dsp:txXfrm>
    </dsp:sp>
    <dsp:sp modelId="{A942C87B-4327-41E2-891D-EC091238B8AD}">
      <dsp:nvSpPr>
        <dsp:cNvPr id="0" name=""/>
        <dsp:cNvSpPr/>
      </dsp:nvSpPr>
      <dsp:spPr>
        <a:xfrm>
          <a:off x="2455742" y="501"/>
          <a:ext cx="1870843" cy="1122506"/>
        </a:xfrm>
        <a:prstGeom prst="rect">
          <a:avLst/>
        </a:prstGeom>
        <a:solidFill>
          <a:schemeClr val="accent2">
            <a:hueOff val="-546482"/>
            <a:satOff val="5065"/>
            <a:lumOff val="3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Lock in low electricity rate</a:t>
          </a:r>
        </a:p>
      </dsp:txBody>
      <dsp:txXfrm>
        <a:off x="2455742" y="501"/>
        <a:ext cx="1870843" cy="1122506"/>
      </dsp:txXfrm>
    </dsp:sp>
    <dsp:sp modelId="{862551CE-783B-4748-9C43-825F18419089}">
      <dsp:nvSpPr>
        <dsp:cNvPr id="0" name=""/>
        <dsp:cNvSpPr/>
      </dsp:nvSpPr>
      <dsp:spPr>
        <a:xfrm>
          <a:off x="397813" y="1310091"/>
          <a:ext cx="1870843" cy="1122506"/>
        </a:xfrm>
        <a:prstGeom prst="rect">
          <a:avLst/>
        </a:prstGeom>
        <a:solidFill>
          <a:schemeClr val="accent2">
            <a:hueOff val="-1092964"/>
            <a:satOff val="10130"/>
            <a:lumOff val="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Positive cash flow</a:t>
          </a:r>
        </a:p>
      </dsp:txBody>
      <dsp:txXfrm>
        <a:off x="397813" y="1310091"/>
        <a:ext cx="1870843" cy="1122506"/>
      </dsp:txXfrm>
    </dsp:sp>
    <dsp:sp modelId="{13383DA5-D5EF-4815-AAEB-82780796C27F}">
      <dsp:nvSpPr>
        <dsp:cNvPr id="0" name=""/>
        <dsp:cNvSpPr/>
      </dsp:nvSpPr>
      <dsp:spPr>
        <a:xfrm>
          <a:off x="2455742" y="1310091"/>
          <a:ext cx="1870843" cy="1122506"/>
        </a:xfrm>
        <a:prstGeom prst="rect">
          <a:avLst/>
        </a:prstGeom>
        <a:solidFill>
          <a:schemeClr val="accent2">
            <a:hueOff val="-1639445"/>
            <a:satOff val="15195"/>
            <a:lumOff val="10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operations &amp; maintenance costs</a:t>
          </a:r>
        </a:p>
      </dsp:txBody>
      <dsp:txXfrm>
        <a:off x="2455742" y="1310091"/>
        <a:ext cx="1870843" cy="1122506"/>
      </dsp:txXfrm>
    </dsp:sp>
    <dsp:sp modelId="{283B2726-AA9F-466C-9FCD-A8751F5523D4}">
      <dsp:nvSpPr>
        <dsp:cNvPr id="0" name=""/>
        <dsp:cNvSpPr/>
      </dsp:nvSpPr>
      <dsp:spPr>
        <a:xfrm>
          <a:off x="397813" y="2619682"/>
          <a:ext cx="1870843" cy="1122506"/>
        </a:xfrm>
        <a:prstGeom prst="rect">
          <a:avLst/>
        </a:prstGeom>
        <a:solidFill>
          <a:schemeClr val="accent2">
            <a:hueOff val="-2185927"/>
            <a:satOff val="20260"/>
            <a:lumOff val="14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Preserve capital &amp; credit lines</a:t>
          </a:r>
        </a:p>
      </dsp:txBody>
      <dsp:txXfrm>
        <a:off x="397813" y="2619682"/>
        <a:ext cx="1870843" cy="1122506"/>
      </dsp:txXfrm>
    </dsp:sp>
    <dsp:sp modelId="{D7A8F18C-206F-4E96-B173-AC6251EA1D44}">
      <dsp:nvSpPr>
        <dsp:cNvPr id="0" name=""/>
        <dsp:cNvSpPr/>
      </dsp:nvSpPr>
      <dsp:spPr>
        <a:xfrm>
          <a:off x="2455742" y="2619682"/>
          <a:ext cx="1870843" cy="1122506"/>
        </a:xfrm>
        <a:prstGeom prst="rect">
          <a:avLst/>
        </a:prstGeom>
        <a:solidFill>
          <a:schemeClr val="accent2">
            <a:hueOff val="-2732409"/>
            <a:satOff val="25325"/>
            <a:lumOff val="1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Managed by a third-party solar system owner</a:t>
          </a:r>
        </a:p>
      </dsp:txBody>
      <dsp:txXfrm>
        <a:off x="2455742" y="2619682"/>
        <a:ext cx="1870843" cy="1122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B6EF-2776-4470-ADF1-46298BE2A4BD}">
      <dsp:nvSpPr>
        <dsp:cNvPr id="0" name=""/>
        <dsp:cNvSpPr/>
      </dsp:nvSpPr>
      <dsp:spPr>
        <a:xfrm rot="16200000">
          <a:off x="470731" y="-469712"/>
          <a:ext cx="1709718" cy="2649143"/>
        </a:xfrm>
        <a:prstGeom prst="flowChartManualOperation">
          <a:avLst/>
        </a:prstGeom>
        <a:solidFill>
          <a:srgbClr val="3031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Calibri" pitchFamily="34" charset="0"/>
              <a:ea typeface="+mn-ea"/>
              <a:cs typeface="+mn-cs"/>
            </a:rPr>
            <a:t>Roof Lease between Green Bank and Property owner</a:t>
          </a:r>
        </a:p>
      </dsp:txBody>
      <dsp:txXfrm rot="5400000">
        <a:off x="1019" y="341944"/>
        <a:ext cx="2649143" cy="1025830"/>
      </dsp:txXfrm>
    </dsp:sp>
    <dsp:sp modelId="{2BA29965-69DA-44AC-8B4D-936982A0624F}">
      <dsp:nvSpPr>
        <dsp:cNvPr id="0" name=""/>
        <dsp:cNvSpPr/>
      </dsp:nvSpPr>
      <dsp:spPr>
        <a:xfrm rot="16200000">
          <a:off x="3317544" y="-469712"/>
          <a:ext cx="1709718" cy="2649143"/>
        </a:xfrm>
        <a:prstGeom prst="flowChartManualOperation">
          <a:avLst/>
        </a:prstGeom>
        <a:solidFill>
          <a:srgbClr val="00A6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u="sng" kern="1200" dirty="0">
              <a:latin typeface="Calibri" pitchFamily="34" charset="0"/>
              <a:ea typeface="+mn-ea"/>
              <a:cs typeface="+mn-cs"/>
            </a:rPr>
            <a:t>Green Bank </a:t>
          </a:r>
          <a:r>
            <a:rPr lang="en-US" sz="1500" b="0" kern="1200" dirty="0">
              <a:latin typeface="Calibri" pitchFamily="34" charset="0"/>
              <a:ea typeface="+mn-ea"/>
              <a:cs typeface="+mn-cs"/>
            </a:rPr>
            <a:t>is </a:t>
          </a:r>
          <a:r>
            <a:rPr lang="en-US" sz="1500" b="0" u="sng" kern="1200" dirty="0">
              <a:latin typeface="Calibri" pitchFamily="34" charset="0"/>
              <a:ea typeface="+mn-ea"/>
              <a:cs typeface="+mn-cs"/>
            </a:rPr>
            <a:t>owns the solar</a:t>
          </a:r>
          <a:r>
            <a:rPr lang="en-US" sz="1500" b="0" kern="1200" dirty="0">
              <a:latin typeface="Calibri" pitchFamily="34" charset="0"/>
              <a:ea typeface="+mn-ea"/>
              <a:cs typeface="+mn-cs"/>
            </a:rPr>
            <a:t>: Oversees development, construction, &amp; asset management </a:t>
          </a:r>
        </a:p>
      </dsp:txBody>
      <dsp:txXfrm rot="5400000">
        <a:off x="2847832" y="341944"/>
        <a:ext cx="2649143" cy="1025830"/>
      </dsp:txXfrm>
    </dsp:sp>
    <dsp:sp modelId="{78CF5B8A-341C-4BEC-9A23-24B4DEFFED85}">
      <dsp:nvSpPr>
        <dsp:cNvPr id="0" name=""/>
        <dsp:cNvSpPr/>
      </dsp:nvSpPr>
      <dsp:spPr>
        <a:xfrm rot="16200000">
          <a:off x="6166391" y="-469712"/>
          <a:ext cx="1709718" cy="26491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C5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u="sng" kern="1200" dirty="0">
              <a:latin typeface="Calibri" pitchFamily="34" charset="0"/>
              <a:ea typeface="+mn-ea"/>
              <a:cs typeface="+mn-cs"/>
            </a:rPr>
            <a:t>Utility </a:t>
          </a:r>
          <a:r>
            <a:rPr lang="en-US" sz="1500" b="0" u="none" kern="1200" dirty="0">
              <a:latin typeface="Calibri" pitchFamily="34" charset="0"/>
              <a:ea typeface="+mn-ea"/>
              <a:cs typeface="+mn-cs"/>
            </a:rPr>
            <a:t>(under tariff)</a:t>
          </a:r>
          <a:r>
            <a:rPr lang="en-US" sz="1500" b="0" kern="1200" dirty="0">
              <a:latin typeface="Calibri" pitchFamily="34" charset="0"/>
              <a:ea typeface="+mn-ea"/>
              <a:cs typeface="+mn-cs"/>
            </a:rPr>
            <a:t>: Purchases electricity from solar installed on property</a:t>
          </a:r>
        </a:p>
      </dsp:txBody>
      <dsp:txXfrm rot="5400000">
        <a:off x="5696679" y="341944"/>
        <a:ext cx="2649143" cy="1025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34638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34638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595B50B-412C-48C3-B347-424074A76F2F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680"/>
            <a:ext cx="3071502" cy="43463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250680"/>
            <a:ext cx="3071502" cy="43463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C5B4FBAA-2C5D-402C-8382-EAF9136B1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4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4340"/>
          </a:xfrm>
          <a:prstGeom prst="rect">
            <a:avLst/>
          </a:prstGeom>
        </p:spPr>
        <p:txBody>
          <a:bodyPr vert="horz" lIns="93693" tIns="46847" rIns="93693" bIns="468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34340"/>
          </a:xfrm>
          <a:prstGeom prst="rect">
            <a:avLst/>
          </a:prstGeom>
        </p:spPr>
        <p:txBody>
          <a:bodyPr vert="horz" lIns="93693" tIns="46847" rIns="93693" bIns="46847" rtlCol="0"/>
          <a:lstStyle>
            <a:lvl1pPr algn="r">
              <a:defRPr sz="1200"/>
            </a:lvl1pPr>
          </a:lstStyle>
          <a:p>
            <a:fld id="{D544564A-C8A8-401F-9440-47E797BBA32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3" tIns="46847" rIns="93693" bIns="468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126231"/>
            <a:ext cx="5669280" cy="3909060"/>
          </a:xfrm>
          <a:prstGeom prst="rect">
            <a:avLst/>
          </a:prstGeom>
        </p:spPr>
        <p:txBody>
          <a:bodyPr vert="horz" lIns="93693" tIns="46847" rIns="93693" bIns="468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3070860" cy="434340"/>
          </a:xfrm>
          <a:prstGeom prst="rect">
            <a:avLst/>
          </a:prstGeom>
        </p:spPr>
        <p:txBody>
          <a:bodyPr vert="horz" lIns="93693" tIns="46847" rIns="93693" bIns="468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250952"/>
            <a:ext cx="3070860" cy="434340"/>
          </a:xfrm>
          <a:prstGeom prst="rect">
            <a:avLst/>
          </a:prstGeom>
        </p:spPr>
        <p:txBody>
          <a:bodyPr vert="horz" lIns="93693" tIns="46847" rIns="93693" bIns="46847" rtlCol="0" anchor="b"/>
          <a:lstStyle>
            <a:lvl1pPr algn="r">
              <a:defRPr sz="1200"/>
            </a:lvl1pPr>
          </a:lstStyle>
          <a:p>
            <a:fld id="{84B317B2-57B6-4A0B-8856-CB8E0E303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1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us, </a:t>
            </a:r>
          </a:p>
          <a:p>
            <a:pPr marL="173044" indent="-173044">
              <a:buFont typeface="Arial" panose="020B0604020202020204" pitchFamily="34" charset="0"/>
              <a:buChar char="•"/>
            </a:pPr>
            <a:r>
              <a:rPr lang="en-US" dirty="0"/>
              <a:t>Who we are, what we do,</a:t>
            </a:r>
          </a:p>
          <a:p>
            <a:pPr marL="173044" indent="-173044">
              <a:buFont typeface="Arial" panose="020B0604020202020204" pitchFamily="34" charset="0"/>
              <a:buChar char="•"/>
            </a:pPr>
            <a:r>
              <a:rPr lang="en-US" dirty="0"/>
              <a:t>Who am I, my connection with nonprofits</a:t>
            </a:r>
          </a:p>
          <a:p>
            <a:pPr marL="173044" indent="-173044">
              <a:buFont typeface="Arial" panose="020B0604020202020204" pitchFamily="34" charset="0"/>
              <a:buChar char="•"/>
            </a:pPr>
            <a:r>
              <a:rPr lang="en-US" dirty="0"/>
              <a:t>Hear about your priorities around Energy, what you have done, open questions, what you want to do</a:t>
            </a:r>
          </a:p>
          <a:p>
            <a:pPr marL="173044" indent="-173044">
              <a:buFont typeface="Arial" panose="020B0604020202020204" pitchFamily="34" charset="0"/>
              <a:buChar char="•"/>
            </a:pPr>
            <a:r>
              <a:rPr lang="en-US" dirty="0"/>
              <a:t>Describe that we have financing programs for nonprofits and for muni/state owned buildings, -driven by the ownership structure.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0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ways you can get involved in the proceeding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7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6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84" indent="-16868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84" indent="-16868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8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0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1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5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upfront installation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new debt to incur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Lock in low electricity costs and realize predictable energy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cash flow in year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Preserve capital and credit lines for other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Managed by a third-party solar system owner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904">
              <a:defRPr/>
            </a:pPr>
            <a:fld id="{1F530E04-330C-4ADD-B21D-17898848265A}" type="slidenum">
              <a:rPr lang="en-US">
                <a:solidFill>
                  <a:prstClr val="black"/>
                </a:solidFill>
                <a:latin typeface="Calibri"/>
              </a:rPr>
              <a:pPr defTabSz="92290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02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952" indent="-16895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8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81000" y="2654816"/>
            <a:ext cx="8603009" cy="424024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74246 w 6450633"/>
              <a:gd name="connsiteY2" fmla="*/ 4435798 h 4799171"/>
              <a:gd name="connsiteX3" fmla="*/ 0 w 6450633"/>
              <a:gd name="connsiteY3" fmla="*/ 4799091 h 4799171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55896 w 6450633"/>
              <a:gd name="connsiteY2" fmla="*/ 4620019 h 4799171"/>
              <a:gd name="connsiteX3" fmla="*/ 0 w 6450633"/>
              <a:gd name="connsiteY3" fmla="*/ 4799091 h 4799171"/>
              <a:gd name="connsiteX0" fmla="*/ 5755896 w 6450633"/>
              <a:gd name="connsiteY0" fmla="*/ 4620019 h 4799171"/>
              <a:gd name="connsiteX1" fmla="*/ 0 w 6450633"/>
              <a:gd name="connsiteY1" fmla="*/ 4799091 h 4799171"/>
              <a:gd name="connsiteX2" fmla="*/ 6450614 w 6450633"/>
              <a:gd name="connsiteY2" fmla="*/ 0 h 4799171"/>
              <a:gd name="connsiteX3" fmla="*/ 5847336 w 6450633"/>
              <a:gd name="connsiteY3" fmla="*/ 4711459 h 4799171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47342 w 6450639"/>
              <a:gd name="connsiteY3" fmla="*/ 4711459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746856 w 6450639"/>
              <a:gd name="connsiteY3" fmla="*/ 4758906 h 6876339"/>
              <a:gd name="connsiteX0" fmla="*/ 940118 w 7666111"/>
              <a:gd name="connsiteY0" fmla="*/ 5206879 h 5206891"/>
              <a:gd name="connsiteX1" fmla="*/ 6 w 7666111"/>
              <a:gd name="connsiteY1" fmla="*/ 3129643 h 5206891"/>
              <a:gd name="connsiteX2" fmla="*/ 7666095 w 7666111"/>
              <a:gd name="connsiteY2" fmla="*/ 0 h 5206891"/>
              <a:gd name="connsiteX3" fmla="*/ 5746856 w 7666111"/>
              <a:gd name="connsiteY3" fmla="*/ 3089458 h 5206891"/>
              <a:gd name="connsiteX0" fmla="*/ 1086559 w 7812552"/>
              <a:gd name="connsiteY0" fmla="*/ 5206879 h 5206885"/>
              <a:gd name="connsiteX1" fmla="*/ 5 w 7812552"/>
              <a:gd name="connsiteY1" fmla="*/ 1430907 h 5206885"/>
              <a:gd name="connsiteX2" fmla="*/ 7812536 w 7812552"/>
              <a:gd name="connsiteY2" fmla="*/ 0 h 5206885"/>
              <a:gd name="connsiteX3" fmla="*/ 5893297 w 7812552"/>
              <a:gd name="connsiteY3" fmla="*/ 3089458 h 5206885"/>
              <a:gd name="connsiteX0" fmla="*/ 1086559 w 7812566"/>
              <a:gd name="connsiteY0" fmla="*/ 5206879 h 5206885"/>
              <a:gd name="connsiteX1" fmla="*/ 5 w 7812566"/>
              <a:gd name="connsiteY1" fmla="*/ 1430907 h 5206885"/>
              <a:gd name="connsiteX2" fmla="*/ 7812536 w 7812566"/>
              <a:gd name="connsiteY2" fmla="*/ 0 h 5206885"/>
              <a:gd name="connsiteX3" fmla="*/ 5893297 w 7812566"/>
              <a:gd name="connsiteY3" fmla="*/ 3089458 h 5206885"/>
              <a:gd name="connsiteX0" fmla="*/ 1086559 w 7812560"/>
              <a:gd name="connsiteY0" fmla="*/ 5206879 h 5206885"/>
              <a:gd name="connsiteX1" fmla="*/ 5 w 7812560"/>
              <a:gd name="connsiteY1" fmla="*/ 1430907 h 5206885"/>
              <a:gd name="connsiteX2" fmla="*/ 7812536 w 7812560"/>
              <a:gd name="connsiteY2" fmla="*/ 0 h 5206885"/>
              <a:gd name="connsiteX3" fmla="*/ 5410036 w 7812560"/>
              <a:gd name="connsiteY3" fmla="*/ 3850961 h 5206885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4" fmla="*/ 18174 w 7813208"/>
              <a:gd name="connsiteY4" fmla="*/ 3830317 h 385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3208" h="3850970">
                <a:moveTo>
                  <a:pt x="18174" y="3830317"/>
                </a:moveTo>
                <a:cubicBezTo>
                  <a:pt x="3753" y="3836255"/>
                  <a:pt x="-2080" y="1425332"/>
                  <a:pt x="653" y="1430907"/>
                </a:cubicBezTo>
                <a:cubicBezTo>
                  <a:pt x="11781" y="1453607"/>
                  <a:pt x="7826165" y="33132"/>
                  <a:pt x="7813184" y="0"/>
                </a:cubicBezTo>
                <a:cubicBezTo>
                  <a:pt x="7822036" y="28814"/>
                  <a:pt x="5431946" y="3857896"/>
                  <a:pt x="5410684" y="3850961"/>
                </a:cubicBezTo>
                <a:lnTo>
                  <a:pt x="18174" y="38303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b"/>
          <a:lstStyle>
            <a:lvl1pPr algn="ctr">
              <a:defRPr baseline="0"/>
            </a:lvl1pPr>
          </a:lstStyle>
          <a:p>
            <a:r>
              <a:rPr lang="en-US" dirty="0"/>
              <a:t>Image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89" y="1143000"/>
            <a:ext cx="5976825" cy="1121835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00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2286000"/>
            <a:ext cx="4852584" cy="86738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CGB 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516" y="5486400"/>
            <a:ext cx="1358283" cy="914400"/>
          </a:xfrm>
          <a:prstGeom prst="rect">
            <a:avLst/>
          </a:prstGeom>
        </p:spPr>
      </p:pic>
      <p:sp>
        <p:nvSpPr>
          <p:cNvPr id="11" name="AutoShape 30"/>
          <p:cNvSpPr>
            <a:spLocks/>
          </p:cNvSpPr>
          <p:nvPr userDrawn="1"/>
        </p:nvSpPr>
        <p:spPr bwMode="auto">
          <a:xfrm rot="1628109">
            <a:off x="9123121" y="-984143"/>
            <a:ext cx="2726543" cy="449816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4990"/>
                </a:moveTo>
                <a:lnTo>
                  <a:pt x="11049" y="9793"/>
                </a:lnTo>
                <a:lnTo>
                  <a:pt x="13073" y="0"/>
                </a:lnTo>
                <a:lnTo>
                  <a:pt x="4544" y="0"/>
                </a:lnTo>
                <a:lnTo>
                  <a:pt x="0" y="21600"/>
                </a:lnTo>
                <a:lnTo>
                  <a:pt x="21600" y="11390"/>
                </a:lnTo>
                <a:cubicBezTo>
                  <a:pt x="21600" y="11390"/>
                  <a:pt x="21600" y="4990"/>
                  <a:pt x="21600" y="4990"/>
                </a:cubicBezTo>
                <a:close/>
                <a:moveTo>
                  <a:pt x="21600" y="4990"/>
                </a:moveTo>
              </a:path>
            </a:pathLst>
          </a:custGeom>
          <a:solidFill>
            <a:srgbClr val="FC009F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154053"/>
            <a:ext cx="2232025" cy="427347"/>
          </a:xfrm>
        </p:spPr>
        <p:txBody>
          <a:bodyPr lIns="0" tIns="0" rIns="0" bIns="0"/>
          <a:lstStyle>
            <a:lvl1pPr marL="0" algn="l" defTabSz="457200" rtl="0" eaLnBrk="1" latinLnBrk="0" hangingPunct="1">
              <a:defRPr lang="en-US" sz="1800" kern="1200" dirty="0" smtClean="0">
                <a:solidFill>
                  <a:srgbClr val="000090"/>
                </a:solidFill>
                <a:latin typeface="Proxima Nova Thin"/>
                <a:ea typeface="+mn-ea"/>
                <a:cs typeface="Proxima Nova Thin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9316340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33" y="147955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33" y="2119313"/>
            <a:ext cx="4040188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258" y="147955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258" y="2119313"/>
            <a:ext cx="4041775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48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1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35F78A-E13B-774D-ADB8-E6F6A9A5D2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7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GB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0213"/>
            <a:ext cx="1865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0"/>
          <p:cNvSpPr>
            <a:spLocks/>
          </p:cNvSpPr>
          <p:nvPr userDrawn="1"/>
        </p:nvSpPr>
        <p:spPr bwMode="auto">
          <a:xfrm>
            <a:off x="7766050" y="0"/>
            <a:ext cx="1377950" cy="2273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4990"/>
                </a:moveTo>
                <a:lnTo>
                  <a:pt x="11049" y="9793"/>
                </a:lnTo>
                <a:lnTo>
                  <a:pt x="13073" y="0"/>
                </a:lnTo>
                <a:lnTo>
                  <a:pt x="4544" y="0"/>
                </a:lnTo>
                <a:lnTo>
                  <a:pt x="0" y="21600"/>
                </a:lnTo>
                <a:lnTo>
                  <a:pt x="21600" y="11390"/>
                </a:lnTo>
                <a:cubicBezTo>
                  <a:pt x="21600" y="11390"/>
                  <a:pt x="21600" y="4990"/>
                  <a:pt x="21600" y="4990"/>
                </a:cubicBezTo>
                <a:close/>
                <a:moveTo>
                  <a:pt x="21600" y="499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711767" y="2422202"/>
            <a:ext cx="6003764" cy="446293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89" y="2002853"/>
            <a:ext cx="5976825" cy="11218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3254698"/>
            <a:ext cx="4852584" cy="86738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2A9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08000" y="5961191"/>
            <a:ext cx="2232025" cy="427347"/>
          </a:xfrm>
        </p:spPr>
        <p:txBody>
          <a:bodyPr/>
          <a:lstStyle>
            <a:lvl1pPr marL="0" algn="l" defTabSz="457200" rtl="0" eaLnBrk="1" latinLnBrk="0" hangingPunct="1"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92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86100" y="2438400"/>
            <a:ext cx="6057900" cy="4419600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Image Area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CFB0-A9E6-4B71-A70A-4EA6FA097A8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1A15-4120-4A8C-A2C7-9AF163C0724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5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1974" y="4303062"/>
            <a:ext cx="3502025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9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125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81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90" y="2512278"/>
            <a:ext cx="9179496" cy="436982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74246 w 6450633"/>
              <a:gd name="connsiteY2" fmla="*/ 4435798 h 4799171"/>
              <a:gd name="connsiteX3" fmla="*/ 0 w 6450633"/>
              <a:gd name="connsiteY3" fmla="*/ 4799091 h 4799171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55896 w 6450633"/>
              <a:gd name="connsiteY2" fmla="*/ 4620019 h 4799171"/>
              <a:gd name="connsiteX3" fmla="*/ 0 w 6450633"/>
              <a:gd name="connsiteY3" fmla="*/ 4799091 h 4799171"/>
              <a:gd name="connsiteX0" fmla="*/ 5755896 w 6450633"/>
              <a:gd name="connsiteY0" fmla="*/ 4620019 h 4799171"/>
              <a:gd name="connsiteX1" fmla="*/ 0 w 6450633"/>
              <a:gd name="connsiteY1" fmla="*/ 4799091 h 4799171"/>
              <a:gd name="connsiteX2" fmla="*/ 6450614 w 6450633"/>
              <a:gd name="connsiteY2" fmla="*/ 0 h 4799171"/>
              <a:gd name="connsiteX3" fmla="*/ 5847336 w 6450633"/>
              <a:gd name="connsiteY3" fmla="*/ 4711459 h 4799171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47342 w 6450639"/>
              <a:gd name="connsiteY3" fmla="*/ 4711459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746856 w 6450639"/>
              <a:gd name="connsiteY3" fmla="*/ 4758906 h 6876339"/>
              <a:gd name="connsiteX0" fmla="*/ 940118 w 7666111"/>
              <a:gd name="connsiteY0" fmla="*/ 5206879 h 5206891"/>
              <a:gd name="connsiteX1" fmla="*/ 6 w 7666111"/>
              <a:gd name="connsiteY1" fmla="*/ 3129643 h 5206891"/>
              <a:gd name="connsiteX2" fmla="*/ 7666095 w 7666111"/>
              <a:gd name="connsiteY2" fmla="*/ 0 h 5206891"/>
              <a:gd name="connsiteX3" fmla="*/ 5746856 w 7666111"/>
              <a:gd name="connsiteY3" fmla="*/ 3089458 h 5206891"/>
              <a:gd name="connsiteX0" fmla="*/ 1086559 w 7812552"/>
              <a:gd name="connsiteY0" fmla="*/ 5206879 h 5206885"/>
              <a:gd name="connsiteX1" fmla="*/ 5 w 7812552"/>
              <a:gd name="connsiteY1" fmla="*/ 1430907 h 5206885"/>
              <a:gd name="connsiteX2" fmla="*/ 7812536 w 7812552"/>
              <a:gd name="connsiteY2" fmla="*/ 0 h 5206885"/>
              <a:gd name="connsiteX3" fmla="*/ 5893297 w 7812552"/>
              <a:gd name="connsiteY3" fmla="*/ 3089458 h 5206885"/>
              <a:gd name="connsiteX0" fmla="*/ 1086559 w 7812566"/>
              <a:gd name="connsiteY0" fmla="*/ 5206879 h 5206885"/>
              <a:gd name="connsiteX1" fmla="*/ 5 w 7812566"/>
              <a:gd name="connsiteY1" fmla="*/ 1430907 h 5206885"/>
              <a:gd name="connsiteX2" fmla="*/ 7812536 w 7812566"/>
              <a:gd name="connsiteY2" fmla="*/ 0 h 5206885"/>
              <a:gd name="connsiteX3" fmla="*/ 5893297 w 7812566"/>
              <a:gd name="connsiteY3" fmla="*/ 3089458 h 5206885"/>
              <a:gd name="connsiteX0" fmla="*/ 1086559 w 7812560"/>
              <a:gd name="connsiteY0" fmla="*/ 5206879 h 5206885"/>
              <a:gd name="connsiteX1" fmla="*/ 5 w 7812560"/>
              <a:gd name="connsiteY1" fmla="*/ 1430907 h 5206885"/>
              <a:gd name="connsiteX2" fmla="*/ 7812536 w 7812560"/>
              <a:gd name="connsiteY2" fmla="*/ 0 h 5206885"/>
              <a:gd name="connsiteX3" fmla="*/ 5410036 w 7812560"/>
              <a:gd name="connsiteY3" fmla="*/ 3850961 h 5206885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4" fmla="*/ 18174 w 7813208"/>
              <a:gd name="connsiteY4" fmla="*/ 3830317 h 3850970"/>
              <a:gd name="connsiteX0" fmla="*/ 18174 w 8472269"/>
              <a:gd name="connsiteY0" fmla="*/ 3959769 h 3980422"/>
              <a:gd name="connsiteX1" fmla="*/ 653 w 8472269"/>
              <a:gd name="connsiteY1" fmla="*/ 1560359 h 3980422"/>
              <a:gd name="connsiteX2" fmla="*/ 8472250 w 8472269"/>
              <a:gd name="connsiteY2" fmla="*/ 0 h 3980422"/>
              <a:gd name="connsiteX3" fmla="*/ 5410684 w 8472269"/>
              <a:gd name="connsiteY3" fmla="*/ 3980413 h 3980422"/>
              <a:gd name="connsiteX4" fmla="*/ 18174 w 8472269"/>
              <a:gd name="connsiteY4" fmla="*/ 3959769 h 3980422"/>
              <a:gd name="connsiteX0" fmla="*/ 18174 w 8475096"/>
              <a:gd name="connsiteY0" fmla="*/ 3959769 h 3968654"/>
              <a:gd name="connsiteX1" fmla="*/ 653 w 8475096"/>
              <a:gd name="connsiteY1" fmla="*/ 1560359 h 3968654"/>
              <a:gd name="connsiteX2" fmla="*/ 8472250 w 8475096"/>
              <a:gd name="connsiteY2" fmla="*/ 0 h 3968654"/>
              <a:gd name="connsiteX3" fmla="*/ 8447098 w 8475096"/>
              <a:gd name="connsiteY3" fmla="*/ 3968645 h 3968654"/>
              <a:gd name="connsiteX4" fmla="*/ 18174 w 8475096"/>
              <a:gd name="connsiteY4" fmla="*/ 3959769 h 3968654"/>
              <a:gd name="connsiteX0" fmla="*/ 1075 w 8457997"/>
              <a:gd name="connsiteY0" fmla="*/ 3959769 h 3968654"/>
              <a:gd name="connsiteX1" fmla="*/ 124783 w 8457997"/>
              <a:gd name="connsiteY1" fmla="*/ 1536823 h 3968654"/>
              <a:gd name="connsiteX2" fmla="*/ 8455151 w 8457997"/>
              <a:gd name="connsiteY2" fmla="*/ 0 h 3968654"/>
              <a:gd name="connsiteX3" fmla="*/ 8429999 w 8457997"/>
              <a:gd name="connsiteY3" fmla="*/ 3968645 h 3968654"/>
              <a:gd name="connsiteX4" fmla="*/ 1075 w 8457997"/>
              <a:gd name="connsiteY4" fmla="*/ 3959769 h 3968654"/>
              <a:gd name="connsiteX0" fmla="*/ 158787 w 8333252"/>
              <a:gd name="connsiteY0" fmla="*/ 3889159 h 3968654"/>
              <a:gd name="connsiteX1" fmla="*/ 38 w 8333252"/>
              <a:gd name="connsiteY1" fmla="*/ 1536823 h 3968654"/>
              <a:gd name="connsiteX2" fmla="*/ 8330406 w 8333252"/>
              <a:gd name="connsiteY2" fmla="*/ 0 h 3968654"/>
              <a:gd name="connsiteX3" fmla="*/ 8305254 w 8333252"/>
              <a:gd name="connsiteY3" fmla="*/ 3968645 h 3968654"/>
              <a:gd name="connsiteX4" fmla="*/ 158787 w 8333252"/>
              <a:gd name="connsiteY4" fmla="*/ 3889159 h 3968654"/>
              <a:gd name="connsiteX0" fmla="*/ 9308 w 8336770"/>
              <a:gd name="connsiteY0" fmla="*/ 3948002 h 3968654"/>
              <a:gd name="connsiteX1" fmla="*/ 3556 w 8336770"/>
              <a:gd name="connsiteY1" fmla="*/ 1536823 h 3968654"/>
              <a:gd name="connsiteX2" fmla="*/ 8333924 w 8336770"/>
              <a:gd name="connsiteY2" fmla="*/ 0 h 3968654"/>
              <a:gd name="connsiteX3" fmla="*/ 8308772 w 8336770"/>
              <a:gd name="connsiteY3" fmla="*/ 3968645 h 3968654"/>
              <a:gd name="connsiteX4" fmla="*/ 9308 w 8336770"/>
              <a:gd name="connsiteY4" fmla="*/ 3948002 h 396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770" h="3968654">
                <a:moveTo>
                  <a:pt x="9308" y="3948002"/>
                </a:moveTo>
                <a:cubicBezTo>
                  <a:pt x="-5113" y="3953940"/>
                  <a:pt x="823" y="1531248"/>
                  <a:pt x="3556" y="1536823"/>
                </a:cubicBezTo>
                <a:cubicBezTo>
                  <a:pt x="14684" y="1559523"/>
                  <a:pt x="8346905" y="33132"/>
                  <a:pt x="8333924" y="0"/>
                </a:cubicBezTo>
                <a:cubicBezTo>
                  <a:pt x="8342776" y="28814"/>
                  <a:pt x="8330034" y="3975580"/>
                  <a:pt x="8308772" y="3968645"/>
                </a:cubicBezTo>
                <a:lnTo>
                  <a:pt x="9308" y="3948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b"/>
          <a:lstStyle>
            <a:lvl1pPr algn="ctr">
              <a:defRPr baseline="0"/>
            </a:lvl1pPr>
          </a:lstStyle>
          <a:p>
            <a:r>
              <a:rPr lang="en-US" dirty="0"/>
              <a:t>Image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191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00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44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61D7-CEB7-47A4-BD21-1042329C52D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9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33" y="147955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33" y="2119313"/>
            <a:ext cx="4040188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258" y="147955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258" y="2119313"/>
            <a:ext cx="4041775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AB9E-946E-489E-BD50-160EE6B9109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1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394D-8D0A-43B0-9D51-C2F1D14884D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11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9F83-A0AD-44B2-8277-8FDB3A51AEB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9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78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8958" y="990600"/>
            <a:ext cx="9188363" cy="588909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74246 w 6450633"/>
              <a:gd name="connsiteY2" fmla="*/ 4435798 h 4799171"/>
              <a:gd name="connsiteX3" fmla="*/ 0 w 6450633"/>
              <a:gd name="connsiteY3" fmla="*/ 4799091 h 4799171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55896 w 6450633"/>
              <a:gd name="connsiteY2" fmla="*/ 4620019 h 4799171"/>
              <a:gd name="connsiteX3" fmla="*/ 0 w 6450633"/>
              <a:gd name="connsiteY3" fmla="*/ 4799091 h 4799171"/>
              <a:gd name="connsiteX0" fmla="*/ 5755896 w 6450633"/>
              <a:gd name="connsiteY0" fmla="*/ 4620019 h 4799171"/>
              <a:gd name="connsiteX1" fmla="*/ 0 w 6450633"/>
              <a:gd name="connsiteY1" fmla="*/ 4799091 h 4799171"/>
              <a:gd name="connsiteX2" fmla="*/ 6450614 w 6450633"/>
              <a:gd name="connsiteY2" fmla="*/ 0 h 4799171"/>
              <a:gd name="connsiteX3" fmla="*/ 5847336 w 6450633"/>
              <a:gd name="connsiteY3" fmla="*/ 4711459 h 4799171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47342 w 6450639"/>
              <a:gd name="connsiteY3" fmla="*/ 4711459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746856 w 6450639"/>
              <a:gd name="connsiteY3" fmla="*/ 4758906 h 6876339"/>
              <a:gd name="connsiteX0" fmla="*/ 940118 w 7666111"/>
              <a:gd name="connsiteY0" fmla="*/ 5206879 h 5206891"/>
              <a:gd name="connsiteX1" fmla="*/ 6 w 7666111"/>
              <a:gd name="connsiteY1" fmla="*/ 3129643 h 5206891"/>
              <a:gd name="connsiteX2" fmla="*/ 7666095 w 7666111"/>
              <a:gd name="connsiteY2" fmla="*/ 0 h 5206891"/>
              <a:gd name="connsiteX3" fmla="*/ 5746856 w 7666111"/>
              <a:gd name="connsiteY3" fmla="*/ 3089458 h 5206891"/>
              <a:gd name="connsiteX0" fmla="*/ 1086559 w 7812552"/>
              <a:gd name="connsiteY0" fmla="*/ 5206879 h 5206885"/>
              <a:gd name="connsiteX1" fmla="*/ 5 w 7812552"/>
              <a:gd name="connsiteY1" fmla="*/ 1430907 h 5206885"/>
              <a:gd name="connsiteX2" fmla="*/ 7812536 w 7812552"/>
              <a:gd name="connsiteY2" fmla="*/ 0 h 5206885"/>
              <a:gd name="connsiteX3" fmla="*/ 5893297 w 7812552"/>
              <a:gd name="connsiteY3" fmla="*/ 3089458 h 5206885"/>
              <a:gd name="connsiteX0" fmla="*/ 1086559 w 7812566"/>
              <a:gd name="connsiteY0" fmla="*/ 5206879 h 5206885"/>
              <a:gd name="connsiteX1" fmla="*/ 5 w 7812566"/>
              <a:gd name="connsiteY1" fmla="*/ 1430907 h 5206885"/>
              <a:gd name="connsiteX2" fmla="*/ 7812536 w 7812566"/>
              <a:gd name="connsiteY2" fmla="*/ 0 h 5206885"/>
              <a:gd name="connsiteX3" fmla="*/ 5893297 w 7812566"/>
              <a:gd name="connsiteY3" fmla="*/ 3089458 h 5206885"/>
              <a:gd name="connsiteX0" fmla="*/ 1086559 w 7812560"/>
              <a:gd name="connsiteY0" fmla="*/ 5206879 h 5206885"/>
              <a:gd name="connsiteX1" fmla="*/ 5 w 7812560"/>
              <a:gd name="connsiteY1" fmla="*/ 1430907 h 5206885"/>
              <a:gd name="connsiteX2" fmla="*/ 7812536 w 7812560"/>
              <a:gd name="connsiteY2" fmla="*/ 0 h 5206885"/>
              <a:gd name="connsiteX3" fmla="*/ 5410036 w 7812560"/>
              <a:gd name="connsiteY3" fmla="*/ 3850961 h 5206885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4" fmla="*/ 18174 w 7813208"/>
              <a:gd name="connsiteY4" fmla="*/ 3830317 h 3850970"/>
              <a:gd name="connsiteX0" fmla="*/ 18174 w 8472269"/>
              <a:gd name="connsiteY0" fmla="*/ 3959769 h 3980422"/>
              <a:gd name="connsiteX1" fmla="*/ 653 w 8472269"/>
              <a:gd name="connsiteY1" fmla="*/ 1560359 h 3980422"/>
              <a:gd name="connsiteX2" fmla="*/ 8472250 w 8472269"/>
              <a:gd name="connsiteY2" fmla="*/ 0 h 3980422"/>
              <a:gd name="connsiteX3" fmla="*/ 5410684 w 8472269"/>
              <a:gd name="connsiteY3" fmla="*/ 3980413 h 3980422"/>
              <a:gd name="connsiteX4" fmla="*/ 18174 w 8472269"/>
              <a:gd name="connsiteY4" fmla="*/ 3959769 h 3980422"/>
              <a:gd name="connsiteX0" fmla="*/ 18174 w 8475096"/>
              <a:gd name="connsiteY0" fmla="*/ 3959769 h 3968654"/>
              <a:gd name="connsiteX1" fmla="*/ 653 w 8475096"/>
              <a:gd name="connsiteY1" fmla="*/ 1560359 h 3968654"/>
              <a:gd name="connsiteX2" fmla="*/ 8472250 w 8475096"/>
              <a:gd name="connsiteY2" fmla="*/ 0 h 3968654"/>
              <a:gd name="connsiteX3" fmla="*/ 8447098 w 8475096"/>
              <a:gd name="connsiteY3" fmla="*/ 3968645 h 3968654"/>
              <a:gd name="connsiteX4" fmla="*/ 18174 w 8475096"/>
              <a:gd name="connsiteY4" fmla="*/ 3959769 h 3968654"/>
              <a:gd name="connsiteX0" fmla="*/ 1075 w 8457997"/>
              <a:gd name="connsiteY0" fmla="*/ 3959769 h 3968654"/>
              <a:gd name="connsiteX1" fmla="*/ 124783 w 8457997"/>
              <a:gd name="connsiteY1" fmla="*/ 1536823 h 3968654"/>
              <a:gd name="connsiteX2" fmla="*/ 8455151 w 8457997"/>
              <a:gd name="connsiteY2" fmla="*/ 0 h 3968654"/>
              <a:gd name="connsiteX3" fmla="*/ 8429999 w 8457997"/>
              <a:gd name="connsiteY3" fmla="*/ 3968645 h 3968654"/>
              <a:gd name="connsiteX4" fmla="*/ 1075 w 8457997"/>
              <a:gd name="connsiteY4" fmla="*/ 3959769 h 3968654"/>
              <a:gd name="connsiteX0" fmla="*/ 158787 w 8333252"/>
              <a:gd name="connsiteY0" fmla="*/ 3889159 h 3968654"/>
              <a:gd name="connsiteX1" fmla="*/ 38 w 8333252"/>
              <a:gd name="connsiteY1" fmla="*/ 1536823 h 3968654"/>
              <a:gd name="connsiteX2" fmla="*/ 8330406 w 8333252"/>
              <a:gd name="connsiteY2" fmla="*/ 0 h 3968654"/>
              <a:gd name="connsiteX3" fmla="*/ 8305254 w 8333252"/>
              <a:gd name="connsiteY3" fmla="*/ 3968645 h 3968654"/>
              <a:gd name="connsiteX4" fmla="*/ 158787 w 8333252"/>
              <a:gd name="connsiteY4" fmla="*/ 3889159 h 3968654"/>
              <a:gd name="connsiteX0" fmla="*/ 9308 w 8336770"/>
              <a:gd name="connsiteY0" fmla="*/ 3948002 h 3968654"/>
              <a:gd name="connsiteX1" fmla="*/ 3556 w 8336770"/>
              <a:gd name="connsiteY1" fmla="*/ 1536823 h 3968654"/>
              <a:gd name="connsiteX2" fmla="*/ 8333924 w 8336770"/>
              <a:gd name="connsiteY2" fmla="*/ 0 h 3968654"/>
              <a:gd name="connsiteX3" fmla="*/ 8308772 w 8336770"/>
              <a:gd name="connsiteY3" fmla="*/ 3968645 h 3968654"/>
              <a:gd name="connsiteX4" fmla="*/ 9308 w 8336770"/>
              <a:gd name="connsiteY4" fmla="*/ 3948002 h 3968654"/>
              <a:gd name="connsiteX0" fmla="*/ 5592 w 8344823"/>
              <a:gd name="connsiteY0" fmla="*/ 5348436 h 5348442"/>
              <a:gd name="connsiteX1" fmla="*/ 11609 w 8344823"/>
              <a:gd name="connsiteY1" fmla="*/ 1536823 h 5348442"/>
              <a:gd name="connsiteX2" fmla="*/ 8341977 w 8344823"/>
              <a:gd name="connsiteY2" fmla="*/ 0 h 5348442"/>
              <a:gd name="connsiteX3" fmla="*/ 8316825 w 8344823"/>
              <a:gd name="connsiteY3" fmla="*/ 3968645 h 5348442"/>
              <a:gd name="connsiteX4" fmla="*/ 5592 w 8344823"/>
              <a:gd name="connsiteY4" fmla="*/ 5348436 h 5348442"/>
              <a:gd name="connsiteX0" fmla="*/ 5592 w 8344823"/>
              <a:gd name="connsiteY0" fmla="*/ 5348436 h 5348442"/>
              <a:gd name="connsiteX1" fmla="*/ 11609 w 8344823"/>
              <a:gd name="connsiteY1" fmla="*/ 1536823 h 5348442"/>
              <a:gd name="connsiteX2" fmla="*/ 8341977 w 8344823"/>
              <a:gd name="connsiteY2" fmla="*/ 0 h 5348442"/>
              <a:gd name="connsiteX3" fmla="*/ 8316825 w 8344823"/>
              <a:gd name="connsiteY3" fmla="*/ 3968645 h 5348442"/>
              <a:gd name="connsiteX4" fmla="*/ 5592 w 8344823"/>
              <a:gd name="connsiteY4" fmla="*/ 5348436 h 5348442"/>
              <a:gd name="connsiteX0" fmla="*/ 5592 w 8344823"/>
              <a:gd name="connsiteY0" fmla="*/ 5348436 h 5348442"/>
              <a:gd name="connsiteX1" fmla="*/ 11609 w 8344823"/>
              <a:gd name="connsiteY1" fmla="*/ 1536823 h 5348442"/>
              <a:gd name="connsiteX2" fmla="*/ 8341977 w 8344823"/>
              <a:gd name="connsiteY2" fmla="*/ 0 h 5348442"/>
              <a:gd name="connsiteX3" fmla="*/ 8316825 w 8344823"/>
              <a:gd name="connsiteY3" fmla="*/ 5345542 h 5348442"/>
              <a:gd name="connsiteX4" fmla="*/ 5592 w 8344823"/>
              <a:gd name="connsiteY4" fmla="*/ 5348436 h 53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23" h="5348442">
                <a:moveTo>
                  <a:pt x="5592" y="5348436"/>
                </a:moveTo>
                <a:cubicBezTo>
                  <a:pt x="-8829" y="5354374"/>
                  <a:pt x="8876" y="1531248"/>
                  <a:pt x="11609" y="1536823"/>
                </a:cubicBezTo>
                <a:cubicBezTo>
                  <a:pt x="22737" y="1559523"/>
                  <a:pt x="8354958" y="33132"/>
                  <a:pt x="8341977" y="0"/>
                </a:cubicBezTo>
                <a:cubicBezTo>
                  <a:pt x="8350829" y="28814"/>
                  <a:pt x="8338087" y="5352477"/>
                  <a:pt x="8316825" y="5345542"/>
                </a:cubicBezTo>
                <a:lnTo>
                  <a:pt x="5592" y="53484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b"/>
          <a:lstStyle>
            <a:lvl1pPr algn="ctr">
              <a:defRPr baseline="0"/>
            </a:lvl1pPr>
          </a:lstStyle>
          <a:p>
            <a:r>
              <a:rPr lang="en-US" dirty="0"/>
              <a:t>Image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598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35F78A-E13B-774D-ADB8-E6F6A9A5D2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1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8958" y="990600"/>
            <a:ext cx="9188363" cy="588909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74246 w 6450633"/>
              <a:gd name="connsiteY2" fmla="*/ 4435798 h 4799171"/>
              <a:gd name="connsiteX3" fmla="*/ 0 w 6450633"/>
              <a:gd name="connsiteY3" fmla="*/ 4799091 h 4799171"/>
              <a:gd name="connsiteX0" fmla="*/ 0 w 6450633"/>
              <a:gd name="connsiteY0" fmla="*/ 4799091 h 4799171"/>
              <a:gd name="connsiteX1" fmla="*/ 6450614 w 6450633"/>
              <a:gd name="connsiteY1" fmla="*/ 0 h 4799171"/>
              <a:gd name="connsiteX2" fmla="*/ 5755896 w 6450633"/>
              <a:gd name="connsiteY2" fmla="*/ 4620019 h 4799171"/>
              <a:gd name="connsiteX3" fmla="*/ 0 w 6450633"/>
              <a:gd name="connsiteY3" fmla="*/ 4799091 h 4799171"/>
              <a:gd name="connsiteX0" fmla="*/ 5755896 w 6450633"/>
              <a:gd name="connsiteY0" fmla="*/ 4620019 h 4799171"/>
              <a:gd name="connsiteX1" fmla="*/ 0 w 6450633"/>
              <a:gd name="connsiteY1" fmla="*/ 4799091 h 4799171"/>
              <a:gd name="connsiteX2" fmla="*/ 6450614 w 6450633"/>
              <a:gd name="connsiteY2" fmla="*/ 0 h 4799171"/>
              <a:gd name="connsiteX3" fmla="*/ 5847336 w 6450633"/>
              <a:gd name="connsiteY3" fmla="*/ 4711459 h 4799171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47342 w 6450639"/>
              <a:gd name="connsiteY3" fmla="*/ 4711459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861698 w 6450639"/>
              <a:gd name="connsiteY3" fmla="*/ 4704681 h 6876339"/>
              <a:gd name="connsiteX0" fmla="*/ 940118 w 6450639"/>
              <a:gd name="connsiteY0" fmla="*/ 6876327 h 6876339"/>
              <a:gd name="connsiteX1" fmla="*/ 6 w 6450639"/>
              <a:gd name="connsiteY1" fmla="*/ 4799091 h 6876339"/>
              <a:gd name="connsiteX2" fmla="*/ 6450620 w 6450639"/>
              <a:gd name="connsiteY2" fmla="*/ 0 h 6876339"/>
              <a:gd name="connsiteX3" fmla="*/ 5746856 w 6450639"/>
              <a:gd name="connsiteY3" fmla="*/ 4758906 h 6876339"/>
              <a:gd name="connsiteX0" fmla="*/ 940118 w 7666111"/>
              <a:gd name="connsiteY0" fmla="*/ 5206879 h 5206891"/>
              <a:gd name="connsiteX1" fmla="*/ 6 w 7666111"/>
              <a:gd name="connsiteY1" fmla="*/ 3129643 h 5206891"/>
              <a:gd name="connsiteX2" fmla="*/ 7666095 w 7666111"/>
              <a:gd name="connsiteY2" fmla="*/ 0 h 5206891"/>
              <a:gd name="connsiteX3" fmla="*/ 5746856 w 7666111"/>
              <a:gd name="connsiteY3" fmla="*/ 3089458 h 5206891"/>
              <a:gd name="connsiteX0" fmla="*/ 1086559 w 7812552"/>
              <a:gd name="connsiteY0" fmla="*/ 5206879 h 5206885"/>
              <a:gd name="connsiteX1" fmla="*/ 5 w 7812552"/>
              <a:gd name="connsiteY1" fmla="*/ 1430907 h 5206885"/>
              <a:gd name="connsiteX2" fmla="*/ 7812536 w 7812552"/>
              <a:gd name="connsiteY2" fmla="*/ 0 h 5206885"/>
              <a:gd name="connsiteX3" fmla="*/ 5893297 w 7812552"/>
              <a:gd name="connsiteY3" fmla="*/ 3089458 h 5206885"/>
              <a:gd name="connsiteX0" fmla="*/ 1086559 w 7812566"/>
              <a:gd name="connsiteY0" fmla="*/ 5206879 h 5206885"/>
              <a:gd name="connsiteX1" fmla="*/ 5 w 7812566"/>
              <a:gd name="connsiteY1" fmla="*/ 1430907 h 5206885"/>
              <a:gd name="connsiteX2" fmla="*/ 7812536 w 7812566"/>
              <a:gd name="connsiteY2" fmla="*/ 0 h 5206885"/>
              <a:gd name="connsiteX3" fmla="*/ 5893297 w 7812566"/>
              <a:gd name="connsiteY3" fmla="*/ 3089458 h 5206885"/>
              <a:gd name="connsiteX0" fmla="*/ 1086559 w 7812560"/>
              <a:gd name="connsiteY0" fmla="*/ 5206879 h 5206885"/>
              <a:gd name="connsiteX1" fmla="*/ 5 w 7812560"/>
              <a:gd name="connsiteY1" fmla="*/ 1430907 h 5206885"/>
              <a:gd name="connsiteX2" fmla="*/ 7812536 w 7812560"/>
              <a:gd name="connsiteY2" fmla="*/ 0 h 5206885"/>
              <a:gd name="connsiteX3" fmla="*/ 5410036 w 7812560"/>
              <a:gd name="connsiteY3" fmla="*/ 3850961 h 5206885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0" fmla="*/ 18174 w 7813208"/>
              <a:gd name="connsiteY0" fmla="*/ 3830317 h 3850970"/>
              <a:gd name="connsiteX1" fmla="*/ 653 w 7813208"/>
              <a:gd name="connsiteY1" fmla="*/ 1430907 h 3850970"/>
              <a:gd name="connsiteX2" fmla="*/ 7813184 w 7813208"/>
              <a:gd name="connsiteY2" fmla="*/ 0 h 3850970"/>
              <a:gd name="connsiteX3" fmla="*/ 5410684 w 7813208"/>
              <a:gd name="connsiteY3" fmla="*/ 3850961 h 3850970"/>
              <a:gd name="connsiteX4" fmla="*/ 18174 w 7813208"/>
              <a:gd name="connsiteY4" fmla="*/ 3830317 h 3850970"/>
              <a:gd name="connsiteX0" fmla="*/ 18174 w 8472269"/>
              <a:gd name="connsiteY0" fmla="*/ 3959769 h 3980422"/>
              <a:gd name="connsiteX1" fmla="*/ 653 w 8472269"/>
              <a:gd name="connsiteY1" fmla="*/ 1560359 h 3980422"/>
              <a:gd name="connsiteX2" fmla="*/ 8472250 w 8472269"/>
              <a:gd name="connsiteY2" fmla="*/ 0 h 3980422"/>
              <a:gd name="connsiteX3" fmla="*/ 5410684 w 8472269"/>
              <a:gd name="connsiteY3" fmla="*/ 3980413 h 3980422"/>
              <a:gd name="connsiteX4" fmla="*/ 18174 w 8472269"/>
              <a:gd name="connsiteY4" fmla="*/ 3959769 h 3980422"/>
              <a:gd name="connsiteX0" fmla="*/ 18174 w 8475096"/>
              <a:gd name="connsiteY0" fmla="*/ 3959769 h 3968654"/>
              <a:gd name="connsiteX1" fmla="*/ 653 w 8475096"/>
              <a:gd name="connsiteY1" fmla="*/ 1560359 h 3968654"/>
              <a:gd name="connsiteX2" fmla="*/ 8472250 w 8475096"/>
              <a:gd name="connsiteY2" fmla="*/ 0 h 3968654"/>
              <a:gd name="connsiteX3" fmla="*/ 8447098 w 8475096"/>
              <a:gd name="connsiteY3" fmla="*/ 3968645 h 3968654"/>
              <a:gd name="connsiteX4" fmla="*/ 18174 w 8475096"/>
              <a:gd name="connsiteY4" fmla="*/ 3959769 h 3968654"/>
              <a:gd name="connsiteX0" fmla="*/ 1075 w 8457997"/>
              <a:gd name="connsiteY0" fmla="*/ 3959769 h 3968654"/>
              <a:gd name="connsiteX1" fmla="*/ 124783 w 8457997"/>
              <a:gd name="connsiteY1" fmla="*/ 1536823 h 3968654"/>
              <a:gd name="connsiteX2" fmla="*/ 8455151 w 8457997"/>
              <a:gd name="connsiteY2" fmla="*/ 0 h 3968654"/>
              <a:gd name="connsiteX3" fmla="*/ 8429999 w 8457997"/>
              <a:gd name="connsiteY3" fmla="*/ 3968645 h 3968654"/>
              <a:gd name="connsiteX4" fmla="*/ 1075 w 8457997"/>
              <a:gd name="connsiteY4" fmla="*/ 3959769 h 3968654"/>
              <a:gd name="connsiteX0" fmla="*/ 158787 w 8333252"/>
              <a:gd name="connsiteY0" fmla="*/ 3889159 h 3968654"/>
              <a:gd name="connsiteX1" fmla="*/ 38 w 8333252"/>
              <a:gd name="connsiteY1" fmla="*/ 1536823 h 3968654"/>
              <a:gd name="connsiteX2" fmla="*/ 8330406 w 8333252"/>
              <a:gd name="connsiteY2" fmla="*/ 0 h 3968654"/>
              <a:gd name="connsiteX3" fmla="*/ 8305254 w 8333252"/>
              <a:gd name="connsiteY3" fmla="*/ 3968645 h 3968654"/>
              <a:gd name="connsiteX4" fmla="*/ 158787 w 8333252"/>
              <a:gd name="connsiteY4" fmla="*/ 3889159 h 3968654"/>
              <a:gd name="connsiteX0" fmla="*/ 9308 w 8336770"/>
              <a:gd name="connsiteY0" fmla="*/ 3948002 h 3968654"/>
              <a:gd name="connsiteX1" fmla="*/ 3556 w 8336770"/>
              <a:gd name="connsiteY1" fmla="*/ 1536823 h 3968654"/>
              <a:gd name="connsiteX2" fmla="*/ 8333924 w 8336770"/>
              <a:gd name="connsiteY2" fmla="*/ 0 h 3968654"/>
              <a:gd name="connsiteX3" fmla="*/ 8308772 w 8336770"/>
              <a:gd name="connsiteY3" fmla="*/ 3968645 h 3968654"/>
              <a:gd name="connsiteX4" fmla="*/ 9308 w 8336770"/>
              <a:gd name="connsiteY4" fmla="*/ 3948002 h 3968654"/>
              <a:gd name="connsiteX0" fmla="*/ 5592 w 8344823"/>
              <a:gd name="connsiteY0" fmla="*/ 5348436 h 5348442"/>
              <a:gd name="connsiteX1" fmla="*/ 11609 w 8344823"/>
              <a:gd name="connsiteY1" fmla="*/ 1536823 h 5348442"/>
              <a:gd name="connsiteX2" fmla="*/ 8341977 w 8344823"/>
              <a:gd name="connsiteY2" fmla="*/ 0 h 5348442"/>
              <a:gd name="connsiteX3" fmla="*/ 8316825 w 8344823"/>
              <a:gd name="connsiteY3" fmla="*/ 3968645 h 5348442"/>
              <a:gd name="connsiteX4" fmla="*/ 5592 w 8344823"/>
              <a:gd name="connsiteY4" fmla="*/ 5348436 h 5348442"/>
              <a:gd name="connsiteX0" fmla="*/ 5592 w 8344823"/>
              <a:gd name="connsiteY0" fmla="*/ 5348436 h 5348442"/>
              <a:gd name="connsiteX1" fmla="*/ 11609 w 8344823"/>
              <a:gd name="connsiteY1" fmla="*/ 1536823 h 5348442"/>
              <a:gd name="connsiteX2" fmla="*/ 8341977 w 8344823"/>
              <a:gd name="connsiteY2" fmla="*/ 0 h 5348442"/>
              <a:gd name="connsiteX3" fmla="*/ 8316825 w 8344823"/>
              <a:gd name="connsiteY3" fmla="*/ 3968645 h 5348442"/>
              <a:gd name="connsiteX4" fmla="*/ 5592 w 8344823"/>
              <a:gd name="connsiteY4" fmla="*/ 5348436 h 5348442"/>
              <a:gd name="connsiteX0" fmla="*/ 5592 w 8344823"/>
              <a:gd name="connsiteY0" fmla="*/ 5348436 h 5348442"/>
              <a:gd name="connsiteX1" fmla="*/ 11609 w 8344823"/>
              <a:gd name="connsiteY1" fmla="*/ 1536823 h 5348442"/>
              <a:gd name="connsiteX2" fmla="*/ 8341977 w 8344823"/>
              <a:gd name="connsiteY2" fmla="*/ 0 h 5348442"/>
              <a:gd name="connsiteX3" fmla="*/ 8316825 w 8344823"/>
              <a:gd name="connsiteY3" fmla="*/ 5345542 h 5348442"/>
              <a:gd name="connsiteX4" fmla="*/ 5592 w 8344823"/>
              <a:gd name="connsiteY4" fmla="*/ 5348436 h 53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23" h="5348442">
                <a:moveTo>
                  <a:pt x="5592" y="5348436"/>
                </a:moveTo>
                <a:cubicBezTo>
                  <a:pt x="-8829" y="5354374"/>
                  <a:pt x="8876" y="1531248"/>
                  <a:pt x="11609" y="1536823"/>
                </a:cubicBezTo>
                <a:cubicBezTo>
                  <a:pt x="22737" y="1559523"/>
                  <a:pt x="8354958" y="33132"/>
                  <a:pt x="8341977" y="0"/>
                </a:cubicBezTo>
                <a:cubicBezTo>
                  <a:pt x="8350829" y="28814"/>
                  <a:pt x="8338087" y="5352477"/>
                  <a:pt x="8316825" y="5345542"/>
                </a:cubicBezTo>
                <a:lnTo>
                  <a:pt x="5592" y="53484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b"/>
          <a:lstStyle>
            <a:lvl1pPr algn="ctr">
              <a:defRPr baseline="0"/>
            </a:lvl1pPr>
          </a:lstStyle>
          <a:p>
            <a:r>
              <a:rPr lang="en-US" dirty="0"/>
              <a:t>Image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095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 anchor="t"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241300" y="4200202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7311703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427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 anchor="t"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241300" y="4200202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7311703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774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 anchor="t"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241300" y="4200202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7311703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303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 anchor="t"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217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297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450" y="336582"/>
            <a:ext cx="5810021" cy="8610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450" y="1476091"/>
            <a:ext cx="8229600" cy="4586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0090"/>
          </a:solidFill>
          <a:latin typeface="Proxima Nova"/>
          <a:ea typeface="+mj-ea"/>
          <a:cs typeface="Proxima Nova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600" kern="1200">
          <a:solidFill>
            <a:schemeClr val="tx1"/>
          </a:solidFill>
          <a:latin typeface="Proxima Nova"/>
          <a:ea typeface="+mn-ea"/>
          <a:cs typeface="Proxima Nova"/>
        </a:defRPr>
      </a:lvl1pPr>
      <a:lvl2pPr marL="227013" indent="-225425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Proxima Nova"/>
          <a:ea typeface="+mn-ea"/>
          <a:cs typeface="Proxima Nova"/>
        </a:defRPr>
      </a:lvl2pPr>
      <a:lvl3pPr marL="455613" indent="-228600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–"/>
        <a:defRPr sz="1600" kern="1200">
          <a:solidFill>
            <a:schemeClr val="tx1"/>
          </a:solidFill>
          <a:latin typeface="Proxima Nova"/>
          <a:ea typeface="+mn-ea"/>
          <a:cs typeface="Proxima Nova"/>
        </a:defRPr>
      </a:lvl3pPr>
      <a:lvl4pPr marL="627063" indent="-1666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Proxima Nova"/>
          <a:ea typeface="+mn-ea"/>
          <a:cs typeface="Proxima Nova"/>
        </a:defRPr>
      </a:lvl4pPr>
      <a:lvl5pPr marL="796925" indent="-169863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–"/>
        <a:defRPr sz="1600" kern="1200">
          <a:solidFill>
            <a:schemeClr val="tx1"/>
          </a:solidFill>
          <a:latin typeface="Proxima Nova"/>
          <a:ea typeface="+mn-ea"/>
          <a:cs typeface="Proxima No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336550"/>
            <a:ext cx="581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476375"/>
            <a:ext cx="8229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FD10D-D674-4AC3-BCAA-5CC042494C56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7" descr="CGB Logo horizonta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81000"/>
            <a:ext cx="2117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2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  <p:sldLayoutId id="2147483686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2270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4556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627063" indent="-1666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96925" indent="-169863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dy.Sturk@ctgreenbank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tgreenbank.com/mf-ptp-networ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alendly.com/peter-ludwig" TargetMode="External"/><Relationship Id="rId4" Type="http://schemas.openxmlformats.org/officeDocument/2006/relationships/hyperlink" Target="mailto:peter.ludwig@ctgreenbank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6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microsoft.com/office/2007/relationships/diagramDrawing" Target="../diagrams/drawing3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7305"/>
            <a:ext cx="6858000" cy="7620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Solar for Affordable Multifamily</a:t>
            </a:r>
            <a:br>
              <a:rPr lang="en-US" sz="3200" dirty="0">
                <a:solidFill>
                  <a:schemeClr val="accent2"/>
                </a:solidFill>
              </a:rPr>
            </a:b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Connecticut Department of Housing,  CDGB Workshop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993758"/>
            <a:ext cx="19050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cap="none">
                <a:solidFill>
                  <a:schemeClr val="tx1"/>
                </a:solidFill>
                <a:latin typeface="Proxima Nova"/>
                <a:ea typeface="+mj-ea"/>
                <a:cs typeface="Proxima Nova"/>
              </a:defRPr>
            </a:lvl1pPr>
          </a:lstStyle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March 15, 2022</a:t>
            </a:r>
          </a:p>
        </p:txBody>
      </p:sp>
      <p:pic>
        <p:nvPicPr>
          <p:cNvPr id="5" name="Picture 4" descr="CGB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334000"/>
            <a:ext cx="1828800" cy="12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E2C9E02-CEF9-42D5-B273-A7D22FF7525A}"/>
              </a:ext>
            </a:extLst>
          </p:cNvPr>
          <p:cNvSpPr txBox="1"/>
          <p:nvPr/>
        </p:nvSpPr>
        <p:spPr>
          <a:xfrm>
            <a:off x="633232" y="337104"/>
            <a:ext cx="597228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Advantages for Affordable Housing Owners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821BE-C219-4C9F-83E5-24F825D3E81E}"/>
              </a:ext>
            </a:extLst>
          </p:cNvPr>
          <p:cNvSpPr/>
          <p:nvPr/>
        </p:nvSpPr>
        <p:spPr>
          <a:xfrm>
            <a:off x="633232" y="1549742"/>
            <a:ext cx="8265108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Simple: third-party owner manages production revenue and renewable energy credits from the utility over 20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No payment obligation from property </a:t>
            </a:r>
            <a:r>
              <a:rPr lang="en-US" dirty="0">
                <a:solidFill>
                  <a:srgbClr val="333333"/>
                </a:solidFill>
                <a:cs typeface="Arial"/>
              </a:rPr>
              <a:t>owner.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cs typeface="Arial"/>
              </a:rPr>
              <a:t>Property owner receives annual lease income instead of revenue from energy savings</a:t>
            </a:r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Does not require credit risk assessment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Can work for newer properties that have limited operating history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Roof Lease is between Green Bank (or its affiliates) and property.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Note: if owner has tax liabilities, the C-PACE option may be preferable to either the roof lease or the PPA.</a:t>
            </a:r>
          </a:p>
        </p:txBody>
      </p:sp>
    </p:spTree>
    <p:extLst>
      <p:ext uri="{BB962C8B-B14F-4D97-AF65-F5344CB8AC3E}">
        <p14:creationId xmlns:p14="http://schemas.microsoft.com/office/powerpoint/2010/main" val="53860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F58B-5B9C-4574-8EE3-40727A0F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89" y="1228437"/>
            <a:ext cx="7098892" cy="74535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Building Solutions: Energy Storage Solutions</a:t>
            </a:r>
            <a:br>
              <a:rPr lang="en-US" sz="3200" b="1" dirty="0">
                <a:solidFill>
                  <a:schemeClr val="accent3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62A2-7053-42D0-95B7-E4466862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79576"/>
            <a:ext cx="8229600" cy="4498847"/>
          </a:xfrm>
        </p:spPr>
        <p:txBody>
          <a:bodyPr/>
          <a:lstStyle/>
          <a:p>
            <a:pPr marL="0" indent="0">
              <a:buNone/>
            </a:pPr>
            <a:endParaRPr lang="en-US" sz="20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E4C5E-E8DA-4451-83EF-F6BBB69DD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4E9724-46C2-4DBD-9A7E-526720DC847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B24BB-9291-4FD4-BFC8-9790F854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56" t="12534" r="24086" b="30511"/>
          <a:stretch/>
        </p:blipFill>
        <p:spPr>
          <a:xfrm>
            <a:off x="698089" y="1324402"/>
            <a:ext cx="7257191" cy="3857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84FF55-0C70-4923-8316-F42A71322946}"/>
              </a:ext>
            </a:extLst>
          </p:cNvPr>
          <p:cNvSpPr/>
          <p:nvPr/>
        </p:nvSpPr>
        <p:spPr>
          <a:xfrm>
            <a:off x="997974" y="5181600"/>
            <a:ext cx="623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https://energystoragect.com/energy-storage-solutions-for-buildings-communities/</a:t>
            </a:r>
          </a:p>
        </p:txBody>
      </p:sp>
    </p:spTree>
    <p:extLst>
      <p:ext uri="{BB962C8B-B14F-4D97-AF65-F5344CB8AC3E}">
        <p14:creationId xmlns:p14="http://schemas.microsoft.com/office/powerpoint/2010/main" val="77492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5EAC-5293-468B-A06E-78527340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Stay Engaged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4E2D9-9EDB-4D99-949A-33C31D650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5B61D7-CEB7-47A4-BD21-1042329C52D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AF913-9031-4AD5-9B48-ABDC63271FDD}"/>
              </a:ext>
            </a:extLst>
          </p:cNvPr>
          <p:cNvSpPr txBox="1"/>
          <p:nvPr/>
        </p:nvSpPr>
        <p:spPr>
          <a:xfrm>
            <a:off x="560388" y="1196976"/>
            <a:ext cx="7974012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PURA, the utility regulator is still deciding on two matters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What should the definition of affordable housing be?</a:t>
            </a:r>
          </a:p>
          <a:p>
            <a:pPr marL="342900" indent="-342900">
              <a:buAutoNum type="arabicParenR"/>
            </a:pPr>
            <a:r>
              <a:rPr lang="en-US" sz="2400" dirty="0"/>
              <a:t>How should benefits of solar be shared with tenants?</a:t>
            </a:r>
          </a:p>
          <a:p>
            <a:endParaRPr lang="en-US" sz="2400" dirty="0"/>
          </a:p>
          <a:p>
            <a:r>
              <a:rPr lang="en-US" sz="2400" dirty="0"/>
              <a:t>You can stay engaged by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Rudy Sturk </a:t>
            </a:r>
            <a:r>
              <a:rPr lang="en-US" sz="2400" dirty="0">
                <a:hlinkClick r:id="rId3"/>
              </a:rPr>
              <a:t>Rudy.Sturk@ctgreenbank.com</a:t>
            </a:r>
            <a:r>
              <a:rPr lang="en-US" sz="2400" dirty="0"/>
              <a:t> to be added to the mailing list for the P2P Multifamily Network</a:t>
            </a:r>
          </a:p>
          <a:p>
            <a:endParaRPr lang="en-US" sz="2400" u="sng" dirty="0">
              <a:hlinkClick r:id="rId4"/>
            </a:endParaRPr>
          </a:p>
          <a:p>
            <a:r>
              <a:rPr lang="en-US" sz="2400" u="sng" dirty="0">
                <a:hlinkClick r:id="rId4"/>
              </a:rPr>
              <a:t>https://www.ctgreenbank.com/mf-ptp-network/</a:t>
            </a:r>
            <a:endParaRPr 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or email us (see following page)</a:t>
            </a:r>
          </a:p>
        </p:txBody>
      </p:sp>
    </p:spTree>
    <p:extLst>
      <p:ext uri="{BB962C8B-B14F-4D97-AF65-F5344CB8AC3E}">
        <p14:creationId xmlns:p14="http://schemas.microsoft.com/office/powerpoint/2010/main" val="299224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DC6CC0-6A1A-4B56-9F77-664CFF7F852B}"/>
              </a:ext>
            </a:extLst>
          </p:cNvPr>
          <p:cNvSpPr/>
          <p:nvPr/>
        </p:nvSpPr>
        <p:spPr>
          <a:xfrm>
            <a:off x="0" y="0"/>
            <a:ext cx="9144000" cy="2123049"/>
          </a:xfrm>
          <a:prstGeom prst="rect">
            <a:avLst/>
          </a:prstGeom>
          <a:solidFill>
            <a:srgbClr val="FFFF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B9DC-0829-4287-885D-102B595F8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4E9724-46C2-4DBD-9A7E-526720DC847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59247B8-A132-4F99-B995-A785541C2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5" r="35774" b="4705"/>
          <a:stretch/>
        </p:blipFill>
        <p:spPr>
          <a:xfrm>
            <a:off x="0" y="2123049"/>
            <a:ext cx="9144000" cy="4734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9E2517-6D4A-4613-9356-92F32354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56719"/>
            <a:ext cx="8229600" cy="9445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Thank you and Discussion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Peter Ludwig</a:t>
            </a:r>
            <a:br>
              <a:rPr lang="en-US" dirty="0"/>
            </a:br>
            <a:r>
              <a:rPr lang="en-US" dirty="0">
                <a:hlinkClick r:id="rId4"/>
              </a:rPr>
              <a:t>peter.ludwig@ctgreenbank.com</a:t>
            </a:r>
            <a:br>
              <a:rPr lang="en-US" dirty="0"/>
            </a:br>
            <a:r>
              <a:rPr lang="en-US" b="1" dirty="0"/>
              <a:t>T</a:t>
            </a:r>
            <a:r>
              <a:rPr lang="en-US" dirty="0"/>
              <a:t> 860-258-7806 </a:t>
            </a:r>
            <a:br>
              <a:rPr lang="en-US" dirty="0"/>
            </a:br>
            <a:r>
              <a:rPr lang="en-US" u="sng" dirty="0">
                <a:hlinkClick r:id="rId5"/>
              </a:rPr>
              <a:t>https://calendly.com/peter-ludwig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3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AA3B-408E-4CE1-89FE-CA2EC614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6663644" cy="1362075"/>
          </a:xfrm>
        </p:spPr>
        <p:txBody>
          <a:bodyPr/>
          <a:lstStyle/>
          <a:p>
            <a:r>
              <a:rPr lang="en-US" sz="3400" dirty="0">
                <a:solidFill>
                  <a:schemeClr val="accent2"/>
                </a:solidFill>
              </a:rPr>
              <a:t>Agenda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D1045-CC8E-4F6B-85D4-742D8F728F51}"/>
              </a:ext>
            </a:extLst>
          </p:cNvPr>
          <p:cNvSpPr/>
          <p:nvPr/>
        </p:nvSpPr>
        <p:spPr>
          <a:xfrm>
            <a:off x="6096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new solar tariff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Solar financing solutions</a:t>
            </a:r>
          </a:p>
        </p:txBody>
      </p:sp>
    </p:spTree>
    <p:extLst>
      <p:ext uri="{BB962C8B-B14F-4D97-AF65-F5344CB8AC3E}">
        <p14:creationId xmlns:p14="http://schemas.microsoft.com/office/powerpoint/2010/main" val="273354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A6DF6D-E535-6442-8DBB-16ABAA14B92B}"/>
              </a:ext>
            </a:extLst>
          </p:cNvPr>
          <p:cNvSpPr/>
          <p:nvPr/>
        </p:nvSpPr>
        <p:spPr>
          <a:xfrm>
            <a:off x="0" y="4237703"/>
            <a:ext cx="9144000" cy="1233707"/>
          </a:xfrm>
          <a:prstGeom prst="rect">
            <a:avLst/>
          </a:prstGeom>
          <a:solidFill>
            <a:srgbClr val="37B349"/>
          </a:solidFill>
          <a:ln>
            <a:noFill/>
          </a:ln>
          <a:effectLst>
            <a:outerShdw blurRad="190500" dist="38100" dir="5400000" algn="t" rotWithShape="0">
              <a:srgbClr val="267F2C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22DA84-5752-714D-B4CB-3D04A1CD1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585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983" y="4455710"/>
            <a:ext cx="8100034" cy="1131757"/>
          </a:xfrm>
        </p:spPr>
        <p:txBody>
          <a:bodyPr>
            <a:noAutofit/>
          </a:bodyPr>
          <a:lstStyle/>
          <a:p>
            <a:pPr algn="ctr">
              <a:lnSpc>
                <a:spcPts val="2200"/>
              </a:lnSpc>
              <a:spcBef>
                <a:spcPts val="500"/>
              </a:spcBef>
              <a:spcAft>
                <a:spcPts val="2000"/>
              </a:spcAft>
            </a:pPr>
            <a:r>
              <a:rPr lang="en-US" sz="1800" b="1" dirty="0">
                <a:solidFill>
                  <a:schemeClr val="bg1"/>
                </a:solidFill>
              </a:rPr>
              <a:t>Our mission is to confront climate change and provide all of society a healthier and more prosperous future by increasing and accelerating the flow of private capital into markets that energize the green economy. </a:t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A62A6-4E2A-9844-A62F-92EDCBFA7F62}"/>
              </a:ext>
            </a:extLst>
          </p:cNvPr>
          <p:cNvSpPr/>
          <p:nvPr/>
        </p:nvSpPr>
        <p:spPr>
          <a:xfrm>
            <a:off x="6457654" y="1508837"/>
            <a:ext cx="1800374" cy="24187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467919" y="1709991"/>
            <a:ext cx="18288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eaLnBrk="0" fontAlgn="base" hangingPunct="0">
              <a:lnSpc>
                <a:spcPts val="1400"/>
              </a:lnSpc>
              <a:spcBef>
                <a:spcPct val="0"/>
              </a:spcBef>
              <a:spcAft>
                <a:spcPts val="662"/>
              </a:spcAft>
              <a:defRPr/>
            </a:pPr>
            <a:r>
              <a:rPr lang="en-US" sz="1100" b="1" spc="-10" dirty="0">
                <a:solidFill>
                  <a:schemeClr val="bg1"/>
                </a:solidFill>
              </a:rPr>
              <a:t>Connecticut Green Bank is the nation’s first green bank. </a:t>
            </a:r>
            <a:r>
              <a:rPr lang="en-US" sz="1100" spc="-10" dirty="0">
                <a:solidFill>
                  <a:schemeClr val="bg1"/>
                </a:solidFill>
              </a:rPr>
              <a:t>Established in 2011 as a quasi-public agency, the Green Bank uses limited public dollars to attract private capital investment and offers </a:t>
            </a:r>
            <a:br>
              <a:rPr lang="en-US" sz="1100" spc="-10" dirty="0">
                <a:solidFill>
                  <a:schemeClr val="bg1"/>
                </a:solidFill>
              </a:rPr>
            </a:br>
            <a:r>
              <a:rPr lang="en-US" sz="1100" spc="-10" dirty="0">
                <a:solidFill>
                  <a:schemeClr val="bg1"/>
                </a:solidFill>
              </a:rPr>
              <a:t>green solutions that       help people, businesses        and all of Connecticut </a:t>
            </a:r>
            <a:br>
              <a:rPr lang="en-US" sz="1100" spc="-10" dirty="0">
                <a:solidFill>
                  <a:schemeClr val="bg1"/>
                </a:solidFill>
              </a:rPr>
            </a:br>
            <a:r>
              <a:rPr lang="en-US" sz="1100" spc="-10" dirty="0">
                <a:solidFill>
                  <a:schemeClr val="bg1"/>
                </a:solidFill>
              </a:rPr>
              <a:t>thrive.</a:t>
            </a:r>
          </a:p>
          <a:p>
            <a:pPr marL="0" marR="0" lvl="0" indent="0" defTabSz="106680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ts val="662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-1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6633A5-ADEC-EA43-8940-E902292E8712}"/>
              </a:ext>
            </a:extLst>
          </p:cNvPr>
          <p:cNvSpPr/>
          <p:nvPr/>
        </p:nvSpPr>
        <p:spPr>
          <a:xfrm>
            <a:off x="710380" y="5751919"/>
            <a:ext cx="7723239" cy="95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b="1" dirty="0">
                <a:solidFill>
                  <a:srgbClr val="37B349"/>
                </a:solidFill>
              </a:rPr>
              <a:t>Guiding this mission is our vision for </a:t>
            </a:r>
            <a:endParaRPr lang="en-US" b="1" i="1" dirty="0">
              <a:solidFill>
                <a:srgbClr val="37B349"/>
              </a:solidFill>
            </a:endParaRPr>
          </a:p>
          <a:p>
            <a:pPr algn="ctr">
              <a:lnSpc>
                <a:spcPts val="2300"/>
              </a:lnSpc>
            </a:pPr>
            <a:r>
              <a:rPr lang="en-US" b="1" dirty="0">
                <a:solidFill>
                  <a:srgbClr val="267F2C"/>
                </a:solidFill>
              </a:rPr>
              <a:t>“…a planet protected by the love of humanity.”</a:t>
            </a:r>
            <a:br>
              <a:rPr lang="en-US" b="1" dirty="0">
                <a:solidFill>
                  <a:srgbClr val="267F2C"/>
                </a:solidFill>
              </a:rPr>
            </a:br>
            <a:endParaRPr lang="en-US" b="1" dirty="0">
              <a:solidFill>
                <a:srgbClr val="267F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0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420C8BB-4E45-BD4E-B8EB-6779E2890EC2}"/>
              </a:ext>
            </a:extLst>
          </p:cNvPr>
          <p:cNvSpPr/>
          <p:nvPr/>
        </p:nvSpPr>
        <p:spPr>
          <a:xfrm>
            <a:off x="422787" y="1600200"/>
            <a:ext cx="8288594" cy="346586"/>
          </a:xfrm>
          <a:prstGeom prst="rect">
            <a:avLst/>
          </a:prstGeom>
          <a:solidFill>
            <a:srgbClr val="267F2C"/>
          </a:solidFill>
          <a:ln>
            <a:noFill/>
          </a:ln>
          <a:effectLst>
            <a:outerShdw blurRad="190500" dist="38100" dir="5400000" algn="t" rotWithShape="0">
              <a:srgbClr val="267F2C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3EE24B-0F0D-344D-9FC2-629CF4872FE6}"/>
              </a:ext>
            </a:extLst>
          </p:cNvPr>
          <p:cNvSpPr/>
          <p:nvPr/>
        </p:nvSpPr>
        <p:spPr>
          <a:xfrm>
            <a:off x="0" y="0"/>
            <a:ext cx="9144000" cy="1366684"/>
          </a:xfrm>
          <a:prstGeom prst="rect">
            <a:avLst/>
          </a:prstGeom>
          <a:solidFill>
            <a:srgbClr val="37B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192847" y="5410529"/>
            <a:ext cx="1625767" cy="140033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</a:rPr>
              <a:t>Leverage limited public resources to scale-up and mobilize private capital investment in the green economy </a:t>
            </a:r>
            <a:b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</a:rPr>
              <a:t>of Connecticut.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0708" y="4599736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lvl="0" indent="-34290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n-US" sz="20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00851-9C68-F340-BFCF-3F6E5D10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89" y="353962"/>
            <a:ext cx="8288595" cy="85540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The Green Bank is helping Connecticut flourish by offering green solutions for homes and buildings and by creating innovative ways 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to invest in the green energy economy.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47253-B5BC-CD4D-8BE2-CCAD32580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39" y="2358419"/>
            <a:ext cx="2253883" cy="578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9E544B-E0B6-294F-B619-95F9F1F9E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5" y="2361787"/>
            <a:ext cx="2253882" cy="572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F5C33F-9C23-1740-BF40-61C9B52DC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432" y="2361787"/>
            <a:ext cx="2230525" cy="572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E5B91-A701-4B4F-AD63-DECAC73C4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37" y="3071665"/>
            <a:ext cx="2213282" cy="1302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5AB03-2616-1943-A2CB-4DB62FFC24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7" y="3196574"/>
            <a:ext cx="2429611" cy="11712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E12988-0F01-034C-8F4B-D3612841D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" y="3281789"/>
            <a:ext cx="2325457" cy="108421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80A1F3B-C6AD-8544-B465-6318C787A204}"/>
              </a:ext>
            </a:extLst>
          </p:cNvPr>
          <p:cNvSpPr txBox="1">
            <a:spLocks/>
          </p:cNvSpPr>
          <p:nvPr/>
        </p:nvSpPr>
        <p:spPr bwMode="auto">
          <a:xfrm>
            <a:off x="894735" y="1630811"/>
            <a:ext cx="7344697" cy="30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our solutions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95FDFF-C80A-0A44-9AF7-991D9B6F3C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94" y="2048694"/>
            <a:ext cx="322212" cy="1487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BEC25E7-EEE8-C64D-886C-942A9D3F5847}"/>
              </a:ext>
            </a:extLst>
          </p:cNvPr>
          <p:cNvSpPr/>
          <p:nvPr/>
        </p:nvSpPr>
        <p:spPr>
          <a:xfrm>
            <a:off x="422787" y="4641890"/>
            <a:ext cx="8288594" cy="346586"/>
          </a:xfrm>
          <a:prstGeom prst="rect">
            <a:avLst/>
          </a:prstGeom>
          <a:solidFill>
            <a:srgbClr val="267F2C"/>
          </a:solidFill>
          <a:ln>
            <a:noFill/>
          </a:ln>
          <a:effectLst>
            <a:outerShdw blurRad="190500" dist="38100" dir="5400000" algn="t" rotWithShape="0">
              <a:srgbClr val="267F2C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EF15F55-A9EF-6447-ABCA-213A93DC6777}"/>
              </a:ext>
            </a:extLst>
          </p:cNvPr>
          <p:cNvSpPr txBox="1">
            <a:spLocks/>
          </p:cNvSpPr>
          <p:nvPr/>
        </p:nvSpPr>
        <p:spPr bwMode="auto">
          <a:xfrm>
            <a:off x="894735" y="4656639"/>
            <a:ext cx="7344697" cy="30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our goals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3B38F81-22A0-F447-A17F-2720DEF139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73" y="5571722"/>
            <a:ext cx="620752" cy="7025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4ABFEA-F3C7-C549-A084-A00A136656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94" y="5070836"/>
            <a:ext cx="322212" cy="1487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2516D03-9A82-1546-B9F2-8D6667C80F34}"/>
              </a:ext>
            </a:extLst>
          </p:cNvPr>
          <p:cNvSpPr/>
          <p:nvPr/>
        </p:nvSpPr>
        <p:spPr>
          <a:xfrm>
            <a:off x="3734650" y="5354629"/>
            <a:ext cx="1996911" cy="138148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Strengthen Connecticut’s communities by making </a:t>
            </a:r>
            <a:b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the benefits of the green economy inclusive and accessible to all individuals, families, and business – especially those in vulnerable communities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049F83-3C82-3B42-AB32-2475082204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620" y="5483053"/>
            <a:ext cx="583901" cy="8056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7FFB6FA-BA7A-9B48-87B4-B36151E532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7351" y="5557113"/>
            <a:ext cx="887059" cy="75038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AEDB9C4-A47F-F742-82BA-E1C4C111B16E}"/>
              </a:ext>
            </a:extLst>
          </p:cNvPr>
          <p:cNvSpPr/>
          <p:nvPr/>
        </p:nvSpPr>
        <p:spPr>
          <a:xfrm>
            <a:off x="6864476" y="5410529"/>
            <a:ext cx="1996911" cy="144747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Pursue investment strategies that advance market transformation in green investing while supporting the organization’s financial sustainability goals.</a:t>
            </a:r>
          </a:p>
        </p:txBody>
      </p:sp>
    </p:spTree>
    <p:extLst>
      <p:ext uri="{BB962C8B-B14F-4D97-AF65-F5344CB8AC3E}">
        <p14:creationId xmlns:p14="http://schemas.microsoft.com/office/powerpoint/2010/main" val="241712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E2C9E02-CEF9-42D5-B273-A7D22FF7525A}"/>
              </a:ext>
            </a:extLst>
          </p:cNvPr>
          <p:cNvSpPr txBox="1"/>
          <p:nvPr/>
        </p:nvSpPr>
        <p:spPr>
          <a:xfrm>
            <a:off x="633232" y="414368"/>
            <a:ext cx="59722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New Solar Tariff Program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821BE-C219-4C9F-83E5-24F825D3E81E}"/>
              </a:ext>
            </a:extLst>
          </p:cNvPr>
          <p:cNvSpPr/>
          <p:nvPr/>
        </p:nvSpPr>
        <p:spPr>
          <a:xfrm>
            <a:off x="464100" y="1295400"/>
            <a:ext cx="8215800" cy="52937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Successor to existing Low and Zero Emissions Renewable Energy Credit (LREC/ZREC) and net metering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Defines how solar system owners will be compensated for production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system owners can receive 20-year revenue stream based on system kwh production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program rules were published in September 2021. </a:t>
            </a:r>
            <a:r>
              <a:rPr lang="en-US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details for affordable housing are still being determined</a:t>
            </a:r>
          </a:p>
          <a:p>
            <a:pPr lvl="0">
              <a:spcAft>
                <a:spcPts val="1200"/>
              </a:spcAft>
            </a:pPr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71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E2C9E02-CEF9-42D5-B273-A7D22FF7525A}"/>
              </a:ext>
            </a:extLst>
          </p:cNvPr>
          <p:cNvSpPr txBox="1"/>
          <p:nvPr/>
        </p:nvSpPr>
        <p:spPr>
          <a:xfrm>
            <a:off x="751218" y="335485"/>
            <a:ext cx="80683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Affordable Multifamily properties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821BE-C219-4C9F-83E5-24F825D3E81E}"/>
              </a:ext>
            </a:extLst>
          </p:cNvPr>
          <p:cNvSpPr/>
          <p:nvPr/>
        </p:nvSpPr>
        <p:spPr>
          <a:xfrm>
            <a:off x="287593" y="1032387"/>
            <a:ext cx="8568814" cy="47397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access Residential Tariff rate, which is higher than Commercial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 on # of residential projects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guidance needed from PURA about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benefit sharing with tenants,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defined as affordable housing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for tariff to have an adder (higher tariff) for Distressed Communities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7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950" y="336550"/>
            <a:ext cx="6017132" cy="860425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What is a Power Purchase Agreement (“PPA”)?</a:t>
            </a:r>
            <a:br>
              <a:rPr lang="en-US" sz="2200" b="1" dirty="0">
                <a:solidFill>
                  <a:schemeClr val="accent2"/>
                </a:solidFill>
              </a:rPr>
            </a:b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193B78-0923-4C0E-88C2-6A828ADC0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386126"/>
              </p:ext>
            </p:extLst>
          </p:nvPr>
        </p:nvGraphicFramePr>
        <p:xfrm>
          <a:off x="91969" y="4389746"/>
          <a:ext cx="8839200" cy="210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oogle Shape;119;p29">
            <a:extLst>
              <a:ext uri="{FF2B5EF4-FFF2-40B4-BE49-F238E27FC236}">
                <a16:creationId xmlns:a16="http://schemas.microsoft.com/office/drawing/2014/main" id="{DC37C247-B960-4F15-BE7A-A1B5A5E4E7F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4657" y="2404352"/>
            <a:ext cx="309737" cy="39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0;p29">
            <a:extLst>
              <a:ext uri="{FF2B5EF4-FFF2-40B4-BE49-F238E27FC236}">
                <a16:creationId xmlns:a16="http://schemas.microsoft.com/office/drawing/2014/main" id="{4E4154B1-3874-46CE-B1DA-8A82EC427B5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32994" y="1830647"/>
            <a:ext cx="1195150" cy="131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1;p29">
            <a:extLst>
              <a:ext uri="{FF2B5EF4-FFF2-40B4-BE49-F238E27FC236}">
                <a16:creationId xmlns:a16="http://schemas.microsoft.com/office/drawing/2014/main" id="{7D7D6A35-91D6-4AE5-965F-C7FEC95F084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6532" y="1979427"/>
            <a:ext cx="1089424" cy="1220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22;p29">
            <a:extLst>
              <a:ext uri="{FF2B5EF4-FFF2-40B4-BE49-F238E27FC236}">
                <a16:creationId xmlns:a16="http://schemas.microsoft.com/office/drawing/2014/main" id="{3888E917-9CC3-4626-A428-ACD6FD3396DF}"/>
              </a:ext>
            </a:extLst>
          </p:cNvPr>
          <p:cNvCxnSpPr>
            <a:stCxn id="8" idx="2"/>
            <a:endCxn id="17" idx="6"/>
          </p:cNvCxnSpPr>
          <p:nvPr/>
        </p:nvCxnSpPr>
        <p:spPr>
          <a:xfrm rot="5400000">
            <a:off x="4883811" y="2906667"/>
            <a:ext cx="493767" cy="1081100"/>
          </a:xfrm>
          <a:prstGeom prst="bentConnector2">
            <a:avLst/>
          </a:prstGeom>
          <a:noFill/>
          <a:ln w="38100" cap="flat" cmpd="sng">
            <a:solidFill>
              <a:srgbClr val="0420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24;p29">
            <a:extLst>
              <a:ext uri="{FF2B5EF4-FFF2-40B4-BE49-F238E27FC236}">
                <a16:creationId xmlns:a16="http://schemas.microsoft.com/office/drawing/2014/main" id="{2023CB88-CACD-4063-A49F-2EEDDF384EB1}"/>
              </a:ext>
            </a:extLst>
          </p:cNvPr>
          <p:cNvCxnSpPr>
            <a:stCxn id="17" idx="2"/>
            <a:endCxn id="7" idx="2"/>
          </p:cNvCxnSpPr>
          <p:nvPr/>
        </p:nvCxnSpPr>
        <p:spPr>
          <a:xfrm rot="10800000">
            <a:off x="3230570" y="3148227"/>
            <a:ext cx="892475" cy="545875"/>
          </a:xfrm>
          <a:prstGeom prst="bentConnector2">
            <a:avLst/>
          </a:prstGeom>
          <a:noFill/>
          <a:ln w="38100" cap="flat" cmpd="sng">
            <a:solidFill>
              <a:srgbClr val="04203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25;p29">
            <a:extLst>
              <a:ext uri="{FF2B5EF4-FFF2-40B4-BE49-F238E27FC236}">
                <a16:creationId xmlns:a16="http://schemas.microsoft.com/office/drawing/2014/main" id="{68619D1A-5068-4AE6-BB4A-4570CDFB4968}"/>
              </a:ext>
            </a:extLst>
          </p:cNvPr>
          <p:cNvSpPr txBox="1"/>
          <p:nvPr/>
        </p:nvSpPr>
        <p:spPr>
          <a:xfrm>
            <a:off x="2685919" y="1383508"/>
            <a:ext cx="1089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4203D"/>
                </a:solidFill>
                <a:latin typeface="Proxima Nova" panose="020B0503030502060204" pitchFamily="34" charset="0"/>
                <a:ea typeface="Exo 2"/>
                <a:cs typeface="Exo 2"/>
                <a:sym typeface="Exo 2"/>
              </a:rPr>
              <a:t>System Owner: Green Bank</a:t>
            </a:r>
            <a:endParaRPr b="1" dirty="0">
              <a:solidFill>
                <a:srgbClr val="04203D"/>
              </a:solidFill>
              <a:latin typeface="Proxima Nova" panose="020B0503030502060204" pitchFamily="34" charset="0"/>
              <a:ea typeface="Exo 2"/>
              <a:cs typeface="Exo 2"/>
              <a:sym typeface="Exo 2"/>
            </a:endParaRPr>
          </a:p>
        </p:txBody>
      </p:sp>
      <p:sp>
        <p:nvSpPr>
          <p:cNvPr id="13" name="Google Shape;126;p29">
            <a:extLst>
              <a:ext uri="{FF2B5EF4-FFF2-40B4-BE49-F238E27FC236}">
                <a16:creationId xmlns:a16="http://schemas.microsoft.com/office/drawing/2014/main" id="{9E26084B-74AC-4C65-A8C5-CC87822D3849}"/>
              </a:ext>
            </a:extLst>
          </p:cNvPr>
          <p:cNvSpPr txBox="1"/>
          <p:nvPr/>
        </p:nvSpPr>
        <p:spPr>
          <a:xfrm>
            <a:off x="4963382" y="1399708"/>
            <a:ext cx="1415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rPr>
              <a:t>Building</a:t>
            </a:r>
            <a:endParaRPr sz="1000" b="1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  <a:p>
            <a:pPr algn="ctr">
              <a:buClr>
                <a:schemeClr val="dk1"/>
              </a:buClr>
              <a:buSzPts val="1100"/>
            </a:pPr>
            <a:endParaRPr sz="1000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14" name="Google Shape;127;p29">
            <a:extLst>
              <a:ext uri="{FF2B5EF4-FFF2-40B4-BE49-F238E27FC236}">
                <a16:creationId xmlns:a16="http://schemas.microsoft.com/office/drawing/2014/main" id="{D2AA1DE1-67A9-4513-87A6-D803A425EBDE}"/>
              </a:ext>
            </a:extLst>
          </p:cNvPr>
          <p:cNvCxnSpPr>
            <a:stCxn id="16" idx="6"/>
            <a:endCxn id="8" idx="1"/>
          </p:cNvCxnSpPr>
          <p:nvPr/>
        </p:nvCxnSpPr>
        <p:spPr>
          <a:xfrm flipV="1">
            <a:off x="4590119" y="2589881"/>
            <a:ext cx="536413" cy="8952"/>
          </a:xfrm>
          <a:prstGeom prst="straightConnector1">
            <a:avLst/>
          </a:prstGeom>
          <a:noFill/>
          <a:ln w="38100" cap="flat" cmpd="sng">
            <a:solidFill>
              <a:srgbClr val="F05A2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4;p29">
            <a:extLst>
              <a:ext uri="{FF2B5EF4-FFF2-40B4-BE49-F238E27FC236}">
                <a16:creationId xmlns:a16="http://schemas.microsoft.com/office/drawing/2014/main" id="{4B17410E-948D-49E8-A9CD-D8F926068CB8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3775219" y="2598833"/>
            <a:ext cx="347800" cy="0"/>
          </a:xfrm>
          <a:prstGeom prst="straightConnector1">
            <a:avLst/>
          </a:prstGeom>
          <a:noFill/>
          <a:ln w="38100" cap="flat" cmpd="sng">
            <a:solidFill>
              <a:srgbClr val="F05A2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28;p29">
            <a:extLst>
              <a:ext uri="{FF2B5EF4-FFF2-40B4-BE49-F238E27FC236}">
                <a16:creationId xmlns:a16="http://schemas.microsoft.com/office/drawing/2014/main" id="{B5298DB9-84D6-479B-BC58-8B35C730DCBE}"/>
              </a:ext>
            </a:extLst>
          </p:cNvPr>
          <p:cNvSpPr/>
          <p:nvPr/>
        </p:nvSpPr>
        <p:spPr>
          <a:xfrm>
            <a:off x="4123019" y="2343833"/>
            <a:ext cx="467100" cy="510000"/>
          </a:xfrm>
          <a:prstGeom prst="ellipse">
            <a:avLst/>
          </a:prstGeom>
          <a:noFill/>
          <a:ln w="28575" cap="flat" cmpd="sng">
            <a:solidFill>
              <a:srgbClr val="F05A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23;p29">
            <a:extLst>
              <a:ext uri="{FF2B5EF4-FFF2-40B4-BE49-F238E27FC236}">
                <a16:creationId xmlns:a16="http://schemas.microsoft.com/office/drawing/2014/main" id="{0BA4B323-EC22-49DB-A23D-811EA7CA589C}"/>
              </a:ext>
            </a:extLst>
          </p:cNvPr>
          <p:cNvSpPr/>
          <p:nvPr/>
        </p:nvSpPr>
        <p:spPr>
          <a:xfrm>
            <a:off x="4123044" y="3439101"/>
            <a:ext cx="467100" cy="5100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8" name="Google Shape;135;p29">
            <a:extLst>
              <a:ext uri="{FF2B5EF4-FFF2-40B4-BE49-F238E27FC236}">
                <a16:creationId xmlns:a16="http://schemas.microsoft.com/office/drawing/2014/main" id="{3AD89534-6D21-420C-8CC2-750DA52285EF}"/>
              </a:ext>
            </a:extLst>
          </p:cNvPr>
          <p:cNvSpPr txBox="1"/>
          <p:nvPr/>
        </p:nvSpPr>
        <p:spPr>
          <a:xfrm>
            <a:off x="4201669" y="3457401"/>
            <a:ext cx="3099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$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14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EC966-3CA7-4DA0-A6AE-50840AD2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434975"/>
            <a:ext cx="5810250" cy="860425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What are the Benefits of a PPA?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92124-51D9-4E8C-8842-DAE26CEC3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31A15-4120-4A8C-A2C7-9AF163C072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495F48-7833-445B-BE80-E8512FE8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4480983" cy="2688590"/>
          </a:xfrm>
          <a:prstGeom prst="rect">
            <a:avLst/>
          </a:prstGeom>
        </p:spPr>
      </p:pic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BD87332E-D7AC-4E6C-B675-8A99DE751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012087"/>
              </p:ext>
            </p:extLst>
          </p:nvPr>
        </p:nvGraphicFramePr>
        <p:xfrm>
          <a:off x="76200" y="1972310"/>
          <a:ext cx="4724400" cy="374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773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148" y="413833"/>
            <a:ext cx="6017132" cy="860425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accent2"/>
                </a:solidFill>
              </a:rPr>
              <a:t>Roof Lease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oogle Shape;121;p29">
            <a:extLst>
              <a:ext uri="{FF2B5EF4-FFF2-40B4-BE49-F238E27FC236}">
                <a16:creationId xmlns:a16="http://schemas.microsoft.com/office/drawing/2014/main" id="{7D7D6A35-91D6-4AE5-965F-C7FEC95F08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529" y="3370324"/>
            <a:ext cx="1089424" cy="1220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F8DE856-3880-4824-8046-C53ED21394FF}"/>
              </a:ext>
            </a:extLst>
          </p:cNvPr>
          <p:cNvGrpSpPr/>
          <p:nvPr/>
        </p:nvGrpSpPr>
        <p:grpSpPr>
          <a:xfrm>
            <a:off x="1732980" y="1329764"/>
            <a:ext cx="1195150" cy="1764718"/>
            <a:chOff x="1828258" y="1720708"/>
            <a:chExt cx="1195150" cy="1764718"/>
          </a:xfrm>
        </p:grpSpPr>
        <p:pic>
          <p:nvPicPr>
            <p:cNvPr id="7" name="Google Shape;120;p29">
              <a:extLst>
                <a:ext uri="{FF2B5EF4-FFF2-40B4-BE49-F238E27FC236}">
                  <a16:creationId xmlns:a16="http://schemas.microsoft.com/office/drawing/2014/main" id="{4E4154B1-3874-46CE-B1DA-8A82EC427B5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28258" y="2167847"/>
              <a:ext cx="1195150" cy="1317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5;p29">
              <a:extLst>
                <a:ext uri="{FF2B5EF4-FFF2-40B4-BE49-F238E27FC236}">
                  <a16:creationId xmlns:a16="http://schemas.microsoft.com/office/drawing/2014/main" id="{68619D1A-5068-4AE6-BB4A-4570CDFB4968}"/>
                </a:ext>
              </a:extLst>
            </p:cNvPr>
            <p:cNvSpPr txBox="1"/>
            <p:nvPr/>
          </p:nvSpPr>
          <p:spPr>
            <a:xfrm>
              <a:off x="1881183" y="1720708"/>
              <a:ext cx="1089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1000" b="1" dirty="0">
                  <a:solidFill>
                    <a:srgbClr val="04203D"/>
                  </a:solidFill>
                  <a:latin typeface="Proxima Nova" panose="020B0503030502060204" pitchFamily="34" charset="0"/>
                  <a:ea typeface="Exo 2"/>
                  <a:cs typeface="Exo 2"/>
                  <a:sym typeface="Exo 2"/>
                </a:rPr>
                <a:t>System Owner: Green Bank</a:t>
              </a:r>
              <a:endParaRPr b="1" dirty="0">
                <a:solidFill>
                  <a:srgbClr val="04203D"/>
                </a:solidFill>
                <a:latin typeface="Proxima Nova" panose="020B0503030502060204" pitchFamily="34" charset="0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421108-FE7E-46F2-8E37-2530CA98A830}"/>
              </a:ext>
            </a:extLst>
          </p:cNvPr>
          <p:cNvGrpSpPr/>
          <p:nvPr/>
        </p:nvGrpSpPr>
        <p:grpSpPr>
          <a:xfrm>
            <a:off x="3030892" y="1659085"/>
            <a:ext cx="3747622" cy="572216"/>
            <a:chOff x="3023408" y="1927946"/>
            <a:chExt cx="3747622" cy="572216"/>
          </a:xfrm>
        </p:grpSpPr>
        <p:sp>
          <p:nvSpPr>
            <p:cNvPr id="13" name="Google Shape;126;p29">
              <a:extLst>
                <a:ext uri="{FF2B5EF4-FFF2-40B4-BE49-F238E27FC236}">
                  <a16:creationId xmlns:a16="http://schemas.microsoft.com/office/drawing/2014/main" id="{9E26084B-74AC-4C65-A8C5-CC87822D3849}"/>
                </a:ext>
              </a:extLst>
            </p:cNvPr>
            <p:cNvSpPr txBox="1"/>
            <p:nvPr/>
          </p:nvSpPr>
          <p:spPr>
            <a:xfrm>
              <a:off x="4511569" y="1927946"/>
              <a:ext cx="14157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1000" dirty="0">
                  <a:solidFill>
                    <a:srgbClr val="04203D"/>
                  </a:solidFill>
                  <a:latin typeface="Exo 2"/>
                  <a:ea typeface="Exo 2"/>
                  <a:cs typeface="Exo 2"/>
                  <a:sym typeface="Exo 2"/>
                </a:rPr>
                <a:t>Energy Generated</a:t>
              </a:r>
              <a:endParaRPr sz="1000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endParaRPr sz="1000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268DE6-C193-4841-9583-4A78302C7AAB}"/>
                </a:ext>
              </a:extLst>
            </p:cNvPr>
            <p:cNvGrpSpPr/>
            <p:nvPr/>
          </p:nvGrpSpPr>
          <p:grpSpPr>
            <a:xfrm>
              <a:off x="3023408" y="1990162"/>
              <a:ext cx="3747622" cy="510000"/>
              <a:chOff x="2982711" y="2343833"/>
              <a:chExt cx="3747622" cy="510000"/>
            </a:xfrm>
          </p:grpSpPr>
          <p:pic>
            <p:nvPicPr>
              <p:cNvPr id="5" name="Google Shape;119;p29">
                <a:extLst>
                  <a:ext uri="{FF2B5EF4-FFF2-40B4-BE49-F238E27FC236}">
                    <a16:creationId xmlns:a16="http://schemas.microsoft.com/office/drawing/2014/main" id="{DC37C247-B960-4F15-BE7A-A1B5A5E4E7F6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04657" y="2404352"/>
                <a:ext cx="309737" cy="39653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4" name="Google Shape;127;p29">
                <a:extLst>
                  <a:ext uri="{FF2B5EF4-FFF2-40B4-BE49-F238E27FC236}">
                    <a16:creationId xmlns:a16="http://schemas.microsoft.com/office/drawing/2014/main" id="{D2AA1DE1-67A9-4513-87A6-D803A425EBDE}"/>
                  </a:ext>
                </a:extLst>
              </p:cNvPr>
              <p:cNvCxnSpPr>
                <a:cxnSpLocks/>
                <a:stCxn id="16" idx="6"/>
              </p:cNvCxnSpPr>
              <p:nvPr/>
            </p:nvCxnSpPr>
            <p:spPr>
              <a:xfrm>
                <a:off x="4590119" y="2598833"/>
                <a:ext cx="2140214" cy="1024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05A2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5" name="Google Shape;134;p29">
                <a:extLst>
                  <a:ext uri="{FF2B5EF4-FFF2-40B4-BE49-F238E27FC236}">
                    <a16:creationId xmlns:a16="http://schemas.microsoft.com/office/drawing/2014/main" id="{4B17410E-948D-49E8-A9CD-D8F926068CB8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2982711" y="2598833"/>
                <a:ext cx="1140308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05A2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" name="Google Shape;128;p29">
                <a:extLst>
                  <a:ext uri="{FF2B5EF4-FFF2-40B4-BE49-F238E27FC236}">
                    <a16:creationId xmlns:a16="http://schemas.microsoft.com/office/drawing/2014/main" id="{B5298DB9-84D6-479B-BC58-8B35C730DCBE}"/>
                  </a:ext>
                </a:extLst>
              </p:cNvPr>
              <p:cNvSpPr/>
              <p:nvPr/>
            </p:nvSpPr>
            <p:spPr>
              <a:xfrm>
                <a:off x="4123019" y="2343833"/>
                <a:ext cx="467100" cy="510000"/>
              </a:xfrm>
              <a:prstGeom prst="ellipse">
                <a:avLst/>
              </a:prstGeom>
              <a:noFill/>
              <a:ln w="28575" cap="flat" cmpd="sng">
                <a:solidFill>
                  <a:srgbClr val="F05A2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960754-3695-4CC9-9254-287848E98DD3}"/>
              </a:ext>
            </a:extLst>
          </p:cNvPr>
          <p:cNvGrpSpPr/>
          <p:nvPr/>
        </p:nvGrpSpPr>
        <p:grpSpPr>
          <a:xfrm>
            <a:off x="2097005" y="3893925"/>
            <a:ext cx="467100" cy="510000"/>
            <a:chOff x="4123044" y="3439101"/>
            <a:chExt cx="467100" cy="510000"/>
          </a:xfrm>
        </p:grpSpPr>
        <p:sp>
          <p:nvSpPr>
            <p:cNvPr id="17" name="Google Shape;123;p29">
              <a:extLst>
                <a:ext uri="{FF2B5EF4-FFF2-40B4-BE49-F238E27FC236}">
                  <a16:creationId xmlns:a16="http://schemas.microsoft.com/office/drawing/2014/main" id="{0BA4B323-EC22-49DB-A23D-811EA7CA589C}"/>
                </a:ext>
              </a:extLst>
            </p:cNvPr>
            <p:cNvSpPr/>
            <p:nvPr/>
          </p:nvSpPr>
          <p:spPr>
            <a:xfrm>
              <a:off x="4123044" y="3439101"/>
              <a:ext cx="467100" cy="5100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8" name="Google Shape;135;p29">
              <a:extLst>
                <a:ext uri="{FF2B5EF4-FFF2-40B4-BE49-F238E27FC236}">
                  <a16:creationId xmlns:a16="http://schemas.microsoft.com/office/drawing/2014/main" id="{3AD89534-6D21-420C-8CC2-750DA52285EF}"/>
                </a:ext>
              </a:extLst>
            </p:cNvPr>
            <p:cNvSpPr txBox="1"/>
            <p:nvPr/>
          </p:nvSpPr>
          <p:spPr>
            <a:xfrm>
              <a:off x="4201669" y="3457401"/>
              <a:ext cx="3099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1D1D1B"/>
                  </a:solidFill>
                  <a:latin typeface="Exo 2"/>
                  <a:ea typeface="Exo 2"/>
                  <a:cs typeface="Exo 2"/>
                  <a:sym typeface="Exo 2"/>
                </a:rPr>
                <a:t>$</a:t>
              </a:r>
              <a:endParaRPr dirty="0"/>
            </a:p>
          </p:txBody>
        </p:sp>
      </p:grpSp>
      <p:sp>
        <p:nvSpPr>
          <p:cNvPr id="32" name="Google Shape;126;p29">
            <a:extLst>
              <a:ext uri="{FF2B5EF4-FFF2-40B4-BE49-F238E27FC236}">
                <a16:creationId xmlns:a16="http://schemas.microsoft.com/office/drawing/2014/main" id="{9A22AB5D-DAA1-48CC-977D-1B71CD3023F4}"/>
              </a:ext>
            </a:extLst>
          </p:cNvPr>
          <p:cNvSpPr txBox="1"/>
          <p:nvPr/>
        </p:nvSpPr>
        <p:spPr>
          <a:xfrm>
            <a:off x="6934200" y="1399708"/>
            <a:ext cx="1415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rPr>
              <a:t>Utility</a:t>
            </a:r>
            <a:endParaRPr sz="1000" b="1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  <a:p>
            <a:pPr algn="ctr">
              <a:buClr>
                <a:schemeClr val="dk1"/>
              </a:buClr>
              <a:buSzPts val="1100"/>
            </a:pPr>
            <a:endParaRPr sz="1000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E2E1D1-19EA-40C7-96EB-52A296217577}"/>
              </a:ext>
            </a:extLst>
          </p:cNvPr>
          <p:cNvGrpSpPr/>
          <p:nvPr/>
        </p:nvGrpSpPr>
        <p:grpSpPr>
          <a:xfrm>
            <a:off x="3100535" y="2477023"/>
            <a:ext cx="3502730" cy="510000"/>
            <a:chOff x="3105150" y="2620527"/>
            <a:chExt cx="3502730" cy="51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CD5566-CE95-4ACC-8061-75226DDCB6E2}"/>
                </a:ext>
              </a:extLst>
            </p:cNvPr>
            <p:cNvGrpSpPr/>
            <p:nvPr/>
          </p:nvGrpSpPr>
          <p:grpSpPr>
            <a:xfrm>
              <a:off x="4201669" y="2620527"/>
              <a:ext cx="467100" cy="510000"/>
              <a:chOff x="4165163" y="1654247"/>
              <a:chExt cx="467100" cy="510000"/>
            </a:xfrm>
          </p:grpSpPr>
          <p:sp>
            <p:nvSpPr>
              <p:cNvPr id="19" name="Google Shape;123;p29">
                <a:extLst>
                  <a:ext uri="{FF2B5EF4-FFF2-40B4-BE49-F238E27FC236}">
                    <a16:creationId xmlns:a16="http://schemas.microsoft.com/office/drawing/2014/main" id="{418DFB8B-64AF-4D6E-BD8D-DF470FAC6199}"/>
                  </a:ext>
                </a:extLst>
              </p:cNvPr>
              <p:cNvSpPr/>
              <p:nvPr/>
            </p:nvSpPr>
            <p:spPr>
              <a:xfrm>
                <a:off x="4165163" y="1654247"/>
                <a:ext cx="467100" cy="510000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" name="Google Shape;135;p29">
                <a:extLst>
                  <a:ext uri="{FF2B5EF4-FFF2-40B4-BE49-F238E27FC236}">
                    <a16:creationId xmlns:a16="http://schemas.microsoft.com/office/drawing/2014/main" id="{91073730-7B87-4D58-8F61-312A5FA57488}"/>
                  </a:ext>
                </a:extLst>
              </p:cNvPr>
              <p:cNvSpPr txBox="1"/>
              <p:nvPr/>
            </p:nvSpPr>
            <p:spPr>
              <a:xfrm>
                <a:off x="4243788" y="1672547"/>
                <a:ext cx="309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en" dirty="0">
                    <a:solidFill>
                      <a:srgbClr val="1D1D1B"/>
                    </a:solidFill>
                    <a:latin typeface="Exo 2"/>
                    <a:ea typeface="Exo 2"/>
                    <a:cs typeface="Exo 2"/>
                    <a:sym typeface="Exo 2"/>
                  </a:rPr>
                  <a:t>$</a:t>
                </a:r>
                <a:endParaRPr dirty="0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DF320-AD02-46B8-B53E-E6F994E0CDCB}"/>
                </a:ext>
              </a:extLst>
            </p:cNvPr>
            <p:cNvCxnSpPr>
              <a:cxnSpLocks/>
              <a:stCxn id="19" idx="6"/>
            </p:cNvCxnSpPr>
            <p:nvPr/>
          </p:nvCxnSpPr>
          <p:spPr>
            <a:xfrm>
              <a:off x="4668769" y="2875527"/>
              <a:ext cx="19391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9572556-5E66-4178-94C2-2872B93EBBFA}"/>
                </a:ext>
              </a:extLst>
            </p:cNvPr>
            <p:cNvCxnSpPr>
              <a:stCxn id="19" idx="2"/>
            </p:cNvCxnSpPr>
            <p:nvPr/>
          </p:nvCxnSpPr>
          <p:spPr>
            <a:xfrm flipH="1">
              <a:off x="3105150" y="2875527"/>
              <a:ext cx="10965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Google Shape;126;p29">
              <a:extLst>
                <a:ext uri="{FF2B5EF4-FFF2-40B4-BE49-F238E27FC236}">
                  <a16:creationId xmlns:a16="http://schemas.microsoft.com/office/drawing/2014/main" id="{68548CBC-2D25-4B32-A658-62F1606BBA52}"/>
                </a:ext>
              </a:extLst>
            </p:cNvPr>
            <p:cNvSpPr txBox="1"/>
            <p:nvPr/>
          </p:nvSpPr>
          <p:spPr>
            <a:xfrm>
              <a:off x="4590144" y="2632690"/>
              <a:ext cx="14157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1000" dirty="0">
                  <a:solidFill>
                    <a:srgbClr val="04203D"/>
                  </a:solidFill>
                  <a:latin typeface="Exo 2"/>
                  <a:ea typeface="Exo 2"/>
                  <a:cs typeface="Exo 2"/>
                  <a:sym typeface="Exo 2"/>
                </a:rPr>
                <a:t>Buy All Tariff</a:t>
              </a:r>
              <a:endParaRPr sz="1000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endParaRPr sz="1000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34" name="Google Shape;126;p29">
            <a:extLst>
              <a:ext uri="{FF2B5EF4-FFF2-40B4-BE49-F238E27FC236}">
                <a16:creationId xmlns:a16="http://schemas.microsoft.com/office/drawing/2014/main" id="{8D452265-AFA7-458C-8760-2EBE8B83CAA7}"/>
              </a:ext>
            </a:extLst>
          </p:cNvPr>
          <p:cNvSpPr txBox="1"/>
          <p:nvPr/>
        </p:nvSpPr>
        <p:spPr>
          <a:xfrm>
            <a:off x="2809626" y="3611016"/>
            <a:ext cx="1372958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rPr>
              <a:t>Annual Roof Lease Payment</a:t>
            </a:r>
            <a:endParaRPr sz="1000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  <a:p>
            <a:pPr algn="ctr">
              <a:buClr>
                <a:schemeClr val="dk1"/>
              </a:buClr>
              <a:buSzPts val="1100"/>
            </a:pPr>
            <a:endParaRPr sz="1000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028" name="Picture 4" descr="Power grid clipart">
            <a:extLst>
              <a:ext uri="{FF2B5EF4-FFF2-40B4-BE49-F238E27FC236}">
                <a16:creationId xmlns:a16="http://schemas.microsoft.com/office/drawing/2014/main" id="{26EDE284-65AF-4B3B-BCFA-95B096CC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3366" y="1766116"/>
            <a:ext cx="1135444" cy="12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B0F710-6C08-4566-B0C6-3AB26A2A12F3}"/>
              </a:ext>
            </a:extLst>
          </p:cNvPr>
          <p:cNvCxnSpPr>
            <a:stCxn id="7" idx="2"/>
          </p:cNvCxnSpPr>
          <p:nvPr/>
        </p:nvCxnSpPr>
        <p:spPr>
          <a:xfrm>
            <a:off x="2330555" y="3094482"/>
            <a:ext cx="0" cy="7994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A284C4-359E-486F-B2B3-D75CB4D46622}"/>
              </a:ext>
            </a:extLst>
          </p:cNvPr>
          <p:cNvCxnSpPr>
            <a:stCxn id="17" idx="6"/>
          </p:cNvCxnSpPr>
          <p:nvPr/>
        </p:nvCxnSpPr>
        <p:spPr>
          <a:xfrm>
            <a:off x="2564105" y="4148925"/>
            <a:ext cx="20214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83D75E8A-1678-4137-93CC-5B8FEF50C160}"/>
              </a:ext>
            </a:extLst>
          </p:cNvPr>
          <p:cNvGraphicFramePr/>
          <p:nvPr/>
        </p:nvGraphicFramePr>
        <p:xfrm>
          <a:off x="338148" y="4931640"/>
          <a:ext cx="8346841" cy="170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8" name="Google Shape;126;p29">
            <a:extLst>
              <a:ext uri="{FF2B5EF4-FFF2-40B4-BE49-F238E27FC236}">
                <a16:creationId xmlns:a16="http://schemas.microsoft.com/office/drawing/2014/main" id="{3B83BE15-A86C-4481-85F4-D163C47328D6}"/>
              </a:ext>
            </a:extLst>
          </p:cNvPr>
          <p:cNvSpPr txBox="1"/>
          <p:nvPr/>
        </p:nvSpPr>
        <p:spPr>
          <a:xfrm>
            <a:off x="4511569" y="3111903"/>
            <a:ext cx="1415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4203D"/>
                </a:solidFill>
                <a:latin typeface="Exo 2"/>
                <a:ea typeface="Exo 2"/>
                <a:cs typeface="Exo 2"/>
                <a:sym typeface="Exo 2"/>
              </a:rPr>
              <a:t>Building Owner</a:t>
            </a:r>
            <a:endParaRPr sz="1000" b="1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  <a:p>
            <a:pPr algn="ctr">
              <a:buClr>
                <a:schemeClr val="dk1"/>
              </a:buClr>
              <a:buSzPts val="1100"/>
            </a:pPr>
            <a:endParaRPr sz="1000" dirty="0">
              <a:solidFill>
                <a:srgbClr val="04203D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658558377"/>
      </p:ext>
    </p:extLst>
  </p:cSld>
  <p:clrMapOvr>
    <a:masterClrMapping/>
  </p:clrMapOvr>
</p:sld>
</file>

<file path=ppt/theme/theme1.xml><?xml version="1.0" encoding="utf-8"?>
<a:theme xmlns:a="http://schemas.openxmlformats.org/drawingml/2006/main" name="CGB_PPT_template_0414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A93A"/>
      </a:accent1>
      <a:accent2>
        <a:srgbClr val="232279"/>
      </a:accent2>
      <a:accent3>
        <a:srgbClr val="17AEE1"/>
      </a:accent3>
      <a:accent4>
        <a:srgbClr val="7BBD32"/>
      </a:accent4>
      <a:accent5>
        <a:srgbClr val="EB431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GB Template 0410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A93A"/>
      </a:accent1>
      <a:accent2>
        <a:srgbClr val="232279"/>
      </a:accent2>
      <a:accent3>
        <a:srgbClr val="17AEE1"/>
      </a:accent3>
      <a:accent4>
        <a:srgbClr val="7BBD32"/>
      </a:accent4>
      <a:accent5>
        <a:srgbClr val="EB431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CGB_PPT_Template</Template>
  <TotalTime>22312</TotalTime>
  <Words>844</Words>
  <Application>Microsoft Office PowerPoint</Application>
  <PresentationFormat>On-screen Show (4:3)</PresentationFormat>
  <Paragraphs>112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Exo 2</vt:lpstr>
      <vt:lpstr>Lucida Grande</vt:lpstr>
      <vt:lpstr>Proxima Nova</vt:lpstr>
      <vt:lpstr>Proxima Nova Thin</vt:lpstr>
      <vt:lpstr>Wingdings</vt:lpstr>
      <vt:lpstr>CGB_PPT_template_041415</vt:lpstr>
      <vt:lpstr>CGB Template 041015</vt:lpstr>
      <vt:lpstr>Solar for Affordable Multifamily  Connecticut Department of Housing,  CDGB Workshop</vt:lpstr>
      <vt:lpstr>Agenda   </vt:lpstr>
      <vt:lpstr>Our mission is to confront climate change and provide all of society a healthier and more prosperous future by increasing and accelerating the flow of private capital into markets that energize the green economy.  </vt:lpstr>
      <vt:lpstr>The Green Bank is helping Connecticut flourish by offering green solutions for homes and buildings and by creating innovative ways  to invest in the green energy economy.</vt:lpstr>
      <vt:lpstr>PowerPoint Presentation</vt:lpstr>
      <vt:lpstr>PowerPoint Presentation</vt:lpstr>
      <vt:lpstr>What is a Power Purchase Agreement (“PPA”)? </vt:lpstr>
      <vt:lpstr>What are the Benefits of a PPA?</vt:lpstr>
      <vt:lpstr>Roof Lease</vt:lpstr>
      <vt:lpstr>PowerPoint Presentation</vt:lpstr>
      <vt:lpstr> Building Solutions: Energy Storage Solutions  </vt:lpstr>
      <vt:lpstr>Stay Engaged</vt:lpstr>
      <vt:lpstr>Thank you and Discussion  Peter Ludwig peter.ludwig@ctgreenbank.com T 860-258-7806  https://calendly.com/peter-ludwig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Cristiano Andreotti</dc:creator>
  <cp:keywords/>
  <dc:description/>
  <cp:lastModifiedBy>Catherine Duncan</cp:lastModifiedBy>
  <cp:revision>439</cp:revision>
  <cp:lastPrinted>2021-05-11T13:23:49Z</cp:lastPrinted>
  <dcterms:created xsi:type="dcterms:W3CDTF">2012-10-10T20:42:08Z</dcterms:created>
  <dcterms:modified xsi:type="dcterms:W3CDTF">2022-03-15T14:11:02Z</dcterms:modified>
  <cp:category/>
</cp:coreProperties>
</file>