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handoutMasterIdLst>
    <p:handoutMasterId r:id="rId35"/>
  </p:handoutMasterIdLst>
  <p:sldIdLst>
    <p:sldId id="287" r:id="rId2"/>
    <p:sldId id="307" r:id="rId3"/>
    <p:sldId id="275" r:id="rId4"/>
    <p:sldId id="298" r:id="rId5"/>
    <p:sldId id="299" r:id="rId6"/>
    <p:sldId id="302" r:id="rId7"/>
    <p:sldId id="300" r:id="rId8"/>
    <p:sldId id="301" r:id="rId9"/>
    <p:sldId id="303" r:id="rId10"/>
    <p:sldId id="304" r:id="rId11"/>
    <p:sldId id="305" r:id="rId12"/>
    <p:sldId id="306" r:id="rId13"/>
    <p:sldId id="308" r:id="rId14"/>
    <p:sldId id="309" r:id="rId15"/>
    <p:sldId id="310" r:id="rId16"/>
    <p:sldId id="311" r:id="rId17"/>
    <p:sldId id="312" r:id="rId18"/>
    <p:sldId id="313" r:id="rId19"/>
    <p:sldId id="314" r:id="rId20"/>
    <p:sldId id="315" r:id="rId21"/>
    <p:sldId id="316" r:id="rId22"/>
    <p:sldId id="319" r:id="rId23"/>
    <p:sldId id="318" r:id="rId24"/>
    <p:sldId id="320" r:id="rId25"/>
    <p:sldId id="321" r:id="rId26"/>
    <p:sldId id="322" r:id="rId27"/>
    <p:sldId id="323" r:id="rId28"/>
    <p:sldId id="332" r:id="rId29"/>
    <p:sldId id="317" r:id="rId30"/>
    <p:sldId id="324" r:id="rId31"/>
    <p:sldId id="331" r:id="rId32"/>
    <p:sldId id="29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5226" autoAdjust="0"/>
  </p:normalViewPr>
  <p:slideViewPr>
    <p:cSldViewPr>
      <p:cViewPr varScale="1">
        <p:scale>
          <a:sx n="82" d="100"/>
          <a:sy n="82" d="100"/>
        </p:scale>
        <p:origin x="82" y="149"/>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5/18/2021</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5/18/2021</a:t>
            </a:fld>
            <a:endParaRPr lang="en-US"/>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r>
              <a:rPr lang="en-US" dirty="0"/>
              <a:t>These are my notes. </a:t>
            </a:r>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135070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D8C462B-CD43-481B-A524-296213843E03}" type="datetime2">
              <a:rPr lang="en-US" smtClean="0"/>
              <a:t>Tuesday, May 18, 2021</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6B0F42-ACF6-4D2B-8F7A-386FF7727FEA}"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D44D5-0F51-4EAB-9F87-3A3D0FF94DDF}"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0F5386-A964-4651-A18D-61EC8BA158FF}"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1E21F0-657E-4519-977D-FADBFCEF6FB7}"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741B3B6-66E9-4E99-8234-E7A893203A92}" type="datetime2">
              <a:rPr lang="en-US" smtClean="0"/>
              <a:t>Tuesday, May 18, 2021</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71D1857C-5A38-4863-A1E1-8971CCB1AF63}" type="datetime2">
              <a:rPr lang="en-US" smtClean="0"/>
              <a:t>Tuesday, May 18, 2021</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D6B0B-3289-4AB8-8E8C-BD604ABDEFD3}" type="datetime2">
              <a:rPr lang="en-US" smtClean="0"/>
              <a:t>Tuesday, May 18, 2021</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85D6E-628C-48CA-87DD-415B0272CD4D}" type="datetime2">
              <a:rPr lang="en-US" smtClean="0"/>
              <a:t>Tuesday, May 18, 2021</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6C955-16DA-4057-8E83-A784F90DCE86}" type="datetime2">
              <a:rPr lang="en-US" smtClean="0"/>
              <a:t>Tuesday, May 18, 2021</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F1803-2C56-4648-8DD2-C59EE73C7D8A}" type="datetime2">
              <a:rPr lang="en-US" smtClean="0"/>
              <a:t>Tuesday, May 18, 2021</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7B567-2EAB-450D-A74C-7FE5C5562355}"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13B863-1439-4131-A619-E9820D8CA4F2}" type="datetime2">
              <a:rPr lang="en-US" smtClean="0"/>
              <a:t>Tuesday, May 18, 2021</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50B8F-6EEF-4752-B88B-03CC6D2D6211}" type="datetime2">
              <a:rPr lang="en-US" smtClean="0"/>
              <a:t>Tuesday, May 18, 2021</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1CD8-2C72-4DE9-BBE3-CDB661212CCD}" type="datetime2">
              <a:rPr lang="en-US" smtClean="0"/>
              <a:t>Tuesday, May 18, 2021</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C23046-EDCF-4241-821E-ABBD9ACDEF92}"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FBE5BD-2CF2-46B6-A171-C2E4BFEC1A5B}" type="datetime2">
              <a:rPr lang="en-US" smtClean="0"/>
              <a:t>Tuesday, May 18, 2021</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3D237C-E135-42C8-AFD4-9A35D9EA98A0}" type="datetime2">
              <a:rPr lang="en-US" smtClean="0"/>
              <a:t>Tuesday, May 18, 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 Small Cities CDBG</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77000" y="762000"/>
            <a:ext cx="4648199" cy="2895600"/>
          </a:xfrm>
        </p:spPr>
        <p:txBody>
          <a:bodyPr wrap="square">
            <a:normAutofit fontScale="90000"/>
          </a:bodyPr>
          <a:lstStyle/>
          <a:p>
            <a:r>
              <a:rPr lang="en-US" b="1" spc="0" dirty="0">
                <a:effectLst>
                  <a:outerShdw blurRad="38100" dist="38100" dir="2700000" algn="tl">
                    <a:srgbClr val="000000">
                      <a:alpha val="43137"/>
                    </a:srgbClr>
                  </a:outerShdw>
                </a:effectLst>
                <a:latin typeface="Calibri" panose="020F0502020204030204" pitchFamily="34" charset="0"/>
              </a:rPr>
              <a:t>Photography Tips for Beginners</a:t>
            </a:r>
            <a:br>
              <a:rPr lang="en-US" b="1" spc="0" dirty="0">
                <a:effectLst>
                  <a:outerShdw blurRad="38100" dist="38100" dir="2700000" algn="tl">
                    <a:srgbClr val="000000">
                      <a:alpha val="43137"/>
                    </a:srgbClr>
                  </a:outerShdw>
                </a:effectLst>
                <a:latin typeface="Calibri" panose="020F0502020204030204" pitchFamily="34" charset="0"/>
              </a:rPr>
            </a:br>
            <a:r>
              <a:rPr lang="en-US" b="1" dirty="0">
                <a:effectLst>
                  <a:outerShdw blurRad="38100" dist="38100" dir="2700000" algn="tl">
                    <a:srgbClr val="000000">
                      <a:alpha val="43137"/>
                    </a:srgbClr>
                  </a:outerShdw>
                </a:effectLst>
                <a:latin typeface="Calibri" panose="020F0502020204030204" pitchFamily="34" charset="0"/>
              </a:rPr>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990600"/>
            <a:ext cx="4830793" cy="3200400"/>
          </a:xfrm>
          <a:prstGeom prst="rect">
            <a:avLst/>
          </a:prstGeom>
          <a:ln w="76200">
            <a:solidFill>
              <a:schemeClr val="tx1"/>
            </a:solidFill>
          </a:ln>
          <a:effectLst>
            <a:glow rad="63500">
              <a:schemeClr val="accent1">
                <a:satMod val="175000"/>
                <a:alpha val="40000"/>
              </a:schemeClr>
            </a:glow>
            <a:outerShdw blurRad="50800" dist="38100" dir="2700000" algn="tl" rotWithShape="0">
              <a:prstClr val="black">
                <a:alpha val="40000"/>
              </a:prstClr>
            </a:outerShdw>
            <a:reflection blurRad="6350" stA="50000" endA="300" endPos="90000" dir="5400000" sy="-100000" algn="bl" rotWithShape="0"/>
            <a:softEdge rad="63500"/>
          </a:effectLst>
          <a:scene3d>
            <a:camera prst="isometricRightUp"/>
            <a:lightRig rig="threePt" dir="t"/>
          </a:scene3d>
        </p:spPr>
      </p:pic>
      <p:sp>
        <p:nvSpPr>
          <p:cNvPr id="2" name="TextBox 1">
            <a:extLst>
              <a:ext uri="{FF2B5EF4-FFF2-40B4-BE49-F238E27FC236}">
                <a16:creationId xmlns:a16="http://schemas.microsoft.com/office/drawing/2014/main" id="{59E5029B-E6F6-4A16-AB69-69A6C31961B2}"/>
              </a:ext>
            </a:extLst>
          </p:cNvPr>
          <p:cNvSpPr txBox="1"/>
          <p:nvPr/>
        </p:nvSpPr>
        <p:spPr>
          <a:xfrm>
            <a:off x="4953000" y="3886200"/>
            <a:ext cx="5520906" cy="2286000"/>
          </a:xfrm>
          <a:prstGeom prst="rect">
            <a:avLst/>
          </a:prstGeom>
          <a:noFill/>
        </p:spPr>
        <p:txBody>
          <a:bodyPr vert="horz" wrap="square" lIns="91440" tIns="45720" rIns="91440" bIns="45720" rtlCol="0" anchor="t">
            <a:noAutofit/>
          </a:bodyPr>
          <a:lstStyle>
            <a:lvl1pPr algn="r" defTabSz="685800">
              <a:lnSpc>
                <a:spcPct val="90000"/>
              </a:lnSpc>
              <a:spcBef>
                <a:spcPct val="0"/>
              </a:spcBef>
              <a:buNone/>
              <a:defRPr sz="7200" b="1" spc="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38100" dist="38100" dir="2700000" algn="tl">
                    <a:srgbClr val="000000">
                      <a:alpha val="43137"/>
                    </a:srgbClr>
                  </a:outerShdw>
                </a:effectLst>
                <a:latin typeface="Calibri" panose="020F0502020204030204" pitchFamily="34" charset="0"/>
                <a:ea typeface="+mj-ea"/>
                <a:cs typeface="+mj-cs"/>
              </a:defRPr>
            </a:lvl1pPr>
          </a:lstStyle>
          <a:p>
            <a:pPr marL="457200" indent="-457200" algn="l">
              <a:buFont typeface="Arial" panose="020B0604020202020204" pitchFamily="34" charset="0"/>
              <a:buChar char="•"/>
            </a:pPr>
            <a:r>
              <a:rPr lang="en-US" sz="3200" dirty="0">
                <a:solidFill>
                  <a:schemeClr val="tx1"/>
                </a:solidFill>
              </a:rPr>
              <a:t>DSLR </a:t>
            </a:r>
          </a:p>
          <a:p>
            <a:pPr marL="457200" indent="-457200" algn="l">
              <a:buFont typeface="Arial" panose="020B0604020202020204" pitchFamily="34" charset="0"/>
              <a:buChar char="•"/>
            </a:pPr>
            <a:r>
              <a:rPr lang="en-US" sz="3200" dirty="0">
                <a:solidFill>
                  <a:schemeClr val="tx1"/>
                </a:solidFill>
              </a:rPr>
              <a:t>Cellphone Photography </a:t>
            </a:r>
          </a:p>
          <a:p>
            <a:pPr marL="457200" indent="-457200" algn="l">
              <a:buFont typeface="Arial" panose="020B0604020202020204" pitchFamily="34" charset="0"/>
              <a:buChar char="•"/>
            </a:pPr>
            <a:r>
              <a:rPr lang="en-US" sz="3200" dirty="0">
                <a:solidFill>
                  <a:schemeClr val="tx1"/>
                </a:solidFill>
              </a:rPr>
              <a:t>Composition</a:t>
            </a:r>
          </a:p>
          <a:p>
            <a:pPr marL="457200" indent="-457200" algn="l">
              <a:buFont typeface="Arial" panose="020B0604020202020204" pitchFamily="34" charset="0"/>
              <a:buChar char="•"/>
            </a:pPr>
            <a:r>
              <a:rPr lang="en-US" sz="3200" dirty="0">
                <a:solidFill>
                  <a:schemeClr val="tx1"/>
                </a:solidFill>
              </a:rPr>
              <a:t>Quality </a:t>
            </a:r>
          </a:p>
          <a:p>
            <a:pPr marL="457200" indent="-457200" algn="l">
              <a:buFont typeface="Arial" panose="020B0604020202020204" pitchFamily="34" charset="0"/>
              <a:buChar char="•"/>
            </a:pPr>
            <a:r>
              <a:rPr lang="en-US" sz="3200" dirty="0">
                <a:solidFill>
                  <a:schemeClr val="tx1"/>
                </a:solidFill>
              </a:rPr>
              <a:t>Photographing Architecture  </a:t>
            </a:r>
          </a:p>
        </p:txBody>
      </p:sp>
    </p:spTree>
    <p:extLst>
      <p:ext uri="{BB962C8B-B14F-4D97-AF65-F5344CB8AC3E}">
        <p14:creationId xmlns:p14="http://schemas.microsoft.com/office/powerpoint/2010/main" val="1348921356"/>
      </p:ext>
    </p:extLst>
  </p:cSld>
  <p:clrMapOvr>
    <a:overrideClrMapping bg1="dk1" tx1="lt1" bg2="dk2" tx2="lt2" accent1="accent1" accent2="accent2" accent3="accent3" accent4="accent4" accent5="accent5" accent6="accent6" hlink="hlink" folHlink="folHlink"/>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descr="3 Tips on Shooting Portraits Against the Light | Learn Photography by Zoner  Photo Studio">
            <a:extLst>
              <a:ext uri="{FF2B5EF4-FFF2-40B4-BE49-F238E27FC236}">
                <a16:creationId xmlns:a16="http://schemas.microsoft.com/office/drawing/2014/main" id="{1D42C884-1ED4-4E5D-B98E-FDD6D48409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8" b="-2"/>
          <a:stretch/>
        </p:blipFill>
        <p:spPr bwMode="auto">
          <a:xfrm>
            <a:off x="7848600" y="10"/>
            <a:ext cx="4343400" cy="29079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3 Tips on Shooting Portraits Against the Light | Learn Photography by Zoner  Photo Studio">
            <a:extLst>
              <a:ext uri="{FF2B5EF4-FFF2-40B4-BE49-F238E27FC236}">
                <a16:creationId xmlns:a16="http://schemas.microsoft.com/office/drawing/2014/main" id="{8A6A10D6-4397-4778-A852-F31B90E7D0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51" r="20551" b="-1"/>
          <a:stretch/>
        </p:blipFill>
        <p:spPr bwMode="auto">
          <a:xfrm>
            <a:off x="7848600" y="2907956"/>
            <a:ext cx="4343400" cy="3950043"/>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F7F9F02B-DB04-4B60-859E-78BED6F40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486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65355-2531-4040-A6F2-BE1DF78A1B2C}"/>
              </a:ext>
            </a:extLst>
          </p:cNvPr>
          <p:cNvSpPr>
            <a:spLocks noGrp="1"/>
          </p:cNvSpPr>
          <p:nvPr>
            <p:ph type="title"/>
          </p:nvPr>
        </p:nvSpPr>
        <p:spPr>
          <a:xfrm>
            <a:off x="838200" y="365125"/>
            <a:ext cx="6662057" cy="1325563"/>
          </a:xfrm>
        </p:spPr>
        <p:txBody>
          <a:bodyPr>
            <a:normAutofit/>
          </a:bodyPr>
          <a:lstStyle/>
          <a:p>
            <a:r>
              <a:rPr lang="en-US" b="1" dirty="0">
                <a:latin typeface="Calibri" panose="020F0502020204030204" pitchFamily="34" charset="0"/>
                <a:cs typeface="Calibri" panose="020F0502020204030204" pitchFamily="34" charset="0"/>
              </a:rPr>
              <a:t>HDR: High Dynamic Range Imaging</a:t>
            </a:r>
          </a:p>
        </p:txBody>
      </p:sp>
      <p:sp>
        <p:nvSpPr>
          <p:cNvPr id="3" name="Content Placeholder 2">
            <a:extLst>
              <a:ext uri="{FF2B5EF4-FFF2-40B4-BE49-F238E27FC236}">
                <a16:creationId xmlns:a16="http://schemas.microsoft.com/office/drawing/2014/main" id="{5459F8D9-9910-4D08-AAAE-E53988B38193}"/>
              </a:ext>
            </a:extLst>
          </p:cNvPr>
          <p:cNvSpPr>
            <a:spLocks noGrp="1"/>
          </p:cNvSpPr>
          <p:nvPr>
            <p:ph idx="1"/>
          </p:nvPr>
        </p:nvSpPr>
        <p:spPr>
          <a:xfrm>
            <a:off x="1120000" y="1825625"/>
            <a:ext cx="6184314" cy="4351338"/>
          </a:xfrm>
        </p:spPr>
        <p:txBody>
          <a:bodyPr>
            <a:normAutofit/>
          </a:bodyPr>
          <a:lstStyle/>
          <a:p>
            <a:pPr lvl="0"/>
            <a:r>
              <a:rPr lang="en-US" dirty="0">
                <a:latin typeface="Calibri" panose="020F0502020204030204" pitchFamily="34" charset="0"/>
                <a:cs typeface="Calibri" panose="020F0502020204030204" pitchFamily="34" charset="0"/>
              </a:rPr>
              <a:t>High contrast images can be difficult to expose properly. </a:t>
            </a:r>
          </a:p>
          <a:p>
            <a:pPr lvl="0"/>
            <a:r>
              <a:rPr lang="en-US" dirty="0">
                <a:latin typeface="Calibri" panose="020F0502020204030204" pitchFamily="34" charset="0"/>
                <a:cs typeface="Calibri" panose="020F0502020204030204" pitchFamily="34" charset="0"/>
              </a:rPr>
              <a:t>Either the highlights will be too bright or the shadows too dark, resulting in the loss of important details. </a:t>
            </a:r>
          </a:p>
          <a:p>
            <a:r>
              <a:rPr lang="en-US" dirty="0">
                <a:latin typeface="Calibri" panose="020F0502020204030204" pitchFamily="34" charset="0"/>
                <a:cs typeface="Calibri" panose="020F0502020204030204" pitchFamily="34" charset="0"/>
              </a:rPr>
              <a:t>Take advantage of the HDR feature on an iPhone to obtain balanced exposure throughout the entire composition.</a:t>
            </a:r>
          </a:p>
        </p:txBody>
      </p:sp>
      <p:sp>
        <p:nvSpPr>
          <p:cNvPr id="4" name="Date Placeholder 3">
            <a:extLst>
              <a:ext uri="{FF2B5EF4-FFF2-40B4-BE49-F238E27FC236}">
                <a16:creationId xmlns:a16="http://schemas.microsoft.com/office/drawing/2014/main" id="{C68F3CFD-A177-41D8-8D15-B893E006522A}"/>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A3E619EC-F769-407F-9B75-30E8E87C0B1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E79D0D87-77BE-4AD6-A54C-3EB6CD538009}"/>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10</a:t>
            </a:fld>
            <a:endParaRPr lang="en-US"/>
          </a:p>
        </p:txBody>
      </p:sp>
    </p:spTree>
    <p:extLst>
      <p:ext uri="{BB962C8B-B14F-4D97-AF65-F5344CB8AC3E}">
        <p14:creationId xmlns:p14="http://schemas.microsoft.com/office/powerpoint/2010/main" val="2082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2" descr="Shooting in Burst Mode :: Digital Photo Secrets">
            <a:extLst>
              <a:ext uri="{FF2B5EF4-FFF2-40B4-BE49-F238E27FC236}">
                <a16:creationId xmlns:a16="http://schemas.microsoft.com/office/drawing/2014/main" id="{F761CF70-9E26-4DE9-BDDB-1E40CCB5C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25" r="37186"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B27F6-DDB7-421F-AFEF-E2F3DAE4B308}"/>
              </a:ext>
            </a:extLst>
          </p:cNvPr>
          <p:cNvSpPr>
            <a:spLocks noGrp="1"/>
          </p:cNvSpPr>
          <p:nvPr>
            <p:ph type="title"/>
          </p:nvPr>
        </p:nvSpPr>
        <p:spPr>
          <a:xfrm>
            <a:off x="838201" y="365125"/>
            <a:ext cx="4854676" cy="1325563"/>
          </a:xfrm>
        </p:spPr>
        <p:txBody>
          <a:bodyPr>
            <a:normAutofit/>
          </a:bodyPr>
          <a:lstStyle/>
          <a:p>
            <a:r>
              <a:rPr lang="en-US" b="1" dirty="0">
                <a:latin typeface="Calibri" panose="020F0502020204030204" pitchFamily="34" charset="0"/>
                <a:cs typeface="Calibri" panose="020F0502020204030204" pitchFamily="34" charset="0"/>
              </a:rPr>
              <a:t>Use Burst Mode for Moving Subjects</a:t>
            </a:r>
          </a:p>
        </p:txBody>
      </p:sp>
      <p:sp>
        <p:nvSpPr>
          <p:cNvPr id="3" name="Content Placeholder 2">
            <a:extLst>
              <a:ext uri="{FF2B5EF4-FFF2-40B4-BE49-F238E27FC236}">
                <a16:creationId xmlns:a16="http://schemas.microsoft.com/office/drawing/2014/main" id="{933CEFCB-2481-47FA-A41C-5419CE1834FE}"/>
              </a:ext>
            </a:extLst>
          </p:cNvPr>
          <p:cNvSpPr>
            <a:spLocks noGrp="1"/>
          </p:cNvSpPr>
          <p:nvPr>
            <p:ph idx="1"/>
          </p:nvPr>
        </p:nvSpPr>
        <p:spPr>
          <a:xfrm>
            <a:off x="1120000" y="1825625"/>
            <a:ext cx="4572877" cy="4351338"/>
          </a:xfrm>
        </p:spPr>
        <p:txBody>
          <a:bodyPr>
            <a:normAutofit/>
          </a:bodyPr>
          <a:lstStyle/>
          <a:p>
            <a:r>
              <a:rPr lang="en-US" dirty="0">
                <a:latin typeface="Calibri" panose="020F0502020204030204" pitchFamily="34" charset="0"/>
                <a:cs typeface="Calibri" panose="020F0502020204030204" pitchFamily="34" charset="0"/>
              </a:rPr>
              <a:t>Burst mode captures multiple pictures in seconds. </a:t>
            </a:r>
          </a:p>
          <a:p>
            <a:r>
              <a:rPr lang="en-US" dirty="0">
                <a:latin typeface="Calibri" panose="020F0502020204030204" pitchFamily="34" charset="0"/>
                <a:cs typeface="Calibri" panose="020F0502020204030204" pitchFamily="34" charset="0"/>
              </a:rPr>
              <a:t>It allows to create dynamic pictures of moving and unpredictable objects, such as flying birds or waves crashing on the shore, allowing to capture movement. </a:t>
            </a:r>
          </a:p>
        </p:txBody>
      </p:sp>
      <p:sp>
        <p:nvSpPr>
          <p:cNvPr id="5" name="Footer Placeholder 4">
            <a:extLst>
              <a:ext uri="{FF2B5EF4-FFF2-40B4-BE49-F238E27FC236}">
                <a16:creationId xmlns:a16="http://schemas.microsoft.com/office/drawing/2014/main" id="{BACFE768-19FF-4B01-A07E-EB75C5AEEAB2}"/>
              </a:ext>
            </a:extLst>
          </p:cNvPr>
          <p:cNvSpPr>
            <a:spLocks noGrp="1"/>
          </p:cNvSpPr>
          <p:nvPr>
            <p:ph type="ftr" sz="quarter" idx="11"/>
          </p:nvPr>
        </p:nvSpPr>
        <p:spPr>
          <a:xfrm>
            <a:off x="1119999" y="6356350"/>
            <a:ext cx="4572877" cy="365125"/>
          </a:xfrm>
        </p:spPr>
        <p:txBody>
          <a:bodyPr>
            <a:normAutofit/>
          </a:bodyPr>
          <a:lstStyle/>
          <a:p>
            <a:pPr algn="l">
              <a:spcAft>
                <a:spcPts val="600"/>
              </a:spcAft>
            </a:pPr>
            <a:r>
              <a:rPr lang="en-US"/>
              <a:t>State of Connecticut - Department of Housing - Small Cities CDBG</a:t>
            </a:r>
          </a:p>
        </p:txBody>
      </p:sp>
      <p:sp>
        <p:nvSpPr>
          <p:cNvPr id="4" name="Date Placeholder 3">
            <a:extLst>
              <a:ext uri="{FF2B5EF4-FFF2-40B4-BE49-F238E27FC236}">
                <a16:creationId xmlns:a16="http://schemas.microsoft.com/office/drawing/2014/main" id="{11DB5944-03E7-40A6-A168-1BB406E39EE2}"/>
              </a:ext>
            </a:extLst>
          </p:cNvPr>
          <p:cNvSpPr>
            <a:spLocks noGrp="1"/>
          </p:cNvSpPr>
          <p:nvPr>
            <p:ph type="dt" sz="half" idx="10"/>
          </p:nvPr>
        </p:nvSpPr>
        <p:spPr>
          <a:xfrm>
            <a:off x="6533596" y="6356350"/>
            <a:ext cx="2743200" cy="365125"/>
          </a:xfrm>
        </p:spPr>
        <p:txBody>
          <a:bodyPr>
            <a:normAutofit/>
          </a:bodyPr>
          <a:lstStyle/>
          <a:p>
            <a:pPr>
              <a:spcAft>
                <a:spcPts val="600"/>
              </a:spcAft>
            </a:pPr>
            <a:fld id="{DD26C955-16DA-4057-8E83-A784F90DCE86}" type="datetime2">
              <a:rPr lang="en-US">
                <a:solidFill>
                  <a:srgbClr val="FFFFFF"/>
                </a:solidFill>
              </a:rPr>
              <a:pPr>
                <a:spcAft>
                  <a:spcPts val="600"/>
                </a:spcAft>
              </a:pPr>
              <a:t>Tuesday, May 18, 2021</a:t>
            </a:fld>
            <a:endParaRPr lang="en-US">
              <a:solidFill>
                <a:srgbClr val="FFFFFF"/>
              </a:solidFill>
            </a:endParaRPr>
          </a:p>
        </p:txBody>
      </p:sp>
      <p:sp>
        <p:nvSpPr>
          <p:cNvPr id="6" name="Slide Number Placeholder 5">
            <a:extLst>
              <a:ext uri="{FF2B5EF4-FFF2-40B4-BE49-F238E27FC236}">
                <a16:creationId xmlns:a16="http://schemas.microsoft.com/office/drawing/2014/main" id="{FD6B7B7D-1215-4289-9C43-0D111A9EA646}"/>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268886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9E0A-B470-413C-89AC-4ABBA690262C}"/>
              </a:ext>
            </a:extLst>
          </p:cNvPr>
          <p:cNvSpPr>
            <a:spLocks noGrp="1"/>
          </p:cNvSpPr>
          <p:nvPr>
            <p:ph type="title"/>
          </p:nvPr>
        </p:nvSpPr>
        <p:spPr>
          <a:xfrm>
            <a:off x="5248656" y="321733"/>
            <a:ext cx="6105144" cy="1324506"/>
          </a:xfrm>
        </p:spPr>
        <p:txBody>
          <a:bodyPr anchor="ctr">
            <a:normAutofit/>
          </a:bodyPr>
          <a:lstStyle/>
          <a:p>
            <a:r>
              <a:rPr lang="en-US" sz="3600" b="1" dirty="0">
                <a:latin typeface="Calibri" panose="020F0502020204030204" pitchFamily="34" charset="0"/>
                <a:cs typeface="Calibri" panose="020F0502020204030204" pitchFamily="34" charset="0"/>
              </a:rPr>
              <a:t>Using Gridlines </a:t>
            </a:r>
          </a:p>
        </p:txBody>
      </p:sp>
      <p:sp>
        <p:nvSpPr>
          <p:cNvPr id="3" name="Content Placeholder 2">
            <a:extLst>
              <a:ext uri="{FF2B5EF4-FFF2-40B4-BE49-F238E27FC236}">
                <a16:creationId xmlns:a16="http://schemas.microsoft.com/office/drawing/2014/main" id="{22C98811-E74D-4D9F-BFCA-0D443598421B}"/>
              </a:ext>
            </a:extLst>
          </p:cNvPr>
          <p:cNvSpPr>
            <a:spLocks noGrp="1"/>
          </p:cNvSpPr>
          <p:nvPr>
            <p:ph idx="1"/>
          </p:nvPr>
        </p:nvSpPr>
        <p:spPr>
          <a:xfrm>
            <a:off x="5248655" y="1646239"/>
            <a:ext cx="6105145" cy="4530724"/>
          </a:xfrm>
        </p:spPr>
        <p:txBody>
          <a:bodyPr>
            <a:normAutofit/>
          </a:bodyPr>
          <a:lstStyle/>
          <a:p>
            <a:r>
              <a:rPr lang="en-US" sz="2200" dirty="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cs typeface="Calibri" panose="020F0502020204030204" pitchFamily="34" charset="0"/>
              </a:rPr>
              <a:t>Turning on the gridline settings on a smartphone is a great way to practice creating great compositions. It helps easily visualize where to place our subject inside the frame to create a more pleasing image. </a:t>
            </a:r>
          </a:p>
          <a:p>
            <a:r>
              <a:rPr lang="en-US" sz="2200" dirty="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cs typeface="Calibri" panose="020F0502020204030204" pitchFamily="34" charset="0"/>
              </a:rPr>
              <a:t>The </a:t>
            </a:r>
            <a:r>
              <a:rPr lang="en-US" sz="2200" b="1" dirty="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cs typeface="Calibri" panose="020F0502020204030204" pitchFamily="34" charset="0"/>
              </a:rPr>
              <a:t>Rule of Thirds</a:t>
            </a:r>
            <a:r>
              <a:rPr lang="en-US" sz="2200" dirty="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cs typeface="Calibri" panose="020F0502020204030204" pitchFamily="34" charset="0"/>
              </a:rPr>
              <a:t> is a basic concept in photography. Placing the main subject along the gridlines or on one or more of the four converging points creates a more balanced and engaging image. </a:t>
            </a:r>
          </a:p>
          <a:p>
            <a:r>
              <a:rPr lang="en-US" sz="2200" dirty="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cs typeface="Calibri" panose="020F0502020204030204" pitchFamily="34" charset="0"/>
              </a:rPr>
              <a:t>Tip: When shooting horizon lines, avoid placing them in the middle. Instead, place them closer to the gridlines for a more dynamic result.</a:t>
            </a:r>
          </a:p>
        </p:txBody>
      </p:sp>
      <p:sp>
        <p:nvSpPr>
          <p:cNvPr id="4" name="Date Placeholder 3">
            <a:extLst>
              <a:ext uri="{FF2B5EF4-FFF2-40B4-BE49-F238E27FC236}">
                <a16:creationId xmlns:a16="http://schemas.microsoft.com/office/drawing/2014/main" id="{665A3CA0-3AA3-4E5A-8E93-C926382EA378}"/>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6C41CC42-9845-4E40-AC57-03ED665B058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6B4CE41E-B4C0-4FD9-86C6-2DF19F66A97A}"/>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12</a:t>
            </a:fld>
            <a:endParaRPr lang="en-US"/>
          </a:p>
        </p:txBody>
      </p:sp>
      <p:pic>
        <p:nvPicPr>
          <p:cNvPr id="8" name="Picture 7" descr="Chart, scatter chart&#10;&#10;Description automatically generated">
            <a:extLst>
              <a:ext uri="{FF2B5EF4-FFF2-40B4-BE49-F238E27FC236}">
                <a16:creationId xmlns:a16="http://schemas.microsoft.com/office/drawing/2014/main" id="{D88D366C-EDF6-4BC1-A3D5-2DD22DBDA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55" y="623160"/>
            <a:ext cx="4114401" cy="2743200"/>
          </a:xfrm>
          <a:prstGeom prst="rect">
            <a:avLst/>
          </a:prstGeom>
        </p:spPr>
      </p:pic>
      <p:pic>
        <p:nvPicPr>
          <p:cNvPr id="1026" name="Picture 2" descr="Taking your Photography to another level – Composition - Mark Brion  Photography">
            <a:extLst>
              <a:ext uri="{FF2B5EF4-FFF2-40B4-BE49-F238E27FC236}">
                <a16:creationId xmlns:a16="http://schemas.microsoft.com/office/drawing/2014/main" id="{9263CBBA-ECA3-4F0F-B992-9E69BA97E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58" y="3523457"/>
            <a:ext cx="493159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BB07-1CC7-42C6-8FAE-2F7E10AD4230}"/>
              </a:ext>
            </a:extLst>
          </p:cNvPr>
          <p:cNvSpPr>
            <a:spLocks noGrp="1"/>
          </p:cNvSpPr>
          <p:nvPr>
            <p:ph type="title"/>
          </p:nvPr>
        </p:nvSpPr>
        <p:spPr>
          <a:xfrm>
            <a:off x="838200" y="365127"/>
            <a:ext cx="10515600" cy="830259"/>
          </a:xfrm>
        </p:spPr>
        <p:txBody>
          <a:bodyPr/>
          <a:lstStyle/>
          <a:p>
            <a:r>
              <a:rPr lang="en-US" b="1" dirty="0">
                <a:latin typeface="Calibri" panose="020F0502020204030204" pitchFamily="34" charset="0"/>
                <a:cs typeface="Calibri" panose="020F0502020204030204" pitchFamily="34" charset="0"/>
              </a:rPr>
              <a:t>Composition</a:t>
            </a:r>
          </a:p>
        </p:txBody>
      </p:sp>
      <p:sp>
        <p:nvSpPr>
          <p:cNvPr id="3" name="Content Placeholder 2">
            <a:extLst>
              <a:ext uri="{FF2B5EF4-FFF2-40B4-BE49-F238E27FC236}">
                <a16:creationId xmlns:a16="http://schemas.microsoft.com/office/drawing/2014/main" id="{8E255B68-2240-4E4B-929A-82AE310C2067}"/>
              </a:ext>
            </a:extLst>
          </p:cNvPr>
          <p:cNvSpPr>
            <a:spLocks noGrp="1"/>
          </p:cNvSpPr>
          <p:nvPr>
            <p:ph idx="1"/>
          </p:nvPr>
        </p:nvSpPr>
        <p:spPr>
          <a:xfrm>
            <a:off x="1130886" y="1295400"/>
            <a:ext cx="10233800" cy="4656138"/>
          </a:xfrm>
        </p:spPr>
        <p:txBody>
          <a:bodyPr>
            <a:normAutofit/>
          </a:bodyPr>
          <a:lstStyle/>
          <a:p>
            <a:r>
              <a:rPr lang="en-US" dirty="0">
                <a:latin typeface="Calibri" panose="020F0502020204030204" pitchFamily="34" charset="0"/>
                <a:cs typeface="Calibri" panose="020F0502020204030204" pitchFamily="34" charset="0"/>
              </a:rPr>
              <a:t>Composition</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 photography is the way elements are placed in relation to one another in a picture. </a:t>
            </a:r>
          </a:p>
          <a:p>
            <a:r>
              <a:rPr lang="en-US" dirty="0">
                <a:latin typeface="Calibri" panose="020F0502020204030204" pitchFamily="34" charset="0"/>
                <a:cs typeface="Calibri" panose="020F0502020204030204" pitchFamily="34" charset="0"/>
              </a:rPr>
              <a:t>Arranging elements in a way that guide the viewer’s eyes around the image and towards the focal point is part of a good composition. </a:t>
            </a:r>
          </a:p>
          <a:p>
            <a:r>
              <a:rPr lang="en-US" dirty="0">
                <a:latin typeface="Calibri" panose="020F0502020204030204" pitchFamily="34" charset="0"/>
                <a:cs typeface="Calibri" panose="020F0502020204030204" pitchFamily="34" charset="0"/>
              </a:rPr>
              <a:t>Every element that is present should be there for a reason. Think about the message you want to convey with your image. </a:t>
            </a:r>
          </a:p>
          <a:p>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What do you want to say?</a:t>
            </a:r>
          </a:p>
        </p:txBody>
      </p:sp>
      <p:sp>
        <p:nvSpPr>
          <p:cNvPr id="4" name="Date Placeholder 3">
            <a:extLst>
              <a:ext uri="{FF2B5EF4-FFF2-40B4-BE49-F238E27FC236}">
                <a16:creationId xmlns:a16="http://schemas.microsoft.com/office/drawing/2014/main" id="{7754F8B2-EC08-4B27-80CA-EC40DD59E415}"/>
              </a:ext>
            </a:extLst>
          </p:cNvPr>
          <p:cNvSpPr>
            <a:spLocks noGrp="1"/>
          </p:cNvSpPr>
          <p:nvPr>
            <p:ph type="dt" sz="half" idx="10"/>
          </p:nvPr>
        </p:nvSpPr>
        <p:spPr/>
        <p:txBody>
          <a:bodyPr/>
          <a:lstStyle/>
          <a:p>
            <a:fld id="{DD26C955-16DA-4057-8E83-A784F90DCE86}" type="datetime2">
              <a:rPr lang="en-US" smtClean="0"/>
              <a:t>Tuesday, May 18, 2021</a:t>
            </a:fld>
            <a:endParaRPr lang="en-US"/>
          </a:p>
        </p:txBody>
      </p:sp>
      <p:sp>
        <p:nvSpPr>
          <p:cNvPr id="5" name="Footer Placeholder 4">
            <a:extLst>
              <a:ext uri="{FF2B5EF4-FFF2-40B4-BE49-F238E27FC236}">
                <a16:creationId xmlns:a16="http://schemas.microsoft.com/office/drawing/2014/main" id="{1D36EE01-A3D2-4AFA-A90B-E25F72B041C5}"/>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B5E3610D-A28E-4222-8FC5-CBEDAF9FD63C}"/>
              </a:ext>
            </a:extLst>
          </p:cNvPr>
          <p:cNvSpPr>
            <a:spLocks noGrp="1"/>
          </p:cNvSpPr>
          <p:nvPr>
            <p:ph type="sldNum" sz="quarter" idx="12"/>
          </p:nvPr>
        </p:nvSpPr>
        <p:spPr/>
        <p:txBody>
          <a:bodyPr/>
          <a:lstStyle/>
          <a:p>
            <a:fld id="{3489B89A-7CA7-48A1-A15F-076DC2382239}" type="slidenum">
              <a:rPr lang="en-US" smtClean="0"/>
              <a:t>13</a:t>
            </a:fld>
            <a:endParaRPr lang="en-US"/>
          </a:p>
        </p:txBody>
      </p:sp>
    </p:spTree>
    <p:extLst>
      <p:ext uri="{BB962C8B-B14F-4D97-AF65-F5344CB8AC3E}">
        <p14:creationId xmlns:p14="http://schemas.microsoft.com/office/powerpoint/2010/main" val="135366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CEF04C-7DDE-4703-BB0C-46545C276095}"/>
              </a:ext>
            </a:extLst>
          </p:cNvPr>
          <p:cNvPicPr>
            <a:picLocks noChangeAspect="1"/>
          </p:cNvPicPr>
          <p:nvPr/>
        </p:nvPicPr>
        <p:blipFill rotWithShape="1">
          <a:blip r:embed="rId3">
            <a:extLst>
              <a:ext uri="{28A0092B-C50C-407E-A947-70E740481C1C}">
                <a14:useLocalDpi xmlns:a14="http://schemas.microsoft.com/office/drawing/2010/main" val="0"/>
              </a:ext>
            </a:extLst>
          </a:blip>
          <a:srcRect l="176" r="3" b="3"/>
          <a:stretch/>
        </p:blipFill>
        <p:spPr bwMode="auto">
          <a:xfrm>
            <a:off x="20" y="1"/>
            <a:ext cx="4343380" cy="2926080"/>
          </a:xfrm>
          <a:prstGeom prst="rect">
            <a:avLst/>
          </a:prstGeom>
          <a:noFill/>
        </p:spPr>
      </p:pic>
      <p:pic>
        <p:nvPicPr>
          <p:cNvPr id="8" name="Picture 7" descr="A picture containing sky, tree, outdoor, building&#10;&#10;Description automatically generated">
            <a:extLst>
              <a:ext uri="{FF2B5EF4-FFF2-40B4-BE49-F238E27FC236}">
                <a16:creationId xmlns:a16="http://schemas.microsoft.com/office/drawing/2014/main" id="{4495F6E9-2902-4C9C-8766-8E49F30D3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41" r="10222" b="-2"/>
          <a:stretch/>
        </p:blipFill>
        <p:spPr>
          <a:xfrm>
            <a:off x="20" y="2926080"/>
            <a:ext cx="4343380" cy="3931920"/>
          </a:xfrm>
          <a:prstGeom prst="rect">
            <a:avLst/>
          </a:prstGeom>
        </p:spPr>
      </p:pic>
      <p:sp useBgFill="1">
        <p:nvSpPr>
          <p:cNvPr id="13" name="Rectangle 12">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DED5F-2C45-4EBB-80DE-838994B089AE}"/>
              </a:ext>
            </a:extLst>
          </p:cNvPr>
          <p:cNvSpPr>
            <a:spLocks noGrp="1"/>
          </p:cNvSpPr>
          <p:nvPr>
            <p:ph type="title"/>
          </p:nvPr>
        </p:nvSpPr>
        <p:spPr>
          <a:xfrm>
            <a:off x="4702628" y="365125"/>
            <a:ext cx="6651171" cy="1325563"/>
          </a:xfrm>
        </p:spPr>
        <p:txBody>
          <a:bodyPr>
            <a:normAutofit/>
          </a:bodyPr>
          <a:lstStyle/>
          <a:p>
            <a:r>
              <a:rPr lang="en-US" b="1" dirty="0">
                <a:latin typeface="Calibri" panose="020F0502020204030204" pitchFamily="34" charset="0"/>
                <a:cs typeface="Calibri" panose="020F0502020204030204" pitchFamily="34" charset="0"/>
              </a:rPr>
              <a:t>Closed Composition</a:t>
            </a:r>
          </a:p>
        </p:txBody>
      </p:sp>
      <p:sp>
        <p:nvSpPr>
          <p:cNvPr id="3" name="Content Placeholder 2">
            <a:extLst>
              <a:ext uri="{FF2B5EF4-FFF2-40B4-BE49-F238E27FC236}">
                <a16:creationId xmlns:a16="http://schemas.microsoft.com/office/drawing/2014/main" id="{5B214C98-B1E2-4697-B123-4F0B21003EE3}"/>
              </a:ext>
            </a:extLst>
          </p:cNvPr>
          <p:cNvSpPr>
            <a:spLocks noGrp="1"/>
          </p:cNvSpPr>
          <p:nvPr>
            <p:ph idx="1"/>
          </p:nvPr>
        </p:nvSpPr>
        <p:spPr>
          <a:xfrm>
            <a:off x="4702628" y="1825625"/>
            <a:ext cx="6768738" cy="4351338"/>
          </a:xfrm>
        </p:spPr>
        <p:txBody>
          <a:bodyPr>
            <a:normAutofit/>
          </a:bodyPr>
          <a:lstStyle/>
          <a:p>
            <a:pPr lvl="0"/>
            <a:r>
              <a:rPr lang="en-US" dirty="0"/>
              <a:t>Used when there is a main subject that we want the viewer to focus on. </a:t>
            </a:r>
          </a:p>
          <a:p>
            <a:pPr lvl="0"/>
            <a:r>
              <a:rPr lang="en-US" dirty="0"/>
              <a:t>Elements such as “frames” lead the viewers eyes towards the main subject and away from the edges of the picture.</a:t>
            </a:r>
          </a:p>
          <a:p>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14BE6BDE-143E-4041-935F-AA0C104BF946}"/>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95A9FD03-5152-4615-AE43-F4C310A4CF7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5559923E-539C-448E-89B4-B70DF5D6F054}"/>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14</a:t>
            </a:fld>
            <a:endParaRPr lang="en-US"/>
          </a:p>
        </p:txBody>
      </p:sp>
    </p:spTree>
    <p:extLst>
      <p:ext uri="{BB962C8B-B14F-4D97-AF65-F5344CB8AC3E}">
        <p14:creationId xmlns:p14="http://schemas.microsoft.com/office/powerpoint/2010/main" val="181601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Downtown Hartford, Connecticut Skyline Photograph by Denis Tangney Jr">
            <a:extLst>
              <a:ext uri="{FF2B5EF4-FFF2-40B4-BE49-F238E27FC236}">
                <a16:creationId xmlns:a16="http://schemas.microsoft.com/office/drawing/2014/main" id="{53179E80-326E-456A-9DA3-7ED9E4D46B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0" r="13742"/>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48E0C-FB60-44C2-B97F-A76A5D1803A3}"/>
              </a:ext>
            </a:extLst>
          </p:cNvPr>
          <p:cNvSpPr>
            <a:spLocks noGrp="1"/>
          </p:cNvSpPr>
          <p:nvPr>
            <p:ph type="title"/>
          </p:nvPr>
        </p:nvSpPr>
        <p:spPr>
          <a:xfrm>
            <a:off x="838201" y="365125"/>
            <a:ext cx="3478160" cy="1325563"/>
          </a:xfrm>
        </p:spPr>
        <p:txBody>
          <a:bodyPr>
            <a:normAutofit/>
          </a:bodyPr>
          <a:lstStyle/>
          <a:p>
            <a:r>
              <a:rPr lang="en-US" b="1" dirty="0">
                <a:latin typeface="Calibri" panose="020F0502020204030204" pitchFamily="34" charset="0"/>
                <a:cs typeface="Calibri" panose="020F0502020204030204" pitchFamily="34" charset="0"/>
              </a:rPr>
              <a:t>Open Composition </a:t>
            </a:r>
          </a:p>
        </p:txBody>
      </p:sp>
      <p:sp>
        <p:nvSpPr>
          <p:cNvPr id="3" name="Content Placeholder 2">
            <a:extLst>
              <a:ext uri="{FF2B5EF4-FFF2-40B4-BE49-F238E27FC236}">
                <a16:creationId xmlns:a16="http://schemas.microsoft.com/office/drawing/2014/main" id="{C1C17282-AB72-4AC1-9EAF-20E9D5272E30}"/>
              </a:ext>
            </a:extLst>
          </p:cNvPr>
          <p:cNvSpPr>
            <a:spLocks noGrp="1"/>
          </p:cNvSpPr>
          <p:nvPr>
            <p:ph idx="1"/>
          </p:nvPr>
        </p:nvSpPr>
        <p:spPr>
          <a:xfrm>
            <a:off x="838202" y="1825625"/>
            <a:ext cx="3478160" cy="4351338"/>
          </a:xfrm>
        </p:spPr>
        <p:txBody>
          <a:bodyPr>
            <a:normAutofit/>
          </a:bodyPr>
          <a:lstStyle/>
          <a:p>
            <a:pPr lvl="0"/>
            <a:r>
              <a:rPr lang="en-US" dirty="0">
                <a:latin typeface="Calibri" panose="020F0502020204030204" pitchFamily="34" charset="0"/>
                <a:cs typeface="Calibri" panose="020F0502020204030204" pitchFamily="34" charset="0"/>
              </a:rPr>
              <a:t>Several points of interest which keep viewer from focusing on only one subject resulting in a sense of movement within the photograph.</a:t>
            </a:r>
          </a:p>
          <a:p>
            <a:pPr lvl="0"/>
            <a:r>
              <a:rPr lang="en-US" dirty="0">
                <a:latin typeface="Calibri" panose="020F0502020204030204" pitchFamily="34" charset="0"/>
                <a:cs typeface="Calibri" panose="020F0502020204030204" pitchFamily="34" charset="0"/>
              </a:rPr>
              <a:t>Elements run off the edges of the image.</a:t>
            </a:r>
          </a:p>
          <a:p>
            <a:pPr lvl="0"/>
            <a:r>
              <a:rPr lang="en-US" dirty="0">
                <a:latin typeface="Calibri" panose="020F0502020204030204" pitchFamily="34" charset="0"/>
                <a:cs typeface="Calibri" panose="020F0502020204030204" pitchFamily="34" charset="0"/>
              </a:rPr>
              <a:t>Give sensation of space and depth. </a:t>
            </a:r>
          </a:p>
          <a:p>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A2F8630C-EABA-4760-BB65-C57D0FD4AE5C}"/>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E80C27ED-226F-47A9-9278-DFBEB31232B5}"/>
              </a:ext>
            </a:extLst>
          </p:cNvPr>
          <p:cNvSpPr>
            <a:spLocks noGrp="1"/>
          </p:cNvSpPr>
          <p:nvPr>
            <p:ph type="ftr" sz="quarter" idx="11"/>
          </p:nvPr>
        </p:nvSpPr>
        <p:spPr>
          <a:xfrm>
            <a:off x="4955654" y="6356350"/>
            <a:ext cx="4857195" cy="365125"/>
          </a:xfrm>
        </p:spPr>
        <p:txBody>
          <a:bodyPr>
            <a:normAutofit/>
          </a:bodyPr>
          <a:lstStyle/>
          <a:p>
            <a:pPr algn="l">
              <a:spcAft>
                <a:spcPts val="600"/>
              </a:spcAft>
            </a:pPr>
            <a:r>
              <a:rPr lang="en-US">
                <a:solidFill>
                  <a:srgbClr val="FFFFFF"/>
                </a:solidFill>
              </a:rPr>
              <a:t>State of Connecticut - Department of Housing - Small Cities CDBG</a:t>
            </a:r>
          </a:p>
        </p:txBody>
      </p:sp>
      <p:sp>
        <p:nvSpPr>
          <p:cNvPr id="6" name="Slide Number Placeholder 5">
            <a:extLst>
              <a:ext uri="{FF2B5EF4-FFF2-40B4-BE49-F238E27FC236}">
                <a16:creationId xmlns:a16="http://schemas.microsoft.com/office/drawing/2014/main" id="{CD72FFBD-7E98-49E6-A71C-D63760B09A50}"/>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128541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A396D-CB21-4690-8B53-A001EE30F108}"/>
              </a:ext>
            </a:extLst>
          </p:cNvPr>
          <p:cNvSpPr>
            <a:spLocks noGrp="1"/>
          </p:cNvSpPr>
          <p:nvPr>
            <p:ph type="title"/>
          </p:nvPr>
        </p:nvSpPr>
        <p:spPr>
          <a:xfrm>
            <a:off x="8610600" y="643468"/>
            <a:ext cx="2944152" cy="1622744"/>
          </a:xfrm>
        </p:spPr>
        <p:txBody>
          <a:bodyPr anchor="b">
            <a:normAutofit/>
          </a:bodyPr>
          <a:lstStyle/>
          <a:p>
            <a:r>
              <a:rPr lang="en-US" sz="3600" b="1" dirty="0">
                <a:solidFill>
                  <a:schemeClr val="tx1"/>
                </a:solidFill>
                <a:latin typeface="Calibri" panose="020F0502020204030204" pitchFamily="34" charset="0"/>
                <a:cs typeface="Calibri" panose="020F0502020204030204" pitchFamily="34" charset="0"/>
              </a:rPr>
              <a:t>Symmetrical Composition </a:t>
            </a:r>
          </a:p>
        </p:txBody>
      </p:sp>
      <p:pic>
        <p:nvPicPr>
          <p:cNvPr id="3074" name="Picture 2" descr="Hotel near Washington Monument | Holiday Inn Capitol">
            <a:extLst>
              <a:ext uri="{FF2B5EF4-FFF2-40B4-BE49-F238E27FC236}">
                <a16:creationId xmlns:a16="http://schemas.microsoft.com/office/drawing/2014/main" id="{4CF61CAE-8F46-423A-8EB8-C26B2B95C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5125" y="914399"/>
            <a:ext cx="7534383"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36B8C4-DD95-4B84-9045-941E74655B7D}"/>
              </a:ext>
            </a:extLst>
          </p:cNvPr>
          <p:cNvSpPr>
            <a:spLocks noGrp="1"/>
          </p:cNvSpPr>
          <p:nvPr>
            <p:ph idx="1"/>
          </p:nvPr>
        </p:nvSpPr>
        <p:spPr>
          <a:xfrm>
            <a:off x="8610599" y="2402733"/>
            <a:ext cx="2944151" cy="3774230"/>
          </a:xfrm>
        </p:spPr>
        <p:txBody>
          <a:bodyPr>
            <a:normAutofit/>
          </a:bodyPr>
          <a:lstStyle/>
          <a:p>
            <a:r>
              <a:rPr lang="en-US" dirty="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cs typeface="Calibri" panose="020F0502020204030204" pitchFamily="34" charset="0"/>
              </a:rPr>
              <a:t>Elements are similar or the exact same in shape, size, and color on both sides of the axis.</a:t>
            </a:r>
          </a:p>
        </p:txBody>
      </p:sp>
      <p:sp>
        <p:nvSpPr>
          <p:cNvPr id="4" name="Date Placeholder 3">
            <a:extLst>
              <a:ext uri="{FF2B5EF4-FFF2-40B4-BE49-F238E27FC236}">
                <a16:creationId xmlns:a16="http://schemas.microsoft.com/office/drawing/2014/main" id="{370AD448-4F95-478B-8213-565B85D2B8EB}"/>
              </a:ext>
            </a:extLst>
          </p:cNvPr>
          <p:cNvSpPr>
            <a:spLocks noGrp="1"/>
          </p:cNvSpPr>
          <p:nvPr>
            <p:ph type="dt" sz="half" idx="10"/>
          </p:nvPr>
        </p:nvSpPr>
        <p:spPr>
          <a:xfrm>
            <a:off x="838201" y="6356350"/>
            <a:ext cx="2091784"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0F1B0F7A-246F-4493-AA7E-1494C6B2D366}"/>
              </a:ext>
            </a:extLst>
          </p:cNvPr>
          <p:cNvSpPr>
            <a:spLocks noGrp="1"/>
          </p:cNvSpPr>
          <p:nvPr>
            <p:ph type="ftr" sz="quarter" idx="11"/>
          </p:nvPr>
        </p:nvSpPr>
        <p:spPr>
          <a:xfrm>
            <a:off x="3421713" y="6356350"/>
            <a:ext cx="4114800" cy="365125"/>
          </a:xfrm>
        </p:spPr>
        <p:txBody>
          <a:bodyPr>
            <a:normAutofit/>
          </a:bodyPr>
          <a:lstStyle/>
          <a:p>
            <a:pPr algn="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C13AA982-4159-4ED9-B62C-36846A5FF37E}"/>
              </a:ext>
            </a:extLst>
          </p:cNvPr>
          <p:cNvSpPr>
            <a:spLocks noGrp="1"/>
          </p:cNvSpPr>
          <p:nvPr>
            <p:ph type="sldNum" sz="quarter" idx="12"/>
          </p:nvPr>
        </p:nvSpPr>
        <p:spPr>
          <a:xfrm>
            <a:off x="8610600" y="6356350"/>
            <a:ext cx="2944150" cy="365125"/>
          </a:xfrm>
        </p:spPr>
        <p:txBody>
          <a:bodyPr>
            <a:normAutofit/>
          </a:bodyPr>
          <a:lstStyle/>
          <a:p>
            <a:pPr>
              <a:spcAft>
                <a:spcPts val="600"/>
              </a:spcAft>
            </a:pPr>
            <a:fld id="{3489B89A-7CA7-48A1-A15F-076DC2382239}" type="slidenum">
              <a:rPr lang="en-US" smtClean="0"/>
              <a:pPr>
                <a:spcAft>
                  <a:spcPts val="600"/>
                </a:spcAft>
              </a:pPr>
              <a:t>16</a:t>
            </a:fld>
            <a:endParaRPr lang="en-US"/>
          </a:p>
        </p:txBody>
      </p:sp>
    </p:spTree>
    <p:extLst>
      <p:ext uri="{BB962C8B-B14F-4D97-AF65-F5344CB8AC3E}">
        <p14:creationId xmlns:p14="http://schemas.microsoft.com/office/powerpoint/2010/main" val="127368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821C3-0B59-4D33-BC0D-68C38C351ED5}"/>
              </a:ext>
            </a:extLst>
          </p:cNvPr>
          <p:cNvSpPr>
            <a:spLocks noGrp="1"/>
          </p:cNvSpPr>
          <p:nvPr>
            <p:ph type="title"/>
          </p:nvPr>
        </p:nvSpPr>
        <p:spPr>
          <a:xfrm>
            <a:off x="838201" y="365125"/>
            <a:ext cx="3478160" cy="1325563"/>
          </a:xfrm>
        </p:spPr>
        <p:txBody>
          <a:bodyPr>
            <a:normAutofit/>
          </a:bodyPr>
          <a:lstStyle/>
          <a:p>
            <a:r>
              <a:rPr lang="en-US" b="1" dirty="0">
                <a:latin typeface="Calibri" panose="020F0502020204030204" pitchFamily="34" charset="0"/>
                <a:cs typeface="Calibri" panose="020F0502020204030204" pitchFamily="34" charset="0"/>
              </a:rPr>
              <a:t>Central Composition </a:t>
            </a:r>
          </a:p>
        </p:txBody>
      </p:sp>
      <p:sp>
        <p:nvSpPr>
          <p:cNvPr id="3" name="Content Placeholder 2">
            <a:extLst>
              <a:ext uri="{FF2B5EF4-FFF2-40B4-BE49-F238E27FC236}">
                <a16:creationId xmlns:a16="http://schemas.microsoft.com/office/drawing/2014/main" id="{5346E3D9-F47B-4ADE-8F61-5875248D5E34}"/>
              </a:ext>
            </a:extLst>
          </p:cNvPr>
          <p:cNvSpPr>
            <a:spLocks noGrp="1"/>
          </p:cNvSpPr>
          <p:nvPr>
            <p:ph idx="1"/>
          </p:nvPr>
        </p:nvSpPr>
        <p:spPr>
          <a:xfrm>
            <a:off x="838202" y="1825625"/>
            <a:ext cx="3478160" cy="4351338"/>
          </a:xfrm>
        </p:spPr>
        <p:txBody>
          <a:bodyPr>
            <a:normAutofit/>
          </a:bodyPr>
          <a:lstStyle/>
          <a:p>
            <a:r>
              <a:rPr lang="en-US" dirty="0">
                <a:latin typeface="Calibri" panose="020F0502020204030204" pitchFamily="34" charset="0"/>
                <a:cs typeface="Calibri" panose="020F0502020204030204" pitchFamily="34" charset="0"/>
              </a:rPr>
              <a:t>Emphasizes the elements that are center of the frame.</a:t>
            </a:r>
          </a:p>
        </p:txBody>
      </p:sp>
      <p:sp>
        <p:nvSpPr>
          <p:cNvPr id="4" name="Date Placeholder 3">
            <a:extLst>
              <a:ext uri="{FF2B5EF4-FFF2-40B4-BE49-F238E27FC236}">
                <a16:creationId xmlns:a16="http://schemas.microsoft.com/office/drawing/2014/main" id="{04C109DE-F599-4226-871E-EB40939EED26}"/>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3BD7238F-C21F-4C5A-BD0F-56F8646896A9}"/>
              </a:ext>
            </a:extLst>
          </p:cNvPr>
          <p:cNvSpPr>
            <a:spLocks noGrp="1"/>
          </p:cNvSpPr>
          <p:nvPr>
            <p:ph type="ftr" sz="quarter" idx="11"/>
          </p:nvPr>
        </p:nvSpPr>
        <p:spPr>
          <a:xfrm>
            <a:off x="4955654" y="6356350"/>
            <a:ext cx="4857195" cy="365125"/>
          </a:xfrm>
        </p:spPr>
        <p:txBody>
          <a:bodyPr>
            <a:normAutofit/>
          </a:bodyPr>
          <a:lstStyle/>
          <a:p>
            <a:pPr algn="l">
              <a:spcAft>
                <a:spcPts val="600"/>
              </a:spcAft>
            </a:pPr>
            <a:r>
              <a:rPr lang="en-US">
                <a:solidFill>
                  <a:srgbClr val="FFFFFF"/>
                </a:solidFill>
              </a:rPr>
              <a:t>State of Connecticut - Department of Housing - Small Cities CDBG</a:t>
            </a:r>
          </a:p>
        </p:txBody>
      </p:sp>
      <p:sp>
        <p:nvSpPr>
          <p:cNvPr id="6" name="Slide Number Placeholder 5">
            <a:extLst>
              <a:ext uri="{FF2B5EF4-FFF2-40B4-BE49-F238E27FC236}">
                <a16:creationId xmlns:a16="http://schemas.microsoft.com/office/drawing/2014/main" id="{F706D3DF-C199-4317-BF8E-C39B4ADB09EC}"/>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17</a:t>
            </a:fld>
            <a:endParaRPr lang="en-US">
              <a:solidFill>
                <a:srgbClr val="FFFFFF"/>
              </a:solidFill>
            </a:endParaRPr>
          </a:p>
        </p:txBody>
      </p:sp>
      <p:pic>
        <p:nvPicPr>
          <p:cNvPr id="4100" name="Picture 4" descr="6 Reasons Not to Be Scared of Central Composition Photography">
            <a:extLst>
              <a:ext uri="{FF2B5EF4-FFF2-40B4-BE49-F238E27FC236}">
                <a16:creationId xmlns:a16="http://schemas.microsoft.com/office/drawing/2014/main" id="{37B593FC-C0B9-4BE7-A021-F21445BB0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584" y="685800"/>
            <a:ext cx="753841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20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59 Frontal Composition ideas | photography, photographer, photo">
            <a:extLst>
              <a:ext uri="{FF2B5EF4-FFF2-40B4-BE49-F238E27FC236}">
                <a16:creationId xmlns:a16="http://schemas.microsoft.com/office/drawing/2014/main" id="{C61D4EDB-A63D-4709-AC11-63F24EC642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66" r="1" b="13050"/>
          <a:stretch/>
        </p:blipFill>
        <p:spPr bwMode="auto">
          <a:xfrm>
            <a:off x="20" y="1"/>
            <a:ext cx="43433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EE9C1A5-6E44-4B10-91BA-AE236B7180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514" r="-3" b="25284"/>
          <a:stretch/>
        </p:blipFill>
        <p:spPr bwMode="auto">
          <a:xfrm>
            <a:off x="20" y="2926080"/>
            <a:ext cx="4343380" cy="3931920"/>
          </a:xfrm>
          <a:prstGeom prst="rect">
            <a:avLst/>
          </a:prstGeom>
          <a:noFill/>
        </p:spPr>
      </p:pic>
      <p:sp useBgFill="1">
        <p:nvSpPr>
          <p:cNvPr id="135" name="Rectangle 134">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0B636-98A5-47D0-9463-5531CC202D76}"/>
              </a:ext>
            </a:extLst>
          </p:cNvPr>
          <p:cNvSpPr>
            <a:spLocks noGrp="1"/>
          </p:cNvSpPr>
          <p:nvPr>
            <p:ph type="title"/>
          </p:nvPr>
        </p:nvSpPr>
        <p:spPr>
          <a:xfrm>
            <a:off x="4702628" y="365125"/>
            <a:ext cx="6651171" cy="1325563"/>
          </a:xfrm>
        </p:spPr>
        <p:txBody>
          <a:bodyPr vert="horz" lIns="91440" tIns="45720" rIns="91440" bIns="45720" rtlCol="0">
            <a:normAutofit/>
          </a:bodyPr>
          <a:lstStyle/>
          <a:p>
            <a:pPr defTabSz="914400"/>
            <a:r>
              <a:rPr lang="en-US" spc="-300" dirty="0">
                <a:effectLst>
                  <a:outerShdw blurRad="469900" dist="342900" dir="5400000" sy="-20000" rotWithShape="0">
                    <a:prstClr val="black">
                      <a:alpha val="66000"/>
                    </a:prstClr>
                  </a:outerShdw>
                </a:effectLst>
              </a:rPr>
              <a:t>Frontal Composition</a:t>
            </a:r>
          </a:p>
        </p:txBody>
      </p:sp>
      <p:sp>
        <p:nvSpPr>
          <p:cNvPr id="3" name="Content Placeholder 2">
            <a:extLst>
              <a:ext uri="{FF2B5EF4-FFF2-40B4-BE49-F238E27FC236}">
                <a16:creationId xmlns:a16="http://schemas.microsoft.com/office/drawing/2014/main" id="{FDF91700-8104-4B03-98F7-FA59EAE66E42}"/>
              </a:ext>
            </a:extLst>
          </p:cNvPr>
          <p:cNvSpPr>
            <a:spLocks noGrp="1"/>
          </p:cNvSpPr>
          <p:nvPr>
            <p:ph idx="1"/>
          </p:nvPr>
        </p:nvSpPr>
        <p:spPr>
          <a:xfrm>
            <a:off x="4702628" y="1825625"/>
            <a:ext cx="6768738" cy="4351338"/>
          </a:xfrm>
        </p:spPr>
        <p:txBody>
          <a:bodyPr vert="horz" lIns="91440" tIns="45720" rIns="91440" bIns="45720" rtlCol="0">
            <a:normAutofit/>
          </a:bodyPr>
          <a:lstStyle/>
          <a:p>
            <a:pPr marL="0" indent="0" defTabSz="914400">
              <a:spcBef>
                <a:spcPts val="1000"/>
              </a:spcBef>
              <a:buNone/>
            </a:pPr>
            <a:r>
              <a:rPr lang="en-US" dirty="0">
                <a:latin typeface="Calibri" panose="020F0502020204030204" pitchFamily="34" charset="0"/>
                <a:cs typeface="Calibri" panose="020F0502020204030204" pitchFamily="34" charset="0"/>
              </a:rPr>
              <a:t>Image is taken directly from the front of the subject.</a:t>
            </a:r>
          </a:p>
        </p:txBody>
      </p:sp>
      <p:sp>
        <p:nvSpPr>
          <p:cNvPr id="4" name="Date Placeholder 3">
            <a:extLst>
              <a:ext uri="{FF2B5EF4-FFF2-40B4-BE49-F238E27FC236}">
                <a16:creationId xmlns:a16="http://schemas.microsoft.com/office/drawing/2014/main" id="{584E9277-2FE2-46FF-B7E0-EA9130B11E47}"/>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5BE517E4-269E-4C5C-A6D9-2C69D3F88BF3}"/>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CA4CF0D6-0E93-4CFF-A965-003883BAAD8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3489B89A-7CA7-48A1-A15F-076DC2382239}" type="slidenum">
              <a:rPr lang="en-US" smtClean="0"/>
              <a:pPr>
                <a:spcAft>
                  <a:spcPts val="600"/>
                </a:spcAft>
              </a:pPr>
              <a:t>18</a:t>
            </a:fld>
            <a:endParaRPr lang="en-US"/>
          </a:p>
        </p:txBody>
      </p:sp>
    </p:spTree>
    <p:extLst>
      <p:ext uri="{BB962C8B-B14F-4D97-AF65-F5344CB8AC3E}">
        <p14:creationId xmlns:p14="http://schemas.microsoft.com/office/powerpoint/2010/main" val="24262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93A179E-9739-4A6A-BFC0-9792A47FF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99674-3C6F-41AC-9ACB-9CD0E946C47C}"/>
              </a:ext>
            </a:extLst>
          </p:cNvPr>
          <p:cNvSpPr>
            <a:spLocks noGrp="1"/>
          </p:cNvSpPr>
          <p:nvPr>
            <p:ph type="title"/>
          </p:nvPr>
        </p:nvSpPr>
        <p:spPr>
          <a:xfrm>
            <a:off x="838201" y="365125"/>
            <a:ext cx="3478160" cy="1325563"/>
          </a:xfrm>
        </p:spPr>
        <p:txBody>
          <a:bodyPr>
            <a:normAutofit/>
          </a:bodyPr>
          <a:lstStyle/>
          <a:p>
            <a:r>
              <a:rPr lang="en-US" b="1" dirty="0">
                <a:latin typeface="Calibri" panose="020F0502020204030204" pitchFamily="34" charset="0"/>
                <a:cs typeface="Calibri" panose="020F0502020204030204" pitchFamily="34" charset="0"/>
              </a:rPr>
              <a:t>Asymmetrical Composition </a:t>
            </a:r>
          </a:p>
        </p:txBody>
      </p:sp>
      <p:sp>
        <p:nvSpPr>
          <p:cNvPr id="3" name="Content Placeholder 2">
            <a:extLst>
              <a:ext uri="{FF2B5EF4-FFF2-40B4-BE49-F238E27FC236}">
                <a16:creationId xmlns:a16="http://schemas.microsoft.com/office/drawing/2014/main" id="{F74CAF38-5AB5-43A5-A55F-892A0565DC4A}"/>
              </a:ext>
            </a:extLst>
          </p:cNvPr>
          <p:cNvSpPr>
            <a:spLocks noGrp="1"/>
          </p:cNvSpPr>
          <p:nvPr>
            <p:ph idx="1"/>
          </p:nvPr>
        </p:nvSpPr>
        <p:spPr>
          <a:xfrm>
            <a:off x="838202" y="1825625"/>
            <a:ext cx="3478160" cy="4351338"/>
          </a:xfrm>
        </p:spPr>
        <p:txBody>
          <a:bodyPr>
            <a:normAutofit/>
          </a:bodyPr>
          <a:lstStyle/>
          <a:p>
            <a:r>
              <a:rPr lang="en-US" dirty="0">
                <a:latin typeface="Calibri" panose="020F0502020204030204" pitchFamily="34" charset="0"/>
                <a:cs typeface="Calibri" panose="020F0502020204030204" pitchFamily="34" charset="0"/>
              </a:rPr>
              <a:t>Elements are different in shape, size, and color on both axis of the image. </a:t>
            </a:r>
          </a:p>
          <a:p>
            <a:r>
              <a:rPr lang="en-US" dirty="0">
                <a:latin typeface="Calibri" panose="020F0502020204030204" pitchFamily="34" charset="0"/>
                <a:cs typeface="Calibri" panose="020F0502020204030204" pitchFamily="34" charset="0"/>
              </a:rPr>
              <a:t>Asymmetry does not equal imbalance in an image.</a:t>
            </a:r>
          </a:p>
        </p:txBody>
      </p:sp>
      <p:sp>
        <p:nvSpPr>
          <p:cNvPr id="75" name="Rounded Rectangle 14">
            <a:extLst>
              <a:ext uri="{FF2B5EF4-FFF2-40B4-BE49-F238E27FC236}">
                <a16:creationId xmlns:a16="http://schemas.microsoft.com/office/drawing/2014/main" id="{64B5D730-0F03-4E18-B5E2-A3AFEE4C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1" y="484632"/>
            <a:ext cx="3546267" cy="3525420"/>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ownload HD Symmetrical Vs Asymmetrical Photo Composition - Symmetry  Transparent PNG Image - NicePNG.com">
            <a:extLst>
              <a:ext uri="{FF2B5EF4-FFF2-40B4-BE49-F238E27FC236}">
                <a16:creationId xmlns:a16="http://schemas.microsoft.com/office/drawing/2014/main" id="{33F90552-22B5-46DC-97ED-18861F9FAA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8468" y="1586928"/>
            <a:ext cx="3231697" cy="1320827"/>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9BCAAE7-0794-4AF7-8A50-AB589BEC9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484632"/>
            <a:ext cx="2876095" cy="2022476"/>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82659D0B-AD22-4023-8E12-2F954A77B7E1}"/>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79" name="Rectangle 78">
            <a:extLst>
              <a:ext uri="{FF2B5EF4-FFF2-40B4-BE49-F238E27FC236}">
                <a16:creationId xmlns:a16="http://schemas.microsoft.com/office/drawing/2014/main" id="{89D3435D-9A48-4791-925E-91DC45F79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2" y="4164379"/>
            <a:ext cx="3546267" cy="220898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A5315A8-030D-45F4-950D-D1F96E54F3E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81" name="Rounded Rectangle 17">
            <a:extLst>
              <a:ext uri="{FF2B5EF4-FFF2-40B4-BE49-F238E27FC236}">
                <a16:creationId xmlns:a16="http://schemas.microsoft.com/office/drawing/2014/main" id="{D1D20898-4E05-4678-AF40-ADD3390C0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2661434"/>
            <a:ext cx="2876095" cy="3694916"/>
          </a:xfrm>
          <a:prstGeom prst="roundRect">
            <a:avLst>
              <a:gd name="adj" fmla="val 2028"/>
            </a:avLst>
          </a:prstGeom>
          <a:solidFill>
            <a:schemeClr val="tx1"/>
          </a:solidFill>
          <a:ln>
            <a:solidFill>
              <a:schemeClr val="accent1">
                <a:shade val="50000"/>
              </a:schemeClr>
            </a:solidFill>
          </a:ln>
          <a:effectLst>
            <a:innerShdw blurRad="127000" dist="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Five Kinds of Photography Balance You Need To Understand">
            <a:extLst>
              <a:ext uri="{FF2B5EF4-FFF2-40B4-BE49-F238E27FC236}">
                <a16:creationId xmlns:a16="http://schemas.microsoft.com/office/drawing/2014/main" id="{2AB1CABD-3F5C-4E77-AD05-5478D1BF54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2129" y="3752240"/>
            <a:ext cx="2554362" cy="15198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A4B609-3DDD-4E9D-8161-7146175B610F}"/>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19</a:t>
            </a:fld>
            <a:endParaRPr lang="en-US"/>
          </a:p>
        </p:txBody>
      </p:sp>
    </p:spTree>
    <p:extLst>
      <p:ext uri="{BB962C8B-B14F-4D97-AF65-F5344CB8AC3E}">
        <p14:creationId xmlns:p14="http://schemas.microsoft.com/office/powerpoint/2010/main" val="327873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69F70C-40A2-4C4C-BFF6-D95F7463A34E}"/>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5400"/>
              <a:t>Preparer</a:t>
            </a:r>
          </a:p>
        </p:txBody>
      </p:sp>
      <p:sp>
        <p:nvSpPr>
          <p:cNvPr id="9" name="Text Placeholder 8">
            <a:extLst>
              <a:ext uri="{FF2B5EF4-FFF2-40B4-BE49-F238E27FC236}">
                <a16:creationId xmlns:a16="http://schemas.microsoft.com/office/drawing/2014/main" id="{A7AB35F7-1957-40D1-B842-63854A6127AB}"/>
              </a:ext>
            </a:extLst>
          </p:cNvPr>
          <p:cNvSpPr>
            <a:spLocks noGrp="1"/>
          </p:cNvSpPr>
          <p:nvPr>
            <p:ph type="body" sz="half" idx="2"/>
          </p:nvPr>
        </p:nvSpPr>
        <p:spPr>
          <a:xfrm>
            <a:off x="1120000" y="1825625"/>
            <a:ext cx="6358486" cy="4351338"/>
          </a:xfrm>
        </p:spPr>
        <p:txBody>
          <a:bodyPr vert="horz" lIns="91440" tIns="45720" rIns="91440" bIns="45720" rtlCol="0">
            <a:normAutofit/>
          </a:bodyPr>
          <a:lstStyle/>
          <a:p>
            <a:pPr marL="342900" indent="-228600" defTabSz="914400">
              <a:buFont typeface="Arial" panose="020B0604020202020204" pitchFamily="34" charset="0"/>
              <a:buChar char="•"/>
            </a:pPr>
            <a:r>
              <a:rPr lang="en-US" sz="24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cs typeface="Calibri" panose="020F0502020204030204" pitchFamily="34" charset="0"/>
              </a:rPr>
              <a:t>Kiara Ivelisse Rosario</a:t>
            </a: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cs typeface="Calibri" panose="020F0502020204030204" pitchFamily="34" charset="0"/>
              </a:rPr>
              <a:t> </a:t>
            </a:r>
          </a:p>
          <a:p>
            <a:pPr marL="342900" indent="-228600" defTabSz="914400">
              <a:buFont typeface="Arial" panose="020B0604020202020204" pitchFamily="34" charset="0"/>
              <a:buChar char="•"/>
            </a:pP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cs typeface="Calibri" panose="020F0502020204030204" pitchFamily="34" charset="0"/>
            </a:endParaRPr>
          </a:p>
          <a:p>
            <a:pPr marL="342900" indent="-228600" defTabSz="914400">
              <a:buFont typeface="Arial" panose="020B0604020202020204" pitchFamily="34" charset="0"/>
              <a:buChar char="•"/>
            </a:pP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cs typeface="Calibri" panose="020F0502020204030204" pitchFamily="34" charset="0"/>
              </a:rPr>
              <a:t>BA in Fine Arts Candidate, Class of 2022 </a:t>
            </a:r>
          </a:p>
          <a:p>
            <a:pPr marL="342900" indent="-228600" defTabSz="914400">
              <a:buFont typeface="Arial" panose="020B0604020202020204" pitchFamily="34" charset="0"/>
              <a:buChar char="•"/>
            </a:pP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cs typeface="Calibri" panose="020F0502020204030204" pitchFamily="34" charset="0"/>
            </a:endParaRPr>
          </a:p>
          <a:p>
            <a:pPr marL="342900" indent="-228600" defTabSz="914400">
              <a:buFont typeface="Arial" panose="020B0604020202020204" pitchFamily="34" charset="0"/>
              <a:buChar char="•"/>
            </a:pP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cs typeface="Calibri" panose="020F0502020204030204" pitchFamily="34" charset="0"/>
              </a:rPr>
              <a:t>Pontifical Catholic University of Puerto Rico </a:t>
            </a:r>
          </a:p>
        </p:txBody>
      </p:sp>
      <p:pic>
        <p:nvPicPr>
          <p:cNvPr id="11" name="Content Placeholder 10">
            <a:extLst>
              <a:ext uri="{FF2B5EF4-FFF2-40B4-BE49-F238E27FC236}">
                <a16:creationId xmlns:a16="http://schemas.microsoft.com/office/drawing/2014/main" id="{667BE87A-D182-4D81-913A-CE6A7A2E95F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0" r="-3" b="33067"/>
          <a:stretch/>
        </p:blipFill>
        <p:spPr>
          <a:xfrm>
            <a:off x="7922922" y="1924505"/>
            <a:ext cx="3354676" cy="3398611"/>
          </a:xfrm>
          <a:prstGeom prst="rect">
            <a:avLst/>
          </a:prstGeom>
        </p:spPr>
      </p:pic>
      <p:sp>
        <p:nvSpPr>
          <p:cNvPr id="4" name="Date Placeholder 3">
            <a:extLst>
              <a:ext uri="{FF2B5EF4-FFF2-40B4-BE49-F238E27FC236}">
                <a16:creationId xmlns:a16="http://schemas.microsoft.com/office/drawing/2014/main" id="{E6EDAABF-3568-4BBB-807C-92D1B6AA55A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DD26C955-16DA-4057-8E83-A784F90DCE86}" type="datetime2">
              <a:rPr lang="en-US" sz="1200"/>
              <a:pPr>
                <a:spcAft>
                  <a:spcPts val="600"/>
                </a:spcAft>
              </a:pPr>
              <a:t>Tuesday, May 18, 2021</a:t>
            </a:fld>
            <a:endParaRPr lang="en-US" sz="1200"/>
          </a:p>
        </p:txBody>
      </p:sp>
      <p:sp>
        <p:nvSpPr>
          <p:cNvPr id="5" name="Footer Placeholder 4">
            <a:extLst>
              <a:ext uri="{FF2B5EF4-FFF2-40B4-BE49-F238E27FC236}">
                <a16:creationId xmlns:a16="http://schemas.microsoft.com/office/drawing/2014/main" id="{DCF267BB-505C-43A9-92E8-3A0AB7D8ECC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13BB8760-DF51-44EE-A901-B0459B45F89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489B89A-7CA7-48A1-A15F-076DC2382239}" type="slidenum">
              <a:rPr lang="en-US" sz="1200"/>
              <a:pPr>
                <a:spcAft>
                  <a:spcPts val="600"/>
                </a:spcAft>
              </a:pPr>
              <a:t>2</a:t>
            </a:fld>
            <a:endParaRPr lang="en-US" sz="1200"/>
          </a:p>
        </p:txBody>
      </p:sp>
    </p:spTree>
    <p:extLst>
      <p:ext uri="{BB962C8B-B14F-4D97-AF65-F5344CB8AC3E}">
        <p14:creationId xmlns:p14="http://schemas.microsoft.com/office/powerpoint/2010/main" val="68666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9FFA1C-F163-4466-B863-FA62F2DB80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8" b="-1"/>
          <a:stretch/>
        </p:blipFill>
        <p:spPr>
          <a:xfrm>
            <a:off x="20" y="1"/>
            <a:ext cx="4343380" cy="2926080"/>
          </a:xfrm>
          <a:prstGeom prst="rect">
            <a:avLst/>
          </a:prstGeom>
        </p:spPr>
      </p:pic>
      <p:pic>
        <p:nvPicPr>
          <p:cNvPr id="7" name="Picture 6" descr="A bird on a post in the water&#10;&#10;Description automatically generated with medium confidence">
            <a:extLst>
              <a:ext uri="{FF2B5EF4-FFF2-40B4-BE49-F238E27FC236}">
                <a16:creationId xmlns:a16="http://schemas.microsoft.com/office/drawing/2014/main" id="{2C4C7EDE-FAD5-45E8-8180-0459F57BBC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5"/>
          <a:stretch/>
        </p:blipFill>
        <p:spPr>
          <a:xfrm>
            <a:off x="20" y="2926080"/>
            <a:ext cx="4343380" cy="3931920"/>
          </a:xfrm>
          <a:prstGeom prst="rect">
            <a:avLst/>
          </a:prstGeom>
        </p:spPr>
      </p:pic>
      <p:sp useBgFill="1">
        <p:nvSpPr>
          <p:cNvPr id="13" name="Rectangle 12">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4702628" y="365125"/>
            <a:ext cx="6651171" cy="1325563"/>
          </a:xfrm>
        </p:spPr>
        <p:txBody>
          <a:bodyPr>
            <a:normAutofit/>
          </a:bodyPr>
          <a:lstStyle/>
          <a:p>
            <a:r>
              <a:rPr lang="en-US" b="1" dirty="0">
                <a:latin typeface="Calibri" panose="020F0502020204030204" pitchFamily="34" charset="0"/>
                <a:cs typeface="Calibri" panose="020F0502020204030204" pitchFamily="34" charset="0"/>
              </a:rPr>
              <a:t>Vertical Composition</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4702628" y="1825625"/>
            <a:ext cx="6768738" cy="4351338"/>
          </a:xfrm>
        </p:spPr>
        <p:txBody>
          <a:bodyPr>
            <a:normAutofit/>
          </a:bodyPr>
          <a:lstStyle/>
          <a:p>
            <a:r>
              <a:rPr lang="en-US" dirty="0">
                <a:latin typeface="Calibri" panose="020F0502020204030204" pitchFamily="34" charset="0"/>
                <a:cs typeface="Calibri" panose="020F0502020204030204" pitchFamily="34" charset="0"/>
              </a:rPr>
              <a:t>Elements are positioned along vertical lines. </a:t>
            </a:r>
          </a:p>
          <a:p>
            <a:r>
              <a:rPr lang="en-US" dirty="0">
                <a:latin typeface="Calibri" panose="020F0502020204030204" pitchFamily="34" charset="0"/>
                <a:cs typeface="Calibri" panose="020F0502020204030204" pitchFamily="34" charset="0"/>
              </a:rPr>
              <a:t>A vertical composition does not necessarily mean a vertical format.</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20</a:t>
            </a:fld>
            <a:endParaRPr lang="en-US"/>
          </a:p>
        </p:txBody>
      </p:sp>
    </p:spTree>
    <p:extLst>
      <p:ext uri="{BB962C8B-B14F-4D97-AF65-F5344CB8AC3E}">
        <p14:creationId xmlns:p14="http://schemas.microsoft.com/office/powerpoint/2010/main" val="357670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bird flying in the sky&#10;&#10;Description automatically generated">
            <a:extLst>
              <a:ext uri="{FF2B5EF4-FFF2-40B4-BE49-F238E27FC236}">
                <a16:creationId xmlns:a16="http://schemas.microsoft.com/office/drawing/2014/main" id="{FDC7220B-99FB-4B6F-A61C-0825584AA0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67" r="-1" b="-1"/>
          <a:stretch/>
        </p:blipFill>
        <p:spPr>
          <a:xfrm>
            <a:off x="6096000" y="10"/>
            <a:ext cx="6096000" cy="6857990"/>
          </a:xfrm>
          <a:prstGeom prst="rect">
            <a:avLst/>
          </a:prstGeom>
        </p:spPr>
      </p:pic>
      <p:sp useBgFill="1">
        <p:nvSpPr>
          <p:cNvPr id="12" name="Rectangle 11">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1" y="365125"/>
            <a:ext cx="4854676" cy="1325563"/>
          </a:xfrm>
        </p:spPr>
        <p:txBody>
          <a:bodyPr>
            <a:normAutofit/>
          </a:bodyPr>
          <a:lstStyle/>
          <a:p>
            <a:r>
              <a:rPr lang="en-US" b="1" dirty="0">
                <a:latin typeface="Calibri" panose="020F0502020204030204" pitchFamily="34" charset="0"/>
                <a:cs typeface="Calibri" panose="020F0502020204030204" pitchFamily="34" charset="0"/>
              </a:rPr>
              <a:t>Positive and Negative Space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1120000" y="1825625"/>
            <a:ext cx="4572877" cy="4351338"/>
          </a:xfrm>
        </p:spPr>
        <p:txBody>
          <a:bodyPr>
            <a:normAutofit/>
          </a:bodyPr>
          <a:lstStyle/>
          <a:p>
            <a:r>
              <a:rPr lang="en-US" dirty="0">
                <a:latin typeface="Calibri" panose="020F0502020204030204" pitchFamily="34" charset="0"/>
                <a:cs typeface="Calibri" panose="020F0502020204030204" pitchFamily="34" charset="0"/>
              </a:rPr>
              <a:t>It is important to know what type of feeling you want to express. </a:t>
            </a:r>
          </a:p>
          <a:p>
            <a:r>
              <a:rPr lang="en-US" dirty="0">
                <a:latin typeface="Calibri" panose="020F0502020204030204" pitchFamily="34" charset="0"/>
                <a:cs typeface="Calibri" panose="020F0502020204030204" pitchFamily="34" charset="0"/>
              </a:rPr>
              <a:t>Whether the images have more positive than negative space or vice versa, the emotion caused by either, is different.</a:t>
            </a:r>
          </a:p>
          <a:p>
            <a:endParaRPr lang="en-US"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1119999" y="6356350"/>
            <a:ext cx="4572877" cy="365125"/>
          </a:xfrm>
        </p:spPr>
        <p:txBody>
          <a:bodyPr>
            <a:normAutofit/>
          </a:bodyPr>
          <a:lstStyle/>
          <a:p>
            <a:pPr algn="l">
              <a:spcAft>
                <a:spcPts val="600"/>
              </a:spcAft>
            </a:pPr>
            <a:r>
              <a:rPr lang="en-US"/>
              <a:t>State of Connecticut - Department of Housing - Small Cities CDBG</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6533596" y="6356350"/>
            <a:ext cx="2743200" cy="365125"/>
          </a:xfrm>
        </p:spPr>
        <p:txBody>
          <a:bodyPr>
            <a:normAutofit/>
          </a:bodyPr>
          <a:lstStyle/>
          <a:p>
            <a:pPr>
              <a:spcAft>
                <a:spcPts val="600"/>
              </a:spcAft>
            </a:pPr>
            <a:fld id="{DD26C955-16DA-4057-8E83-A784F90DCE86}" type="datetime2">
              <a:rPr lang="en-US">
                <a:solidFill>
                  <a:srgbClr val="FFFFFF"/>
                </a:solidFill>
              </a:rPr>
              <a:pPr>
                <a:spcAft>
                  <a:spcPts val="600"/>
                </a:spcAft>
              </a:pPr>
              <a:t>Tuesday, May 18, 2021</a:t>
            </a:fld>
            <a:endParaRPr lang="en-US">
              <a:solidFill>
                <a:srgbClr val="FFFFFF"/>
              </a:solidFill>
            </a:endParaRP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296188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bird flying over water&#10;&#10;Description automatically generated with medium confidence">
            <a:extLst>
              <a:ext uri="{FF2B5EF4-FFF2-40B4-BE49-F238E27FC236}">
                <a16:creationId xmlns:a16="http://schemas.microsoft.com/office/drawing/2014/main" id="{1637A763-4EB6-4A6E-87BB-A923725521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7" r="5821" b="-1"/>
          <a:stretch/>
        </p:blipFill>
        <p:spPr>
          <a:xfrm>
            <a:off x="7848600" y="10"/>
            <a:ext cx="4343400" cy="2907946"/>
          </a:xfrm>
          <a:prstGeom prst="rect">
            <a:avLst/>
          </a:prstGeom>
        </p:spPr>
      </p:pic>
      <p:pic>
        <p:nvPicPr>
          <p:cNvPr id="8" name="Picture 7" descr="A picture containing outdoor, sky, cloudy, clouds&#10;&#10;Description automatically generated">
            <a:extLst>
              <a:ext uri="{FF2B5EF4-FFF2-40B4-BE49-F238E27FC236}">
                <a16:creationId xmlns:a16="http://schemas.microsoft.com/office/drawing/2014/main" id="{9DAC4FEB-7A13-41A3-833E-00748C2B6D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90" r="15789" b="1"/>
          <a:stretch/>
        </p:blipFill>
        <p:spPr>
          <a:xfrm>
            <a:off x="7848600" y="2907956"/>
            <a:ext cx="4343400" cy="3950043"/>
          </a:xfrm>
          <a:prstGeom prst="rect">
            <a:avLst/>
          </a:prstGeom>
        </p:spPr>
      </p:pic>
      <p:sp useBgFill="1">
        <p:nvSpPr>
          <p:cNvPr id="13" name="Rectangle 12">
            <a:extLst>
              <a:ext uri="{FF2B5EF4-FFF2-40B4-BE49-F238E27FC236}">
                <a16:creationId xmlns:a16="http://schemas.microsoft.com/office/drawing/2014/main" id="{F7F9F02B-DB04-4B60-859E-78BED6F40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486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0" y="365125"/>
            <a:ext cx="6662057" cy="1325563"/>
          </a:xfrm>
        </p:spPr>
        <p:txBody>
          <a:bodyPr>
            <a:normAutofit/>
          </a:bodyPr>
          <a:lstStyle/>
          <a:p>
            <a:r>
              <a:rPr lang="en-US" b="1" dirty="0">
                <a:latin typeface="Calibri" panose="020F0502020204030204" pitchFamily="34" charset="0"/>
                <a:cs typeface="Calibri" panose="020F0502020204030204" pitchFamily="34" charset="0"/>
              </a:rPr>
              <a:t>Breathing Space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1120000" y="1600200"/>
            <a:ext cx="6184314" cy="4576763"/>
          </a:xfrm>
        </p:spPr>
        <p:txBody>
          <a:bodyPr>
            <a:normAutofit/>
          </a:bodyPr>
          <a:lstStyle/>
          <a:p>
            <a:r>
              <a:rPr lang="en-US" dirty="0">
                <a:latin typeface="Calibri" panose="020F0502020204030204" pitchFamily="34" charset="0"/>
                <a:cs typeface="Calibri" panose="020F0502020204030204" pitchFamily="34" charset="0"/>
              </a:rPr>
              <a:t>Paying attention to how objects relate to one another is important for good composition. </a:t>
            </a:r>
          </a:p>
          <a:p>
            <a:r>
              <a:rPr lang="en-US" dirty="0">
                <a:latin typeface="Calibri" panose="020F0502020204030204" pitchFamily="34" charset="0"/>
                <a:cs typeface="Calibri" panose="020F0502020204030204" pitchFamily="34" charset="0"/>
              </a:rPr>
              <a:t>Objects that interfere with others can be distracting and can ruin an image. </a:t>
            </a:r>
          </a:p>
          <a:p>
            <a:r>
              <a:rPr lang="en-US" dirty="0">
                <a:latin typeface="Calibri" panose="020F0502020204030204" pitchFamily="34" charset="0"/>
                <a:cs typeface="Calibri" panose="020F0502020204030204" pitchFamily="34" charset="0"/>
              </a:rPr>
              <a:t>Avoid overwhelming the viewer with many details. Less is better. </a:t>
            </a:r>
          </a:p>
          <a:p>
            <a:r>
              <a:rPr lang="en-US" dirty="0">
                <a:latin typeface="Calibri" panose="020F0502020204030204" pitchFamily="34" charset="0"/>
                <a:cs typeface="Calibri" panose="020F0502020204030204" pitchFamily="34" charset="0"/>
              </a:rPr>
              <a:t>The first image is hard to focus on since the waves in the background clash with the bird. </a:t>
            </a:r>
          </a:p>
          <a:p>
            <a:r>
              <a:rPr lang="en-US" dirty="0">
                <a:latin typeface="Calibri" panose="020F0502020204030204" pitchFamily="34" charset="0"/>
                <a:cs typeface="Calibri" panose="020F0502020204030204" pitchFamily="34" charset="0"/>
              </a:rPr>
              <a:t>It is distracting and not pleasing to the eye. </a:t>
            </a:r>
          </a:p>
          <a:p>
            <a:r>
              <a:rPr lang="en-US" dirty="0">
                <a:latin typeface="Calibri" panose="020F0502020204030204" pitchFamily="34" charset="0"/>
                <a:cs typeface="Calibri" panose="020F0502020204030204" pitchFamily="34" charset="0"/>
              </a:rPr>
              <a:t>The second image gives space between the elements making it easier on the eye.</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22</a:t>
            </a:fld>
            <a:endParaRPr lang="en-US"/>
          </a:p>
        </p:txBody>
      </p:sp>
    </p:spTree>
    <p:extLst>
      <p:ext uri="{BB962C8B-B14F-4D97-AF65-F5344CB8AC3E}">
        <p14:creationId xmlns:p14="http://schemas.microsoft.com/office/powerpoint/2010/main" val="76340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4702628" y="365125"/>
            <a:ext cx="6651171" cy="1325563"/>
          </a:xfrm>
        </p:spPr>
        <p:txBody>
          <a:bodyPr>
            <a:normAutofit/>
          </a:bodyPr>
          <a:lstStyle/>
          <a:p>
            <a:r>
              <a:rPr lang="en-US" b="1" dirty="0">
                <a:latin typeface="Calibri" panose="020F0502020204030204" pitchFamily="34" charset="0"/>
                <a:cs typeface="Calibri" panose="020F0502020204030204" pitchFamily="34" charset="0"/>
              </a:rPr>
              <a:t>Composition and Photographing Buildings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4983480" y="1825625"/>
            <a:ext cx="6487886" cy="4351338"/>
          </a:xfrm>
        </p:spPr>
        <p:txBody>
          <a:bodyPr>
            <a:normAutofit/>
          </a:bodyPr>
          <a:lstStyle/>
          <a:p>
            <a:r>
              <a:rPr lang="en-US" dirty="0">
                <a:latin typeface="Calibri" panose="020F0502020204030204" pitchFamily="34" charset="0"/>
                <a:cs typeface="Calibri" panose="020F0502020204030204" pitchFamily="34" charset="0"/>
              </a:rPr>
              <a:t>Composition comes down to intention. </a:t>
            </a:r>
          </a:p>
          <a:p>
            <a:r>
              <a:rPr lang="en-US" dirty="0">
                <a:latin typeface="Calibri" panose="020F0502020204030204" pitchFamily="34" charset="0"/>
                <a:cs typeface="Calibri" panose="020F0502020204030204" pitchFamily="34" charset="0"/>
              </a:rPr>
              <a:t>When it comes to architecture, rather than thinking of them as just buildings, think about the environment they are</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 does it contribute to the main idea you want to convey? </a:t>
            </a:r>
          </a:p>
          <a:p>
            <a:r>
              <a:rPr lang="en-US" dirty="0">
                <a:latin typeface="Calibri" panose="020F0502020204030204" pitchFamily="34" charset="0"/>
                <a:cs typeface="Calibri" panose="020F0502020204030204" pitchFamily="34" charset="0"/>
              </a:rPr>
              <a:t>How old is the building? </a:t>
            </a:r>
          </a:p>
          <a:p>
            <a:r>
              <a:rPr lang="en-US" dirty="0">
                <a:latin typeface="Calibri" panose="020F0502020204030204" pitchFamily="34" charset="0"/>
                <a:cs typeface="Calibri" panose="020F0502020204030204" pitchFamily="34" charset="0"/>
              </a:rPr>
              <a:t>What is its purpose? </a:t>
            </a:r>
          </a:p>
          <a:p>
            <a:r>
              <a:rPr lang="en-US" dirty="0">
                <a:latin typeface="Calibri" panose="020F0502020204030204" pitchFamily="34" charset="0"/>
                <a:cs typeface="Calibri" panose="020F0502020204030204" pitchFamily="34" charset="0"/>
              </a:rPr>
              <a:t>Pay attention to the details that could help answer these questions and carefully plan what composition suits best for the message you want to give.</a:t>
            </a:r>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pic>
        <p:nvPicPr>
          <p:cNvPr id="7170" name="Picture 2" descr="SUMMA Head Office Building | Avci Architects">
            <a:extLst>
              <a:ext uri="{FF2B5EF4-FFF2-40B4-BE49-F238E27FC236}">
                <a16:creationId xmlns:a16="http://schemas.microsoft.com/office/drawing/2014/main" id="{446F138A-A3B9-412E-94D2-24A6D4230C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6" r="35882"/>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23</a:t>
            </a:fld>
            <a:endParaRPr lang="en-US"/>
          </a:p>
        </p:txBody>
      </p:sp>
    </p:spTree>
    <p:extLst>
      <p:ext uri="{BB962C8B-B14F-4D97-AF65-F5344CB8AC3E}">
        <p14:creationId xmlns:p14="http://schemas.microsoft.com/office/powerpoint/2010/main" val="101868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Tips for Photographing Buildings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1143327" y="1847852"/>
            <a:ext cx="10233800" cy="4351338"/>
          </a:xfrm>
        </p:spPr>
        <p:txBody>
          <a:bodyPr/>
          <a:lstStyle/>
          <a:p>
            <a:pPr lvl="0"/>
            <a:r>
              <a:rPr lang="en-US" u="sng" dirty="0">
                <a:latin typeface="Calibri" panose="020F0502020204030204" pitchFamily="34" charset="0"/>
                <a:cs typeface="Calibri" panose="020F0502020204030204" pitchFamily="34" charset="0"/>
              </a:rPr>
              <a:t>Always remember the message and intention for the image. </a:t>
            </a:r>
            <a:endParaRPr lang="en-US" dirty="0">
              <a:latin typeface="Calibri" panose="020F0502020204030204" pitchFamily="34" charset="0"/>
              <a:cs typeface="Calibri" panose="020F0502020204030204" pitchFamily="34" charset="0"/>
            </a:endParaRPr>
          </a:p>
          <a:p>
            <a:pPr lvl="0"/>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Placing it into context – Is the environment surrounding the building important to the message? If so, compose the image to include its surroundings. If it is not, avoid unnecessary elements that do not contribute to the intention. Everything in an image must have a reason for being there. </a:t>
            </a:r>
          </a:p>
          <a:p>
            <a:r>
              <a:rPr lang="en-US" dirty="0">
                <a:latin typeface="Calibri" panose="020F0502020204030204" pitchFamily="34" charset="0"/>
                <a:cs typeface="Calibri" panose="020F0502020204030204" pitchFamily="34" charset="0"/>
              </a:rPr>
              <a:t>Human Element – Do you wish to inform about the functionality of the building? What is it used for? Including a human element in the composition can help tells us about its reason for being and how it is interacted with. </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p:txBody>
          <a:bodyPr/>
          <a:lstStyle/>
          <a:p>
            <a:fld id="{DD26C955-16DA-4057-8E83-A784F90DCE86}" type="datetime2">
              <a:rPr lang="en-US" smtClean="0"/>
              <a:t>Tuesday, May 18, 2021</a:t>
            </a:fld>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p:txBody>
          <a:bodyPr/>
          <a:lstStyle/>
          <a:p>
            <a:fld id="{3489B89A-7CA7-48A1-A15F-076DC2382239}" type="slidenum">
              <a:rPr lang="en-US" smtClean="0"/>
              <a:t>24</a:t>
            </a:fld>
            <a:endParaRPr lang="en-US"/>
          </a:p>
        </p:txBody>
      </p:sp>
    </p:spTree>
    <p:extLst>
      <p:ext uri="{BB962C8B-B14F-4D97-AF65-F5344CB8AC3E}">
        <p14:creationId xmlns:p14="http://schemas.microsoft.com/office/powerpoint/2010/main" val="169739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C3FD5B-F587-4944-B03C-CEC67E99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1" y="365126"/>
            <a:ext cx="4854676" cy="793750"/>
          </a:xfrm>
        </p:spPr>
        <p:txBody>
          <a:bodyPr>
            <a:normAutofit/>
          </a:bodyPr>
          <a:lstStyle/>
          <a:p>
            <a:r>
              <a:rPr lang="en-US" b="1" dirty="0">
                <a:latin typeface="Calibri" panose="020F0502020204030204" pitchFamily="34" charset="0"/>
                <a:cs typeface="Calibri" panose="020F0502020204030204" pitchFamily="34" charset="0"/>
              </a:rPr>
              <a:t>Lighting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273807" y="1158876"/>
            <a:ext cx="5822193" cy="5018087"/>
          </a:xfrm>
        </p:spPr>
        <p:txBody>
          <a:bodyPr>
            <a:noAutofit/>
          </a:bodyPr>
          <a:lstStyle/>
          <a:p>
            <a:pPr lvl="0"/>
            <a:r>
              <a:rPr lang="en-US" sz="2000" dirty="0">
                <a:latin typeface="Calibri" panose="020F0502020204030204" pitchFamily="34" charset="0"/>
                <a:cs typeface="Calibri" panose="020F0502020204030204" pitchFamily="34" charset="0"/>
              </a:rPr>
              <a:t>When it comes to photographing buildings, lighting conditions can be tricky to manage as we mostly use natural light. </a:t>
            </a:r>
          </a:p>
          <a:p>
            <a:pPr lvl="0"/>
            <a:r>
              <a:rPr lang="en-US" sz="2000" dirty="0">
                <a:latin typeface="Calibri" panose="020F0502020204030204" pitchFamily="34" charset="0"/>
                <a:cs typeface="Calibri" panose="020F0502020204030204" pitchFamily="34" charset="0"/>
              </a:rPr>
              <a:t>The best time to shoot is early in the morning and in the afternoon. Take advantage of the different colors in the sky and how they reflect on the buildings.</a:t>
            </a:r>
          </a:p>
          <a:p>
            <a:pPr lvl="0"/>
            <a:r>
              <a:rPr lang="en-US" sz="2000" dirty="0">
                <a:latin typeface="Calibri" panose="020F0502020204030204" pitchFamily="34" charset="0"/>
                <a:cs typeface="Calibri" panose="020F0502020204030204" pitchFamily="34" charset="0"/>
              </a:rPr>
              <a:t>Weather can impact the mood of an image, which is a great way to express emotion and establish the message you want to convey.</a:t>
            </a:r>
          </a:p>
        </p:txBody>
      </p:sp>
      <p:sp>
        <p:nvSpPr>
          <p:cNvPr id="16" name="Rectangle 15">
            <a:extLst>
              <a:ext uri="{FF2B5EF4-FFF2-40B4-BE49-F238E27FC236}">
                <a16:creationId xmlns:a16="http://schemas.microsoft.com/office/drawing/2014/main" id="{B8CBB47A-C2B5-48FE-BC41-C72AF0404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02247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1119999" y="6356350"/>
            <a:ext cx="4572877" cy="365125"/>
          </a:xfrm>
        </p:spPr>
        <p:txBody>
          <a:bodyPr>
            <a:normAutofit/>
          </a:bodyPr>
          <a:lstStyle/>
          <a:p>
            <a:pPr algn="l">
              <a:spcAft>
                <a:spcPts val="600"/>
              </a:spcAft>
            </a:pPr>
            <a:r>
              <a:rPr lang="en-US"/>
              <a:t>State of Connecticut - Department of Housing - Small Cities CDBG</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6533596" y="6356350"/>
            <a:ext cx="2743200" cy="365125"/>
          </a:xfrm>
        </p:spPr>
        <p:txBody>
          <a:bodyPr>
            <a:normAutofit/>
          </a:bodyPr>
          <a:lstStyle/>
          <a:p>
            <a:pPr>
              <a:spcAft>
                <a:spcPts val="600"/>
              </a:spcAft>
            </a:pPr>
            <a:fld id="{DD26C955-16DA-4057-8E83-A784F90DCE86}" type="datetime2">
              <a:rPr lang="en-US">
                <a:solidFill>
                  <a:srgbClr val="FFFFFF"/>
                </a:solidFill>
              </a:rPr>
              <a:pPr>
                <a:spcAft>
                  <a:spcPts val="600"/>
                </a:spcAft>
              </a:pPr>
              <a:t>Tuesday, May 18, 2021</a:t>
            </a:fld>
            <a:endParaRPr lang="en-US">
              <a:solidFill>
                <a:srgbClr val="FFFFFF"/>
              </a:solidFill>
            </a:endParaRP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25</a:t>
            </a:fld>
            <a:endParaRPr lang="en-US">
              <a:solidFill>
                <a:srgbClr val="FFFFFF"/>
              </a:solidFill>
            </a:endParaRPr>
          </a:p>
        </p:txBody>
      </p:sp>
      <p:sp>
        <p:nvSpPr>
          <p:cNvPr id="18" name="Rectangle 17">
            <a:extLst>
              <a:ext uri="{FF2B5EF4-FFF2-40B4-BE49-F238E27FC236}">
                <a16:creationId xmlns:a16="http://schemas.microsoft.com/office/drawing/2014/main" id="{FF9A9528-35E2-4029-8E16-8B435BB31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79"/>
            <a:ext cx="2726204" cy="22089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ky, gun&#10;&#10;Description automatically generated">
            <a:extLst>
              <a:ext uri="{FF2B5EF4-FFF2-40B4-BE49-F238E27FC236}">
                <a16:creationId xmlns:a16="http://schemas.microsoft.com/office/drawing/2014/main" id="{EB0A6C0C-4A4B-47CD-BF09-385CB9A74D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01" r="34615" b="5"/>
          <a:stretch/>
        </p:blipFill>
        <p:spPr>
          <a:xfrm rot="16200000">
            <a:off x="9450596" y="39511"/>
            <a:ext cx="2208989" cy="2726204"/>
          </a:xfrm>
          <a:prstGeom prst="rect">
            <a:avLst/>
          </a:prstGeom>
        </p:spPr>
      </p:pic>
      <p:pic>
        <p:nvPicPr>
          <p:cNvPr id="7" name="Picture 6" descr="A picture containing outdoor, building, place of worship, tower&#10;&#10;Description automatically generated">
            <a:extLst>
              <a:ext uri="{FF2B5EF4-FFF2-40B4-BE49-F238E27FC236}">
                <a16:creationId xmlns:a16="http://schemas.microsoft.com/office/drawing/2014/main" id="{7138574D-A9D3-428F-BBD4-E62453E114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64" r="1" b="1"/>
          <a:stretch/>
        </p:blipFill>
        <p:spPr>
          <a:xfrm>
            <a:off x="9465700" y="2661434"/>
            <a:ext cx="2241661" cy="3717575"/>
          </a:xfrm>
          <a:prstGeom prst="rect">
            <a:avLst/>
          </a:prstGeom>
        </p:spPr>
      </p:pic>
      <p:pic>
        <p:nvPicPr>
          <p:cNvPr id="9" name="Picture 8">
            <a:extLst>
              <a:ext uri="{FF2B5EF4-FFF2-40B4-BE49-F238E27FC236}">
                <a16:creationId xmlns:a16="http://schemas.microsoft.com/office/drawing/2014/main" id="{F5D0CCAF-9047-4109-80AA-926048BF27E0}"/>
              </a:ext>
            </a:extLst>
          </p:cNvPr>
          <p:cNvPicPr>
            <a:picLocks noChangeAspect="1"/>
          </p:cNvPicPr>
          <p:nvPr/>
        </p:nvPicPr>
        <p:blipFill rotWithShape="1">
          <a:blip r:embed="rId5">
            <a:extLst>
              <a:ext uri="{28A0092B-C50C-407E-A947-70E740481C1C}">
                <a14:useLocalDpi xmlns:a14="http://schemas.microsoft.com/office/drawing/2010/main" val="0"/>
              </a:ext>
            </a:extLst>
          </a:blip>
          <a:srcRect l="11717" r="14290" b="-2"/>
          <a:stretch/>
        </p:blipFill>
        <p:spPr bwMode="auto">
          <a:xfrm>
            <a:off x="6590039" y="3898392"/>
            <a:ext cx="2743200" cy="247497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8399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000F7CF-5722-457D-9E4E-EAB1F2CD54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5" name="Rectangle 134">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1" y="365125"/>
            <a:ext cx="4854676" cy="1325563"/>
          </a:xfrm>
        </p:spPr>
        <p:txBody>
          <a:bodyPr>
            <a:normAutofit/>
          </a:bodyPr>
          <a:lstStyle/>
          <a:p>
            <a:r>
              <a:rPr lang="en-US" b="1" dirty="0">
                <a:latin typeface="Calibri" panose="020F0502020204030204" pitchFamily="34" charset="0"/>
                <a:cs typeface="Calibri" panose="020F0502020204030204" pitchFamily="34" charset="0"/>
              </a:rPr>
              <a:t>Move Around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685800" y="1825625"/>
            <a:ext cx="5007077" cy="4351338"/>
          </a:xfrm>
        </p:spPr>
        <p:txBody>
          <a:bodyPr>
            <a:normAutofit/>
          </a:bodyPr>
          <a:lstStyle/>
          <a:p>
            <a:r>
              <a:rPr lang="en-US" dirty="0">
                <a:latin typeface="Calibri" panose="020F0502020204030204" pitchFamily="34" charset="0"/>
                <a:cs typeface="Calibri" panose="020F0502020204030204" pitchFamily="34" charset="0"/>
              </a:rPr>
              <a:t>Not being able to move the subject matter does not equal being unable to control the composition. </a:t>
            </a:r>
          </a:p>
          <a:p>
            <a:r>
              <a:rPr lang="en-US" dirty="0">
                <a:latin typeface="Calibri" panose="020F0502020204030204" pitchFamily="34" charset="0"/>
                <a:cs typeface="Calibri" panose="020F0502020204030204" pitchFamily="34" charset="0"/>
              </a:rPr>
              <a:t>Change positions or the angle in which you are shooting at. </a:t>
            </a:r>
          </a:p>
          <a:p>
            <a:r>
              <a:rPr lang="en-US" dirty="0">
                <a:latin typeface="Calibri" panose="020F0502020204030204" pitchFamily="34" charset="0"/>
                <a:cs typeface="Calibri" panose="020F0502020204030204" pitchFamily="34" charset="0"/>
              </a:rPr>
              <a:t>Explore all the sides of the building, experiment unique angles and use the lines of the buildings itself.</a:t>
            </a:r>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1119999" y="6356350"/>
            <a:ext cx="4572877" cy="365125"/>
          </a:xfrm>
        </p:spPr>
        <p:txBody>
          <a:bodyPr>
            <a:normAutofit/>
          </a:bodyPr>
          <a:lstStyle/>
          <a:p>
            <a:pPr algn="l">
              <a:spcAft>
                <a:spcPts val="600"/>
              </a:spcAft>
            </a:pPr>
            <a:r>
              <a:rPr lang="en-US"/>
              <a:t>State of Connecticut - Department of Housing - Small Cities CDBG</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6533596" y="6356350"/>
            <a:ext cx="2743200" cy="365125"/>
          </a:xfrm>
        </p:spPr>
        <p:txBody>
          <a:bodyPr>
            <a:normAutofit/>
          </a:bodyPr>
          <a:lstStyle/>
          <a:p>
            <a:pPr>
              <a:spcAft>
                <a:spcPts val="600"/>
              </a:spcAft>
            </a:pPr>
            <a:fld id="{DD26C955-16DA-4057-8E83-A784F90DCE86}" type="datetime2">
              <a:rPr lang="en-US">
                <a:solidFill>
                  <a:srgbClr val="FFFFFF"/>
                </a:solidFill>
              </a:rPr>
              <a:pPr>
                <a:spcAft>
                  <a:spcPts val="600"/>
                </a:spcAft>
              </a:pPr>
              <a:t>Tuesday, May 18, 2021</a:t>
            </a:fld>
            <a:endParaRPr lang="en-US">
              <a:solidFill>
                <a:srgbClr val="FFFFFF"/>
              </a:solidFill>
            </a:endParaRP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44378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7F9F02B-DB04-4B60-859E-78BED6F40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486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0" y="365125"/>
            <a:ext cx="6662057" cy="1325563"/>
          </a:xfrm>
        </p:spPr>
        <p:txBody>
          <a:bodyPr>
            <a:normAutofit/>
          </a:bodyPr>
          <a:lstStyle/>
          <a:p>
            <a:r>
              <a:rPr lang="en-US" b="1" dirty="0">
                <a:latin typeface="Calibri" panose="020F0502020204030204" pitchFamily="34" charset="0"/>
                <a:cs typeface="Calibri" panose="020F0502020204030204" pitchFamily="34" charset="0"/>
              </a:rPr>
              <a:t>Look for Specific Details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746327" y="1847850"/>
            <a:ext cx="6184314" cy="4351338"/>
          </a:xfrm>
        </p:spPr>
        <p:txBody>
          <a:bodyPr>
            <a:normAutofit/>
          </a:bodyPr>
          <a:lstStyle/>
          <a:p>
            <a:r>
              <a:rPr lang="en-US" dirty="0">
                <a:latin typeface="Calibri" panose="020F0502020204030204" pitchFamily="34" charset="0"/>
                <a:cs typeface="Calibri" panose="020F0502020204030204" pitchFamily="34" charset="0"/>
              </a:rPr>
              <a:t>Remove unwanted elements from the frame such as a parked car or a stop sign by zooming in on specific details of the building. </a:t>
            </a:r>
          </a:p>
          <a:p>
            <a:r>
              <a:rPr lang="en-US" dirty="0">
                <a:latin typeface="Calibri" panose="020F0502020204030204" pitchFamily="34" charset="0"/>
                <a:cs typeface="Calibri" panose="020F0502020204030204" pitchFamily="34" charset="0"/>
              </a:rPr>
              <a:t>Look for geometric patterns or interesting shadows. Think to yourself, what can I say about this buildings structure? </a:t>
            </a:r>
          </a:p>
          <a:p>
            <a:r>
              <a:rPr lang="en-US" dirty="0">
                <a:latin typeface="Calibri" panose="020F0502020204030204" pitchFamily="34" charset="0"/>
                <a:cs typeface="Calibri" panose="020F0502020204030204" pitchFamily="34" charset="0"/>
              </a:rPr>
              <a:t>Is it a historical building? </a:t>
            </a:r>
          </a:p>
          <a:p>
            <a:r>
              <a:rPr lang="en-US" dirty="0">
                <a:latin typeface="Calibri" panose="020F0502020204030204" pitchFamily="34" charset="0"/>
                <a:cs typeface="Calibri" panose="020F0502020204030204" pitchFamily="34" charset="0"/>
              </a:rPr>
              <a:t>What details can you focus on to inform the viewer of this fact?</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27</a:t>
            </a:fld>
            <a:endParaRPr lang="en-US"/>
          </a:p>
        </p:txBody>
      </p:sp>
      <p:pic>
        <p:nvPicPr>
          <p:cNvPr id="12" name="Picture 11" descr="A picture containing outdoor, rock, water, nature&#10;&#10;Description automatically generated">
            <a:extLst>
              <a:ext uri="{FF2B5EF4-FFF2-40B4-BE49-F238E27FC236}">
                <a16:creationId xmlns:a16="http://schemas.microsoft.com/office/drawing/2014/main" id="{A6E52D5E-9465-490A-AB72-EEC30FE57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0"/>
            <a:ext cx="5029200" cy="2828059"/>
          </a:xfrm>
          <a:prstGeom prst="rect">
            <a:avLst/>
          </a:prstGeom>
        </p:spPr>
      </p:pic>
      <p:pic>
        <p:nvPicPr>
          <p:cNvPr id="8" name="Picture 7" descr="A picture containing outdoor, sky, nature, rock&#10;&#10;Description automatically generated">
            <a:extLst>
              <a:ext uri="{FF2B5EF4-FFF2-40B4-BE49-F238E27FC236}">
                <a16:creationId xmlns:a16="http://schemas.microsoft.com/office/drawing/2014/main" id="{BD7E18A9-8341-487A-87EB-9FC1B86BA0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6" t="7832" r="25993" b="11851"/>
          <a:stretch/>
        </p:blipFill>
        <p:spPr>
          <a:xfrm>
            <a:off x="7162800" y="3184525"/>
            <a:ext cx="5029200" cy="3673475"/>
          </a:xfrm>
          <a:prstGeom prst="rect">
            <a:avLst/>
          </a:prstGeom>
        </p:spPr>
      </p:pic>
    </p:spTree>
    <p:extLst>
      <p:ext uri="{BB962C8B-B14F-4D97-AF65-F5344CB8AC3E}">
        <p14:creationId xmlns:p14="http://schemas.microsoft.com/office/powerpoint/2010/main" val="2845092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0" y="365127"/>
            <a:ext cx="4665077" cy="1325563"/>
          </a:xfrm>
        </p:spPr>
        <p:txBody>
          <a:bodyPr/>
          <a:lstStyle/>
          <a:p>
            <a:r>
              <a:rPr lang="en-US" b="1" dirty="0">
                <a:latin typeface="Calibri" panose="020F0502020204030204" pitchFamily="34" charset="0"/>
                <a:cs typeface="Calibri" panose="020F0502020204030204" pitchFamily="34" charset="0"/>
              </a:rPr>
              <a:t>A Picture is Worth 1000 Words  </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618895" y="2133600"/>
            <a:ext cx="4359950" cy="3080009"/>
          </a:xfrm>
        </p:spPr>
        <p:txBody>
          <a:bodyPr/>
          <a:lstStyle/>
          <a:p>
            <a:pPr lvl="0"/>
            <a:r>
              <a:rPr lang="en-US" dirty="0">
                <a:latin typeface="Calibri" panose="020F0502020204030204" pitchFamily="34" charset="0"/>
                <a:cs typeface="Calibri" panose="020F0502020204030204" pitchFamily="34" charset="0"/>
              </a:rPr>
              <a:t>5 Fences </a:t>
            </a:r>
          </a:p>
          <a:p>
            <a:pPr lvl="0"/>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What feelings are conveyed by each fence? </a:t>
            </a:r>
          </a:p>
          <a:p>
            <a:pPr lvl="0"/>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Positive or Negative? </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p:txBody>
          <a:bodyPr/>
          <a:lstStyle/>
          <a:p>
            <a:fld id="{DD26C955-16DA-4057-8E83-A784F90DCE86}" type="datetime2">
              <a:rPr lang="en-US" smtClean="0"/>
              <a:t>Tuesday, May 18, 2021</a:t>
            </a:fld>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p:txBody>
          <a:bodyPr/>
          <a:lstStyle/>
          <a:p>
            <a:fld id="{3489B89A-7CA7-48A1-A15F-076DC2382239}" type="slidenum">
              <a:rPr lang="en-US" smtClean="0"/>
              <a:t>28</a:t>
            </a:fld>
            <a:endParaRPr lang="en-US"/>
          </a:p>
        </p:txBody>
      </p:sp>
      <p:pic>
        <p:nvPicPr>
          <p:cNvPr id="2050" name="Picture 2" descr="image/jpeg">
            <a:extLst>
              <a:ext uri="{FF2B5EF4-FFF2-40B4-BE49-F238E27FC236}">
                <a16:creationId xmlns:a16="http://schemas.microsoft.com/office/drawing/2014/main" id="{935BF9DB-8F03-4435-92C6-619B28B71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248" y="0"/>
            <a:ext cx="3112851"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age/jpeg">
            <a:extLst>
              <a:ext uri="{FF2B5EF4-FFF2-40B4-BE49-F238E27FC236}">
                <a16:creationId xmlns:a16="http://schemas.microsoft.com/office/drawing/2014/main" id="{75743AC0-BB02-4BAB-8FEF-8DCADF919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275" y="0"/>
            <a:ext cx="3112851"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61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200" name="Picture 8" descr="Horse Farm Fencing Choices, Design and Construction - The #1 Resource for  Horse Farms, Stables and Riding Instructors | Stable Management">
            <a:extLst>
              <a:ext uri="{FF2B5EF4-FFF2-40B4-BE49-F238E27FC236}">
                <a16:creationId xmlns:a16="http://schemas.microsoft.com/office/drawing/2014/main" id="{F9DD3F68-2C96-4479-BB68-0FBE31C8A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56" r="28476" b="2"/>
          <a:stretch/>
        </p:blipFill>
        <p:spPr bwMode="auto">
          <a:xfrm>
            <a:off x="196731" y="170453"/>
            <a:ext cx="3794884" cy="651709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ivil War fence...love these | Civil war history, Civil war, Civil war  reenacting">
            <a:extLst>
              <a:ext uri="{FF2B5EF4-FFF2-40B4-BE49-F238E27FC236}">
                <a16:creationId xmlns:a16="http://schemas.microsoft.com/office/drawing/2014/main" id="{2A22AEE6-15B6-43F0-8F70-CD3E24F05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 r="19263" b="-1"/>
          <a:stretch/>
        </p:blipFill>
        <p:spPr bwMode="auto">
          <a:xfrm>
            <a:off x="4184141" y="165371"/>
            <a:ext cx="3826711" cy="317654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hy Chain-Link Fences Make the Best Security Fencing">
            <a:extLst>
              <a:ext uri="{FF2B5EF4-FFF2-40B4-BE49-F238E27FC236}">
                <a16:creationId xmlns:a16="http://schemas.microsoft.com/office/drawing/2014/main" id="{E694E4DB-F622-4602-BB72-B61B385FE9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06" r="17546" b="-1"/>
          <a:stretch/>
        </p:blipFill>
        <p:spPr bwMode="auto">
          <a:xfrm>
            <a:off x="8193992" y="159910"/>
            <a:ext cx="3826711" cy="318196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DD26C955-16DA-4057-8E83-A784F90DCE86}" type="datetime2">
              <a:rPr lang="en-US" sz="1200">
                <a:solidFill>
                  <a:srgbClr val="FFFFFF"/>
                </a:solidFill>
              </a:rPr>
              <a:pPr>
                <a:spcAft>
                  <a:spcPts val="600"/>
                </a:spcAft>
              </a:pPr>
              <a:t>Tuesday, May 18, 2021</a:t>
            </a:fld>
            <a:endParaRPr lang="en-US" sz="1200">
              <a:solidFill>
                <a:srgbClr val="FFFFFF"/>
              </a:solidFill>
            </a:endParaRPr>
          </a:p>
        </p:txBody>
      </p:sp>
      <p:pic>
        <p:nvPicPr>
          <p:cNvPr id="8198" name="Picture 6" descr="Unique wrought iron fence design, luxury iron fencing designs, View chain  link fence, YISHUJIA Product Details from Shijiazhuang Yishu Metal Products  Co., Ltd. on Alibaba.com">
            <a:extLst>
              <a:ext uri="{FF2B5EF4-FFF2-40B4-BE49-F238E27FC236}">
                <a16:creationId xmlns:a16="http://schemas.microsoft.com/office/drawing/2014/main" id="{A722958E-0CCB-4B17-A791-A99937C85B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2" r="12475" b="-2"/>
          <a:stretch/>
        </p:blipFill>
        <p:spPr bwMode="auto">
          <a:xfrm>
            <a:off x="4184141" y="3512234"/>
            <a:ext cx="3826711" cy="317531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rgbClr val="FFFFFF"/>
                </a:solidFill>
                <a:latin typeface="+mn-lt"/>
                <a:ea typeface="+mn-ea"/>
                <a:cs typeface="+mn-cs"/>
              </a:rPr>
              <a:t>State of Connecticut - Department of Housing - Small Cities CDBG</a:t>
            </a:r>
          </a:p>
        </p:txBody>
      </p:sp>
      <p:pic>
        <p:nvPicPr>
          <p:cNvPr id="8196" name="Picture 4" descr="Prison Fence - Counseling Today">
            <a:extLst>
              <a:ext uri="{FF2B5EF4-FFF2-40B4-BE49-F238E27FC236}">
                <a16:creationId xmlns:a16="http://schemas.microsoft.com/office/drawing/2014/main" id="{435D5987-E94B-4A1A-9B59-D79D9F02C3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57" r="18105" b="2"/>
          <a:stretch/>
        </p:blipFill>
        <p:spPr bwMode="auto">
          <a:xfrm>
            <a:off x="8193992" y="3505966"/>
            <a:ext cx="3826711" cy="3181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489B89A-7CA7-48A1-A15F-076DC2382239}" type="slidenum">
              <a:rPr lang="en-US" sz="1200">
                <a:solidFill>
                  <a:srgbClr val="FFFFFF"/>
                </a:solidFill>
              </a:rPr>
              <a:pPr>
                <a:spcAft>
                  <a:spcPts val="600"/>
                </a:spcAft>
              </a:pPr>
              <a:t>29</a:t>
            </a:fld>
            <a:endParaRPr lang="en-US" sz="1200">
              <a:solidFill>
                <a:srgbClr val="FFFFFF"/>
              </a:solidFill>
            </a:endParaRPr>
          </a:p>
        </p:txBody>
      </p:sp>
    </p:spTree>
    <p:extLst>
      <p:ext uri="{BB962C8B-B14F-4D97-AF65-F5344CB8AC3E}">
        <p14:creationId xmlns:p14="http://schemas.microsoft.com/office/powerpoint/2010/main" val="157277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3" name="Picture 5" descr="Canon EOS 4000D Rebel 18MP Digital SLR Camera + 18-55mm Lens + 32GB Bundle  - Walmart.com - Walmart.com">
            <a:extLst>
              <a:ext uri="{FF2B5EF4-FFF2-40B4-BE49-F238E27FC236}">
                <a16:creationId xmlns:a16="http://schemas.microsoft.com/office/drawing/2014/main" id="{F41B764C-9175-4E79-810E-6DC5BF2095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9" b="4619"/>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8" name="Rectangle 137">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6D1E960-3483-4F6B-95F9-CAF4A7FB0BF4}"/>
              </a:ext>
            </a:extLst>
          </p:cNvPr>
          <p:cNvSpPr>
            <a:spLocks noGrp="1"/>
          </p:cNvSpPr>
          <p:nvPr>
            <p:ph type="title"/>
          </p:nvPr>
        </p:nvSpPr>
        <p:spPr>
          <a:xfrm>
            <a:off x="838201" y="365125"/>
            <a:ext cx="3478160" cy="1325563"/>
          </a:xfrm>
        </p:spPr>
        <p:txBody>
          <a:bodyPr>
            <a:normAutofit/>
          </a:bodyPr>
          <a:lstStyle/>
          <a:p>
            <a:r>
              <a:rPr lang="en-US" sz="3400" b="1" dirty="0">
                <a:latin typeface="Calibri" panose="020F0502020204030204" pitchFamily="34" charset="0"/>
                <a:cs typeface="Calibri" panose="020F0502020204030204" pitchFamily="34" charset="0"/>
              </a:rPr>
              <a:t>Using the Camera You Already Have</a:t>
            </a:r>
          </a:p>
        </p:txBody>
      </p:sp>
      <p:sp>
        <p:nvSpPr>
          <p:cNvPr id="9" name="Content Placeholder 8">
            <a:extLst>
              <a:ext uri="{FF2B5EF4-FFF2-40B4-BE49-F238E27FC236}">
                <a16:creationId xmlns:a16="http://schemas.microsoft.com/office/drawing/2014/main" id="{1345BE5C-8C6E-453C-AB1F-8319C7A91515}"/>
              </a:ext>
            </a:extLst>
          </p:cNvPr>
          <p:cNvSpPr>
            <a:spLocks noGrp="1"/>
          </p:cNvSpPr>
          <p:nvPr>
            <p:ph idx="1"/>
          </p:nvPr>
        </p:nvSpPr>
        <p:spPr>
          <a:xfrm>
            <a:off x="838202" y="1825625"/>
            <a:ext cx="3478160" cy="4351338"/>
          </a:xfrm>
        </p:spPr>
        <p:txBody>
          <a:bodyPr>
            <a:normAutofit/>
          </a:bodyPr>
          <a:lstStyle/>
          <a:p>
            <a:r>
              <a:rPr lang="en-US" dirty="0">
                <a:latin typeface="Calibri" panose="020F0502020204030204" pitchFamily="34" charset="0"/>
                <a:cs typeface="Calibri" panose="020F0502020204030204" pitchFamily="34" charset="0"/>
              </a:rPr>
              <a:t>Having an expensive camera does not guarantee good pictures. </a:t>
            </a:r>
          </a:p>
          <a:p>
            <a:r>
              <a:rPr lang="en-US" dirty="0">
                <a:latin typeface="Calibri" panose="020F0502020204030204" pitchFamily="34" charset="0"/>
                <a:cs typeface="Calibri" panose="020F0502020204030204" pitchFamily="34" charset="0"/>
              </a:rPr>
              <a:t>The basics of good composition can be done with any type of camera, including the one on your smartphone. </a:t>
            </a:r>
          </a:p>
          <a:p>
            <a:endParaRPr lang="en-US" dirty="0">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a:xfrm>
            <a:off x="838200" y="6356350"/>
            <a:ext cx="2743200" cy="365125"/>
          </a:xfrm>
        </p:spPr>
        <p:txBody>
          <a:bodyPr>
            <a:normAutofit/>
          </a:bodyPr>
          <a:lstStyle/>
          <a:p>
            <a:pPr>
              <a:spcAft>
                <a:spcPts val="600"/>
              </a:spcAft>
            </a:pPr>
            <a:fld id="{2E14BCDC-EF51-47A1-A508-AEDE6FDFD997}" type="datetime2">
              <a:rPr lang="en-US" smtClean="0"/>
              <a:pPr>
                <a:spcAft>
                  <a:spcPts val="600"/>
                </a:spcAft>
              </a:pPr>
              <a:t>Tuesday, May 18, 2021</a:t>
            </a:fld>
            <a:endParaRPr lang="en-US"/>
          </a:p>
        </p:txBody>
      </p:sp>
      <p:sp>
        <p:nvSpPr>
          <p:cNvPr id="3" name="Footer Placeholder 2"/>
          <p:cNvSpPr>
            <a:spLocks noGrp="1"/>
          </p:cNvSpPr>
          <p:nvPr>
            <p:ph type="ftr" sz="quarter" idx="11"/>
          </p:nvPr>
        </p:nvSpPr>
        <p:spPr>
          <a:xfrm>
            <a:off x="4955654" y="6356350"/>
            <a:ext cx="4857195" cy="365125"/>
          </a:xfrm>
        </p:spPr>
        <p:txBody>
          <a:bodyPr>
            <a:normAutofit/>
          </a:bodyPr>
          <a:lstStyle/>
          <a:p>
            <a:pPr algn="l">
              <a:spcAft>
                <a:spcPts val="600"/>
              </a:spcAft>
            </a:pPr>
            <a:r>
              <a:rPr lang="en-US">
                <a:solidFill>
                  <a:srgbClr val="FFFFFF"/>
                </a:solidFill>
              </a:rPr>
              <a:t>State of Connecticut - Department of Housing - Small Cities CDBG</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5468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5C3FD5B-F587-4944-B03C-CEC67E99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1" y="365125"/>
            <a:ext cx="4854676" cy="1325563"/>
          </a:xfrm>
        </p:spPr>
        <p:txBody>
          <a:bodyPr>
            <a:normAutofit/>
          </a:bodyPr>
          <a:lstStyle/>
          <a:p>
            <a:r>
              <a:rPr lang="en-US" b="1" dirty="0">
                <a:latin typeface="Calibri" panose="020F0502020204030204" pitchFamily="34" charset="0"/>
                <a:cs typeface="Calibri" panose="020F0502020204030204" pitchFamily="34" charset="0"/>
              </a:rPr>
              <a:t>Final Words</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1120000" y="1825625"/>
            <a:ext cx="4572877" cy="4351338"/>
          </a:xfrm>
        </p:spPr>
        <p:txBody>
          <a:bodyPr>
            <a:normAutofit/>
          </a:bodyPr>
          <a:lstStyle/>
          <a:p>
            <a:r>
              <a:rPr lang="en-US" dirty="0">
                <a:latin typeface="Calibri" panose="020F0502020204030204" pitchFamily="34" charset="0"/>
                <a:cs typeface="Calibri" panose="020F0502020204030204" pitchFamily="34" charset="0"/>
              </a:rPr>
              <a:t>Use the Gridlines in Your Cellphone – Helps with composition </a:t>
            </a:r>
          </a:p>
          <a:p>
            <a:r>
              <a:rPr lang="en-US" dirty="0">
                <a:latin typeface="Calibri" panose="020F0502020204030204" pitchFamily="34" charset="0"/>
                <a:cs typeface="Calibri" panose="020F0502020204030204" pitchFamily="34" charset="0"/>
              </a:rPr>
              <a:t>Use a tripod – Allows more careful composing and framing of the subject </a:t>
            </a:r>
          </a:p>
          <a:p>
            <a:r>
              <a:rPr lang="en-US" dirty="0">
                <a:latin typeface="Calibri" panose="020F0502020204030204" pitchFamily="34" charset="0"/>
                <a:cs typeface="Calibri" panose="020F0502020204030204" pitchFamily="34" charset="0"/>
              </a:rPr>
              <a:t>Hold Your Breathe – Less likely to result in blurred photos </a:t>
            </a:r>
          </a:p>
        </p:txBody>
      </p:sp>
      <p:pic>
        <p:nvPicPr>
          <p:cNvPr id="1028" name="Picture 4" descr="Professional Mobile Phone Tripod Stand Holder Camera Adjustable Aluminum  Tripods Bracket 1/4 Screw Mount Adapter with Phone Clip|mount adapter|tripod  standphone tripod stand - AliExpress">
            <a:extLst>
              <a:ext uri="{FF2B5EF4-FFF2-40B4-BE49-F238E27FC236}">
                <a16:creationId xmlns:a16="http://schemas.microsoft.com/office/drawing/2014/main" id="{93CE2E8A-0467-4311-84E5-A106923241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30" r="13344" b="-1"/>
          <a:stretch/>
        </p:blipFill>
        <p:spPr bwMode="auto">
          <a:xfrm>
            <a:off x="6587120" y="484632"/>
            <a:ext cx="2725903" cy="35116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8CBB47A-C2B5-48FE-BC41-C72AF0404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02247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1119999" y="6356350"/>
            <a:ext cx="4572877" cy="365125"/>
          </a:xfrm>
        </p:spPr>
        <p:txBody>
          <a:bodyPr>
            <a:normAutofit/>
          </a:bodyPr>
          <a:lstStyle/>
          <a:p>
            <a:pPr algn="l">
              <a:spcAft>
                <a:spcPts val="600"/>
              </a:spcAft>
            </a:pPr>
            <a:r>
              <a:rPr lang="en-US"/>
              <a:t>State of Connecticut - Department of Housing - Small Cities CDBG</a:t>
            </a:r>
          </a:p>
        </p:txBody>
      </p:sp>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6533596" y="6356350"/>
            <a:ext cx="2743200" cy="365125"/>
          </a:xfrm>
        </p:spPr>
        <p:txBody>
          <a:bodyPr>
            <a:normAutofit/>
          </a:bodyPr>
          <a:lstStyle/>
          <a:p>
            <a:pPr>
              <a:spcAft>
                <a:spcPts val="600"/>
              </a:spcAft>
            </a:pPr>
            <a:fld id="{DD26C955-16DA-4057-8E83-A784F90DCE86}" type="datetime2">
              <a:rPr lang="en-US">
                <a:solidFill>
                  <a:srgbClr val="FFFFFF"/>
                </a:solidFill>
              </a:rPr>
              <a:pPr>
                <a:spcAft>
                  <a:spcPts val="600"/>
                </a:spcAft>
              </a:pPr>
              <a:t>Tuesday, May 18, 2021</a:t>
            </a:fld>
            <a:endParaRPr lang="en-US">
              <a:solidFill>
                <a:srgbClr val="FFFFFF"/>
              </a:solidFill>
            </a:endParaRPr>
          </a:p>
        </p:txBody>
      </p:sp>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30</a:t>
            </a:fld>
            <a:endParaRPr lang="en-US">
              <a:solidFill>
                <a:srgbClr val="FFFFFF"/>
              </a:solidFill>
            </a:endParaRPr>
          </a:p>
        </p:txBody>
      </p:sp>
      <p:sp>
        <p:nvSpPr>
          <p:cNvPr id="79" name="Rectangle 78">
            <a:extLst>
              <a:ext uri="{FF2B5EF4-FFF2-40B4-BE49-F238E27FC236}">
                <a16:creationId xmlns:a16="http://schemas.microsoft.com/office/drawing/2014/main" id="{FF9A9528-35E2-4029-8E16-8B435BB31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79"/>
            <a:ext cx="2726204" cy="22089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he challenge of eating puffer fish | Wall Street International Magazine">
            <a:extLst>
              <a:ext uri="{FF2B5EF4-FFF2-40B4-BE49-F238E27FC236}">
                <a16:creationId xmlns:a16="http://schemas.microsoft.com/office/drawing/2014/main" id="{75556ED4-932A-4507-A690-0AAC5CE4310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76" r="17305" b="3"/>
          <a:stretch/>
        </p:blipFill>
        <p:spPr bwMode="auto">
          <a:xfrm>
            <a:off x="6586819" y="4164379"/>
            <a:ext cx="2726204" cy="22089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droid Grid Lines - YouTube">
            <a:extLst>
              <a:ext uri="{FF2B5EF4-FFF2-40B4-BE49-F238E27FC236}">
                <a16:creationId xmlns:a16="http://schemas.microsoft.com/office/drawing/2014/main" id="{BA762DF9-5998-4017-A161-EF01C25FD3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189" r="33894" b="3"/>
          <a:stretch/>
        </p:blipFill>
        <p:spPr bwMode="auto">
          <a:xfrm>
            <a:off x="9465700" y="2661434"/>
            <a:ext cx="2241661" cy="371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15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056" name="Rectangle 74">
            <a:extLst>
              <a:ext uri="{FF2B5EF4-FFF2-40B4-BE49-F238E27FC236}">
                <a16:creationId xmlns:a16="http://schemas.microsoft.com/office/drawing/2014/main" id="{574037BF-C8E4-421B-B3FB-D9062C168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7D9CF-8866-45E0-BE5B-94110D0BCE16}"/>
              </a:ext>
            </a:extLst>
          </p:cNvPr>
          <p:cNvSpPr>
            <a:spLocks noGrp="1"/>
          </p:cNvSpPr>
          <p:nvPr>
            <p:ph type="title"/>
          </p:nvPr>
        </p:nvSpPr>
        <p:spPr>
          <a:xfrm>
            <a:off x="838201" y="365125"/>
            <a:ext cx="3478160" cy="1325563"/>
          </a:xfrm>
        </p:spPr>
        <p:txBody>
          <a:bodyPr>
            <a:normAutofit/>
          </a:bodyPr>
          <a:lstStyle/>
          <a:p>
            <a:r>
              <a:rPr lang="en-US" b="1" dirty="0">
                <a:latin typeface="Calibri" panose="020F0502020204030204" pitchFamily="34" charset="0"/>
                <a:cs typeface="Calibri" panose="020F0502020204030204" pitchFamily="34" charset="0"/>
              </a:rPr>
              <a:t>Final Words</a:t>
            </a:r>
          </a:p>
        </p:txBody>
      </p:sp>
      <p:sp>
        <p:nvSpPr>
          <p:cNvPr id="3" name="Content Placeholder 2">
            <a:extLst>
              <a:ext uri="{FF2B5EF4-FFF2-40B4-BE49-F238E27FC236}">
                <a16:creationId xmlns:a16="http://schemas.microsoft.com/office/drawing/2014/main" id="{180CEDDB-913C-49CE-9EBA-007B0CE64858}"/>
              </a:ext>
            </a:extLst>
          </p:cNvPr>
          <p:cNvSpPr>
            <a:spLocks noGrp="1"/>
          </p:cNvSpPr>
          <p:nvPr>
            <p:ph idx="1"/>
          </p:nvPr>
        </p:nvSpPr>
        <p:spPr>
          <a:xfrm>
            <a:off x="838202" y="1825625"/>
            <a:ext cx="3478160" cy="4351338"/>
          </a:xfrm>
        </p:spPr>
        <p:txBody>
          <a:bodyPr>
            <a:normAutofit/>
          </a:bodyPr>
          <a:lstStyle/>
          <a:p>
            <a:r>
              <a:rPr lang="en-US" dirty="0">
                <a:latin typeface="Calibri" panose="020F0502020204030204" pitchFamily="34" charset="0"/>
                <a:cs typeface="Calibri" panose="020F0502020204030204" pitchFamily="34" charset="0"/>
              </a:rPr>
              <a:t>Be Creative </a:t>
            </a:r>
          </a:p>
          <a:p>
            <a:r>
              <a:rPr lang="en-US" dirty="0">
                <a:latin typeface="Calibri" panose="020F0502020204030204" pitchFamily="34" charset="0"/>
                <a:cs typeface="Calibri" panose="020F0502020204030204" pitchFamily="34" charset="0"/>
              </a:rPr>
              <a:t>Think Outside the Box </a:t>
            </a:r>
          </a:p>
          <a:p>
            <a:r>
              <a:rPr lang="en-US" dirty="0">
                <a:latin typeface="Calibri" panose="020F0502020204030204" pitchFamily="34" charset="0"/>
                <a:cs typeface="Calibri" panose="020F0502020204030204" pitchFamily="34" charset="0"/>
              </a:rPr>
              <a:t>Do Not Be Discouraged </a:t>
            </a:r>
          </a:p>
          <a:p>
            <a:r>
              <a:rPr lang="en-US" dirty="0">
                <a:latin typeface="Calibri" panose="020F0502020204030204" pitchFamily="34" charset="0"/>
                <a:cs typeface="Calibri" panose="020F0502020204030204" pitchFamily="34" charset="0"/>
              </a:rPr>
              <a:t>Remember – Even professionals take 1000 pictures and use only 5 </a:t>
            </a:r>
          </a:p>
        </p:txBody>
      </p:sp>
      <p:sp>
        <p:nvSpPr>
          <p:cNvPr id="2057" name="Rectangle 76">
            <a:extLst>
              <a:ext uri="{FF2B5EF4-FFF2-40B4-BE49-F238E27FC236}">
                <a16:creationId xmlns:a16="http://schemas.microsoft.com/office/drawing/2014/main" id="{A2AD3C78-C9E6-41C5-8D05-DADBB0439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1263" y="484632"/>
            <a:ext cx="2876095" cy="2022476"/>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 Case Against Thinking Outside of the Box - Facts So Romantic - Nautilus">
            <a:extLst>
              <a:ext uri="{FF2B5EF4-FFF2-40B4-BE49-F238E27FC236}">
                <a16:creationId xmlns:a16="http://schemas.microsoft.com/office/drawing/2014/main" id="{B59F565C-A7DC-45CA-AFFF-7A9D6B64C1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40" r="-3" b="-3"/>
          <a:stretch/>
        </p:blipFill>
        <p:spPr bwMode="auto">
          <a:xfrm>
            <a:off x="8831263" y="484632"/>
            <a:ext cx="2876095" cy="202247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D46CB8D-433D-4503-A68D-90B7FFD69632}"/>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2058" name="Rectangle 78">
            <a:extLst>
              <a:ext uri="{FF2B5EF4-FFF2-40B4-BE49-F238E27FC236}">
                <a16:creationId xmlns:a16="http://schemas.microsoft.com/office/drawing/2014/main" id="{3F365939-3C5F-4265-AA65-49722F474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602" y="4164379"/>
            <a:ext cx="3546267" cy="220898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0BA3F3D-23AA-4120-8B18-54E2247774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pic>
        <p:nvPicPr>
          <p:cNvPr id="2050" name="Picture 2" descr="7 ways to foster greater IT creativity | CIO">
            <a:extLst>
              <a:ext uri="{FF2B5EF4-FFF2-40B4-BE49-F238E27FC236}">
                <a16:creationId xmlns:a16="http://schemas.microsoft.com/office/drawing/2014/main" id="{7C5AAE51-7F44-4462-9A57-A0BDA4B186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85" r="10894" b="-3"/>
          <a:stretch/>
        </p:blipFill>
        <p:spPr bwMode="auto">
          <a:xfrm>
            <a:off x="5137602" y="236998"/>
            <a:ext cx="2876096" cy="371193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CE1CD78-C297-4D7B-9A68-FF9DB511664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31</a:t>
            </a:fld>
            <a:endParaRPr lang="en-US"/>
          </a:p>
        </p:txBody>
      </p:sp>
      <p:pic>
        <p:nvPicPr>
          <p:cNvPr id="7" name="Picture 8" descr="GoPro Burst Mode vs Continuous Photo | Have Camera Will Travel">
            <a:extLst>
              <a:ext uri="{FF2B5EF4-FFF2-40B4-BE49-F238E27FC236}">
                <a16:creationId xmlns:a16="http://schemas.microsoft.com/office/drawing/2014/main" id="{CE7F3504-482A-4DE8-A966-648D022BED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3109" y="4018549"/>
            <a:ext cx="5029200" cy="235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3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533400"/>
            <a:ext cx="9144000" cy="1194650"/>
          </a:xfrm>
        </p:spPr>
        <p:txBody>
          <a:bodyPr>
            <a:normAutofit/>
          </a:bodyPr>
          <a:lstStyle/>
          <a:p>
            <a:r>
              <a:rPr lang="en-US" sz="5400" b="1" dirty="0">
                <a:effectLst>
                  <a:outerShdw blurRad="38100" dist="38100" dir="2700000" algn="tl">
                    <a:srgbClr val="000000">
                      <a:alpha val="43137"/>
                    </a:srgbClr>
                  </a:outerShdw>
                </a:effectLst>
                <a:latin typeface="Calibri" panose="020F0502020204030204" pitchFamily="34" charset="0"/>
              </a:rPr>
              <a:t>THANK YOU</a:t>
            </a:r>
          </a:p>
        </p:txBody>
      </p:sp>
      <p:sp>
        <p:nvSpPr>
          <p:cNvPr id="5" name="Subtitle 4"/>
          <p:cNvSpPr>
            <a:spLocks noGrp="1"/>
          </p:cNvSpPr>
          <p:nvPr>
            <p:ph type="subTitle" idx="1"/>
          </p:nvPr>
        </p:nvSpPr>
        <p:spPr>
          <a:xfrm>
            <a:off x="2209800" y="5486400"/>
            <a:ext cx="9144000" cy="618523"/>
          </a:xfrm>
        </p:spPr>
        <p:txBody>
          <a:bodyPr>
            <a:noAutofit/>
          </a:bodyPr>
          <a:lstStyle/>
          <a:p>
            <a:r>
              <a:rPr lang="en-US" sz="5400" b="1" dirty="0">
                <a:latin typeface="Calibri" panose="020F0502020204030204" pitchFamily="34" charset="0"/>
              </a:rPr>
              <a:t>Remember, It’s OUR Project.  Let’s be proud of our work!</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49" y="663734"/>
            <a:ext cx="3657600" cy="2423160"/>
          </a:xfrm>
          <a:prstGeom prst="rect">
            <a:avLst/>
          </a:prstGeom>
          <a:effectLst>
            <a:reflection blurRad="6350" stA="50000" endA="300" endPos="90000" dir="5400000" sy="-100000" algn="bl" rotWithShape="0"/>
            <a:softEdge rad="12700"/>
          </a:effectLst>
          <a:scene3d>
            <a:camera prst="isometricRightUp"/>
            <a:lightRig rig="threePt" dir="t"/>
          </a:scene3d>
        </p:spPr>
      </p:pic>
    </p:spTree>
    <p:extLst>
      <p:ext uri="{BB962C8B-B14F-4D97-AF65-F5344CB8AC3E}">
        <p14:creationId xmlns:p14="http://schemas.microsoft.com/office/powerpoint/2010/main" val="4199803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079BE1-ED93-4445-AD4A-0D6710970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F6C79BF-A4E0-4CC8-952B-C736485CA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6D1E960-3483-4F6B-95F9-CAF4A7FB0BF4}"/>
              </a:ext>
            </a:extLst>
          </p:cNvPr>
          <p:cNvSpPr>
            <a:spLocks noGrp="1"/>
          </p:cNvSpPr>
          <p:nvPr>
            <p:ph type="title"/>
          </p:nvPr>
        </p:nvSpPr>
        <p:spPr>
          <a:xfrm>
            <a:off x="643467" y="4824690"/>
            <a:ext cx="3724138" cy="1395140"/>
          </a:xfrm>
        </p:spPr>
        <p:txBody>
          <a:bodyPr anchor="ctr">
            <a:normAutofit/>
          </a:bodyPr>
          <a:lstStyle/>
          <a:p>
            <a:pPr algn="r"/>
            <a:r>
              <a:rPr lang="en-US" sz="3200" b="1" dirty="0">
                <a:solidFill>
                  <a:schemeClr val="tx1"/>
                </a:solidFill>
                <a:latin typeface="Calibri" panose="020F0502020204030204" pitchFamily="34" charset="0"/>
                <a:cs typeface="Calibri" panose="020F0502020204030204" pitchFamily="34" charset="0"/>
              </a:rPr>
              <a:t>Learning the Basics</a:t>
            </a:r>
          </a:p>
        </p:txBody>
      </p:sp>
      <p:pic>
        <p:nvPicPr>
          <p:cNvPr id="7" name="Picture 6">
            <a:extLst>
              <a:ext uri="{FF2B5EF4-FFF2-40B4-BE49-F238E27FC236}">
                <a16:creationId xmlns:a16="http://schemas.microsoft.com/office/drawing/2014/main" id="{4ACD1478-BDC8-4BC9-AC6B-0E600D42E4EF}"/>
              </a:ext>
            </a:extLst>
          </p:cNvPr>
          <p:cNvPicPr/>
          <p:nvPr/>
        </p:nvPicPr>
        <p:blipFill>
          <a:blip r:embed="rId4">
            <a:extLst>
              <a:ext uri="{28A0092B-C50C-407E-A947-70E740481C1C}">
                <a14:useLocalDpi xmlns:a14="http://schemas.microsoft.com/office/drawing/2010/main" val="0"/>
              </a:ext>
            </a:extLst>
          </a:blip>
          <a:stretch>
            <a:fillRect/>
          </a:stretch>
        </p:blipFill>
        <p:spPr>
          <a:xfrm>
            <a:off x="2442791" y="374812"/>
            <a:ext cx="7306418" cy="3200400"/>
          </a:xfrm>
          <a:prstGeom prst="rect">
            <a:avLst/>
          </a:prstGeom>
        </p:spPr>
      </p:pic>
      <p:sp>
        <p:nvSpPr>
          <p:cNvPr id="9" name="Content Placeholder 8">
            <a:extLst>
              <a:ext uri="{FF2B5EF4-FFF2-40B4-BE49-F238E27FC236}">
                <a16:creationId xmlns:a16="http://schemas.microsoft.com/office/drawing/2014/main" id="{1345BE5C-8C6E-453C-AB1F-8319C7A91515}"/>
              </a:ext>
            </a:extLst>
          </p:cNvPr>
          <p:cNvSpPr>
            <a:spLocks noGrp="1"/>
          </p:cNvSpPr>
          <p:nvPr>
            <p:ph idx="1"/>
          </p:nvPr>
        </p:nvSpPr>
        <p:spPr>
          <a:xfrm>
            <a:off x="4367605" y="3806903"/>
            <a:ext cx="7502661" cy="2526976"/>
          </a:xfrm>
          <a:solidFill>
            <a:schemeClr val="tx2">
              <a:lumMod val="50000"/>
            </a:schemeClr>
          </a:solidFill>
          <a:effectLst>
            <a:softEdge rad="31750"/>
          </a:effectLst>
        </p:spPr>
        <p:txBody>
          <a:bodyPr anchor="ctr">
            <a:noAutofit/>
          </a:bodyPr>
          <a:lstStyle/>
          <a:p>
            <a:r>
              <a:rPr lang="en-US" sz="2200" dirty="0">
                <a:solidFill>
                  <a:schemeClr val="tx1"/>
                </a:solidFill>
                <a:latin typeface="Calibri" panose="020F0502020204030204" pitchFamily="34" charset="0"/>
                <a:cs typeface="Calibri" panose="020F0502020204030204" pitchFamily="34" charset="0"/>
              </a:rPr>
              <a:t>Familiarize yourself with the basic settings of your camera.</a:t>
            </a:r>
          </a:p>
          <a:p>
            <a:r>
              <a:rPr lang="en-US" sz="2200" dirty="0">
                <a:solidFill>
                  <a:schemeClr val="tx1"/>
                </a:solidFill>
                <a:latin typeface="Calibri" panose="020F0502020204030204" pitchFamily="34" charset="0"/>
                <a:cs typeface="Calibri" panose="020F0502020204030204" pitchFamily="34" charset="0"/>
              </a:rPr>
              <a:t>Digital cameras come with different modes, the most used are Auto and Manual modes. </a:t>
            </a:r>
          </a:p>
          <a:p>
            <a:r>
              <a:rPr lang="en-US" sz="2200" dirty="0">
                <a:solidFill>
                  <a:schemeClr val="tx1"/>
                </a:solidFill>
                <a:latin typeface="Calibri" panose="020F0502020204030204" pitchFamily="34" charset="0"/>
                <a:cs typeface="Calibri" panose="020F0502020204030204" pitchFamily="34" charset="0"/>
              </a:rPr>
              <a:t>Using manual mode on your camera will help put into practice the use of the most important settings: Aperture, Shutter Speed, and ISO also known as the “exposure triangle” </a:t>
            </a:r>
          </a:p>
          <a:p>
            <a:r>
              <a:rPr lang="en-US" sz="2200" dirty="0">
                <a:solidFill>
                  <a:schemeClr val="tx1"/>
                </a:solidFill>
                <a:latin typeface="Calibri" panose="020F0502020204030204" pitchFamily="34" charset="0"/>
                <a:cs typeface="Calibri" panose="020F0502020204030204" pitchFamily="34" charset="0"/>
              </a:rPr>
              <a:t>(Some smartphone cameras also come with a manual mode). </a:t>
            </a:r>
          </a:p>
        </p:txBody>
      </p:sp>
      <p:sp>
        <p:nvSpPr>
          <p:cNvPr id="2" name="Date Placeholder 1"/>
          <p:cNvSpPr>
            <a:spLocks noGrp="1"/>
          </p:cNvSpPr>
          <p:nvPr>
            <p:ph type="dt" sz="half" idx="10"/>
          </p:nvPr>
        </p:nvSpPr>
        <p:spPr>
          <a:xfrm>
            <a:off x="321733" y="6356350"/>
            <a:ext cx="3424279" cy="365125"/>
          </a:xfrm>
        </p:spPr>
        <p:txBody>
          <a:bodyPr>
            <a:normAutofit/>
          </a:bodyPr>
          <a:lstStyle/>
          <a:p>
            <a:pPr>
              <a:spcAft>
                <a:spcPts val="600"/>
              </a:spcAft>
            </a:pPr>
            <a:fld id="{2E14BCDC-EF51-47A1-A508-AEDE6FDFD997}" type="datetime2">
              <a:rPr lang="en-US" smtClean="0"/>
              <a:pPr>
                <a:spcAft>
                  <a:spcPts val="600"/>
                </a:spcAft>
              </a:pPr>
              <a:t>Tuesday, May 18, 2021</a:t>
            </a:fld>
            <a:endParaRPr lang="en-US"/>
          </a:p>
        </p:txBody>
      </p:sp>
      <p:sp>
        <p:nvSpPr>
          <p:cNvPr id="3" name="Footer Placeholder 2"/>
          <p:cNvSpPr>
            <a:spLocks noGrp="1"/>
          </p:cNvSpPr>
          <p:nvPr>
            <p:ph type="ftr" sz="quarter" idx="11"/>
          </p:nvPr>
        </p:nvSpPr>
        <p:spPr>
          <a:xfrm>
            <a:off x="4654295" y="6356350"/>
            <a:ext cx="4114800" cy="365125"/>
          </a:xfrm>
        </p:spPr>
        <p:txBody>
          <a:bodyPr>
            <a:normAutofit/>
          </a:bodyPr>
          <a:lstStyle/>
          <a:p>
            <a:pPr algn="l">
              <a:spcAft>
                <a:spcPts val="600"/>
              </a:spcAft>
            </a:pPr>
            <a:r>
              <a:rPr lang="en-US"/>
              <a:t>State of Connecticut - Department of Housing - Small Cities CDBG</a:t>
            </a:r>
          </a:p>
        </p:txBody>
      </p:sp>
      <p:sp>
        <p:nvSpPr>
          <p:cNvPr id="4" name="Slide Number Placeholder 3"/>
          <p:cNvSpPr>
            <a:spLocks noGrp="1"/>
          </p:cNvSpPr>
          <p:nvPr>
            <p:ph type="sldNum" sz="quarter" idx="12"/>
          </p:nvPr>
        </p:nvSpPr>
        <p:spPr>
          <a:xfrm>
            <a:off x="8610599" y="6356350"/>
            <a:ext cx="3259667" cy="365125"/>
          </a:xfrm>
        </p:spPr>
        <p:txBody>
          <a:bodyPr>
            <a:normAutofit/>
          </a:bodyPr>
          <a:lstStyle/>
          <a:p>
            <a:pPr>
              <a:spcAft>
                <a:spcPts val="600"/>
              </a:spcAft>
            </a:pPr>
            <a:fld id="{3489B89A-7CA7-48A1-A15F-076DC2382239}" type="slidenum">
              <a:rPr lang="en-US" smtClean="0"/>
              <a:pPr>
                <a:spcAft>
                  <a:spcPts val="600"/>
                </a:spcAft>
              </a:pPr>
              <a:t>4</a:t>
            </a:fld>
            <a:endParaRPr lang="en-US"/>
          </a:p>
        </p:txBody>
      </p:sp>
    </p:spTree>
    <p:extLst>
      <p:ext uri="{BB962C8B-B14F-4D97-AF65-F5344CB8AC3E}">
        <p14:creationId xmlns:p14="http://schemas.microsoft.com/office/powerpoint/2010/main" val="30234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7 Programs to Correct or Fix Blurred and Out of Focus Photos • Raymond.CC">
            <a:extLst>
              <a:ext uri="{FF2B5EF4-FFF2-40B4-BE49-F238E27FC236}">
                <a16:creationId xmlns:a16="http://schemas.microsoft.com/office/drawing/2014/main" id="{6914D27B-8EF2-4260-91FD-06097CFA36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39" b="2"/>
          <a:stretch/>
        </p:blipFill>
        <p:spPr bwMode="auto">
          <a:xfrm>
            <a:off x="20" y="1"/>
            <a:ext cx="43433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stle: Bryce HDRI background test - Virtual Lands 3d">
            <a:extLst>
              <a:ext uri="{FF2B5EF4-FFF2-40B4-BE49-F238E27FC236}">
                <a16:creationId xmlns:a16="http://schemas.microsoft.com/office/drawing/2014/main" id="{28D7F64A-38C3-429D-880B-F9BBF255B0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52" r="-3" b="-3"/>
          <a:stretch/>
        </p:blipFill>
        <p:spPr bwMode="auto">
          <a:xfrm>
            <a:off x="20" y="2926080"/>
            <a:ext cx="4343380" cy="393192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6D1E960-3483-4F6B-95F9-CAF4A7FB0BF4}"/>
              </a:ext>
            </a:extLst>
          </p:cNvPr>
          <p:cNvSpPr>
            <a:spLocks noGrp="1"/>
          </p:cNvSpPr>
          <p:nvPr>
            <p:ph type="title"/>
          </p:nvPr>
        </p:nvSpPr>
        <p:spPr>
          <a:xfrm>
            <a:off x="4702628" y="365125"/>
            <a:ext cx="6651171" cy="1325563"/>
          </a:xfrm>
        </p:spPr>
        <p:txBody>
          <a:bodyPr>
            <a:normAutofit/>
          </a:bodyPr>
          <a:lstStyle/>
          <a:p>
            <a:r>
              <a:rPr lang="en-US" b="1" dirty="0">
                <a:latin typeface="Calibri" panose="020F0502020204030204" pitchFamily="34" charset="0"/>
                <a:cs typeface="Calibri" panose="020F0502020204030204" pitchFamily="34" charset="0"/>
              </a:rPr>
              <a:t>Focusing </a:t>
            </a:r>
          </a:p>
        </p:txBody>
      </p:sp>
      <p:sp>
        <p:nvSpPr>
          <p:cNvPr id="9" name="Content Placeholder 8">
            <a:extLst>
              <a:ext uri="{FF2B5EF4-FFF2-40B4-BE49-F238E27FC236}">
                <a16:creationId xmlns:a16="http://schemas.microsoft.com/office/drawing/2014/main" id="{1345BE5C-8C6E-453C-AB1F-8319C7A91515}"/>
              </a:ext>
            </a:extLst>
          </p:cNvPr>
          <p:cNvSpPr>
            <a:spLocks noGrp="1"/>
          </p:cNvSpPr>
          <p:nvPr>
            <p:ph idx="1"/>
          </p:nvPr>
        </p:nvSpPr>
        <p:spPr>
          <a:xfrm>
            <a:off x="4702628" y="1825625"/>
            <a:ext cx="6768738" cy="4351338"/>
          </a:xfrm>
        </p:spPr>
        <p:txBody>
          <a:bodyPr>
            <a:normAutofit/>
          </a:bodyPr>
          <a:lstStyle/>
          <a:p>
            <a:r>
              <a:rPr lang="en-US" dirty="0">
                <a:latin typeface="Calibri" panose="020F0502020204030204" pitchFamily="34" charset="0"/>
                <a:cs typeface="Calibri" panose="020F0502020204030204" pitchFamily="34" charset="0"/>
              </a:rPr>
              <a:t>Practicing how to focus on different elements (Close and Far) using the cameras lens and Aperture settings is also an important step for beginners. </a:t>
            </a:r>
          </a:p>
        </p:txBody>
      </p:sp>
      <p:sp>
        <p:nvSpPr>
          <p:cNvPr id="2" name="Date Placeholder 1"/>
          <p:cNvSpPr>
            <a:spLocks noGrp="1"/>
          </p:cNvSpPr>
          <p:nvPr>
            <p:ph type="dt" sz="half" idx="10"/>
          </p:nvPr>
        </p:nvSpPr>
        <p:spPr>
          <a:xfrm>
            <a:off x="838200" y="6356350"/>
            <a:ext cx="2743200" cy="365125"/>
          </a:xfrm>
        </p:spPr>
        <p:txBody>
          <a:bodyPr>
            <a:normAutofit/>
          </a:bodyPr>
          <a:lstStyle/>
          <a:p>
            <a:pPr>
              <a:spcAft>
                <a:spcPts val="600"/>
              </a:spcAft>
            </a:pPr>
            <a:fld id="{2E14BCDC-EF51-47A1-A508-AEDE6FDFD997}" type="datetime2">
              <a:rPr lang="en-US" smtClean="0"/>
              <a:pPr>
                <a:spcAft>
                  <a:spcPts val="600"/>
                </a:spcAft>
              </a:pPr>
              <a:t>Tuesday, May 18, 2021</a:t>
            </a:fld>
            <a:endParaRPr lang="en-US"/>
          </a:p>
        </p:txBody>
      </p:sp>
      <p:sp>
        <p:nvSpPr>
          <p:cNvPr id="3" name="Footer Placeholder 2"/>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5</a:t>
            </a:fld>
            <a:endParaRPr lang="en-US"/>
          </a:p>
        </p:txBody>
      </p:sp>
    </p:spTree>
    <p:extLst>
      <p:ext uri="{BB962C8B-B14F-4D97-AF65-F5344CB8AC3E}">
        <p14:creationId xmlns:p14="http://schemas.microsoft.com/office/powerpoint/2010/main" val="30489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C3FD5B-F587-4944-B03C-CEC67E99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46F6E-10FC-4D6C-8E42-89E12FA60E25}"/>
              </a:ext>
            </a:extLst>
          </p:cNvPr>
          <p:cNvSpPr>
            <a:spLocks noGrp="1"/>
          </p:cNvSpPr>
          <p:nvPr>
            <p:ph type="title"/>
          </p:nvPr>
        </p:nvSpPr>
        <p:spPr>
          <a:xfrm>
            <a:off x="838201" y="365125"/>
            <a:ext cx="4854676" cy="1325563"/>
          </a:xfrm>
        </p:spPr>
        <p:txBody>
          <a:bodyPr>
            <a:normAutofit/>
          </a:bodyPr>
          <a:lstStyle/>
          <a:p>
            <a:r>
              <a:rPr lang="en-US" b="1" dirty="0">
                <a:latin typeface="Calibri" panose="020F0502020204030204" pitchFamily="34" charset="0"/>
                <a:cs typeface="Calibri" panose="020F0502020204030204" pitchFamily="34" charset="0"/>
              </a:rPr>
              <a:t>Focusing </a:t>
            </a:r>
          </a:p>
        </p:txBody>
      </p:sp>
      <p:sp>
        <p:nvSpPr>
          <p:cNvPr id="3" name="Content Placeholder 2">
            <a:extLst>
              <a:ext uri="{FF2B5EF4-FFF2-40B4-BE49-F238E27FC236}">
                <a16:creationId xmlns:a16="http://schemas.microsoft.com/office/drawing/2014/main" id="{77518AE3-C6A4-4630-8506-8D1F5C8F8411}"/>
              </a:ext>
            </a:extLst>
          </p:cNvPr>
          <p:cNvSpPr>
            <a:spLocks noGrp="1"/>
          </p:cNvSpPr>
          <p:nvPr>
            <p:ph idx="1"/>
          </p:nvPr>
        </p:nvSpPr>
        <p:spPr>
          <a:xfrm>
            <a:off x="1120000" y="1825625"/>
            <a:ext cx="4572877" cy="4351338"/>
          </a:xfrm>
        </p:spPr>
        <p:txBody>
          <a:bodyPr>
            <a:normAutofit/>
          </a:bodyPr>
          <a:lstStyle/>
          <a:p>
            <a:r>
              <a:rPr lang="en-US" dirty="0">
                <a:latin typeface="Calibri" panose="020F0502020204030204" pitchFamily="34" charset="0"/>
                <a:cs typeface="Calibri" panose="020F0502020204030204" pitchFamily="34" charset="0"/>
              </a:rPr>
              <a:t>Phone cameras allow focusing on a subject just by taping over it on the screen. </a:t>
            </a:r>
          </a:p>
          <a:p>
            <a:r>
              <a:rPr lang="en-US" dirty="0">
                <a:latin typeface="Calibri" panose="020F0502020204030204" pitchFamily="34" charset="0"/>
                <a:cs typeface="Calibri" panose="020F0502020204030204" pitchFamily="34" charset="0"/>
              </a:rPr>
              <a:t>Focusing on one object more than another helps inform the viewer what the main subject of the image is.</a:t>
            </a:r>
          </a:p>
        </p:txBody>
      </p:sp>
      <p:pic>
        <p:nvPicPr>
          <p:cNvPr id="8" name="Picture 7" descr="A close up of a bug&#10;&#10;Description automatically generated with low confidence">
            <a:extLst>
              <a:ext uri="{FF2B5EF4-FFF2-40B4-BE49-F238E27FC236}">
                <a16:creationId xmlns:a16="http://schemas.microsoft.com/office/drawing/2014/main" id="{162F5E73-D654-40F1-8568-C5D1E5A72D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38" r="24647" b="-2"/>
          <a:stretch/>
        </p:blipFill>
        <p:spPr>
          <a:xfrm>
            <a:off x="6587120" y="484632"/>
            <a:ext cx="2725903" cy="3511644"/>
          </a:xfrm>
          <a:prstGeom prst="rect">
            <a:avLst/>
          </a:prstGeom>
        </p:spPr>
      </p:pic>
      <p:sp>
        <p:nvSpPr>
          <p:cNvPr id="15" name="Rectangle 14">
            <a:extLst>
              <a:ext uri="{FF2B5EF4-FFF2-40B4-BE49-F238E27FC236}">
                <a16:creationId xmlns:a16="http://schemas.microsoft.com/office/drawing/2014/main" id="{B8CBB47A-C2B5-48FE-BC41-C72AF0404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02247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C112D57-521D-45E2-9CF8-C957963A85FE}"/>
              </a:ext>
            </a:extLst>
          </p:cNvPr>
          <p:cNvSpPr>
            <a:spLocks noGrp="1"/>
          </p:cNvSpPr>
          <p:nvPr>
            <p:ph type="ftr" sz="quarter" idx="11"/>
          </p:nvPr>
        </p:nvSpPr>
        <p:spPr>
          <a:xfrm>
            <a:off x="1119999" y="6356350"/>
            <a:ext cx="4572877" cy="365125"/>
          </a:xfrm>
        </p:spPr>
        <p:txBody>
          <a:bodyPr>
            <a:normAutofit/>
          </a:bodyPr>
          <a:lstStyle/>
          <a:p>
            <a:pPr algn="l">
              <a:spcAft>
                <a:spcPts val="600"/>
              </a:spcAft>
            </a:pPr>
            <a:r>
              <a:rPr lang="en-US"/>
              <a:t>State of Connecticut - Department of Housing - Small Cities CDBG</a:t>
            </a:r>
          </a:p>
        </p:txBody>
      </p:sp>
      <p:sp>
        <p:nvSpPr>
          <p:cNvPr id="4" name="Date Placeholder 3">
            <a:extLst>
              <a:ext uri="{FF2B5EF4-FFF2-40B4-BE49-F238E27FC236}">
                <a16:creationId xmlns:a16="http://schemas.microsoft.com/office/drawing/2014/main" id="{6D56B95F-9B46-4301-A4F3-721B63B2A5BF}"/>
              </a:ext>
            </a:extLst>
          </p:cNvPr>
          <p:cNvSpPr>
            <a:spLocks noGrp="1"/>
          </p:cNvSpPr>
          <p:nvPr>
            <p:ph type="dt" sz="half" idx="10"/>
          </p:nvPr>
        </p:nvSpPr>
        <p:spPr>
          <a:xfrm>
            <a:off x="6533596" y="6356350"/>
            <a:ext cx="2743200" cy="365125"/>
          </a:xfrm>
        </p:spPr>
        <p:txBody>
          <a:bodyPr>
            <a:normAutofit/>
          </a:bodyPr>
          <a:lstStyle/>
          <a:p>
            <a:pPr>
              <a:spcAft>
                <a:spcPts val="600"/>
              </a:spcAft>
            </a:pPr>
            <a:fld id="{DD26C955-16DA-4057-8E83-A784F90DCE86}" type="datetime2">
              <a:rPr lang="en-US">
                <a:solidFill>
                  <a:srgbClr val="FFFFFF"/>
                </a:solidFill>
              </a:rPr>
              <a:pPr>
                <a:spcAft>
                  <a:spcPts val="600"/>
                </a:spcAft>
              </a:pPr>
              <a:t>Tuesday, May 18, 2021</a:t>
            </a:fld>
            <a:endParaRPr lang="en-US">
              <a:solidFill>
                <a:srgbClr val="FFFFFF"/>
              </a:solidFill>
            </a:endParaRPr>
          </a:p>
        </p:txBody>
      </p:sp>
      <p:sp>
        <p:nvSpPr>
          <p:cNvPr id="6" name="Slide Number Placeholder 5">
            <a:extLst>
              <a:ext uri="{FF2B5EF4-FFF2-40B4-BE49-F238E27FC236}">
                <a16:creationId xmlns:a16="http://schemas.microsoft.com/office/drawing/2014/main" id="{6D87DDA4-7D72-449D-94E6-C1977FC165B5}"/>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solidFill>
                  <a:srgbClr val="FFFFFF"/>
                </a:solidFill>
              </a:rPr>
              <a:pPr>
                <a:spcAft>
                  <a:spcPts val="600"/>
                </a:spcAft>
              </a:pPr>
              <a:t>6</a:t>
            </a:fld>
            <a:endParaRPr lang="en-US">
              <a:solidFill>
                <a:srgbClr val="FFFFFF"/>
              </a:solidFill>
            </a:endParaRPr>
          </a:p>
        </p:txBody>
      </p:sp>
      <p:sp>
        <p:nvSpPr>
          <p:cNvPr id="17" name="Rectangle 16">
            <a:extLst>
              <a:ext uri="{FF2B5EF4-FFF2-40B4-BE49-F238E27FC236}">
                <a16:creationId xmlns:a16="http://schemas.microsoft.com/office/drawing/2014/main" id="{FF9A9528-35E2-4029-8E16-8B435BB31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79"/>
            <a:ext cx="2726204" cy="22089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ree, outdoor, branch, plant&#10;&#10;Description automatically generated">
            <a:extLst>
              <a:ext uri="{FF2B5EF4-FFF2-40B4-BE49-F238E27FC236}">
                <a16:creationId xmlns:a16="http://schemas.microsoft.com/office/drawing/2014/main" id="{69571436-BDAA-49E8-B9BC-9449577F54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989" r="20763" b="4"/>
          <a:stretch/>
        </p:blipFill>
        <p:spPr>
          <a:xfrm>
            <a:off x="9465700" y="2661434"/>
            <a:ext cx="2241661" cy="3717575"/>
          </a:xfrm>
          <a:prstGeom prst="rect">
            <a:avLst/>
          </a:prstGeom>
        </p:spPr>
      </p:pic>
    </p:spTree>
    <p:extLst>
      <p:ext uri="{BB962C8B-B14F-4D97-AF65-F5344CB8AC3E}">
        <p14:creationId xmlns:p14="http://schemas.microsoft.com/office/powerpoint/2010/main" val="387370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1A6CB-582C-41E4-832B-40E965556CF1}"/>
              </a:ext>
            </a:extLst>
          </p:cNvPr>
          <p:cNvSpPr>
            <a:spLocks noGrp="1"/>
          </p:cNvSpPr>
          <p:nvPr>
            <p:ph type="title"/>
          </p:nvPr>
        </p:nvSpPr>
        <p:spPr>
          <a:xfrm>
            <a:off x="838200" y="365125"/>
            <a:ext cx="10515600" cy="1325563"/>
          </a:xfrm>
        </p:spPr>
        <p:txBody>
          <a:bodyPr>
            <a:normAutofit/>
          </a:bodyPr>
          <a:lstStyle/>
          <a:p>
            <a:r>
              <a:rPr lang="en-US" b="1" dirty="0">
                <a:gradFill flip="none" rotWithShape="1">
                  <a:gsLst>
                    <a:gs pos="28000">
                      <a:srgbClr val="EDEDED"/>
                    </a:gs>
                    <a:gs pos="0">
                      <a:srgbClr val="BFBFBF"/>
                    </a:gs>
                    <a:gs pos="100000">
                      <a:srgbClr val="FFFFFF"/>
                    </a:gs>
                  </a:gsLst>
                  <a:lin ang="4800000" scaled="0"/>
                  <a:tileRect/>
                </a:gradFill>
                <a:latin typeface="Calibri" panose="020F0502020204030204" pitchFamily="34" charset="0"/>
                <a:cs typeface="Calibri" panose="020F0502020204030204" pitchFamily="34" charset="0"/>
              </a:rPr>
              <a:t>Take as Many Images as Possible</a:t>
            </a:r>
          </a:p>
        </p:txBody>
      </p:sp>
      <p:sp>
        <p:nvSpPr>
          <p:cNvPr id="73"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10 Incredible Behind The Scenes Facts About The Good, The Bad &amp; The Ugly">
            <a:extLst>
              <a:ext uri="{FF2B5EF4-FFF2-40B4-BE49-F238E27FC236}">
                <a16:creationId xmlns:a16="http://schemas.microsoft.com/office/drawing/2014/main" id="{BF0E458A-BE88-42F3-AF71-4237B851B3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1172" y="2849334"/>
            <a:ext cx="4187222" cy="20936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9CC2324-7E94-4C55-953D-7DEC21BD5152}"/>
              </a:ext>
            </a:extLst>
          </p:cNvPr>
          <p:cNvSpPr>
            <a:spLocks noGrp="1"/>
          </p:cNvSpPr>
          <p:nvPr>
            <p:ph idx="1"/>
          </p:nvPr>
        </p:nvSpPr>
        <p:spPr>
          <a:xfrm>
            <a:off x="6096000" y="1948069"/>
            <a:ext cx="5257799" cy="4228893"/>
          </a:xfrm>
        </p:spPr>
        <p:txBody>
          <a:bodyPr>
            <a:normAutofit/>
          </a:bodyPr>
          <a:lstStyle/>
          <a:p>
            <a:r>
              <a:rPr lang="en-US" sz="2200" dirty="0">
                <a:gradFill>
                  <a:gsLst>
                    <a:gs pos="34000">
                      <a:srgbClr val="EDEDED"/>
                    </a:gs>
                    <a:gs pos="0">
                      <a:srgbClr val="BFBFBF"/>
                    </a:gs>
                    <a:gs pos="100000">
                      <a:srgbClr val="FFFFFF"/>
                    </a:gs>
                  </a:gsLst>
                  <a:lin ang="4800000" scaled="0"/>
                </a:gradFill>
                <a:latin typeface="Calibri" panose="020F0502020204030204" pitchFamily="34" charset="0"/>
                <a:cs typeface="Calibri" panose="020F0502020204030204" pitchFamily="34" charset="0"/>
              </a:rPr>
              <a:t>While on the field, it is important to snap as many pictures as we can. While you may believe that you have the desired image on the spot, it can become a very different story on the computer at home. </a:t>
            </a:r>
          </a:p>
          <a:p>
            <a:r>
              <a:rPr lang="en-US" sz="2200" dirty="0">
                <a:gradFill>
                  <a:gsLst>
                    <a:gs pos="34000">
                      <a:srgbClr val="EDEDED"/>
                    </a:gs>
                    <a:gs pos="0">
                      <a:srgbClr val="BFBFBF"/>
                    </a:gs>
                    <a:gs pos="100000">
                      <a:srgbClr val="FFFFFF"/>
                    </a:gs>
                  </a:gsLst>
                  <a:lin ang="4800000" scaled="0"/>
                </a:gradFill>
                <a:latin typeface="Calibri" panose="020F0502020204030204" pitchFamily="34" charset="0"/>
                <a:cs typeface="Calibri" panose="020F0502020204030204" pitchFamily="34" charset="0"/>
              </a:rPr>
              <a:t>Having multiple images to choose from is never a bad option. Some photoshoots can take hours and hundreds of pictures, only to end up having one or two that work. </a:t>
            </a:r>
          </a:p>
          <a:p>
            <a:r>
              <a:rPr lang="en-US" sz="2200" dirty="0">
                <a:gradFill>
                  <a:gsLst>
                    <a:gs pos="34000">
                      <a:srgbClr val="EDEDED"/>
                    </a:gs>
                    <a:gs pos="0">
                      <a:srgbClr val="BFBFBF"/>
                    </a:gs>
                    <a:gs pos="100000">
                      <a:srgbClr val="FFFFFF"/>
                    </a:gs>
                  </a:gsLst>
                  <a:lin ang="4800000" scaled="0"/>
                </a:gradFill>
                <a:latin typeface="Calibri" panose="020F0502020204030204" pitchFamily="34" charset="0"/>
                <a:cs typeface="Calibri" panose="020F0502020204030204" pitchFamily="34" charset="0"/>
              </a:rPr>
              <a:t>Do not be discouraged and do not hesitate to delete the images that do not work just because you have spent hours on them.</a:t>
            </a:r>
          </a:p>
        </p:txBody>
      </p:sp>
      <p:sp>
        <p:nvSpPr>
          <p:cNvPr id="4" name="Date Placeholder 3">
            <a:extLst>
              <a:ext uri="{FF2B5EF4-FFF2-40B4-BE49-F238E27FC236}">
                <a16:creationId xmlns:a16="http://schemas.microsoft.com/office/drawing/2014/main" id="{DC3E7EC0-47E5-4E9D-95D7-3CC4104C878D}"/>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a:gradFill flip="none" rotWithShape="1">
                  <a:gsLst>
                    <a:gs pos="28000">
                      <a:srgbClr val="EDEDED"/>
                    </a:gs>
                    <a:gs pos="0">
                      <a:srgbClr val="9E9E9E"/>
                    </a:gs>
                    <a:gs pos="100000">
                      <a:srgbClr val="FFFFFF"/>
                    </a:gs>
                  </a:gsLst>
                  <a:lin ang="5400000" scaled="1"/>
                  <a:tileRect/>
                </a:gradFill>
              </a:rPr>
              <a:pPr>
                <a:spcAft>
                  <a:spcPts val="600"/>
                </a:spcAft>
              </a:pPr>
              <a:t>Tuesday, May 18, 2021</a:t>
            </a:fld>
            <a:endParaRPr lang="en-US">
              <a:gradFill flip="none" rotWithShape="1">
                <a:gsLst>
                  <a:gs pos="28000">
                    <a:srgbClr val="EDEDED"/>
                  </a:gs>
                  <a:gs pos="0">
                    <a:srgbClr val="9E9E9E"/>
                  </a:gs>
                  <a:gs pos="100000">
                    <a:srgbClr val="FFFFFF"/>
                  </a:gs>
                </a:gsLst>
                <a:lin ang="5400000" scaled="1"/>
                <a:tileRect/>
              </a:gradFill>
            </a:endParaRPr>
          </a:p>
        </p:txBody>
      </p:sp>
      <p:sp>
        <p:nvSpPr>
          <p:cNvPr id="5" name="Footer Placeholder 4">
            <a:extLst>
              <a:ext uri="{FF2B5EF4-FFF2-40B4-BE49-F238E27FC236}">
                <a16:creationId xmlns:a16="http://schemas.microsoft.com/office/drawing/2014/main" id="{8FD292DA-4C5F-4885-A28F-03017C53A1D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gradFill flip="none" rotWithShape="1">
                  <a:gsLst>
                    <a:gs pos="28000">
                      <a:srgbClr val="EDEDED"/>
                    </a:gs>
                    <a:gs pos="0">
                      <a:srgbClr val="9E9E9E"/>
                    </a:gs>
                    <a:gs pos="100000">
                      <a:srgbClr val="FFFFFF"/>
                    </a:gs>
                  </a:gsLst>
                  <a:lin ang="5400000" scaled="1"/>
                  <a:tileRect/>
                </a:gradFill>
              </a:rPr>
              <a:t>State of Connecticut - Department of Housing - Small Cities CDBG</a:t>
            </a:r>
          </a:p>
        </p:txBody>
      </p:sp>
      <p:sp>
        <p:nvSpPr>
          <p:cNvPr id="6" name="Slide Number Placeholder 5">
            <a:extLst>
              <a:ext uri="{FF2B5EF4-FFF2-40B4-BE49-F238E27FC236}">
                <a16:creationId xmlns:a16="http://schemas.microsoft.com/office/drawing/2014/main" id="{1A850806-F604-4DB1-8264-029B61D1433B}"/>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gradFill flip="none" rotWithShape="1">
                  <a:gsLst>
                    <a:gs pos="28000">
                      <a:srgbClr val="EDEDED"/>
                    </a:gs>
                    <a:gs pos="0">
                      <a:srgbClr val="9E9E9E"/>
                    </a:gs>
                    <a:gs pos="100000">
                      <a:srgbClr val="FFFFFF"/>
                    </a:gs>
                  </a:gsLst>
                  <a:lin ang="5400000" scaled="1"/>
                  <a:tileRect/>
                </a:gradFill>
              </a:rPr>
              <a:pPr>
                <a:spcAft>
                  <a:spcPts val="600"/>
                </a:spcAft>
              </a:pPr>
              <a:t>7</a:t>
            </a:fld>
            <a:endParaRPr lang="en-US">
              <a:gradFill flip="none" rotWithShape="1">
                <a:gsLst>
                  <a:gs pos="28000">
                    <a:srgbClr val="EDEDED"/>
                  </a:gs>
                  <a:gs pos="0">
                    <a:srgbClr val="9E9E9E"/>
                  </a:gs>
                  <a:gs pos="100000">
                    <a:srgbClr val="FFFFFF"/>
                  </a:gs>
                </a:gsLst>
                <a:lin ang="5400000" scaled="1"/>
                <a:tileRect/>
              </a:gradFill>
            </a:endParaRPr>
          </a:p>
        </p:txBody>
      </p:sp>
      <p:sp>
        <p:nvSpPr>
          <p:cNvPr id="7" name="TextBox 6">
            <a:extLst>
              <a:ext uri="{FF2B5EF4-FFF2-40B4-BE49-F238E27FC236}">
                <a16:creationId xmlns:a16="http://schemas.microsoft.com/office/drawing/2014/main" id="{D9157756-A67E-4CAB-885E-AB195D4B39D0}"/>
              </a:ext>
            </a:extLst>
          </p:cNvPr>
          <p:cNvSpPr txBox="1"/>
          <p:nvPr/>
        </p:nvSpPr>
        <p:spPr>
          <a:xfrm>
            <a:off x="1369147" y="5039538"/>
            <a:ext cx="3711272" cy="430887"/>
          </a:xfrm>
          <a:prstGeom prst="rect">
            <a:avLst/>
          </a:prstGeom>
          <a:noFill/>
        </p:spPr>
        <p:txBody>
          <a:bodyPr wrap="none" rtlCol="0">
            <a:spAutoFit/>
          </a:bodyPr>
          <a:lstStyle/>
          <a:p>
            <a:r>
              <a:rPr lang="en-US" sz="2200" b="1" dirty="0">
                <a:solidFill>
                  <a:srgbClr val="002060"/>
                </a:solidFill>
                <a:latin typeface="Calibri" panose="020F0502020204030204" pitchFamily="34" charset="0"/>
                <a:cs typeface="Calibri" panose="020F0502020204030204" pitchFamily="34" charset="0"/>
              </a:rPr>
              <a:t>Good               Bad               Ugly</a:t>
            </a:r>
          </a:p>
        </p:txBody>
      </p:sp>
    </p:spTree>
    <p:extLst>
      <p:ext uri="{BB962C8B-B14F-4D97-AF65-F5344CB8AC3E}">
        <p14:creationId xmlns:p14="http://schemas.microsoft.com/office/powerpoint/2010/main" val="98611817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8" name="Picture 4" descr="A Brief History of the Galaxy S Series' Camera Technologies – Samsung  Global Newsroom">
            <a:extLst>
              <a:ext uri="{FF2B5EF4-FFF2-40B4-BE49-F238E27FC236}">
                <a16:creationId xmlns:a16="http://schemas.microsoft.com/office/drawing/2014/main" id="{1B104CD6-5CB5-456A-97C6-9A23AD862C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 b="5774"/>
          <a:stretch/>
        </p:blipFill>
        <p:spPr bwMode="auto">
          <a:xfrm>
            <a:off x="20" y="1"/>
            <a:ext cx="43433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pple iPhone 11 64 GB - $10/mo. at AT&amp;T">
            <a:extLst>
              <a:ext uri="{FF2B5EF4-FFF2-40B4-BE49-F238E27FC236}">
                <a16:creationId xmlns:a16="http://schemas.microsoft.com/office/drawing/2014/main" id="{1A3A6054-B4A8-4316-8CAA-E944B7270D4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32" r="-1" b="11904"/>
          <a:stretch/>
        </p:blipFill>
        <p:spPr bwMode="auto">
          <a:xfrm>
            <a:off x="20" y="2926080"/>
            <a:ext cx="4343380" cy="393192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6" name="Rectangle 75">
            <a:extLst>
              <a:ext uri="{FF2B5EF4-FFF2-40B4-BE49-F238E27FC236}">
                <a16:creationId xmlns:a16="http://schemas.microsoft.com/office/drawing/2014/main" id="{9B0AFE09-C432-44D9-ADEF-CA287E692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2CECD-D73C-42ED-87C1-CB00DC8F52D3}"/>
              </a:ext>
            </a:extLst>
          </p:cNvPr>
          <p:cNvSpPr>
            <a:spLocks noGrp="1"/>
          </p:cNvSpPr>
          <p:nvPr>
            <p:ph type="title"/>
          </p:nvPr>
        </p:nvSpPr>
        <p:spPr>
          <a:xfrm>
            <a:off x="4702628" y="365125"/>
            <a:ext cx="6651171" cy="1325563"/>
          </a:xfrm>
        </p:spPr>
        <p:txBody>
          <a:bodyPr>
            <a:normAutofit/>
          </a:bodyPr>
          <a:lstStyle/>
          <a:p>
            <a:r>
              <a:rPr lang="en-US" b="1" dirty="0">
                <a:latin typeface="Calibri" panose="020F0502020204030204" pitchFamily="34" charset="0"/>
                <a:cs typeface="Calibri" panose="020F0502020204030204" pitchFamily="34" charset="0"/>
              </a:rPr>
              <a:t>Cellphone Photography </a:t>
            </a:r>
          </a:p>
        </p:txBody>
      </p:sp>
      <p:sp>
        <p:nvSpPr>
          <p:cNvPr id="3" name="Content Placeholder 2">
            <a:extLst>
              <a:ext uri="{FF2B5EF4-FFF2-40B4-BE49-F238E27FC236}">
                <a16:creationId xmlns:a16="http://schemas.microsoft.com/office/drawing/2014/main" id="{2F54ADEE-8749-4380-9C40-11FE8B6A0BE0}"/>
              </a:ext>
            </a:extLst>
          </p:cNvPr>
          <p:cNvSpPr>
            <a:spLocks noGrp="1"/>
          </p:cNvSpPr>
          <p:nvPr>
            <p:ph idx="1"/>
          </p:nvPr>
        </p:nvSpPr>
        <p:spPr>
          <a:xfrm>
            <a:off x="4702628" y="1825625"/>
            <a:ext cx="6768738" cy="4351338"/>
          </a:xfrm>
        </p:spPr>
        <p:txBody>
          <a:bodyPr>
            <a:normAutofit/>
          </a:bodyPr>
          <a:lstStyle/>
          <a:p>
            <a:r>
              <a:rPr lang="en-US" dirty="0">
                <a:latin typeface="Calibri" panose="020F0502020204030204" pitchFamily="34" charset="0"/>
                <a:cs typeface="Calibri" panose="020F0502020204030204" pitchFamily="34" charset="0"/>
              </a:rPr>
              <a:t>Smartphones possess the capacity to create high quality images. </a:t>
            </a:r>
          </a:p>
          <a:p>
            <a:r>
              <a:rPr lang="en-US" dirty="0">
                <a:latin typeface="Calibri" panose="020F0502020204030204" pitchFamily="34" charset="0"/>
                <a:cs typeface="Calibri" panose="020F0502020204030204" pitchFamily="34" charset="0"/>
              </a:rPr>
              <a:t>They are easier to carry around than all the equipment of a digital camera. </a:t>
            </a:r>
          </a:p>
          <a:p>
            <a:r>
              <a:rPr lang="en-US" dirty="0">
                <a:latin typeface="Calibri" panose="020F0502020204030204" pitchFamily="34" charset="0"/>
                <a:cs typeface="Calibri" panose="020F0502020204030204" pitchFamily="34" charset="0"/>
              </a:rPr>
              <a:t>They also come with applications that can allow editing and sharing on the spot.  </a:t>
            </a:r>
          </a:p>
          <a:p>
            <a:r>
              <a:rPr lang="en-US" dirty="0">
                <a:latin typeface="Calibri" panose="020F0502020204030204" pitchFamily="34" charset="0"/>
                <a:cs typeface="Calibri" panose="020F0502020204030204" pitchFamily="34" charset="0"/>
              </a:rPr>
              <a:t>Learning how to properly use your phone’s camera to its full potential can drastically improve your images.</a:t>
            </a:r>
          </a:p>
        </p:txBody>
      </p:sp>
      <p:sp>
        <p:nvSpPr>
          <p:cNvPr id="4" name="Date Placeholder 3">
            <a:extLst>
              <a:ext uri="{FF2B5EF4-FFF2-40B4-BE49-F238E27FC236}">
                <a16:creationId xmlns:a16="http://schemas.microsoft.com/office/drawing/2014/main" id="{3640DD56-E474-4E6D-8D76-1F2E77CEAF9E}"/>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5" name="Footer Placeholder 4">
            <a:extLst>
              <a:ext uri="{FF2B5EF4-FFF2-40B4-BE49-F238E27FC236}">
                <a16:creationId xmlns:a16="http://schemas.microsoft.com/office/drawing/2014/main" id="{9C311C96-12CC-4D9E-A526-62835FD1684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AABF1166-B825-4573-A05E-749849E2DD7E}"/>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a:pPr>
                <a:spcAft>
                  <a:spcPts val="600"/>
                </a:spcAft>
              </a:pPr>
              <a:t>8</a:t>
            </a:fld>
            <a:endParaRPr lang="en-US"/>
          </a:p>
        </p:txBody>
      </p:sp>
    </p:spTree>
    <p:extLst>
      <p:ext uri="{BB962C8B-B14F-4D97-AF65-F5344CB8AC3E}">
        <p14:creationId xmlns:p14="http://schemas.microsoft.com/office/powerpoint/2010/main" val="426829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6D35-66CB-4212-8464-767F6B580700}"/>
              </a:ext>
            </a:extLst>
          </p:cNvPr>
          <p:cNvSpPr>
            <a:spLocks noGrp="1"/>
          </p:cNvSpPr>
          <p:nvPr>
            <p:ph type="title"/>
          </p:nvPr>
        </p:nvSpPr>
        <p:spPr>
          <a:xfrm>
            <a:off x="4702628" y="365125"/>
            <a:ext cx="6651171" cy="1325563"/>
          </a:xfrm>
        </p:spPr>
        <p:txBody>
          <a:bodyPr>
            <a:normAutofit/>
          </a:bodyPr>
          <a:lstStyle/>
          <a:p>
            <a:r>
              <a:rPr lang="en-US" b="1" dirty="0">
                <a:latin typeface="Calibri" panose="020F0502020204030204" pitchFamily="34" charset="0"/>
                <a:cs typeface="Calibri" panose="020F0502020204030204" pitchFamily="34" charset="0"/>
              </a:rPr>
              <a:t>Adjusting Brightness</a:t>
            </a:r>
          </a:p>
        </p:txBody>
      </p:sp>
      <p:sp>
        <p:nvSpPr>
          <p:cNvPr id="3" name="Content Placeholder 2">
            <a:extLst>
              <a:ext uri="{FF2B5EF4-FFF2-40B4-BE49-F238E27FC236}">
                <a16:creationId xmlns:a16="http://schemas.microsoft.com/office/drawing/2014/main" id="{1D91A7FE-E32E-4F1A-8B3E-4AF328C92665}"/>
              </a:ext>
            </a:extLst>
          </p:cNvPr>
          <p:cNvSpPr>
            <a:spLocks noGrp="1"/>
          </p:cNvSpPr>
          <p:nvPr>
            <p:ph idx="1"/>
          </p:nvPr>
        </p:nvSpPr>
        <p:spPr>
          <a:xfrm>
            <a:off x="4983480" y="1825625"/>
            <a:ext cx="6487886" cy="4351338"/>
          </a:xfrm>
        </p:spPr>
        <p:txBody>
          <a:bodyPr>
            <a:normAutofit/>
          </a:bodyPr>
          <a:lstStyle/>
          <a:p>
            <a:pPr lvl="0"/>
            <a:r>
              <a:rPr lang="en-US" sz="2200" dirty="0">
                <a:latin typeface="Calibri" panose="020F0502020204030204" pitchFamily="34" charset="0"/>
                <a:cs typeface="Calibri" panose="020F0502020204030204" pitchFamily="34" charset="0"/>
              </a:rPr>
              <a:t>Making sure a picture is properly exposed before taking it can save many hours in postproduction, since overly exposed images loose details that may not be recovered even after hours of editing. </a:t>
            </a:r>
          </a:p>
          <a:p>
            <a:pPr lvl="0"/>
            <a:r>
              <a:rPr lang="en-US" sz="2200" dirty="0">
                <a:latin typeface="Calibri" panose="020F0502020204030204" pitchFamily="34" charset="0"/>
                <a:cs typeface="Calibri" panose="020F0502020204030204" pitchFamily="34" charset="0"/>
              </a:rPr>
              <a:t>Adjusting the brightness level on an iPhone camera is simple, tap on the screen and swipe up or down to adjust. </a:t>
            </a:r>
          </a:p>
          <a:p>
            <a:r>
              <a:rPr lang="en-US" sz="2200" dirty="0">
                <a:latin typeface="Calibri" panose="020F0502020204030204" pitchFamily="34" charset="0"/>
                <a:cs typeface="Calibri" panose="020F0502020204030204" pitchFamily="34" charset="0"/>
              </a:rPr>
              <a:t>To lock the focus and brightness settings you have chosen, long press on the screen and wait until the yellow square blinks twice. This will not allow the camera to automatically change the settings. </a:t>
            </a:r>
          </a:p>
          <a:p>
            <a:r>
              <a:rPr lang="en-US" sz="2200" dirty="0">
                <a:latin typeface="Calibri" panose="020F0502020204030204" pitchFamily="34" charset="0"/>
                <a:cs typeface="Calibri" panose="020F0502020204030204" pitchFamily="34" charset="0"/>
              </a:rPr>
              <a:t>How much you reduce or increase the exposure of an image depends on the image you want to obtain.</a:t>
            </a:r>
          </a:p>
        </p:txBody>
      </p:sp>
      <p:sp>
        <p:nvSpPr>
          <p:cNvPr id="5" name="Footer Placeholder 4">
            <a:extLst>
              <a:ext uri="{FF2B5EF4-FFF2-40B4-BE49-F238E27FC236}">
                <a16:creationId xmlns:a16="http://schemas.microsoft.com/office/drawing/2014/main" id="{A71CD0C8-94CD-4DC5-A38D-CC21EF1EB11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State of Connecticut - Department of Housing - Small Cities CDBG</a:t>
            </a:r>
          </a:p>
        </p:txBody>
      </p:sp>
      <p:pic>
        <p:nvPicPr>
          <p:cNvPr id="1026" name="Picture 2" descr="image/jpeg">
            <a:extLst>
              <a:ext uri="{FF2B5EF4-FFF2-40B4-BE49-F238E27FC236}">
                <a16:creationId xmlns:a16="http://schemas.microsoft.com/office/drawing/2014/main" id="{C1628814-940C-4701-B134-2169A4778D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45" b="2639"/>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5CF5DBA2-71F8-4843-814E-3484BBBCEC81}"/>
              </a:ext>
            </a:extLst>
          </p:cNvPr>
          <p:cNvSpPr>
            <a:spLocks noGrp="1"/>
          </p:cNvSpPr>
          <p:nvPr>
            <p:ph type="dt" sz="half" idx="10"/>
          </p:nvPr>
        </p:nvSpPr>
        <p:spPr>
          <a:xfrm>
            <a:off x="838200" y="6356350"/>
            <a:ext cx="2743200" cy="365125"/>
          </a:xfrm>
        </p:spPr>
        <p:txBody>
          <a:bodyPr>
            <a:normAutofit/>
          </a:bodyPr>
          <a:lstStyle/>
          <a:p>
            <a:pPr>
              <a:spcAft>
                <a:spcPts val="600"/>
              </a:spcAft>
            </a:pPr>
            <a:fld id="{DD26C955-16DA-4057-8E83-A784F90DCE86}" type="datetime2">
              <a:rPr lang="en-US" smtClean="0"/>
              <a:pPr>
                <a:spcAft>
                  <a:spcPts val="600"/>
                </a:spcAft>
              </a:pPr>
              <a:t>Tuesday, May 18, 2021</a:t>
            </a:fld>
            <a:endParaRPr lang="en-US"/>
          </a:p>
        </p:txBody>
      </p:sp>
      <p:sp>
        <p:nvSpPr>
          <p:cNvPr id="6" name="Slide Number Placeholder 5">
            <a:extLst>
              <a:ext uri="{FF2B5EF4-FFF2-40B4-BE49-F238E27FC236}">
                <a16:creationId xmlns:a16="http://schemas.microsoft.com/office/drawing/2014/main" id="{98846E8E-2505-4BF4-BE20-BE3EC6BFE3DD}"/>
              </a:ext>
            </a:extLst>
          </p:cNvPr>
          <p:cNvSpPr>
            <a:spLocks noGrp="1"/>
          </p:cNvSpPr>
          <p:nvPr>
            <p:ph type="sldNum" sz="quarter" idx="12"/>
          </p:nvPr>
        </p:nvSpPr>
        <p:spPr>
          <a:xfrm>
            <a:off x="8610600" y="6356350"/>
            <a:ext cx="2743200" cy="365125"/>
          </a:xfrm>
        </p:spPr>
        <p:txBody>
          <a:bodyPr>
            <a:normAutofit/>
          </a:bodyPr>
          <a:lstStyle/>
          <a:p>
            <a:pPr>
              <a:spcAft>
                <a:spcPts val="600"/>
              </a:spcAft>
            </a:pPr>
            <a:fld id="{3489B89A-7CA7-48A1-A15F-076DC2382239}" type="slidenum">
              <a:rPr lang="en-US" smtClean="0"/>
              <a:pPr>
                <a:spcAft>
                  <a:spcPts val="600"/>
                </a:spcAft>
              </a:pPr>
              <a:t>9</a:t>
            </a:fld>
            <a:endParaRPr lang="en-US"/>
          </a:p>
        </p:txBody>
      </p:sp>
    </p:spTree>
    <p:extLst>
      <p:ext uri="{BB962C8B-B14F-4D97-AF65-F5344CB8AC3E}">
        <p14:creationId xmlns:p14="http://schemas.microsoft.com/office/powerpoint/2010/main" val="169994300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2.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3.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4.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docProps/app.xml><?xml version="1.0" encoding="utf-8"?>
<Properties xmlns="http://schemas.openxmlformats.org/officeDocument/2006/extended-properties" xmlns:vt="http://schemas.openxmlformats.org/officeDocument/2006/docPropsVTypes">
  <Template/>
  <TotalTime>14779</TotalTime>
  <Words>1962</Words>
  <Application>Microsoft Office PowerPoint</Application>
  <PresentationFormat>Widescreen</PresentationFormat>
  <Paragraphs>219</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Corbel</vt:lpstr>
      <vt:lpstr>Depth</vt:lpstr>
      <vt:lpstr>Photography Tips for Beginners  </vt:lpstr>
      <vt:lpstr>Preparer</vt:lpstr>
      <vt:lpstr>Using the Camera You Already Have</vt:lpstr>
      <vt:lpstr>Learning the Basics</vt:lpstr>
      <vt:lpstr>Focusing </vt:lpstr>
      <vt:lpstr>Focusing </vt:lpstr>
      <vt:lpstr>Take as Many Images as Possible</vt:lpstr>
      <vt:lpstr>Cellphone Photography </vt:lpstr>
      <vt:lpstr>Adjusting Brightness</vt:lpstr>
      <vt:lpstr>HDR: High Dynamic Range Imaging</vt:lpstr>
      <vt:lpstr>Use Burst Mode for Moving Subjects</vt:lpstr>
      <vt:lpstr>Using Gridlines </vt:lpstr>
      <vt:lpstr>Composition</vt:lpstr>
      <vt:lpstr>Closed Composition</vt:lpstr>
      <vt:lpstr>Open Composition </vt:lpstr>
      <vt:lpstr>Symmetrical Composition </vt:lpstr>
      <vt:lpstr>Central Composition </vt:lpstr>
      <vt:lpstr>Frontal Composition</vt:lpstr>
      <vt:lpstr>Asymmetrical Composition </vt:lpstr>
      <vt:lpstr>Vertical Composition</vt:lpstr>
      <vt:lpstr>Positive and Negative Space </vt:lpstr>
      <vt:lpstr>Breathing Space </vt:lpstr>
      <vt:lpstr>Composition and Photographing Buildings </vt:lpstr>
      <vt:lpstr>Tips for Photographing Buildings </vt:lpstr>
      <vt:lpstr>Lighting </vt:lpstr>
      <vt:lpstr>Move Around </vt:lpstr>
      <vt:lpstr>Look for Specific Details </vt:lpstr>
      <vt:lpstr>A Picture is Worth 1000 Words  </vt:lpstr>
      <vt:lpstr>PowerPoint Presentation</vt:lpstr>
      <vt:lpstr>Final Words</vt:lpstr>
      <vt:lpstr>Final Words</vt:lpstr>
      <vt:lpstr>THANK YOU</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Maldonado, Geraldo</cp:lastModifiedBy>
  <cp:revision>153</cp:revision>
  <cp:lastPrinted>2020-01-15T16:45:58Z</cp:lastPrinted>
  <dcterms:created xsi:type="dcterms:W3CDTF">2015-01-22T14:56:49Z</dcterms:created>
  <dcterms:modified xsi:type="dcterms:W3CDTF">2021-05-18T17:16:42Z</dcterms:modified>
</cp:coreProperties>
</file>