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2" r:id="rId1"/>
  </p:sldMasterIdLst>
  <p:notesMasterIdLst>
    <p:notesMasterId r:id="rId6"/>
  </p:notesMasterIdLst>
  <p:sldIdLst>
    <p:sldId id="538" r:id="rId2"/>
    <p:sldId id="594" r:id="rId3"/>
    <p:sldId id="595" r:id="rId4"/>
    <p:sldId id="596" r:id="rId5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la Willey" initials="CW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5A78"/>
    <a:srgbClr val="ECA70C"/>
    <a:srgbClr val="D9782F"/>
    <a:srgbClr val="525252"/>
    <a:srgbClr val="DB7E39"/>
    <a:srgbClr val="9F6921"/>
    <a:srgbClr val="E1AF23"/>
    <a:srgbClr val="00B0FE"/>
    <a:srgbClr val="F8A4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51" autoAdjust="0"/>
    <p:restoredTop sz="83676" autoAdjust="0"/>
  </p:normalViewPr>
  <p:slideViewPr>
    <p:cSldViewPr>
      <p:cViewPr varScale="1">
        <p:scale>
          <a:sx n="61" d="100"/>
          <a:sy n="61" d="100"/>
        </p:scale>
        <p:origin x="175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3504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0905A2D9-0015-064F-BFF7-E8A1C4D63EC5}" type="datetimeFigureOut">
              <a:rPr lang="en-US" smtClean="0"/>
              <a:t>3/11/2022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366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893"/>
            <a:ext cx="5486400" cy="3660458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297180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8"/>
            <a:ext cx="297180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349781A2-6472-964A-9A6E-25DB0D78A5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428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781A2-6472-964A-9A6E-25DB0D78A5A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35652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781A2-6472-964A-9A6E-25DB0D78A5A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7680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781A2-6472-964A-9A6E-25DB0D78A5A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40061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781A2-6472-964A-9A6E-25DB0D78A5A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5070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FAF0D3-0AA1-BF4E-A26A-E32F878A7C27}"/>
              </a:ext>
            </a:extLst>
          </p:cNvPr>
          <p:cNvSpPr/>
          <p:nvPr userDrawn="1"/>
        </p:nvSpPr>
        <p:spPr>
          <a:xfrm>
            <a:off x="0" y="228601"/>
            <a:ext cx="9144000" cy="6553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499D37A-E498-934E-9A5E-EDAD2C2F6C9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1864300"/>
            <a:ext cx="4876800" cy="3281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718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1066800" y="914400"/>
            <a:ext cx="6477000" cy="1295400"/>
          </a:xfrm>
          <a:prstGeom prst="rect">
            <a:avLst/>
          </a:prstGeom>
        </p:spPr>
        <p:txBody>
          <a:bodyPr anchor="t">
            <a:noAutofit/>
          </a:bodyPr>
          <a:lstStyle>
            <a:lvl1pPr algn="ctr">
              <a:defRPr sz="8800" b="1" cap="none" baseline="0">
                <a:solidFill>
                  <a:srgbClr val="0070C0"/>
                </a:solidFill>
              </a:defRPr>
            </a:lvl1pPr>
          </a:lstStyle>
          <a:p>
            <a:pPr lvl="0"/>
            <a:r>
              <a:rPr lang="en-US" dirty="0"/>
              <a:t>Click to edit #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066800" y="2133600"/>
            <a:ext cx="6477000" cy="1295400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4000" b="1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smtClean="0"/>
              <a:t>September 16, 2020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5" hasCustomPrompt="1"/>
          </p:nvPr>
        </p:nvSpPr>
        <p:spPr>
          <a:xfrm>
            <a:off x="1066800" y="4800600"/>
            <a:ext cx="6477000" cy="1524000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4000" b="1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</p:txBody>
      </p:sp>
      <p:sp>
        <p:nvSpPr>
          <p:cNvPr id="17" name="Text Placeholder 2"/>
          <p:cNvSpPr>
            <a:spLocks noGrp="1"/>
          </p:cNvSpPr>
          <p:nvPr>
            <p:ph type="body" idx="16" hasCustomPrompt="1"/>
          </p:nvPr>
        </p:nvSpPr>
        <p:spPr>
          <a:xfrm>
            <a:off x="1066800" y="3581400"/>
            <a:ext cx="6477000" cy="1371600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8800" b="1">
                <a:solidFill>
                  <a:srgbClr val="0070C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#</a:t>
            </a:r>
          </a:p>
        </p:txBody>
      </p:sp>
    </p:spTree>
    <p:extLst>
      <p:ext uri="{BB962C8B-B14F-4D97-AF65-F5344CB8AC3E}">
        <p14:creationId xmlns:p14="http://schemas.microsoft.com/office/powerpoint/2010/main" val="1305176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8"/>
          <p:cNvSpPr>
            <a:spLocks noGrp="1"/>
          </p:cNvSpPr>
          <p:nvPr>
            <p:ph type="title"/>
          </p:nvPr>
        </p:nvSpPr>
        <p:spPr>
          <a:xfrm>
            <a:off x="685800" y="2286000"/>
            <a:ext cx="7620000" cy="190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172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idx="1"/>
          </p:nvPr>
        </p:nvSpPr>
        <p:spPr>
          <a:xfrm>
            <a:off x="361950" y="1143000"/>
            <a:ext cx="6359112" cy="5334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l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dirty="0"/>
              <a:t>Click icon to add picture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" y="365125"/>
            <a:ext cx="6416262" cy="70167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361950" y="6356350"/>
            <a:ext cx="581025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September 16,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211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228601"/>
            <a:ext cx="9144000" cy="6553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ooter Placeholder 8">
            <a:extLst>
              <a:ext uri="{FF2B5EF4-FFF2-40B4-BE49-F238E27FC236}">
                <a16:creationId xmlns:a16="http://schemas.microsoft.com/office/drawing/2014/main" id="{AC0E9C45-7CD4-D340-8FC6-8ED143B0394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4800" y="6356350"/>
            <a:ext cx="58674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September 16, 2020</a:t>
            </a:r>
            <a:endParaRPr lang="en-US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B083E5AA-9595-F449-8467-1FE96D284B8F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304800" y="5105400"/>
            <a:ext cx="5867400" cy="1295400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24B4FF71-0C8D-E448-BD2C-BA4436C03F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04800" y="457200"/>
            <a:ext cx="8534400" cy="4495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l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dirty="0"/>
              <a:t>Click icon to add picture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3E6D0251-C868-A74B-823D-061A4A2131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0246" y="5221133"/>
            <a:ext cx="1956873" cy="1316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624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304800"/>
            <a:ext cx="9144000" cy="6477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6019800" cy="4572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61950" y="6356350"/>
            <a:ext cx="581025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September 16, 2020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81000" y="365125"/>
            <a:ext cx="8134350" cy="9302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90D11CC-8061-A24A-A8F6-4B95B357476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0246" y="5221133"/>
            <a:ext cx="1956873" cy="1316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949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304800"/>
            <a:ext cx="9144000" cy="6477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81000" y="5943600"/>
            <a:ext cx="5486400" cy="685800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609600"/>
            <a:ext cx="2667000" cy="2514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l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dirty="0"/>
              <a:t>Click icon to add picture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3200400" y="609600"/>
            <a:ext cx="2667000" cy="25146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 algn="l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dirty="0"/>
              <a:t>Click icon to add picture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idx="14"/>
          </p:nvPr>
        </p:nvSpPr>
        <p:spPr>
          <a:xfrm>
            <a:off x="6019800" y="609600"/>
            <a:ext cx="2667000" cy="2514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l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dirty="0"/>
              <a:t>Click icon to add picture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idx="15"/>
          </p:nvPr>
        </p:nvSpPr>
        <p:spPr>
          <a:xfrm>
            <a:off x="381000" y="3276600"/>
            <a:ext cx="2667000" cy="25146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 algn="l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dirty="0"/>
              <a:t>Click icon to add picture</a:t>
            </a:r>
          </a:p>
        </p:txBody>
      </p:sp>
      <p:sp>
        <p:nvSpPr>
          <p:cNvPr id="15" name="Picture Placeholder 2"/>
          <p:cNvSpPr>
            <a:spLocks noGrp="1"/>
          </p:cNvSpPr>
          <p:nvPr>
            <p:ph type="pic" idx="16"/>
          </p:nvPr>
        </p:nvSpPr>
        <p:spPr>
          <a:xfrm>
            <a:off x="3200400" y="3276600"/>
            <a:ext cx="2667000" cy="25146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 algn="l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dirty="0"/>
              <a:t>Click icon to add picture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>
          <a:xfrm>
            <a:off x="361950" y="6356350"/>
            <a:ext cx="847725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September 16, 2020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F866D41-4226-9F4A-A95A-7C2BE2CBA55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3839" y="4297589"/>
            <a:ext cx="1956873" cy="1316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63967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360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867401"/>
            <a:ext cx="6172200" cy="8382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2000" b="0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5410200"/>
            <a:ext cx="6172200" cy="542924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0"/>
          </p:nvPr>
        </p:nvSpPr>
        <p:spPr>
          <a:xfrm>
            <a:off x="381000" y="533400"/>
            <a:ext cx="6172200" cy="4800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807230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999" y="457200"/>
            <a:ext cx="6248401" cy="76200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1524000"/>
            <a:ext cx="6248401" cy="457199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September 16,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17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380999" y="457200"/>
            <a:ext cx="6248401" cy="7620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36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>
            <a:off x="380999" y="2286000"/>
            <a:ext cx="6248401" cy="380999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7"/>
          <p:cNvSpPr>
            <a:spLocks noGrp="1"/>
          </p:cNvSpPr>
          <p:nvPr userDrawn="1"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September 16, 2020</a:t>
            </a:r>
            <a:endParaRPr lang="en-US" dirty="0"/>
          </a:p>
        </p:txBody>
      </p:sp>
      <p:sp>
        <p:nvSpPr>
          <p:cNvPr id="10" name="Text Placeholder 2"/>
          <p:cNvSpPr>
            <a:spLocks noGrp="1"/>
          </p:cNvSpPr>
          <p:nvPr userDrawn="1">
            <p:ph type="body" idx="11"/>
          </p:nvPr>
        </p:nvSpPr>
        <p:spPr>
          <a:xfrm>
            <a:off x="381000" y="1676400"/>
            <a:ext cx="6172200" cy="542924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 b="1">
                <a:solidFill>
                  <a:srgbClr val="ECA70C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3884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2895600" cy="45259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3733800" y="1600200"/>
            <a:ext cx="2819400" cy="45259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533400"/>
            <a:ext cx="6324600" cy="6858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smtClean="0"/>
              <a:t>September 16,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574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304800" y="365125"/>
            <a:ext cx="6400800" cy="930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381000" y="6356350"/>
            <a:ext cx="5734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September 16,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982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21127"/>
            <a:ext cx="6172200" cy="532727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all" spc="0" normalizeH="0" baseline="0" noProof="0" dirty="0" smtClean="0">
              <a:ln>
                <a:noFill/>
              </a:ln>
              <a:solidFill>
                <a:srgbClr val="3A5A78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200" b="1" cap="all" dirty="0">
              <a:solidFill>
                <a:srgbClr val="3A5A78"/>
              </a:solidFill>
              <a:latin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all" spc="0" normalizeH="0" baseline="0" noProof="0" dirty="0">
              <a:ln>
                <a:noFill/>
              </a:ln>
              <a:solidFill>
                <a:srgbClr val="3A5A78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cap="small" dirty="0" smtClean="0">
                <a:solidFill>
                  <a:srgbClr val="3A5A78"/>
                </a:solidFill>
                <a:latin typeface="Calibri"/>
              </a:rPr>
              <a:t>2022 </a:t>
            </a:r>
            <a:r>
              <a:rPr lang="en-US" sz="4400" b="1" cap="small" dirty="0" smtClean="0">
                <a:solidFill>
                  <a:srgbClr val="3A5A78"/>
                </a:solidFill>
                <a:latin typeface="Calibri"/>
              </a:rPr>
              <a:t>CDBG Workshop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200" b="1" cap="small" dirty="0" smtClean="0">
              <a:solidFill>
                <a:srgbClr val="3A5A78"/>
              </a:solidFill>
              <a:latin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cap="small" dirty="0" smtClean="0">
                <a:solidFill>
                  <a:srgbClr val="3A5A78"/>
                </a:solidFill>
                <a:latin typeface="+mj-lt"/>
              </a:rPr>
              <a:t>TECHNICAL SERVICES GUIDANCE</a:t>
            </a:r>
            <a:endParaRPr lang="en-US" sz="3200" b="1" cap="small" dirty="0">
              <a:solidFill>
                <a:srgbClr val="3A5A78"/>
              </a:solidFill>
              <a:latin typeface="+mj-lt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small" spc="0" normalizeH="0" baseline="0" noProof="0" dirty="0" smtClean="0">
              <a:ln>
                <a:noFill/>
              </a:ln>
              <a:solidFill>
                <a:srgbClr val="3A5A78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3A5A7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Chuck Emerson, </a:t>
            </a:r>
            <a:r>
              <a:rPr lang="en-US" sz="3200" b="1" cap="small" dirty="0" smtClean="0">
                <a:solidFill>
                  <a:srgbClr val="3A5A78"/>
                </a:solidFill>
                <a:latin typeface="Calibri"/>
              </a:rPr>
              <a:t>CHFA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 smtClean="0">
                <a:solidFill>
                  <a:srgbClr val="3A5A78"/>
                </a:solidFill>
                <a:cs typeface="Adobe Devanagari" pitchFamily="18" charset="0"/>
              </a:rPr>
              <a:t>charles.emerson@chfa.org</a:t>
            </a:r>
            <a:endParaRPr lang="en-US" sz="2000" dirty="0">
              <a:solidFill>
                <a:srgbClr val="3A5A78"/>
              </a:solidFill>
              <a:cs typeface="Adobe Devanagari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small" spc="0" normalizeH="0" baseline="0" noProof="0" dirty="0">
              <a:ln>
                <a:noFill/>
              </a:ln>
              <a:solidFill>
                <a:srgbClr val="3A5A78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all" spc="0" normalizeH="0" baseline="0" noProof="0" dirty="0">
              <a:ln>
                <a:noFill/>
              </a:ln>
              <a:solidFill>
                <a:srgbClr val="3A5A78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9213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80999" y="457200"/>
            <a:ext cx="6248401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ECA70C"/>
                </a:solidFill>
              </a:rPr>
              <a:t>Tech-Related Feasibility to</a:t>
            </a:r>
            <a:br>
              <a:rPr lang="en-US" dirty="0" smtClean="0">
                <a:solidFill>
                  <a:srgbClr val="ECA70C"/>
                </a:solidFill>
              </a:rPr>
            </a:br>
            <a:r>
              <a:rPr lang="en-US" dirty="0" smtClean="0">
                <a:solidFill>
                  <a:srgbClr val="ECA70C"/>
                </a:solidFill>
              </a:rPr>
              <a:t>Board Checklist</a:t>
            </a:r>
            <a:endParaRPr lang="en-US" dirty="0">
              <a:solidFill>
                <a:srgbClr val="ECA70C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52400" y="1568450"/>
            <a:ext cx="7391400" cy="52133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b="1" dirty="0" smtClean="0">
                <a:solidFill>
                  <a:srgbClr val="3A5A78"/>
                </a:solidFill>
                <a:latin typeface="Calibri"/>
                <a:cs typeface="Adobe Devanagari" pitchFamily="18" charset="0"/>
              </a:rPr>
              <a:t>Architect and General Contractor Qualifications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3A5A78"/>
              </a:solidFill>
              <a:effectLst/>
              <a:uLnTx/>
              <a:uFillTx/>
              <a:latin typeface="Calibri"/>
              <a:cs typeface="Adobe Devanagari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A5A78"/>
                </a:solidFill>
                <a:effectLst/>
                <a:uLnTx/>
                <a:uFillTx/>
                <a:latin typeface="Calibri"/>
                <a:cs typeface="Adobe Devanagari" pitchFamily="18" charset="0"/>
              </a:rPr>
              <a:t>CHFA Standards/Guidelines Modifications (if any)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3A5A78"/>
              </a:solidFill>
              <a:effectLst/>
              <a:uLnTx/>
              <a:uFillTx/>
              <a:latin typeface="Calibri"/>
              <a:cs typeface="Adobe Devanagari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A5A78"/>
                </a:solidFill>
                <a:effectLst/>
                <a:uLnTx/>
                <a:uFillTx/>
                <a:latin typeface="Calibri"/>
                <a:cs typeface="Adobe Devanagari" pitchFamily="18" charset="0"/>
              </a:rPr>
              <a:t>Building/Fire Code Modifications (if any)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3A5A78"/>
              </a:solidFill>
              <a:effectLst/>
              <a:uLnTx/>
              <a:uFillTx/>
              <a:latin typeface="Calibri"/>
              <a:cs typeface="Adobe Devanagari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A5A78"/>
                </a:solidFill>
                <a:effectLst/>
                <a:uLnTx/>
                <a:uFillTx/>
                <a:latin typeface="Calibri"/>
                <a:cs typeface="Adobe Devanagari" pitchFamily="18" charset="0"/>
              </a:rPr>
              <a:t>CT Prevailing</a:t>
            </a:r>
            <a:r>
              <a:rPr lang="en-US" sz="2400" b="1" dirty="0">
                <a:solidFill>
                  <a:srgbClr val="3A5A78"/>
                </a:solidFill>
                <a:latin typeface="Calibri"/>
                <a:cs typeface="Adobe Devanagari" pitchFamily="18" charset="0"/>
              </a:rPr>
              <a:t>/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A5A78"/>
                </a:solidFill>
                <a:effectLst/>
                <a:uLnTx/>
                <a:uFillTx/>
                <a:latin typeface="Calibri"/>
                <a:cs typeface="Adobe Devanagari" pitchFamily="18" charset="0"/>
              </a:rPr>
              <a:t>Davis Bacon Wage Determination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3A5A78"/>
              </a:solidFill>
              <a:effectLst/>
              <a:uLnTx/>
              <a:uFillTx/>
              <a:latin typeface="Calibri"/>
              <a:cs typeface="Adobe Devanagari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A5A78"/>
                </a:solidFill>
                <a:effectLst/>
                <a:uLnTx/>
                <a:uFillTx/>
                <a:latin typeface="Calibri"/>
                <a:cs typeface="Adobe Devanagari" pitchFamily="18" charset="0"/>
              </a:rPr>
              <a:t>Capital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3A5A78"/>
                </a:solidFill>
                <a:effectLst/>
                <a:uLnTx/>
                <a:uFillTx/>
                <a:latin typeface="Calibri"/>
                <a:cs typeface="Adobe Devanagari" pitchFamily="18" charset="0"/>
              </a:rPr>
              <a:t> Needs Assessment (Minor/Moderate/ Substantial </a:t>
            </a:r>
            <a:r>
              <a:rPr lang="en-US" sz="2400" b="1" dirty="0">
                <a:solidFill>
                  <a:srgbClr val="3A5A78"/>
                </a:solidFill>
                <a:latin typeface="Calibri"/>
                <a:cs typeface="Adobe Devanagari" pitchFamily="18" charset="0"/>
              </a:rPr>
              <a:t>R</a:t>
            </a:r>
            <a:r>
              <a:rPr kumimoji="0" lang="en-US" sz="2400" b="1" i="0" u="none" strike="noStrike" kern="1200" cap="none" spc="0" normalizeH="0" noProof="0" dirty="0" err="1" smtClean="0">
                <a:ln>
                  <a:noFill/>
                </a:ln>
                <a:solidFill>
                  <a:srgbClr val="3A5A78"/>
                </a:solidFill>
                <a:effectLst/>
                <a:uLnTx/>
                <a:uFillTx/>
                <a:latin typeface="Calibri"/>
                <a:cs typeface="Adobe Devanagari" pitchFamily="18" charset="0"/>
              </a:rPr>
              <a:t>ehabs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3A5A78"/>
                </a:solidFill>
                <a:effectLst/>
                <a:uLnTx/>
                <a:uFillTx/>
                <a:latin typeface="Calibri"/>
                <a:cs typeface="Adobe Devanagari" pitchFamily="18" charset="0"/>
              </a:rPr>
              <a:t>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b="1" baseline="0" dirty="0" smtClean="0">
                <a:solidFill>
                  <a:srgbClr val="3A5A78"/>
                </a:solidFill>
                <a:latin typeface="Calibri"/>
                <a:cs typeface="Adobe Devanagari" pitchFamily="18" charset="0"/>
              </a:rPr>
              <a:t>Structural Needs Assessment (New Construction/    Gut Rehabs)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3A5A78"/>
              </a:solidFill>
              <a:effectLst/>
              <a:uLnTx/>
              <a:uFillTx/>
              <a:latin typeface="Calibri"/>
              <a:cs typeface="Adobe Devanagari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b="1" dirty="0" smtClean="0">
                <a:solidFill>
                  <a:srgbClr val="3A5A78"/>
                </a:solidFill>
                <a:latin typeface="Calibri"/>
                <a:cs typeface="Adobe Devanagari" pitchFamily="18" charset="0"/>
              </a:rPr>
              <a:t>Soil Boring Reports (New Construction/Rehab Additions)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3A5A78"/>
              </a:solidFill>
              <a:effectLst/>
              <a:uLnTx/>
              <a:uFillTx/>
              <a:latin typeface="Calibri"/>
              <a:cs typeface="Adobe Devanagari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b="1" dirty="0" smtClean="0">
                <a:solidFill>
                  <a:srgbClr val="3A5A78"/>
                </a:solidFill>
                <a:latin typeface="Calibri"/>
                <a:cs typeface="Adobe Devanagari" pitchFamily="18" charset="0"/>
              </a:rPr>
              <a:t>ISDS/Septic Approval (if applicable)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3A5A78"/>
              </a:solidFill>
              <a:effectLst/>
              <a:uLnTx/>
              <a:uFillTx/>
              <a:latin typeface="Calibri"/>
              <a:cs typeface="Adobe Devanagari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A5A78"/>
                </a:solidFill>
                <a:effectLst/>
                <a:uLnTx/>
                <a:uFillTx/>
                <a:latin typeface="Calibri"/>
                <a:cs typeface="Adobe Devanagari" pitchFamily="18" charset="0"/>
              </a:rPr>
              <a:t>Flood Zone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3A5A78"/>
                </a:solidFill>
                <a:effectLst/>
                <a:uLnTx/>
                <a:uFillTx/>
                <a:latin typeface="Calibri"/>
                <a:cs typeface="Adobe Devanagari" pitchFamily="18" charset="0"/>
              </a:rPr>
              <a:t> or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A5A78"/>
                </a:solidFill>
                <a:effectLst/>
                <a:uLnTx/>
                <a:uFillTx/>
                <a:latin typeface="Calibri"/>
                <a:cs typeface="Adobe Devanagari" pitchFamily="18" charset="0"/>
              </a:rPr>
              <a:t>Flood Management Certification by DEEP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3A5A78"/>
              </a:solidFill>
              <a:effectLst/>
              <a:uLnTx/>
              <a:uFillTx/>
              <a:latin typeface="Calibri"/>
              <a:cs typeface="Adobe Devanagari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A5A78"/>
                </a:solidFill>
                <a:effectLst/>
                <a:uLnTx/>
                <a:uFillTx/>
                <a:latin typeface="Calibri"/>
                <a:cs typeface="Adobe Devanagari" pitchFamily="18" charset="0"/>
              </a:rPr>
              <a:t>Planning &amp; Zoning Approval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3A5A78"/>
              </a:solidFill>
              <a:effectLst/>
              <a:uLnTx/>
              <a:uFillTx/>
              <a:latin typeface="Calibri"/>
              <a:cs typeface="Adobe Devanagari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A5A78"/>
                </a:solidFill>
                <a:effectLst/>
                <a:uLnTx/>
                <a:uFillTx/>
                <a:latin typeface="Calibri"/>
                <a:cs typeface="Adobe Devanagari" pitchFamily="18" charset="0"/>
              </a:rPr>
              <a:t>Approved Site Plan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3A5A78"/>
              </a:solidFill>
              <a:effectLst/>
              <a:uLnTx/>
              <a:uFillTx/>
              <a:latin typeface="Calibri"/>
              <a:cs typeface="Adobe Devanagari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1209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80999" y="457200"/>
            <a:ext cx="6248401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ECA70C"/>
                </a:solidFill>
              </a:rPr>
              <a:t>Tech-Related Feasibility to</a:t>
            </a:r>
            <a:br>
              <a:rPr lang="en-US" dirty="0" smtClean="0">
                <a:solidFill>
                  <a:srgbClr val="ECA70C"/>
                </a:solidFill>
              </a:rPr>
            </a:br>
            <a:r>
              <a:rPr lang="en-US" dirty="0" smtClean="0">
                <a:solidFill>
                  <a:srgbClr val="ECA70C"/>
                </a:solidFill>
              </a:rPr>
              <a:t>Board Checklist</a:t>
            </a:r>
            <a:endParaRPr lang="en-US" dirty="0">
              <a:solidFill>
                <a:srgbClr val="ECA70C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52400" y="1447800"/>
            <a:ext cx="7391400" cy="52133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lvl="0" indent="-285750" algn="l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3A5A78"/>
                </a:solidFill>
                <a:cs typeface="Adobe Devanagari" pitchFamily="18" charset="0"/>
              </a:rPr>
              <a:t>Confirmation of Energy Incentives (LOP/LOA)	</a:t>
            </a:r>
          </a:p>
          <a:p>
            <a:pPr marL="285750" lvl="0" indent="-285750" algn="l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3A5A78"/>
                </a:solidFill>
                <a:cs typeface="Adobe Devanagari" pitchFamily="18" charset="0"/>
              </a:rPr>
              <a:t>SHPO/NPS Status (as applicable)</a:t>
            </a:r>
          </a:p>
          <a:p>
            <a:pPr marL="285750" lvl="0" indent="-285750" algn="l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3A5A78"/>
                </a:solidFill>
                <a:cs typeface="Adobe Devanagari" pitchFamily="18" charset="0"/>
              </a:rPr>
              <a:t>Environmental Site/</a:t>
            </a:r>
            <a:r>
              <a:rPr lang="en-US" sz="2400" b="1" dirty="0" err="1">
                <a:solidFill>
                  <a:srgbClr val="3A5A78"/>
                </a:solidFill>
                <a:cs typeface="Adobe Devanagari" pitchFamily="18" charset="0"/>
              </a:rPr>
              <a:t>HazMats</a:t>
            </a:r>
            <a:r>
              <a:rPr lang="en-US" sz="2400" b="1" dirty="0">
                <a:solidFill>
                  <a:srgbClr val="3A5A78"/>
                </a:solidFill>
                <a:cs typeface="Adobe Devanagari" pitchFamily="18" charset="0"/>
              </a:rPr>
              <a:t> Assessments</a:t>
            </a:r>
          </a:p>
          <a:p>
            <a:pPr marL="285750" lvl="0" indent="-285750" algn="l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3A5A78"/>
                </a:solidFill>
                <a:cs typeface="Adobe Devanagari" pitchFamily="18" charset="0"/>
              </a:rPr>
              <a:t>Drawings and Specifications</a:t>
            </a:r>
          </a:p>
          <a:p>
            <a:pPr marL="285750" lvl="0" indent="-285750" algn="l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3A5A78"/>
                </a:solidFill>
                <a:cs typeface="Adobe Devanagari" pitchFamily="18" charset="0"/>
              </a:rPr>
              <a:t>Owner/Architect Agreement (Construction Administration min. 35% of total fee)</a:t>
            </a:r>
          </a:p>
          <a:p>
            <a:pPr marL="285750" lvl="0" indent="-285750" algn="l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3A5A78"/>
                </a:solidFill>
                <a:cs typeface="Adobe Devanagari" pitchFamily="18" charset="0"/>
              </a:rPr>
              <a:t>Bid Solicitation/Architect’s Recommendation</a:t>
            </a:r>
          </a:p>
          <a:p>
            <a:pPr marL="285750" lvl="0" indent="-285750" algn="l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3A5A78"/>
                </a:solidFill>
                <a:cs typeface="Adobe Devanagari" pitchFamily="18" charset="0"/>
              </a:rPr>
              <a:t>Owner/General Contractor Agreement</a:t>
            </a:r>
          </a:p>
          <a:p>
            <a:pPr marL="285750" lvl="0" indent="-285750" algn="l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3A5A78"/>
                </a:solidFill>
                <a:cs typeface="Adobe Devanagari" pitchFamily="18" charset="0"/>
              </a:rPr>
              <a:t>DRS Sales/Use Tax Determination</a:t>
            </a:r>
          </a:p>
          <a:p>
            <a:pPr marL="285750" lvl="0" indent="-285750" algn="l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3A5A78"/>
                </a:solidFill>
                <a:cs typeface="Adobe Devanagari" pitchFamily="18" charset="0"/>
              </a:rPr>
              <a:t>Construction Schedule</a:t>
            </a:r>
          </a:p>
          <a:p>
            <a:pPr marL="285750" lvl="0" indent="-285750" algn="l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3A5A78"/>
                </a:solidFill>
                <a:cs typeface="Adobe Devanagari" pitchFamily="18" charset="0"/>
              </a:rPr>
              <a:t>Exploded Trade Payment Breakdown</a:t>
            </a:r>
          </a:p>
          <a:p>
            <a:pPr marL="285750" lvl="0" indent="-285750" algn="l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3A5A78"/>
                </a:solidFill>
                <a:cs typeface="Adobe Devanagari" pitchFamily="18" charset="0"/>
              </a:rPr>
              <a:t>Project Cost Summary</a:t>
            </a:r>
          </a:p>
          <a:p>
            <a:pPr marL="285750" lvl="0" indent="-285750" algn="l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3A5A78"/>
                </a:solidFill>
                <a:cs typeface="Adobe Devanagari" pitchFamily="18" charset="0"/>
              </a:rPr>
              <a:t>Confirmation of CHFA Field Observation Escrow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68380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0999" y="228600"/>
            <a:ext cx="6248401" cy="762000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ECA70C"/>
                </a:solidFill>
              </a:rPr>
              <a:t>Relevant </a:t>
            </a:r>
            <a:r>
              <a:rPr lang="en-US" dirty="0" smtClean="0">
                <a:solidFill>
                  <a:srgbClr val="ECA70C"/>
                </a:solidFill>
              </a:rPr>
              <a:t>Resources</a:t>
            </a:r>
            <a:endParaRPr lang="en-US" dirty="0">
              <a:solidFill>
                <a:srgbClr val="ECA70C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6778295" cy="5715000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2022 </a:t>
            </a:r>
            <a:r>
              <a:rPr lang="en-US" sz="3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Multifamily </a:t>
            </a:r>
            <a:r>
              <a:rPr lang="en-U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Design &amp; Construction </a:t>
            </a:r>
            <a:r>
              <a:rPr lang="en-US" sz="3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Standards - CHFA </a:t>
            </a:r>
            <a:endParaRPr lang="en-US" sz="36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2022 </a:t>
            </a:r>
            <a:r>
              <a:rPr lang="en-U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CHFA Construction </a:t>
            </a:r>
            <a:r>
              <a:rPr lang="en-US" sz="3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Guidelines: Energy </a:t>
            </a:r>
            <a:r>
              <a:rPr lang="en-U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Conservation &amp; Sustainability</a:t>
            </a:r>
            <a:endParaRPr lang="en-US" sz="3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2022 </a:t>
            </a:r>
            <a:r>
              <a:rPr lang="en-U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CHFA Construction </a:t>
            </a:r>
            <a:r>
              <a:rPr lang="en-US" sz="3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Guidelines: Environmental &amp; Hazardous Materials Review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2022 </a:t>
            </a:r>
            <a:r>
              <a:rPr lang="en-U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CHFA Construction </a:t>
            </a:r>
            <a:r>
              <a:rPr lang="en-U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Guidelines: Construction Costs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b="1" dirty="0" smtClean="0">
                <a:solidFill>
                  <a:schemeClr val="tx2"/>
                </a:solidFill>
              </a:rPr>
              <a:t>2022 </a:t>
            </a:r>
            <a:r>
              <a:rPr lang="en-US" sz="3600" b="1" dirty="0">
                <a:solidFill>
                  <a:schemeClr val="tx2"/>
                </a:solidFill>
              </a:rPr>
              <a:t>CHFA Construction Guidelines: Project Planning &amp; Technical Services Review </a:t>
            </a:r>
            <a:endParaRPr lang="en-US" sz="3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spcAft>
                <a:spcPts val="1200"/>
              </a:spcAft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03140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CHFA 50th PPT Template_Blank">
  <a:themeElements>
    <a:clrScheme name="Custom 1">
      <a:dk1>
        <a:srgbClr val="484848"/>
      </a:dk1>
      <a:lt1>
        <a:srgbClr val="FFFFFF"/>
      </a:lt1>
      <a:dk2>
        <a:srgbClr val="3A5A78"/>
      </a:dk2>
      <a:lt2>
        <a:srgbClr val="FFFFFF"/>
      </a:lt2>
      <a:accent1>
        <a:srgbClr val="FFFFFF"/>
      </a:accent1>
      <a:accent2>
        <a:srgbClr val="B6D3E9"/>
      </a:accent2>
      <a:accent3>
        <a:srgbClr val="77933C"/>
      </a:accent3>
      <a:accent4>
        <a:srgbClr val="C0504D"/>
      </a:accent4>
      <a:accent5>
        <a:srgbClr val="AEA06F"/>
      </a:accent5>
      <a:accent6>
        <a:srgbClr val="3A5A78"/>
      </a:accent6>
      <a:hlink>
        <a:srgbClr val="E46C0A"/>
      </a:hlink>
      <a:folHlink>
        <a:srgbClr val="AEA0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FA 50th PPT Template_Blank" id="{7F1046DD-1553-44F7-A7BB-685048D8776B}" vid="{38F9A755-12AE-4CA1-8E08-42C5BC6A92A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CHFA 50th PPT Template_Blank</Template>
  <TotalTime>2377</TotalTime>
  <Words>204</Words>
  <Application>Microsoft Office PowerPoint</Application>
  <PresentationFormat>On-screen Show (4:3)</PresentationFormat>
  <Paragraphs>44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Adobe Devanagari</vt:lpstr>
      <vt:lpstr>Arial</vt:lpstr>
      <vt:lpstr>Calibri</vt:lpstr>
      <vt:lpstr>2_CHFA 50th PPT Template_Blank</vt:lpstr>
      <vt:lpstr>PowerPoint Presentation</vt:lpstr>
      <vt:lpstr>Tech-Related Feasibility to Board Checklist</vt:lpstr>
      <vt:lpstr>Tech-Related Feasibility to Board Checklist</vt:lpstr>
      <vt:lpstr>Relevant 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Bitterman, Catherine</dc:creator>
  <cp:lastModifiedBy>Emerson, Charles</cp:lastModifiedBy>
  <cp:revision>165</cp:revision>
  <cp:lastPrinted>2019-09-24T19:28:58Z</cp:lastPrinted>
  <dcterms:created xsi:type="dcterms:W3CDTF">2019-02-21T19:02:27Z</dcterms:created>
  <dcterms:modified xsi:type="dcterms:W3CDTF">2022-03-11T22:42:36Z</dcterms:modified>
</cp:coreProperties>
</file>