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87" r:id="rId2"/>
    <p:sldId id="296" r:id="rId3"/>
    <p:sldId id="292" r:id="rId4"/>
    <p:sldId id="291" r:id="rId5"/>
    <p:sldId id="298" r:id="rId6"/>
    <p:sldId id="293" r:id="rId7"/>
    <p:sldId id="300" r:id="rId8"/>
    <p:sldId id="297" r:id="rId9"/>
    <p:sldId id="299" r:id="rId10"/>
    <p:sldId id="274" r:id="rId11"/>
    <p:sldId id="294" r:id="rId12"/>
    <p:sldId id="29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4" autoAdjust="0"/>
    <p:restoredTop sz="90221" autoAdjust="0"/>
  </p:normalViewPr>
  <p:slideViewPr>
    <p:cSldViewPr>
      <p:cViewPr varScale="1">
        <p:scale>
          <a:sx n="63" d="100"/>
          <a:sy n="63" d="100"/>
        </p:scale>
        <p:origin x="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2879-F3AE-4487-9574-F326B0919C8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2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0782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410C-DDBF-4A4C-8739-F03DE4E8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3971056-33CD-4C09-AF07-C0E55475F1D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1A80BD90-55DF-4866-BB74-6F68943F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462B-CD43-481B-A524-296213843E03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0F42-ACF6-4D2B-8F7A-386FF7727FEA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4D5-0F51-4EAB-9F87-3A3D0FF94DDF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5386-A964-4651-A18D-61EC8BA158FF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71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21F0-657E-4519-977D-FADBFCEF6FB7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B3B6-66E9-4E99-8234-E7A893203A92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857C-5A38-4863-A1E1-8971CCB1AF63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9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6B0B-3289-4AB8-8E8C-BD604ABDEFD3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5D6E-628C-48CA-87DD-415B0272CD4D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C955-16DA-4057-8E83-A784F90DCE86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1803-2C56-4648-8DD2-C59EE73C7D8A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567-2EAB-450D-A74C-7FE5C5562355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B863-1439-4131-A619-E9820D8CA4F2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0B8F-6EEF-4752-B88B-03CC6D2D6211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CD8-2C72-4DE9-BBE3-CDB661212CCD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3046-EDCF-4241-821E-ABBD9ACDEF92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E5BD-2CF2-46B6-A171-C2E4BFEC1A5B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73D237C-E135-42C8-AFD4-9A35D9EA98A0}" type="datetime2">
              <a:rPr lang="en-US" smtClean="0"/>
              <a:t>Friday, March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w.cornell.edu/definitions/index.php?width=840&amp;height=800&amp;iframe=true&amp;def_id=1470abdf1851c0d1c2fee168d2c01223&amp;term_occur=999&amp;term_src=Title:24:Subtitle:A:Part:8:Subpart:C:8.23" TargetMode="External"/><Relationship Id="rId3" Type="http://schemas.openxmlformats.org/officeDocument/2006/relationships/hyperlink" Target="https://www.access-board.gov/guidelines-and-standards/buildings-and-sites/about-the-aba-standards/background/ufas" TargetMode="External"/><Relationship Id="rId7" Type="http://schemas.openxmlformats.org/officeDocument/2006/relationships/hyperlink" Target="https://www.law.cornell.edu/definitions/index.php?width=840&amp;height=800&amp;iframe=true&amp;def_id=957f873adc70ccd208b0204104c075bd&amp;term_occur=999&amp;term_src=Title:24:Subtitle:A:Part:8:Subpart:C:8.23" TargetMode="External"/><Relationship Id="rId2" Type="http://schemas.openxmlformats.org/officeDocument/2006/relationships/hyperlink" Target="http://www.hud.gov/program_offices/fair_housing_equal_opp/disabilities/accessibi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w.cornell.edu/cfr/text/24/8.22" TargetMode="External"/><Relationship Id="rId5" Type="http://schemas.openxmlformats.org/officeDocument/2006/relationships/hyperlink" Target="https://www.law.cornell.edu/definitions/index.php?width=840&amp;height=800&amp;iframe=true&amp;def_id=86397a0b5629948153a388c3a46da7da&amp;term_occur=999&amp;term_src=Title:24:Subtitle:A:Part:8:Subpart:C:8.23" TargetMode="External"/><Relationship Id="rId4" Type="http://schemas.openxmlformats.org/officeDocument/2006/relationships/hyperlink" Target="https://www.law.cornell.edu/definitions/index.php?width=840&amp;height=800&amp;iframe=true&amp;def_id=4639d46ea3f88923f96e89d26bab5d0f&amp;term_occur=999&amp;term_src=Title:24:Subtitle:A:Part:8:Subpart:C:8.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67200" y="1447800"/>
            <a:ext cx="4724400" cy="426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spc="0" dirty="0">
                <a:effectLst/>
                <a:latin typeface="Calibri" panose="020F0502020204030204" pitchFamily="34" charset="0"/>
              </a:rPr>
              <a:t>CDBG 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Technical Compliance 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Environmental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Construction Documents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Project Development Budget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 Accessibility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Procurement</a:t>
            </a:r>
            <a:br>
              <a:rPr lang="en-US" sz="3600" b="1" spc="0" dirty="0">
                <a:effectLst/>
                <a:latin typeface="Calibri" panose="020F0502020204030204" pitchFamily="34" charset="0"/>
              </a:rPr>
            </a:br>
            <a:r>
              <a:rPr lang="en-US" sz="3600" b="1" spc="0" dirty="0">
                <a:effectLst/>
                <a:latin typeface="Calibri" panose="020F0502020204030204" pitchFamily="34" charset="0"/>
              </a:rPr>
              <a:t>Energy &amp; Green Building</a:t>
            </a:r>
            <a:endParaRPr lang="en-US" sz="3600" b="1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990600"/>
            <a:ext cx="5520906" cy="3657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63500"/>
          </a:effectLst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48921356"/>
      </p:ext>
    </p:extLst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Procurement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10</a:t>
            </a:fld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210202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F049B4D-8675-4D30-B295-2B77A9CFC25A}"/>
              </a:ext>
            </a:extLst>
          </p:cNvPr>
          <p:cNvSpPr txBox="1">
            <a:spLocks/>
          </p:cNvSpPr>
          <p:nvPr/>
        </p:nvSpPr>
        <p:spPr>
          <a:xfrm>
            <a:off x="-76200" y="1027907"/>
            <a:ext cx="9220200" cy="448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u="sng" dirty="0">
                <a:solidFill>
                  <a:schemeClr val="tx1"/>
                </a:solidFill>
                <a:latin typeface="Calibri" panose="020F0502020204030204" pitchFamily="34" charset="0"/>
              </a:rPr>
              <a:t>Consultants, Architectural, Engineering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Open – Publicly Advertised in Major Daily Newspaper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Competitive – Request for Qualifications or Request for Proposal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Complete – At least 2 bids, RFP is Fixed Fee or Hourly Not to Exceed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Outreach &amp; Set-Asides - Section 3, MBE/WBE/SBE per CDBG Guidelines</a:t>
            </a:r>
          </a:p>
          <a:p>
            <a:pPr marL="0" indent="0" algn="ctr">
              <a:buNone/>
            </a:pPr>
            <a:r>
              <a:rPr lang="en-US" sz="3200" u="sng" dirty="0">
                <a:solidFill>
                  <a:schemeClr val="tx1"/>
                </a:solidFill>
                <a:latin typeface="Calibri" panose="020F0502020204030204" pitchFamily="34" charset="0"/>
              </a:rPr>
              <a:t>Construction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Open – Invitation to Bid Publicly Advertised in Major Daily Newspaper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Competitive - Sealed Bid, At least 2 bids, 5% Bid Bond, Fixed Fee Contract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Provide Performance Specifications and at Least 3 Manufacturers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Outreach &amp; Set-Asides - Section 3, MBE/WBE/SBE per CDBG Guidelines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237390-7E82-435D-BCB4-9FE9C374568F}"/>
              </a:ext>
            </a:extLst>
          </p:cNvPr>
          <p:cNvGrpSpPr/>
          <p:nvPr/>
        </p:nvGrpSpPr>
        <p:grpSpPr>
          <a:xfrm>
            <a:off x="143942" y="5610715"/>
            <a:ext cx="8917919" cy="691549"/>
            <a:chOff x="644230" y="5061391"/>
            <a:chExt cx="2054419" cy="7956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AA354-0F7A-443B-8032-1F68FE9852C9}"/>
                </a:ext>
              </a:extLst>
            </p:cNvPr>
            <p:cNvSpPr/>
            <p:nvPr/>
          </p:nvSpPr>
          <p:spPr>
            <a:xfrm>
              <a:off x="778026" y="5061391"/>
              <a:ext cx="1786827" cy="7893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72AF7C-D265-460F-9E82-09C26E294467}"/>
                </a:ext>
              </a:extLst>
            </p:cNvPr>
            <p:cNvSpPr txBox="1"/>
            <p:nvPr/>
          </p:nvSpPr>
          <p:spPr>
            <a:xfrm>
              <a:off x="644230" y="5325220"/>
              <a:ext cx="2054419" cy="531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kern="1200" dirty="0">
                  <a:latin typeface="Calibri" panose="020F0502020204030204" pitchFamily="34" charset="0"/>
                </a:rPr>
                <a:t>Department of Housing – Procurement Requirements &amp; Guidelines – November 2021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kern="1200" dirty="0">
                  <a:latin typeface="Calibri" panose="020F0502020204030204" pitchFamily="34" charset="0"/>
                </a:rPr>
                <a:t>2 CFR Part 200 Methods of Procurement, CDBG Grants Management Manual  Chapter 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dirty="0">
                  <a:latin typeface="Calibri" panose="020F0502020204030204" pitchFamily="34" charset="0"/>
                </a:rPr>
                <a:t>DOH CDBG website includes sample Invitation to Bids, RFP, RFQ, Evaluations, Bid Tabulation</a:t>
              </a:r>
              <a:endParaRPr lang="en-US" sz="1600" b="1" i="1" kern="1200" dirty="0">
                <a:latin typeface="Calibri" panose="020F0502020204030204" pitchFamily="34" charset="0"/>
              </a:endParaRP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endParaRPr lang="en-US" sz="1600" b="1" i="1" kern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21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96998" cy="593880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Energy &amp; Green Building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0474AC-109B-4F0B-A269-670418038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57232"/>
              </p:ext>
            </p:extLst>
          </p:nvPr>
        </p:nvGraphicFramePr>
        <p:xfrm>
          <a:off x="3957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1226997" imgH="373530" progId="Excel.Sheet.12">
                  <p:embed/>
                </p:oleObj>
              </mc:Choice>
              <mc:Fallback>
                <p:oleObj name="Worksheet" r:id="rId3" imgW="1226997" imgH="373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7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E27DA44-8C1D-4099-B182-99F9291E47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"/>
          <a:stretch/>
        </p:blipFill>
        <p:spPr>
          <a:xfrm>
            <a:off x="188214" y="1817072"/>
            <a:ext cx="8767572" cy="24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66800"/>
            <a:ext cx="5520906" cy="3657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63500"/>
          </a:effectLst>
          <a:scene3d>
            <a:camera prst="isometricLeftDown"/>
            <a:lightRig rig="threePt" dir="t"/>
          </a:scene3d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59BBD5-352A-4D9A-AC87-48874489CAAD}"/>
              </a:ext>
            </a:extLst>
          </p:cNvPr>
          <p:cNvSpPr txBox="1">
            <a:spLocks/>
          </p:cNvSpPr>
          <p:nvPr/>
        </p:nvSpPr>
        <p:spPr>
          <a:xfrm>
            <a:off x="95250" y="3657600"/>
            <a:ext cx="5181600" cy="3450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Department of Housing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Architectural Technical Support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JC Frazier, Architectural Design Reviewer 2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Michele Helou, Architectural Design Reviewer 1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John Mesner, Building Construction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14563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EB0B34-5645-4FAA-9B2C-E77B85633E00}"/>
              </a:ext>
            </a:extLst>
          </p:cNvPr>
          <p:cNvSpPr txBox="1">
            <a:spLocks/>
          </p:cNvSpPr>
          <p:nvPr/>
        </p:nvSpPr>
        <p:spPr>
          <a:xfrm>
            <a:off x="70402" y="1027907"/>
            <a:ext cx="9073598" cy="474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4.4 Site &amp; Building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Location Maps, Zoning, Flood Plain Maps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Environmental Site Assessments Phase I/II, Hazardous Materials Survey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State Historic Preservation Office Determination Letter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Capital Needs Assessment Report, Interior &amp; Exterior Photos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Planning &amp; Zoning &amp; Related Approvals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4.5 Construction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Construction Drawings, Specifications (CSI format)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Project Development Budget &amp; Cost Estimate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Procurement Plans &amp; Contracts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4.6 Energy Efficiency &amp; Green Building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714500" y="30487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342900" y="5920581"/>
            <a:ext cx="8458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i="1" dirty="0"/>
              <a:t>https://portal.ct.gov/DOH/DOH/Additional-program-pages/CDBG-SC-Grants-Management-Manual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1F49C44-3960-4287-A19D-E78E0AE41EF7}"/>
              </a:ext>
            </a:extLst>
          </p:cNvPr>
          <p:cNvSpPr txBox="1">
            <a:spLocks/>
          </p:cNvSpPr>
          <p:nvPr/>
        </p:nvSpPr>
        <p:spPr>
          <a:xfrm>
            <a:off x="304800" y="365126"/>
            <a:ext cx="8458200" cy="759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CDBG Technical Compliance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3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EB0B34-5645-4FAA-9B2C-E77B85633E00}"/>
              </a:ext>
            </a:extLst>
          </p:cNvPr>
          <p:cNvSpPr txBox="1">
            <a:spLocks/>
          </p:cNvSpPr>
          <p:nvPr/>
        </p:nvSpPr>
        <p:spPr>
          <a:xfrm>
            <a:off x="70402" y="1027907"/>
            <a:ext cx="9073598" cy="474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4.4 Site &amp; Building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Location Maps, Zoning, Flood Plain Maps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Environmental Site Assessments Phase I/II, Hazardous Materials Survey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State Historic Preservation Office Determination Letter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Capital Needs Assessment Report, Interior &amp; Exterior Photos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Planning &amp; Zoning &amp; Related Approvals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4.5 Construction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Construction Drawings &amp; Specifications – Accessibility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Project Development Budget &amp; Cost Estimate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Procurement Plans &amp; Contracts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4.6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Energy Efficiency &amp; Green Building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65126"/>
            <a:ext cx="8458200" cy="75997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CDBG Technical Compliance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3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342900" y="5920581"/>
            <a:ext cx="8458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i="1" dirty="0"/>
              <a:t>https://portal.ct.gov/DOH/DOH/Additional-program-pages/CDBG-SC-Grants-Management-Manual</a:t>
            </a:r>
          </a:p>
        </p:txBody>
      </p:sp>
    </p:spTree>
    <p:extLst>
      <p:ext uri="{BB962C8B-B14F-4D97-AF65-F5344CB8AC3E}">
        <p14:creationId xmlns:p14="http://schemas.microsoft.com/office/powerpoint/2010/main" val="229910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F049B4D-8675-4D30-B295-2B77A9CFC25A}"/>
              </a:ext>
            </a:extLst>
          </p:cNvPr>
          <p:cNvSpPr txBox="1">
            <a:spLocks/>
          </p:cNvSpPr>
          <p:nvPr/>
        </p:nvSpPr>
        <p:spPr>
          <a:xfrm>
            <a:off x="304800" y="1019468"/>
            <a:ext cx="8458199" cy="448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Environmental Site Assessments Phase I/II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Records Review, Site Reconnaissance &amp; Observations,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Summary of Findings, Areas of Concern, Recognized Environmental Conditions, Potential Release Areas </a:t>
            </a:r>
          </a:p>
          <a:p>
            <a:pPr marL="0" indent="0" algn="ctr">
              <a:buNone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Hazardous Materials Survey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Lead-Based-Paint, Asbestos, Radon, Lead in Soil, Lead in Water, Polychlorinated Biphenyls (PCBs), Mercury, Universal Waste, Urea-Formaldehyde Foam Insulation (UFFI), Mold 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findings may require Remedial Action Plans, Soil Management Plans, Remediation and Abatement Plans, Specifications, and Costs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4341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Environmental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4145" y="5499636"/>
            <a:ext cx="9221853" cy="836172"/>
            <a:chOff x="673015" y="5171449"/>
            <a:chExt cx="2089322" cy="698033"/>
          </a:xfrm>
        </p:grpSpPr>
        <p:sp>
          <p:nvSpPr>
            <p:cNvPr id="12" name="Rectangle 11"/>
            <p:cNvSpPr/>
            <p:nvPr/>
          </p:nvSpPr>
          <p:spPr>
            <a:xfrm>
              <a:off x="673015" y="5171449"/>
              <a:ext cx="1786827" cy="6980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18" y="5254553"/>
              <a:ext cx="2054419" cy="531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dirty="0">
                  <a:latin typeface="Calibri" panose="020F0502020204030204" pitchFamily="34" charset="0"/>
                </a:rPr>
                <a:t>CDBG Handbook.  Basically CDBG State Chapter 13 Lead</a:t>
              </a:r>
              <a:endParaRPr lang="en-US" sz="1600" b="1" i="1" kern="1200" dirty="0">
                <a:latin typeface="Calibri" panose="020F0502020204030204" pitchFamily="34" charset="0"/>
              </a:endParaRP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b="1" i="1" kern="1200" dirty="0">
                  <a:latin typeface="Calibri" panose="020F0502020204030204" pitchFamily="34" charset="0"/>
                </a:rPr>
                <a:t>CHFA Environmental &amp; Hazardous Materials Review for joint funded projects</a:t>
              </a: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A7A6923-C92A-4237-8416-16A2CCCD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489B89A-7CA7-48A1-A15F-076DC23822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EB0B34-5645-4FAA-9B2C-E77B85633E00}"/>
              </a:ext>
            </a:extLst>
          </p:cNvPr>
          <p:cNvSpPr txBox="1">
            <a:spLocks/>
          </p:cNvSpPr>
          <p:nvPr/>
        </p:nvSpPr>
        <p:spPr>
          <a:xfrm>
            <a:off x="70402" y="1027907"/>
            <a:ext cx="9073598" cy="474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65126"/>
            <a:ext cx="8458200" cy="75997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Construction Drawings &amp; Specifications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5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772739" y="365126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342900" y="5920581"/>
            <a:ext cx="8458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i="1" dirty="0"/>
              <a:t>https://portal.ct.gov/DOH/DOH/Additional-program-pages/CDBG-SC-Grants-Management-Manual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FEADFF-A031-434D-A209-463C5D4D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49" y="1082605"/>
            <a:ext cx="3627651" cy="4692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B834A3-217B-4130-9F5B-845E71DC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31" y="4744824"/>
            <a:ext cx="2879369" cy="1030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884BCD-BEAB-41E2-B1EC-4B241809F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26"/>
          <a:stretch/>
        </p:blipFill>
        <p:spPr>
          <a:xfrm>
            <a:off x="4969230" y="1118208"/>
            <a:ext cx="2879369" cy="36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9121" y="331820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6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762000" y="5627913"/>
            <a:ext cx="7886700" cy="724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56FE4-13F3-4681-A93D-7530FE451B10}"/>
              </a:ext>
            </a:extLst>
          </p:cNvPr>
          <p:cNvSpPr txBox="1"/>
          <p:nvPr/>
        </p:nvSpPr>
        <p:spPr>
          <a:xfrm>
            <a:off x="914400" y="5627913"/>
            <a:ext cx="9067798" cy="7135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>
            <a:defPPr>
              <a:defRPr lang="en-US"/>
            </a:defPPr>
            <a:lvl1pPr lvl="0" defTabSz="800100">
              <a:lnSpc>
                <a:spcPct val="90000"/>
              </a:lnSpc>
              <a:spcBef>
                <a:spcPct val="0"/>
              </a:spcBef>
              <a:defRPr b="1" i="1">
                <a:latin typeface="Calibri" panose="020F0502020204030204" pitchFamily="34" charset="0"/>
              </a:defRPr>
            </a:lvl1pPr>
          </a:lstStyle>
          <a:p>
            <a:r>
              <a:rPr lang="en-US" sz="1600" dirty="0">
                <a:hlinkClick r:id="rId2"/>
              </a:rPr>
              <a:t>www.hud.gov/program_offices/fair_housing_equal_opp/disabilities/accessibility</a:t>
            </a:r>
            <a:endParaRPr lang="en-US" sz="1600" dirty="0"/>
          </a:p>
          <a:p>
            <a:r>
              <a:rPr lang="en-US" sz="1600" dirty="0"/>
              <a:t>24 CFR Part 8.23 Alterations of existing housing</a:t>
            </a:r>
          </a:p>
          <a:p>
            <a:r>
              <a:rPr lang="en-US" sz="1600" dirty="0"/>
              <a:t>also review CT State Building Code, IBC, IEBC Model Codes, and ANSI ICC117-2009.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BC7DFD-F337-4C67-A434-6488452DDF03}"/>
              </a:ext>
            </a:extLst>
          </p:cNvPr>
          <p:cNvSpPr txBox="1">
            <a:spLocks/>
          </p:cNvSpPr>
          <p:nvPr/>
        </p:nvSpPr>
        <p:spPr>
          <a:xfrm>
            <a:off x="387626" y="1027907"/>
            <a:ext cx="8368748" cy="432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Requirements for Federally Assisted Housing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Section 504 Rehabilitation Act 1973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New construction -  </a:t>
            </a:r>
            <a:r>
              <a:rPr lang="en-US" sz="1800" i="1" dirty="0">
                <a:solidFill>
                  <a:schemeClr val="tx1"/>
                </a:solidFill>
              </a:rPr>
              <a:t>housing developments with 5 or more units must design and construct 5 percent of the dwelling units in accordance with the </a:t>
            </a:r>
            <a:r>
              <a:rPr lang="en-US" sz="1800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Uniform Federal Accessibility Standards (UFAS)</a:t>
            </a:r>
            <a:r>
              <a:rPr lang="en-US" sz="1800" i="1" dirty="0">
                <a:solidFill>
                  <a:schemeClr val="tx1"/>
                </a:solidFill>
              </a:rPr>
              <a:t> or a stricter standard.   An additional 2 percent of the dwelling units, or at least one unit, whichever is greater, must be accessible for persons with hearing or visual disabilities (HVI).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Substantial Renovation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en-US" sz="1800" i="1" dirty="0">
                <a:solidFill>
                  <a:schemeClr val="tx1"/>
                </a:solidFill>
              </a:rPr>
              <a:t>If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are undertaken to a project .. that has 15 or more units and the cost of the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is 75 percent or more of the </a:t>
            </a:r>
            <a:r>
              <a:rPr lang="en-US" sz="1800" i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replacement cost of the completed facility</a:t>
            </a:r>
            <a:r>
              <a:rPr lang="en-US" sz="1800" i="1" dirty="0">
                <a:solidFill>
                  <a:schemeClr val="tx1"/>
                </a:solidFill>
              </a:rPr>
              <a:t>, then the provisions of </a:t>
            </a:r>
            <a:r>
              <a:rPr lang="en-US" sz="18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8.22</a:t>
            </a:r>
            <a:r>
              <a:rPr lang="en-US" sz="1800" i="1" dirty="0">
                <a:solidFill>
                  <a:schemeClr val="tx1"/>
                </a:solidFill>
              </a:rPr>
              <a:t> (new construction) shall apply.</a:t>
            </a: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Other Renovation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to dwelling units in a </a:t>
            </a:r>
            <a:r>
              <a:rPr lang="en-US" sz="1800" i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multifamily housing project</a:t>
            </a:r>
            <a:r>
              <a:rPr lang="en-US" sz="1800" i="1" dirty="0">
                <a:solidFill>
                  <a:schemeClr val="tx1"/>
                </a:solidFill>
              </a:rPr>
              <a:t> shall, to the maximum extent feasible, be made to be readily </a:t>
            </a:r>
            <a:r>
              <a:rPr lang="en-US" sz="1800" i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</a:t>
            </a:r>
            <a:r>
              <a:rPr lang="en-US" sz="1800" i="1" dirty="0">
                <a:solidFill>
                  <a:schemeClr val="tx1"/>
                </a:solidFill>
              </a:rPr>
              <a:t> to and usable by individuals with handicaps. If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alterations</a:t>
            </a:r>
            <a:r>
              <a:rPr lang="en-US" sz="1800" i="1" dirty="0">
                <a:solidFill>
                  <a:schemeClr val="tx1"/>
                </a:solidFill>
              </a:rPr>
              <a:t> of single elements or spaces of a dwelling unit, when considered together, amount to an </a:t>
            </a:r>
            <a:r>
              <a:rPr lang="en-US" sz="1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alteration</a:t>
            </a:r>
            <a:r>
              <a:rPr lang="en-US" sz="1800" i="1" dirty="0">
                <a:solidFill>
                  <a:schemeClr val="tx1"/>
                </a:solidFill>
              </a:rPr>
              <a:t> of a dwelling unit, the entire dwelling unit shall be made </a:t>
            </a:r>
            <a:r>
              <a:rPr lang="en-US" sz="1800" i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</a:t>
            </a:r>
            <a:r>
              <a:rPr lang="en-US" sz="1800" i="1" dirty="0">
                <a:solidFill>
                  <a:schemeClr val="tx1"/>
                </a:solidFill>
              </a:rPr>
              <a:t>…</a:t>
            </a: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8815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Accessibility/Adaptability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0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456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Accessible Routes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7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684414" y="5979091"/>
            <a:ext cx="78867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D71F9-EBB1-4F71-A29C-8DCE3C5F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37583"/>
            <a:ext cx="7258050" cy="48387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05BD09-A185-4BE6-BB01-F73EC2505CB5}"/>
              </a:ext>
            </a:extLst>
          </p:cNvPr>
          <p:cNvSpPr txBox="1"/>
          <p:nvPr/>
        </p:nvSpPr>
        <p:spPr>
          <a:xfrm>
            <a:off x="838200" y="5991226"/>
            <a:ext cx="9067798" cy="365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>
            <a:defPPr>
              <a:defRPr lang="en-US"/>
            </a:defPPr>
            <a:lvl1pPr lvl="0" defTabSz="800100">
              <a:lnSpc>
                <a:spcPct val="90000"/>
              </a:lnSpc>
              <a:spcBef>
                <a:spcPct val="0"/>
              </a:spcBef>
              <a:defRPr b="1" i="1">
                <a:latin typeface="Calibri" panose="020F0502020204030204" pitchFamily="34" charset="0"/>
              </a:defRPr>
            </a:lvl1pPr>
          </a:lstStyle>
          <a:p>
            <a:r>
              <a:rPr lang="en-US" sz="1600" dirty="0"/>
              <a:t>Thank you to QA+M Architecture</a:t>
            </a:r>
          </a:p>
        </p:txBody>
      </p:sp>
    </p:spTree>
    <p:extLst>
      <p:ext uri="{BB962C8B-B14F-4D97-AF65-F5344CB8AC3E}">
        <p14:creationId xmlns:p14="http://schemas.microsoft.com/office/powerpoint/2010/main" val="174101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456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UFAS/TYPE A Adaptable Units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8</a:t>
            </a:fld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309594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A354-0F7A-443B-8032-1F68FE9852C9}"/>
              </a:ext>
            </a:extLst>
          </p:cNvPr>
          <p:cNvSpPr/>
          <p:nvPr/>
        </p:nvSpPr>
        <p:spPr>
          <a:xfrm>
            <a:off x="684414" y="5979091"/>
            <a:ext cx="78867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BFDFB-8E0E-4E4E-9F0D-6E9B7604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4" y="1125366"/>
            <a:ext cx="3870286" cy="4512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BBB81-584A-4AE4-8AC6-E23A1D3D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849" y="1125365"/>
            <a:ext cx="1656015" cy="1729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89978A-1B84-444A-B9C2-F04744B42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806" y="1125365"/>
            <a:ext cx="1788184" cy="45181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F9E98D-4822-44C2-8BA3-40544D5EE8D6}"/>
              </a:ext>
            </a:extLst>
          </p:cNvPr>
          <p:cNvSpPr txBox="1"/>
          <p:nvPr/>
        </p:nvSpPr>
        <p:spPr>
          <a:xfrm>
            <a:off x="727907" y="5951373"/>
            <a:ext cx="7820050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i="1" kern="1200" dirty="0">
                <a:latin typeface="Calibri" panose="020F0502020204030204" pitchFamily="34" charset="0"/>
              </a:rPr>
              <a:t>UFAS (Section 504) Dwelling Units are similar to ANSI Chapter 10 - Type A – Adaptable Units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B17752-976F-403B-B35C-96E0B7495D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119" b="22377"/>
          <a:stretch/>
        </p:blipFill>
        <p:spPr>
          <a:xfrm>
            <a:off x="6750849" y="2883344"/>
            <a:ext cx="1656015" cy="1519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91E0EF-B802-460A-8E1A-69CE7EA64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875" y="4445157"/>
            <a:ext cx="1672989" cy="11983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C5E457-4059-4970-B940-98F98B18E5BA}"/>
              </a:ext>
            </a:extLst>
          </p:cNvPr>
          <p:cNvSpPr txBox="1"/>
          <p:nvPr/>
        </p:nvSpPr>
        <p:spPr>
          <a:xfrm>
            <a:off x="1576681" y="5568725"/>
            <a:ext cx="1752600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kern="1200" dirty="0">
                <a:latin typeface="Calibri" panose="020F0502020204030204" pitchFamily="34" charset="0"/>
              </a:rPr>
              <a:t>DOOR CLEARANCES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7C5054-B094-4445-90E1-E917EB2D39ED}"/>
              </a:ext>
            </a:extLst>
          </p:cNvPr>
          <p:cNvSpPr txBox="1"/>
          <p:nvPr/>
        </p:nvSpPr>
        <p:spPr>
          <a:xfrm>
            <a:off x="5105399" y="5568725"/>
            <a:ext cx="1409341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kern="1200" dirty="0">
                <a:latin typeface="Calibri" panose="020F0502020204030204" pitchFamily="34" charset="0"/>
              </a:rPr>
              <a:t>KITCHENS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EEBD59-044C-4811-B5CA-AD3121D29AEE}"/>
              </a:ext>
            </a:extLst>
          </p:cNvPr>
          <p:cNvSpPr txBox="1"/>
          <p:nvPr/>
        </p:nvSpPr>
        <p:spPr>
          <a:xfrm>
            <a:off x="7050245" y="5568725"/>
            <a:ext cx="1409341" cy="46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</a:pPr>
            <a:r>
              <a:rPr lang="en-US" sz="1600" b="1" dirty="0">
                <a:latin typeface="Calibri" panose="020F0502020204030204" pitchFamily="34" charset="0"/>
              </a:rPr>
              <a:t>BATHROOMS</a:t>
            </a:r>
            <a:endParaRPr lang="en-US" sz="1600" b="1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2" y="365126"/>
            <a:ext cx="9000058" cy="717946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Project Development &amp; Construction Cost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March 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Connecticut - Department of Housing </a:t>
            </a:r>
          </a:p>
          <a:p>
            <a:r>
              <a:rPr lang="en-US" dirty="0"/>
              <a:t>Architectural Technical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9</a:t>
            </a:fld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B5A8B76-3ECA-42E6-930B-5AE0070369FF}"/>
              </a:ext>
            </a:extLst>
          </p:cNvPr>
          <p:cNvSpPr/>
          <p:nvPr/>
        </p:nvSpPr>
        <p:spPr>
          <a:xfrm>
            <a:off x="1670602" y="210202"/>
            <a:ext cx="5715000" cy="5830926"/>
          </a:xfrm>
          <a:prstGeom prst="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237390-7E82-435D-BCB4-9FE9C374568F}"/>
              </a:ext>
            </a:extLst>
          </p:cNvPr>
          <p:cNvGrpSpPr/>
          <p:nvPr/>
        </p:nvGrpSpPr>
        <p:grpSpPr>
          <a:xfrm>
            <a:off x="143942" y="5867404"/>
            <a:ext cx="8917919" cy="434865"/>
            <a:chOff x="644230" y="5356716"/>
            <a:chExt cx="2054419" cy="5003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AA354-0F7A-443B-8032-1F68FE9852C9}"/>
                </a:ext>
              </a:extLst>
            </p:cNvPr>
            <p:cNvSpPr/>
            <p:nvPr/>
          </p:nvSpPr>
          <p:spPr>
            <a:xfrm>
              <a:off x="778026" y="5356716"/>
              <a:ext cx="1786827" cy="4939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72AF7C-D265-460F-9E82-09C26E294467}"/>
                </a:ext>
              </a:extLst>
            </p:cNvPr>
            <p:cNvSpPr txBox="1"/>
            <p:nvPr/>
          </p:nvSpPr>
          <p:spPr>
            <a:xfrm>
              <a:off x="644230" y="5556597"/>
              <a:ext cx="2054419" cy="300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endParaRPr lang="en-US" sz="1600" b="1" i="1" kern="1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BF9F23E-64DB-4702-A2C9-D5E2E370D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72"/>
          <a:stretch/>
        </p:blipFill>
        <p:spPr>
          <a:xfrm>
            <a:off x="9552047" y="1325880"/>
            <a:ext cx="4513359" cy="3474720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EEE4F68-F80C-4076-93B3-C72C931F8A2C}"/>
              </a:ext>
            </a:extLst>
          </p:cNvPr>
          <p:cNvSpPr txBox="1">
            <a:spLocks/>
          </p:cNvSpPr>
          <p:nvPr/>
        </p:nvSpPr>
        <p:spPr>
          <a:xfrm>
            <a:off x="325824" y="5894442"/>
            <a:ext cx="8674234" cy="34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lt1"/>
                </a:solidFill>
                <a:latin typeface="Calibri" panose="020F0502020204030204" pitchFamily="34" charset="0"/>
              </a:rPr>
              <a:t>CDBG Exhibits 4.5C &amp; 4.5B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625D4-9FA1-4B9F-B0CE-BFAA0F0E9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09" t="1" r="-1790" b="-15302"/>
          <a:stretch/>
        </p:blipFill>
        <p:spPr>
          <a:xfrm>
            <a:off x="4038600" y="1039930"/>
            <a:ext cx="4681601" cy="5452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228DAC-1CD2-4032-A47C-F59876922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425" t="1453" r="1"/>
          <a:stretch/>
        </p:blipFill>
        <p:spPr>
          <a:xfrm>
            <a:off x="575132" y="1039930"/>
            <a:ext cx="3643054" cy="47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31148</TotalTime>
  <Words>986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Depth</vt:lpstr>
      <vt:lpstr>Microsoft Excel Worksheet</vt:lpstr>
      <vt:lpstr>CDBG  Technical Compliance   Environmental Construction Documents Project Development Budget  Accessibility Procurement Energy &amp; Green Building</vt:lpstr>
      <vt:lpstr>PowerPoint Presentation</vt:lpstr>
      <vt:lpstr>CDBG Technical Compliance</vt:lpstr>
      <vt:lpstr>Environmental</vt:lpstr>
      <vt:lpstr>Construction Drawings &amp; Specifications</vt:lpstr>
      <vt:lpstr>Accessibility/Adaptability</vt:lpstr>
      <vt:lpstr>Accessible Routes</vt:lpstr>
      <vt:lpstr>UFAS/TYPE A Adaptable Units</vt:lpstr>
      <vt:lpstr>Project Development &amp; Construction Cost</vt:lpstr>
      <vt:lpstr>Procurement</vt:lpstr>
      <vt:lpstr>Energy &amp; Green Building</vt:lpstr>
      <vt:lpstr>PowerPoint Presentation</vt:lpstr>
    </vt:vector>
  </TitlesOfParts>
  <Company>DECD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Eligible Activities</dc:title>
  <dc:creator>DCarew</dc:creator>
  <cp:lastModifiedBy>Helou, Michele</cp:lastModifiedBy>
  <cp:revision>150</cp:revision>
  <cp:lastPrinted>2020-01-15T16:45:58Z</cp:lastPrinted>
  <dcterms:created xsi:type="dcterms:W3CDTF">2015-01-22T14:56:49Z</dcterms:created>
  <dcterms:modified xsi:type="dcterms:W3CDTF">2022-03-14T19:31:22Z</dcterms:modified>
</cp:coreProperties>
</file>