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0"/>
  </p:notesMasterIdLst>
  <p:sldIdLst>
    <p:sldId id="315" r:id="rId6"/>
    <p:sldId id="387" r:id="rId7"/>
    <p:sldId id="354" r:id="rId8"/>
    <p:sldId id="385" r:id="rId9"/>
    <p:sldId id="355" r:id="rId10"/>
    <p:sldId id="386" r:id="rId11"/>
    <p:sldId id="379" r:id="rId12"/>
    <p:sldId id="378" r:id="rId13"/>
    <p:sldId id="345" r:id="rId14"/>
    <p:sldId id="382" r:id="rId15"/>
    <p:sldId id="346" r:id="rId16"/>
    <p:sldId id="342" r:id="rId17"/>
    <p:sldId id="351" r:id="rId18"/>
    <p:sldId id="359" r:id="rId19"/>
    <p:sldId id="372" r:id="rId20"/>
    <p:sldId id="383" r:id="rId21"/>
    <p:sldId id="373" r:id="rId22"/>
    <p:sldId id="374" r:id="rId23"/>
    <p:sldId id="360" r:id="rId24"/>
    <p:sldId id="388" r:id="rId25"/>
    <p:sldId id="375" r:id="rId26"/>
    <p:sldId id="405" r:id="rId27"/>
    <p:sldId id="377" r:id="rId28"/>
    <p:sldId id="35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hn, Christine" initials="HC" lastIdx="2" clrIdx="0">
    <p:extLst>
      <p:ext uri="{19B8F6BF-5375-455C-9EA6-DF929625EA0E}">
        <p15:presenceInfo xmlns:p15="http://schemas.microsoft.com/office/powerpoint/2012/main" userId="S::Christine.Hahn@ct.gov::835e9a40-aa1d-4e78-94e4-017d7ff243ef" providerId="AD"/>
      </p:ext>
    </p:extLst>
  </p:cmAuthor>
  <p:cmAuthor id="2" name="Aubin, Daniel" initials="AD" lastIdx="1" clrIdx="1">
    <p:extLst>
      <p:ext uri="{19B8F6BF-5375-455C-9EA6-DF929625EA0E}">
        <p15:presenceInfo xmlns:p15="http://schemas.microsoft.com/office/powerpoint/2012/main" userId="S::Daniel.Aubin@ct.gov::13b25ec9-6544-4b82-b7a4-8e07bcd1a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7B0"/>
    <a:srgbClr val="3C67B1"/>
    <a:srgbClr val="55C0A1"/>
    <a:srgbClr val="D6E5FA"/>
    <a:srgbClr val="577BC4"/>
    <a:srgbClr val="7A95CD"/>
    <a:srgbClr val="9EA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AE9FD-E16B-45DE-A460-E73A3BEDCB50}" v="5" dt="2022-02-23T17:39:35.572"/>
    <p1510:client id="{884A5DE5-555B-4B1E-854E-0CA5E779A372}" v="138" dt="2022-02-23T17:36:2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65" autoAdjust="0"/>
  </p:normalViewPr>
  <p:slideViewPr>
    <p:cSldViewPr snapToGrid="0">
      <p:cViewPr varScale="1">
        <p:scale>
          <a:sx n="62" d="100"/>
          <a:sy n="62" d="100"/>
        </p:scale>
        <p:origin x="760" y="56"/>
      </p:cViewPr>
      <p:guideLst/>
    </p:cSldViewPr>
  </p:slideViewPr>
  <p:outlineViewPr>
    <p:cViewPr>
      <p:scale>
        <a:sx n="33" d="100"/>
        <a:sy n="33" d="100"/>
      </p:scale>
      <p:origin x="0" y="-3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oszaj, Kimberly" userId="67ec47c2-ecdd-4754-9d48-a33edc7bb569" providerId="ADAL" clId="{598AE9FD-E16B-45DE-A460-E73A3BEDCB50}"/>
    <pc:docChg chg="modSld">
      <pc:chgData name="Ploszaj, Kimberly" userId="67ec47c2-ecdd-4754-9d48-a33edc7bb569" providerId="ADAL" clId="{598AE9FD-E16B-45DE-A460-E73A3BEDCB50}" dt="2022-02-23T17:39:35.572" v="4" actId="1076"/>
      <pc:docMkLst>
        <pc:docMk/>
      </pc:docMkLst>
      <pc:sldChg chg="modSp">
        <pc:chgData name="Ploszaj, Kimberly" userId="67ec47c2-ecdd-4754-9d48-a33edc7bb569" providerId="ADAL" clId="{598AE9FD-E16B-45DE-A460-E73A3BEDCB50}" dt="2022-02-23T17:39:35.572" v="4" actId="1076"/>
        <pc:sldMkLst>
          <pc:docMk/>
          <pc:sldMk cId="0" sldId="355"/>
        </pc:sldMkLst>
        <pc:picChg chg="mod">
          <ac:chgData name="Ploszaj, Kimberly" userId="67ec47c2-ecdd-4754-9d48-a33edc7bb569" providerId="ADAL" clId="{598AE9FD-E16B-45DE-A460-E73A3BEDCB50}" dt="2022-02-23T17:39:35.572" v="4" actId="1076"/>
          <ac:picMkLst>
            <pc:docMk/>
            <pc:sldMk cId="0" sldId="355"/>
            <ac:picMk id="8194" creationId="{C8EB3AF6-69F3-4407-BF74-F20E0BA7E29F}"/>
          </ac:picMkLst>
        </pc:picChg>
      </pc:sldChg>
      <pc:sldChg chg="modSp">
        <pc:chgData name="Ploszaj, Kimberly" userId="67ec47c2-ecdd-4754-9d48-a33edc7bb569" providerId="ADAL" clId="{598AE9FD-E16B-45DE-A460-E73A3BEDCB50}" dt="2022-02-23T17:39:27.317" v="3" actId="1076"/>
        <pc:sldMkLst>
          <pc:docMk/>
          <pc:sldMk cId="0" sldId="385"/>
        </pc:sldMkLst>
        <pc:picChg chg="mod">
          <ac:chgData name="Ploszaj, Kimberly" userId="67ec47c2-ecdd-4754-9d48-a33edc7bb569" providerId="ADAL" clId="{598AE9FD-E16B-45DE-A460-E73A3BEDCB50}" dt="2022-02-23T17:39:27.317" v="3" actId="1076"/>
          <ac:picMkLst>
            <pc:docMk/>
            <pc:sldMk cId="0" sldId="385"/>
            <ac:picMk id="7170" creationId="{412E8EE1-6C01-477F-9B8D-29EF975BC73D}"/>
          </ac:picMkLst>
        </pc:picChg>
        <pc:picChg chg="mod">
          <ac:chgData name="Ploszaj, Kimberly" userId="67ec47c2-ecdd-4754-9d48-a33edc7bb569" providerId="ADAL" clId="{598AE9FD-E16B-45DE-A460-E73A3BEDCB50}" dt="2022-02-23T17:39:15.857" v="1" actId="14100"/>
          <ac:picMkLst>
            <pc:docMk/>
            <pc:sldMk cId="0" sldId="385"/>
            <ac:picMk id="7171" creationId="{8A086145-17F9-44C1-9CE8-3F39BD7CC7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641C83-21C2-46EA-85E7-07E0EC27E892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BE8C57-0F84-4558-86C2-9A7DB684B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7" y="5693784"/>
            <a:ext cx="1093384" cy="116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7400" y="5664776"/>
            <a:ext cx="1244600" cy="11418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49811" y="5921948"/>
            <a:ext cx="4555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BC2A4"/>
                </a:solidFill>
              </a:rPr>
              <a:t>Connecticut Department of Public Health</a:t>
            </a:r>
          </a:p>
          <a:p>
            <a:pPr algn="ctr"/>
            <a:r>
              <a:rPr lang="en-US" sz="2000" i="1" dirty="0">
                <a:solidFill>
                  <a:srgbClr val="5BC2A4"/>
                </a:solidFill>
              </a:rPr>
              <a:t>Keeping Connecticut Healthy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F4B28F-ECA2-45E4-A07D-C72AAEE92C9D}"/>
              </a:ext>
            </a:extLst>
          </p:cNvPr>
          <p:cNvSpPr/>
          <p:nvPr userDrawn="1"/>
        </p:nvSpPr>
        <p:spPr>
          <a:xfrm>
            <a:off x="1" y="5257800"/>
            <a:ext cx="12192000" cy="35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0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6D516D-9A21-4BC4-8C23-37049A4A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4B6D93-7350-4A4B-9D46-A5322940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CB0268-BAA9-4499-B768-56F580F3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636B-8678-4180-AABD-E058A3E200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49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" y="136525"/>
            <a:ext cx="12143563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0" y="1665287"/>
            <a:ext cx="11770811" cy="4691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410" y="6488766"/>
            <a:ext cx="118590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6820"/>
            <a:ext cx="4114800" cy="301180"/>
          </a:xfrm>
        </p:spPr>
        <p:txBody>
          <a:bodyPr/>
          <a:lstStyle>
            <a:lvl1pPr>
              <a:defRPr sz="1200"/>
            </a:lvl1pPr>
          </a:lstStyle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282" y="6492874"/>
            <a:ext cx="650789" cy="365125"/>
          </a:xfrm>
        </p:spPr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F1BB4E-9B8F-4141-AB14-4C2ABAE25828}"/>
              </a:ext>
            </a:extLst>
          </p:cNvPr>
          <p:cNvSpPr/>
          <p:nvPr userDrawn="1"/>
        </p:nvSpPr>
        <p:spPr>
          <a:xfrm>
            <a:off x="0" y="936302"/>
            <a:ext cx="12192000" cy="5285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" y="136525"/>
            <a:ext cx="12167781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0" y="1989837"/>
            <a:ext cx="11770811" cy="4327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410" y="6438339"/>
            <a:ext cx="118590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7432" y="6492875"/>
            <a:ext cx="650789" cy="365125"/>
          </a:xfrm>
        </p:spPr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F1BB4E-9B8F-4141-AB14-4C2ABAE25828}"/>
              </a:ext>
            </a:extLst>
          </p:cNvPr>
          <p:cNvSpPr/>
          <p:nvPr userDrawn="1"/>
        </p:nvSpPr>
        <p:spPr>
          <a:xfrm>
            <a:off x="0" y="936302"/>
            <a:ext cx="12192000" cy="5285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7A6870F0-1BF0-455B-B6C5-9399D3100337}"/>
              </a:ext>
            </a:extLst>
          </p:cNvPr>
          <p:cNvSpPr/>
          <p:nvPr userDrawn="1"/>
        </p:nvSpPr>
        <p:spPr>
          <a:xfrm>
            <a:off x="0" y="1461323"/>
            <a:ext cx="12192000" cy="40792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713"/>
              <a:gd name="connsiteX1" fmla="*/ 21600 w 21600"/>
              <a:gd name="connsiteY1" fmla="*/ 0 h 20713"/>
              <a:gd name="connsiteX2" fmla="*/ 21600 w 21600"/>
              <a:gd name="connsiteY2" fmla="*/ 17322 h 20713"/>
              <a:gd name="connsiteX3" fmla="*/ 9650 w 21600"/>
              <a:gd name="connsiteY3" fmla="*/ 11098 h 20713"/>
              <a:gd name="connsiteX4" fmla="*/ 0 w 21600"/>
              <a:gd name="connsiteY4" fmla="*/ 20172 h 20713"/>
              <a:gd name="connsiteX5" fmla="*/ 0 w 21600"/>
              <a:gd name="connsiteY5" fmla="*/ 0 h 20713"/>
              <a:gd name="connsiteX0" fmla="*/ 0 w 21600"/>
              <a:gd name="connsiteY0" fmla="*/ 0 h 20713"/>
              <a:gd name="connsiteX1" fmla="*/ 21600 w 21600"/>
              <a:gd name="connsiteY1" fmla="*/ 0 h 20713"/>
              <a:gd name="connsiteX2" fmla="*/ 21600 w 21600"/>
              <a:gd name="connsiteY2" fmla="*/ 17322 h 20713"/>
              <a:gd name="connsiteX3" fmla="*/ 9650 w 21600"/>
              <a:gd name="connsiteY3" fmla="*/ 11098 h 20713"/>
              <a:gd name="connsiteX4" fmla="*/ 0 w 21600"/>
              <a:gd name="connsiteY4" fmla="*/ 20172 h 20713"/>
              <a:gd name="connsiteX5" fmla="*/ 0 w 21600"/>
              <a:gd name="connsiteY5" fmla="*/ 0 h 20713"/>
              <a:gd name="connsiteX0" fmla="*/ 0 w 21600"/>
              <a:gd name="connsiteY0" fmla="*/ 0 h 22706"/>
              <a:gd name="connsiteX1" fmla="*/ 21600 w 21600"/>
              <a:gd name="connsiteY1" fmla="*/ 0 h 22706"/>
              <a:gd name="connsiteX2" fmla="*/ 21600 w 21600"/>
              <a:gd name="connsiteY2" fmla="*/ 17322 h 22706"/>
              <a:gd name="connsiteX3" fmla="*/ 9650 w 21600"/>
              <a:gd name="connsiteY3" fmla="*/ 11098 h 22706"/>
              <a:gd name="connsiteX4" fmla="*/ 2926 w 21600"/>
              <a:gd name="connsiteY4" fmla="*/ 21659 h 22706"/>
              <a:gd name="connsiteX5" fmla="*/ 0 w 21600"/>
              <a:gd name="connsiteY5" fmla="*/ 20172 h 22706"/>
              <a:gd name="connsiteX6" fmla="*/ 0 w 21600"/>
              <a:gd name="connsiteY6" fmla="*/ 0 h 22706"/>
              <a:gd name="connsiteX0" fmla="*/ 0 w 21600"/>
              <a:gd name="connsiteY0" fmla="*/ 0 h 58837"/>
              <a:gd name="connsiteX1" fmla="*/ 21600 w 21600"/>
              <a:gd name="connsiteY1" fmla="*/ 0 h 58837"/>
              <a:gd name="connsiteX2" fmla="*/ 21600 w 21600"/>
              <a:gd name="connsiteY2" fmla="*/ 17322 h 58837"/>
              <a:gd name="connsiteX3" fmla="*/ 9650 w 21600"/>
              <a:gd name="connsiteY3" fmla="*/ 11098 h 58837"/>
              <a:gd name="connsiteX4" fmla="*/ 2895 w 21600"/>
              <a:gd name="connsiteY4" fmla="*/ 58792 h 58837"/>
              <a:gd name="connsiteX5" fmla="*/ 0 w 21600"/>
              <a:gd name="connsiteY5" fmla="*/ 20172 h 58837"/>
              <a:gd name="connsiteX6" fmla="*/ 0 w 21600"/>
              <a:gd name="connsiteY6" fmla="*/ 0 h 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5883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9678" y="20492"/>
                  <a:pt x="16943" y="8511"/>
                  <a:pt x="9650" y="11098"/>
                </a:cubicBezTo>
                <a:cubicBezTo>
                  <a:pt x="6535" y="11381"/>
                  <a:pt x="4503" y="57280"/>
                  <a:pt x="2895" y="58792"/>
                </a:cubicBezTo>
                <a:cubicBezTo>
                  <a:pt x="1287" y="60304"/>
                  <a:pt x="485" y="2334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55C0A1"/>
          </a:solidFill>
          <a:ln>
            <a:solidFill>
              <a:srgbClr val="55C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768E1-8B9A-48D3-9F0B-D7794989DC7F}"/>
              </a:ext>
            </a:extLst>
          </p:cNvPr>
          <p:cNvSpPr txBox="1"/>
          <p:nvPr userDrawn="1"/>
        </p:nvSpPr>
        <p:spPr>
          <a:xfrm>
            <a:off x="704145" y="1461323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Expanded Content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5587A0-60EF-4B6B-8699-87B7B0C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820"/>
            <a:ext cx="4114800" cy="301180"/>
          </a:xfrm>
        </p:spPr>
        <p:txBody>
          <a:bodyPr/>
          <a:lstStyle>
            <a:lvl1pPr>
              <a:defRPr sz="1200"/>
            </a:lvl1pPr>
          </a:lstStyle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7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0036" y="6356350"/>
            <a:ext cx="225136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7" y="5693784"/>
            <a:ext cx="1093384" cy="116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7400" y="5664776"/>
            <a:ext cx="1244600" cy="11418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613400"/>
            <a:ext cx="12192000" cy="0"/>
          </a:xfrm>
          <a:prstGeom prst="line">
            <a:avLst/>
          </a:prstGeom>
          <a:ln w="5715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789"/>
            <a:ext cx="5181600" cy="4747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789"/>
            <a:ext cx="5181600" cy="4747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0D5A8-A78A-4C14-9B79-06FC64235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428CD-35A6-4549-9F0E-C98DB61DD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4FA5D3-CEC6-4A1C-8866-86B5326FDC63}"/>
              </a:ext>
            </a:extLst>
          </p:cNvPr>
          <p:cNvSpPr/>
          <p:nvPr userDrawn="1"/>
        </p:nvSpPr>
        <p:spPr>
          <a:xfrm>
            <a:off x="0" y="936302"/>
            <a:ext cx="12192000" cy="20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10AFE5-D911-4B45-A8DA-138DECF7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" y="136525"/>
            <a:ext cx="12167781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05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0D5A8-A78A-4C14-9B79-06FC64235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428CD-35A6-4549-9F0E-C98DB61DD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4FA5D3-CEC6-4A1C-8866-86B5326FDC63}"/>
              </a:ext>
            </a:extLst>
          </p:cNvPr>
          <p:cNvSpPr/>
          <p:nvPr userDrawn="1"/>
        </p:nvSpPr>
        <p:spPr>
          <a:xfrm>
            <a:off x="0" y="936302"/>
            <a:ext cx="12192000" cy="20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3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51219-CEB7-4E16-B914-07F49D04D7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20000"/>
                  <a:lumOff val="80000"/>
                  <a:alpha val="47000"/>
                </a:schemeClr>
              </a:gs>
              <a:gs pos="86000">
                <a:srgbClr val="D6E5FA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4" r:id="rId5"/>
    <p:sldLayoutId id="2147483664" r:id="rId6"/>
    <p:sldLayoutId id="2147483668" r:id="rId7"/>
    <p:sldLayoutId id="2147483669" r:id="rId8"/>
    <p:sldLayoutId id="2147483675" r:id="rId9"/>
    <p:sldLayoutId id="2147483676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B07EEB-7C47-4561-B08C-852DFFC5A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564" y="662291"/>
            <a:ext cx="9144000" cy="446925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5"/>
                </a:solidFill>
              </a:rPr>
            </a:br>
            <a:br>
              <a:rPr lang="en-US" b="1" dirty="0">
                <a:solidFill>
                  <a:schemeClr val="accent5"/>
                </a:solidFill>
              </a:rPr>
            </a:b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Lead Overview</a:t>
            </a:r>
            <a:br>
              <a:rPr lang="en-US" b="1" dirty="0">
                <a:solidFill>
                  <a:schemeClr val="accent5"/>
                </a:solidFill>
              </a:rPr>
            </a:br>
            <a:br>
              <a:rPr lang="en-US" dirty="0">
                <a:solidFill>
                  <a:schemeClr val="accent5"/>
                </a:solidFill>
              </a:rPr>
            </a:br>
            <a:r>
              <a:rPr lang="en-US" sz="3100" dirty="0">
                <a:solidFill>
                  <a:schemeClr val="accent5"/>
                </a:solidFill>
              </a:rPr>
              <a:t>Kimberly Ploszaj</a:t>
            </a:r>
            <a:br>
              <a:rPr lang="en-US" sz="3100" dirty="0">
                <a:solidFill>
                  <a:schemeClr val="accent5"/>
                </a:solidFill>
              </a:rPr>
            </a:br>
            <a:r>
              <a:rPr lang="en-US" sz="3100" dirty="0">
                <a:solidFill>
                  <a:schemeClr val="accent5"/>
                </a:solidFill>
              </a:rPr>
              <a:t>Supervising Environmental Analyst</a:t>
            </a:r>
            <a:br>
              <a:rPr lang="en-US" sz="3100" dirty="0">
                <a:solidFill>
                  <a:schemeClr val="accent5"/>
                </a:solidFill>
              </a:rPr>
            </a:br>
            <a:br>
              <a:rPr lang="en-US" sz="3100" dirty="0">
                <a:solidFill>
                  <a:schemeClr val="accent5"/>
                </a:solidFill>
              </a:rPr>
            </a:br>
            <a:r>
              <a:rPr lang="en-US" sz="3100" dirty="0">
                <a:solidFill>
                  <a:schemeClr val="accent5"/>
                </a:solidFill>
              </a:rPr>
              <a:t>March 15, 2022</a:t>
            </a:r>
            <a:br>
              <a:rPr lang="en-US" sz="3100" dirty="0">
                <a:solidFill>
                  <a:schemeClr val="accent5"/>
                </a:solidFill>
              </a:rPr>
            </a:br>
            <a:br>
              <a:rPr lang="en-US" sz="3100" dirty="0">
                <a:solidFill>
                  <a:schemeClr val="accent5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Environmental Health and Drinking Water Branch</a:t>
            </a:r>
            <a:br>
              <a:rPr lang="en-US" sz="53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5E14B1B-6D7E-4C67-9CD5-799F883F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39097"/>
            <a:ext cx="7892915" cy="663951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accent5"/>
                </a:solidFill>
              </a:rPr>
              <a:t>Child &gt; 6 in residence 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894D2777-2E77-4304-860C-055F056D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" y="1894445"/>
            <a:ext cx="10875941" cy="36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>
            <a:extLst>
              <a:ext uri="{FF2B5EF4-FFF2-40B4-BE49-F238E27FC236}">
                <a16:creationId xmlns:a16="http://schemas.microsoft.com/office/drawing/2014/main" id="{DAFEF96A-C8DB-447C-BC1C-B3099C11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28" y="4164807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>
            <a:extLst>
              <a:ext uri="{FF2B5EF4-FFF2-40B4-BE49-F238E27FC236}">
                <a16:creationId xmlns:a16="http://schemas.microsoft.com/office/drawing/2014/main" id="{0E542320-8BB4-4A9C-84A1-7A55040E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89" y="4164807"/>
            <a:ext cx="492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>
            <a:extLst>
              <a:ext uri="{FF2B5EF4-FFF2-40B4-BE49-F238E27FC236}">
                <a16:creationId xmlns:a16="http://schemas.microsoft.com/office/drawing/2014/main" id="{A46B18DE-625D-4C50-9BF0-F2C9517A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4" y="4164806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>
            <a:extLst>
              <a:ext uri="{FF2B5EF4-FFF2-40B4-BE49-F238E27FC236}">
                <a16:creationId xmlns:a16="http://schemas.microsoft.com/office/drawing/2014/main" id="{23B3950F-EC6C-432E-8DC5-2D3AC25B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962" y="4164805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91449-A01E-4AD4-AFA5-570B2511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024C740-E97F-4985-8BF0-5114D1A4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19" y="74489"/>
            <a:ext cx="7407275" cy="7637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F59D-FBB7-457E-B843-910FFBED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1" y="1660679"/>
            <a:ext cx="10870059" cy="5122831"/>
          </a:xfrm>
        </p:spPr>
        <p:txBody>
          <a:bodyPr rtlCol="0">
            <a:noAutofit/>
          </a:bodyPr>
          <a:lstStyle/>
          <a:p>
            <a:pPr indent="-137160">
              <a:defRPr/>
            </a:pPr>
            <a:endParaRPr lang="en-US" dirty="0"/>
          </a:p>
          <a:p>
            <a:pPr indent="-137160">
              <a:defRPr/>
            </a:pPr>
            <a:r>
              <a:rPr lang="en-US" dirty="0"/>
              <a:t>Presence of </a:t>
            </a:r>
            <a:r>
              <a:rPr lang="en-US" b="1" u="sng" dirty="0"/>
              <a:t>defective</a:t>
            </a:r>
            <a:r>
              <a:rPr lang="en-US" dirty="0"/>
              <a:t> paint </a:t>
            </a:r>
          </a:p>
          <a:p>
            <a:pPr indent="-137160">
              <a:defRPr/>
            </a:pPr>
            <a:r>
              <a:rPr lang="en-US" dirty="0"/>
              <a:t>Testing of the painted surfaces for lead </a:t>
            </a:r>
            <a:r>
              <a:rPr lang="en-US" b="1" u="sng" dirty="0"/>
              <a:t>is</a:t>
            </a:r>
            <a:r>
              <a:rPr lang="en-US" dirty="0"/>
              <a:t> required</a:t>
            </a:r>
          </a:p>
          <a:p>
            <a:pPr indent="-137160">
              <a:defRPr/>
            </a:pPr>
            <a:r>
              <a:rPr lang="en-US" dirty="0"/>
              <a:t>All defective surfaces shall be remediated by a </a:t>
            </a:r>
            <a:r>
              <a:rPr lang="en-US" b="1" u="sng" dirty="0"/>
              <a:t>certified EPA RRP firm</a:t>
            </a:r>
          </a:p>
          <a:p>
            <a:pPr indent="-137160">
              <a:defRPr/>
            </a:pPr>
            <a:r>
              <a:rPr lang="en-US" dirty="0"/>
              <a:t>The RRP firm </a:t>
            </a:r>
            <a:r>
              <a:rPr lang="en-US" b="1" u="sng" dirty="0"/>
              <a:t>shall employ</a:t>
            </a:r>
            <a:r>
              <a:rPr lang="en-US" b="1" dirty="0"/>
              <a:t> </a:t>
            </a:r>
            <a:r>
              <a:rPr lang="en-US" dirty="0"/>
              <a:t>workers/supervisor who have completed a HUD approved lead-safe work practice course</a:t>
            </a:r>
          </a:p>
          <a:p>
            <a:pPr indent="-137160">
              <a:defRPr/>
            </a:pPr>
            <a:r>
              <a:rPr lang="en-US" dirty="0"/>
              <a:t>A lead remediation plan </a:t>
            </a:r>
            <a:r>
              <a:rPr lang="en-US" b="1" u="sng" dirty="0"/>
              <a:t>shall</a:t>
            </a:r>
            <a:r>
              <a:rPr lang="en-US" dirty="0"/>
              <a:t> be developed</a:t>
            </a:r>
          </a:p>
          <a:p>
            <a:pPr indent="-137160">
              <a:defRPr/>
            </a:pPr>
            <a:r>
              <a:rPr lang="en-US" dirty="0"/>
              <a:t>At the completion of the job, a DPH licensed lead consultant contractor </a:t>
            </a:r>
            <a:r>
              <a:rPr lang="en-US" b="1" u="sng" dirty="0"/>
              <a:t>must</a:t>
            </a:r>
            <a:r>
              <a:rPr lang="en-US" dirty="0"/>
              <a:t> complete clearance dust wipes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8436" name="Picture 9">
            <a:extLst>
              <a:ext uri="{FF2B5EF4-FFF2-40B4-BE49-F238E27FC236}">
                <a16:creationId xmlns:a16="http://schemas.microsoft.com/office/drawing/2014/main" id="{256B1967-FBE8-4A45-8529-9D60BF2E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85" y="1578485"/>
            <a:ext cx="2989779" cy="12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28FE7-0697-4292-AF6A-AB73DBB1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>
            <a:extLst>
              <a:ext uri="{FF2B5EF4-FFF2-40B4-BE49-F238E27FC236}">
                <a16:creationId xmlns:a16="http://schemas.microsoft.com/office/drawing/2014/main" id="{1DDC8282-42A5-4819-A181-7E8EF748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9400" y="241300"/>
            <a:ext cx="2109788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accent5"/>
                </a:solidFill>
              </a:rPr>
              <a:t>Protect Your Family</a:t>
            </a: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8B0B4059-F2A6-491D-8945-9EB2B5C4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9000" y="241300"/>
            <a:ext cx="22098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accent5"/>
                </a:solidFill>
              </a:rPr>
              <a:t>EPA Renovate Right</a:t>
            </a:r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713F607-5865-4924-A440-6A387460FA8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774700"/>
            <a:ext cx="41783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EB2C6BE8-CBF1-4F2A-971E-A44A2F4C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74700"/>
            <a:ext cx="367188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D51D9CD5-FF0B-41E1-8800-D4DFB02D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44464"/>
            <a:ext cx="65405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C5860-9F82-419D-B21F-35E7D10E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E330D53-585D-4085-B7F5-87D315FA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"/>
            <a:ext cx="8689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EF5D437A-DC3F-4EEA-96E5-92CBF5B9F772}"/>
              </a:ext>
            </a:extLst>
          </p:cNvPr>
          <p:cNvSpPr/>
          <p:nvPr/>
        </p:nvSpPr>
        <p:spPr>
          <a:xfrm>
            <a:off x="1905000" y="484189"/>
            <a:ext cx="977900" cy="48418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DC546-4295-40F4-879D-719FCA6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83377C4D-E94E-4EF1-A24F-678D3111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6" y="174660"/>
            <a:ext cx="7407275" cy="73157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Scenario 2: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D9478F-32C8-422F-8A34-DD074D5C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94" y="1407559"/>
            <a:ext cx="11108076" cy="5188450"/>
          </a:xfrm>
        </p:spPr>
        <p:txBody>
          <a:bodyPr rtlCol="0">
            <a:normAutofit/>
          </a:bodyPr>
          <a:lstStyle/>
          <a:p>
            <a:pPr indent="-137160"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37160">
              <a:defRPr/>
            </a:pPr>
            <a:r>
              <a:rPr lang="en-US" sz="3600" dirty="0"/>
              <a:t>A project costs $33,000</a:t>
            </a:r>
          </a:p>
          <a:p>
            <a:pPr indent="-137160">
              <a:defRPr/>
            </a:pPr>
            <a:r>
              <a:rPr lang="en-US" sz="3600" dirty="0"/>
              <a:t>There are two children ages 5 and 2 in residence</a:t>
            </a:r>
          </a:p>
          <a:p>
            <a:pPr indent="-137160">
              <a:defRPr/>
            </a:pPr>
            <a:r>
              <a:rPr lang="en-US" sz="3600" dirty="0"/>
              <a:t>The defective paint has been tested for lead and is positive</a:t>
            </a:r>
          </a:p>
          <a:p>
            <a:pPr indent="-137160"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What are your next steps?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893FC-05E4-426D-A148-BB9337BE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CA72A41-62B1-4F85-B831-5CD534A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58" y="158349"/>
            <a:ext cx="5093949" cy="75328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/>
                </a:solidFill>
              </a:rPr>
              <a:t>Child &lt; 6 in residence </a:t>
            </a:r>
          </a:p>
        </p:txBody>
      </p:sp>
      <p:pic>
        <p:nvPicPr>
          <p:cNvPr id="24579" name="Picture 13">
            <a:extLst>
              <a:ext uri="{FF2B5EF4-FFF2-40B4-BE49-F238E27FC236}">
                <a16:creationId xmlns:a16="http://schemas.microsoft.com/office/drawing/2014/main" id="{30C81494-78A8-496A-9599-5092DF66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" y="2034034"/>
            <a:ext cx="11579474" cy="36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49BCE709-A589-456C-A88E-5C514183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23" y="5062592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62E487BE-222A-41C7-B47F-BCF50460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47" y="5056947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>
            <a:extLst>
              <a:ext uri="{FF2B5EF4-FFF2-40B4-BE49-F238E27FC236}">
                <a16:creationId xmlns:a16="http://schemas.microsoft.com/office/drawing/2014/main" id="{C6BFE007-9700-428B-9EE2-25B1FB2A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67" y="5033180"/>
            <a:ext cx="492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>
            <a:extLst>
              <a:ext uri="{FF2B5EF4-FFF2-40B4-BE49-F238E27FC236}">
                <a16:creationId xmlns:a16="http://schemas.microsoft.com/office/drawing/2014/main" id="{681AD06F-819D-4563-A2CC-F48BD253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732" y="5022906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>
            <a:extLst>
              <a:ext uri="{FF2B5EF4-FFF2-40B4-BE49-F238E27FC236}">
                <a16:creationId xmlns:a16="http://schemas.microsoft.com/office/drawing/2014/main" id="{156BE40C-44D9-4D90-A19C-5213FDFD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660" y="5056946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E0748-E533-4ABF-BE51-A093E65D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6208481-0B9C-454B-A140-9EE07E55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43" y="125064"/>
            <a:ext cx="7407275" cy="77266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4FF0-CFFE-4647-8E7D-4468748A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38" y="1787703"/>
            <a:ext cx="10926915" cy="4715838"/>
          </a:xfrm>
        </p:spPr>
        <p:txBody>
          <a:bodyPr rtlCol="0">
            <a:noAutofit/>
          </a:bodyPr>
          <a:lstStyle/>
          <a:p>
            <a:pPr indent="-137160">
              <a:defRPr/>
            </a:pPr>
            <a:r>
              <a:rPr lang="en-US" dirty="0"/>
              <a:t>A child &lt;6 years of age resides at the property and there is defective lead paint = </a:t>
            </a:r>
            <a:r>
              <a:rPr lang="en-US" b="1" u="sng" dirty="0"/>
              <a:t>a comprehensive lead inspection is required</a:t>
            </a:r>
          </a:p>
          <a:p>
            <a:pPr indent="-137160">
              <a:defRPr/>
            </a:pPr>
            <a:r>
              <a:rPr lang="en-US" dirty="0"/>
              <a:t>The comprehensive lead inspection </a:t>
            </a:r>
            <a:r>
              <a:rPr lang="en-US" b="1" u="sng" dirty="0"/>
              <a:t>will identify all lead hazards</a:t>
            </a:r>
            <a:r>
              <a:rPr lang="en-US" dirty="0"/>
              <a:t> in paint, dust, water and soil</a:t>
            </a:r>
          </a:p>
          <a:p>
            <a:pPr indent="-137160">
              <a:defRPr/>
            </a:pPr>
            <a:r>
              <a:rPr lang="en-US" dirty="0"/>
              <a:t>All lead hazards </a:t>
            </a:r>
            <a:r>
              <a:rPr lang="en-US" b="1" u="sng" dirty="0"/>
              <a:t>shall</a:t>
            </a:r>
            <a:r>
              <a:rPr lang="en-US" dirty="0"/>
              <a:t> be abated</a:t>
            </a:r>
          </a:p>
          <a:p>
            <a:pPr indent="-137160">
              <a:defRPr/>
            </a:pPr>
            <a:r>
              <a:rPr lang="en-US" dirty="0"/>
              <a:t>All intact leaded surfaces </a:t>
            </a:r>
            <a:r>
              <a:rPr lang="en-US" b="1" u="sng" dirty="0"/>
              <a:t>shall</a:t>
            </a:r>
            <a:r>
              <a:rPr lang="en-US" dirty="0"/>
              <a:t> be placed on a management plan</a:t>
            </a:r>
          </a:p>
          <a:p>
            <a:pPr indent="-137160">
              <a:defRPr/>
            </a:pPr>
            <a:r>
              <a:rPr lang="en-US" dirty="0"/>
              <a:t> A lead abatement plan or a lead management plan </a:t>
            </a:r>
            <a:r>
              <a:rPr lang="en-US" b="1" u="sng" dirty="0"/>
              <a:t>shall</a:t>
            </a:r>
            <a:r>
              <a:rPr lang="en-US" dirty="0"/>
              <a:t> be developed by a licensed lead consultant contractor</a:t>
            </a:r>
          </a:p>
          <a:p>
            <a:pPr indent="-137160"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5604" name="Picture 12">
            <a:extLst>
              <a:ext uri="{FF2B5EF4-FFF2-40B4-BE49-F238E27FC236}">
                <a16:creationId xmlns:a16="http://schemas.microsoft.com/office/drawing/2014/main" id="{F71F2250-9143-47A5-A33C-575F5294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25" y="5130354"/>
            <a:ext cx="26114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7145A-F1F7-4F62-AE18-1DC23D2C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F6639C5-A682-4A60-A461-1017B9CB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17" y="79689"/>
            <a:ext cx="7407275" cy="75771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2F0A-E6FF-4FF0-9FCB-F3F20EC6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57" y="1734556"/>
            <a:ext cx="11628829" cy="4958076"/>
          </a:xfrm>
        </p:spPr>
        <p:txBody>
          <a:bodyPr rtlCol="0">
            <a:noAutofit/>
          </a:bodyPr>
          <a:lstStyle/>
          <a:p>
            <a:pPr indent="-137160">
              <a:defRPr/>
            </a:pPr>
            <a:r>
              <a:rPr lang="en-US" sz="3200" dirty="0"/>
              <a:t>A lead abatement plan </a:t>
            </a:r>
            <a:r>
              <a:rPr lang="en-US" sz="3200" b="1" u="sng" dirty="0"/>
              <a:t>shall</a:t>
            </a:r>
            <a:r>
              <a:rPr lang="en-US" sz="3200" dirty="0"/>
              <a:t> be approved by the local health department before any work can begin</a:t>
            </a:r>
          </a:p>
          <a:p>
            <a:pPr indent="-137160">
              <a:defRPr/>
            </a:pPr>
            <a:r>
              <a:rPr lang="en-US" sz="3200" dirty="0"/>
              <a:t>All abatement work </a:t>
            </a:r>
            <a:r>
              <a:rPr lang="en-US" sz="3200" b="1" u="sng" dirty="0"/>
              <a:t>shall</a:t>
            </a:r>
            <a:r>
              <a:rPr lang="en-US" sz="3200" dirty="0"/>
              <a:t> be performed by a DPH licensed lead abatement contractor that </a:t>
            </a:r>
            <a:r>
              <a:rPr lang="en-US" sz="3200" b="1" u="sng" dirty="0"/>
              <a:t>employs</a:t>
            </a:r>
            <a:r>
              <a:rPr lang="en-US" sz="3200" dirty="0"/>
              <a:t> certified supervisors and workers</a:t>
            </a:r>
          </a:p>
          <a:p>
            <a:pPr indent="-137160">
              <a:defRPr/>
            </a:pPr>
            <a:r>
              <a:rPr lang="en-US" sz="3200" dirty="0"/>
              <a:t>At the completion of the job, a DPH licensed lead consultant </a:t>
            </a:r>
            <a:r>
              <a:rPr lang="en-US" sz="3200" b="1" u="sng" dirty="0"/>
              <a:t>shall</a:t>
            </a:r>
            <a:r>
              <a:rPr lang="en-US" sz="3200" dirty="0"/>
              <a:t> complete clearance dust wipes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FF8D5DA-0FD3-4170-AD14-2B15DE14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05" y="5045593"/>
            <a:ext cx="25288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1AD19-D1A3-4194-897A-93C088CA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E758B640-A9D9-4BDB-B807-CD91A2B44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0"/>
            <a:ext cx="84883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A29737D9-09CD-481C-AA82-F4934F2627F7}"/>
              </a:ext>
            </a:extLst>
          </p:cNvPr>
          <p:cNvSpPr/>
          <p:nvPr/>
        </p:nvSpPr>
        <p:spPr>
          <a:xfrm>
            <a:off x="2971800" y="238125"/>
            <a:ext cx="977900" cy="4841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86D23-C98F-478A-AE49-E94B4096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2131-C304-459D-AE14-D5FC0CC0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93" y="1173163"/>
            <a:ext cx="9852917" cy="2925762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accent5"/>
                </a:solidFill>
              </a:rPr>
              <a:t>Does this look lead safe?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0F951E3-ED7C-4EB1-B559-4D2998B2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593" y="4098925"/>
            <a:ext cx="9626885" cy="136366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</a:rPr>
              <a:t>Let’s take a look……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D6903345-59FE-405F-B609-C9CBC08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4" y="149225"/>
            <a:ext cx="58197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05CBB-4A15-4AA9-9242-3F3DBFE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8C9FF3F-E43F-489C-A141-D35F7464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65244"/>
            <a:ext cx="4343186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b="1" dirty="0">
                <a:solidFill>
                  <a:schemeClr val="accent5"/>
                </a:solidFill>
              </a:rPr>
              <a:t>Challenges</a:t>
            </a:r>
            <a:r>
              <a:rPr lang="en-US" altLang="en-US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11799A1-8E58-4051-B1E1-99B0EB4E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75" y="1692668"/>
            <a:ext cx="11513049" cy="4677310"/>
          </a:xfrm>
        </p:spPr>
        <p:txBody>
          <a:bodyPr rtlCol="0">
            <a:normAutofit/>
          </a:bodyPr>
          <a:lstStyle/>
          <a:p>
            <a:pPr marL="34290" indent="0">
              <a:buNone/>
              <a:defRPr/>
            </a:pPr>
            <a:r>
              <a:rPr lang="en-US" altLang="en-US" dirty="0"/>
              <a:t>Programs not……</a:t>
            </a:r>
          </a:p>
          <a:p>
            <a:pPr indent="-137160">
              <a:defRPr/>
            </a:pPr>
            <a:r>
              <a:rPr lang="en-US" altLang="en-US" dirty="0"/>
              <a:t>using the pre-checklists</a:t>
            </a:r>
          </a:p>
          <a:p>
            <a:pPr indent="-137160">
              <a:defRPr/>
            </a:pPr>
            <a:r>
              <a:rPr lang="en-US" altLang="en-US" dirty="0"/>
              <a:t>knowing the difference between lead remediation and lead abatement</a:t>
            </a:r>
          </a:p>
          <a:p>
            <a:pPr indent="-137160">
              <a:defRPr/>
            </a:pPr>
            <a:r>
              <a:rPr lang="en-US" altLang="en-US" dirty="0"/>
              <a:t>involving licensed lead practitioners and the local health department when lead abatement is required</a:t>
            </a:r>
          </a:p>
          <a:p>
            <a:pPr indent="-137160">
              <a:defRPr/>
            </a:pPr>
            <a:r>
              <a:rPr lang="en-US" altLang="en-US" dirty="0"/>
              <a:t>seeking approval for work order changes, for lead abatement projects, from the local health department</a:t>
            </a:r>
          </a:p>
          <a:p>
            <a:pPr indent="-137160">
              <a:defRPr/>
            </a:pPr>
            <a:r>
              <a:rPr lang="en-US" altLang="en-US" dirty="0"/>
              <a:t>ensuring clearance dust wipes are required at the end of lead remediation and abatement work</a:t>
            </a:r>
          </a:p>
          <a:p>
            <a:pPr indent="-137160">
              <a:defRPr/>
            </a:pPr>
            <a:endParaRPr lang="en-US" altLang="en-US" dirty="0"/>
          </a:p>
        </p:txBody>
      </p:sp>
      <p:pic>
        <p:nvPicPr>
          <p:cNvPr id="29700" name="Picture 7">
            <a:extLst>
              <a:ext uri="{FF2B5EF4-FFF2-40B4-BE49-F238E27FC236}">
                <a16:creationId xmlns:a16="http://schemas.microsoft.com/office/drawing/2014/main" id="{443CC70D-483F-48C7-9133-1A5620FA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05" y="1079644"/>
            <a:ext cx="2685622" cy="150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C758A-0CB3-4F80-A3C1-5E291B8D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5A7E99A-8535-44CE-8CCF-E91F1D3D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87" y="148976"/>
            <a:ext cx="10135670" cy="6842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When in doubt….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CB0BC95-BA3C-40E7-AC55-1E2F3CBA6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75" y="1285876"/>
            <a:ext cx="11441131" cy="5269036"/>
          </a:xfrm>
        </p:spPr>
        <p:txBody>
          <a:bodyPr rtlCol="0">
            <a:normAutofit/>
          </a:bodyPr>
          <a:lstStyle/>
          <a:p>
            <a:pPr marL="34290" indent="0">
              <a:buNone/>
              <a:defRPr/>
            </a:pPr>
            <a:endParaRPr lang="en-US" altLang="en-US" sz="4000" dirty="0">
              <a:solidFill>
                <a:srgbClr val="0070C0"/>
              </a:solidFill>
            </a:endParaRPr>
          </a:p>
          <a:p>
            <a:pPr marL="34290" indent="0">
              <a:buNone/>
              <a:defRPr/>
            </a:pPr>
            <a:r>
              <a:rPr lang="en-US" altLang="en-US" sz="4000" dirty="0"/>
              <a:t>Call DPH</a:t>
            </a:r>
          </a:p>
          <a:p>
            <a:pPr indent="-137160">
              <a:defRPr/>
            </a:pPr>
            <a:r>
              <a:rPr lang="en-US" altLang="en-US" sz="3800" dirty="0"/>
              <a:t>DPH has authority to take action for any lead abatement violations</a:t>
            </a:r>
          </a:p>
          <a:p>
            <a:pPr indent="-137160">
              <a:defRPr/>
            </a:pPr>
            <a:r>
              <a:rPr lang="en-US" altLang="en-US" sz="3800" dirty="0"/>
              <a:t>EPA has authority to take action for any lead remediation violations</a:t>
            </a:r>
          </a:p>
          <a:p>
            <a:pPr indent="-137160">
              <a:defRPr/>
            </a:pPr>
            <a:endParaRPr lang="en-US" altLang="en-US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84C9220C-99E2-4BDC-BA30-DDD35AF7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13" y="4742757"/>
            <a:ext cx="3030876" cy="19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5257E-D058-4182-8AB9-E34E149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>
            <a:extLst>
              <a:ext uri="{FF2B5EF4-FFF2-40B4-BE49-F238E27FC236}">
                <a16:creationId xmlns:a16="http://schemas.microsoft.com/office/drawing/2014/main" id="{63AB6398-631A-4DCB-8A73-44790181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125664"/>
            <a:ext cx="86233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1">
            <a:extLst>
              <a:ext uri="{FF2B5EF4-FFF2-40B4-BE49-F238E27FC236}">
                <a16:creationId xmlns:a16="http://schemas.microsoft.com/office/drawing/2014/main" id="{7D7E4989-873A-478F-B2F0-C1B45D8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</a:rPr>
              <a:t>Questions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9EAFE-4418-4A2A-BF9C-5C8327BB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6339F17-4D76-43CA-9312-D2A4009B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889" y="158862"/>
            <a:ext cx="10104383" cy="7500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Contact Information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78778FC8-EA8E-4271-9016-D59AD642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89" y="2193032"/>
            <a:ext cx="9928992" cy="4038600"/>
          </a:xfrm>
        </p:spPr>
        <p:txBody>
          <a:bodyPr rtlCol="0">
            <a:normAutofit/>
          </a:bodyPr>
          <a:lstStyle/>
          <a:p>
            <a:pPr marL="34290" indent="0">
              <a:buNone/>
              <a:defRPr/>
            </a:pPr>
            <a:r>
              <a:rPr lang="en-US" altLang="en-US" sz="3600" dirty="0"/>
              <a:t>Kimberly Ploszaj</a:t>
            </a:r>
          </a:p>
          <a:p>
            <a:pPr marL="34290" indent="0">
              <a:buNone/>
              <a:defRPr/>
            </a:pPr>
            <a:r>
              <a:rPr lang="en-US" altLang="en-US" sz="3600" dirty="0"/>
              <a:t>Supervising Environmental Analyst</a:t>
            </a:r>
          </a:p>
          <a:p>
            <a:pPr marL="34290" indent="0">
              <a:buNone/>
              <a:defRPr/>
            </a:pPr>
            <a:r>
              <a:rPr lang="en-US" altLang="en-US" sz="3600" dirty="0"/>
              <a:t>State of Connecticut </a:t>
            </a:r>
          </a:p>
          <a:p>
            <a:pPr marL="34290" indent="0">
              <a:buNone/>
              <a:defRPr/>
            </a:pPr>
            <a:r>
              <a:rPr lang="en-US" altLang="en-US" sz="3600" dirty="0"/>
              <a:t>Department of Public Health</a:t>
            </a:r>
          </a:p>
          <a:p>
            <a:pPr marL="34290" indent="0">
              <a:buNone/>
              <a:defRPr/>
            </a:pPr>
            <a:r>
              <a:rPr lang="en-US" altLang="en-US" sz="3600" dirty="0"/>
              <a:t>(860) 509-7959</a:t>
            </a:r>
          </a:p>
          <a:p>
            <a:pPr marL="34290" indent="0">
              <a:buNone/>
              <a:defRPr/>
            </a:pPr>
            <a:r>
              <a:rPr lang="en-US" altLang="en-US" sz="3600" dirty="0"/>
              <a:t>kimberly.ploszaj@ct.gov</a:t>
            </a:r>
          </a:p>
          <a:p>
            <a:pPr indent="-137160">
              <a:defRPr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ACA106-4236-4340-AB45-979DEE39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33229E5-694B-48E2-82B0-1C2FAAD1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" y="2135595"/>
            <a:ext cx="3510918" cy="468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47D48635-95CE-454B-AE51-15A12564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54" y="41181"/>
            <a:ext cx="5214703" cy="32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5A23E987-E7AA-4E1D-9E36-32880957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10" y="2681555"/>
            <a:ext cx="3102404" cy="413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412E8EE1-6C01-477F-9B8D-29EF975B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20" y="565150"/>
            <a:ext cx="4558883" cy="60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8A086145-17F9-44C1-9CE8-3F39BD7C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02" y="533400"/>
            <a:ext cx="4583132" cy="61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EEE2A-7F2F-4A97-B26E-49CB67BF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C8EB3AF6-69F3-4407-BF74-F20E0BA7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1" y="440778"/>
            <a:ext cx="4574020" cy="60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>
            <a:extLst>
              <a:ext uri="{FF2B5EF4-FFF2-40B4-BE49-F238E27FC236}">
                <a16:creationId xmlns:a16="http://schemas.microsoft.com/office/drawing/2014/main" id="{7A83D624-C168-491C-93CA-3E04ACFD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0" y="440778"/>
            <a:ext cx="4574020" cy="609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C67FC-09A8-4A26-AD75-C2F4C7CF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F8268ED6-A554-494F-89F1-AFA790CF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7" y="219074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>
            <a:extLst>
              <a:ext uri="{FF2B5EF4-FFF2-40B4-BE49-F238E27FC236}">
                <a16:creationId xmlns:a16="http://schemas.microsoft.com/office/drawing/2014/main" id="{90693E89-B34F-4EC0-BA67-9F97134D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27" y="3619447"/>
            <a:ext cx="3429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>
            <a:extLst>
              <a:ext uri="{FF2B5EF4-FFF2-40B4-BE49-F238E27FC236}">
                <a16:creationId xmlns:a16="http://schemas.microsoft.com/office/drawing/2014/main" id="{3C9BC4C8-8FAF-4B82-8420-9E4D376E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45" y="219074"/>
            <a:ext cx="28098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CD956-ABD4-45F9-9111-3661B67A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>
            <a:extLst>
              <a:ext uri="{FF2B5EF4-FFF2-40B4-BE49-F238E27FC236}">
                <a16:creationId xmlns:a16="http://schemas.microsoft.com/office/drawing/2014/main" id="{936D526B-AA58-4C75-9032-D3BF95DF0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7192" y="4472685"/>
            <a:ext cx="7640529" cy="767136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</a:rPr>
              <a:t>CDBG Small Cities Funding CHART </a:t>
            </a:r>
          </a:p>
        </p:txBody>
      </p:sp>
      <p:pic>
        <p:nvPicPr>
          <p:cNvPr id="11267" name="Picture 17">
            <a:extLst>
              <a:ext uri="{FF2B5EF4-FFF2-40B4-BE49-F238E27FC236}">
                <a16:creationId xmlns:a16="http://schemas.microsoft.com/office/drawing/2014/main" id="{544A96FC-4900-4276-ADA7-F367CA87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2" y="635096"/>
            <a:ext cx="5908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5D49A925-C6F1-40C4-AD58-93A10DB8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0"/>
            <a:ext cx="896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BB633-FDF4-48DA-B109-989D2D81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AC40-AADD-486F-9834-7CE4202347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D2F24678-5DB3-407A-8496-21F9340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6" y="87330"/>
            <a:ext cx="7407275" cy="85874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Scenario 1: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0D7E0-8710-4CA6-BAA8-B6B72B68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04" y="1768868"/>
            <a:ext cx="10886577" cy="5001802"/>
          </a:xfrm>
        </p:spPr>
        <p:txBody>
          <a:bodyPr rtlCol="0">
            <a:normAutofit/>
          </a:bodyPr>
          <a:lstStyle/>
          <a:p>
            <a:pPr indent="-137160">
              <a:buClr>
                <a:schemeClr val="tx1"/>
              </a:buClr>
              <a:defRPr/>
            </a:pPr>
            <a:r>
              <a:rPr lang="en-US" sz="3600" dirty="0"/>
              <a:t>A project costs $17,500</a:t>
            </a:r>
          </a:p>
          <a:p>
            <a:pPr indent="-137160">
              <a:buClr>
                <a:schemeClr val="tx1"/>
              </a:buClr>
              <a:defRPr/>
            </a:pPr>
            <a:r>
              <a:rPr lang="en-US" sz="3600" dirty="0"/>
              <a:t>There are three children ages 11, 8 and 7 in residence</a:t>
            </a:r>
          </a:p>
          <a:p>
            <a:pPr indent="-137160">
              <a:buClr>
                <a:schemeClr val="tx1"/>
              </a:buClr>
              <a:defRPr/>
            </a:pPr>
            <a:r>
              <a:rPr lang="en-US" sz="3600" dirty="0"/>
              <a:t>The property has not been tested for lead paint</a:t>
            </a:r>
          </a:p>
          <a:p>
            <a:pPr indent="-137160">
              <a:buClr>
                <a:schemeClr val="tx1"/>
              </a:buClr>
              <a:defRPr/>
            </a:pPr>
            <a:r>
              <a:rPr lang="en-US" sz="3600" dirty="0"/>
              <a:t>Many areas at the property have defective paint</a:t>
            </a:r>
          </a:p>
          <a:p>
            <a:pPr marL="0" indent="0" algn="ctr">
              <a:buNone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What are your next steps?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853D2-D9D8-43EB-AD9C-14E28681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PH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F7680E-1464-42B2-ABC6-2FB440DEE0A1}" vid="{95D3BF07-E920-4C29-9408-49C39D144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849E05F11F34188A0B7559D96DD0F" ma:contentTypeVersion="0" ma:contentTypeDescription="Create a new document." ma:contentTypeScope="" ma:versionID="8b7a221a68135835cd7456b93ecfff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B565D2-DAD3-4447-9D6D-6682188F910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3FB59125-E576-4958-A406-62EC1DCC8E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A6475-A802-4BEB-80B1-ABC77AEA1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08D7827-D99F-4586-87EE-214AB8184E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481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DPH slides</vt:lpstr>
      <vt:lpstr>   Lead Overview  Kimberly Ploszaj Supervising Environmental Analyst  March 15, 2022  Environmental Health and Drinking Water Branch </vt:lpstr>
      <vt:lpstr>Does this look lead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1:</vt:lpstr>
      <vt:lpstr>Child &gt; 6 in residence </vt:lpstr>
      <vt:lpstr>Answer:</vt:lpstr>
      <vt:lpstr>PowerPoint Presentation</vt:lpstr>
      <vt:lpstr>PowerPoint Presentation</vt:lpstr>
      <vt:lpstr>PowerPoint Presentation</vt:lpstr>
      <vt:lpstr>Scenario 2:</vt:lpstr>
      <vt:lpstr>Child &lt; 6 in residence </vt:lpstr>
      <vt:lpstr>Answer:</vt:lpstr>
      <vt:lpstr>Answer:</vt:lpstr>
      <vt:lpstr>PowerPoint Presentation</vt:lpstr>
      <vt:lpstr>PowerPoint Presentation</vt:lpstr>
      <vt:lpstr>Challenges </vt:lpstr>
      <vt:lpstr>When in doubt….</vt:lpstr>
      <vt:lpstr>Questions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BRANCH/SECTION/PROGRAM/OFFICE</dc:title>
  <dc:creator>Wagner, Laurie Ann</dc:creator>
  <cp:lastModifiedBy>Ploszaj, Kimberly</cp:lastModifiedBy>
  <cp:revision>183</cp:revision>
  <cp:lastPrinted>2020-11-07T00:06:42Z</cp:lastPrinted>
  <dcterms:created xsi:type="dcterms:W3CDTF">2020-01-31T13:33:33Z</dcterms:created>
  <dcterms:modified xsi:type="dcterms:W3CDTF">2022-02-23T17:39:40Z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0x010100E5E849E05F11F34188A0B7559D96DD0F</vt:lpwstr>
  </property>
</Properties>
</file>