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8" r:id="rId2"/>
    <p:sldId id="528" r:id="rId3"/>
    <p:sldId id="260" r:id="rId4"/>
    <p:sldId id="366" r:id="rId5"/>
    <p:sldId id="582" r:id="rId6"/>
    <p:sldId id="357" r:id="rId7"/>
    <p:sldId id="386" r:id="rId8"/>
    <p:sldId id="361" r:id="rId9"/>
    <p:sldId id="362" r:id="rId10"/>
    <p:sldId id="266" r:id="rId11"/>
    <p:sldId id="267" r:id="rId12"/>
    <p:sldId id="271" r:id="rId13"/>
    <p:sldId id="356" r:id="rId14"/>
    <p:sldId id="270" r:id="rId15"/>
    <p:sldId id="274" r:id="rId16"/>
    <p:sldId id="272" r:id="rId17"/>
    <p:sldId id="587" r:id="rId18"/>
    <p:sldId id="588" r:id="rId19"/>
    <p:sldId id="589" r:id="rId20"/>
    <p:sldId id="590" r:id="rId21"/>
    <p:sldId id="602" r:id="rId22"/>
    <p:sldId id="603" r:id="rId23"/>
    <p:sldId id="604" r:id="rId24"/>
    <p:sldId id="594" r:id="rId25"/>
    <p:sldId id="595" r:id="rId26"/>
    <p:sldId id="596" r:id="rId27"/>
    <p:sldId id="597" r:id="rId28"/>
    <p:sldId id="598" r:id="rId29"/>
    <p:sldId id="599" r:id="rId30"/>
    <p:sldId id="586" r:id="rId31"/>
    <p:sldId id="559" r:id="rId32"/>
    <p:sldId id="561" r:id="rId33"/>
    <p:sldId id="605" r:id="rId34"/>
    <p:sldId id="606" r:id="rId35"/>
    <p:sldId id="607" r:id="rId36"/>
    <p:sldId id="541" r:id="rId37"/>
    <p:sldId id="539" r:id="rId38"/>
    <p:sldId id="540" r:id="rId39"/>
    <p:sldId id="574" r:id="rId40"/>
    <p:sldId id="575" r:id="rId41"/>
    <p:sldId id="576" r:id="rId42"/>
    <p:sldId id="365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35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36" autoAdjust="0"/>
    <p:restoredTop sz="95324" autoAdjust="0"/>
  </p:normalViewPr>
  <p:slideViewPr>
    <p:cSldViewPr snapToGrid="0">
      <p:cViewPr varScale="1">
        <p:scale>
          <a:sx n="103" d="100"/>
          <a:sy n="103" d="100"/>
        </p:scale>
        <p:origin x="120" y="3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4"/>
    </p:cViewPr>
  </p:sorterViewPr>
  <p:notesViewPr>
    <p:cSldViewPr snapToGrid="0">
      <p:cViewPr varScale="1">
        <p:scale>
          <a:sx n="51" d="100"/>
          <a:sy n="51" d="100"/>
        </p:scale>
        <p:origin x="26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3/14/2022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3/14/2022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>
                <a:solidFill>
                  <a:srgbClr val="4D3E2F"/>
                </a:solidFill>
              </a:rPr>
              <a:pPr/>
              <a:t>30</a:t>
            </a:fld>
            <a:endParaRPr lang="en-US" dirty="0">
              <a:solidFill>
                <a:srgbClr val="4D3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7A5549-F6BE-42A1-A033-434B7675AF74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 dirty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042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0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0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2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3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5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6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jpg"/><Relationship Id="rId7" Type="http://schemas.openxmlformats.org/officeDocument/2006/relationships/image" Target="../media/image2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47.jp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6.jpg"/><Relationship Id="rId7" Type="http://schemas.openxmlformats.org/officeDocument/2006/relationships/image" Target="../media/image57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0.jpg"/><Relationship Id="rId4" Type="http://schemas.openxmlformats.org/officeDocument/2006/relationships/image" Target="../media/image22.jpg"/><Relationship Id="rId9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hudexchange.info/resource/5119/environmental-review-record-related-federal-laws-and-authorities-partner-worksheet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517" y="3019706"/>
            <a:ext cx="5003213" cy="2387600"/>
          </a:xfrm>
        </p:spPr>
        <p:txBody>
          <a:bodyPr>
            <a:normAutofit/>
          </a:bodyPr>
          <a:lstStyle/>
          <a:p>
            <a:r>
              <a:rPr lang="en-US" dirty="0"/>
              <a:t>Part 58 Basics Environmental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15, 2022 </a:t>
            </a:r>
          </a:p>
        </p:txBody>
      </p:sp>
      <p:pic>
        <p:nvPicPr>
          <p:cNvPr id="1028" name="Picture 4" descr="Image result for ct department of housing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2" y="-4533"/>
            <a:ext cx="2918043" cy="20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D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93" y="1602"/>
            <a:ext cx="2053572" cy="20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782"/>
            <a:ext cx="1505054" cy="16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Environmental Review?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8135427" cy="46206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ook Antiqua" panose="02040602050305030304" pitchFamily="18" charset="0"/>
              </a:rPr>
              <a:t>Analysis of the impact of a project on the surrounding environment and vice versa.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2677"/>
            <a:ext cx="6096000" cy="342900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77" y="157297"/>
            <a:ext cx="2419191" cy="33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87" y="3192677"/>
            <a:ext cx="526728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1087" y="1594884"/>
            <a:ext cx="9250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To document that our HUD funded projects are not harming the</a:t>
            </a:r>
          </a:p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environment and that the environment is not impacting our projects.</a:t>
            </a:r>
          </a:p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To provide decent, safe, and sanitary housing.</a:t>
            </a:r>
          </a:p>
          <a:p>
            <a:pPr algn="ctr"/>
            <a:r>
              <a:rPr lang="en-US" sz="2400" i="1" dirty="0">
                <a:solidFill>
                  <a:srgbClr val="FF0000"/>
                </a:solidFill>
                <a:latin typeface="Calibri,Italic"/>
              </a:rPr>
              <a:t>(Don’t commit funds before you do it.)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5" y="3400103"/>
            <a:ext cx="4615922" cy="3121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3" y="3400103"/>
            <a:ext cx="4977721" cy="31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Golden Rule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4455" y="1937802"/>
            <a:ext cx="99520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R="19280"/>
            <a:r>
              <a:rPr lang="en-US" sz="2200" dirty="0">
                <a:latin typeface="Book Antiqua" panose="02040602050305030304" pitchFamily="18" charset="0"/>
              </a:rPr>
              <a:t>Sec. 58.22 Limitations on activities pending clearance.</a:t>
            </a:r>
          </a:p>
          <a:p>
            <a:pPr marR="19280"/>
            <a:endParaRPr lang="en-US" sz="2200" dirty="0">
              <a:latin typeface="Book Antiqua" panose="02040602050305030304" pitchFamily="18" charset="0"/>
            </a:endParaRPr>
          </a:p>
          <a:p>
            <a:r>
              <a:rPr lang="en-US" sz="2200" dirty="0">
                <a:latin typeface="Book Antiqua" panose="02040602050305030304" pitchFamily="18" charset="0"/>
              </a:rPr>
              <a:t>(a)Neither a recipient nor any participant in the development process, including public or private nonprofit or for-profit entities, or any of their contractors, may commit HUD assistance under a program listed in Sec. 58.1(b)on an activity or project until HUD or the state has approved the recipient's RROF and the related certification from the responsible entity.</a:t>
            </a:r>
          </a:p>
          <a:p>
            <a:endParaRPr lang="en-US" sz="2200" dirty="0">
              <a:latin typeface="Book Antiqua" panose="02040602050305030304" pitchFamily="18" charset="0"/>
            </a:endParaRPr>
          </a:p>
          <a:p>
            <a:r>
              <a:rPr lang="en-US" sz="2200" dirty="0">
                <a:latin typeface="Book Antiqua" panose="02040602050305030304" pitchFamily="18" charset="0"/>
              </a:rPr>
              <a:t>In addition, until the RROF and the related certification have been approved, neither a recipient nor any participant in the development process may commit non-HUD funds on or undertake an activity or project under a program listed in Sec. 58.1(b) if the activity or project would have an adverse environmental.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4455" y="1090321"/>
            <a:ext cx="9394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B358"/>
                </a:solidFill>
              </a:rPr>
              <a:t>Remember the other Golden Rule? Whoever holds the gold, makes the rules!!</a:t>
            </a:r>
          </a:p>
        </p:txBody>
      </p:sp>
    </p:spTree>
    <p:extLst>
      <p:ext uri="{BB962C8B-B14F-4D97-AF65-F5344CB8AC3E}">
        <p14:creationId xmlns:p14="http://schemas.microsoft.com/office/powerpoint/2010/main" val="52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Which Activities will Require an Environmental Review?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>
                <a:latin typeface="Book Antiqua" panose="02040602050305030304" pitchFamily="18" charset="0"/>
              </a:rPr>
              <a:t>ALL OF THEM</a:t>
            </a:r>
            <a:r>
              <a:rPr lang="en-US" sz="9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44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Environmental Review Process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9" t="21086" r="-1" b="207"/>
          <a:stretch/>
        </p:blipFill>
        <p:spPr>
          <a:xfrm>
            <a:off x="2299326" y="1320327"/>
            <a:ext cx="8769167" cy="52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the Project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9943" y="1565779"/>
            <a:ext cx="9548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Most important aspect of review!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Understand the actual physical project.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Describe what is happening.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Must include the entire project, not just portion being funded with HUD money.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do not pass 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4344984"/>
            <a:ext cx="2281382" cy="22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Review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26" b="418"/>
          <a:stretch/>
        </p:blipFill>
        <p:spPr>
          <a:xfrm>
            <a:off x="2806995" y="1487632"/>
            <a:ext cx="8197703" cy="50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23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245" y="1977986"/>
            <a:ext cx="3319503" cy="1452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43948" y="1969686"/>
            <a:ext cx="3337483" cy="1460465"/>
          </a:xfrm>
          <a:custGeom>
            <a:avLst/>
            <a:gdLst/>
            <a:ahLst/>
            <a:cxnLst/>
            <a:rect l="l" t="t" r="r" b="b"/>
            <a:pathLst>
              <a:path w="3677412" h="1609216">
                <a:moveTo>
                  <a:pt x="3672839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1609216"/>
                </a:lnTo>
                <a:lnTo>
                  <a:pt x="9143" y="1609216"/>
                </a:lnTo>
                <a:lnTo>
                  <a:pt x="9143" y="9144"/>
                </a:lnTo>
                <a:lnTo>
                  <a:pt x="3677412" y="9144"/>
                </a:lnTo>
                <a:lnTo>
                  <a:pt x="3677412" y="3048"/>
                </a:lnTo>
                <a:lnTo>
                  <a:pt x="3675888" y="1397"/>
                </a:lnTo>
                <a:lnTo>
                  <a:pt x="3672839" y="0"/>
                </a:lnTo>
                <a:close/>
              </a:path>
              <a:path w="3677412" h="1609216">
                <a:moveTo>
                  <a:pt x="3677412" y="9144"/>
                </a:moveTo>
                <a:lnTo>
                  <a:pt x="3666743" y="9144"/>
                </a:lnTo>
                <a:lnTo>
                  <a:pt x="3666743" y="1609216"/>
                </a:lnTo>
                <a:lnTo>
                  <a:pt x="3677412" y="1609216"/>
                </a:lnTo>
                <a:lnTo>
                  <a:pt x="36774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81523" y="1691564"/>
            <a:ext cx="4277317" cy="41488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545"/>
              </a:lnSpc>
              <a:spcBef>
                <a:spcPts val="17"/>
              </a:spcBef>
            </a:pPr>
            <a:endParaRPr sz="545" dirty="0">
              <a:solidFill>
                <a:srgbClr val="4D3E2F"/>
              </a:solidFill>
            </a:endParaRPr>
          </a:p>
          <a:p>
            <a:pPr marL="322743" marR="175203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nm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al,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planning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spcBef>
                <a:spcPts val="18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 finan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ial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8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516964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Adm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 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spcBef>
                <a:spcPts val="18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ublic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hase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  <a:tab pos="2676458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hni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	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t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aining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64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prin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ipal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9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22462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mp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di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 or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2245" y="3430267"/>
            <a:ext cx="3319503" cy="1286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43948" y="3430267"/>
            <a:ext cx="3337483" cy="1301522"/>
          </a:xfrm>
          <a:custGeom>
            <a:avLst/>
            <a:gdLst/>
            <a:ahLst/>
            <a:cxnLst/>
            <a:rect l="l" t="t" r="r" b="b"/>
            <a:pathLst>
              <a:path w="3677412" h="1434084">
                <a:moveTo>
                  <a:pt x="9143" y="0"/>
                </a:moveTo>
                <a:lnTo>
                  <a:pt x="0" y="0"/>
                </a:lnTo>
                <a:lnTo>
                  <a:pt x="0" y="1431035"/>
                </a:lnTo>
                <a:lnTo>
                  <a:pt x="1523" y="1431035"/>
                </a:lnTo>
                <a:lnTo>
                  <a:pt x="1523" y="1434084"/>
                </a:lnTo>
                <a:lnTo>
                  <a:pt x="3675888" y="1432559"/>
                </a:lnTo>
                <a:lnTo>
                  <a:pt x="3675897" y="1423415"/>
                </a:lnTo>
                <a:lnTo>
                  <a:pt x="9143" y="1423415"/>
                </a:lnTo>
                <a:lnTo>
                  <a:pt x="9143" y="0"/>
                </a:lnTo>
                <a:close/>
              </a:path>
              <a:path w="3677412" h="1434084">
                <a:moveTo>
                  <a:pt x="3677412" y="0"/>
                </a:moveTo>
                <a:lnTo>
                  <a:pt x="3666743" y="0"/>
                </a:lnTo>
                <a:lnTo>
                  <a:pt x="3666743" y="1423415"/>
                </a:lnTo>
                <a:lnTo>
                  <a:pt x="3675897" y="1423415"/>
                </a:lnTo>
                <a:lnTo>
                  <a:pt x="3677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17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10026" y="701387"/>
            <a:ext cx="34035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8BAA00"/>
                </a:solidFill>
                <a:ea typeface="+mj-ea"/>
                <a:cs typeface="+mj-cs"/>
              </a:rPr>
              <a:t>Exempt Activities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88439" y="398339"/>
            <a:ext cx="5599355" cy="1016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ally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7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u="heavy" spc="-18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ject</a:t>
            </a:r>
            <a:r>
              <a:rPr sz="3267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58.5 (CEN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T)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1177" y="1655602"/>
            <a:ext cx="5812587" cy="32785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(b)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based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marR="880626" indent="-311216">
              <a:lnSpc>
                <a:spcPct val="110000"/>
              </a:lnSpc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Supp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orti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health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ing 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(utiliti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uppli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mic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Mai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Suppl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Ass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9937" y="6161826"/>
            <a:ext cx="3536769" cy="1757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32836" algn="r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22</a:t>
            </a:r>
            <a:endParaRPr sz="1089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39937" y="3983517"/>
            <a:ext cx="3536652" cy="2354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1638" y="3975220"/>
            <a:ext cx="3553250" cy="2370563"/>
          </a:xfrm>
          <a:custGeom>
            <a:avLst/>
            <a:gdLst/>
            <a:ahLst/>
            <a:cxnLst/>
            <a:rect l="l" t="t" r="r" b="b"/>
            <a:pathLst>
              <a:path w="3915155" h="2612008">
                <a:moveTo>
                  <a:pt x="3910583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2609088"/>
                </a:lnTo>
                <a:lnTo>
                  <a:pt x="1524" y="2609088"/>
                </a:lnTo>
                <a:lnTo>
                  <a:pt x="1524" y="2612009"/>
                </a:lnTo>
                <a:lnTo>
                  <a:pt x="327533" y="2612009"/>
                </a:lnTo>
                <a:lnTo>
                  <a:pt x="3913631" y="2610612"/>
                </a:lnTo>
                <a:lnTo>
                  <a:pt x="3913636" y="2602992"/>
                </a:lnTo>
                <a:lnTo>
                  <a:pt x="9143" y="2602992"/>
                </a:lnTo>
                <a:lnTo>
                  <a:pt x="9143" y="9144"/>
                </a:lnTo>
                <a:lnTo>
                  <a:pt x="3915152" y="9144"/>
                </a:lnTo>
                <a:lnTo>
                  <a:pt x="3915155" y="3048"/>
                </a:lnTo>
                <a:lnTo>
                  <a:pt x="3913631" y="1397"/>
                </a:lnTo>
                <a:lnTo>
                  <a:pt x="3910583" y="0"/>
                </a:lnTo>
                <a:close/>
              </a:path>
              <a:path w="3915155" h="2612008">
                <a:moveTo>
                  <a:pt x="3915152" y="9144"/>
                </a:moveTo>
                <a:lnTo>
                  <a:pt x="3906011" y="9144"/>
                </a:lnTo>
                <a:lnTo>
                  <a:pt x="3906011" y="2602992"/>
                </a:lnTo>
                <a:lnTo>
                  <a:pt x="3913636" y="2602992"/>
                </a:lnTo>
                <a:lnTo>
                  <a:pt x="391515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18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53" y="252191"/>
            <a:ext cx="733121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7803" y="398339"/>
            <a:ext cx="5326764" cy="1016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ally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7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ject</a:t>
            </a:r>
            <a:r>
              <a:rPr sz="3267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58.5 (C</a:t>
            </a:r>
            <a:r>
              <a:rPr sz="3267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T)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3906" y="3427501"/>
            <a:ext cx="2456317" cy="0"/>
          </a:xfrm>
          <a:custGeom>
            <a:avLst/>
            <a:gdLst/>
            <a:ahLst/>
            <a:cxnLst/>
            <a:rect l="l" t="t" r="r" b="b"/>
            <a:pathLst>
              <a:path w="2706497">
                <a:moveTo>
                  <a:pt x="0" y="0"/>
                </a:moveTo>
                <a:lnTo>
                  <a:pt x="2706497" y="0"/>
                </a:lnTo>
              </a:path>
            </a:pathLst>
          </a:custGeom>
          <a:ln w="7366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3906" y="3436491"/>
            <a:ext cx="2456317" cy="0"/>
          </a:xfrm>
          <a:custGeom>
            <a:avLst/>
            <a:gdLst/>
            <a:ahLst/>
            <a:cxnLst/>
            <a:rect l="l" t="t" r="r" b="b"/>
            <a:pathLst>
              <a:path w="2706497">
                <a:moveTo>
                  <a:pt x="0" y="0"/>
                </a:moveTo>
                <a:lnTo>
                  <a:pt x="2706497" y="0"/>
                </a:lnTo>
              </a:path>
            </a:pathLst>
          </a:custGeom>
          <a:ln w="1498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1177" y="1655602"/>
            <a:ext cx="7019365" cy="2880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marR="557884" indent="-311216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wly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 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qui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u="heavy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asin</a:t>
            </a:r>
            <a:r>
              <a:rPr sz="2178" u="heavy" spc="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di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xi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 buildin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3168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qui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l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public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iliti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land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55889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bar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ri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bility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ibility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rly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handi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9936" y="4260143"/>
            <a:ext cx="1546335" cy="2282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81153" y="4605924"/>
            <a:ext cx="2455049" cy="16320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72855" y="4597627"/>
            <a:ext cx="2473029" cy="1648571"/>
          </a:xfrm>
          <a:custGeom>
            <a:avLst/>
            <a:gdLst/>
            <a:ahLst/>
            <a:cxnLst/>
            <a:rect l="l" t="t" r="r" b="b"/>
            <a:pathLst>
              <a:path w="2724912" h="1816480">
                <a:moveTo>
                  <a:pt x="2718815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1"/>
                </a:lnTo>
                <a:lnTo>
                  <a:pt x="0" y="1813560"/>
                </a:lnTo>
                <a:lnTo>
                  <a:pt x="1524" y="1813560"/>
                </a:lnTo>
                <a:lnTo>
                  <a:pt x="1523" y="1816481"/>
                </a:lnTo>
                <a:lnTo>
                  <a:pt x="2724912" y="1816481"/>
                </a:lnTo>
                <a:lnTo>
                  <a:pt x="2724912" y="1807464"/>
                </a:lnTo>
                <a:lnTo>
                  <a:pt x="9143" y="1807464"/>
                </a:lnTo>
                <a:lnTo>
                  <a:pt x="9143" y="9144"/>
                </a:lnTo>
                <a:lnTo>
                  <a:pt x="2724912" y="9144"/>
                </a:lnTo>
                <a:lnTo>
                  <a:pt x="2724912" y="3048"/>
                </a:lnTo>
                <a:lnTo>
                  <a:pt x="2723388" y="1397"/>
                </a:lnTo>
                <a:lnTo>
                  <a:pt x="2718815" y="0"/>
                </a:lnTo>
                <a:close/>
              </a:path>
              <a:path w="2724912" h="1816480">
                <a:moveTo>
                  <a:pt x="2724912" y="9144"/>
                </a:moveTo>
                <a:lnTo>
                  <a:pt x="2714243" y="9144"/>
                </a:lnTo>
                <a:lnTo>
                  <a:pt x="2714243" y="1807464"/>
                </a:lnTo>
                <a:lnTo>
                  <a:pt x="2724912" y="1807464"/>
                </a:lnTo>
                <a:lnTo>
                  <a:pt x="27249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19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76649" y="175933"/>
            <a:ext cx="9371949" cy="1183566"/>
          </a:xfrm>
        </p:spPr>
        <p:txBody>
          <a:bodyPr/>
          <a:lstStyle/>
          <a:p>
            <a:r>
              <a:rPr lang="en-US" dirty="0"/>
              <a:t>Categorically Excluded Subject To (CEST) </a:t>
            </a:r>
            <a:br>
              <a:rPr lang="en-US" dirty="0"/>
            </a:br>
            <a:r>
              <a:rPr lang="en-US" dirty="0"/>
              <a:t>58.5 Activities</a:t>
            </a:r>
          </a:p>
        </p:txBody>
      </p:sp>
    </p:spTree>
    <p:extLst>
      <p:ext uri="{BB962C8B-B14F-4D97-AF65-F5344CB8AC3E}">
        <p14:creationId xmlns:p14="http://schemas.microsoft.com/office/powerpoint/2010/main" val="21941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lang="en-US" sz="3630" spc="-32" dirty="0">
                <a:cs typeface="Calibri"/>
              </a:rPr>
              <a:t>Keeping us on track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630" spc="-6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ons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2473" y="1958109"/>
            <a:ext cx="9144000" cy="20042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lang="en-US" sz="2800" spc="-103" dirty="0">
                <a:latin typeface="Book Antiqua" panose="02040602050305030304" pitchFamily="18" charset="0"/>
                <a:cs typeface="Calibri"/>
              </a:rPr>
              <a:t>Utilize the Parking Lots for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que</a:t>
            </a:r>
            <a:r>
              <a:rPr sz="2800" spc="-27" dirty="0"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ns</a:t>
            </a:r>
            <a:r>
              <a:rPr lang="en-US" sz="2800" dirty="0">
                <a:latin typeface="Book Antiqua" panose="02040602050305030304" pitchFamily="18" charset="0"/>
                <a:cs typeface="Calibri"/>
              </a:rPr>
              <a:t>.</a:t>
            </a:r>
          </a:p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sz="2800" spc="-204" dirty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c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hni</a:t>
            </a:r>
            <a:r>
              <a:rPr sz="2800" spc="-18" dirty="0">
                <a:latin typeface="Book Antiqua" panose="02040602050305030304" pitchFamily="18" charset="0"/>
                <a:cs typeface="Calibri"/>
              </a:rPr>
              <a:t>c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al </a:t>
            </a:r>
            <a:r>
              <a:rPr lang="en-US" sz="2800" dirty="0">
                <a:latin typeface="Book Antiqua" panose="02040602050305030304" pitchFamily="18" charset="0"/>
                <a:cs typeface="Calibri"/>
              </a:rPr>
              <a:t>and Content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que</a:t>
            </a:r>
            <a:r>
              <a:rPr sz="2800" spc="-27" dirty="0"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ns</a:t>
            </a:r>
            <a:r>
              <a:rPr sz="2800" spc="-18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will</a:t>
            </a:r>
            <a:r>
              <a:rPr sz="2800" spc="-14" dirty="0">
                <a:latin typeface="Book Antiqua" panose="02040602050305030304" pitchFamily="18" charset="0"/>
                <a:cs typeface="Calibri"/>
              </a:rPr>
              <a:t> be add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ss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d</a:t>
            </a:r>
            <a:r>
              <a:rPr sz="2800" spc="5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f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er </a:t>
            </a:r>
            <a:r>
              <a:rPr sz="2800" spc="-14" dirty="0"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p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s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n.</a:t>
            </a:r>
            <a:endParaRPr lang="en-US" sz="2800" dirty="0">
              <a:latin typeface="Book Antiqua" panose="02040602050305030304" pitchFamily="18" charset="0"/>
              <a:cs typeface="Calibri"/>
            </a:endParaRPr>
          </a:p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lang="en-US" sz="2800" dirty="0">
                <a:latin typeface="Book Antiqua" panose="02040602050305030304" pitchFamily="18" charset="0"/>
                <a:cs typeface="Calibri"/>
              </a:rPr>
              <a:t>Questions will also be part of today’s FAQs.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3365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93365"/>
              <a:t>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9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T 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nued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3519" y="2254611"/>
            <a:ext cx="2878285" cy="1175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05220" y="2246311"/>
            <a:ext cx="2896266" cy="1183840"/>
          </a:xfrm>
          <a:custGeom>
            <a:avLst/>
            <a:gdLst/>
            <a:ahLst/>
            <a:cxnLst/>
            <a:rect l="l" t="t" r="r" b="b"/>
            <a:pathLst>
              <a:path w="3191255" h="1304416">
                <a:moveTo>
                  <a:pt x="318516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304416"/>
                </a:lnTo>
                <a:lnTo>
                  <a:pt x="9143" y="1304416"/>
                </a:lnTo>
                <a:lnTo>
                  <a:pt x="9143" y="9144"/>
                </a:lnTo>
                <a:lnTo>
                  <a:pt x="3191256" y="9144"/>
                </a:lnTo>
                <a:lnTo>
                  <a:pt x="3191256" y="3048"/>
                </a:lnTo>
                <a:lnTo>
                  <a:pt x="3189732" y="1397"/>
                </a:lnTo>
                <a:lnTo>
                  <a:pt x="3185160" y="0"/>
                </a:lnTo>
                <a:close/>
              </a:path>
              <a:path w="3191255" h="1304416">
                <a:moveTo>
                  <a:pt x="3191256" y="9144"/>
                </a:moveTo>
                <a:lnTo>
                  <a:pt x="3180588" y="9144"/>
                </a:lnTo>
                <a:lnTo>
                  <a:pt x="3180588" y="1304416"/>
                </a:lnTo>
                <a:lnTo>
                  <a:pt x="3191256" y="1304416"/>
                </a:lnTo>
                <a:lnTo>
                  <a:pt x="3191256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7079" y="606056"/>
            <a:ext cx="6601799" cy="49257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habili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pai</a:t>
            </a:r>
            <a:r>
              <a:rPr sz="2178" u="heavy" spc="-19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mp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435126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ublic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iliti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 buildin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20%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49549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Multi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tial: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land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lang="en-US" sz="217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%,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hab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75%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hab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4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Single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tial: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 land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den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tpri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 not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dplain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tland</a:t>
            </a:r>
            <a:endParaRPr lang="en-US" sz="2178" dirty="0">
              <a:solidFill>
                <a:srgbClr val="595959"/>
              </a:solidFill>
              <a:latin typeface="Calibri"/>
              <a:cs typeface="Calibri"/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endParaRPr lang="en-US" sz="2178" dirty="0">
              <a:solidFill>
                <a:srgbClr val="595959"/>
              </a:solidFill>
              <a:latin typeface="Calibri"/>
              <a:cs typeface="Calibri"/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endParaRPr lang="en-US" sz="2178" dirty="0">
              <a:solidFill>
                <a:srgbClr val="595959"/>
              </a:solidFill>
              <a:latin typeface="Calibri"/>
              <a:cs typeface="Calibri"/>
            </a:endParaRPr>
          </a:p>
          <a:p>
            <a:pPr marL="11527" marR="122181">
              <a:buClr>
                <a:srgbClr val="595959"/>
              </a:buClr>
              <a:tabLst>
                <a:tab pos="322166" algn="l"/>
              </a:tabLst>
            </a:pPr>
            <a:r>
              <a:rPr lang="en-US" sz="2178" dirty="0">
                <a:solidFill>
                  <a:srgbClr val="4D3E2F"/>
                </a:solidFill>
                <a:latin typeface="Calibri"/>
                <a:cs typeface="Calibri"/>
              </a:rPr>
              <a:t>The Environmental Review Record (ERR) must contain a well organized written record of the process and determinations made under this section.</a:t>
            </a:r>
          </a:p>
          <a:p>
            <a:pPr marL="11527" marR="122181">
              <a:buClr>
                <a:srgbClr val="595959"/>
              </a:buClr>
              <a:tabLst>
                <a:tab pos="322166" algn="l"/>
              </a:tabLst>
            </a:pP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13519" y="3430267"/>
            <a:ext cx="2878285" cy="1987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05220" y="3430267"/>
            <a:ext cx="2896266" cy="1995851"/>
          </a:xfrm>
          <a:custGeom>
            <a:avLst/>
            <a:gdLst/>
            <a:ahLst/>
            <a:cxnLst/>
            <a:rect l="l" t="t" r="r" b="b"/>
            <a:pathLst>
              <a:path w="3191255" h="2199131">
                <a:moveTo>
                  <a:pt x="9143" y="0"/>
                </a:moveTo>
                <a:lnTo>
                  <a:pt x="0" y="0"/>
                </a:lnTo>
                <a:lnTo>
                  <a:pt x="0" y="2196084"/>
                </a:lnTo>
                <a:lnTo>
                  <a:pt x="1524" y="2196084"/>
                </a:lnTo>
                <a:lnTo>
                  <a:pt x="1524" y="2199132"/>
                </a:lnTo>
                <a:lnTo>
                  <a:pt x="3189732" y="2197608"/>
                </a:lnTo>
                <a:lnTo>
                  <a:pt x="3189737" y="2189988"/>
                </a:lnTo>
                <a:lnTo>
                  <a:pt x="9143" y="2189988"/>
                </a:lnTo>
                <a:lnTo>
                  <a:pt x="9143" y="0"/>
                </a:lnTo>
                <a:close/>
              </a:path>
              <a:path w="3191255" h="2199131">
                <a:moveTo>
                  <a:pt x="3191256" y="0"/>
                </a:moveTo>
                <a:lnTo>
                  <a:pt x="3180588" y="0"/>
                </a:lnTo>
                <a:lnTo>
                  <a:pt x="3180588" y="2189988"/>
                </a:lnTo>
                <a:lnTo>
                  <a:pt x="3189737" y="2189988"/>
                </a:lnTo>
                <a:lnTo>
                  <a:pt x="3191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20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7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T 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nued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2638646" y="1724758"/>
            <a:ext cx="6526626" cy="18845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Ne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liti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2178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ndi</a:t>
            </a:r>
            <a:r>
              <a:rPr sz="2178" i="1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i="1" spc="5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acti</a:t>
            </a:r>
            <a:r>
              <a:rPr sz="2178" i="1" spc="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nly</a:t>
            </a:r>
            <a:endParaRPr sz="2178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/>
          </a:p>
          <a:p>
            <a:pPr marL="686404" lvl="1" indent="-260499">
              <a:buClr>
                <a:srgbClr val="595959"/>
              </a:buClr>
              <a:buFont typeface="Arial"/>
              <a:buChar char="•"/>
              <a:tabLst>
                <a:tab pos="686404" algn="l"/>
              </a:tabLst>
            </a:pP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ximum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endParaRPr sz="2178" dirty="0">
              <a:latin typeface="Calibri"/>
              <a:cs typeface="Calibri"/>
            </a:endParaRPr>
          </a:p>
          <a:p>
            <a:pPr lvl="1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/>
          </a:p>
          <a:p>
            <a:pPr marL="686404" marR="11527" lvl="1" indent="-260499">
              <a:buClr>
                <a:srgbClr val="595959"/>
              </a:buClr>
              <a:buFont typeface="Arial"/>
              <a:buChar char="•"/>
              <a:tabLst>
                <a:tab pos="686404" algn="l"/>
              </a:tabLst>
            </a:pP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i="1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i="1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2178" i="1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+ units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2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+ ft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rt,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 no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than 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83090" y="3683380"/>
            <a:ext cx="2627939" cy="19598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4780185" y="3683380"/>
            <a:ext cx="2627939" cy="1959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7477282" y="3690296"/>
            <a:ext cx="2619640" cy="1952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2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Asses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(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90" y="1704934"/>
            <a:ext cx="2740895" cy="3169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ault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el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9490" y="2070079"/>
            <a:ext cx="5850623" cy="1409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ajor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abil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ru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on,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ru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on,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chan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 land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use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11527"/>
            <a:r>
              <a:rPr sz="1997" spc="-9" dirty="0">
                <a:solidFill>
                  <a:srgbClr val="595959"/>
                </a:solidFill>
                <a:latin typeface="Arial"/>
                <a:cs typeface="Arial"/>
              </a:rPr>
              <a:t>•</a:t>
            </a:r>
            <a:endParaRPr sz="1997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0692" y="3165515"/>
            <a:ext cx="3206547" cy="328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When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9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lusio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 app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01624" y="2877018"/>
            <a:ext cx="3562933" cy="55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6293325" y="2868718"/>
            <a:ext cx="3579530" cy="561433"/>
          </a:xfrm>
          <a:custGeom>
            <a:avLst/>
            <a:gdLst/>
            <a:ahLst/>
            <a:cxnLst/>
            <a:rect l="l" t="t" r="r" b="b"/>
            <a:pathLst>
              <a:path w="3944112" h="618616">
                <a:moveTo>
                  <a:pt x="39395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618616"/>
                </a:lnTo>
                <a:lnTo>
                  <a:pt x="9144" y="618616"/>
                </a:lnTo>
                <a:lnTo>
                  <a:pt x="9143" y="9144"/>
                </a:lnTo>
                <a:lnTo>
                  <a:pt x="3944112" y="9144"/>
                </a:lnTo>
                <a:lnTo>
                  <a:pt x="3944112" y="1397"/>
                </a:lnTo>
                <a:lnTo>
                  <a:pt x="3939540" y="0"/>
                </a:lnTo>
                <a:close/>
              </a:path>
              <a:path w="3944112" h="618616">
                <a:moveTo>
                  <a:pt x="3944112" y="9144"/>
                </a:moveTo>
                <a:lnTo>
                  <a:pt x="3934968" y="9144"/>
                </a:lnTo>
                <a:lnTo>
                  <a:pt x="3934968" y="618616"/>
                </a:lnTo>
                <a:lnTo>
                  <a:pt x="3944112" y="618616"/>
                </a:lnTo>
                <a:lnTo>
                  <a:pt x="39441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/>
          <p:nvPr/>
        </p:nvSpPr>
        <p:spPr>
          <a:xfrm>
            <a:off x="2567183" y="3776049"/>
            <a:ext cx="3181190" cy="211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/>
          <p:nvPr/>
        </p:nvSpPr>
        <p:spPr>
          <a:xfrm>
            <a:off x="2558885" y="3767751"/>
            <a:ext cx="3199171" cy="2130014"/>
          </a:xfrm>
          <a:custGeom>
            <a:avLst/>
            <a:gdLst/>
            <a:ahLst/>
            <a:cxnLst/>
            <a:rect l="l" t="t" r="r" b="b"/>
            <a:pathLst>
              <a:path w="3525012" h="2346960">
                <a:moveTo>
                  <a:pt x="3520439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2342388"/>
                </a:lnTo>
                <a:lnTo>
                  <a:pt x="1523" y="2342388"/>
                </a:lnTo>
                <a:lnTo>
                  <a:pt x="1524" y="2346960"/>
                </a:lnTo>
                <a:lnTo>
                  <a:pt x="3523488" y="2345436"/>
                </a:lnTo>
                <a:lnTo>
                  <a:pt x="3523493" y="2336292"/>
                </a:lnTo>
                <a:lnTo>
                  <a:pt x="9143" y="2336292"/>
                </a:lnTo>
                <a:lnTo>
                  <a:pt x="9143" y="9144"/>
                </a:lnTo>
                <a:lnTo>
                  <a:pt x="3525008" y="9144"/>
                </a:lnTo>
                <a:lnTo>
                  <a:pt x="3525012" y="3048"/>
                </a:lnTo>
                <a:lnTo>
                  <a:pt x="3523488" y="1397"/>
                </a:lnTo>
                <a:lnTo>
                  <a:pt x="3520439" y="0"/>
                </a:lnTo>
                <a:close/>
              </a:path>
              <a:path w="3525012" h="2346960">
                <a:moveTo>
                  <a:pt x="3525008" y="9144"/>
                </a:moveTo>
                <a:lnTo>
                  <a:pt x="3514343" y="9144"/>
                </a:lnTo>
                <a:lnTo>
                  <a:pt x="3514343" y="2336292"/>
                </a:lnTo>
                <a:lnTo>
                  <a:pt x="3523493" y="2336292"/>
                </a:lnTo>
                <a:lnTo>
                  <a:pt x="352500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9" name="object 19"/>
          <p:cNvSpPr/>
          <p:nvPr/>
        </p:nvSpPr>
        <p:spPr>
          <a:xfrm>
            <a:off x="6301624" y="3430267"/>
            <a:ext cx="3562933" cy="1798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0" name="object 20"/>
          <p:cNvSpPr/>
          <p:nvPr/>
        </p:nvSpPr>
        <p:spPr>
          <a:xfrm>
            <a:off x="6293325" y="5232827"/>
            <a:ext cx="3579530" cy="0"/>
          </a:xfrm>
          <a:custGeom>
            <a:avLst/>
            <a:gdLst/>
            <a:ahLst/>
            <a:cxnLst/>
            <a:rect l="l" t="t" r="r" b="b"/>
            <a:pathLst>
              <a:path w="3944112">
                <a:moveTo>
                  <a:pt x="0" y="0"/>
                </a:moveTo>
                <a:lnTo>
                  <a:pt x="3944112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1" name="object 21"/>
          <p:cNvSpPr/>
          <p:nvPr/>
        </p:nvSpPr>
        <p:spPr>
          <a:xfrm>
            <a:off x="6297475" y="3430153"/>
            <a:ext cx="0" cy="1798064"/>
          </a:xfrm>
          <a:custGeom>
            <a:avLst/>
            <a:gdLst/>
            <a:ahLst/>
            <a:cxnLst/>
            <a:rect l="l" t="t" r="r" b="b"/>
            <a:pathLst>
              <a:path h="1981200">
                <a:moveTo>
                  <a:pt x="0" y="0"/>
                </a:moveTo>
                <a:lnTo>
                  <a:pt x="0" y="198120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2" name="object 22"/>
          <p:cNvSpPr/>
          <p:nvPr/>
        </p:nvSpPr>
        <p:spPr>
          <a:xfrm>
            <a:off x="9868707" y="3430267"/>
            <a:ext cx="0" cy="1798064"/>
          </a:xfrm>
          <a:custGeom>
            <a:avLst/>
            <a:gdLst/>
            <a:ahLst/>
            <a:cxnLst/>
            <a:rect l="l" t="t" r="r" b="b"/>
            <a:pathLst>
              <a:path h="1981200">
                <a:moveTo>
                  <a:pt x="0" y="0"/>
                </a:moveTo>
                <a:lnTo>
                  <a:pt x="0" y="198120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22</a:t>
            </a:fld>
            <a:endParaRPr sz="1089" dirty="0">
              <a:latin typeface="Calibri"/>
              <a:cs typeface="Calibri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76649" y="17593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Environmental Assessment (EA)</a:t>
            </a:r>
          </a:p>
        </p:txBody>
      </p:sp>
    </p:spTree>
    <p:extLst>
      <p:ext uri="{BB962C8B-B14F-4D97-AF65-F5344CB8AC3E}">
        <p14:creationId xmlns:p14="http://schemas.microsoft.com/office/powerpoint/2010/main" val="8904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115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Imp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ct S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eme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(EIS)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89" y="1704934"/>
            <a:ext cx="6421163" cy="15012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in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24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58.37: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nifi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pact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OSI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6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2,500+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ds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998"/>
              </a:lnSpc>
              <a:spcBef>
                <a:spcPts val="90"/>
              </a:spcBef>
            </a:pPr>
            <a:endParaRPr sz="998" dirty="0"/>
          </a:p>
          <a:p>
            <a:pPr marL="11527"/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ee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ul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1502.10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4711029" y="3499424"/>
            <a:ext cx="2716460" cy="24661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4702730" y="3491126"/>
            <a:ext cx="2733057" cy="2482596"/>
          </a:xfrm>
          <a:custGeom>
            <a:avLst/>
            <a:gdLst/>
            <a:ahLst/>
            <a:cxnLst/>
            <a:rect l="l" t="t" r="r" b="b"/>
            <a:pathLst>
              <a:path w="3011424" h="2735453">
                <a:moveTo>
                  <a:pt x="30068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2732532"/>
                </a:lnTo>
                <a:lnTo>
                  <a:pt x="1524" y="2732532"/>
                </a:lnTo>
                <a:lnTo>
                  <a:pt x="1524" y="2735453"/>
                </a:lnTo>
                <a:lnTo>
                  <a:pt x="252222" y="2735453"/>
                </a:lnTo>
                <a:lnTo>
                  <a:pt x="3009900" y="2734056"/>
                </a:lnTo>
                <a:lnTo>
                  <a:pt x="3009904" y="2726436"/>
                </a:lnTo>
                <a:lnTo>
                  <a:pt x="9143" y="2726436"/>
                </a:lnTo>
                <a:lnTo>
                  <a:pt x="9143" y="9144"/>
                </a:lnTo>
                <a:lnTo>
                  <a:pt x="3011420" y="9144"/>
                </a:lnTo>
                <a:lnTo>
                  <a:pt x="3011424" y="3048"/>
                </a:lnTo>
                <a:lnTo>
                  <a:pt x="3009900" y="1397"/>
                </a:lnTo>
                <a:lnTo>
                  <a:pt x="3006852" y="0"/>
                </a:lnTo>
                <a:close/>
              </a:path>
              <a:path w="3011424" h="2735453">
                <a:moveTo>
                  <a:pt x="3011420" y="9144"/>
                </a:moveTo>
                <a:lnTo>
                  <a:pt x="3002279" y="9144"/>
                </a:lnTo>
                <a:lnTo>
                  <a:pt x="3002279" y="2726436"/>
                </a:lnTo>
                <a:lnTo>
                  <a:pt x="3009904" y="2726436"/>
                </a:lnTo>
                <a:lnTo>
                  <a:pt x="301142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23</a:t>
            </a:fld>
            <a:endParaRPr sz="1089" dirty="0">
              <a:latin typeface="Calibri"/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6649" y="17593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Environmental Impact Statement (EIS)</a:t>
            </a:r>
          </a:p>
        </p:txBody>
      </p:sp>
    </p:spTree>
    <p:extLst>
      <p:ext uri="{BB962C8B-B14F-4D97-AF65-F5344CB8AC3E}">
        <p14:creationId xmlns:p14="http://schemas.microsoft.com/office/powerpoint/2010/main" val="4393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8439" y="1979254"/>
            <a:ext cx="5316391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>
              <a:tabLst>
                <a:tab pos="425905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	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11527"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Arial"/>
                <a:cs typeface="Arial"/>
              </a:rPr>
              <a:t>	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67184" y="3015329"/>
            <a:ext cx="6596128" cy="414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8885" y="3007031"/>
            <a:ext cx="6612726" cy="423120"/>
          </a:xfrm>
          <a:custGeom>
            <a:avLst/>
            <a:gdLst/>
            <a:ahLst/>
            <a:cxnLst/>
            <a:rect l="l" t="t" r="r" b="b"/>
            <a:pathLst>
              <a:path w="7286244" h="466216">
                <a:moveTo>
                  <a:pt x="7281672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466216"/>
                </a:lnTo>
                <a:lnTo>
                  <a:pt x="9144" y="466216"/>
                </a:lnTo>
                <a:lnTo>
                  <a:pt x="9143" y="9144"/>
                </a:lnTo>
                <a:lnTo>
                  <a:pt x="7286244" y="9144"/>
                </a:lnTo>
                <a:lnTo>
                  <a:pt x="7286244" y="1397"/>
                </a:lnTo>
                <a:lnTo>
                  <a:pt x="7281672" y="0"/>
                </a:lnTo>
                <a:close/>
              </a:path>
              <a:path w="7286244" h="466216">
                <a:moveTo>
                  <a:pt x="7286244" y="9144"/>
                </a:moveTo>
                <a:lnTo>
                  <a:pt x="7277100" y="9144"/>
                </a:lnTo>
                <a:lnTo>
                  <a:pt x="7277100" y="466216"/>
                </a:lnTo>
                <a:lnTo>
                  <a:pt x="7286244" y="466216"/>
                </a:lnTo>
                <a:lnTo>
                  <a:pt x="72862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67184" y="3430268"/>
            <a:ext cx="6596128" cy="2031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8885" y="5466229"/>
            <a:ext cx="6612726" cy="0"/>
          </a:xfrm>
          <a:custGeom>
            <a:avLst/>
            <a:gdLst/>
            <a:ahLst/>
            <a:cxnLst/>
            <a:rect l="l" t="t" r="r" b="b"/>
            <a:pathLst>
              <a:path w="7286244">
                <a:moveTo>
                  <a:pt x="0" y="0"/>
                </a:moveTo>
                <a:lnTo>
                  <a:pt x="7286244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63035" y="3430152"/>
            <a:ext cx="0" cy="2032043"/>
          </a:xfrm>
          <a:custGeom>
            <a:avLst/>
            <a:gdLst/>
            <a:ahLst/>
            <a:cxnLst/>
            <a:rect l="l" t="t" r="r" b="b"/>
            <a:pathLst>
              <a:path h="2239010">
                <a:moveTo>
                  <a:pt x="0" y="0"/>
                </a:moveTo>
                <a:lnTo>
                  <a:pt x="0" y="223901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67461" y="3430268"/>
            <a:ext cx="0" cy="2031811"/>
          </a:xfrm>
          <a:custGeom>
            <a:avLst/>
            <a:gdLst/>
            <a:ahLst/>
            <a:cxnLst/>
            <a:rect l="l" t="t" r="r" b="b"/>
            <a:pathLst>
              <a:path h="2238755">
                <a:moveTo>
                  <a:pt x="0" y="0"/>
                </a:moveTo>
                <a:lnTo>
                  <a:pt x="0" y="2238755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24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99191" y="175933"/>
            <a:ext cx="8049407" cy="10787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7222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89" y="1932228"/>
            <a:ext cx="7165746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42841" y="2807861"/>
            <a:ext cx="4322269" cy="6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34542" y="2799562"/>
            <a:ext cx="4340250" cy="630589"/>
          </a:xfrm>
          <a:custGeom>
            <a:avLst/>
            <a:gdLst/>
            <a:ahLst/>
            <a:cxnLst/>
            <a:rect l="l" t="t" r="r" b="b"/>
            <a:pathLst>
              <a:path w="4782312" h="694816">
                <a:moveTo>
                  <a:pt x="4777740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694816"/>
                </a:lnTo>
                <a:lnTo>
                  <a:pt x="9144" y="694816"/>
                </a:lnTo>
                <a:lnTo>
                  <a:pt x="9143" y="9144"/>
                </a:lnTo>
                <a:lnTo>
                  <a:pt x="4782312" y="9144"/>
                </a:lnTo>
                <a:lnTo>
                  <a:pt x="4782312" y="3048"/>
                </a:lnTo>
                <a:lnTo>
                  <a:pt x="4780787" y="1397"/>
                </a:lnTo>
                <a:lnTo>
                  <a:pt x="4777740" y="0"/>
                </a:lnTo>
                <a:close/>
              </a:path>
              <a:path w="4782312" h="694816">
                <a:moveTo>
                  <a:pt x="4782312" y="9144"/>
                </a:moveTo>
                <a:lnTo>
                  <a:pt x="4771644" y="9144"/>
                </a:lnTo>
                <a:lnTo>
                  <a:pt x="4771644" y="694816"/>
                </a:lnTo>
                <a:lnTo>
                  <a:pt x="4782312" y="694816"/>
                </a:lnTo>
                <a:lnTo>
                  <a:pt x="47823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42841" y="3430267"/>
            <a:ext cx="4322269" cy="2247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34542" y="3430268"/>
            <a:ext cx="4340249" cy="2257146"/>
          </a:xfrm>
          <a:custGeom>
            <a:avLst/>
            <a:gdLst/>
            <a:ahLst/>
            <a:cxnLst/>
            <a:rect l="l" t="t" r="r" b="b"/>
            <a:pathLst>
              <a:path w="4782311" h="2487041">
                <a:moveTo>
                  <a:pt x="9143" y="0"/>
                </a:moveTo>
                <a:lnTo>
                  <a:pt x="0" y="0"/>
                </a:lnTo>
                <a:lnTo>
                  <a:pt x="0" y="2484119"/>
                </a:lnTo>
                <a:lnTo>
                  <a:pt x="1524" y="2484119"/>
                </a:lnTo>
                <a:lnTo>
                  <a:pt x="1523" y="2487041"/>
                </a:lnTo>
                <a:lnTo>
                  <a:pt x="399795" y="2487041"/>
                </a:lnTo>
                <a:lnTo>
                  <a:pt x="4780787" y="2485643"/>
                </a:lnTo>
                <a:lnTo>
                  <a:pt x="4780793" y="2476500"/>
                </a:lnTo>
                <a:lnTo>
                  <a:pt x="9143" y="2476500"/>
                </a:lnTo>
                <a:lnTo>
                  <a:pt x="9143" y="0"/>
                </a:lnTo>
                <a:close/>
              </a:path>
              <a:path w="4782311" h="2487041">
                <a:moveTo>
                  <a:pt x="4782311" y="0"/>
                </a:moveTo>
                <a:lnTo>
                  <a:pt x="4771644" y="0"/>
                </a:lnTo>
                <a:lnTo>
                  <a:pt x="4771644" y="2476500"/>
                </a:lnTo>
                <a:lnTo>
                  <a:pt x="4780793" y="2476500"/>
                </a:lnTo>
                <a:lnTo>
                  <a:pt x="4782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25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4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8439" y="1979254"/>
            <a:ext cx="6190064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</a:t>
            </a:r>
            <a:r>
              <a:rPr sz="2178" spc="82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1" dirty="0">
                <a:solidFill>
                  <a:srgbClr val="595959"/>
                </a:solidFill>
                <a:latin typeface="Calibri"/>
                <a:cs typeface="Calibri"/>
              </a:rPr>
              <a:t>’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plumbing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)(iii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5372" y="3015329"/>
            <a:ext cx="4874136" cy="414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7073" y="3007031"/>
            <a:ext cx="4892116" cy="423120"/>
          </a:xfrm>
          <a:custGeom>
            <a:avLst/>
            <a:gdLst/>
            <a:ahLst/>
            <a:cxnLst/>
            <a:rect l="l" t="t" r="r" b="b"/>
            <a:pathLst>
              <a:path w="5390387" h="466216">
                <a:moveTo>
                  <a:pt x="5384292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466216"/>
                </a:lnTo>
                <a:lnTo>
                  <a:pt x="9144" y="466216"/>
                </a:lnTo>
                <a:lnTo>
                  <a:pt x="9143" y="9144"/>
                </a:lnTo>
                <a:lnTo>
                  <a:pt x="5390387" y="9144"/>
                </a:lnTo>
                <a:lnTo>
                  <a:pt x="5390387" y="3048"/>
                </a:lnTo>
                <a:lnTo>
                  <a:pt x="5388864" y="1397"/>
                </a:lnTo>
                <a:lnTo>
                  <a:pt x="5384292" y="0"/>
                </a:lnTo>
                <a:close/>
              </a:path>
              <a:path w="5390387" h="466216">
                <a:moveTo>
                  <a:pt x="5390387" y="9144"/>
                </a:moveTo>
                <a:lnTo>
                  <a:pt x="5379720" y="9144"/>
                </a:lnTo>
                <a:lnTo>
                  <a:pt x="5379720" y="466216"/>
                </a:lnTo>
                <a:lnTo>
                  <a:pt x="5390387" y="466216"/>
                </a:lnTo>
                <a:lnTo>
                  <a:pt x="5390387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35372" y="3430267"/>
            <a:ext cx="4874136" cy="2818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27073" y="3430267"/>
            <a:ext cx="4892116" cy="2827110"/>
          </a:xfrm>
          <a:custGeom>
            <a:avLst/>
            <a:gdLst/>
            <a:ahLst/>
            <a:cxnLst/>
            <a:rect l="l" t="t" r="r" b="b"/>
            <a:pathLst>
              <a:path w="5390387" h="3115055">
                <a:moveTo>
                  <a:pt x="9143" y="0"/>
                </a:moveTo>
                <a:lnTo>
                  <a:pt x="0" y="0"/>
                </a:lnTo>
                <a:lnTo>
                  <a:pt x="0" y="3112008"/>
                </a:lnTo>
                <a:lnTo>
                  <a:pt x="1524" y="3112008"/>
                </a:lnTo>
                <a:lnTo>
                  <a:pt x="1524" y="3115056"/>
                </a:lnTo>
                <a:lnTo>
                  <a:pt x="5388864" y="3113532"/>
                </a:lnTo>
                <a:lnTo>
                  <a:pt x="5388867" y="3105912"/>
                </a:lnTo>
                <a:lnTo>
                  <a:pt x="9143" y="3105912"/>
                </a:lnTo>
                <a:lnTo>
                  <a:pt x="9143" y="0"/>
                </a:lnTo>
                <a:close/>
              </a:path>
              <a:path w="5390387" h="3115055">
                <a:moveTo>
                  <a:pt x="5390387" y="0"/>
                </a:moveTo>
                <a:lnTo>
                  <a:pt x="5379720" y="0"/>
                </a:lnTo>
                <a:lnTo>
                  <a:pt x="5379720" y="3105912"/>
                </a:lnTo>
                <a:lnTo>
                  <a:pt x="5388867" y="3105912"/>
                </a:lnTo>
                <a:lnTo>
                  <a:pt x="5390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26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6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7183" y="2946174"/>
            <a:ext cx="3291840" cy="484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8885" y="2937874"/>
            <a:ext cx="3309821" cy="492277"/>
          </a:xfrm>
          <a:custGeom>
            <a:avLst/>
            <a:gdLst/>
            <a:ahLst/>
            <a:cxnLst/>
            <a:rect l="l" t="t" r="r" b="b"/>
            <a:pathLst>
              <a:path w="3646932" h="542416">
                <a:moveTo>
                  <a:pt x="3642360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3646932" y="9144"/>
                </a:lnTo>
                <a:lnTo>
                  <a:pt x="3646932" y="3048"/>
                </a:lnTo>
                <a:lnTo>
                  <a:pt x="3645408" y="1397"/>
                </a:lnTo>
                <a:lnTo>
                  <a:pt x="3642360" y="0"/>
                </a:lnTo>
                <a:close/>
              </a:path>
              <a:path w="3646932" h="542416">
                <a:moveTo>
                  <a:pt x="3646932" y="9144"/>
                </a:moveTo>
                <a:lnTo>
                  <a:pt x="3636264" y="9144"/>
                </a:lnTo>
                <a:lnTo>
                  <a:pt x="3636264" y="542416"/>
                </a:lnTo>
                <a:lnTo>
                  <a:pt x="3646932" y="542416"/>
                </a:lnTo>
                <a:lnTo>
                  <a:pt x="364693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8438" y="1979254"/>
            <a:ext cx="3615722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(b)(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38970" y="2946174"/>
            <a:ext cx="2336099" cy="484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0670" y="2937874"/>
            <a:ext cx="2352697" cy="492277"/>
          </a:xfrm>
          <a:custGeom>
            <a:avLst/>
            <a:gdLst/>
            <a:ahLst/>
            <a:cxnLst/>
            <a:rect l="l" t="t" r="r" b="b"/>
            <a:pathLst>
              <a:path w="2592324" h="542416">
                <a:moveTo>
                  <a:pt x="25877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4" y="542416"/>
                </a:lnTo>
                <a:lnTo>
                  <a:pt x="9144" y="9144"/>
                </a:lnTo>
                <a:lnTo>
                  <a:pt x="2592324" y="9144"/>
                </a:lnTo>
                <a:lnTo>
                  <a:pt x="2592324" y="1397"/>
                </a:lnTo>
                <a:lnTo>
                  <a:pt x="2587752" y="0"/>
                </a:lnTo>
                <a:close/>
              </a:path>
              <a:path w="2592324" h="542416">
                <a:moveTo>
                  <a:pt x="2592324" y="9144"/>
                </a:moveTo>
                <a:lnTo>
                  <a:pt x="2583179" y="9144"/>
                </a:lnTo>
                <a:lnTo>
                  <a:pt x="2583179" y="542416"/>
                </a:lnTo>
                <a:lnTo>
                  <a:pt x="2592324" y="542416"/>
                </a:lnTo>
                <a:lnTo>
                  <a:pt x="259232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87655" y="2946174"/>
            <a:ext cx="2351313" cy="484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79355" y="2937874"/>
            <a:ext cx="2369295" cy="492277"/>
          </a:xfrm>
          <a:custGeom>
            <a:avLst/>
            <a:gdLst/>
            <a:ahLst/>
            <a:cxnLst/>
            <a:rect l="l" t="t" r="r" b="b"/>
            <a:pathLst>
              <a:path w="2610612" h="542416">
                <a:moveTo>
                  <a:pt x="26060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2610612" y="9144"/>
                </a:lnTo>
                <a:lnTo>
                  <a:pt x="2610612" y="3048"/>
                </a:lnTo>
                <a:lnTo>
                  <a:pt x="2609087" y="1397"/>
                </a:lnTo>
                <a:lnTo>
                  <a:pt x="2606040" y="0"/>
                </a:lnTo>
                <a:close/>
              </a:path>
              <a:path w="2610612" h="542416">
                <a:moveTo>
                  <a:pt x="2610612" y="9144"/>
                </a:moveTo>
                <a:lnTo>
                  <a:pt x="2599944" y="9144"/>
                </a:lnTo>
                <a:lnTo>
                  <a:pt x="2599944" y="542416"/>
                </a:lnTo>
                <a:lnTo>
                  <a:pt x="2610612" y="542416"/>
                </a:lnTo>
                <a:lnTo>
                  <a:pt x="26106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67183" y="3430267"/>
            <a:ext cx="3291840" cy="1867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58886" y="3430267"/>
            <a:ext cx="3309820" cy="1876787"/>
          </a:xfrm>
          <a:custGeom>
            <a:avLst/>
            <a:gdLst/>
            <a:ahLst/>
            <a:cxnLst/>
            <a:rect l="l" t="t" r="r" b="b"/>
            <a:pathLst>
              <a:path w="3646931" h="2067941">
                <a:moveTo>
                  <a:pt x="9143" y="0"/>
                </a:moveTo>
                <a:lnTo>
                  <a:pt x="0" y="0"/>
                </a:lnTo>
                <a:lnTo>
                  <a:pt x="0" y="2065020"/>
                </a:lnTo>
                <a:lnTo>
                  <a:pt x="1523" y="2065020"/>
                </a:lnTo>
                <a:lnTo>
                  <a:pt x="1524" y="2067941"/>
                </a:lnTo>
                <a:lnTo>
                  <a:pt x="305180" y="2067941"/>
                </a:lnTo>
                <a:lnTo>
                  <a:pt x="3645408" y="2066544"/>
                </a:lnTo>
                <a:lnTo>
                  <a:pt x="3645414" y="2057400"/>
                </a:lnTo>
                <a:lnTo>
                  <a:pt x="9143" y="2057400"/>
                </a:lnTo>
                <a:lnTo>
                  <a:pt x="9143" y="0"/>
                </a:lnTo>
                <a:close/>
              </a:path>
              <a:path w="3646931" h="2067941">
                <a:moveTo>
                  <a:pt x="3646931" y="0"/>
                </a:moveTo>
                <a:lnTo>
                  <a:pt x="3636264" y="0"/>
                </a:lnTo>
                <a:lnTo>
                  <a:pt x="3636264" y="2057400"/>
                </a:lnTo>
                <a:lnTo>
                  <a:pt x="3645414" y="2057400"/>
                </a:lnTo>
                <a:lnTo>
                  <a:pt x="3646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0670" y="5301983"/>
            <a:ext cx="2352697" cy="0"/>
          </a:xfrm>
          <a:custGeom>
            <a:avLst/>
            <a:gdLst/>
            <a:ahLst/>
            <a:cxnLst/>
            <a:rect l="l" t="t" r="r" b="b"/>
            <a:pathLst>
              <a:path w="2592324">
                <a:moveTo>
                  <a:pt x="0" y="0"/>
                </a:moveTo>
                <a:lnTo>
                  <a:pt x="2592324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34819" y="3430153"/>
            <a:ext cx="0" cy="1867220"/>
          </a:xfrm>
          <a:custGeom>
            <a:avLst/>
            <a:gdLst/>
            <a:ahLst/>
            <a:cxnLst/>
            <a:rect l="l" t="t" r="r" b="b"/>
            <a:pathLst>
              <a:path h="2057400">
                <a:moveTo>
                  <a:pt x="0" y="0"/>
                </a:moveTo>
                <a:lnTo>
                  <a:pt x="0" y="2057400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679219" y="3430267"/>
            <a:ext cx="0" cy="1867220"/>
          </a:xfrm>
          <a:custGeom>
            <a:avLst/>
            <a:gdLst/>
            <a:ahLst/>
            <a:cxnLst/>
            <a:rect l="l" t="t" r="r" b="b"/>
            <a:pathLst>
              <a:path h="2057400">
                <a:moveTo>
                  <a:pt x="0" y="0"/>
                </a:moveTo>
                <a:lnTo>
                  <a:pt x="0" y="2057400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87654" y="3430267"/>
            <a:ext cx="4687414" cy="18672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9356" y="3430267"/>
            <a:ext cx="2369294" cy="1876787"/>
          </a:xfrm>
          <a:custGeom>
            <a:avLst/>
            <a:gdLst/>
            <a:ahLst/>
            <a:cxnLst/>
            <a:rect l="l" t="t" r="r" b="b"/>
            <a:pathLst>
              <a:path w="2610611" h="2067941">
                <a:moveTo>
                  <a:pt x="9143" y="0"/>
                </a:moveTo>
                <a:lnTo>
                  <a:pt x="0" y="0"/>
                </a:lnTo>
                <a:lnTo>
                  <a:pt x="0" y="2065020"/>
                </a:lnTo>
                <a:lnTo>
                  <a:pt x="1524" y="2065020"/>
                </a:lnTo>
                <a:lnTo>
                  <a:pt x="1524" y="2067941"/>
                </a:lnTo>
                <a:lnTo>
                  <a:pt x="218820" y="2067941"/>
                </a:lnTo>
                <a:lnTo>
                  <a:pt x="2609087" y="2066544"/>
                </a:lnTo>
                <a:lnTo>
                  <a:pt x="2609094" y="2057400"/>
                </a:lnTo>
                <a:lnTo>
                  <a:pt x="9143" y="2057400"/>
                </a:lnTo>
                <a:lnTo>
                  <a:pt x="9143" y="0"/>
                </a:lnTo>
                <a:close/>
              </a:path>
              <a:path w="2610611" h="2067941">
                <a:moveTo>
                  <a:pt x="2610611" y="0"/>
                </a:moveTo>
                <a:lnTo>
                  <a:pt x="2599944" y="0"/>
                </a:lnTo>
                <a:lnTo>
                  <a:pt x="2599944" y="2057400"/>
                </a:lnTo>
                <a:lnTo>
                  <a:pt x="2609094" y="2057400"/>
                </a:lnTo>
                <a:lnTo>
                  <a:pt x="26106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27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8646" y="2001383"/>
            <a:ext cx="6621140" cy="1088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6481" marR="11527" indent="-414955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Bu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the 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2178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min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pai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indi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idual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11527"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Arial"/>
                <a:cs typeface="Arial"/>
              </a:rPr>
              <a:t>	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73685" y="3499423"/>
            <a:ext cx="4601660" cy="2351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57087" y="5859843"/>
            <a:ext cx="4636123" cy="0"/>
          </a:xfrm>
          <a:custGeom>
            <a:avLst/>
            <a:gdLst/>
            <a:ahLst/>
            <a:cxnLst/>
            <a:rect l="l" t="t" r="r" b="b"/>
            <a:pathLst>
              <a:path w="5108321">
                <a:moveTo>
                  <a:pt x="0" y="0"/>
                </a:moveTo>
                <a:lnTo>
                  <a:pt x="5108321" y="0"/>
                </a:lnTo>
              </a:path>
            </a:pathLst>
          </a:custGeom>
          <a:ln w="2158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65386" y="3499309"/>
            <a:ext cx="0" cy="2351314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195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57087" y="3491240"/>
            <a:ext cx="4636123" cy="0"/>
          </a:xfrm>
          <a:custGeom>
            <a:avLst/>
            <a:gdLst/>
            <a:ahLst/>
            <a:cxnLst/>
            <a:rect l="l" t="t" r="r" b="b"/>
            <a:pathLst>
              <a:path w="5108321">
                <a:moveTo>
                  <a:pt x="0" y="0"/>
                </a:moveTo>
                <a:lnTo>
                  <a:pt x="510832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4278" y="3499423"/>
            <a:ext cx="0" cy="2351314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209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28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8442" y="1564890"/>
            <a:ext cx="6211965" cy="1088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6481" marR="11527" indent="-414955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lling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building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who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plans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 </a:t>
            </a:r>
            <a:r>
              <a:rPr lang="en-US" sz="2178" spc="-14" dirty="0">
                <a:solidFill>
                  <a:srgbClr val="595959"/>
                </a:solidFill>
                <a:latin typeface="Calibri"/>
                <a:cs typeface="Calibri"/>
              </a:rPr>
              <a:t>demolish a portion of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r>
              <a:rPr lang="en-US" sz="2178" dirty="0">
                <a:solidFill>
                  <a:srgbClr val="595959"/>
                </a:solidFill>
                <a:latin typeface="Calibri"/>
                <a:cs typeface="Calibri"/>
              </a:rPr>
              <a:t> and convert residential 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9466" y="3153642"/>
            <a:ext cx="4322269" cy="2887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29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827" y="1566001"/>
            <a:ext cx="10019973" cy="462068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5A5A5A"/>
                </a:solidFill>
                <a:latin typeface="Book Antiqua" panose="02040602050305030304" pitchFamily="18" charset="0"/>
              </a:rPr>
              <a:t>To feel comfortable getting started with an environmental review for a project</a:t>
            </a:r>
          </a:p>
          <a:p>
            <a:r>
              <a:rPr lang="en-US" sz="3600" dirty="0">
                <a:solidFill>
                  <a:srgbClr val="5A5A5A"/>
                </a:solidFill>
                <a:latin typeface="Book Antiqua" panose="02040602050305030304" pitchFamily="18" charset="0"/>
              </a:rPr>
              <a:t>To become aware of resources available to help completing an environmental review</a:t>
            </a:r>
          </a:p>
          <a:p>
            <a:r>
              <a:rPr lang="en-US" sz="3600" dirty="0">
                <a:solidFill>
                  <a:srgbClr val="5A5A5A"/>
                </a:solidFill>
                <a:latin typeface="Book Antiqua" panose="02040602050305030304" pitchFamily="18" charset="0"/>
              </a:rPr>
              <a:t>Know where to look for more training on environmental reviews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Environmental Review Process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9" t="21086" r="-1" b="207"/>
          <a:stretch/>
        </p:blipFill>
        <p:spPr>
          <a:xfrm>
            <a:off x="2299326" y="1320327"/>
            <a:ext cx="8769167" cy="52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58.6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lang="en-US" sz="3630" spc="-18" dirty="0">
                <a:solidFill>
                  <a:srgbClr val="FFFFFF"/>
                </a:solidFill>
                <a:latin typeface="Calibri"/>
                <a:cs typeface="Calibri"/>
              </a:rPr>
              <a:t>https</a:t>
            </a:r>
            <a:r>
              <a:rPr lang="en-US" sz="1200" spc="-18" dirty="0">
                <a:solidFill>
                  <a:srgbClr val="FFFFFF"/>
                </a:solidFill>
                <a:latin typeface="Calibri"/>
                <a:cs typeface="Calibri"/>
              </a:rPr>
              <a:t>://</a:t>
            </a:r>
            <a:br>
              <a:rPr lang="en-US" sz="1200" spc="-18" dirty="0">
                <a:solidFill>
                  <a:srgbClr val="FFFFFF"/>
                </a:solidFill>
                <a:latin typeface="Calibri"/>
                <a:cs typeface="Calibri"/>
              </a:rPr>
            </a:br>
            <a:br>
              <a:rPr lang="en-US" sz="1200" spc="-14" dirty="0">
                <a:latin typeface="Calibri"/>
                <a:cs typeface="Calibri"/>
              </a:rPr>
            </a:b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27" y="812800"/>
            <a:ext cx="5941019" cy="24766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ui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24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58.6: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nal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Floo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Barri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eso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es</a:t>
            </a:r>
            <a:r>
              <a:rPr sz="1997" spc="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Airport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Cl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ar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09093" y="2946174"/>
            <a:ext cx="3229599" cy="484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6500794" y="2937874"/>
            <a:ext cx="3246197" cy="492277"/>
          </a:xfrm>
          <a:custGeom>
            <a:avLst/>
            <a:gdLst/>
            <a:ahLst/>
            <a:cxnLst/>
            <a:rect l="l" t="t" r="r" b="b"/>
            <a:pathLst>
              <a:path w="3576828" h="542416">
                <a:moveTo>
                  <a:pt x="3572255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3576828" y="9144"/>
                </a:lnTo>
                <a:lnTo>
                  <a:pt x="3576828" y="3048"/>
                </a:lnTo>
                <a:lnTo>
                  <a:pt x="3575304" y="1397"/>
                </a:lnTo>
                <a:lnTo>
                  <a:pt x="3572255" y="0"/>
                </a:lnTo>
                <a:close/>
              </a:path>
              <a:path w="3576828" h="542416">
                <a:moveTo>
                  <a:pt x="3576828" y="9144"/>
                </a:moveTo>
                <a:lnTo>
                  <a:pt x="3567683" y="9144"/>
                </a:lnTo>
                <a:lnTo>
                  <a:pt x="3567683" y="542416"/>
                </a:lnTo>
                <a:lnTo>
                  <a:pt x="3576828" y="542416"/>
                </a:lnTo>
                <a:lnTo>
                  <a:pt x="357682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6509093" y="3430267"/>
            <a:ext cx="3229599" cy="1954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6500794" y="3430267"/>
            <a:ext cx="3246197" cy="1963924"/>
          </a:xfrm>
          <a:custGeom>
            <a:avLst/>
            <a:gdLst/>
            <a:ahLst/>
            <a:cxnLst/>
            <a:rect l="l" t="t" r="r" b="b"/>
            <a:pathLst>
              <a:path w="3576828" h="2163953">
                <a:moveTo>
                  <a:pt x="9143" y="0"/>
                </a:moveTo>
                <a:lnTo>
                  <a:pt x="0" y="0"/>
                </a:lnTo>
                <a:lnTo>
                  <a:pt x="0" y="2161031"/>
                </a:lnTo>
                <a:lnTo>
                  <a:pt x="1524" y="2161031"/>
                </a:lnTo>
                <a:lnTo>
                  <a:pt x="1524" y="2163953"/>
                </a:lnTo>
                <a:lnTo>
                  <a:pt x="3575304" y="2162555"/>
                </a:lnTo>
                <a:lnTo>
                  <a:pt x="3575309" y="2154936"/>
                </a:lnTo>
                <a:lnTo>
                  <a:pt x="9143" y="2154936"/>
                </a:lnTo>
                <a:lnTo>
                  <a:pt x="9143" y="0"/>
                </a:lnTo>
                <a:close/>
              </a:path>
              <a:path w="3576828" h="2163953">
                <a:moveTo>
                  <a:pt x="3576828" y="0"/>
                </a:moveTo>
                <a:lnTo>
                  <a:pt x="3567683" y="0"/>
                </a:lnTo>
                <a:lnTo>
                  <a:pt x="3567683" y="2154936"/>
                </a:lnTo>
                <a:lnTo>
                  <a:pt x="3575309" y="2154936"/>
                </a:lnTo>
                <a:lnTo>
                  <a:pt x="35768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/>
          <p:nvPr/>
        </p:nvSpPr>
        <p:spPr>
          <a:xfrm>
            <a:off x="2843809" y="3914361"/>
            <a:ext cx="3023513" cy="2213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/>
          <p:nvPr/>
        </p:nvSpPr>
        <p:spPr>
          <a:xfrm>
            <a:off x="2835510" y="3906064"/>
            <a:ext cx="3040111" cy="2230867"/>
          </a:xfrm>
          <a:custGeom>
            <a:avLst/>
            <a:gdLst/>
            <a:ahLst/>
            <a:cxnLst/>
            <a:rect l="l" t="t" r="r" b="b"/>
            <a:pathLst>
              <a:path w="3349752" h="2458084">
                <a:moveTo>
                  <a:pt x="3345179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1"/>
                </a:lnTo>
                <a:lnTo>
                  <a:pt x="0" y="2455164"/>
                </a:lnTo>
                <a:lnTo>
                  <a:pt x="1524" y="2455164"/>
                </a:lnTo>
                <a:lnTo>
                  <a:pt x="1524" y="2458085"/>
                </a:lnTo>
                <a:lnTo>
                  <a:pt x="3349752" y="2458085"/>
                </a:lnTo>
                <a:lnTo>
                  <a:pt x="3349752" y="2447544"/>
                </a:lnTo>
                <a:lnTo>
                  <a:pt x="9143" y="2447544"/>
                </a:lnTo>
                <a:lnTo>
                  <a:pt x="9143" y="9144"/>
                </a:lnTo>
                <a:lnTo>
                  <a:pt x="3349752" y="9144"/>
                </a:lnTo>
                <a:lnTo>
                  <a:pt x="3349752" y="1397"/>
                </a:lnTo>
                <a:lnTo>
                  <a:pt x="3345179" y="0"/>
                </a:lnTo>
                <a:close/>
              </a:path>
              <a:path w="3349752" h="2458084">
                <a:moveTo>
                  <a:pt x="3349752" y="9144"/>
                </a:moveTo>
                <a:lnTo>
                  <a:pt x="3340608" y="9144"/>
                </a:lnTo>
                <a:lnTo>
                  <a:pt x="3340608" y="2447544"/>
                </a:lnTo>
                <a:lnTo>
                  <a:pt x="3349752" y="2447544"/>
                </a:lnTo>
                <a:lnTo>
                  <a:pt x="334975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2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24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CFR</a:t>
            </a:r>
            <a:r>
              <a:rPr sz="363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58.5: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fun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6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47406" y="2323767"/>
            <a:ext cx="1590594" cy="1017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639106" y="2315468"/>
            <a:ext cx="1608576" cy="1034463"/>
          </a:xfrm>
          <a:custGeom>
            <a:avLst/>
            <a:gdLst/>
            <a:ahLst/>
            <a:cxnLst/>
            <a:rect l="l" t="t" r="r" b="b"/>
            <a:pathLst>
              <a:path w="1772412" h="1139825">
                <a:moveTo>
                  <a:pt x="17678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136904"/>
                </a:lnTo>
                <a:lnTo>
                  <a:pt x="1524" y="1136904"/>
                </a:lnTo>
                <a:lnTo>
                  <a:pt x="1524" y="1139825"/>
                </a:lnTo>
                <a:lnTo>
                  <a:pt x="148970" y="1139825"/>
                </a:lnTo>
                <a:lnTo>
                  <a:pt x="1770887" y="1138427"/>
                </a:lnTo>
                <a:lnTo>
                  <a:pt x="1770898" y="1130808"/>
                </a:lnTo>
                <a:lnTo>
                  <a:pt x="9143" y="1130808"/>
                </a:lnTo>
                <a:lnTo>
                  <a:pt x="9143" y="9144"/>
                </a:lnTo>
                <a:lnTo>
                  <a:pt x="1772403" y="9144"/>
                </a:lnTo>
                <a:lnTo>
                  <a:pt x="1772412" y="3047"/>
                </a:lnTo>
                <a:lnTo>
                  <a:pt x="1770887" y="1397"/>
                </a:lnTo>
                <a:lnTo>
                  <a:pt x="1767840" y="0"/>
                </a:lnTo>
                <a:close/>
              </a:path>
              <a:path w="1772412" h="1139825">
                <a:moveTo>
                  <a:pt x="1772403" y="9144"/>
                </a:moveTo>
                <a:lnTo>
                  <a:pt x="1761744" y="9144"/>
                </a:lnTo>
                <a:lnTo>
                  <a:pt x="1761744" y="1130808"/>
                </a:lnTo>
                <a:lnTo>
                  <a:pt x="1770898" y="1130808"/>
                </a:lnTo>
                <a:lnTo>
                  <a:pt x="17724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6643257" y="3421969"/>
            <a:ext cx="1185339" cy="0"/>
          </a:xfrm>
          <a:custGeom>
            <a:avLst/>
            <a:gdLst/>
            <a:ahLst/>
            <a:cxnLst/>
            <a:rect l="l" t="t" r="r" b="b"/>
            <a:pathLst>
              <a:path w="1306068">
                <a:moveTo>
                  <a:pt x="0" y="0"/>
                </a:moveTo>
                <a:lnTo>
                  <a:pt x="13060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376314" y="2323767"/>
            <a:ext cx="1264176" cy="1106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368014" y="2315468"/>
            <a:ext cx="1280775" cy="1114683"/>
          </a:xfrm>
          <a:custGeom>
            <a:avLst/>
            <a:gdLst/>
            <a:ahLst/>
            <a:cxnLst/>
            <a:rect l="l" t="t" r="r" b="b"/>
            <a:pathLst>
              <a:path w="1411224" h="1228216">
                <a:moveTo>
                  <a:pt x="14066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228216"/>
                </a:lnTo>
                <a:lnTo>
                  <a:pt x="9144" y="1228216"/>
                </a:lnTo>
                <a:lnTo>
                  <a:pt x="9144" y="9144"/>
                </a:lnTo>
                <a:lnTo>
                  <a:pt x="1411224" y="9144"/>
                </a:lnTo>
                <a:lnTo>
                  <a:pt x="1411224" y="3048"/>
                </a:lnTo>
                <a:lnTo>
                  <a:pt x="1409700" y="1397"/>
                </a:lnTo>
                <a:lnTo>
                  <a:pt x="1406652" y="0"/>
                </a:lnTo>
                <a:close/>
              </a:path>
              <a:path w="1411224" h="1228216">
                <a:moveTo>
                  <a:pt x="1411224" y="9144"/>
                </a:moveTo>
                <a:lnTo>
                  <a:pt x="1402079" y="9144"/>
                </a:lnTo>
                <a:lnTo>
                  <a:pt x="1402079" y="1228216"/>
                </a:lnTo>
                <a:lnTo>
                  <a:pt x="1411224" y="1228216"/>
                </a:lnTo>
                <a:lnTo>
                  <a:pt x="141122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 txBox="1"/>
          <p:nvPr/>
        </p:nvSpPr>
        <p:spPr>
          <a:xfrm>
            <a:off x="775855" y="923927"/>
            <a:ext cx="5704424" cy="49767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951" marR="586700" lvl="2" algn="ctr">
              <a:tabLst>
                <a:tab pos="690439" algn="l"/>
              </a:tabLst>
            </a:pPr>
            <a:r>
              <a:rPr lang="en-US" sz="2178" i="1" spc="-14" dirty="0">
                <a:latin typeface="Calibri"/>
                <a:cs typeface="Calibri"/>
              </a:rPr>
              <a:t>T</a:t>
            </a:r>
            <a:r>
              <a:rPr sz="2178" i="1" spc="-14" dirty="0">
                <a:latin typeface="Calibri"/>
                <a:cs typeface="Calibri"/>
              </a:rPr>
              <a:t>he</a:t>
            </a:r>
            <a:r>
              <a:rPr sz="2178" i="1" spc="-9" dirty="0">
                <a:latin typeface="Calibri"/>
                <a:cs typeface="Calibri"/>
              </a:rPr>
              <a:t> </a:t>
            </a:r>
            <a:r>
              <a:rPr sz="2178" i="1" dirty="0">
                <a:latin typeface="Calibri"/>
                <a:cs typeface="Calibri"/>
              </a:rPr>
              <a:t>“</a:t>
            </a:r>
            <a:r>
              <a:rPr sz="2178" i="1" spc="-9" dirty="0">
                <a:latin typeface="Calibri"/>
                <a:cs typeface="Calibri"/>
              </a:rPr>
              <a:t>S</a:t>
            </a:r>
            <a:r>
              <a:rPr sz="2178" i="1" spc="-45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atu</a:t>
            </a:r>
            <a:r>
              <a:rPr sz="2178" i="1" spc="-32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o</a:t>
            </a:r>
            <a:r>
              <a:rPr sz="2178" i="1" spc="5" dirty="0">
                <a:latin typeface="Calibri"/>
                <a:cs typeface="Calibri"/>
              </a:rPr>
              <a:t>r</a:t>
            </a:r>
            <a:r>
              <a:rPr sz="2178" i="1" dirty="0">
                <a:latin typeface="Calibri"/>
                <a:cs typeface="Calibri"/>
              </a:rPr>
              <a:t>y</a:t>
            </a:r>
            <a:r>
              <a:rPr sz="2178" i="1" spc="-18" dirty="0">
                <a:latin typeface="Calibri"/>
                <a:cs typeface="Calibri"/>
              </a:rPr>
              <a:t> </a:t>
            </a:r>
            <a:r>
              <a:rPr sz="2178" i="1" spc="5" dirty="0">
                <a:latin typeface="Calibri"/>
                <a:cs typeface="Calibri"/>
              </a:rPr>
              <a:t>C</a:t>
            </a:r>
            <a:r>
              <a:rPr sz="2178" i="1" spc="-14" dirty="0">
                <a:latin typeface="Calibri"/>
                <a:cs typeface="Calibri"/>
              </a:rPr>
              <a:t>h</a:t>
            </a:r>
            <a:r>
              <a:rPr sz="2178" i="1" spc="-9" dirty="0">
                <a:latin typeface="Calibri"/>
                <a:cs typeface="Calibri"/>
              </a:rPr>
              <a:t>e</a:t>
            </a:r>
            <a:r>
              <a:rPr sz="2178" i="1" spc="-5" dirty="0">
                <a:latin typeface="Calibri"/>
                <a:cs typeface="Calibri"/>
              </a:rPr>
              <a:t>c</a:t>
            </a:r>
            <a:r>
              <a:rPr sz="2178" i="1" dirty="0">
                <a:latin typeface="Calibri"/>
                <a:cs typeface="Calibri"/>
              </a:rPr>
              <a:t>kli</a:t>
            </a:r>
            <a:r>
              <a:rPr sz="2178" i="1" spc="-18" dirty="0">
                <a:latin typeface="Calibri"/>
                <a:cs typeface="Calibri"/>
              </a:rPr>
              <a:t>s</a:t>
            </a:r>
            <a:r>
              <a:rPr sz="2178" i="1" spc="64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”</a:t>
            </a:r>
            <a:endParaRPr sz="2178" dirty="0">
              <a:latin typeface="Calibri"/>
              <a:cs typeface="Calibri"/>
            </a:endParaRPr>
          </a:p>
          <a:p>
            <a:pPr lvl="2">
              <a:lnSpc>
                <a:spcPts val="817"/>
              </a:lnSpc>
              <a:spcBef>
                <a:spcPts val="43"/>
              </a:spcBef>
              <a:buFont typeface="Calibri"/>
              <a:buAutoNum type="alphaLcPeriod"/>
            </a:pPr>
            <a:endParaRPr sz="817" dirty="0"/>
          </a:p>
          <a:p>
            <a:pPr lvl="2">
              <a:lnSpc>
                <a:spcPts val="908"/>
              </a:lnSpc>
              <a:buFont typeface="Calibri"/>
              <a:buAutoNum type="alphaLcPeriod"/>
            </a:pPr>
            <a:endParaRPr sz="908" dirty="0"/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ean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r 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Coa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Mana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Co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16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xi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Su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ances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ndan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815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Spec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es</a:t>
            </a:r>
            <a:r>
              <a:rPr sz="1815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12898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J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ab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Ha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ds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-41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rml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ands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ect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cy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11988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oodp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Mana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onal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ri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18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Ab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egu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Sou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Aqu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11990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64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Scen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47406" y="4398456"/>
            <a:ext cx="1526970" cy="9308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/>
          <p:nvPr/>
        </p:nvSpPr>
        <p:spPr>
          <a:xfrm>
            <a:off x="6630808" y="5338289"/>
            <a:ext cx="1561549" cy="0"/>
          </a:xfrm>
          <a:custGeom>
            <a:avLst/>
            <a:gdLst/>
            <a:ahLst/>
            <a:cxnLst/>
            <a:rect l="l" t="t" r="r" b="b"/>
            <a:pathLst>
              <a:path w="1720596">
                <a:moveTo>
                  <a:pt x="0" y="0"/>
                </a:moveTo>
                <a:lnTo>
                  <a:pt x="1720596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9" name="object 19"/>
          <p:cNvSpPr/>
          <p:nvPr/>
        </p:nvSpPr>
        <p:spPr>
          <a:xfrm>
            <a:off x="6639107" y="4398341"/>
            <a:ext cx="0" cy="931305"/>
          </a:xfrm>
          <a:custGeom>
            <a:avLst/>
            <a:gdLst/>
            <a:ahLst/>
            <a:cxnLst/>
            <a:rect l="l" t="t" r="r" b="b"/>
            <a:pathLst>
              <a:path h="1026160">
                <a:moveTo>
                  <a:pt x="0" y="0"/>
                </a:moveTo>
                <a:lnTo>
                  <a:pt x="0" y="1026159"/>
                </a:lnTo>
              </a:path>
            </a:pathLst>
          </a:custGeom>
          <a:ln w="195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0" name="object 20"/>
          <p:cNvSpPr/>
          <p:nvPr/>
        </p:nvSpPr>
        <p:spPr>
          <a:xfrm>
            <a:off x="6630808" y="4390272"/>
            <a:ext cx="1561549" cy="0"/>
          </a:xfrm>
          <a:custGeom>
            <a:avLst/>
            <a:gdLst/>
            <a:ahLst/>
            <a:cxnLst/>
            <a:rect l="l" t="t" r="r" b="b"/>
            <a:pathLst>
              <a:path w="1720596">
                <a:moveTo>
                  <a:pt x="0" y="0"/>
                </a:moveTo>
                <a:lnTo>
                  <a:pt x="1720596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1" name="object 21"/>
          <p:cNvSpPr/>
          <p:nvPr/>
        </p:nvSpPr>
        <p:spPr>
          <a:xfrm>
            <a:off x="8183367" y="4398456"/>
            <a:ext cx="0" cy="930843"/>
          </a:xfrm>
          <a:custGeom>
            <a:avLst/>
            <a:gdLst/>
            <a:ahLst/>
            <a:cxnLst/>
            <a:rect l="l" t="t" r="r" b="b"/>
            <a:pathLst>
              <a:path h="1025651">
                <a:moveTo>
                  <a:pt x="0" y="0"/>
                </a:moveTo>
                <a:lnTo>
                  <a:pt x="0" y="1025651"/>
                </a:lnTo>
              </a:path>
            </a:pathLst>
          </a:custGeom>
          <a:ln w="2108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2" name="object 22"/>
          <p:cNvSpPr/>
          <p:nvPr/>
        </p:nvSpPr>
        <p:spPr>
          <a:xfrm>
            <a:off x="6647406" y="3430267"/>
            <a:ext cx="1175656" cy="9197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3" name="object 23"/>
          <p:cNvSpPr/>
          <p:nvPr/>
        </p:nvSpPr>
        <p:spPr>
          <a:xfrm>
            <a:off x="6639107" y="3430267"/>
            <a:ext cx="1193637" cy="927961"/>
          </a:xfrm>
          <a:custGeom>
            <a:avLst/>
            <a:gdLst/>
            <a:ahLst/>
            <a:cxnLst/>
            <a:rect l="l" t="t" r="r" b="b"/>
            <a:pathLst>
              <a:path w="1315211" h="1022476">
                <a:moveTo>
                  <a:pt x="9143" y="0"/>
                </a:moveTo>
                <a:lnTo>
                  <a:pt x="0" y="0"/>
                </a:lnTo>
                <a:lnTo>
                  <a:pt x="0" y="1019555"/>
                </a:lnTo>
                <a:lnTo>
                  <a:pt x="1524" y="1019555"/>
                </a:lnTo>
                <a:lnTo>
                  <a:pt x="1524" y="1022476"/>
                </a:lnTo>
                <a:lnTo>
                  <a:pt x="102459" y="1022476"/>
                </a:lnTo>
                <a:lnTo>
                  <a:pt x="1313687" y="1020952"/>
                </a:lnTo>
                <a:lnTo>
                  <a:pt x="1313699" y="1013459"/>
                </a:lnTo>
                <a:lnTo>
                  <a:pt x="9143" y="1013459"/>
                </a:lnTo>
                <a:lnTo>
                  <a:pt x="9143" y="0"/>
                </a:lnTo>
                <a:close/>
              </a:path>
              <a:path w="1315211" h="1022476">
                <a:moveTo>
                  <a:pt x="1315211" y="0"/>
                </a:moveTo>
                <a:lnTo>
                  <a:pt x="1304544" y="0"/>
                </a:lnTo>
                <a:lnTo>
                  <a:pt x="1304544" y="1013459"/>
                </a:lnTo>
                <a:lnTo>
                  <a:pt x="1313699" y="1013459"/>
                </a:lnTo>
                <a:lnTo>
                  <a:pt x="13152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4" name="object 24"/>
          <p:cNvSpPr/>
          <p:nvPr/>
        </p:nvSpPr>
        <p:spPr>
          <a:xfrm>
            <a:off x="8307158" y="4329299"/>
            <a:ext cx="1383126" cy="957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5" name="object 25"/>
          <p:cNvSpPr/>
          <p:nvPr/>
        </p:nvSpPr>
        <p:spPr>
          <a:xfrm>
            <a:off x="8298858" y="4321001"/>
            <a:ext cx="1401107" cy="974989"/>
          </a:xfrm>
          <a:custGeom>
            <a:avLst/>
            <a:gdLst/>
            <a:ahLst/>
            <a:cxnLst/>
            <a:rect l="l" t="t" r="r" b="b"/>
            <a:pathLst>
              <a:path w="1543812" h="1074293">
                <a:moveTo>
                  <a:pt x="15392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069848"/>
                </a:lnTo>
                <a:lnTo>
                  <a:pt x="1524" y="1069848"/>
                </a:lnTo>
                <a:lnTo>
                  <a:pt x="1524" y="1074293"/>
                </a:lnTo>
                <a:lnTo>
                  <a:pt x="129921" y="1074293"/>
                </a:lnTo>
                <a:lnTo>
                  <a:pt x="1542287" y="1072896"/>
                </a:lnTo>
                <a:lnTo>
                  <a:pt x="1542301" y="1063752"/>
                </a:lnTo>
                <a:lnTo>
                  <a:pt x="9144" y="1063752"/>
                </a:lnTo>
                <a:lnTo>
                  <a:pt x="9144" y="9144"/>
                </a:lnTo>
                <a:lnTo>
                  <a:pt x="1543803" y="9144"/>
                </a:lnTo>
                <a:lnTo>
                  <a:pt x="1543812" y="3047"/>
                </a:lnTo>
                <a:lnTo>
                  <a:pt x="1542287" y="1397"/>
                </a:lnTo>
                <a:lnTo>
                  <a:pt x="1539240" y="0"/>
                </a:lnTo>
                <a:close/>
              </a:path>
              <a:path w="1543812" h="1074293">
                <a:moveTo>
                  <a:pt x="1543803" y="9144"/>
                </a:moveTo>
                <a:lnTo>
                  <a:pt x="1533144" y="9144"/>
                </a:lnTo>
                <a:lnTo>
                  <a:pt x="1533144" y="1063752"/>
                </a:lnTo>
                <a:lnTo>
                  <a:pt x="1542301" y="1063752"/>
                </a:lnTo>
                <a:lnTo>
                  <a:pt x="15438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6" name="object 26"/>
          <p:cNvSpPr/>
          <p:nvPr/>
        </p:nvSpPr>
        <p:spPr>
          <a:xfrm>
            <a:off x="8307158" y="4329299"/>
            <a:ext cx="1383126" cy="957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7" name="object 27"/>
          <p:cNvSpPr/>
          <p:nvPr/>
        </p:nvSpPr>
        <p:spPr>
          <a:xfrm>
            <a:off x="8298858" y="4321001"/>
            <a:ext cx="1401107" cy="974989"/>
          </a:xfrm>
          <a:custGeom>
            <a:avLst/>
            <a:gdLst/>
            <a:ahLst/>
            <a:cxnLst/>
            <a:rect l="l" t="t" r="r" b="b"/>
            <a:pathLst>
              <a:path w="1543812" h="1074293">
                <a:moveTo>
                  <a:pt x="15392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069848"/>
                </a:lnTo>
                <a:lnTo>
                  <a:pt x="1524" y="1069848"/>
                </a:lnTo>
                <a:lnTo>
                  <a:pt x="1524" y="1074293"/>
                </a:lnTo>
                <a:lnTo>
                  <a:pt x="129921" y="1074293"/>
                </a:lnTo>
                <a:lnTo>
                  <a:pt x="1542287" y="1072896"/>
                </a:lnTo>
                <a:lnTo>
                  <a:pt x="1542301" y="1063752"/>
                </a:lnTo>
                <a:lnTo>
                  <a:pt x="9144" y="1063752"/>
                </a:lnTo>
                <a:lnTo>
                  <a:pt x="9144" y="9144"/>
                </a:lnTo>
                <a:lnTo>
                  <a:pt x="1543803" y="9144"/>
                </a:lnTo>
                <a:lnTo>
                  <a:pt x="1543812" y="3047"/>
                </a:lnTo>
                <a:lnTo>
                  <a:pt x="1542287" y="1397"/>
                </a:lnTo>
                <a:lnTo>
                  <a:pt x="1539240" y="0"/>
                </a:lnTo>
                <a:close/>
              </a:path>
              <a:path w="1543812" h="1074293">
                <a:moveTo>
                  <a:pt x="1543803" y="9144"/>
                </a:moveTo>
                <a:lnTo>
                  <a:pt x="1533144" y="9144"/>
                </a:lnTo>
                <a:lnTo>
                  <a:pt x="1533144" y="1063752"/>
                </a:lnTo>
                <a:lnTo>
                  <a:pt x="1542301" y="1063752"/>
                </a:lnTo>
                <a:lnTo>
                  <a:pt x="15438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8" name="object 28"/>
          <p:cNvSpPr/>
          <p:nvPr/>
        </p:nvSpPr>
        <p:spPr>
          <a:xfrm>
            <a:off x="8376314" y="3430267"/>
            <a:ext cx="1264176" cy="7607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9" name="object 29"/>
          <p:cNvSpPr/>
          <p:nvPr/>
        </p:nvSpPr>
        <p:spPr>
          <a:xfrm>
            <a:off x="8368014" y="3430267"/>
            <a:ext cx="1280775" cy="770285"/>
          </a:xfrm>
          <a:custGeom>
            <a:avLst/>
            <a:gdLst/>
            <a:ahLst/>
            <a:cxnLst/>
            <a:rect l="l" t="t" r="r" b="b"/>
            <a:pathLst>
              <a:path w="1411224" h="848740">
                <a:moveTo>
                  <a:pt x="9144" y="0"/>
                </a:moveTo>
                <a:lnTo>
                  <a:pt x="0" y="0"/>
                </a:lnTo>
                <a:lnTo>
                  <a:pt x="0" y="845819"/>
                </a:lnTo>
                <a:lnTo>
                  <a:pt x="1524" y="845819"/>
                </a:lnTo>
                <a:lnTo>
                  <a:pt x="1524" y="848740"/>
                </a:lnTo>
                <a:lnTo>
                  <a:pt x="118871" y="848740"/>
                </a:lnTo>
                <a:lnTo>
                  <a:pt x="1409700" y="847344"/>
                </a:lnTo>
                <a:lnTo>
                  <a:pt x="1409716" y="838200"/>
                </a:lnTo>
                <a:lnTo>
                  <a:pt x="9144" y="838200"/>
                </a:lnTo>
                <a:lnTo>
                  <a:pt x="9144" y="0"/>
                </a:lnTo>
                <a:close/>
              </a:path>
              <a:path w="1411224" h="848740">
                <a:moveTo>
                  <a:pt x="1411224" y="0"/>
                </a:moveTo>
                <a:lnTo>
                  <a:pt x="1402079" y="0"/>
                </a:lnTo>
                <a:lnTo>
                  <a:pt x="1402079" y="838200"/>
                </a:lnTo>
                <a:lnTo>
                  <a:pt x="1409716" y="838200"/>
                </a:lnTo>
                <a:lnTo>
                  <a:pt x="1411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30" name="object 30"/>
          <p:cNvSpPr txBox="1"/>
          <p:nvPr/>
        </p:nvSpPr>
        <p:spPr>
          <a:xfrm>
            <a:off x="9591621" y="6161826"/>
            <a:ext cx="163670" cy="1844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37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152" y="0"/>
            <a:ext cx="9371949" cy="1183566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582" b="22013"/>
          <a:stretch/>
        </p:blipFill>
        <p:spPr>
          <a:xfrm>
            <a:off x="992667" y="1183565"/>
            <a:ext cx="9737355" cy="50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Formats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Exempt or Categorically Excluded, Not Subject to 58.5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Categorically Excluded, Subject to 58.5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Part 58 Environmental Assessment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Broad-Level Tiered Environmental Review for Activity/Project that is Categorically Excluded Subject to Section 58.5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140"/>
          <a:stretch/>
        </p:blipFill>
        <p:spPr>
          <a:xfrm>
            <a:off x="165828" y="156014"/>
            <a:ext cx="11813735" cy="63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oj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ect Descri</a:t>
            </a:r>
            <a:r>
              <a:rPr sz="3630" spc="-36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1833" y="490017"/>
            <a:ext cx="8105737" cy="1732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>
              <a:buClr>
                <a:srgbClr val="595959"/>
              </a:buClr>
              <a:tabLst>
                <a:tab pos="322166" algn="l"/>
              </a:tabLst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ERR shall:</a:t>
            </a: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Ca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x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um</a:t>
            </a:r>
            <a:r>
              <a:rPr sz="2800" spc="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ip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po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all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pl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act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ons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po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part of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oje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86410" y="456547"/>
            <a:ext cx="1818811" cy="456432"/>
          </a:xfrm>
          <a:custGeom>
            <a:avLst/>
            <a:gdLst/>
            <a:ahLst/>
            <a:cxnLst/>
            <a:rect l="l" t="t" r="r" b="b"/>
            <a:pathLst>
              <a:path w="2004060" h="502920">
                <a:moveTo>
                  <a:pt x="192176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1925441" y="502837"/>
                </a:lnTo>
                <a:lnTo>
                  <a:pt x="1965374" y="490135"/>
                </a:lnTo>
                <a:lnTo>
                  <a:pt x="1993452" y="460142"/>
                </a:lnTo>
                <a:lnTo>
                  <a:pt x="2004060" y="419100"/>
                </a:lnTo>
                <a:lnTo>
                  <a:pt x="2003980" y="80139"/>
                </a:lnTo>
                <a:lnTo>
                  <a:pt x="1991707" y="39777"/>
                </a:lnTo>
                <a:lnTo>
                  <a:pt x="1962429" y="10984"/>
                </a:lnTo>
                <a:lnTo>
                  <a:pt x="1921764" y="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8275346" y="445482"/>
            <a:ext cx="1842209" cy="478445"/>
          </a:xfrm>
          <a:custGeom>
            <a:avLst/>
            <a:gdLst/>
            <a:ahLst/>
            <a:cxnLst/>
            <a:rect l="l" t="t" r="r" b="b"/>
            <a:pathLst>
              <a:path w="2029841" h="527176">
                <a:moveTo>
                  <a:pt x="2028443" y="77724"/>
                </a:moveTo>
                <a:lnTo>
                  <a:pt x="2002535" y="77724"/>
                </a:lnTo>
                <a:lnTo>
                  <a:pt x="2002535" y="83820"/>
                </a:lnTo>
                <a:lnTo>
                  <a:pt x="2004059" y="83820"/>
                </a:lnTo>
                <a:lnTo>
                  <a:pt x="2002535" y="446531"/>
                </a:lnTo>
                <a:lnTo>
                  <a:pt x="2001011" y="452627"/>
                </a:lnTo>
                <a:lnTo>
                  <a:pt x="1990343" y="473964"/>
                </a:lnTo>
                <a:lnTo>
                  <a:pt x="1975103" y="489203"/>
                </a:lnTo>
                <a:lnTo>
                  <a:pt x="1953767" y="499745"/>
                </a:lnTo>
                <a:lnTo>
                  <a:pt x="195376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5" y="516636"/>
                </a:lnTo>
                <a:lnTo>
                  <a:pt x="56387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1797431" y="527176"/>
                </a:lnTo>
                <a:lnTo>
                  <a:pt x="1953767" y="527176"/>
                </a:lnTo>
                <a:lnTo>
                  <a:pt x="1953767" y="525779"/>
                </a:lnTo>
                <a:lnTo>
                  <a:pt x="1972055" y="519684"/>
                </a:lnTo>
                <a:lnTo>
                  <a:pt x="1978152" y="516636"/>
                </a:lnTo>
                <a:lnTo>
                  <a:pt x="1979676" y="515112"/>
                </a:lnTo>
                <a:lnTo>
                  <a:pt x="1985772" y="512064"/>
                </a:lnTo>
                <a:lnTo>
                  <a:pt x="1987295" y="510540"/>
                </a:lnTo>
                <a:lnTo>
                  <a:pt x="1990343" y="509016"/>
                </a:lnTo>
                <a:lnTo>
                  <a:pt x="1994915" y="504444"/>
                </a:lnTo>
                <a:lnTo>
                  <a:pt x="1997963" y="502920"/>
                </a:lnTo>
                <a:lnTo>
                  <a:pt x="2010155" y="490727"/>
                </a:lnTo>
                <a:lnTo>
                  <a:pt x="2013203" y="484631"/>
                </a:lnTo>
                <a:lnTo>
                  <a:pt x="2014727" y="483108"/>
                </a:lnTo>
                <a:lnTo>
                  <a:pt x="2022348" y="467868"/>
                </a:lnTo>
                <a:lnTo>
                  <a:pt x="2026919" y="454151"/>
                </a:lnTo>
                <a:lnTo>
                  <a:pt x="2028443" y="440436"/>
                </a:lnTo>
                <a:lnTo>
                  <a:pt x="2029841" y="117728"/>
                </a:lnTo>
                <a:lnTo>
                  <a:pt x="2029841" y="88392"/>
                </a:lnTo>
                <a:lnTo>
                  <a:pt x="2028443" y="88392"/>
                </a:lnTo>
                <a:lnTo>
                  <a:pt x="2028443" y="77724"/>
                </a:lnTo>
                <a:close/>
              </a:path>
              <a:path w="2029841" h="527176">
                <a:moveTo>
                  <a:pt x="35051" y="466344"/>
                </a:moveTo>
                <a:lnTo>
                  <a:pt x="7619" y="466344"/>
                </a:lnTo>
                <a:lnTo>
                  <a:pt x="7619" y="470916"/>
                </a:lnTo>
                <a:lnTo>
                  <a:pt x="9143" y="470916"/>
                </a:lnTo>
                <a:lnTo>
                  <a:pt x="10667" y="472440"/>
                </a:lnTo>
                <a:lnTo>
                  <a:pt x="10667" y="475488"/>
                </a:lnTo>
                <a:lnTo>
                  <a:pt x="12191" y="475488"/>
                </a:lnTo>
                <a:lnTo>
                  <a:pt x="12191" y="478536"/>
                </a:lnTo>
                <a:lnTo>
                  <a:pt x="13715" y="478536"/>
                </a:lnTo>
                <a:lnTo>
                  <a:pt x="13715" y="481584"/>
                </a:lnTo>
                <a:lnTo>
                  <a:pt x="15239" y="481584"/>
                </a:lnTo>
                <a:lnTo>
                  <a:pt x="15239" y="484631"/>
                </a:lnTo>
                <a:lnTo>
                  <a:pt x="16763" y="484631"/>
                </a:lnTo>
                <a:lnTo>
                  <a:pt x="16763" y="487679"/>
                </a:lnTo>
                <a:lnTo>
                  <a:pt x="18287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1953767" y="501396"/>
                </a:lnTo>
                <a:lnTo>
                  <a:pt x="82295" y="499745"/>
                </a:lnTo>
                <a:lnTo>
                  <a:pt x="59435" y="490727"/>
                </a:lnTo>
                <a:lnTo>
                  <a:pt x="50291" y="486155"/>
                </a:lnTo>
                <a:lnTo>
                  <a:pt x="47243" y="483108"/>
                </a:lnTo>
                <a:lnTo>
                  <a:pt x="45719" y="483108"/>
                </a:lnTo>
                <a:lnTo>
                  <a:pt x="45719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029841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5" y="461645"/>
                </a:lnTo>
                <a:lnTo>
                  <a:pt x="6095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029841" h="527176">
                <a:moveTo>
                  <a:pt x="1943100" y="0"/>
                </a:moveTo>
                <a:lnTo>
                  <a:pt x="96011" y="0"/>
                </a:lnTo>
                <a:lnTo>
                  <a:pt x="86867" y="1524"/>
                </a:lnTo>
                <a:lnTo>
                  <a:pt x="67055" y="4445"/>
                </a:lnTo>
                <a:lnTo>
                  <a:pt x="57911" y="7620"/>
                </a:lnTo>
                <a:lnTo>
                  <a:pt x="56387" y="9144"/>
                </a:lnTo>
                <a:lnTo>
                  <a:pt x="50291" y="12192"/>
                </a:lnTo>
                <a:lnTo>
                  <a:pt x="48767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7" y="41148"/>
                </a:lnTo>
                <a:lnTo>
                  <a:pt x="16763" y="42545"/>
                </a:lnTo>
                <a:lnTo>
                  <a:pt x="9143" y="57912"/>
                </a:lnTo>
                <a:lnTo>
                  <a:pt x="7619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5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5" y="27431"/>
                </a:lnTo>
                <a:lnTo>
                  <a:pt x="89915" y="25908"/>
                </a:lnTo>
                <a:lnTo>
                  <a:pt x="1999488" y="25908"/>
                </a:lnTo>
                <a:lnTo>
                  <a:pt x="1993391" y="19812"/>
                </a:lnTo>
                <a:lnTo>
                  <a:pt x="1978152" y="12192"/>
                </a:lnTo>
                <a:lnTo>
                  <a:pt x="1976627" y="10668"/>
                </a:lnTo>
                <a:lnTo>
                  <a:pt x="1970531" y="7620"/>
                </a:lnTo>
                <a:lnTo>
                  <a:pt x="1952243" y="1524"/>
                </a:lnTo>
                <a:lnTo>
                  <a:pt x="1943100" y="0"/>
                </a:lnTo>
                <a:close/>
              </a:path>
              <a:path w="2029841" h="527176">
                <a:moveTo>
                  <a:pt x="2026919" y="68579"/>
                </a:moveTo>
                <a:lnTo>
                  <a:pt x="1999487" y="68579"/>
                </a:lnTo>
                <a:lnTo>
                  <a:pt x="1999487" y="71627"/>
                </a:lnTo>
                <a:lnTo>
                  <a:pt x="2001011" y="71627"/>
                </a:lnTo>
                <a:lnTo>
                  <a:pt x="2001011" y="77724"/>
                </a:lnTo>
                <a:lnTo>
                  <a:pt x="2026919" y="77724"/>
                </a:lnTo>
                <a:lnTo>
                  <a:pt x="2026919" y="68579"/>
                </a:lnTo>
                <a:close/>
              </a:path>
              <a:path w="2029841" h="527176">
                <a:moveTo>
                  <a:pt x="2023872" y="59436"/>
                </a:moveTo>
                <a:lnTo>
                  <a:pt x="1993391" y="59436"/>
                </a:lnTo>
                <a:lnTo>
                  <a:pt x="1996439" y="62484"/>
                </a:lnTo>
                <a:lnTo>
                  <a:pt x="1996439" y="65531"/>
                </a:lnTo>
                <a:lnTo>
                  <a:pt x="1997963" y="65531"/>
                </a:lnTo>
                <a:lnTo>
                  <a:pt x="1997963" y="68579"/>
                </a:lnTo>
                <a:lnTo>
                  <a:pt x="2025395" y="68579"/>
                </a:lnTo>
                <a:lnTo>
                  <a:pt x="2025395" y="64008"/>
                </a:lnTo>
                <a:lnTo>
                  <a:pt x="2023872" y="64008"/>
                </a:lnTo>
                <a:lnTo>
                  <a:pt x="2023872" y="59436"/>
                </a:lnTo>
                <a:close/>
              </a:path>
              <a:path w="2029841" h="527176">
                <a:moveTo>
                  <a:pt x="2022348" y="56388"/>
                </a:moveTo>
                <a:lnTo>
                  <a:pt x="1991867" y="56388"/>
                </a:lnTo>
                <a:lnTo>
                  <a:pt x="1991867" y="59436"/>
                </a:lnTo>
                <a:lnTo>
                  <a:pt x="2022348" y="59436"/>
                </a:lnTo>
                <a:lnTo>
                  <a:pt x="2022348" y="56388"/>
                </a:lnTo>
                <a:close/>
              </a:path>
              <a:path w="2029841" h="527176">
                <a:moveTo>
                  <a:pt x="1999488" y="25908"/>
                </a:moveTo>
                <a:lnTo>
                  <a:pt x="1941576" y="25908"/>
                </a:lnTo>
                <a:lnTo>
                  <a:pt x="1947672" y="27431"/>
                </a:lnTo>
                <a:lnTo>
                  <a:pt x="1955291" y="28955"/>
                </a:lnTo>
                <a:lnTo>
                  <a:pt x="1976627" y="39624"/>
                </a:lnTo>
                <a:lnTo>
                  <a:pt x="1990343" y="53340"/>
                </a:lnTo>
                <a:lnTo>
                  <a:pt x="1990343" y="56388"/>
                </a:lnTo>
                <a:lnTo>
                  <a:pt x="2020824" y="56388"/>
                </a:lnTo>
                <a:lnTo>
                  <a:pt x="2020824" y="53340"/>
                </a:lnTo>
                <a:lnTo>
                  <a:pt x="2019300" y="51816"/>
                </a:lnTo>
                <a:lnTo>
                  <a:pt x="2017776" y="51816"/>
                </a:lnTo>
                <a:lnTo>
                  <a:pt x="2017776" y="48768"/>
                </a:lnTo>
                <a:lnTo>
                  <a:pt x="2016252" y="48768"/>
                </a:lnTo>
                <a:lnTo>
                  <a:pt x="2016252" y="45720"/>
                </a:lnTo>
                <a:lnTo>
                  <a:pt x="2014727" y="44196"/>
                </a:lnTo>
                <a:lnTo>
                  <a:pt x="2013203" y="44196"/>
                </a:lnTo>
                <a:lnTo>
                  <a:pt x="2013203" y="41148"/>
                </a:lnTo>
                <a:lnTo>
                  <a:pt x="2008631" y="36575"/>
                </a:lnTo>
                <a:lnTo>
                  <a:pt x="2007107" y="36575"/>
                </a:lnTo>
                <a:lnTo>
                  <a:pt x="2007107" y="33527"/>
                </a:lnTo>
                <a:lnTo>
                  <a:pt x="199948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 txBox="1"/>
          <p:nvPr/>
        </p:nvSpPr>
        <p:spPr>
          <a:xfrm>
            <a:off x="6303930" y="4877825"/>
            <a:ext cx="3123560" cy="6633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58.32)</a:t>
            </a:r>
            <a:endParaRPr sz="1997" dirty="0">
              <a:latin typeface="Calibri"/>
              <a:cs typeface="Calibri"/>
            </a:endParaRPr>
          </a:p>
          <a:p>
            <a:pPr marL="322743" indent="-311216">
              <a:spcBef>
                <a:spcPts val="241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Se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59715" y="2946174"/>
            <a:ext cx="3640387" cy="299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6163312" y="2531237"/>
            <a:ext cx="3492392" cy="2196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36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30" spc="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(ERR)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 txBox="1"/>
          <p:nvPr/>
        </p:nvSpPr>
        <p:spPr>
          <a:xfrm>
            <a:off x="701964" y="1265274"/>
            <a:ext cx="10430323" cy="4325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he ERR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hall: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ribe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all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a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 par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5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alu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-59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human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marR="11527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um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mpli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nc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appli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able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auth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riti</a:t>
            </a:r>
            <a:r>
              <a:rPr sz="2800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, parti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ula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ly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ns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findin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gs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4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marR="82991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ain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rifi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ble 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 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um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 base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37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2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cum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3630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ERR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508000" y="1093322"/>
            <a:ext cx="6773916" cy="39690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59642">
              <a:lnSpc>
                <a:spcPct val="120000"/>
              </a:lnSpc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ERR shall: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cu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ons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ade –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but not li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o: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(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oje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)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37461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espond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e,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app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als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q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rmi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19422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ess</a:t>
            </a:r>
            <a:r>
              <a:rPr sz="2800" spc="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floo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lain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land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II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orts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fu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30533" y="1908830"/>
            <a:ext cx="2023513" cy="3640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38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1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1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363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!!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46438" y="456547"/>
            <a:ext cx="2558783" cy="456432"/>
          </a:xfrm>
          <a:custGeom>
            <a:avLst/>
            <a:gdLst/>
            <a:ahLst/>
            <a:cxnLst/>
            <a:rect l="l" t="t" r="r" b="b"/>
            <a:pathLst>
              <a:path w="2819400" h="502920">
                <a:moveTo>
                  <a:pt x="27371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740781" y="502837"/>
                </a:lnTo>
                <a:lnTo>
                  <a:pt x="2780714" y="490135"/>
                </a:lnTo>
                <a:lnTo>
                  <a:pt x="2808792" y="460142"/>
                </a:lnTo>
                <a:lnTo>
                  <a:pt x="2819400" y="419100"/>
                </a:lnTo>
                <a:lnTo>
                  <a:pt x="2819320" y="80139"/>
                </a:lnTo>
                <a:lnTo>
                  <a:pt x="2807047" y="39777"/>
                </a:lnTo>
                <a:lnTo>
                  <a:pt x="2777769" y="10984"/>
                </a:lnTo>
                <a:lnTo>
                  <a:pt x="2737104" y="0"/>
                </a:lnTo>
                <a:close/>
              </a:path>
            </a:pathLst>
          </a:custGeom>
          <a:solidFill>
            <a:srgbClr val="933535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535373" y="445482"/>
            <a:ext cx="2582180" cy="478445"/>
          </a:xfrm>
          <a:custGeom>
            <a:avLst/>
            <a:gdLst/>
            <a:ahLst/>
            <a:cxnLst/>
            <a:rect l="l" t="t" r="r" b="b"/>
            <a:pathLst>
              <a:path w="2845180" h="527176">
                <a:moveTo>
                  <a:pt x="2843783" y="77724"/>
                </a:moveTo>
                <a:lnTo>
                  <a:pt x="2817876" y="77724"/>
                </a:lnTo>
                <a:lnTo>
                  <a:pt x="2817876" y="83820"/>
                </a:lnTo>
                <a:lnTo>
                  <a:pt x="2819400" y="83820"/>
                </a:lnTo>
                <a:lnTo>
                  <a:pt x="2817876" y="446531"/>
                </a:lnTo>
                <a:lnTo>
                  <a:pt x="2816352" y="452627"/>
                </a:lnTo>
                <a:lnTo>
                  <a:pt x="2805683" y="473964"/>
                </a:lnTo>
                <a:lnTo>
                  <a:pt x="2790444" y="489203"/>
                </a:lnTo>
                <a:lnTo>
                  <a:pt x="2769107" y="499745"/>
                </a:lnTo>
                <a:lnTo>
                  <a:pt x="27691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544826" y="527176"/>
                </a:lnTo>
                <a:lnTo>
                  <a:pt x="2769107" y="527176"/>
                </a:lnTo>
                <a:lnTo>
                  <a:pt x="2769107" y="525779"/>
                </a:lnTo>
                <a:lnTo>
                  <a:pt x="2787396" y="519684"/>
                </a:lnTo>
                <a:lnTo>
                  <a:pt x="2793492" y="516636"/>
                </a:lnTo>
                <a:lnTo>
                  <a:pt x="2795016" y="515112"/>
                </a:lnTo>
                <a:lnTo>
                  <a:pt x="2801112" y="512064"/>
                </a:lnTo>
                <a:lnTo>
                  <a:pt x="2802635" y="510540"/>
                </a:lnTo>
                <a:lnTo>
                  <a:pt x="2805683" y="509016"/>
                </a:lnTo>
                <a:lnTo>
                  <a:pt x="2810255" y="504444"/>
                </a:lnTo>
                <a:lnTo>
                  <a:pt x="2813304" y="502920"/>
                </a:lnTo>
                <a:lnTo>
                  <a:pt x="2825496" y="490727"/>
                </a:lnTo>
                <a:lnTo>
                  <a:pt x="2828544" y="484631"/>
                </a:lnTo>
                <a:lnTo>
                  <a:pt x="2830068" y="483108"/>
                </a:lnTo>
                <a:lnTo>
                  <a:pt x="2837688" y="467868"/>
                </a:lnTo>
                <a:lnTo>
                  <a:pt x="2842259" y="454151"/>
                </a:lnTo>
                <a:lnTo>
                  <a:pt x="2843783" y="440436"/>
                </a:lnTo>
                <a:lnTo>
                  <a:pt x="2845180" y="117728"/>
                </a:lnTo>
                <a:lnTo>
                  <a:pt x="2845180" y="88392"/>
                </a:lnTo>
                <a:lnTo>
                  <a:pt x="2843783" y="88392"/>
                </a:lnTo>
                <a:lnTo>
                  <a:pt x="2843783" y="77724"/>
                </a:lnTo>
                <a:close/>
              </a:path>
              <a:path w="28451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7691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8451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845180" h="527176">
                <a:moveTo>
                  <a:pt x="27584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814828" y="25908"/>
                </a:lnTo>
                <a:lnTo>
                  <a:pt x="2808731" y="19812"/>
                </a:lnTo>
                <a:lnTo>
                  <a:pt x="2793492" y="12192"/>
                </a:lnTo>
                <a:lnTo>
                  <a:pt x="2791968" y="10668"/>
                </a:lnTo>
                <a:lnTo>
                  <a:pt x="2785872" y="7620"/>
                </a:lnTo>
                <a:lnTo>
                  <a:pt x="2767583" y="1524"/>
                </a:lnTo>
                <a:lnTo>
                  <a:pt x="2758440" y="0"/>
                </a:lnTo>
                <a:close/>
              </a:path>
              <a:path w="2845180" h="527176">
                <a:moveTo>
                  <a:pt x="2842259" y="68579"/>
                </a:moveTo>
                <a:lnTo>
                  <a:pt x="2814828" y="68579"/>
                </a:lnTo>
                <a:lnTo>
                  <a:pt x="2814828" y="71627"/>
                </a:lnTo>
                <a:lnTo>
                  <a:pt x="2816352" y="71627"/>
                </a:lnTo>
                <a:lnTo>
                  <a:pt x="2816352" y="77724"/>
                </a:lnTo>
                <a:lnTo>
                  <a:pt x="2842259" y="77724"/>
                </a:lnTo>
                <a:lnTo>
                  <a:pt x="2842259" y="68579"/>
                </a:lnTo>
                <a:close/>
              </a:path>
              <a:path w="2845180" h="527176">
                <a:moveTo>
                  <a:pt x="2839212" y="59436"/>
                </a:moveTo>
                <a:lnTo>
                  <a:pt x="2808731" y="59436"/>
                </a:lnTo>
                <a:lnTo>
                  <a:pt x="2811779" y="62484"/>
                </a:lnTo>
                <a:lnTo>
                  <a:pt x="2811779" y="65531"/>
                </a:lnTo>
                <a:lnTo>
                  <a:pt x="2813304" y="65531"/>
                </a:lnTo>
                <a:lnTo>
                  <a:pt x="2813304" y="68579"/>
                </a:lnTo>
                <a:lnTo>
                  <a:pt x="2840735" y="68579"/>
                </a:lnTo>
                <a:lnTo>
                  <a:pt x="2840735" y="64008"/>
                </a:lnTo>
                <a:lnTo>
                  <a:pt x="2839212" y="64008"/>
                </a:lnTo>
                <a:lnTo>
                  <a:pt x="2839212" y="59436"/>
                </a:lnTo>
                <a:close/>
              </a:path>
              <a:path w="2845180" h="527176">
                <a:moveTo>
                  <a:pt x="2837688" y="56388"/>
                </a:moveTo>
                <a:lnTo>
                  <a:pt x="2807207" y="56388"/>
                </a:lnTo>
                <a:lnTo>
                  <a:pt x="2807207" y="59436"/>
                </a:lnTo>
                <a:lnTo>
                  <a:pt x="2837688" y="59436"/>
                </a:lnTo>
                <a:lnTo>
                  <a:pt x="2837688" y="56388"/>
                </a:lnTo>
                <a:close/>
              </a:path>
              <a:path w="2845180" h="527176">
                <a:moveTo>
                  <a:pt x="2814828" y="25908"/>
                </a:moveTo>
                <a:lnTo>
                  <a:pt x="2756916" y="25908"/>
                </a:lnTo>
                <a:lnTo>
                  <a:pt x="2763012" y="27431"/>
                </a:lnTo>
                <a:lnTo>
                  <a:pt x="2770631" y="28955"/>
                </a:lnTo>
                <a:lnTo>
                  <a:pt x="2791968" y="39624"/>
                </a:lnTo>
                <a:lnTo>
                  <a:pt x="2805683" y="53340"/>
                </a:lnTo>
                <a:lnTo>
                  <a:pt x="2805683" y="56388"/>
                </a:lnTo>
                <a:lnTo>
                  <a:pt x="2836164" y="56388"/>
                </a:lnTo>
                <a:lnTo>
                  <a:pt x="2836164" y="53340"/>
                </a:lnTo>
                <a:lnTo>
                  <a:pt x="2834640" y="51816"/>
                </a:lnTo>
                <a:lnTo>
                  <a:pt x="2833116" y="51816"/>
                </a:lnTo>
                <a:lnTo>
                  <a:pt x="2833116" y="48768"/>
                </a:lnTo>
                <a:lnTo>
                  <a:pt x="2831592" y="48768"/>
                </a:lnTo>
                <a:lnTo>
                  <a:pt x="2831592" y="45720"/>
                </a:lnTo>
                <a:lnTo>
                  <a:pt x="2830068" y="44196"/>
                </a:lnTo>
                <a:lnTo>
                  <a:pt x="2828544" y="44196"/>
                </a:lnTo>
                <a:lnTo>
                  <a:pt x="2828544" y="41148"/>
                </a:lnTo>
                <a:lnTo>
                  <a:pt x="2823972" y="36575"/>
                </a:lnTo>
                <a:lnTo>
                  <a:pt x="2822448" y="36575"/>
                </a:lnTo>
                <a:lnTo>
                  <a:pt x="2822448" y="33527"/>
                </a:lnTo>
                <a:lnTo>
                  <a:pt x="28148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6622" y="4329299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850605" y="988934"/>
            <a:ext cx="8073427" cy="34724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Miti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ring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2800" dirty="0">
              <a:latin typeface="Book Antiqua" panose="02040602050305030304" pitchFamily="18" charset="0"/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miti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asu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qui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y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po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0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,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8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k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 th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y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impl</a:t>
            </a:r>
            <a:r>
              <a:rPr sz="2800" spc="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d.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3112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lang="en-US"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DOH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en-US"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will be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lang="en-US"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ible 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titi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 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mpli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nc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.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56810" y="4329299"/>
            <a:ext cx="1728908" cy="1807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 txBox="1"/>
          <p:nvPr/>
        </p:nvSpPr>
        <p:spPr>
          <a:xfrm>
            <a:off x="9591621" y="6161826"/>
            <a:ext cx="163670" cy="1844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50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39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3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218" y="1566001"/>
            <a:ext cx="10040757" cy="5077254"/>
          </a:xfrm>
        </p:spPr>
        <p:txBody>
          <a:bodyPr/>
          <a:lstStyle/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Environmental Review (ER) Flowchart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ER Levels Information Sheets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Resource Links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ER Partner Worksheets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Webinars presented by Martha Curran, HUD Region 1, Environmental Officer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HUD Exchange 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800" dirty="0">
              <a:solidFill>
                <a:srgbClr val="FF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646" y="928077"/>
            <a:ext cx="6859729" cy="5301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3267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alu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sz="3267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67" spc="-6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oject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Cha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(58.47)</a:t>
            </a:r>
            <a:endParaRPr sz="3267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08126" y="456547"/>
            <a:ext cx="2558783" cy="456432"/>
          </a:xfrm>
          <a:custGeom>
            <a:avLst/>
            <a:gdLst/>
            <a:ahLst/>
            <a:cxnLst/>
            <a:rect l="l" t="t" r="r" b="b"/>
            <a:pathLst>
              <a:path w="2819400" h="502920">
                <a:moveTo>
                  <a:pt x="27371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740781" y="502837"/>
                </a:lnTo>
                <a:lnTo>
                  <a:pt x="2780714" y="490135"/>
                </a:lnTo>
                <a:lnTo>
                  <a:pt x="2808792" y="460142"/>
                </a:lnTo>
                <a:lnTo>
                  <a:pt x="2819400" y="419100"/>
                </a:lnTo>
                <a:lnTo>
                  <a:pt x="2819320" y="80139"/>
                </a:lnTo>
                <a:lnTo>
                  <a:pt x="2807047" y="39777"/>
                </a:lnTo>
                <a:lnTo>
                  <a:pt x="2777769" y="10984"/>
                </a:lnTo>
                <a:lnTo>
                  <a:pt x="2737104" y="0"/>
                </a:lnTo>
                <a:close/>
              </a:path>
            </a:pathLst>
          </a:custGeom>
          <a:solidFill>
            <a:srgbClr val="933535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397061" y="445482"/>
            <a:ext cx="2582180" cy="478445"/>
          </a:xfrm>
          <a:custGeom>
            <a:avLst/>
            <a:gdLst/>
            <a:ahLst/>
            <a:cxnLst/>
            <a:rect l="l" t="t" r="r" b="b"/>
            <a:pathLst>
              <a:path w="2845180" h="527176">
                <a:moveTo>
                  <a:pt x="2843783" y="77724"/>
                </a:moveTo>
                <a:lnTo>
                  <a:pt x="2817876" y="77724"/>
                </a:lnTo>
                <a:lnTo>
                  <a:pt x="2817876" y="83820"/>
                </a:lnTo>
                <a:lnTo>
                  <a:pt x="2819400" y="83820"/>
                </a:lnTo>
                <a:lnTo>
                  <a:pt x="2817876" y="446531"/>
                </a:lnTo>
                <a:lnTo>
                  <a:pt x="2816352" y="452627"/>
                </a:lnTo>
                <a:lnTo>
                  <a:pt x="2805683" y="473964"/>
                </a:lnTo>
                <a:lnTo>
                  <a:pt x="2790444" y="489203"/>
                </a:lnTo>
                <a:lnTo>
                  <a:pt x="2769107" y="499745"/>
                </a:lnTo>
                <a:lnTo>
                  <a:pt x="27691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544826" y="527176"/>
                </a:lnTo>
                <a:lnTo>
                  <a:pt x="2769107" y="527176"/>
                </a:lnTo>
                <a:lnTo>
                  <a:pt x="2769107" y="525779"/>
                </a:lnTo>
                <a:lnTo>
                  <a:pt x="2787396" y="519684"/>
                </a:lnTo>
                <a:lnTo>
                  <a:pt x="2793492" y="516636"/>
                </a:lnTo>
                <a:lnTo>
                  <a:pt x="2795016" y="515112"/>
                </a:lnTo>
                <a:lnTo>
                  <a:pt x="2801112" y="512064"/>
                </a:lnTo>
                <a:lnTo>
                  <a:pt x="2802635" y="510540"/>
                </a:lnTo>
                <a:lnTo>
                  <a:pt x="2805683" y="509016"/>
                </a:lnTo>
                <a:lnTo>
                  <a:pt x="2810255" y="504444"/>
                </a:lnTo>
                <a:lnTo>
                  <a:pt x="2813304" y="502920"/>
                </a:lnTo>
                <a:lnTo>
                  <a:pt x="2825496" y="490727"/>
                </a:lnTo>
                <a:lnTo>
                  <a:pt x="2828544" y="484631"/>
                </a:lnTo>
                <a:lnTo>
                  <a:pt x="2830068" y="483108"/>
                </a:lnTo>
                <a:lnTo>
                  <a:pt x="2837688" y="467868"/>
                </a:lnTo>
                <a:lnTo>
                  <a:pt x="2842259" y="454151"/>
                </a:lnTo>
                <a:lnTo>
                  <a:pt x="2843783" y="440436"/>
                </a:lnTo>
                <a:lnTo>
                  <a:pt x="2845180" y="117728"/>
                </a:lnTo>
                <a:lnTo>
                  <a:pt x="2845180" y="88392"/>
                </a:lnTo>
                <a:lnTo>
                  <a:pt x="2843783" y="88392"/>
                </a:lnTo>
                <a:lnTo>
                  <a:pt x="2843783" y="77724"/>
                </a:lnTo>
                <a:close/>
              </a:path>
              <a:path w="28451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7691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8451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845180" h="527176">
                <a:moveTo>
                  <a:pt x="27584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814828" y="25908"/>
                </a:lnTo>
                <a:lnTo>
                  <a:pt x="2808731" y="19812"/>
                </a:lnTo>
                <a:lnTo>
                  <a:pt x="2793492" y="12192"/>
                </a:lnTo>
                <a:lnTo>
                  <a:pt x="2791968" y="10668"/>
                </a:lnTo>
                <a:lnTo>
                  <a:pt x="2785872" y="7620"/>
                </a:lnTo>
                <a:lnTo>
                  <a:pt x="2767583" y="1524"/>
                </a:lnTo>
                <a:lnTo>
                  <a:pt x="2758440" y="0"/>
                </a:lnTo>
                <a:close/>
              </a:path>
              <a:path w="2845180" h="527176">
                <a:moveTo>
                  <a:pt x="2842259" y="68579"/>
                </a:moveTo>
                <a:lnTo>
                  <a:pt x="2814828" y="68579"/>
                </a:lnTo>
                <a:lnTo>
                  <a:pt x="2814828" y="71627"/>
                </a:lnTo>
                <a:lnTo>
                  <a:pt x="2816352" y="71627"/>
                </a:lnTo>
                <a:lnTo>
                  <a:pt x="2816352" y="77724"/>
                </a:lnTo>
                <a:lnTo>
                  <a:pt x="2842259" y="77724"/>
                </a:lnTo>
                <a:lnTo>
                  <a:pt x="2842259" y="68579"/>
                </a:lnTo>
                <a:close/>
              </a:path>
              <a:path w="2845180" h="527176">
                <a:moveTo>
                  <a:pt x="2839212" y="59436"/>
                </a:moveTo>
                <a:lnTo>
                  <a:pt x="2808731" y="59436"/>
                </a:lnTo>
                <a:lnTo>
                  <a:pt x="2811779" y="62484"/>
                </a:lnTo>
                <a:lnTo>
                  <a:pt x="2811779" y="65531"/>
                </a:lnTo>
                <a:lnTo>
                  <a:pt x="2813304" y="65531"/>
                </a:lnTo>
                <a:lnTo>
                  <a:pt x="2813304" y="68579"/>
                </a:lnTo>
                <a:lnTo>
                  <a:pt x="2840735" y="68579"/>
                </a:lnTo>
                <a:lnTo>
                  <a:pt x="2840735" y="64008"/>
                </a:lnTo>
                <a:lnTo>
                  <a:pt x="2839212" y="64008"/>
                </a:lnTo>
                <a:lnTo>
                  <a:pt x="2839212" y="59436"/>
                </a:lnTo>
                <a:close/>
              </a:path>
              <a:path w="2845180" h="527176">
                <a:moveTo>
                  <a:pt x="2837688" y="56388"/>
                </a:moveTo>
                <a:lnTo>
                  <a:pt x="2807207" y="56388"/>
                </a:lnTo>
                <a:lnTo>
                  <a:pt x="2807207" y="59436"/>
                </a:lnTo>
                <a:lnTo>
                  <a:pt x="2837688" y="59436"/>
                </a:lnTo>
                <a:lnTo>
                  <a:pt x="2837688" y="56388"/>
                </a:lnTo>
                <a:close/>
              </a:path>
              <a:path w="2845180" h="527176">
                <a:moveTo>
                  <a:pt x="2814828" y="25908"/>
                </a:moveTo>
                <a:lnTo>
                  <a:pt x="2756916" y="25908"/>
                </a:lnTo>
                <a:lnTo>
                  <a:pt x="2763012" y="27431"/>
                </a:lnTo>
                <a:lnTo>
                  <a:pt x="2770631" y="28955"/>
                </a:lnTo>
                <a:lnTo>
                  <a:pt x="2791968" y="39624"/>
                </a:lnTo>
                <a:lnTo>
                  <a:pt x="2805683" y="53340"/>
                </a:lnTo>
                <a:lnTo>
                  <a:pt x="2805683" y="56388"/>
                </a:lnTo>
                <a:lnTo>
                  <a:pt x="2836164" y="56388"/>
                </a:lnTo>
                <a:lnTo>
                  <a:pt x="2836164" y="53340"/>
                </a:lnTo>
                <a:lnTo>
                  <a:pt x="2834640" y="51816"/>
                </a:lnTo>
                <a:lnTo>
                  <a:pt x="2833116" y="51816"/>
                </a:lnTo>
                <a:lnTo>
                  <a:pt x="2833116" y="48768"/>
                </a:lnTo>
                <a:lnTo>
                  <a:pt x="2831592" y="48768"/>
                </a:lnTo>
                <a:lnTo>
                  <a:pt x="2831592" y="45720"/>
                </a:lnTo>
                <a:lnTo>
                  <a:pt x="2830068" y="44196"/>
                </a:lnTo>
                <a:lnTo>
                  <a:pt x="2828544" y="44196"/>
                </a:lnTo>
                <a:lnTo>
                  <a:pt x="2828544" y="41148"/>
                </a:lnTo>
                <a:lnTo>
                  <a:pt x="2823972" y="36575"/>
                </a:lnTo>
                <a:lnTo>
                  <a:pt x="2822448" y="36575"/>
                </a:lnTo>
                <a:lnTo>
                  <a:pt x="2822448" y="33527"/>
                </a:lnTo>
                <a:lnTo>
                  <a:pt x="28148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3940629" y="1379437"/>
            <a:ext cx="4746888" cy="1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5195123" y="456547"/>
            <a:ext cx="2095436" cy="456432"/>
          </a:xfrm>
          <a:custGeom>
            <a:avLst/>
            <a:gdLst/>
            <a:ahLst/>
            <a:cxnLst/>
            <a:rect l="l" t="t" r="r" b="b"/>
            <a:pathLst>
              <a:path w="2308859" h="502920">
                <a:moveTo>
                  <a:pt x="222656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230241" y="502837"/>
                </a:lnTo>
                <a:lnTo>
                  <a:pt x="2270174" y="490135"/>
                </a:lnTo>
                <a:lnTo>
                  <a:pt x="2298252" y="460142"/>
                </a:lnTo>
                <a:lnTo>
                  <a:pt x="2308860" y="419100"/>
                </a:lnTo>
                <a:lnTo>
                  <a:pt x="2308780" y="80139"/>
                </a:lnTo>
                <a:lnTo>
                  <a:pt x="2296507" y="39777"/>
                </a:lnTo>
                <a:lnTo>
                  <a:pt x="2267229" y="10984"/>
                </a:lnTo>
                <a:lnTo>
                  <a:pt x="2226564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5184059" y="445482"/>
            <a:ext cx="2118834" cy="478445"/>
          </a:xfrm>
          <a:custGeom>
            <a:avLst/>
            <a:gdLst/>
            <a:ahLst/>
            <a:cxnLst/>
            <a:rect l="l" t="t" r="r" b="b"/>
            <a:pathLst>
              <a:path w="2334641" h="527176">
                <a:moveTo>
                  <a:pt x="2333244" y="77724"/>
                </a:moveTo>
                <a:lnTo>
                  <a:pt x="2307335" y="77724"/>
                </a:lnTo>
                <a:lnTo>
                  <a:pt x="2307335" y="83820"/>
                </a:lnTo>
                <a:lnTo>
                  <a:pt x="2308859" y="83820"/>
                </a:lnTo>
                <a:lnTo>
                  <a:pt x="2307335" y="446531"/>
                </a:lnTo>
                <a:lnTo>
                  <a:pt x="2305812" y="452627"/>
                </a:lnTo>
                <a:lnTo>
                  <a:pt x="2295144" y="473964"/>
                </a:lnTo>
                <a:lnTo>
                  <a:pt x="2279904" y="489203"/>
                </a:lnTo>
                <a:lnTo>
                  <a:pt x="2258568" y="499745"/>
                </a:lnTo>
                <a:lnTo>
                  <a:pt x="2258568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5" y="516636"/>
                </a:lnTo>
                <a:lnTo>
                  <a:pt x="56387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2076831" y="527176"/>
                </a:lnTo>
                <a:lnTo>
                  <a:pt x="2258568" y="527176"/>
                </a:lnTo>
                <a:lnTo>
                  <a:pt x="2258568" y="525779"/>
                </a:lnTo>
                <a:lnTo>
                  <a:pt x="2276855" y="519684"/>
                </a:lnTo>
                <a:lnTo>
                  <a:pt x="2282952" y="516636"/>
                </a:lnTo>
                <a:lnTo>
                  <a:pt x="2284476" y="515112"/>
                </a:lnTo>
                <a:lnTo>
                  <a:pt x="2290572" y="512064"/>
                </a:lnTo>
                <a:lnTo>
                  <a:pt x="2292096" y="510540"/>
                </a:lnTo>
                <a:lnTo>
                  <a:pt x="2295144" y="509016"/>
                </a:lnTo>
                <a:lnTo>
                  <a:pt x="2299716" y="504444"/>
                </a:lnTo>
                <a:lnTo>
                  <a:pt x="2302764" y="502920"/>
                </a:lnTo>
                <a:lnTo>
                  <a:pt x="2314955" y="490727"/>
                </a:lnTo>
                <a:lnTo>
                  <a:pt x="2318004" y="484631"/>
                </a:lnTo>
                <a:lnTo>
                  <a:pt x="2319528" y="483108"/>
                </a:lnTo>
                <a:lnTo>
                  <a:pt x="2327148" y="467868"/>
                </a:lnTo>
                <a:lnTo>
                  <a:pt x="2331720" y="454151"/>
                </a:lnTo>
                <a:lnTo>
                  <a:pt x="2333244" y="440436"/>
                </a:lnTo>
                <a:lnTo>
                  <a:pt x="2334641" y="117728"/>
                </a:lnTo>
                <a:lnTo>
                  <a:pt x="2334641" y="88392"/>
                </a:lnTo>
                <a:lnTo>
                  <a:pt x="2333244" y="88392"/>
                </a:lnTo>
                <a:lnTo>
                  <a:pt x="2333244" y="77724"/>
                </a:lnTo>
                <a:close/>
              </a:path>
              <a:path w="2334641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1" y="475488"/>
                </a:lnTo>
                <a:lnTo>
                  <a:pt x="12191" y="478536"/>
                </a:lnTo>
                <a:lnTo>
                  <a:pt x="13715" y="478536"/>
                </a:lnTo>
                <a:lnTo>
                  <a:pt x="13715" y="481584"/>
                </a:lnTo>
                <a:lnTo>
                  <a:pt x="15239" y="481584"/>
                </a:lnTo>
                <a:lnTo>
                  <a:pt x="15239" y="484631"/>
                </a:lnTo>
                <a:lnTo>
                  <a:pt x="16763" y="484631"/>
                </a:lnTo>
                <a:lnTo>
                  <a:pt x="16763" y="487679"/>
                </a:lnTo>
                <a:lnTo>
                  <a:pt x="18287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225856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1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334641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334641" h="527176">
                <a:moveTo>
                  <a:pt x="224790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7" y="9144"/>
                </a:lnTo>
                <a:lnTo>
                  <a:pt x="50291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7" y="41148"/>
                </a:lnTo>
                <a:lnTo>
                  <a:pt x="16763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5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5" y="25908"/>
                </a:lnTo>
                <a:lnTo>
                  <a:pt x="2304288" y="25908"/>
                </a:lnTo>
                <a:lnTo>
                  <a:pt x="2298192" y="19812"/>
                </a:lnTo>
                <a:lnTo>
                  <a:pt x="2282952" y="12192"/>
                </a:lnTo>
                <a:lnTo>
                  <a:pt x="2281428" y="10668"/>
                </a:lnTo>
                <a:lnTo>
                  <a:pt x="2275331" y="7620"/>
                </a:lnTo>
                <a:lnTo>
                  <a:pt x="2257044" y="1524"/>
                </a:lnTo>
                <a:lnTo>
                  <a:pt x="2247900" y="0"/>
                </a:lnTo>
                <a:close/>
              </a:path>
              <a:path w="2334641" h="527176">
                <a:moveTo>
                  <a:pt x="2331720" y="68579"/>
                </a:moveTo>
                <a:lnTo>
                  <a:pt x="2304288" y="68579"/>
                </a:lnTo>
                <a:lnTo>
                  <a:pt x="2304288" y="71627"/>
                </a:lnTo>
                <a:lnTo>
                  <a:pt x="2305812" y="71627"/>
                </a:lnTo>
                <a:lnTo>
                  <a:pt x="2305812" y="77724"/>
                </a:lnTo>
                <a:lnTo>
                  <a:pt x="2331720" y="77724"/>
                </a:lnTo>
                <a:lnTo>
                  <a:pt x="2331720" y="68579"/>
                </a:lnTo>
                <a:close/>
              </a:path>
              <a:path w="2334641" h="527176">
                <a:moveTo>
                  <a:pt x="2328672" y="59436"/>
                </a:moveTo>
                <a:lnTo>
                  <a:pt x="2298192" y="59436"/>
                </a:lnTo>
                <a:lnTo>
                  <a:pt x="2301240" y="62484"/>
                </a:lnTo>
                <a:lnTo>
                  <a:pt x="2301240" y="65531"/>
                </a:lnTo>
                <a:lnTo>
                  <a:pt x="2302764" y="65531"/>
                </a:lnTo>
                <a:lnTo>
                  <a:pt x="2302764" y="68579"/>
                </a:lnTo>
                <a:lnTo>
                  <a:pt x="2330196" y="68579"/>
                </a:lnTo>
                <a:lnTo>
                  <a:pt x="2330196" y="64008"/>
                </a:lnTo>
                <a:lnTo>
                  <a:pt x="2328672" y="64008"/>
                </a:lnTo>
                <a:lnTo>
                  <a:pt x="2328672" y="59436"/>
                </a:lnTo>
                <a:close/>
              </a:path>
              <a:path w="2334641" h="527176">
                <a:moveTo>
                  <a:pt x="2327148" y="56388"/>
                </a:moveTo>
                <a:lnTo>
                  <a:pt x="2296668" y="56388"/>
                </a:lnTo>
                <a:lnTo>
                  <a:pt x="2296668" y="59436"/>
                </a:lnTo>
                <a:lnTo>
                  <a:pt x="2327148" y="59436"/>
                </a:lnTo>
                <a:lnTo>
                  <a:pt x="2327148" y="56388"/>
                </a:lnTo>
                <a:close/>
              </a:path>
              <a:path w="2334641" h="527176">
                <a:moveTo>
                  <a:pt x="2304288" y="25908"/>
                </a:moveTo>
                <a:lnTo>
                  <a:pt x="2246376" y="25908"/>
                </a:lnTo>
                <a:lnTo>
                  <a:pt x="2252472" y="27431"/>
                </a:lnTo>
                <a:lnTo>
                  <a:pt x="2260092" y="28955"/>
                </a:lnTo>
                <a:lnTo>
                  <a:pt x="2281428" y="39624"/>
                </a:lnTo>
                <a:lnTo>
                  <a:pt x="2295144" y="53340"/>
                </a:lnTo>
                <a:lnTo>
                  <a:pt x="2295144" y="56388"/>
                </a:lnTo>
                <a:lnTo>
                  <a:pt x="2325624" y="56388"/>
                </a:lnTo>
                <a:lnTo>
                  <a:pt x="2325624" y="53340"/>
                </a:lnTo>
                <a:lnTo>
                  <a:pt x="2324100" y="51816"/>
                </a:lnTo>
                <a:lnTo>
                  <a:pt x="2322576" y="51816"/>
                </a:lnTo>
                <a:lnTo>
                  <a:pt x="2322576" y="48768"/>
                </a:lnTo>
                <a:lnTo>
                  <a:pt x="2321052" y="48768"/>
                </a:lnTo>
                <a:lnTo>
                  <a:pt x="2321052" y="45720"/>
                </a:lnTo>
                <a:lnTo>
                  <a:pt x="2319528" y="44196"/>
                </a:lnTo>
                <a:lnTo>
                  <a:pt x="2318004" y="44196"/>
                </a:lnTo>
                <a:lnTo>
                  <a:pt x="2318004" y="41148"/>
                </a:lnTo>
                <a:lnTo>
                  <a:pt x="2313431" y="36575"/>
                </a:lnTo>
                <a:lnTo>
                  <a:pt x="2311907" y="36575"/>
                </a:lnTo>
                <a:lnTo>
                  <a:pt x="2311907" y="33527"/>
                </a:lnTo>
                <a:lnTo>
                  <a:pt x="230428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/>
          <p:nvPr/>
        </p:nvSpPr>
        <p:spPr>
          <a:xfrm>
            <a:off x="1025236" y="3218074"/>
            <a:ext cx="8726712" cy="29397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alu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at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findi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when: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36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Chan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 in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tu</a:t>
            </a:r>
            <a:r>
              <a:rPr sz="1997" spc="-32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50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x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23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p</a:t>
            </a:r>
            <a:r>
              <a:rPr sz="1997" spc="-45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,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41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vi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23" dirty="0">
                <a:solidFill>
                  <a:srgbClr val="233F60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al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cu</a:t>
            </a:r>
            <a:r>
              <a:rPr sz="1997" spc="-23" dirty="0">
                <a:solidFill>
                  <a:srgbClr val="233F60"/>
                </a:solidFill>
                <a:latin typeface="Calibri"/>
                <a:cs typeface="Calibri"/>
              </a:rPr>
              <a:t>m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an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es</a:t>
            </a:r>
            <a:r>
              <a:rPr sz="1997" spc="9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nd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ons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41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Se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l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al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ern</a:t>
            </a:r>
            <a:r>
              <a:rPr sz="1997" spc="-32" dirty="0">
                <a:solidFill>
                  <a:srgbClr val="233F60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not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in original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findi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g</a:t>
            </a:r>
            <a:endParaRPr sz="1997" dirty="0">
              <a:latin typeface="Calibri"/>
              <a:cs typeface="Calibri"/>
            </a:endParaRPr>
          </a:p>
          <a:p>
            <a:pPr marL="11527" marR="11527">
              <a:lnSpc>
                <a:spcPct val="110000"/>
              </a:lnSpc>
            </a:pPr>
            <a:r>
              <a:rPr lang="en-US"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lang="en-US" sz="1997" spc="-2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lang="en-US"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lang="en-US"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lang="en-US"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lang="en-US" sz="1997" spc="-4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lang="en-US" sz="1997" spc="-16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lang="en-US" sz="1997" spc="-14" dirty="0">
                <a:solidFill>
                  <a:srgbClr val="595959"/>
                </a:solidFill>
                <a:latin typeface="Calibri"/>
                <a:cs typeface="Calibri"/>
              </a:rPr>
              <a:t>TE</a:t>
            </a:r>
            <a:r>
              <a:rPr lang="en-US"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ERR -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If 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fir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ui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If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original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findi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l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d,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hi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endParaRPr sz="1997" dirty="0">
              <a:latin typeface="Calibri"/>
              <a:cs typeface="Calibri"/>
            </a:endParaRPr>
          </a:p>
          <a:p>
            <a:pPr marL="322743">
              <a:lnSpc>
                <a:spcPts val="2156"/>
              </a:lnSpc>
            </a:pP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el 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50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40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8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30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4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e-A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30" spc="-8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9190" y="1816160"/>
            <a:ext cx="7282158" cy="679000"/>
          </a:xfrm>
          <a:custGeom>
            <a:avLst/>
            <a:gdLst/>
            <a:ahLst/>
            <a:cxnLst/>
            <a:rect l="l" t="t" r="r" b="b"/>
            <a:pathLst>
              <a:path w="8023859" h="748157">
                <a:moveTo>
                  <a:pt x="33528" y="693420"/>
                </a:moveTo>
                <a:lnTo>
                  <a:pt x="7619" y="693420"/>
                </a:lnTo>
                <a:lnTo>
                  <a:pt x="7619" y="697991"/>
                </a:lnTo>
                <a:lnTo>
                  <a:pt x="9143" y="697991"/>
                </a:lnTo>
                <a:lnTo>
                  <a:pt x="9143" y="701039"/>
                </a:lnTo>
                <a:lnTo>
                  <a:pt x="10668" y="701039"/>
                </a:lnTo>
                <a:lnTo>
                  <a:pt x="10668" y="705612"/>
                </a:lnTo>
                <a:lnTo>
                  <a:pt x="12191" y="705612"/>
                </a:lnTo>
                <a:lnTo>
                  <a:pt x="12191" y="708660"/>
                </a:lnTo>
                <a:lnTo>
                  <a:pt x="13715" y="708660"/>
                </a:lnTo>
                <a:lnTo>
                  <a:pt x="13715" y="711708"/>
                </a:lnTo>
                <a:lnTo>
                  <a:pt x="15240" y="711708"/>
                </a:lnTo>
                <a:lnTo>
                  <a:pt x="24384" y="720851"/>
                </a:lnTo>
                <a:lnTo>
                  <a:pt x="24384" y="723900"/>
                </a:lnTo>
                <a:lnTo>
                  <a:pt x="25908" y="723900"/>
                </a:lnTo>
                <a:lnTo>
                  <a:pt x="28956" y="725424"/>
                </a:lnTo>
                <a:lnTo>
                  <a:pt x="38100" y="734568"/>
                </a:lnTo>
                <a:lnTo>
                  <a:pt x="44196" y="737615"/>
                </a:lnTo>
                <a:lnTo>
                  <a:pt x="45719" y="739139"/>
                </a:lnTo>
                <a:lnTo>
                  <a:pt x="50291" y="740663"/>
                </a:lnTo>
                <a:lnTo>
                  <a:pt x="53340" y="742061"/>
                </a:lnTo>
                <a:lnTo>
                  <a:pt x="57912" y="743712"/>
                </a:lnTo>
                <a:lnTo>
                  <a:pt x="60959" y="745236"/>
                </a:lnTo>
                <a:lnTo>
                  <a:pt x="68580" y="746760"/>
                </a:lnTo>
                <a:lnTo>
                  <a:pt x="7299452" y="748157"/>
                </a:lnTo>
                <a:lnTo>
                  <a:pt x="7956804" y="748157"/>
                </a:lnTo>
                <a:lnTo>
                  <a:pt x="7956804" y="746760"/>
                </a:lnTo>
                <a:lnTo>
                  <a:pt x="7961376" y="745236"/>
                </a:lnTo>
                <a:lnTo>
                  <a:pt x="7964424" y="743712"/>
                </a:lnTo>
                <a:lnTo>
                  <a:pt x="7972044" y="742061"/>
                </a:lnTo>
                <a:lnTo>
                  <a:pt x="7978140" y="739139"/>
                </a:lnTo>
                <a:lnTo>
                  <a:pt x="7979664" y="737615"/>
                </a:lnTo>
                <a:lnTo>
                  <a:pt x="7985759" y="734568"/>
                </a:lnTo>
                <a:lnTo>
                  <a:pt x="7987283" y="733044"/>
                </a:lnTo>
                <a:lnTo>
                  <a:pt x="7990332" y="731520"/>
                </a:lnTo>
                <a:lnTo>
                  <a:pt x="7999476" y="722376"/>
                </a:lnTo>
                <a:lnTo>
                  <a:pt x="67056" y="720851"/>
                </a:lnTo>
                <a:lnTo>
                  <a:pt x="60959" y="717803"/>
                </a:lnTo>
                <a:lnTo>
                  <a:pt x="59436" y="716280"/>
                </a:lnTo>
                <a:lnTo>
                  <a:pt x="56387" y="714756"/>
                </a:lnTo>
                <a:lnTo>
                  <a:pt x="51815" y="713232"/>
                </a:lnTo>
                <a:lnTo>
                  <a:pt x="38100" y="699515"/>
                </a:lnTo>
                <a:lnTo>
                  <a:pt x="36575" y="699515"/>
                </a:lnTo>
                <a:lnTo>
                  <a:pt x="36575" y="696468"/>
                </a:lnTo>
                <a:lnTo>
                  <a:pt x="33528" y="693420"/>
                </a:lnTo>
                <a:close/>
              </a:path>
              <a:path w="8023859" h="748157">
                <a:moveTo>
                  <a:pt x="8022335" y="64008"/>
                </a:moveTo>
                <a:lnTo>
                  <a:pt x="7994904" y="64008"/>
                </a:lnTo>
                <a:lnTo>
                  <a:pt x="7994904" y="67056"/>
                </a:lnTo>
                <a:lnTo>
                  <a:pt x="7996428" y="67056"/>
                </a:lnTo>
                <a:lnTo>
                  <a:pt x="7996428" y="76200"/>
                </a:lnTo>
                <a:lnTo>
                  <a:pt x="7997952" y="76200"/>
                </a:lnTo>
                <a:lnTo>
                  <a:pt x="7996428" y="676656"/>
                </a:lnTo>
                <a:lnTo>
                  <a:pt x="7994904" y="681227"/>
                </a:lnTo>
                <a:lnTo>
                  <a:pt x="7993380" y="687324"/>
                </a:lnTo>
                <a:lnTo>
                  <a:pt x="7991856" y="690372"/>
                </a:lnTo>
                <a:lnTo>
                  <a:pt x="7990332" y="691896"/>
                </a:lnTo>
                <a:lnTo>
                  <a:pt x="7988808" y="694944"/>
                </a:lnTo>
                <a:lnTo>
                  <a:pt x="7987283" y="699515"/>
                </a:lnTo>
                <a:lnTo>
                  <a:pt x="7982711" y="703961"/>
                </a:lnTo>
                <a:lnTo>
                  <a:pt x="7979664" y="705612"/>
                </a:lnTo>
                <a:lnTo>
                  <a:pt x="7972044" y="713232"/>
                </a:lnTo>
                <a:lnTo>
                  <a:pt x="7965948" y="716280"/>
                </a:lnTo>
                <a:lnTo>
                  <a:pt x="7961376" y="717803"/>
                </a:lnTo>
                <a:lnTo>
                  <a:pt x="7955280" y="720851"/>
                </a:lnTo>
                <a:lnTo>
                  <a:pt x="7955280" y="722367"/>
                </a:lnTo>
                <a:lnTo>
                  <a:pt x="7999484" y="722367"/>
                </a:lnTo>
                <a:lnTo>
                  <a:pt x="8007096" y="714756"/>
                </a:lnTo>
                <a:lnTo>
                  <a:pt x="8008620" y="711708"/>
                </a:lnTo>
                <a:lnTo>
                  <a:pt x="8010144" y="710184"/>
                </a:lnTo>
                <a:lnTo>
                  <a:pt x="8011668" y="707136"/>
                </a:lnTo>
                <a:lnTo>
                  <a:pt x="8013192" y="702563"/>
                </a:lnTo>
                <a:lnTo>
                  <a:pt x="8016240" y="699515"/>
                </a:lnTo>
                <a:lnTo>
                  <a:pt x="8017764" y="696468"/>
                </a:lnTo>
                <a:lnTo>
                  <a:pt x="8019288" y="688848"/>
                </a:lnTo>
                <a:lnTo>
                  <a:pt x="8022335" y="679703"/>
                </a:lnTo>
                <a:lnTo>
                  <a:pt x="8023859" y="77724"/>
                </a:lnTo>
                <a:lnTo>
                  <a:pt x="8022335" y="77724"/>
                </a:lnTo>
                <a:lnTo>
                  <a:pt x="8022335" y="64008"/>
                </a:lnTo>
                <a:close/>
              </a:path>
              <a:path w="8023859" h="748157">
                <a:moveTo>
                  <a:pt x="28956" y="682751"/>
                </a:moveTo>
                <a:lnTo>
                  <a:pt x="3047" y="682751"/>
                </a:lnTo>
                <a:lnTo>
                  <a:pt x="3047" y="685800"/>
                </a:lnTo>
                <a:lnTo>
                  <a:pt x="4571" y="685800"/>
                </a:lnTo>
                <a:lnTo>
                  <a:pt x="4571" y="690372"/>
                </a:lnTo>
                <a:lnTo>
                  <a:pt x="6096" y="690372"/>
                </a:lnTo>
                <a:lnTo>
                  <a:pt x="6096" y="693420"/>
                </a:lnTo>
                <a:lnTo>
                  <a:pt x="32003" y="693420"/>
                </a:lnTo>
                <a:lnTo>
                  <a:pt x="32003" y="687324"/>
                </a:lnTo>
                <a:lnTo>
                  <a:pt x="30480" y="687324"/>
                </a:lnTo>
                <a:lnTo>
                  <a:pt x="30480" y="684276"/>
                </a:lnTo>
                <a:lnTo>
                  <a:pt x="28956" y="682751"/>
                </a:lnTo>
                <a:close/>
              </a:path>
              <a:path w="8023859" h="748157">
                <a:moveTo>
                  <a:pt x="7938516" y="0"/>
                </a:moveTo>
                <a:lnTo>
                  <a:pt x="83819" y="0"/>
                </a:lnTo>
                <a:lnTo>
                  <a:pt x="67056" y="1524"/>
                </a:lnTo>
                <a:lnTo>
                  <a:pt x="64008" y="3048"/>
                </a:lnTo>
                <a:lnTo>
                  <a:pt x="59436" y="4572"/>
                </a:lnTo>
                <a:lnTo>
                  <a:pt x="56387" y="6096"/>
                </a:lnTo>
                <a:lnTo>
                  <a:pt x="51815" y="7620"/>
                </a:lnTo>
                <a:lnTo>
                  <a:pt x="48768" y="9144"/>
                </a:lnTo>
                <a:lnTo>
                  <a:pt x="44196" y="10668"/>
                </a:lnTo>
                <a:lnTo>
                  <a:pt x="42671" y="12191"/>
                </a:lnTo>
                <a:lnTo>
                  <a:pt x="36575" y="15239"/>
                </a:lnTo>
                <a:lnTo>
                  <a:pt x="28956" y="22860"/>
                </a:lnTo>
                <a:lnTo>
                  <a:pt x="25908" y="24384"/>
                </a:lnTo>
                <a:lnTo>
                  <a:pt x="24384" y="25908"/>
                </a:lnTo>
                <a:lnTo>
                  <a:pt x="22859" y="28956"/>
                </a:lnTo>
                <a:lnTo>
                  <a:pt x="13715" y="38100"/>
                </a:lnTo>
                <a:lnTo>
                  <a:pt x="12191" y="42672"/>
                </a:lnTo>
                <a:lnTo>
                  <a:pt x="7619" y="51815"/>
                </a:lnTo>
                <a:lnTo>
                  <a:pt x="6096" y="53339"/>
                </a:lnTo>
                <a:lnTo>
                  <a:pt x="4571" y="60960"/>
                </a:lnTo>
                <a:lnTo>
                  <a:pt x="3047" y="65532"/>
                </a:lnTo>
                <a:lnTo>
                  <a:pt x="1524" y="68580"/>
                </a:lnTo>
                <a:lnTo>
                  <a:pt x="0" y="77724"/>
                </a:lnTo>
                <a:lnTo>
                  <a:pt x="0" y="673608"/>
                </a:lnTo>
                <a:lnTo>
                  <a:pt x="1524" y="673608"/>
                </a:lnTo>
                <a:lnTo>
                  <a:pt x="1524" y="682751"/>
                </a:lnTo>
                <a:lnTo>
                  <a:pt x="27431" y="682751"/>
                </a:lnTo>
                <a:lnTo>
                  <a:pt x="27431" y="676656"/>
                </a:lnTo>
                <a:lnTo>
                  <a:pt x="25908" y="676656"/>
                </a:lnTo>
                <a:lnTo>
                  <a:pt x="25908" y="79248"/>
                </a:lnTo>
                <a:lnTo>
                  <a:pt x="28956" y="67056"/>
                </a:lnTo>
                <a:lnTo>
                  <a:pt x="30480" y="62484"/>
                </a:lnTo>
                <a:lnTo>
                  <a:pt x="33528" y="56261"/>
                </a:lnTo>
                <a:lnTo>
                  <a:pt x="35052" y="54863"/>
                </a:lnTo>
                <a:lnTo>
                  <a:pt x="36575" y="51815"/>
                </a:lnTo>
                <a:lnTo>
                  <a:pt x="53340" y="35051"/>
                </a:lnTo>
                <a:lnTo>
                  <a:pt x="56387" y="33527"/>
                </a:lnTo>
                <a:lnTo>
                  <a:pt x="57912" y="32003"/>
                </a:lnTo>
                <a:lnTo>
                  <a:pt x="62484" y="30480"/>
                </a:lnTo>
                <a:lnTo>
                  <a:pt x="68580" y="28956"/>
                </a:lnTo>
                <a:lnTo>
                  <a:pt x="73152" y="27432"/>
                </a:lnTo>
                <a:lnTo>
                  <a:pt x="79247" y="25908"/>
                </a:lnTo>
                <a:lnTo>
                  <a:pt x="7999476" y="25908"/>
                </a:lnTo>
                <a:lnTo>
                  <a:pt x="7990332" y="16763"/>
                </a:lnTo>
                <a:lnTo>
                  <a:pt x="7975092" y="9144"/>
                </a:lnTo>
                <a:lnTo>
                  <a:pt x="7970520" y="7620"/>
                </a:lnTo>
                <a:lnTo>
                  <a:pt x="7967472" y="6096"/>
                </a:lnTo>
                <a:lnTo>
                  <a:pt x="7962900" y="4572"/>
                </a:lnTo>
                <a:lnTo>
                  <a:pt x="7959852" y="3048"/>
                </a:lnTo>
                <a:lnTo>
                  <a:pt x="7955280" y="1524"/>
                </a:lnTo>
                <a:lnTo>
                  <a:pt x="7938516" y="0"/>
                </a:lnTo>
                <a:close/>
              </a:path>
              <a:path w="8023859" h="748157">
                <a:moveTo>
                  <a:pt x="7999476" y="25908"/>
                </a:moveTo>
                <a:lnTo>
                  <a:pt x="7946135" y="25908"/>
                </a:lnTo>
                <a:lnTo>
                  <a:pt x="7950708" y="27432"/>
                </a:lnTo>
                <a:lnTo>
                  <a:pt x="7962900" y="30480"/>
                </a:lnTo>
                <a:lnTo>
                  <a:pt x="7965948" y="32003"/>
                </a:lnTo>
                <a:lnTo>
                  <a:pt x="7967472" y="33527"/>
                </a:lnTo>
                <a:lnTo>
                  <a:pt x="7973568" y="36575"/>
                </a:lnTo>
                <a:lnTo>
                  <a:pt x="7988808" y="51815"/>
                </a:lnTo>
                <a:lnTo>
                  <a:pt x="7988808" y="54863"/>
                </a:lnTo>
                <a:lnTo>
                  <a:pt x="7990332" y="54863"/>
                </a:lnTo>
                <a:lnTo>
                  <a:pt x="7991856" y="56261"/>
                </a:lnTo>
                <a:lnTo>
                  <a:pt x="7991856" y="59436"/>
                </a:lnTo>
                <a:lnTo>
                  <a:pt x="7993380" y="59436"/>
                </a:lnTo>
                <a:lnTo>
                  <a:pt x="7993380" y="64008"/>
                </a:lnTo>
                <a:lnTo>
                  <a:pt x="8020811" y="64008"/>
                </a:lnTo>
                <a:lnTo>
                  <a:pt x="8020811" y="60960"/>
                </a:lnTo>
                <a:lnTo>
                  <a:pt x="8019288" y="60960"/>
                </a:lnTo>
                <a:lnTo>
                  <a:pt x="8019288" y="56261"/>
                </a:lnTo>
                <a:lnTo>
                  <a:pt x="8017764" y="56261"/>
                </a:lnTo>
                <a:lnTo>
                  <a:pt x="8017764" y="53339"/>
                </a:lnTo>
                <a:lnTo>
                  <a:pt x="8016240" y="53339"/>
                </a:lnTo>
                <a:lnTo>
                  <a:pt x="8016240" y="48768"/>
                </a:lnTo>
                <a:lnTo>
                  <a:pt x="8014716" y="48768"/>
                </a:lnTo>
                <a:lnTo>
                  <a:pt x="8014716" y="45720"/>
                </a:lnTo>
                <a:lnTo>
                  <a:pt x="8013192" y="45720"/>
                </a:lnTo>
                <a:lnTo>
                  <a:pt x="8013192" y="42672"/>
                </a:lnTo>
                <a:lnTo>
                  <a:pt x="8011668" y="42672"/>
                </a:lnTo>
                <a:lnTo>
                  <a:pt x="8011668" y="39624"/>
                </a:lnTo>
                <a:lnTo>
                  <a:pt x="8010144" y="38100"/>
                </a:lnTo>
                <a:lnTo>
                  <a:pt x="8008620" y="38100"/>
                </a:lnTo>
                <a:lnTo>
                  <a:pt x="8008620" y="35051"/>
                </a:lnTo>
                <a:lnTo>
                  <a:pt x="7999476" y="25908"/>
                </a:lnTo>
                <a:close/>
              </a:path>
            </a:pathLst>
          </a:custGeom>
          <a:solidFill>
            <a:srgbClr val="4299B2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2417806" y="2658483"/>
            <a:ext cx="7272477" cy="679115"/>
          </a:xfrm>
          <a:custGeom>
            <a:avLst/>
            <a:gdLst/>
            <a:ahLst/>
            <a:cxnLst/>
            <a:rect l="l" t="t" r="r" b="b"/>
            <a:pathLst>
              <a:path w="8013192" h="748284">
                <a:moveTo>
                  <a:pt x="7936992" y="0"/>
                </a:moveTo>
                <a:lnTo>
                  <a:pt x="76200" y="0"/>
                </a:lnTo>
                <a:lnTo>
                  <a:pt x="67056" y="1524"/>
                </a:lnTo>
                <a:lnTo>
                  <a:pt x="59436" y="4445"/>
                </a:lnTo>
                <a:lnTo>
                  <a:pt x="51815" y="7620"/>
                </a:lnTo>
                <a:lnTo>
                  <a:pt x="44196" y="10668"/>
                </a:lnTo>
                <a:lnTo>
                  <a:pt x="13715" y="38100"/>
                </a:lnTo>
                <a:lnTo>
                  <a:pt x="10668" y="45720"/>
                </a:lnTo>
                <a:lnTo>
                  <a:pt x="6096" y="53340"/>
                </a:lnTo>
                <a:lnTo>
                  <a:pt x="4571" y="60960"/>
                </a:lnTo>
                <a:lnTo>
                  <a:pt x="1524" y="68580"/>
                </a:lnTo>
                <a:lnTo>
                  <a:pt x="0" y="77724"/>
                </a:lnTo>
                <a:lnTo>
                  <a:pt x="0" y="672084"/>
                </a:lnTo>
                <a:lnTo>
                  <a:pt x="1524" y="681228"/>
                </a:lnTo>
                <a:lnTo>
                  <a:pt x="24384" y="722376"/>
                </a:lnTo>
                <a:lnTo>
                  <a:pt x="45720" y="737616"/>
                </a:lnTo>
                <a:lnTo>
                  <a:pt x="53340" y="742188"/>
                </a:lnTo>
                <a:lnTo>
                  <a:pt x="60960" y="745236"/>
                </a:lnTo>
                <a:lnTo>
                  <a:pt x="68580" y="746760"/>
                </a:lnTo>
                <a:lnTo>
                  <a:pt x="77724" y="748284"/>
                </a:lnTo>
                <a:lnTo>
                  <a:pt x="7921752" y="748284"/>
                </a:lnTo>
                <a:lnTo>
                  <a:pt x="7915656" y="742188"/>
                </a:lnTo>
                <a:lnTo>
                  <a:pt x="7915656" y="728345"/>
                </a:lnTo>
                <a:lnTo>
                  <a:pt x="7921752" y="722376"/>
                </a:lnTo>
                <a:lnTo>
                  <a:pt x="77724" y="722376"/>
                </a:lnTo>
                <a:lnTo>
                  <a:pt x="73152" y="720852"/>
                </a:lnTo>
                <a:lnTo>
                  <a:pt x="60960" y="717804"/>
                </a:lnTo>
                <a:lnTo>
                  <a:pt x="51815" y="711708"/>
                </a:lnTo>
                <a:lnTo>
                  <a:pt x="46329" y="707136"/>
                </a:lnTo>
                <a:lnTo>
                  <a:pt x="44196" y="707136"/>
                </a:lnTo>
                <a:lnTo>
                  <a:pt x="35052" y="694944"/>
                </a:lnTo>
                <a:lnTo>
                  <a:pt x="32004" y="690245"/>
                </a:lnTo>
                <a:lnTo>
                  <a:pt x="30480" y="685800"/>
                </a:lnTo>
                <a:lnTo>
                  <a:pt x="27432" y="679704"/>
                </a:lnTo>
                <a:lnTo>
                  <a:pt x="25908" y="675132"/>
                </a:lnTo>
                <a:lnTo>
                  <a:pt x="25908" y="77724"/>
                </a:lnTo>
                <a:lnTo>
                  <a:pt x="27432" y="73152"/>
                </a:lnTo>
                <a:lnTo>
                  <a:pt x="30480" y="60960"/>
                </a:lnTo>
                <a:lnTo>
                  <a:pt x="36576" y="51816"/>
                </a:lnTo>
                <a:lnTo>
                  <a:pt x="42839" y="44196"/>
                </a:lnTo>
                <a:lnTo>
                  <a:pt x="42671" y="44196"/>
                </a:lnTo>
                <a:lnTo>
                  <a:pt x="44196" y="42545"/>
                </a:lnTo>
                <a:lnTo>
                  <a:pt x="44598" y="42545"/>
                </a:lnTo>
                <a:lnTo>
                  <a:pt x="53340" y="35052"/>
                </a:lnTo>
                <a:lnTo>
                  <a:pt x="57912" y="32004"/>
                </a:lnTo>
                <a:lnTo>
                  <a:pt x="62484" y="30480"/>
                </a:lnTo>
                <a:lnTo>
                  <a:pt x="68580" y="27432"/>
                </a:lnTo>
                <a:lnTo>
                  <a:pt x="73152" y="25908"/>
                </a:lnTo>
                <a:lnTo>
                  <a:pt x="7988808" y="25908"/>
                </a:lnTo>
                <a:lnTo>
                  <a:pt x="7988808" y="24384"/>
                </a:lnTo>
                <a:lnTo>
                  <a:pt x="7987283" y="24384"/>
                </a:lnTo>
                <a:lnTo>
                  <a:pt x="7976616" y="15240"/>
                </a:lnTo>
                <a:lnTo>
                  <a:pt x="7975092" y="13716"/>
                </a:lnTo>
                <a:lnTo>
                  <a:pt x="7968996" y="10668"/>
                </a:lnTo>
                <a:lnTo>
                  <a:pt x="7961376" y="6096"/>
                </a:lnTo>
                <a:lnTo>
                  <a:pt x="7953756" y="4445"/>
                </a:lnTo>
                <a:lnTo>
                  <a:pt x="7944612" y="1524"/>
                </a:lnTo>
                <a:lnTo>
                  <a:pt x="7936992" y="0"/>
                </a:lnTo>
                <a:close/>
              </a:path>
              <a:path w="8013192" h="748284">
                <a:moveTo>
                  <a:pt x="7927848" y="722376"/>
                </a:moveTo>
                <a:lnTo>
                  <a:pt x="7921752" y="722376"/>
                </a:lnTo>
                <a:lnTo>
                  <a:pt x="7915656" y="728345"/>
                </a:lnTo>
                <a:lnTo>
                  <a:pt x="7915656" y="742188"/>
                </a:lnTo>
                <a:lnTo>
                  <a:pt x="7921752" y="748284"/>
                </a:lnTo>
                <a:lnTo>
                  <a:pt x="7927848" y="748284"/>
                </a:lnTo>
                <a:lnTo>
                  <a:pt x="7927848" y="722376"/>
                </a:lnTo>
                <a:close/>
              </a:path>
              <a:path w="8013192" h="748284">
                <a:moveTo>
                  <a:pt x="7946135" y="722376"/>
                </a:moveTo>
                <a:lnTo>
                  <a:pt x="7927848" y="722376"/>
                </a:lnTo>
                <a:lnTo>
                  <a:pt x="7927848" y="748284"/>
                </a:lnTo>
                <a:lnTo>
                  <a:pt x="7936992" y="748284"/>
                </a:lnTo>
                <a:lnTo>
                  <a:pt x="7946135" y="746760"/>
                </a:lnTo>
                <a:lnTo>
                  <a:pt x="7946135" y="722376"/>
                </a:lnTo>
                <a:close/>
              </a:path>
              <a:path w="8013192" h="748284">
                <a:moveTo>
                  <a:pt x="7946135" y="746760"/>
                </a:moveTo>
                <a:lnTo>
                  <a:pt x="7936992" y="748284"/>
                </a:lnTo>
                <a:lnTo>
                  <a:pt x="7946135" y="748284"/>
                </a:lnTo>
                <a:lnTo>
                  <a:pt x="7946135" y="746760"/>
                </a:lnTo>
                <a:close/>
              </a:path>
              <a:path w="8013192" h="748284">
                <a:moveTo>
                  <a:pt x="7962900" y="711708"/>
                </a:moveTo>
                <a:lnTo>
                  <a:pt x="7956804" y="716280"/>
                </a:lnTo>
                <a:lnTo>
                  <a:pt x="7950708" y="717804"/>
                </a:lnTo>
                <a:lnTo>
                  <a:pt x="7946135" y="720852"/>
                </a:lnTo>
                <a:lnTo>
                  <a:pt x="7940040" y="722376"/>
                </a:lnTo>
                <a:lnTo>
                  <a:pt x="7946135" y="722376"/>
                </a:lnTo>
                <a:lnTo>
                  <a:pt x="7946135" y="746760"/>
                </a:lnTo>
                <a:lnTo>
                  <a:pt x="7968996" y="737616"/>
                </a:lnTo>
                <a:lnTo>
                  <a:pt x="7975092" y="734568"/>
                </a:lnTo>
                <a:lnTo>
                  <a:pt x="7976616" y="733044"/>
                </a:lnTo>
                <a:lnTo>
                  <a:pt x="7987283" y="723900"/>
                </a:lnTo>
                <a:lnTo>
                  <a:pt x="7988808" y="723900"/>
                </a:lnTo>
                <a:lnTo>
                  <a:pt x="7988808" y="722376"/>
                </a:lnTo>
                <a:lnTo>
                  <a:pt x="7996808" y="713232"/>
                </a:lnTo>
                <a:lnTo>
                  <a:pt x="7961376" y="713232"/>
                </a:lnTo>
                <a:lnTo>
                  <a:pt x="7962900" y="711708"/>
                </a:lnTo>
                <a:close/>
              </a:path>
              <a:path w="8013192" h="748284">
                <a:moveTo>
                  <a:pt x="7970402" y="705494"/>
                </a:moveTo>
                <a:lnTo>
                  <a:pt x="7961376" y="713232"/>
                </a:lnTo>
                <a:lnTo>
                  <a:pt x="7996808" y="713232"/>
                </a:lnTo>
                <a:lnTo>
                  <a:pt x="7999476" y="710184"/>
                </a:lnTo>
                <a:lnTo>
                  <a:pt x="8001304" y="707136"/>
                </a:lnTo>
                <a:lnTo>
                  <a:pt x="7968996" y="707136"/>
                </a:lnTo>
                <a:lnTo>
                  <a:pt x="7970402" y="705494"/>
                </a:lnTo>
                <a:close/>
              </a:path>
              <a:path w="8013192" h="748284">
                <a:moveTo>
                  <a:pt x="42671" y="704088"/>
                </a:moveTo>
                <a:lnTo>
                  <a:pt x="44196" y="707136"/>
                </a:lnTo>
                <a:lnTo>
                  <a:pt x="46329" y="707136"/>
                </a:lnTo>
                <a:lnTo>
                  <a:pt x="42671" y="704088"/>
                </a:lnTo>
                <a:close/>
              </a:path>
              <a:path w="8013192" h="748284">
                <a:moveTo>
                  <a:pt x="7972044" y="704088"/>
                </a:moveTo>
                <a:lnTo>
                  <a:pt x="7970402" y="705494"/>
                </a:lnTo>
                <a:lnTo>
                  <a:pt x="7968996" y="707136"/>
                </a:lnTo>
                <a:lnTo>
                  <a:pt x="7972044" y="704088"/>
                </a:lnTo>
                <a:close/>
              </a:path>
              <a:path w="8013192" h="748284">
                <a:moveTo>
                  <a:pt x="8003133" y="704088"/>
                </a:moveTo>
                <a:lnTo>
                  <a:pt x="7972044" y="704088"/>
                </a:lnTo>
                <a:lnTo>
                  <a:pt x="7968996" y="707136"/>
                </a:lnTo>
                <a:lnTo>
                  <a:pt x="8001304" y="707136"/>
                </a:lnTo>
                <a:lnTo>
                  <a:pt x="8003133" y="704088"/>
                </a:lnTo>
                <a:close/>
              </a:path>
              <a:path w="8013192" h="748284">
                <a:moveTo>
                  <a:pt x="7968996" y="42545"/>
                </a:moveTo>
                <a:lnTo>
                  <a:pt x="7978140" y="53340"/>
                </a:lnTo>
                <a:lnTo>
                  <a:pt x="7984235" y="62484"/>
                </a:lnTo>
                <a:lnTo>
                  <a:pt x="7985759" y="68580"/>
                </a:lnTo>
                <a:lnTo>
                  <a:pt x="7987283" y="73152"/>
                </a:lnTo>
                <a:lnTo>
                  <a:pt x="7987283" y="676656"/>
                </a:lnTo>
                <a:lnTo>
                  <a:pt x="7985759" y="681228"/>
                </a:lnTo>
                <a:lnTo>
                  <a:pt x="7982712" y="687324"/>
                </a:lnTo>
                <a:lnTo>
                  <a:pt x="7981188" y="691896"/>
                </a:lnTo>
                <a:lnTo>
                  <a:pt x="7978140" y="696468"/>
                </a:lnTo>
                <a:lnTo>
                  <a:pt x="7970402" y="705494"/>
                </a:lnTo>
                <a:lnTo>
                  <a:pt x="7972044" y="704088"/>
                </a:lnTo>
                <a:lnTo>
                  <a:pt x="8003133" y="704088"/>
                </a:lnTo>
                <a:lnTo>
                  <a:pt x="8004048" y="702564"/>
                </a:lnTo>
                <a:lnTo>
                  <a:pt x="8007096" y="696468"/>
                </a:lnTo>
                <a:lnTo>
                  <a:pt x="8010144" y="687324"/>
                </a:lnTo>
                <a:lnTo>
                  <a:pt x="8013192" y="672084"/>
                </a:lnTo>
                <a:lnTo>
                  <a:pt x="8013192" y="76200"/>
                </a:lnTo>
                <a:lnTo>
                  <a:pt x="8011668" y="67056"/>
                </a:lnTo>
                <a:lnTo>
                  <a:pt x="8008620" y="59436"/>
                </a:lnTo>
                <a:lnTo>
                  <a:pt x="8007096" y="51816"/>
                </a:lnTo>
                <a:lnTo>
                  <a:pt x="8002524" y="44196"/>
                </a:lnTo>
                <a:lnTo>
                  <a:pt x="7972044" y="44196"/>
                </a:lnTo>
                <a:lnTo>
                  <a:pt x="7968996" y="42545"/>
                </a:lnTo>
                <a:close/>
              </a:path>
              <a:path w="8013192" h="748284">
                <a:moveTo>
                  <a:pt x="44196" y="42545"/>
                </a:moveTo>
                <a:lnTo>
                  <a:pt x="42671" y="44196"/>
                </a:lnTo>
                <a:lnTo>
                  <a:pt x="43237" y="43711"/>
                </a:lnTo>
                <a:lnTo>
                  <a:pt x="44196" y="42545"/>
                </a:lnTo>
                <a:close/>
              </a:path>
              <a:path w="8013192" h="748284">
                <a:moveTo>
                  <a:pt x="43237" y="43711"/>
                </a:moveTo>
                <a:lnTo>
                  <a:pt x="42671" y="44196"/>
                </a:lnTo>
                <a:lnTo>
                  <a:pt x="42839" y="44196"/>
                </a:lnTo>
                <a:lnTo>
                  <a:pt x="43237" y="43711"/>
                </a:lnTo>
                <a:close/>
              </a:path>
              <a:path w="8013192" h="748284">
                <a:moveTo>
                  <a:pt x="7996645" y="35052"/>
                </a:moveTo>
                <a:lnTo>
                  <a:pt x="7961376" y="35052"/>
                </a:lnTo>
                <a:lnTo>
                  <a:pt x="7972044" y="44196"/>
                </a:lnTo>
                <a:lnTo>
                  <a:pt x="8002524" y="44196"/>
                </a:lnTo>
                <a:lnTo>
                  <a:pt x="7997952" y="36575"/>
                </a:lnTo>
                <a:lnTo>
                  <a:pt x="7996645" y="35052"/>
                </a:lnTo>
                <a:close/>
              </a:path>
              <a:path w="8013192" h="748284">
                <a:moveTo>
                  <a:pt x="44598" y="42545"/>
                </a:moveTo>
                <a:lnTo>
                  <a:pt x="44196" y="42545"/>
                </a:lnTo>
                <a:lnTo>
                  <a:pt x="43237" y="43711"/>
                </a:lnTo>
                <a:lnTo>
                  <a:pt x="44598" y="42545"/>
                </a:lnTo>
                <a:close/>
              </a:path>
              <a:path w="8013192" h="748284">
                <a:moveTo>
                  <a:pt x="7988808" y="25908"/>
                </a:moveTo>
                <a:lnTo>
                  <a:pt x="7935468" y="25908"/>
                </a:lnTo>
                <a:lnTo>
                  <a:pt x="7941564" y="27432"/>
                </a:lnTo>
                <a:lnTo>
                  <a:pt x="7946135" y="28956"/>
                </a:lnTo>
                <a:lnTo>
                  <a:pt x="7952232" y="30480"/>
                </a:lnTo>
                <a:lnTo>
                  <a:pt x="7956804" y="33528"/>
                </a:lnTo>
                <a:lnTo>
                  <a:pt x="7962900" y="36575"/>
                </a:lnTo>
                <a:lnTo>
                  <a:pt x="7961376" y="35052"/>
                </a:lnTo>
                <a:lnTo>
                  <a:pt x="7996645" y="35052"/>
                </a:lnTo>
                <a:lnTo>
                  <a:pt x="7988808" y="25908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2428872" y="3637736"/>
            <a:ext cx="7250231" cy="656985"/>
          </a:xfrm>
          <a:custGeom>
            <a:avLst/>
            <a:gdLst/>
            <a:ahLst/>
            <a:cxnLst/>
            <a:rect l="l" t="t" r="r" b="b"/>
            <a:pathLst>
              <a:path w="7988681" h="723900">
                <a:moveTo>
                  <a:pt x="7915656" y="0"/>
                </a:moveTo>
                <a:lnTo>
                  <a:pt x="73151" y="0"/>
                </a:lnTo>
                <a:lnTo>
                  <a:pt x="59435" y="1524"/>
                </a:lnTo>
                <a:lnTo>
                  <a:pt x="45719" y="6095"/>
                </a:lnTo>
                <a:lnTo>
                  <a:pt x="33528" y="12191"/>
                </a:lnTo>
                <a:lnTo>
                  <a:pt x="28956" y="16763"/>
                </a:lnTo>
                <a:lnTo>
                  <a:pt x="25907" y="18287"/>
                </a:lnTo>
                <a:lnTo>
                  <a:pt x="18287" y="25907"/>
                </a:lnTo>
                <a:lnTo>
                  <a:pt x="16763" y="28955"/>
                </a:lnTo>
                <a:lnTo>
                  <a:pt x="12191" y="33527"/>
                </a:lnTo>
                <a:lnTo>
                  <a:pt x="6095" y="45719"/>
                </a:lnTo>
                <a:lnTo>
                  <a:pt x="1523" y="59436"/>
                </a:lnTo>
                <a:lnTo>
                  <a:pt x="0" y="73151"/>
                </a:lnTo>
                <a:lnTo>
                  <a:pt x="0" y="652271"/>
                </a:lnTo>
                <a:lnTo>
                  <a:pt x="1523" y="652271"/>
                </a:lnTo>
                <a:lnTo>
                  <a:pt x="1523" y="665988"/>
                </a:lnTo>
                <a:lnTo>
                  <a:pt x="3047" y="665988"/>
                </a:lnTo>
                <a:lnTo>
                  <a:pt x="3047" y="670559"/>
                </a:lnTo>
                <a:lnTo>
                  <a:pt x="4571" y="670559"/>
                </a:lnTo>
                <a:lnTo>
                  <a:pt x="4571" y="675132"/>
                </a:lnTo>
                <a:lnTo>
                  <a:pt x="6095" y="675132"/>
                </a:lnTo>
                <a:lnTo>
                  <a:pt x="6095" y="679703"/>
                </a:lnTo>
                <a:lnTo>
                  <a:pt x="7619" y="679703"/>
                </a:lnTo>
                <a:lnTo>
                  <a:pt x="7619" y="682751"/>
                </a:lnTo>
                <a:lnTo>
                  <a:pt x="9143" y="682751"/>
                </a:lnTo>
                <a:lnTo>
                  <a:pt x="9143" y="685800"/>
                </a:lnTo>
                <a:lnTo>
                  <a:pt x="10668" y="685800"/>
                </a:lnTo>
                <a:lnTo>
                  <a:pt x="10668" y="688847"/>
                </a:lnTo>
                <a:lnTo>
                  <a:pt x="12191" y="688847"/>
                </a:lnTo>
                <a:lnTo>
                  <a:pt x="12191" y="691895"/>
                </a:lnTo>
                <a:lnTo>
                  <a:pt x="13715" y="691895"/>
                </a:lnTo>
                <a:lnTo>
                  <a:pt x="18287" y="696467"/>
                </a:lnTo>
                <a:lnTo>
                  <a:pt x="18287" y="699515"/>
                </a:lnTo>
                <a:lnTo>
                  <a:pt x="19812" y="699515"/>
                </a:lnTo>
                <a:lnTo>
                  <a:pt x="25907" y="705611"/>
                </a:lnTo>
                <a:lnTo>
                  <a:pt x="28956" y="707135"/>
                </a:lnTo>
                <a:lnTo>
                  <a:pt x="33528" y="711707"/>
                </a:lnTo>
                <a:lnTo>
                  <a:pt x="45719" y="717803"/>
                </a:lnTo>
                <a:lnTo>
                  <a:pt x="59435" y="722376"/>
                </a:lnTo>
                <a:lnTo>
                  <a:pt x="7930896" y="723900"/>
                </a:lnTo>
                <a:lnTo>
                  <a:pt x="7930896" y="722376"/>
                </a:lnTo>
                <a:lnTo>
                  <a:pt x="7936991" y="720851"/>
                </a:lnTo>
                <a:lnTo>
                  <a:pt x="7946135" y="717803"/>
                </a:lnTo>
                <a:lnTo>
                  <a:pt x="7949183" y="716152"/>
                </a:lnTo>
                <a:lnTo>
                  <a:pt x="7950708" y="714755"/>
                </a:lnTo>
                <a:lnTo>
                  <a:pt x="7956804" y="711707"/>
                </a:lnTo>
                <a:lnTo>
                  <a:pt x="7958328" y="710183"/>
                </a:lnTo>
                <a:lnTo>
                  <a:pt x="7961376" y="708659"/>
                </a:lnTo>
                <a:lnTo>
                  <a:pt x="7972043" y="697991"/>
                </a:lnTo>
                <a:lnTo>
                  <a:pt x="7973567" y="694944"/>
                </a:lnTo>
                <a:lnTo>
                  <a:pt x="7976615" y="691895"/>
                </a:lnTo>
                <a:lnTo>
                  <a:pt x="7981187" y="682751"/>
                </a:lnTo>
                <a:lnTo>
                  <a:pt x="7982711" y="681227"/>
                </a:lnTo>
                <a:lnTo>
                  <a:pt x="7984235" y="676655"/>
                </a:lnTo>
                <a:lnTo>
                  <a:pt x="7985759" y="670559"/>
                </a:lnTo>
                <a:lnTo>
                  <a:pt x="7987283" y="665988"/>
                </a:lnTo>
                <a:lnTo>
                  <a:pt x="7988681" y="109981"/>
                </a:lnTo>
                <a:lnTo>
                  <a:pt x="7988681" y="59436"/>
                </a:lnTo>
                <a:lnTo>
                  <a:pt x="7987283" y="59436"/>
                </a:lnTo>
                <a:lnTo>
                  <a:pt x="7987283" y="54863"/>
                </a:lnTo>
                <a:lnTo>
                  <a:pt x="7985759" y="54863"/>
                </a:lnTo>
                <a:lnTo>
                  <a:pt x="7985759" y="48767"/>
                </a:lnTo>
                <a:lnTo>
                  <a:pt x="7984235" y="48767"/>
                </a:lnTo>
                <a:lnTo>
                  <a:pt x="7984235" y="44195"/>
                </a:lnTo>
                <a:lnTo>
                  <a:pt x="7982711" y="42672"/>
                </a:lnTo>
                <a:lnTo>
                  <a:pt x="7981187" y="42672"/>
                </a:lnTo>
                <a:lnTo>
                  <a:pt x="7981187" y="39624"/>
                </a:lnTo>
                <a:lnTo>
                  <a:pt x="7979663" y="39624"/>
                </a:lnTo>
                <a:lnTo>
                  <a:pt x="7979663" y="36575"/>
                </a:lnTo>
                <a:lnTo>
                  <a:pt x="7978139" y="36575"/>
                </a:lnTo>
                <a:lnTo>
                  <a:pt x="7978139" y="33527"/>
                </a:lnTo>
                <a:lnTo>
                  <a:pt x="7975091" y="30352"/>
                </a:lnTo>
                <a:lnTo>
                  <a:pt x="7973567" y="30352"/>
                </a:lnTo>
                <a:lnTo>
                  <a:pt x="7973567" y="27431"/>
                </a:lnTo>
                <a:lnTo>
                  <a:pt x="7961376" y="15239"/>
                </a:lnTo>
                <a:lnTo>
                  <a:pt x="7958328" y="13715"/>
                </a:lnTo>
                <a:lnTo>
                  <a:pt x="7956804" y="12191"/>
                </a:lnTo>
                <a:lnTo>
                  <a:pt x="7947659" y="7619"/>
                </a:lnTo>
                <a:lnTo>
                  <a:pt x="7946135" y="6095"/>
                </a:lnTo>
                <a:lnTo>
                  <a:pt x="7941563" y="4572"/>
                </a:lnTo>
                <a:lnTo>
                  <a:pt x="7935467" y="3048"/>
                </a:lnTo>
                <a:lnTo>
                  <a:pt x="7930896" y="1524"/>
                </a:lnTo>
                <a:lnTo>
                  <a:pt x="7915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2417806" y="3626671"/>
            <a:ext cx="7272477" cy="679115"/>
          </a:xfrm>
          <a:custGeom>
            <a:avLst/>
            <a:gdLst/>
            <a:ahLst/>
            <a:cxnLst/>
            <a:rect l="l" t="t" r="r" b="b"/>
            <a:pathLst>
              <a:path w="8013192" h="748284">
                <a:moveTo>
                  <a:pt x="7936992" y="0"/>
                </a:moveTo>
                <a:lnTo>
                  <a:pt x="76200" y="0"/>
                </a:lnTo>
                <a:lnTo>
                  <a:pt x="67056" y="1524"/>
                </a:lnTo>
                <a:lnTo>
                  <a:pt x="59436" y="4445"/>
                </a:lnTo>
                <a:lnTo>
                  <a:pt x="51815" y="7620"/>
                </a:lnTo>
                <a:lnTo>
                  <a:pt x="44196" y="10668"/>
                </a:lnTo>
                <a:lnTo>
                  <a:pt x="13715" y="38100"/>
                </a:lnTo>
                <a:lnTo>
                  <a:pt x="10668" y="45720"/>
                </a:lnTo>
                <a:lnTo>
                  <a:pt x="6096" y="53340"/>
                </a:lnTo>
                <a:lnTo>
                  <a:pt x="4571" y="60960"/>
                </a:lnTo>
                <a:lnTo>
                  <a:pt x="1524" y="68580"/>
                </a:lnTo>
                <a:lnTo>
                  <a:pt x="0" y="77724"/>
                </a:lnTo>
                <a:lnTo>
                  <a:pt x="0" y="672084"/>
                </a:lnTo>
                <a:lnTo>
                  <a:pt x="1524" y="681228"/>
                </a:lnTo>
                <a:lnTo>
                  <a:pt x="24384" y="722376"/>
                </a:lnTo>
                <a:lnTo>
                  <a:pt x="45720" y="737616"/>
                </a:lnTo>
                <a:lnTo>
                  <a:pt x="53340" y="742188"/>
                </a:lnTo>
                <a:lnTo>
                  <a:pt x="60960" y="745236"/>
                </a:lnTo>
                <a:lnTo>
                  <a:pt x="68580" y="746760"/>
                </a:lnTo>
                <a:lnTo>
                  <a:pt x="77724" y="748284"/>
                </a:lnTo>
                <a:lnTo>
                  <a:pt x="7921752" y="748284"/>
                </a:lnTo>
                <a:lnTo>
                  <a:pt x="7915656" y="742188"/>
                </a:lnTo>
                <a:lnTo>
                  <a:pt x="7915656" y="728345"/>
                </a:lnTo>
                <a:lnTo>
                  <a:pt x="7921752" y="722376"/>
                </a:lnTo>
                <a:lnTo>
                  <a:pt x="77724" y="722376"/>
                </a:lnTo>
                <a:lnTo>
                  <a:pt x="73152" y="720852"/>
                </a:lnTo>
                <a:lnTo>
                  <a:pt x="60960" y="717804"/>
                </a:lnTo>
                <a:lnTo>
                  <a:pt x="51815" y="711708"/>
                </a:lnTo>
                <a:lnTo>
                  <a:pt x="46329" y="707136"/>
                </a:lnTo>
                <a:lnTo>
                  <a:pt x="44196" y="707136"/>
                </a:lnTo>
                <a:lnTo>
                  <a:pt x="35052" y="694944"/>
                </a:lnTo>
                <a:lnTo>
                  <a:pt x="32004" y="690245"/>
                </a:lnTo>
                <a:lnTo>
                  <a:pt x="30480" y="685800"/>
                </a:lnTo>
                <a:lnTo>
                  <a:pt x="27432" y="679704"/>
                </a:lnTo>
                <a:lnTo>
                  <a:pt x="25908" y="675132"/>
                </a:lnTo>
                <a:lnTo>
                  <a:pt x="25908" y="77724"/>
                </a:lnTo>
                <a:lnTo>
                  <a:pt x="27432" y="73152"/>
                </a:lnTo>
                <a:lnTo>
                  <a:pt x="30480" y="60960"/>
                </a:lnTo>
                <a:lnTo>
                  <a:pt x="36576" y="51816"/>
                </a:lnTo>
                <a:lnTo>
                  <a:pt x="42839" y="44196"/>
                </a:lnTo>
                <a:lnTo>
                  <a:pt x="42671" y="44196"/>
                </a:lnTo>
                <a:lnTo>
                  <a:pt x="44196" y="42545"/>
                </a:lnTo>
                <a:lnTo>
                  <a:pt x="44598" y="42545"/>
                </a:lnTo>
                <a:lnTo>
                  <a:pt x="53340" y="35052"/>
                </a:lnTo>
                <a:lnTo>
                  <a:pt x="57912" y="32004"/>
                </a:lnTo>
                <a:lnTo>
                  <a:pt x="62484" y="30480"/>
                </a:lnTo>
                <a:lnTo>
                  <a:pt x="68580" y="27432"/>
                </a:lnTo>
                <a:lnTo>
                  <a:pt x="73152" y="25908"/>
                </a:lnTo>
                <a:lnTo>
                  <a:pt x="7988808" y="25908"/>
                </a:lnTo>
                <a:lnTo>
                  <a:pt x="7988808" y="24384"/>
                </a:lnTo>
                <a:lnTo>
                  <a:pt x="7987283" y="24384"/>
                </a:lnTo>
                <a:lnTo>
                  <a:pt x="7976616" y="15240"/>
                </a:lnTo>
                <a:lnTo>
                  <a:pt x="7975092" y="13716"/>
                </a:lnTo>
                <a:lnTo>
                  <a:pt x="7968996" y="10668"/>
                </a:lnTo>
                <a:lnTo>
                  <a:pt x="7961376" y="6096"/>
                </a:lnTo>
                <a:lnTo>
                  <a:pt x="7953756" y="4445"/>
                </a:lnTo>
                <a:lnTo>
                  <a:pt x="7944612" y="1524"/>
                </a:lnTo>
                <a:lnTo>
                  <a:pt x="7936992" y="0"/>
                </a:lnTo>
                <a:close/>
              </a:path>
              <a:path w="8013192" h="748284">
                <a:moveTo>
                  <a:pt x="7927848" y="722376"/>
                </a:moveTo>
                <a:lnTo>
                  <a:pt x="7921752" y="722376"/>
                </a:lnTo>
                <a:lnTo>
                  <a:pt x="7915656" y="728345"/>
                </a:lnTo>
                <a:lnTo>
                  <a:pt x="7915656" y="742188"/>
                </a:lnTo>
                <a:lnTo>
                  <a:pt x="7921752" y="748284"/>
                </a:lnTo>
                <a:lnTo>
                  <a:pt x="7927848" y="748284"/>
                </a:lnTo>
                <a:lnTo>
                  <a:pt x="7927848" y="722376"/>
                </a:lnTo>
                <a:close/>
              </a:path>
              <a:path w="8013192" h="748284">
                <a:moveTo>
                  <a:pt x="7946135" y="722376"/>
                </a:moveTo>
                <a:lnTo>
                  <a:pt x="7927848" y="722376"/>
                </a:lnTo>
                <a:lnTo>
                  <a:pt x="7927848" y="748284"/>
                </a:lnTo>
                <a:lnTo>
                  <a:pt x="7936992" y="748284"/>
                </a:lnTo>
                <a:lnTo>
                  <a:pt x="7946135" y="746760"/>
                </a:lnTo>
                <a:lnTo>
                  <a:pt x="7946135" y="722376"/>
                </a:lnTo>
                <a:close/>
              </a:path>
              <a:path w="8013192" h="748284">
                <a:moveTo>
                  <a:pt x="7946135" y="746760"/>
                </a:moveTo>
                <a:lnTo>
                  <a:pt x="7936992" y="748284"/>
                </a:lnTo>
                <a:lnTo>
                  <a:pt x="7946135" y="748284"/>
                </a:lnTo>
                <a:lnTo>
                  <a:pt x="7946135" y="746760"/>
                </a:lnTo>
                <a:close/>
              </a:path>
              <a:path w="8013192" h="748284">
                <a:moveTo>
                  <a:pt x="7962900" y="711708"/>
                </a:moveTo>
                <a:lnTo>
                  <a:pt x="7956804" y="716280"/>
                </a:lnTo>
                <a:lnTo>
                  <a:pt x="7950708" y="717804"/>
                </a:lnTo>
                <a:lnTo>
                  <a:pt x="7946135" y="720852"/>
                </a:lnTo>
                <a:lnTo>
                  <a:pt x="7940040" y="722376"/>
                </a:lnTo>
                <a:lnTo>
                  <a:pt x="7946135" y="722376"/>
                </a:lnTo>
                <a:lnTo>
                  <a:pt x="7946135" y="746760"/>
                </a:lnTo>
                <a:lnTo>
                  <a:pt x="7968996" y="737616"/>
                </a:lnTo>
                <a:lnTo>
                  <a:pt x="7975092" y="734568"/>
                </a:lnTo>
                <a:lnTo>
                  <a:pt x="7976616" y="733044"/>
                </a:lnTo>
                <a:lnTo>
                  <a:pt x="7987283" y="723900"/>
                </a:lnTo>
                <a:lnTo>
                  <a:pt x="7988808" y="723900"/>
                </a:lnTo>
                <a:lnTo>
                  <a:pt x="7988808" y="722376"/>
                </a:lnTo>
                <a:lnTo>
                  <a:pt x="7996808" y="713232"/>
                </a:lnTo>
                <a:lnTo>
                  <a:pt x="7961376" y="713232"/>
                </a:lnTo>
                <a:lnTo>
                  <a:pt x="7962900" y="711708"/>
                </a:lnTo>
                <a:close/>
              </a:path>
              <a:path w="8013192" h="748284">
                <a:moveTo>
                  <a:pt x="7970402" y="705494"/>
                </a:moveTo>
                <a:lnTo>
                  <a:pt x="7961376" y="713232"/>
                </a:lnTo>
                <a:lnTo>
                  <a:pt x="7996808" y="713232"/>
                </a:lnTo>
                <a:lnTo>
                  <a:pt x="7999476" y="710184"/>
                </a:lnTo>
                <a:lnTo>
                  <a:pt x="8001304" y="707136"/>
                </a:lnTo>
                <a:lnTo>
                  <a:pt x="7968996" y="707136"/>
                </a:lnTo>
                <a:lnTo>
                  <a:pt x="7970402" y="705494"/>
                </a:lnTo>
                <a:close/>
              </a:path>
              <a:path w="8013192" h="748284">
                <a:moveTo>
                  <a:pt x="42671" y="704088"/>
                </a:moveTo>
                <a:lnTo>
                  <a:pt x="44196" y="707136"/>
                </a:lnTo>
                <a:lnTo>
                  <a:pt x="46329" y="707136"/>
                </a:lnTo>
                <a:lnTo>
                  <a:pt x="42671" y="704088"/>
                </a:lnTo>
                <a:close/>
              </a:path>
              <a:path w="8013192" h="748284">
                <a:moveTo>
                  <a:pt x="7972044" y="704088"/>
                </a:moveTo>
                <a:lnTo>
                  <a:pt x="7970402" y="705494"/>
                </a:lnTo>
                <a:lnTo>
                  <a:pt x="7968996" y="707136"/>
                </a:lnTo>
                <a:lnTo>
                  <a:pt x="7972044" y="704088"/>
                </a:lnTo>
                <a:close/>
              </a:path>
              <a:path w="8013192" h="748284">
                <a:moveTo>
                  <a:pt x="8003133" y="704088"/>
                </a:moveTo>
                <a:lnTo>
                  <a:pt x="7972044" y="704088"/>
                </a:lnTo>
                <a:lnTo>
                  <a:pt x="7968996" y="707136"/>
                </a:lnTo>
                <a:lnTo>
                  <a:pt x="8001304" y="707136"/>
                </a:lnTo>
                <a:lnTo>
                  <a:pt x="8003133" y="704088"/>
                </a:lnTo>
                <a:close/>
              </a:path>
              <a:path w="8013192" h="748284">
                <a:moveTo>
                  <a:pt x="7968996" y="42545"/>
                </a:moveTo>
                <a:lnTo>
                  <a:pt x="7978140" y="53340"/>
                </a:lnTo>
                <a:lnTo>
                  <a:pt x="7984235" y="62484"/>
                </a:lnTo>
                <a:lnTo>
                  <a:pt x="7985759" y="68580"/>
                </a:lnTo>
                <a:lnTo>
                  <a:pt x="7987283" y="73152"/>
                </a:lnTo>
                <a:lnTo>
                  <a:pt x="7987283" y="676656"/>
                </a:lnTo>
                <a:lnTo>
                  <a:pt x="7985759" y="681228"/>
                </a:lnTo>
                <a:lnTo>
                  <a:pt x="7982712" y="687324"/>
                </a:lnTo>
                <a:lnTo>
                  <a:pt x="7981188" y="691896"/>
                </a:lnTo>
                <a:lnTo>
                  <a:pt x="7978140" y="696468"/>
                </a:lnTo>
                <a:lnTo>
                  <a:pt x="7970402" y="705494"/>
                </a:lnTo>
                <a:lnTo>
                  <a:pt x="7972044" y="704088"/>
                </a:lnTo>
                <a:lnTo>
                  <a:pt x="8003133" y="704088"/>
                </a:lnTo>
                <a:lnTo>
                  <a:pt x="8004048" y="702564"/>
                </a:lnTo>
                <a:lnTo>
                  <a:pt x="8007096" y="696468"/>
                </a:lnTo>
                <a:lnTo>
                  <a:pt x="8010144" y="687324"/>
                </a:lnTo>
                <a:lnTo>
                  <a:pt x="8013192" y="672084"/>
                </a:lnTo>
                <a:lnTo>
                  <a:pt x="8013192" y="76200"/>
                </a:lnTo>
                <a:lnTo>
                  <a:pt x="8011668" y="67056"/>
                </a:lnTo>
                <a:lnTo>
                  <a:pt x="8008620" y="59436"/>
                </a:lnTo>
                <a:lnTo>
                  <a:pt x="8007096" y="51816"/>
                </a:lnTo>
                <a:lnTo>
                  <a:pt x="8002524" y="44196"/>
                </a:lnTo>
                <a:lnTo>
                  <a:pt x="7972044" y="44196"/>
                </a:lnTo>
                <a:lnTo>
                  <a:pt x="7968996" y="42545"/>
                </a:lnTo>
                <a:close/>
              </a:path>
              <a:path w="8013192" h="748284">
                <a:moveTo>
                  <a:pt x="44196" y="42545"/>
                </a:moveTo>
                <a:lnTo>
                  <a:pt x="42671" y="44196"/>
                </a:lnTo>
                <a:lnTo>
                  <a:pt x="43237" y="43711"/>
                </a:lnTo>
                <a:lnTo>
                  <a:pt x="44196" y="42545"/>
                </a:lnTo>
                <a:close/>
              </a:path>
              <a:path w="8013192" h="748284">
                <a:moveTo>
                  <a:pt x="43237" y="43711"/>
                </a:moveTo>
                <a:lnTo>
                  <a:pt x="42671" y="44196"/>
                </a:lnTo>
                <a:lnTo>
                  <a:pt x="42839" y="44196"/>
                </a:lnTo>
                <a:lnTo>
                  <a:pt x="43237" y="43711"/>
                </a:lnTo>
                <a:close/>
              </a:path>
              <a:path w="8013192" h="748284">
                <a:moveTo>
                  <a:pt x="7996645" y="35052"/>
                </a:moveTo>
                <a:lnTo>
                  <a:pt x="7961376" y="35052"/>
                </a:lnTo>
                <a:lnTo>
                  <a:pt x="7972044" y="44196"/>
                </a:lnTo>
                <a:lnTo>
                  <a:pt x="8002524" y="44196"/>
                </a:lnTo>
                <a:lnTo>
                  <a:pt x="7997952" y="36575"/>
                </a:lnTo>
                <a:lnTo>
                  <a:pt x="7996645" y="35052"/>
                </a:lnTo>
                <a:close/>
              </a:path>
              <a:path w="8013192" h="748284">
                <a:moveTo>
                  <a:pt x="44598" y="42545"/>
                </a:moveTo>
                <a:lnTo>
                  <a:pt x="44196" y="42545"/>
                </a:lnTo>
                <a:lnTo>
                  <a:pt x="43237" y="43711"/>
                </a:lnTo>
                <a:lnTo>
                  <a:pt x="44598" y="42545"/>
                </a:lnTo>
                <a:close/>
              </a:path>
              <a:path w="8013192" h="748284">
                <a:moveTo>
                  <a:pt x="7988808" y="25908"/>
                </a:moveTo>
                <a:lnTo>
                  <a:pt x="7935468" y="25908"/>
                </a:lnTo>
                <a:lnTo>
                  <a:pt x="7941564" y="27432"/>
                </a:lnTo>
                <a:lnTo>
                  <a:pt x="7946135" y="28956"/>
                </a:lnTo>
                <a:lnTo>
                  <a:pt x="7952232" y="30480"/>
                </a:lnTo>
                <a:lnTo>
                  <a:pt x="7956804" y="33528"/>
                </a:lnTo>
                <a:lnTo>
                  <a:pt x="7962900" y="36575"/>
                </a:lnTo>
                <a:lnTo>
                  <a:pt x="7961376" y="35052"/>
                </a:lnTo>
                <a:lnTo>
                  <a:pt x="7996645" y="35052"/>
                </a:lnTo>
                <a:lnTo>
                  <a:pt x="7988808" y="25908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2435788" y="4484210"/>
            <a:ext cx="7248963" cy="655486"/>
          </a:xfrm>
          <a:custGeom>
            <a:avLst/>
            <a:gdLst/>
            <a:ahLst/>
            <a:cxnLst/>
            <a:rect l="l" t="t" r="r" b="b"/>
            <a:pathLst>
              <a:path w="7987283" h="722249">
                <a:moveTo>
                  <a:pt x="7915656" y="0"/>
                </a:moveTo>
                <a:lnTo>
                  <a:pt x="71628" y="0"/>
                </a:lnTo>
                <a:lnTo>
                  <a:pt x="57912" y="1523"/>
                </a:lnTo>
                <a:lnTo>
                  <a:pt x="53340" y="3047"/>
                </a:lnTo>
                <a:lnTo>
                  <a:pt x="47243" y="4571"/>
                </a:lnTo>
                <a:lnTo>
                  <a:pt x="32003" y="12064"/>
                </a:lnTo>
                <a:lnTo>
                  <a:pt x="27431" y="16763"/>
                </a:lnTo>
                <a:lnTo>
                  <a:pt x="24384" y="18287"/>
                </a:lnTo>
                <a:lnTo>
                  <a:pt x="18287" y="24383"/>
                </a:lnTo>
                <a:lnTo>
                  <a:pt x="16764" y="27431"/>
                </a:lnTo>
                <a:lnTo>
                  <a:pt x="12192" y="32003"/>
                </a:lnTo>
                <a:lnTo>
                  <a:pt x="4571" y="47243"/>
                </a:lnTo>
                <a:lnTo>
                  <a:pt x="3048" y="53339"/>
                </a:lnTo>
                <a:lnTo>
                  <a:pt x="1524" y="57912"/>
                </a:lnTo>
                <a:lnTo>
                  <a:pt x="0" y="71627"/>
                </a:lnTo>
                <a:lnTo>
                  <a:pt x="0" y="652271"/>
                </a:lnTo>
                <a:lnTo>
                  <a:pt x="1524" y="652271"/>
                </a:lnTo>
                <a:lnTo>
                  <a:pt x="1524" y="665988"/>
                </a:lnTo>
                <a:lnTo>
                  <a:pt x="3048" y="665988"/>
                </a:lnTo>
                <a:lnTo>
                  <a:pt x="3048" y="670559"/>
                </a:lnTo>
                <a:lnTo>
                  <a:pt x="4571" y="670559"/>
                </a:lnTo>
                <a:lnTo>
                  <a:pt x="4571" y="676656"/>
                </a:lnTo>
                <a:lnTo>
                  <a:pt x="6096" y="676656"/>
                </a:lnTo>
                <a:lnTo>
                  <a:pt x="6096" y="679703"/>
                </a:lnTo>
                <a:lnTo>
                  <a:pt x="7620" y="679703"/>
                </a:lnTo>
                <a:lnTo>
                  <a:pt x="7620" y="682751"/>
                </a:lnTo>
                <a:lnTo>
                  <a:pt x="9143" y="682751"/>
                </a:lnTo>
                <a:lnTo>
                  <a:pt x="9143" y="685800"/>
                </a:lnTo>
                <a:lnTo>
                  <a:pt x="10668" y="685800"/>
                </a:lnTo>
                <a:lnTo>
                  <a:pt x="10668" y="688847"/>
                </a:lnTo>
                <a:lnTo>
                  <a:pt x="12192" y="688847"/>
                </a:lnTo>
                <a:lnTo>
                  <a:pt x="12192" y="691895"/>
                </a:lnTo>
                <a:lnTo>
                  <a:pt x="13715" y="691895"/>
                </a:lnTo>
                <a:lnTo>
                  <a:pt x="18287" y="696467"/>
                </a:lnTo>
                <a:lnTo>
                  <a:pt x="18287" y="699515"/>
                </a:lnTo>
                <a:lnTo>
                  <a:pt x="19812" y="699515"/>
                </a:lnTo>
                <a:lnTo>
                  <a:pt x="24384" y="704088"/>
                </a:lnTo>
                <a:lnTo>
                  <a:pt x="27431" y="705612"/>
                </a:lnTo>
                <a:lnTo>
                  <a:pt x="32003" y="710183"/>
                </a:lnTo>
                <a:lnTo>
                  <a:pt x="47243" y="717803"/>
                </a:lnTo>
                <a:lnTo>
                  <a:pt x="53340" y="719327"/>
                </a:lnTo>
                <a:lnTo>
                  <a:pt x="57912" y="720851"/>
                </a:lnTo>
                <a:lnTo>
                  <a:pt x="7274814" y="722249"/>
                </a:lnTo>
                <a:lnTo>
                  <a:pt x="7930896" y="722249"/>
                </a:lnTo>
                <a:lnTo>
                  <a:pt x="7930896" y="720851"/>
                </a:lnTo>
                <a:lnTo>
                  <a:pt x="7935467" y="719327"/>
                </a:lnTo>
                <a:lnTo>
                  <a:pt x="7941563" y="717803"/>
                </a:lnTo>
                <a:lnTo>
                  <a:pt x="7956804" y="710183"/>
                </a:lnTo>
                <a:lnTo>
                  <a:pt x="7961376" y="705612"/>
                </a:lnTo>
                <a:lnTo>
                  <a:pt x="7964423" y="704088"/>
                </a:lnTo>
                <a:lnTo>
                  <a:pt x="7968996" y="699515"/>
                </a:lnTo>
                <a:lnTo>
                  <a:pt x="7970519" y="696467"/>
                </a:lnTo>
                <a:lnTo>
                  <a:pt x="7975092" y="691895"/>
                </a:lnTo>
                <a:lnTo>
                  <a:pt x="7982711" y="676656"/>
                </a:lnTo>
                <a:lnTo>
                  <a:pt x="7984236" y="670559"/>
                </a:lnTo>
                <a:lnTo>
                  <a:pt x="7985759" y="665988"/>
                </a:lnTo>
                <a:lnTo>
                  <a:pt x="7987283" y="57912"/>
                </a:lnTo>
                <a:lnTo>
                  <a:pt x="7985759" y="57912"/>
                </a:lnTo>
                <a:lnTo>
                  <a:pt x="7985759" y="53339"/>
                </a:lnTo>
                <a:lnTo>
                  <a:pt x="7984236" y="53339"/>
                </a:lnTo>
                <a:lnTo>
                  <a:pt x="7984236" y="47243"/>
                </a:lnTo>
                <a:lnTo>
                  <a:pt x="7982711" y="47243"/>
                </a:lnTo>
                <a:lnTo>
                  <a:pt x="7982711" y="44195"/>
                </a:lnTo>
                <a:lnTo>
                  <a:pt x="7981188" y="44195"/>
                </a:lnTo>
                <a:lnTo>
                  <a:pt x="7981188" y="41147"/>
                </a:lnTo>
                <a:lnTo>
                  <a:pt x="7979663" y="41147"/>
                </a:lnTo>
                <a:lnTo>
                  <a:pt x="7979663" y="38100"/>
                </a:lnTo>
                <a:lnTo>
                  <a:pt x="7978140" y="38100"/>
                </a:lnTo>
                <a:lnTo>
                  <a:pt x="7978140" y="35051"/>
                </a:lnTo>
                <a:lnTo>
                  <a:pt x="7976615" y="35051"/>
                </a:lnTo>
                <a:lnTo>
                  <a:pt x="7976615" y="32003"/>
                </a:lnTo>
                <a:lnTo>
                  <a:pt x="7972044" y="27431"/>
                </a:lnTo>
                <a:lnTo>
                  <a:pt x="7970519" y="27431"/>
                </a:lnTo>
                <a:lnTo>
                  <a:pt x="7970519" y="24383"/>
                </a:lnTo>
                <a:lnTo>
                  <a:pt x="7964423" y="18287"/>
                </a:lnTo>
                <a:lnTo>
                  <a:pt x="7961376" y="16763"/>
                </a:lnTo>
                <a:lnTo>
                  <a:pt x="7956804" y="12064"/>
                </a:lnTo>
                <a:lnTo>
                  <a:pt x="7941563" y="4571"/>
                </a:lnTo>
                <a:lnTo>
                  <a:pt x="7935467" y="3047"/>
                </a:lnTo>
                <a:lnTo>
                  <a:pt x="7930896" y="1523"/>
                </a:lnTo>
                <a:lnTo>
                  <a:pt x="7915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2424722" y="4473144"/>
            <a:ext cx="7271094" cy="677731"/>
          </a:xfrm>
          <a:custGeom>
            <a:avLst/>
            <a:gdLst/>
            <a:ahLst/>
            <a:cxnLst/>
            <a:rect l="l" t="t" r="r" b="b"/>
            <a:pathLst>
              <a:path w="8011668" h="746759">
                <a:moveTo>
                  <a:pt x="79247" y="24256"/>
                </a:moveTo>
                <a:lnTo>
                  <a:pt x="22859" y="24256"/>
                </a:lnTo>
                <a:lnTo>
                  <a:pt x="13715" y="36575"/>
                </a:lnTo>
                <a:lnTo>
                  <a:pt x="9143" y="44195"/>
                </a:lnTo>
                <a:lnTo>
                  <a:pt x="3047" y="59435"/>
                </a:lnTo>
                <a:lnTo>
                  <a:pt x="1523" y="68579"/>
                </a:lnTo>
                <a:lnTo>
                  <a:pt x="0" y="76199"/>
                </a:lnTo>
                <a:lnTo>
                  <a:pt x="0" y="671956"/>
                </a:lnTo>
                <a:lnTo>
                  <a:pt x="1523" y="679703"/>
                </a:lnTo>
                <a:lnTo>
                  <a:pt x="3047" y="688847"/>
                </a:lnTo>
                <a:lnTo>
                  <a:pt x="9143" y="704087"/>
                </a:lnTo>
                <a:lnTo>
                  <a:pt x="15240" y="710056"/>
                </a:lnTo>
                <a:lnTo>
                  <a:pt x="22859" y="720851"/>
                </a:lnTo>
                <a:lnTo>
                  <a:pt x="24384" y="722375"/>
                </a:lnTo>
                <a:lnTo>
                  <a:pt x="24384" y="723899"/>
                </a:lnTo>
                <a:lnTo>
                  <a:pt x="36575" y="733043"/>
                </a:lnTo>
                <a:lnTo>
                  <a:pt x="44195" y="737615"/>
                </a:lnTo>
                <a:lnTo>
                  <a:pt x="59435" y="743711"/>
                </a:lnTo>
                <a:lnTo>
                  <a:pt x="68579" y="745235"/>
                </a:lnTo>
                <a:lnTo>
                  <a:pt x="76200" y="746759"/>
                </a:lnTo>
                <a:lnTo>
                  <a:pt x="7936992" y="746759"/>
                </a:lnTo>
                <a:lnTo>
                  <a:pt x="7944611" y="745235"/>
                </a:lnTo>
                <a:lnTo>
                  <a:pt x="7953756" y="743711"/>
                </a:lnTo>
                <a:lnTo>
                  <a:pt x="7961376" y="740663"/>
                </a:lnTo>
                <a:lnTo>
                  <a:pt x="7968996" y="736091"/>
                </a:lnTo>
                <a:lnTo>
                  <a:pt x="7975092" y="731519"/>
                </a:lnTo>
                <a:lnTo>
                  <a:pt x="7987283" y="723899"/>
                </a:lnTo>
                <a:lnTo>
                  <a:pt x="7987283" y="722375"/>
                </a:lnTo>
                <a:lnTo>
                  <a:pt x="83819" y="722375"/>
                </a:lnTo>
                <a:lnTo>
                  <a:pt x="77723" y="720851"/>
                </a:lnTo>
                <a:lnTo>
                  <a:pt x="71628" y="720851"/>
                </a:lnTo>
                <a:lnTo>
                  <a:pt x="65531" y="719327"/>
                </a:lnTo>
                <a:lnTo>
                  <a:pt x="60959" y="716279"/>
                </a:lnTo>
                <a:lnTo>
                  <a:pt x="54863" y="714755"/>
                </a:lnTo>
                <a:lnTo>
                  <a:pt x="50291" y="711707"/>
                </a:lnTo>
                <a:lnTo>
                  <a:pt x="42976" y="705611"/>
                </a:lnTo>
                <a:lnTo>
                  <a:pt x="42671" y="705611"/>
                </a:lnTo>
                <a:lnTo>
                  <a:pt x="41147" y="704087"/>
                </a:lnTo>
                <a:lnTo>
                  <a:pt x="41365" y="704087"/>
                </a:lnTo>
                <a:lnTo>
                  <a:pt x="33528" y="694943"/>
                </a:lnTo>
                <a:lnTo>
                  <a:pt x="32003" y="690371"/>
                </a:lnTo>
                <a:lnTo>
                  <a:pt x="28956" y="684275"/>
                </a:lnTo>
                <a:lnTo>
                  <a:pt x="27431" y="679703"/>
                </a:lnTo>
                <a:lnTo>
                  <a:pt x="24384" y="667511"/>
                </a:lnTo>
                <a:lnTo>
                  <a:pt x="24384" y="77723"/>
                </a:lnTo>
                <a:lnTo>
                  <a:pt x="41402" y="42671"/>
                </a:lnTo>
                <a:lnTo>
                  <a:pt x="41147" y="42671"/>
                </a:lnTo>
                <a:lnTo>
                  <a:pt x="42671" y="41147"/>
                </a:lnTo>
                <a:lnTo>
                  <a:pt x="42925" y="41147"/>
                </a:lnTo>
                <a:lnTo>
                  <a:pt x="51815" y="33527"/>
                </a:lnTo>
                <a:lnTo>
                  <a:pt x="56387" y="32003"/>
                </a:lnTo>
                <a:lnTo>
                  <a:pt x="60959" y="28955"/>
                </a:lnTo>
                <a:lnTo>
                  <a:pt x="73151" y="25907"/>
                </a:lnTo>
                <a:lnTo>
                  <a:pt x="79247" y="24256"/>
                </a:lnTo>
                <a:close/>
              </a:path>
              <a:path w="8011668" h="746759">
                <a:moveTo>
                  <a:pt x="7969892" y="704536"/>
                </a:moveTo>
                <a:lnTo>
                  <a:pt x="7959852" y="711707"/>
                </a:lnTo>
                <a:lnTo>
                  <a:pt x="7950708" y="717803"/>
                </a:lnTo>
                <a:lnTo>
                  <a:pt x="7938515" y="720851"/>
                </a:lnTo>
                <a:lnTo>
                  <a:pt x="7932420" y="720851"/>
                </a:lnTo>
                <a:lnTo>
                  <a:pt x="7926324" y="722375"/>
                </a:lnTo>
                <a:lnTo>
                  <a:pt x="7987283" y="722375"/>
                </a:lnTo>
                <a:lnTo>
                  <a:pt x="7988808" y="720851"/>
                </a:lnTo>
                <a:lnTo>
                  <a:pt x="8000238" y="705611"/>
                </a:lnTo>
                <a:lnTo>
                  <a:pt x="7968996" y="705611"/>
                </a:lnTo>
                <a:lnTo>
                  <a:pt x="7969892" y="704536"/>
                </a:lnTo>
                <a:close/>
              </a:path>
              <a:path w="8011668" h="746759">
                <a:moveTo>
                  <a:pt x="41147" y="704087"/>
                </a:moveTo>
                <a:lnTo>
                  <a:pt x="42671" y="705611"/>
                </a:lnTo>
                <a:lnTo>
                  <a:pt x="41909" y="704722"/>
                </a:lnTo>
                <a:lnTo>
                  <a:pt x="41147" y="704087"/>
                </a:lnTo>
                <a:close/>
              </a:path>
              <a:path w="8011668" h="746759">
                <a:moveTo>
                  <a:pt x="41909" y="704722"/>
                </a:moveTo>
                <a:lnTo>
                  <a:pt x="42671" y="705611"/>
                </a:lnTo>
                <a:lnTo>
                  <a:pt x="42976" y="705611"/>
                </a:lnTo>
                <a:lnTo>
                  <a:pt x="41909" y="704722"/>
                </a:lnTo>
                <a:close/>
              </a:path>
              <a:path w="8011668" h="746759">
                <a:moveTo>
                  <a:pt x="7970520" y="704087"/>
                </a:moveTo>
                <a:lnTo>
                  <a:pt x="7969892" y="704536"/>
                </a:lnTo>
                <a:lnTo>
                  <a:pt x="7968996" y="705611"/>
                </a:lnTo>
                <a:lnTo>
                  <a:pt x="7970520" y="704087"/>
                </a:lnTo>
                <a:close/>
              </a:path>
              <a:path w="8011668" h="746759">
                <a:moveTo>
                  <a:pt x="8001381" y="704087"/>
                </a:moveTo>
                <a:lnTo>
                  <a:pt x="7970520" y="704087"/>
                </a:lnTo>
                <a:lnTo>
                  <a:pt x="7968996" y="705611"/>
                </a:lnTo>
                <a:lnTo>
                  <a:pt x="8000238" y="705611"/>
                </a:lnTo>
                <a:lnTo>
                  <a:pt x="8001381" y="704087"/>
                </a:lnTo>
                <a:close/>
              </a:path>
              <a:path w="8011668" h="746759">
                <a:moveTo>
                  <a:pt x="41365" y="704087"/>
                </a:moveTo>
                <a:lnTo>
                  <a:pt x="41147" y="704087"/>
                </a:lnTo>
                <a:lnTo>
                  <a:pt x="41909" y="704722"/>
                </a:lnTo>
                <a:lnTo>
                  <a:pt x="41365" y="704087"/>
                </a:lnTo>
                <a:close/>
              </a:path>
              <a:path w="8011668" h="746759">
                <a:moveTo>
                  <a:pt x="7969758" y="42036"/>
                </a:moveTo>
                <a:lnTo>
                  <a:pt x="7978139" y="51815"/>
                </a:lnTo>
                <a:lnTo>
                  <a:pt x="7979663" y="56387"/>
                </a:lnTo>
                <a:lnTo>
                  <a:pt x="7982711" y="60959"/>
                </a:lnTo>
                <a:lnTo>
                  <a:pt x="7987283" y="79247"/>
                </a:lnTo>
                <a:lnTo>
                  <a:pt x="7987283" y="669035"/>
                </a:lnTo>
                <a:lnTo>
                  <a:pt x="7969892" y="704536"/>
                </a:lnTo>
                <a:lnTo>
                  <a:pt x="7970520" y="704087"/>
                </a:lnTo>
                <a:lnTo>
                  <a:pt x="8001381" y="704087"/>
                </a:lnTo>
                <a:lnTo>
                  <a:pt x="8002524" y="702563"/>
                </a:lnTo>
                <a:lnTo>
                  <a:pt x="8008620" y="687323"/>
                </a:lnTo>
                <a:lnTo>
                  <a:pt x="8010144" y="678179"/>
                </a:lnTo>
                <a:lnTo>
                  <a:pt x="8011668" y="670559"/>
                </a:lnTo>
                <a:lnTo>
                  <a:pt x="8011668" y="74675"/>
                </a:lnTo>
                <a:lnTo>
                  <a:pt x="8010144" y="67055"/>
                </a:lnTo>
                <a:lnTo>
                  <a:pt x="8008620" y="57911"/>
                </a:lnTo>
                <a:lnTo>
                  <a:pt x="8002524" y="42671"/>
                </a:lnTo>
                <a:lnTo>
                  <a:pt x="7970520" y="42671"/>
                </a:lnTo>
                <a:lnTo>
                  <a:pt x="7969758" y="42036"/>
                </a:lnTo>
                <a:close/>
              </a:path>
              <a:path w="8011668" h="746759">
                <a:moveTo>
                  <a:pt x="42671" y="41147"/>
                </a:moveTo>
                <a:lnTo>
                  <a:pt x="41147" y="42671"/>
                </a:lnTo>
                <a:lnTo>
                  <a:pt x="42037" y="41909"/>
                </a:lnTo>
                <a:lnTo>
                  <a:pt x="42671" y="41147"/>
                </a:lnTo>
                <a:close/>
              </a:path>
              <a:path w="8011668" h="746759">
                <a:moveTo>
                  <a:pt x="42037" y="41909"/>
                </a:moveTo>
                <a:lnTo>
                  <a:pt x="41147" y="42671"/>
                </a:lnTo>
                <a:lnTo>
                  <a:pt x="41402" y="42671"/>
                </a:lnTo>
                <a:lnTo>
                  <a:pt x="42037" y="41909"/>
                </a:lnTo>
                <a:close/>
              </a:path>
              <a:path w="8011668" h="746759">
                <a:moveTo>
                  <a:pt x="7968996" y="41147"/>
                </a:moveTo>
                <a:lnTo>
                  <a:pt x="7969758" y="42036"/>
                </a:lnTo>
                <a:lnTo>
                  <a:pt x="7970520" y="42671"/>
                </a:lnTo>
                <a:lnTo>
                  <a:pt x="7968996" y="41147"/>
                </a:lnTo>
                <a:close/>
              </a:path>
              <a:path w="8011668" h="746759">
                <a:moveTo>
                  <a:pt x="8001000" y="41147"/>
                </a:moveTo>
                <a:lnTo>
                  <a:pt x="7968996" y="41147"/>
                </a:lnTo>
                <a:lnTo>
                  <a:pt x="7970520" y="42671"/>
                </a:lnTo>
                <a:lnTo>
                  <a:pt x="8002524" y="42671"/>
                </a:lnTo>
                <a:lnTo>
                  <a:pt x="8001000" y="41147"/>
                </a:lnTo>
                <a:close/>
              </a:path>
              <a:path w="8011668" h="746759">
                <a:moveTo>
                  <a:pt x="7988808" y="24256"/>
                </a:moveTo>
                <a:lnTo>
                  <a:pt x="7933944" y="24256"/>
                </a:lnTo>
                <a:lnTo>
                  <a:pt x="7940039" y="25907"/>
                </a:lnTo>
                <a:lnTo>
                  <a:pt x="7946135" y="27431"/>
                </a:lnTo>
                <a:lnTo>
                  <a:pt x="7950708" y="28955"/>
                </a:lnTo>
                <a:lnTo>
                  <a:pt x="7956804" y="32003"/>
                </a:lnTo>
                <a:lnTo>
                  <a:pt x="7961376" y="35051"/>
                </a:lnTo>
                <a:lnTo>
                  <a:pt x="7969758" y="42036"/>
                </a:lnTo>
                <a:lnTo>
                  <a:pt x="7968996" y="41147"/>
                </a:lnTo>
                <a:lnTo>
                  <a:pt x="8001000" y="41147"/>
                </a:lnTo>
                <a:lnTo>
                  <a:pt x="7996428" y="36575"/>
                </a:lnTo>
                <a:lnTo>
                  <a:pt x="7988808" y="24256"/>
                </a:lnTo>
                <a:close/>
              </a:path>
              <a:path w="8011668" h="746759">
                <a:moveTo>
                  <a:pt x="42925" y="41147"/>
                </a:moveTo>
                <a:lnTo>
                  <a:pt x="42671" y="41147"/>
                </a:lnTo>
                <a:lnTo>
                  <a:pt x="42037" y="41909"/>
                </a:lnTo>
                <a:lnTo>
                  <a:pt x="42925" y="41147"/>
                </a:lnTo>
                <a:close/>
              </a:path>
              <a:path w="8011668" h="746759">
                <a:moveTo>
                  <a:pt x="7935468" y="0"/>
                </a:moveTo>
                <a:lnTo>
                  <a:pt x="74675" y="0"/>
                </a:lnTo>
                <a:lnTo>
                  <a:pt x="67056" y="1523"/>
                </a:lnTo>
                <a:lnTo>
                  <a:pt x="57912" y="3047"/>
                </a:lnTo>
                <a:lnTo>
                  <a:pt x="42671" y="9143"/>
                </a:lnTo>
                <a:lnTo>
                  <a:pt x="36575" y="15239"/>
                </a:lnTo>
                <a:lnTo>
                  <a:pt x="24384" y="22859"/>
                </a:lnTo>
                <a:lnTo>
                  <a:pt x="24384" y="24256"/>
                </a:lnTo>
                <a:lnTo>
                  <a:pt x="7987283" y="24256"/>
                </a:lnTo>
                <a:lnTo>
                  <a:pt x="7987283" y="22859"/>
                </a:lnTo>
                <a:lnTo>
                  <a:pt x="7975092" y="13715"/>
                </a:lnTo>
                <a:lnTo>
                  <a:pt x="7967472" y="9143"/>
                </a:lnTo>
                <a:lnTo>
                  <a:pt x="7952232" y="3047"/>
                </a:lnTo>
                <a:lnTo>
                  <a:pt x="7943087" y="1523"/>
                </a:lnTo>
                <a:lnTo>
                  <a:pt x="7935468" y="0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2434403" y="5369411"/>
            <a:ext cx="7250347" cy="655486"/>
          </a:xfrm>
          <a:custGeom>
            <a:avLst/>
            <a:gdLst/>
            <a:ahLst/>
            <a:cxnLst/>
            <a:rect l="l" t="t" r="r" b="b"/>
            <a:pathLst>
              <a:path w="7988808" h="722249">
                <a:moveTo>
                  <a:pt x="7917180" y="0"/>
                </a:moveTo>
                <a:lnTo>
                  <a:pt x="73152" y="0"/>
                </a:lnTo>
                <a:lnTo>
                  <a:pt x="59436" y="1523"/>
                </a:lnTo>
                <a:lnTo>
                  <a:pt x="54864" y="3047"/>
                </a:lnTo>
                <a:lnTo>
                  <a:pt x="48768" y="4571"/>
                </a:lnTo>
                <a:lnTo>
                  <a:pt x="44196" y="6095"/>
                </a:lnTo>
                <a:lnTo>
                  <a:pt x="42672" y="7619"/>
                </a:lnTo>
                <a:lnTo>
                  <a:pt x="33528" y="12191"/>
                </a:lnTo>
                <a:lnTo>
                  <a:pt x="32004" y="13715"/>
                </a:lnTo>
                <a:lnTo>
                  <a:pt x="28956" y="15239"/>
                </a:lnTo>
                <a:lnTo>
                  <a:pt x="13716" y="30479"/>
                </a:lnTo>
                <a:lnTo>
                  <a:pt x="10668" y="36575"/>
                </a:lnTo>
                <a:lnTo>
                  <a:pt x="9144" y="38099"/>
                </a:lnTo>
                <a:lnTo>
                  <a:pt x="6096" y="44195"/>
                </a:lnTo>
                <a:lnTo>
                  <a:pt x="1524" y="57911"/>
                </a:lnTo>
                <a:lnTo>
                  <a:pt x="0" y="71627"/>
                </a:lnTo>
                <a:lnTo>
                  <a:pt x="0" y="652271"/>
                </a:lnTo>
                <a:lnTo>
                  <a:pt x="1524" y="652271"/>
                </a:lnTo>
                <a:lnTo>
                  <a:pt x="1524" y="665987"/>
                </a:lnTo>
                <a:lnTo>
                  <a:pt x="3048" y="665987"/>
                </a:lnTo>
                <a:lnTo>
                  <a:pt x="3048" y="670559"/>
                </a:lnTo>
                <a:lnTo>
                  <a:pt x="4572" y="670559"/>
                </a:lnTo>
                <a:lnTo>
                  <a:pt x="4572" y="675004"/>
                </a:lnTo>
                <a:lnTo>
                  <a:pt x="6096" y="675004"/>
                </a:lnTo>
                <a:lnTo>
                  <a:pt x="6096" y="679703"/>
                </a:lnTo>
                <a:lnTo>
                  <a:pt x="7620" y="679703"/>
                </a:lnTo>
                <a:lnTo>
                  <a:pt x="7620" y="682751"/>
                </a:lnTo>
                <a:lnTo>
                  <a:pt x="9144" y="682751"/>
                </a:lnTo>
                <a:lnTo>
                  <a:pt x="9144" y="685799"/>
                </a:lnTo>
                <a:lnTo>
                  <a:pt x="10668" y="685799"/>
                </a:lnTo>
                <a:lnTo>
                  <a:pt x="12192" y="687323"/>
                </a:lnTo>
                <a:lnTo>
                  <a:pt x="12192" y="690371"/>
                </a:lnTo>
                <a:lnTo>
                  <a:pt x="13716" y="690371"/>
                </a:lnTo>
                <a:lnTo>
                  <a:pt x="13716" y="693419"/>
                </a:lnTo>
                <a:lnTo>
                  <a:pt x="15240" y="693419"/>
                </a:lnTo>
                <a:lnTo>
                  <a:pt x="28956" y="707135"/>
                </a:lnTo>
                <a:lnTo>
                  <a:pt x="32004" y="708659"/>
                </a:lnTo>
                <a:lnTo>
                  <a:pt x="33528" y="710183"/>
                </a:lnTo>
                <a:lnTo>
                  <a:pt x="42672" y="714755"/>
                </a:lnTo>
                <a:lnTo>
                  <a:pt x="44196" y="716279"/>
                </a:lnTo>
                <a:lnTo>
                  <a:pt x="48768" y="717803"/>
                </a:lnTo>
                <a:lnTo>
                  <a:pt x="54864" y="719327"/>
                </a:lnTo>
                <a:lnTo>
                  <a:pt x="59436" y="720851"/>
                </a:lnTo>
                <a:lnTo>
                  <a:pt x="7276337" y="722248"/>
                </a:lnTo>
                <a:lnTo>
                  <a:pt x="7932419" y="722248"/>
                </a:lnTo>
                <a:lnTo>
                  <a:pt x="7932419" y="720851"/>
                </a:lnTo>
                <a:lnTo>
                  <a:pt x="7936992" y="719327"/>
                </a:lnTo>
                <a:lnTo>
                  <a:pt x="7943088" y="717803"/>
                </a:lnTo>
                <a:lnTo>
                  <a:pt x="7958328" y="710183"/>
                </a:lnTo>
                <a:lnTo>
                  <a:pt x="7962900" y="705611"/>
                </a:lnTo>
                <a:lnTo>
                  <a:pt x="7965948" y="704087"/>
                </a:lnTo>
                <a:lnTo>
                  <a:pt x="7970519" y="699515"/>
                </a:lnTo>
                <a:lnTo>
                  <a:pt x="7972044" y="696467"/>
                </a:lnTo>
                <a:lnTo>
                  <a:pt x="7976615" y="691895"/>
                </a:lnTo>
                <a:lnTo>
                  <a:pt x="7984236" y="676655"/>
                </a:lnTo>
                <a:lnTo>
                  <a:pt x="7985759" y="670559"/>
                </a:lnTo>
                <a:lnTo>
                  <a:pt x="7987284" y="665987"/>
                </a:lnTo>
                <a:lnTo>
                  <a:pt x="7988808" y="57912"/>
                </a:lnTo>
                <a:lnTo>
                  <a:pt x="7987284" y="57911"/>
                </a:lnTo>
                <a:lnTo>
                  <a:pt x="7987284" y="53339"/>
                </a:lnTo>
                <a:lnTo>
                  <a:pt x="7985759" y="53339"/>
                </a:lnTo>
                <a:lnTo>
                  <a:pt x="7985759" y="47243"/>
                </a:lnTo>
                <a:lnTo>
                  <a:pt x="7984236" y="47243"/>
                </a:lnTo>
                <a:lnTo>
                  <a:pt x="7984236" y="44195"/>
                </a:lnTo>
                <a:lnTo>
                  <a:pt x="7982711" y="44195"/>
                </a:lnTo>
                <a:lnTo>
                  <a:pt x="7982711" y="41147"/>
                </a:lnTo>
                <a:lnTo>
                  <a:pt x="7981188" y="41147"/>
                </a:lnTo>
                <a:lnTo>
                  <a:pt x="7981188" y="38099"/>
                </a:lnTo>
                <a:lnTo>
                  <a:pt x="7979663" y="38099"/>
                </a:lnTo>
                <a:lnTo>
                  <a:pt x="7979663" y="35051"/>
                </a:lnTo>
                <a:lnTo>
                  <a:pt x="7978140" y="35051"/>
                </a:lnTo>
                <a:lnTo>
                  <a:pt x="7978140" y="32003"/>
                </a:lnTo>
                <a:lnTo>
                  <a:pt x="7973567" y="27304"/>
                </a:lnTo>
                <a:lnTo>
                  <a:pt x="7972044" y="27304"/>
                </a:lnTo>
                <a:lnTo>
                  <a:pt x="7972044" y="24383"/>
                </a:lnTo>
                <a:lnTo>
                  <a:pt x="7965948" y="18287"/>
                </a:lnTo>
                <a:lnTo>
                  <a:pt x="7962900" y="16763"/>
                </a:lnTo>
                <a:lnTo>
                  <a:pt x="7958328" y="12191"/>
                </a:lnTo>
                <a:lnTo>
                  <a:pt x="7943088" y="4571"/>
                </a:lnTo>
                <a:lnTo>
                  <a:pt x="7936992" y="3047"/>
                </a:lnTo>
                <a:lnTo>
                  <a:pt x="7932419" y="1523"/>
                </a:lnTo>
                <a:lnTo>
                  <a:pt x="79171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 txBox="1"/>
          <p:nvPr/>
        </p:nvSpPr>
        <p:spPr>
          <a:xfrm>
            <a:off x="2504483" y="1902720"/>
            <a:ext cx="7109267" cy="40796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1636" marR="90483" algn="ctr">
              <a:lnSpc>
                <a:spcPts val="1897"/>
              </a:lnSpc>
            </a:pPr>
            <a:r>
              <a:rPr sz="1724" spc="-18" dirty="0">
                <a:latin typeface="Calibri"/>
                <a:cs typeface="Calibri"/>
              </a:rPr>
              <a:t>A</a:t>
            </a:r>
            <a:r>
              <a:rPr sz="1724" spc="-9" dirty="0">
                <a:latin typeface="Calibri"/>
                <a:cs typeface="Calibri"/>
              </a:rPr>
              <a:t>n 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32" dirty="0">
                <a:latin typeface="Calibri"/>
                <a:cs typeface="Calibri"/>
              </a:rPr>
              <a:t>t</a:t>
            </a:r>
            <a:r>
              <a:rPr sz="1724" spc="-9" dirty="0">
                <a:latin typeface="Calibri"/>
                <a:cs typeface="Calibri"/>
              </a:rPr>
              <a:t>al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8" dirty="0">
                <a:latin typeface="Calibri"/>
                <a:cs typeface="Calibri"/>
              </a:rPr>
              <a:t>e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18" dirty="0">
                <a:latin typeface="Calibri"/>
                <a:cs typeface="Calibri"/>
              </a:rPr>
              <a:t>e</a:t>
            </a:r>
            <a:r>
              <a:rPr sz="1724" spc="-14" dirty="0">
                <a:latin typeface="Calibri"/>
                <a:cs typeface="Calibri"/>
              </a:rPr>
              <a:t>w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(ER) 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9" dirty="0">
                <a:latin typeface="Calibri"/>
                <a:cs typeface="Calibri"/>
              </a:rPr>
              <a:t>s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an ana</a:t>
            </a:r>
            <a:r>
              <a:rPr sz="1724" spc="-5" dirty="0">
                <a:latin typeface="Calibri"/>
                <a:cs typeface="Calibri"/>
              </a:rPr>
              <a:t>l</a:t>
            </a:r>
            <a:r>
              <a:rPr sz="1724" spc="-18" dirty="0">
                <a:latin typeface="Calibri"/>
                <a:cs typeface="Calibri"/>
              </a:rPr>
              <a:t>y</a:t>
            </a:r>
            <a:r>
              <a:rPr sz="1724" spc="-9" dirty="0">
                <a:latin typeface="Calibri"/>
                <a:cs typeface="Calibri"/>
              </a:rPr>
              <a:t>s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9" dirty="0">
                <a:latin typeface="Calibri"/>
                <a:cs typeface="Calibri"/>
              </a:rPr>
              <a:t>s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f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pacts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f b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th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p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ject</a:t>
            </a:r>
            <a:r>
              <a:rPr sz="1724" spc="-5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9" dirty="0">
                <a:latin typeface="Calibri"/>
                <a:cs typeface="Calibri"/>
              </a:rPr>
              <a:t>t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and the</a:t>
            </a:r>
            <a:r>
              <a:rPr sz="1724" spc="-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9" dirty="0">
                <a:latin typeface="Calibri"/>
                <a:cs typeface="Calibri"/>
              </a:rPr>
              <a:t>t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p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ject.</a:t>
            </a:r>
            <a:endParaRPr sz="1724" dirty="0">
              <a:latin typeface="Calibri"/>
              <a:cs typeface="Calibri"/>
            </a:endParaRPr>
          </a:p>
          <a:p>
            <a:pPr>
              <a:lnSpc>
                <a:spcPts val="681"/>
              </a:lnSpc>
              <a:spcBef>
                <a:spcPts val="40"/>
              </a:spcBef>
            </a:pPr>
            <a:endParaRPr sz="681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 marL="59938" marR="70888" algn="ctr">
              <a:lnSpc>
                <a:spcPts val="2196"/>
              </a:lnSpc>
            </a:pPr>
            <a:r>
              <a:rPr sz="1997" spc="-18" dirty="0">
                <a:latin typeface="Calibri"/>
                <a:cs typeface="Calibri"/>
              </a:rPr>
              <a:t>U</a:t>
            </a:r>
            <a:r>
              <a:rPr sz="1997" spc="-14" dirty="0">
                <a:latin typeface="Calibri"/>
                <a:cs typeface="Calibri"/>
              </a:rPr>
              <a:t>nd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r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P</a:t>
            </a:r>
            <a:r>
              <a:rPr sz="1997" spc="-9" dirty="0">
                <a:latin typeface="Calibri"/>
                <a:cs typeface="Calibri"/>
              </a:rPr>
              <a:t>art </a:t>
            </a:r>
            <a:r>
              <a:rPr sz="1997" spc="-14" dirty="0">
                <a:latin typeface="Calibri"/>
                <a:cs typeface="Calibri"/>
              </a:rPr>
              <a:t>58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 </a:t>
            </a:r>
            <a:r>
              <a:rPr sz="1997" spc="-54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esponsibl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9" dirty="0">
                <a:latin typeface="Calibri"/>
                <a:cs typeface="Calibri"/>
              </a:rPr>
              <a:t>y</a:t>
            </a:r>
            <a:r>
              <a:rPr sz="1997" spc="27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Cer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ying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fi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er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b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9" dirty="0">
                <a:latin typeface="Calibri"/>
                <a:cs typeface="Calibri"/>
              </a:rPr>
              <a:t>es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</a:t>
            </a:r>
            <a:r>
              <a:rPr sz="1997" spc="-5" dirty="0">
                <a:latin typeface="Calibri"/>
                <a:cs typeface="Calibri"/>
              </a:rPr>
              <a:t> “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esponsibl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 </a:t>
            </a:r>
            <a:r>
              <a:rPr sz="1997" spc="-45" dirty="0">
                <a:latin typeface="Calibri"/>
                <a:cs typeface="Calibri"/>
              </a:rPr>
              <a:t>F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54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fi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ial”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NE</a:t>
            </a:r>
            <a:r>
              <a:rPr sz="1997" spc="-154" dirty="0">
                <a:latin typeface="Calibri"/>
                <a:cs typeface="Calibri"/>
              </a:rPr>
              <a:t>P</a:t>
            </a:r>
            <a:r>
              <a:rPr sz="1997" spc="-14" dirty="0">
                <a:latin typeface="Calibri"/>
                <a:cs typeface="Calibri"/>
              </a:rPr>
              <a:t>A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esponsibi</a:t>
            </a:r>
            <a:r>
              <a:rPr sz="1997" dirty="0">
                <a:latin typeface="Calibri"/>
                <a:cs typeface="Calibri"/>
              </a:rPr>
              <a:t>li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5" dirty="0">
                <a:latin typeface="Calibri"/>
                <a:cs typeface="Calibri"/>
              </a:rPr>
              <a:t>s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5"/>
              </a:spcBef>
            </a:pPr>
            <a:endParaRPr sz="499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 marL="242057" marR="253007" algn="ctr">
              <a:lnSpc>
                <a:spcPts val="2196"/>
              </a:lnSpc>
            </a:pPr>
            <a:r>
              <a:rPr sz="1997" spc="-14" dirty="0">
                <a:latin typeface="Calibri"/>
                <a:cs typeface="Calibri"/>
              </a:rPr>
              <a:t>Fun</a:t>
            </a:r>
            <a:r>
              <a:rPr sz="1997" spc="-23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s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14" dirty="0">
                <a:latin typeface="Calibri"/>
                <a:cs typeface="Calibri"/>
              </a:rPr>
              <a:t>annot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be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mm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45" dirty="0">
                <a:latin typeface="Calibri"/>
                <a:cs typeface="Calibri"/>
              </a:rPr>
              <a:t>t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,</a:t>
            </a:r>
            <a:r>
              <a:rPr sz="1997" spc="41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obli</a:t>
            </a:r>
            <a:r>
              <a:rPr sz="1997" spc="-50" dirty="0">
                <a:latin typeface="Calibri"/>
                <a:cs typeface="Calibri"/>
              </a:rPr>
              <a:t>g</a:t>
            </a:r>
            <a:r>
              <a:rPr sz="1997" spc="-32" dirty="0">
                <a:latin typeface="Calibri"/>
                <a:cs typeface="Calibri"/>
              </a:rPr>
              <a:t>a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,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50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xp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nd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d</a:t>
            </a:r>
            <a:r>
              <a:rPr sz="1997" spc="23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prior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9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9" dirty="0">
                <a:latin typeface="Calibri"/>
                <a:cs typeface="Calibri"/>
              </a:rPr>
              <a:t>pl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of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 e</a:t>
            </a:r>
            <a:r>
              <a:rPr sz="1997" spc="-50" dirty="0">
                <a:latin typeface="Calibri"/>
                <a:cs typeface="Calibri"/>
              </a:rPr>
              <a:t>n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41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50" dirty="0">
                <a:latin typeface="Calibri"/>
                <a:cs typeface="Calibri"/>
              </a:rPr>
              <a:t>w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1271"/>
              </a:lnSpc>
              <a:spcBef>
                <a:spcPts val="80"/>
              </a:spcBef>
            </a:pPr>
            <a:endParaRPr sz="1271" dirty="0"/>
          </a:p>
          <a:p>
            <a:pPr marL="130250" marR="127368" algn="ctr">
              <a:lnSpc>
                <a:spcPts val="2196"/>
              </a:lnSpc>
            </a:pP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18" dirty="0">
                <a:latin typeface="Calibri"/>
                <a:cs typeface="Calibri"/>
              </a:rPr>
              <a:t>h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9" dirty="0">
                <a:latin typeface="Calibri"/>
                <a:cs typeface="Calibri"/>
              </a:rPr>
              <a:t> 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u</a:t>
            </a:r>
            <a:r>
              <a:rPr sz="1997" spc="-32" dirty="0">
                <a:latin typeface="Calibri"/>
                <a:cs typeface="Calibri"/>
              </a:rPr>
              <a:t>s</a:t>
            </a:r>
            <a:r>
              <a:rPr sz="1997" spc="-9" dirty="0">
                <a:latin typeface="Calibri"/>
                <a:cs typeface="Calibri"/>
              </a:rPr>
              <a:t>t 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at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an</a:t>
            </a:r>
            <a:r>
              <a:rPr sz="1997" spc="-9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50" dirty="0">
                <a:latin typeface="Calibri"/>
                <a:cs typeface="Calibri"/>
              </a:rPr>
              <a:t>n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41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w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d with </a:t>
            </a:r>
            <a:r>
              <a:rPr sz="1997" spc="-27" dirty="0">
                <a:latin typeface="Calibri"/>
                <a:cs typeface="Calibri"/>
              </a:rPr>
              <a:t>v</a:t>
            </a:r>
            <a:r>
              <a:rPr sz="1997" spc="-9" dirty="0">
                <a:latin typeface="Calibri"/>
                <a:cs typeface="Calibri"/>
              </a:rPr>
              <a:t>erifiable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eso</a:t>
            </a:r>
            <a:r>
              <a:rPr sz="1997" spc="-14" dirty="0">
                <a:latin typeface="Calibri"/>
                <a:cs typeface="Calibri"/>
              </a:rPr>
              <a:t>u</a:t>
            </a:r>
            <a:r>
              <a:rPr sz="1997" spc="-45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es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and docu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ed</a:t>
            </a:r>
            <a:r>
              <a:rPr sz="1997" spc="23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findi</a:t>
            </a:r>
            <a:r>
              <a:rPr sz="1997" spc="-18" dirty="0">
                <a:latin typeface="Calibri"/>
                <a:cs typeface="Calibri"/>
              </a:rPr>
              <a:t>ng</a:t>
            </a:r>
            <a:r>
              <a:rPr sz="1997" spc="-9" dirty="0">
                <a:latin typeface="Calibri"/>
                <a:cs typeface="Calibri"/>
              </a:rPr>
              <a:t>s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each p</a:t>
            </a:r>
            <a:r>
              <a:rPr sz="1997" spc="-45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oje</a:t>
            </a:r>
            <a:r>
              <a:rPr sz="1997" spc="-18" dirty="0">
                <a:latin typeface="Calibri"/>
                <a:cs typeface="Calibri"/>
              </a:rPr>
              <a:t>c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726"/>
              </a:lnSpc>
              <a:spcBef>
                <a:spcPts val="32"/>
              </a:spcBef>
            </a:pPr>
            <a:endParaRPr sz="726" dirty="0"/>
          </a:p>
          <a:p>
            <a:pPr>
              <a:lnSpc>
                <a:spcPts val="908"/>
              </a:lnSpc>
            </a:pPr>
            <a:endParaRPr sz="908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457200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81200" y="2514600"/>
            <a:ext cx="1600200" cy="685800"/>
          </a:xfrm>
          <a:prstGeom prst="rect">
            <a:avLst/>
          </a:prstGeom>
          <a:solidFill>
            <a:srgbClr val="57C78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Exempt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0" y="2209800"/>
            <a:ext cx="4267200" cy="11430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Subject to 58.5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1524000"/>
            <a:ext cx="5181600" cy="5334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tIns="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Environmental Assessment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41475" y="4800600"/>
            <a:ext cx="4114800" cy="6858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Continued Relevance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43600" y="4916489"/>
            <a:ext cx="4495800" cy="1087437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Not Subject to 58.5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24200" y="3505200"/>
            <a:ext cx="4495800" cy="1087438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Subsequently Exempt</a:t>
            </a:r>
          </a:p>
        </p:txBody>
      </p:sp>
    </p:spTree>
    <p:extLst>
      <p:ext uri="{BB962C8B-B14F-4D97-AF65-F5344CB8AC3E}">
        <p14:creationId xmlns:p14="http://schemas.microsoft.com/office/powerpoint/2010/main" val="23469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5" y="105966"/>
            <a:ext cx="9371949" cy="1183566"/>
          </a:xfrm>
        </p:spPr>
        <p:txBody>
          <a:bodyPr/>
          <a:lstStyle/>
          <a:p>
            <a:r>
              <a:rPr lang="en-US" dirty="0"/>
              <a:t>What happened in 1969?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7" y="1289532"/>
            <a:ext cx="11295481" cy="53121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283464" lvl="1" indent="0" algn="r">
              <a:buNone/>
            </a:pPr>
            <a:r>
              <a:rPr lang="en-US" sz="4400" dirty="0"/>
              <a:t>"That's one small step for man, </a:t>
            </a:r>
          </a:p>
          <a:p>
            <a:pPr marL="283464" lvl="1" indent="0" algn="r">
              <a:buNone/>
            </a:pPr>
            <a:r>
              <a:rPr lang="en-US" sz="4400" dirty="0"/>
              <a:t>one giant leap for mankind." </a:t>
            </a:r>
          </a:p>
          <a:p>
            <a:pPr marL="283464" lvl="1" indent="0" algn="r">
              <a:buNone/>
            </a:pPr>
            <a:r>
              <a:rPr lang="en-US" sz="4400" dirty="0"/>
              <a:t>Most famous music festival of modern times "WOODSTOCK" </a:t>
            </a:r>
          </a:p>
          <a:p>
            <a:pPr marL="283464" lvl="1" indent="0" algn="r">
              <a:buNone/>
            </a:pPr>
            <a:r>
              <a:rPr lang="en-US" sz="4400" dirty="0"/>
              <a:t>The Super Bowl III takes place at the </a:t>
            </a:r>
          </a:p>
          <a:p>
            <a:pPr marL="283464" lvl="1" indent="0" algn="r">
              <a:buNone/>
            </a:pPr>
            <a:r>
              <a:rPr lang="en-US" sz="4400" dirty="0"/>
              <a:t>Orange Bowl in Miami.</a:t>
            </a:r>
          </a:p>
          <a:p>
            <a:pPr marL="283464" lvl="1" indent="0" algn="r">
              <a:buNone/>
            </a:pPr>
            <a:r>
              <a:rPr lang="en-US" sz="4400" dirty="0"/>
              <a:t>The Beatles give their last public performance.</a:t>
            </a:r>
          </a:p>
          <a:p>
            <a:pPr marL="283464" lvl="1" indent="0" algn="r">
              <a:buNone/>
            </a:pPr>
            <a:r>
              <a:rPr lang="en-US" sz="4400" dirty="0"/>
              <a:t>ABC premieres </a:t>
            </a:r>
            <a:r>
              <a:rPr lang="en-US" sz="4400" i="1" dirty="0"/>
              <a:t>The Brady Bunch.</a:t>
            </a:r>
          </a:p>
        </p:txBody>
      </p:sp>
    </p:spTree>
    <p:extLst>
      <p:ext uri="{BB962C8B-B14F-4D97-AF65-F5344CB8AC3E}">
        <p14:creationId xmlns:p14="http://schemas.microsoft.com/office/powerpoint/2010/main" val="39873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700"/>
            <a:ext cx="11896725" cy="6324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latin typeface="Book Antiqua" panose="02040602050305030304" pitchFamily="18" charset="0"/>
              </a:rPr>
              <a:t>The National Environmental Policy Act (NEPA) of 1969</a:t>
            </a:r>
            <a:r>
              <a:rPr lang="en-US" sz="3600" dirty="0">
                <a:latin typeface="Book Antiqua" panose="0204060205030503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Book Antiqua" panose="02040602050305030304" pitchFamily="18" charset="0"/>
              </a:rPr>
              <a:t> 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The US Department of Housing and Urban Development (HUD) developed its own set of regulations that implement NEPA and additional environmental statutes.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Requires Federal agencies to consider the environmental impact of proposed actions early on in the planning and decision making process.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A process designed to encourage public participation.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Requires that documents be available to the public.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71330" indent="-258204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032815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45941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859067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272193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685318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098444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511570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E460F21-97B6-4190-9F3D-04C67A875A01}" type="slidenum">
              <a:rPr lang="en-US" altLang="en-US"/>
              <a:pPr eaLnBrk="1" hangingPunct="1"/>
              <a:t>7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049" y="250983"/>
            <a:ext cx="8253698" cy="74159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TERMS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7066" y="1654683"/>
            <a:ext cx="3580332" cy="4529923"/>
          </a:xfrm>
        </p:spPr>
        <p:txBody>
          <a:bodyPr/>
          <a:lstStyle/>
          <a:p>
            <a:pPr>
              <a:defRPr/>
            </a:pPr>
            <a:r>
              <a:rPr lang="en-US" sz="2892" dirty="0"/>
              <a:t>Project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Activity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Recipient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Responsible Entity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Certifying Official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163" dirty="0"/>
          </a:p>
          <a:p>
            <a:pPr eaLnBrk="1" hangingPunct="1">
              <a:lnSpc>
                <a:spcPct val="90000"/>
              </a:lnSpc>
              <a:defRPr/>
            </a:pPr>
            <a:endParaRPr lang="en-US" sz="3163" dirty="0"/>
          </a:p>
          <a:p>
            <a:pPr eaLnBrk="1" hangingPunct="1">
              <a:lnSpc>
                <a:spcPct val="90000"/>
              </a:lnSpc>
              <a:defRPr/>
            </a:pPr>
            <a:endParaRPr lang="en-US" sz="3163" dirty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74834" y="1577199"/>
            <a:ext cx="4062300" cy="4323366"/>
          </a:xfrm>
        </p:spPr>
        <p:txBody>
          <a:bodyPr/>
          <a:lstStyle/>
          <a:p>
            <a:pPr eaLnBrk="1" hangingPunct="1"/>
            <a:r>
              <a:rPr lang="en-US" altLang="en-US" sz="2892" dirty="0"/>
              <a:t>Exempt</a:t>
            </a:r>
          </a:p>
          <a:p>
            <a:pPr eaLnBrk="1" hangingPunct="1"/>
            <a:r>
              <a:rPr lang="en-US" altLang="en-US" sz="2892" dirty="0"/>
              <a:t>CENST</a:t>
            </a:r>
          </a:p>
          <a:p>
            <a:pPr eaLnBrk="1" hangingPunct="1"/>
            <a:r>
              <a:rPr lang="en-US" altLang="en-US" sz="2892" dirty="0"/>
              <a:t>Categorically Excluded</a:t>
            </a:r>
          </a:p>
          <a:p>
            <a:pPr eaLnBrk="1" hangingPunct="1"/>
            <a:r>
              <a:rPr lang="en-US" altLang="en-US" sz="2892" dirty="0"/>
              <a:t>NOI/RROF</a:t>
            </a:r>
          </a:p>
          <a:p>
            <a:pPr eaLnBrk="1" hangingPunct="1"/>
            <a:r>
              <a:rPr lang="en-US" altLang="en-US" sz="2892" dirty="0"/>
              <a:t>EA</a:t>
            </a:r>
          </a:p>
          <a:p>
            <a:pPr eaLnBrk="1" hangingPunct="1"/>
            <a:r>
              <a:rPr lang="en-US" altLang="en-US" sz="2892" dirty="0"/>
              <a:t>FONSI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520" y="365283"/>
            <a:ext cx="2688455" cy="2258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889" y="3170172"/>
            <a:ext cx="2592086" cy="33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88" y="0"/>
            <a:ext cx="9371949" cy="1183566"/>
          </a:xfrm>
        </p:spPr>
        <p:txBody>
          <a:bodyPr/>
          <a:lstStyle/>
          <a:p>
            <a:r>
              <a:rPr lang="en-US" dirty="0"/>
              <a:t>Part 58: Responsible Entities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19" y="1183566"/>
            <a:ext cx="10706986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Responsible Entity (RE) assumes federal responsibilities</a:t>
            </a: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RE = a unit of general local government, tribe or State</a:t>
            </a: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Responsible Entity Certifying Officer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Evaluates the environmental review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Is responsible for scope and content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Makes environmental finding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Goes to court in a lawsuit</a:t>
            </a:r>
          </a:p>
          <a:p>
            <a:pPr marL="228600" lvl="1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228600" lvl="1" indent="0">
              <a:buNone/>
            </a:pPr>
            <a:r>
              <a:rPr lang="en-US" sz="2400" dirty="0">
                <a:solidFill>
                  <a:srgbClr val="C00000"/>
                </a:solidFill>
                <a:latin typeface="Book Antiqua" panose="02040602050305030304" pitchFamily="18" charset="0"/>
              </a:rPr>
              <a:t>Grantees must maintain an environmental review file for </a:t>
            </a:r>
          </a:p>
          <a:p>
            <a:pPr marL="228600" lvl="1" indent="0">
              <a:buNone/>
            </a:pPr>
            <a:r>
              <a:rPr lang="en-US" sz="2400" dirty="0">
                <a:solidFill>
                  <a:srgbClr val="C00000"/>
                </a:solidFill>
                <a:latin typeface="Book Antiqua" panose="02040602050305030304" pitchFamily="18" charset="0"/>
              </a:rPr>
              <a:t>each activity that documents decision-making and process.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33" y="4451118"/>
            <a:ext cx="3153867" cy="22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49454"/>
            <a:ext cx="9371949" cy="1183566"/>
          </a:xfrm>
        </p:spPr>
        <p:txBody>
          <a:bodyPr/>
          <a:lstStyle/>
          <a:p>
            <a:r>
              <a:rPr lang="en-US" dirty="0"/>
              <a:t>Who has these Responsibilities under Part 58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Receives the form from the RE certifying that the Environmental Review is complete?</a:t>
            </a: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Accepts public comments ?</a:t>
            </a: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Completes a form to authorize the release of funds?</a:t>
            </a: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Monitor REs for environmental compliance?</a:t>
            </a: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Provide technical assistance?</a:t>
            </a:r>
          </a:p>
        </p:txBody>
      </p:sp>
      <p:pic>
        <p:nvPicPr>
          <p:cNvPr id="11266" name="Picture 2" descr="Image result for ct doh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454" y="3877647"/>
            <a:ext cx="3781647" cy="26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</TotalTime>
  <Words>1761</Words>
  <Application>Microsoft Office PowerPoint</Application>
  <PresentationFormat>Widescreen</PresentationFormat>
  <Paragraphs>321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Book Antiqua</vt:lpstr>
      <vt:lpstr>Calibri</vt:lpstr>
      <vt:lpstr>Calibri,Italic</vt:lpstr>
      <vt:lpstr>Corbel</vt:lpstr>
      <vt:lpstr>Verdana</vt:lpstr>
      <vt:lpstr>Wingdings</vt:lpstr>
      <vt:lpstr>Ecology 16x9</vt:lpstr>
      <vt:lpstr>Part 58 Basics Environmental Review</vt:lpstr>
      <vt:lpstr>Keeping us on track Questions</vt:lpstr>
      <vt:lpstr>Objectives</vt:lpstr>
      <vt:lpstr>Reference Materials</vt:lpstr>
      <vt:lpstr>What happened in 1969?</vt:lpstr>
      <vt:lpstr>PowerPoint Presentation</vt:lpstr>
      <vt:lpstr>TERMS</vt:lpstr>
      <vt:lpstr>Part 58: Responsible Entities</vt:lpstr>
      <vt:lpstr>Who has these Responsibilities under Part 58</vt:lpstr>
      <vt:lpstr>What is an Environmental Review? </vt:lpstr>
      <vt:lpstr>The Objective</vt:lpstr>
      <vt:lpstr>Environmental Golden Rule </vt:lpstr>
      <vt:lpstr>Which Activities will Require an Environmental Review?</vt:lpstr>
      <vt:lpstr>The Environmental Review Process</vt:lpstr>
      <vt:lpstr>Define the Project </vt:lpstr>
      <vt:lpstr>Level of Review </vt:lpstr>
      <vt:lpstr>Exempt Activities</vt:lpstr>
      <vt:lpstr>PowerPoint Presentation</vt:lpstr>
      <vt:lpstr>Categorically Excluded Subject To (CEST)  58.5 Activities</vt:lpstr>
      <vt:lpstr>CEST Activities Continued</vt:lpstr>
      <vt:lpstr>CEST Activities Continued</vt:lpstr>
      <vt:lpstr>Environmental Assessment (EA)</vt:lpstr>
      <vt:lpstr>Environmental Impact Statement (EIS)</vt:lpstr>
      <vt:lpstr>Quiz: Choose the Level of Review</vt:lpstr>
      <vt:lpstr>Quiz: Choose the Level of Review</vt:lpstr>
      <vt:lpstr>Quiz: Choose the Level of Review</vt:lpstr>
      <vt:lpstr>Quiz: Choose the Level of Review</vt:lpstr>
      <vt:lpstr>Quiz: Choose the Level of Review</vt:lpstr>
      <vt:lpstr>Quiz: Choose the Level of Review</vt:lpstr>
      <vt:lpstr>The Environmental Review Process</vt:lpstr>
      <vt:lpstr>58.6 Applies to ALhttps://  </vt:lpstr>
      <vt:lpstr>24 CFR 58.5: The fun stuff</vt:lpstr>
      <vt:lpstr>Resources</vt:lpstr>
      <vt:lpstr>Suggested Formats</vt:lpstr>
      <vt:lpstr>PowerPoint Presentation</vt:lpstr>
      <vt:lpstr>Project Description</vt:lpstr>
      <vt:lpstr>Environmental Review Record (ERR)</vt:lpstr>
      <vt:lpstr>Documentation in the ERR</vt:lpstr>
      <vt:lpstr>It’s not over yet!!!</vt:lpstr>
      <vt:lpstr>PowerPoint Presentation</vt:lpstr>
      <vt:lpstr>Take-Away Messages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Rivera, Miguel</dc:creator>
  <cp:lastModifiedBy>Mihm, Jerome</cp:lastModifiedBy>
  <cp:revision>80</cp:revision>
  <cp:lastPrinted>2018-12-28T18:39:23Z</cp:lastPrinted>
  <dcterms:created xsi:type="dcterms:W3CDTF">2014-04-17T22:24:41Z</dcterms:created>
  <dcterms:modified xsi:type="dcterms:W3CDTF">2022-03-14T15:52:37Z</dcterms:modified>
</cp:coreProperties>
</file>