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301" r:id="rId7"/>
    <p:sldId id="308" r:id="rId8"/>
    <p:sldId id="302" r:id="rId9"/>
    <p:sldId id="303" r:id="rId10"/>
    <p:sldId id="304" r:id="rId11"/>
    <p:sldId id="305" r:id="rId12"/>
    <p:sldId id="307" r:id="rId13"/>
    <p:sldId id="306" r:id="rId14"/>
    <p:sldId id="309" r:id="rId15"/>
    <p:sldId id="310" r:id="rId16"/>
    <p:sldId id="311" r:id="rId17"/>
    <p:sldId id="312" r:id="rId18"/>
    <p:sldId id="313" r:id="rId19"/>
    <p:sldId id="315" r:id="rId20"/>
    <p:sldId id="316"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29993-7909-4C12-B53C-12A56626A002}" v="7" dt="2021-05-17T14:24:28.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9" autoAdjust="0"/>
    <p:restoredTop sz="94619"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rahim, Priscilla" userId="e8ae1189-f02d-4d6c-94a6-15403a39a5f6" providerId="ADAL" clId="{1F229993-7909-4C12-B53C-12A56626A002}"/>
    <pc:docChg chg="undo custSel addSld delSld modSld">
      <pc:chgData name="Ibrahim, Priscilla" userId="e8ae1189-f02d-4d6c-94a6-15403a39a5f6" providerId="ADAL" clId="{1F229993-7909-4C12-B53C-12A56626A002}" dt="2021-05-17T15:45:09.190" v="121" actId="20577"/>
      <pc:docMkLst>
        <pc:docMk/>
      </pc:docMkLst>
      <pc:sldChg chg="modSp mod">
        <pc:chgData name="Ibrahim, Priscilla" userId="e8ae1189-f02d-4d6c-94a6-15403a39a5f6" providerId="ADAL" clId="{1F229993-7909-4C12-B53C-12A56626A002}" dt="2021-05-17T15:45:09.190" v="121" actId="20577"/>
        <pc:sldMkLst>
          <pc:docMk/>
          <pc:sldMk cId="193143965" sldId="298"/>
        </pc:sldMkLst>
        <pc:spChg chg="mod">
          <ac:chgData name="Ibrahim, Priscilla" userId="e8ae1189-f02d-4d6c-94a6-15403a39a5f6" providerId="ADAL" clId="{1F229993-7909-4C12-B53C-12A56626A002}" dt="2021-05-17T15:45:09.190" v="121" actId="20577"/>
          <ac:spMkLst>
            <pc:docMk/>
            <pc:sldMk cId="193143965" sldId="298"/>
            <ac:spMk id="2" creationId="{9AB2EA78-AEB3-469B-9025-3B17201A457B}"/>
          </ac:spMkLst>
        </pc:spChg>
      </pc:sldChg>
      <pc:sldChg chg="modSp mod">
        <pc:chgData name="Ibrahim, Priscilla" userId="e8ae1189-f02d-4d6c-94a6-15403a39a5f6" providerId="ADAL" clId="{1F229993-7909-4C12-B53C-12A56626A002}" dt="2021-05-10T20:27:50.313" v="1" actId="1076"/>
        <pc:sldMkLst>
          <pc:docMk/>
          <pc:sldMk cId="2933514334" sldId="300"/>
        </pc:sldMkLst>
        <pc:spChg chg="mod">
          <ac:chgData name="Ibrahim, Priscilla" userId="e8ae1189-f02d-4d6c-94a6-15403a39a5f6" providerId="ADAL" clId="{1F229993-7909-4C12-B53C-12A56626A002}" dt="2021-05-10T20:27:50.313" v="1" actId="1076"/>
          <ac:spMkLst>
            <pc:docMk/>
            <pc:sldMk cId="2933514334" sldId="300"/>
            <ac:spMk id="9" creationId="{4FAC3C00-AE6A-4D44-851D-B02E6A669477}"/>
          </ac:spMkLst>
        </pc:spChg>
      </pc:sldChg>
      <pc:sldChg chg="addSp delSp modSp mod">
        <pc:chgData name="Ibrahim, Priscilla" userId="e8ae1189-f02d-4d6c-94a6-15403a39a5f6" providerId="ADAL" clId="{1F229993-7909-4C12-B53C-12A56626A002}" dt="2021-05-10T20:30:09.186" v="13" actId="20577"/>
        <pc:sldMkLst>
          <pc:docMk/>
          <pc:sldMk cId="4050000169" sldId="312"/>
        </pc:sldMkLst>
        <pc:spChg chg="del">
          <ac:chgData name="Ibrahim, Priscilla" userId="e8ae1189-f02d-4d6c-94a6-15403a39a5f6" providerId="ADAL" clId="{1F229993-7909-4C12-B53C-12A56626A002}" dt="2021-05-10T20:29:35.142" v="2"/>
          <ac:spMkLst>
            <pc:docMk/>
            <pc:sldMk cId="4050000169" sldId="312"/>
            <ac:spMk id="2" creationId="{182E0291-2342-46B5-886E-6D6C88E95D4C}"/>
          </ac:spMkLst>
        </pc:spChg>
        <pc:spChg chg="del">
          <ac:chgData name="Ibrahim, Priscilla" userId="e8ae1189-f02d-4d6c-94a6-15403a39a5f6" providerId="ADAL" clId="{1F229993-7909-4C12-B53C-12A56626A002}" dt="2021-05-10T20:29:52.493" v="3"/>
          <ac:spMkLst>
            <pc:docMk/>
            <pc:sldMk cId="4050000169" sldId="312"/>
            <ac:spMk id="3" creationId="{B52F4D73-0779-4775-8D13-E905455EC3D8}"/>
          </ac:spMkLst>
        </pc:spChg>
        <pc:spChg chg="add mod">
          <ac:chgData name="Ibrahim, Priscilla" userId="e8ae1189-f02d-4d6c-94a6-15403a39a5f6" providerId="ADAL" clId="{1F229993-7909-4C12-B53C-12A56626A002}" dt="2021-05-10T20:29:35.142" v="2"/>
          <ac:spMkLst>
            <pc:docMk/>
            <pc:sldMk cId="4050000169" sldId="312"/>
            <ac:spMk id="4" creationId="{C5C355FD-9061-4B7F-86A1-BE016E995F3E}"/>
          </ac:spMkLst>
        </pc:spChg>
        <pc:spChg chg="add mod">
          <ac:chgData name="Ibrahim, Priscilla" userId="e8ae1189-f02d-4d6c-94a6-15403a39a5f6" providerId="ADAL" clId="{1F229993-7909-4C12-B53C-12A56626A002}" dt="2021-05-10T20:30:09.186" v="13" actId="20577"/>
          <ac:spMkLst>
            <pc:docMk/>
            <pc:sldMk cId="4050000169" sldId="312"/>
            <ac:spMk id="5" creationId="{5BBD127F-6D34-40FC-8528-76ECB4E48DFF}"/>
          </ac:spMkLst>
        </pc:spChg>
      </pc:sldChg>
      <pc:sldChg chg="addSp delSp modSp new mod setBg">
        <pc:chgData name="Ibrahim, Priscilla" userId="e8ae1189-f02d-4d6c-94a6-15403a39a5f6" providerId="ADAL" clId="{1F229993-7909-4C12-B53C-12A56626A002}" dt="2021-05-10T20:32:43.358" v="32" actId="255"/>
        <pc:sldMkLst>
          <pc:docMk/>
          <pc:sldMk cId="2150464137" sldId="313"/>
        </pc:sldMkLst>
        <pc:spChg chg="mod">
          <ac:chgData name="Ibrahim, Priscilla" userId="e8ae1189-f02d-4d6c-94a6-15403a39a5f6" providerId="ADAL" clId="{1F229993-7909-4C12-B53C-12A56626A002}" dt="2021-05-10T20:32:28.946" v="31" actId="26606"/>
          <ac:spMkLst>
            <pc:docMk/>
            <pc:sldMk cId="2150464137" sldId="313"/>
            <ac:spMk id="2" creationId="{09D90E6F-11E6-41CC-BCAB-75298A6EE39C}"/>
          </ac:spMkLst>
        </pc:spChg>
        <pc:spChg chg="del">
          <ac:chgData name="Ibrahim, Priscilla" userId="e8ae1189-f02d-4d6c-94a6-15403a39a5f6" providerId="ADAL" clId="{1F229993-7909-4C12-B53C-12A56626A002}" dt="2021-05-10T20:31:25.207" v="16"/>
          <ac:spMkLst>
            <pc:docMk/>
            <pc:sldMk cId="2150464137" sldId="313"/>
            <ac:spMk id="3" creationId="{45273D38-34BE-462F-8499-DBC8951F0333}"/>
          </ac:spMkLst>
        </pc:spChg>
        <pc:spChg chg="add mod">
          <ac:chgData name="Ibrahim, Priscilla" userId="e8ae1189-f02d-4d6c-94a6-15403a39a5f6" providerId="ADAL" clId="{1F229993-7909-4C12-B53C-12A56626A002}" dt="2021-05-10T20:32:43.358" v="32" actId="255"/>
          <ac:spMkLst>
            <pc:docMk/>
            <pc:sldMk cId="2150464137" sldId="313"/>
            <ac:spMk id="4" creationId="{1FF0C10D-1BA6-4082-AC72-996B9053D6BD}"/>
          </ac:spMkLst>
        </pc:spChg>
        <pc:spChg chg="add del">
          <ac:chgData name="Ibrahim, Priscilla" userId="e8ae1189-f02d-4d6c-94a6-15403a39a5f6" providerId="ADAL" clId="{1F229993-7909-4C12-B53C-12A56626A002}" dt="2021-05-10T20:32:28.946" v="31" actId="26606"/>
          <ac:spMkLst>
            <pc:docMk/>
            <pc:sldMk cId="2150464137" sldId="313"/>
            <ac:spMk id="9" creationId="{C8DD82D3-D002-45B0-B16A-82B3DA4EFDDB}"/>
          </ac:spMkLst>
        </pc:spChg>
        <pc:spChg chg="add del">
          <ac:chgData name="Ibrahim, Priscilla" userId="e8ae1189-f02d-4d6c-94a6-15403a39a5f6" providerId="ADAL" clId="{1F229993-7909-4C12-B53C-12A56626A002}" dt="2021-05-10T20:32:28.946" v="31" actId="26606"/>
          <ac:spMkLst>
            <pc:docMk/>
            <pc:sldMk cId="2150464137" sldId="313"/>
            <ac:spMk id="13" creationId="{01E907E6-DC1F-49A9-A946-CEB2CB330FE2}"/>
          </ac:spMkLst>
        </pc:spChg>
        <pc:spChg chg="add">
          <ac:chgData name="Ibrahim, Priscilla" userId="e8ae1189-f02d-4d6c-94a6-15403a39a5f6" providerId="ADAL" clId="{1F229993-7909-4C12-B53C-12A56626A002}" dt="2021-05-10T20:32:28.946" v="31" actId="26606"/>
          <ac:spMkLst>
            <pc:docMk/>
            <pc:sldMk cId="2150464137" sldId="313"/>
            <ac:spMk id="18" creationId="{C8DD82D3-D002-45B0-B16A-82B3DA4EFDDB}"/>
          </ac:spMkLst>
        </pc:spChg>
        <pc:spChg chg="add">
          <ac:chgData name="Ibrahim, Priscilla" userId="e8ae1189-f02d-4d6c-94a6-15403a39a5f6" providerId="ADAL" clId="{1F229993-7909-4C12-B53C-12A56626A002}" dt="2021-05-10T20:32:28.946" v="31" actId="26606"/>
          <ac:spMkLst>
            <pc:docMk/>
            <pc:sldMk cId="2150464137" sldId="313"/>
            <ac:spMk id="22" creationId="{14552793-7DFF-4EC7-AC69-D34A75D01880}"/>
          </ac:spMkLst>
        </pc:spChg>
        <pc:cxnChg chg="add del">
          <ac:chgData name="Ibrahim, Priscilla" userId="e8ae1189-f02d-4d6c-94a6-15403a39a5f6" providerId="ADAL" clId="{1F229993-7909-4C12-B53C-12A56626A002}" dt="2021-05-10T20:32:28.946" v="31" actId="26606"/>
          <ac:cxnSpMkLst>
            <pc:docMk/>
            <pc:sldMk cId="2150464137" sldId="313"/>
            <ac:cxnSpMk id="11" creationId="{9F09C252-16FE-4557-AD6D-BB5CA773496C}"/>
          </ac:cxnSpMkLst>
        </pc:cxnChg>
        <pc:cxnChg chg="add">
          <ac:chgData name="Ibrahim, Priscilla" userId="e8ae1189-f02d-4d6c-94a6-15403a39a5f6" providerId="ADAL" clId="{1F229993-7909-4C12-B53C-12A56626A002}" dt="2021-05-10T20:32:28.946" v="31" actId="26606"/>
          <ac:cxnSpMkLst>
            <pc:docMk/>
            <pc:sldMk cId="2150464137" sldId="313"/>
            <ac:cxnSpMk id="20" creationId="{9F09C252-16FE-4557-AD6D-BB5CA773496C}"/>
          </ac:cxnSpMkLst>
        </pc:cxnChg>
      </pc:sldChg>
      <pc:sldChg chg="addSp delSp modSp new mod">
        <pc:chgData name="Ibrahim, Priscilla" userId="e8ae1189-f02d-4d6c-94a6-15403a39a5f6" providerId="ADAL" clId="{1F229993-7909-4C12-B53C-12A56626A002}" dt="2021-05-10T21:02:09.135" v="38" actId="14100"/>
        <pc:sldMkLst>
          <pc:docMk/>
          <pc:sldMk cId="2021973862" sldId="314"/>
        </pc:sldMkLst>
        <pc:spChg chg="del">
          <ac:chgData name="Ibrahim, Priscilla" userId="e8ae1189-f02d-4d6c-94a6-15403a39a5f6" providerId="ADAL" clId="{1F229993-7909-4C12-B53C-12A56626A002}" dt="2021-05-10T21:01:43.171" v="35" actId="478"/>
          <ac:spMkLst>
            <pc:docMk/>
            <pc:sldMk cId="2021973862" sldId="314"/>
            <ac:spMk id="2" creationId="{FC20F433-1F91-4347-88ED-877025DDC681}"/>
          </ac:spMkLst>
        </pc:spChg>
        <pc:spChg chg="del">
          <ac:chgData name="Ibrahim, Priscilla" userId="e8ae1189-f02d-4d6c-94a6-15403a39a5f6" providerId="ADAL" clId="{1F229993-7909-4C12-B53C-12A56626A002}" dt="2021-05-10T21:01:39.656" v="34" actId="478"/>
          <ac:spMkLst>
            <pc:docMk/>
            <pc:sldMk cId="2021973862" sldId="314"/>
            <ac:spMk id="3" creationId="{844E11E1-4AF3-4491-8551-5B649E2E6E5E}"/>
          </ac:spMkLst>
        </pc:spChg>
        <pc:picChg chg="add mod">
          <ac:chgData name="Ibrahim, Priscilla" userId="e8ae1189-f02d-4d6c-94a6-15403a39a5f6" providerId="ADAL" clId="{1F229993-7909-4C12-B53C-12A56626A002}" dt="2021-05-10T21:02:09.135" v="38" actId="14100"/>
          <ac:picMkLst>
            <pc:docMk/>
            <pc:sldMk cId="2021973862" sldId="314"/>
            <ac:picMk id="4" creationId="{13576019-7833-4699-B1BE-2D6F01678E74}"/>
          </ac:picMkLst>
        </pc:picChg>
      </pc:sldChg>
      <pc:sldChg chg="addSp modSp new mod setBg">
        <pc:chgData name="Ibrahim, Priscilla" userId="e8ae1189-f02d-4d6c-94a6-15403a39a5f6" providerId="ADAL" clId="{1F229993-7909-4C12-B53C-12A56626A002}" dt="2021-05-17T14:17:05.127" v="66" actId="26606"/>
        <pc:sldMkLst>
          <pc:docMk/>
          <pc:sldMk cId="241822011" sldId="315"/>
        </pc:sldMkLst>
        <pc:spChg chg="mod">
          <ac:chgData name="Ibrahim, Priscilla" userId="e8ae1189-f02d-4d6c-94a6-15403a39a5f6" providerId="ADAL" clId="{1F229993-7909-4C12-B53C-12A56626A002}" dt="2021-05-17T14:17:05.127" v="66" actId="26606"/>
          <ac:spMkLst>
            <pc:docMk/>
            <pc:sldMk cId="241822011" sldId="315"/>
            <ac:spMk id="2" creationId="{CF8913AB-9965-43A5-A606-FD45C271FB65}"/>
          </ac:spMkLst>
        </pc:spChg>
        <pc:spChg chg="mod">
          <ac:chgData name="Ibrahim, Priscilla" userId="e8ae1189-f02d-4d6c-94a6-15403a39a5f6" providerId="ADAL" clId="{1F229993-7909-4C12-B53C-12A56626A002}" dt="2021-05-17T14:17:05.127" v="66" actId="26606"/>
          <ac:spMkLst>
            <pc:docMk/>
            <pc:sldMk cId="241822011" sldId="315"/>
            <ac:spMk id="3" creationId="{67FF0FD2-A614-4405-9314-D05FA3265D02}"/>
          </ac:spMkLst>
        </pc:spChg>
        <pc:spChg chg="add">
          <ac:chgData name="Ibrahim, Priscilla" userId="e8ae1189-f02d-4d6c-94a6-15403a39a5f6" providerId="ADAL" clId="{1F229993-7909-4C12-B53C-12A56626A002}" dt="2021-05-17T14:17:05.127" v="66" actId="26606"/>
          <ac:spMkLst>
            <pc:docMk/>
            <pc:sldMk cId="241822011" sldId="315"/>
            <ac:spMk id="10" creationId="{13BCCAE5-A35B-4B66-A4A7-E23C34A403A4}"/>
          </ac:spMkLst>
        </pc:spChg>
        <pc:spChg chg="add">
          <ac:chgData name="Ibrahim, Priscilla" userId="e8ae1189-f02d-4d6c-94a6-15403a39a5f6" providerId="ADAL" clId="{1F229993-7909-4C12-B53C-12A56626A002}" dt="2021-05-17T14:17:05.127" v="66" actId="26606"/>
          <ac:spMkLst>
            <pc:docMk/>
            <pc:sldMk cId="241822011" sldId="315"/>
            <ac:spMk id="14" creationId="{CB06839E-D8C3-4A74-BA2B-3B97E7B2CDB5}"/>
          </ac:spMkLst>
        </pc:spChg>
        <pc:picChg chg="add">
          <ac:chgData name="Ibrahim, Priscilla" userId="e8ae1189-f02d-4d6c-94a6-15403a39a5f6" providerId="ADAL" clId="{1F229993-7909-4C12-B53C-12A56626A002}" dt="2021-05-17T14:17:05.127" v="66" actId="26606"/>
          <ac:picMkLst>
            <pc:docMk/>
            <pc:sldMk cId="241822011" sldId="315"/>
            <ac:picMk id="7" creationId="{535561A8-7AD1-48ED-8C74-787D9E6D72F0}"/>
          </ac:picMkLst>
        </pc:picChg>
        <pc:cxnChg chg="add">
          <ac:chgData name="Ibrahim, Priscilla" userId="e8ae1189-f02d-4d6c-94a6-15403a39a5f6" providerId="ADAL" clId="{1F229993-7909-4C12-B53C-12A56626A002}" dt="2021-05-17T14:17:05.127" v="66" actId="26606"/>
          <ac:cxnSpMkLst>
            <pc:docMk/>
            <pc:sldMk cId="241822011" sldId="315"/>
            <ac:cxnSpMk id="12" creationId="{6987BDFB-DE64-4B56-B44F-45FAE19FA94E}"/>
          </ac:cxnSpMkLst>
        </pc:cxnChg>
      </pc:sldChg>
      <pc:sldChg chg="new del">
        <pc:chgData name="Ibrahim, Priscilla" userId="e8ae1189-f02d-4d6c-94a6-15403a39a5f6" providerId="ADAL" clId="{1F229993-7909-4C12-B53C-12A56626A002}" dt="2021-05-10T21:03:36.228" v="40" actId="47"/>
        <pc:sldMkLst>
          <pc:docMk/>
          <pc:sldMk cId="4109532363" sldId="315"/>
        </pc:sldMkLst>
      </pc:sldChg>
      <pc:sldChg chg="addSp delSp modSp new mod setBg">
        <pc:chgData name="Ibrahim, Priscilla" userId="e8ae1189-f02d-4d6c-94a6-15403a39a5f6" providerId="ADAL" clId="{1F229993-7909-4C12-B53C-12A56626A002}" dt="2021-05-17T14:26:05.169" v="79"/>
        <pc:sldMkLst>
          <pc:docMk/>
          <pc:sldMk cId="2656066979" sldId="316"/>
        </pc:sldMkLst>
        <pc:spChg chg="mod">
          <ac:chgData name="Ibrahim, Priscilla" userId="e8ae1189-f02d-4d6c-94a6-15403a39a5f6" providerId="ADAL" clId="{1F229993-7909-4C12-B53C-12A56626A002}" dt="2021-05-17T14:25:33.494" v="78"/>
          <ac:spMkLst>
            <pc:docMk/>
            <pc:sldMk cId="2656066979" sldId="316"/>
            <ac:spMk id="2" creationId="{E8DF1B40-9DFD-4AFB-B6B5-C3F269E79CCF}"/>
          </ac:spMkLst>
        </pc:spChg>
        <pc:spChg chg="mod ord">
          <ac:chgData name="Ibrahim, Priscilla" userId="e8ae1189-f02d-4d6c-94a6-15403a39a5f6" providerId="ADAL" clId="{1F229993-7909-4C12-B53C-12A56626A002}" dt="2021-05-17T14:26:05.169" v="79"/>
          <ac:spMkLst>
            <pc:docMk/>
            <pc:sldMk cId="2656066979" sldId="316"/>
            <ac:spMk id="3" creationId="{28E5C46B-773C-42FE-8633-9952D93318B5}"/>
          </ac:spMkLst>
        </pc:spChg>
        <pc:spChg chg="add del">
          <ac:chgData name="Ibrahim, Priscilla" userId="e8ae1189-f02d-4d6c-94a6-15403a39a5f6" providerId="ADAL" clId="{1F229993-7909-4C12-B53C-12A56626A002}" dt="2021-05-17T14:24:53.080" v="74" actId="26606"/>
          <ac:spMkLst>
            <pc:docMk/>
            <pc:sldMk cId="2656066979" sldId="316"/>
            <ac:spMk id="9" creationId="{990D0034-F768-41E7-85D4-F38C4DE85770}"/>
          </ac:spMkLst>
        </pc:spChg>
        <pc:spChg chg="add">
          <ac:chgData name="Ibrahim, Priscilla" userId="e8ae1189-f02d-4d6c-94a6-15403a39a5f6" providerId="ADAL" clId="{1F229993-7909-4C12-B53C-12A56626A002}" dt="2021-05-17T14:24:53.080" v="75" actId="26606"/>
          <ac:spMkLst>
            <pc:docMk/>
            <pc:sldMk cId="2656066979" sldId="316"/>
            <ac:spMk id="13" creationId="{C1B60310-C5C3-46A0-A452-2A0B008434DA}"/>
          </ac:spMkLst>
        </pc:spChg>
        <pc:spChg chg="add">
          <ac:chgData name="Ibrahim, Priscilla" userId="e8ae1189-f02d-4d6c-94a6-15403a39a5f6" providerId="ADAL" clId="{1F229993-7909-4C12-B53C-12A56626A002}" dt="2021-05-17T14:24:53.080" v="75" actId="26606"/>
          <ac:spMkLst>
            <pc:docMk/>
            <pc:sldMk cId="2656066979" sldId="316"/>
            <ac:spMk id="14" creationId="{67B74F2B-9534-4540-96B0-5C8E958B940F}"/>
          </ac:spMkLst>
        </pc:spChg>
        <pc:picChg chg="add mod">
          <ac:chgData name="Ibrahim, Priscilla" userId="e8ae1189-f02d-4d6c-94a6-15403a39a5f6" providerId="ADAL" clId="{1F229993-7909-4C12-B53C-12A56626A002}" dt="2021-05-17T14:25:13.370" v="77" actId="14100"/>
          <ac:picMkLst>
            <pc:docMk/>
            <pc:sldMk cId="2656066979" sldId="316"/>
            <ac:picMk id="4" creationId="{FC3F9ED7-54B8-43BB-8210-48EAD6487E4F}"/>
          </ac:picMkLst>
        </pc:picChg>
        <pc:cxnChg chg="add del">
          <ac:chgData name="Ibrahim, Priscilla" userId="e8ae1189-f02d-4d6c-94a6-15403a39a5f6" providerId="ADAL" clId="{1F229993-7909-4C12-B53C-12A56626A002}" dt="2021-05-17T14:24:53.080" v="74" actId="26606"/>
          <ac:cxnSpMkLst>
            <pc:docMk/>
            <pc:sldMk cId="2656066979" sldId="316"/>
            <ac:cxnSpMk id="11" creationId="{5A0A5CF6-407C-4691-8122-49DF69D0020D}"/>
          </ac:cxnSpMkLst>
        </pc:cxnChg>
        <pc:cxnChg chg="add">
          <ac:chgData name="Ibrahim, Priscilla" userId="e8ae1189-f02d-4d6c-94a6-15403a39a5f6" providerId="ADAL" clId="{1F229993-7909-4C12-B53C-12A56626A002}" dt="2021-05-17T14:24:53.080" v="75" actId="26606"/>
          <ac:cxnSpMkLst>
            <pc:docMk/>
            <pc:sldMk cId="2656066979" sldId="316"/>
            <ac:cxnSpMk id="15" creationId="{33BECB2B-2CFA-412C-880F-C4B60974936F}"/>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fontScale="90000"/>
          </a:bodyPr>
          <a:lstStyle/>
          <a:p>
            <a:r>
              <a:rPr lang="en-US" sz="4400" dirty="0">
                <a:solidFill>
                  <a:schemeClr val="tx1"/>
                </a:solidFill>
              </a:rPr>
              <a:t>CDBG</a:t>
            </a:r>
            <a:br>
              <a:rPr lang="en-US" sz="4400" dirty="0">
                <a:solidFill>
                  <a:schemeClr val="tx1"/>
                </a:solidFill>
              </a:rPr>
            </a:br>
            <a:r>
              <a:rPr lang="en-US" sz="4400" dirty="0">
                <a:solidFill>
                  <a:schemeClr val="tx1"/>
                </a:solidFill>
              </a:rPr>
              <a:t>Small Cities Workshop: Davis Bacon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endParaRPr lang="en-US" sz="1600" dirty="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3E2E811-2DE3-4E59-A2DC-B30F6284FC47}"/>
              </a:ext>
            </a:extLst>
          </p:cNvPr>
          <p:cNvSpPr>
            <a:spLocks noGrp="1"/>
          </p:cNvSpPr>
          <p:nvPr>
            <p:ph type="title"/>
          </p:nvPr>
        </p:nvSpPr>
        <p:spPr>
          <a:xfrm>
            <a:off x="327613" y="364114"/>
            <a:ext cx="10909073" cy="957902"/>
          </a:xfrm>
        </p:spPr>
        <p:txBody>
          <a:bodyPr vert="horz" lIns="91440" tIns="45720" rIns="91440" bIns="45720" rtlCol="0" anchor="b">
            <a:normAutofit/>
          </a:bodyPr>
          <a:lstStyle/>
          <a:p>
            <a:r>
              <a:rPr lang="en-US" sz="6000" dirty="0">
                <a:solidFill>
                  <a:srgbClr val="C00000"/>
                </a:solidFill>
              </a:rPr>
              <a:t>The Town of Whoville </a:t>
            </a:r>
          </a:p>
        </p:txBody>
      </p:sp>
      <p:pic>
        <p:nvPicPr>
          <p:cNvPr id="5" name="Content Placeholder 4" descr="Text&#10;&#10;Description automatically generated">
            <a:extLst>
              <a:ext uri="{FF2B5EF4-FFF2-40B4-BE49-F238E27FC236}">
                <a16:creationId xmlns:a16="http://schemas.microsoft.com/office/drawing/2014/main" id="{95BF13A9-BF15-4604-8130-82E529A36966}"/>
              </a:ext>
            </a:extLst>
          </p:cNvPr>
          <p:cNvPicPr>
            <a:picLocks noGrp="1" noChangeAspect="1"/>
          </p:cNvPicPr>
          <p:nvPr>
            <p:ph idx="1"/>
          </p:nvPr>
        </p:nvPicPr>
        <p:blipFill>
          <a:blip r:embed="rId2"/>
          <a:stretch>
            <a:fillRect/>
          </a:stretch>
        </p:blipFill>
        <p:spPr>
          <a:xfrm>
            <a:off x="653247" y="1402677"/>
            <a:ext cx="4142274" cy="3831747"/>
          </a:xfrm>
          <a:prstGeom prst="rect">
            <a:avLst/>
          </a:prstGeom>
        </p:spPr>
      </p:pic>
      <p:pic>
        <p:nvPicPr>
          <p:cNvPr id="7" name="Picture 6">
            <a:extLst>
              <a:ext uri="{FF2B5EF4-FFF2-40B4-BE49-F238E27FC236}">
                <a16:creationId xmlns:a16="http://schemas.microsoft.com/office/drawing/2014/main" id="{CBB39E85-4AC4-40AB-A7CA-919008B4AFEA}"/>
              </a:ext>
            </a:extLst>
          </p:cNvPr>
          <p:cNvPicPr>
            <a:picLocks noChangeAspect="1"/>
          </p:cNvPicPr>
          <p:nvPr/>
        </p:nvPicPr>
        <p:blipFill>
          <a:blip r:embed="rId3"/>
          <a:stretch>
            <a:fillRect/>
          </a:stretch>
        </p:blipFill>
        <p:spPr>
          <a:xfrm>
            <a:off x="5782149" y="1517182"/>
            <a:ext cx="5089579" cy="3602736"/>
          </a:xfrm>
          <a:prstGeom prst="rect">
            <a:avLst/>
          </a:prstGeom>
        </p:spPr>
      </p:pic>
      <p:cxnSp>
        <p:nvCxnSpPr>
          <p:cNvPr id="18" name="Straight Connector 17">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790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E808928-D080-4BBC-9B44-451382624CE2}"/>
              </a:ext>
            </a:extLst>
          </p:cNvPr>
          <p:cNvSpPr>
            <a:spLocks noGrp="1"/>
          </p:cNvSpPr>
          <p:nvPr>
            <p:ph type="title"/>
          </p:nvPr>
        </p:nvSpPr>
        <p:spPr>
          <a:xfrm>
            <a:off x="858749" y="963997"/>
            <a:ext cx="3787457" cy="4938361"/>
          </a:xfrm>
        </p:spPr>
        <p:txBody>
          <a:bodyPr anchor="ctr">
            <a:normAutofit/>
          </a:bodyPr>
          <a:lstStyle/>
          <a:p>
            <a:pPr algn="r"/>
            <a:r>
              <a:rPr lang="en-US"/>
              <a:t>National Affordable Housing Act of 1990; Section 286 (HOME)</a:t>
            </a:r>
          </a:p>
        </p:txBody>
      </p:sp>
      <p:cxnSp>
        <p:nvCxnSpPr>
          <p:cNvPr id="14" name="Straight Connector 13">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A8D01960-3B61-4673-9CAA-61E11166B86E}"/>
              </a:ext>
            </a:extLst>
          </p:cNvPr>
          <p:cNvSpPr>
            <a:spLocks noGrp="1"/>
          </p:cNvSpPr>
          <p:nvPr>
            <p:ph idx="1"/>
          </p:nvPr>
        </p:nvSpPr>
        <p:spPr>
          <a:xfrm>
            <a:off x="5301798" y="963507"/>
            <a:ext cx="5968181" cy="4938851"/>
          </a:xfrm>
        </p:spPr>
        <p:txBody>
          <a:bodyPr anchor="ctr">
            <a:normAutofit/>
          </a:bodyPr>
          <a:lstStyle/>
          <a:p>
            <a:r>
              <a:rPr lang="en-US" i="1"/>
              <a:t>“Any contract for the construction of affordable housing with </a:t>
            </a:r>
            <a:r>
              <a:rPr lang="en-US" b="1" i="1"/>
              <a:t>12 or more </a:t>
            </a:r>
            <a:r>
              <a:rPr lang="en-US" i="1"/>
              <a:t>units assisted with funds made available under this subtitle shall contain a provision requiring that not less than the wages prevailing in the locality, as predetermined by the Secretary of Labor pursuant to the Davis Bacon Act…,shall be paid to all laborers and mechanics employed in the development of affordable housing involved…”</a:t>
            </a:r>
          </a:p>
        </p:txBody>
      </p:sp>
    </p:spTree>
    <p:extLst>
      <p:ext uri="{BB962C8B-B14F-4D97-AF65-F5344CB8AC3E}">
        <p14:creationId xmlns:p14="http://schemas.microsoft.com/office/powerpoint/2010/main" val="260402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158385C-593C-49F6-8A44-E5C465CD28BA}"/>
              </a:ext>
            </a:extLst>
          </p:cNvPr>
          <p:cNvSpPr>
            <a:spLocks noGrp="1" noChangeArrowheads="1"/>
          </p:cNvSpPr>
          <p:nvPr>
            <p:ph type="title"/>
          </p:nvPr>
        </p:nvSpPr>
        <p:spPr>
          <a:xfrm>
            <a:off x="1096963" y="287338"/>
            <a:ext cx="10058400" cy="1449387"/>
          </a:xfrm>
        </p:spPr>
        <p:txBody>
          <a:bodyPr>
            <a:normAutofit/>
          </a:bodyPr>
          <a:lstStyle/>
          <a:p>
            <a:pPr eaLnBrk="1" hangingPunct="1"/>
            <a:r>
              <a:rPr lang="en-US" altLang="en-US" sz="4000" dirty="0"/>
              <a:t>HOME: Factors of Applicability (1)</a:t>
            </a:r>
            <a:br>
              <a:rPr lang="en-US" altLang="en-US" sz="4000" dirty="0"/>
            </a:br>
            <a:r>
              <a:rPr lang="en-US" altLang="en-US" sz="2400" dirty="0"/>
              <a:t>(</a:t>
            </a:r>
            <a:r>
              <a:rPr lang="en-US" altLang="en-US" sz="2000" dirty="0"/>
              <a:t>Local Agency Guide, Page 26)</a:t>
            </a:r>
          </a:p>
        </p:txBody>
      </p:sp>
      <p:sp>
        <p:nvSpPr>
          <p:cNvPr id="5" name="Rectangle 3">
            <a:extLst>
              <a:ext uri="{FF2B5EF4-FFF2-40B4-BE49-F238E27FC236}">
                <a16:creationId xmlns:a16="http://schemas.microsoft.com/office/drawing/2014/main" id="{B40D9A77-CDF0-456A-8E09-4E0F375AD69A}"/>
              </a:ext>
            </a:extLst>
          </p:cNvPr>
          <p:cNvSpPr>
            <a:spLocks noGrp="1" noChangeArrowheads="1"/>
          </p:cNvSpPr>
          <p:nvPr>
            <p:ph idx="1"/>
          </p:nvPr>
        </p:nvSpPr>
        <p:spPr>
          <a:xfrm>
            <a:off x="419100" y="2108200"/>
            <a:ext cx="10736263" cy="3760788"/>
          </a:xfrm>
        </p:spPr>
        <p:txBody>
          <a:bodyPr>
            <a:normAutofit lnSpcReduction="10000"/>
          </a:bodyPr>
          <a:lstStyle/>
          <a:p>
            <a:pPr eaLnBrk="1" hangingPunct="1">
              <a:buFont typeface="Wingdings" panose="05000000000000000000" pitchFamily="2" charset="2"/>
              <a:buChar char="v"/>
            </a:pPr>
            <a:r>
              <a:rPr lang="en-US" altLang="en-US" sz="2400" dirty="0"/>
              <a:t>A</a:t>
            </a:r>
            <a:r>
              <a:rPr lang="en-US" altLang="en-US" sz="2800" dirty="0"/>
              <a:t>ffordable housing with 12 or more units assisted with funds made available under this subtitle…</a:t>
            </a:r>
          </a:p>
          <a:p>
            <a:pPr eaLnBrk="1" hangingPunct="1">
              <a:buFont typeface="Wingdings" panose="05000000000000000000" pitchFamily="2" charset="2"/>
              <a:buChar char="v"/>
            </a:pPr>
            <a:r>
              <a:rPr lang="en-US" altLang="en-US" sz="2800" dirty="0"/>
              <a:t>Any contract for the construction of affordable housing with 12 or more units…</a:t>
            </a:r>
          </a:p>
          <a:p>
            <a:pPr>
              <a:buFont typeface="Wingdings" panose="05000000000000000000" pitchFamily="2" charset="2"/>
              <a:buChar char="v"/>
            </a:pPr>
            <a:r>
              <a:rPr lang="en-US" altLang="en-US" sz="2800" dirty="0"/>
              <a:t>Sweat equity (is OK)</a:t>
            </a:r>
          </a:p>
          <a:p>
            <a:pPr eaLnBrk="1" hangingPunct="1"/>
            <a:endParaRPr lang="en-US" altLang="en-US" sz="2400" dirty="0"/>
          </a:p>
          <a:p>
            <a:pPr eaLnBrk="1" hangingPunct="1">
              <a:buFontTx/>
              <a:buNone/>
            </a:pPr>
            <a:r>
              <a:rPr lang="en-US" altLang="en-US" sz="2800" dirty="0"/>
              <a:t>See also HOME Regulations:  24 CFR §92.354</a:t>
            </a:r>
          </a:p>
        </p:txBody>
      </p:sp>
    </p:spTree>
    <p:extLst>
      <p:ext uri="{BB962C8B-B14F-4D97-AF65-F5344CB8AC3E}">
        <p14:creationId xmlns:p14="http://schemas.microsoft.com/office/powerpoint/2010/main" val="240301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F42061E4-3E56-4D10-9D54-A643CC1AF7C0}"/>
              </a:ext>
            </a:extLst>
          </p:cNvPr>
          <p:cNvSpPr>
            <a:spLocks noGrp="1" noChangeArrowheads="1"/>
          </p:cNvSpPr>
          <p:nvPr>
            <p:ph type="title"/>
          </p:nvPr>
        </p:nvSpPr>
        <p:spPr>
          <a:xfrm>
            <a:off x="643468" y="643467"/>
            <a:ext cx="3073550" cy="5126203"/>
          </a:xfrm>
        </p:spPr>
        <p:txBody>
          <a:bodyPr anchor="ctr">
            <a:normAutofit/>
          </a:bodyPr>
          <a:lstStyle/>
          <a:p>
            <a:pPr algn="r" eaLnBrk="1" hangingPunct="1"/>
            <a:r>
              <a:rPr lang="en-US" altLang="en-US" sz="3600"/>
              <a:t>HOME: Factors of Applicability (2)</a:t>
            </a:r>
            <a:br>
              <a:rPr lang="en-US" altLang="en-US" sz="3600"/>
            </a:br>
            <a:endParaRPr lang="en-US" altLang="en-US" sz="3600"/>
          </a:p>
        </p:txBody>
      </p:sp>
      <p:cxnSp>
        <p:nvCxnSpPr>
          <p:cNvPr id="21" name="Straight Connector 20">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460EC40B-9919-4ABA-8796-F56248530362}"/>
              </a:ext>
            </a:extLst>
          </p:cNvPr>
          <p:cNvSpPr>
            <a:spLocks noGrp="1" noChangeArrowheads="1"/>
          </p:cNvSpPr>
          <p:nvPr>
            <p:ph idx="1"/>
          </p:nvPr>
        </p:nvSpPr>
        <p:spPr>
          <a:xfrm>
            <a:off x="4363786" y="621697"/>
            <a:ext cx="6791894" cy="5147973"/>
          </a:xfrm>
        </p:spPr>
        <p:txBody>
          <a:bodyPr anchor="ctr">
            <a:normAutofit/>
          </a:bodyPr>
          <a:lstStyle/>
          <a:p>
            <a:pPr eaLnBrk="1" hangingPunct="1">
              <a:buFont typeface="Wingdings" panose="05000000000000000000" pitchFamily="2" charset="2"/>
              <a:buChar char="v"/>
            </a:pPr>
            <a:r>
              <a:rPr lang="en-US" altLang="en-US" dirty="0"/>
              <a:t>Standard for applicability is</a:t>
            </a:r>
            <a:r>
              <a:rPr lang="en-US" altLang="en-US" i="1" dirty="0"/>
              <a:t> construction assisted, </a:t>
            </a:r>
            <a:r>
              <a:rPr lang="en-US" altLang="en-US" dirty="0"/>
              <a:t>not construction financed&gt;&gt;&gt; this creates a broader application </a:t>
            </a:r>
          </a:p>
          <a:p>
            <a:pPr>
              <a:buFont typeface="Wingdings" panose="05000000000000000000" pitchFamily="2" charset="2"/>
              <a:buChar char="v"/>
            </a:pPr>
            <a:r>
              <a:rPr lang="en-US" altLang="en-US" dirty="0"/>
              <a:t>Soft costs </a:t>
            </a:r>
            <a:r>
              <a:rPr lang="en-US" altLang="en-US" u="sng" dirty="0"/>
              <a:t>will</a:t>
            </a:r>
            <a:r>
              <a:rPr lang="en-US" altLang="en-US" dirty="0"/>
              <a:t> trigger Davis-Bacon </a:t>
            </a:r>
          </a:p>
          <a:p>
            <a:pPr>
              <a:buFont typeface="Wingdings" panose="05000000000000000000" pitchFamily="2" charset="2"/>
              <a:buChar char="v"/>
            </a:pPr>
            <a:r>
              <a:rPr lang="en-US" altLang="en-US" dirty="0"/>
              <a:t>HOME applicability “taints” </a:t>
            </a:r>
            <a:r>
              <a:rPr lang="en-US" altLang="en-US" u="sng" dirty="0"/>
              <a:t>all</a:t>
            </a:r>
            <a:r>
              <a:rPr lang="en-US" altLang="en-US" dirty="0"/>
              <a:t> units of a development</a:t>
            </a:r>
          </a:p>
          <a:p>
            <a:pPr>
              <a:buFont typeface="Wingdings" panose="05000000000000000000" pitchFamily="2" charset="2"/>
              <a:buChar char="v"/>
            </a:pPr>
            <a:r>
              <a:rPr lang="en-US" altLang="en-US" dirty="0"/>
              <a:t>Volunteers are exempt</a:t>
            </a:r>
          </a:p>
          <a:p>
            <a:pPr>
              <a:buFont typeface="Wingdings" panose="05000000000000000000" pitchFamily="2" charset="2"/>
              <a:buChar char="v"/>
            </a:pPr>
            <a:endParaRPr lang="en-US" altLang="en-US" dirty="0"/>
          </a:p>
          <a:p>
            <a:pPr eaLnBrk="1" hangingPunct="1"/>
            <a:endParaRPr lang="en-US" altLang="en-US" i="1" dirty="0"/>
          </a:p>
        </p:txBody>
      </p:sp>
      <p:sp>
        <p:nvSpPr>
          <p:cNvPr id="23" name="Rectangle 22">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556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5C355FD-9061-4B7F-86A1-BE016E995F3E}"/>
              </a:ext>
            </a:extLst>
          </p:cNvPr>
          <p:cNvSpPr>
            <a:spLocks noGrp="1" noChangeArrowheads="1"/>
          </p:cNvSpPr>
          <p:nvPr>
            <p:ph type="title"/>
          </p:nvPr>
        </p:nvSpPr>
        <p:spPr>
          <a:xfrm>
            <a:off x="1096963" y="287338"/>
            <a:ext cx="10058400" cy="1449387"/>
          </a:xfrm>
        </p:spPr>
        <p:txBody>
          <a:bodyPr lIns="92075" tIns="46038" rIns="92075" bIns="46038"/>
          <a:lstStyle/>
          <a:p>
            <a:pPr eaLnBrk="1" hangingPunct="1"/>
            <a:r>
              <a:rPr lang="en-US" altLang="en-US" dirty="0"/>
              <a:t>Copeland Act (1)</a:t>
            </a:r>
          </a:p>
        </p:txBody>
      </p:sp>
      <p:sp>
        <p:nvSpPr>
          <p:cNvPr id="5" name="Rectangle 3">
            <a:extLst>
              <a:ext uri="{FF2B5EF4-FFF2-40B4-BE49-F238E27FC236}">
                <a16:creationId xmlns:a16="http://schemas.microsoft.com/office/drawing/2014/main" id="{5BBD127F-6D34-40FC-8528-76ECB4E48DFF}"/>
              </a:ext>
            </a:extLst>
          </p:cNvPr>
          <p:cNvSpPr>
            <a:spLocks noGrp="1" noChangeArrowheads="1"/>
          </p:cNvSpPr>
          <p:nvPr>
            <p:ph idx="1"/>
          </p:nvPr>
        </p:nvSpPr>
        <p:spPr>
          <a:xfrm>
            <a:off x="1096963" y="2108200"/>
            <a:ext cx="10058400" cy="3760788"/>
          </a:xfrm>
        </p:spPr>
        <p:txBody>
          <a:bodyPr lIns="92075" tIns="46038" rIns="92075" bIns="46038"/>
          <a:lstStyle/>
          <a:p>
            <a:pPr>
              <a:buFont typeface="Wingdings" panose="05000000000000000000" pitchFamily="2" charset="2"/>
              <a:buChar char="v"/>
            </a:pPr>
            <a:r>
              <a:rPr lang="en-US" altLang="en-US" dirty="0"/>
              <a:t>Enacted in 1934</a:t>
            </a:r>
          </a:p>
          <a:p>
            <a:pPr>
              <a:buFont typeface="Wingdings" panose="05000000000000000000" pitchFamily="2" charset="2"/>
              <a:buChar char="v"/>
            </a:pPr>
            <a:r>
              <a:rPr lang="en-US" altLang="en-US" dirty="0"/>
              <a:t>Prohibits “kickbacks” </a:t>
            </a:r>
          </a:p>
          <a:p>
            <a:pPr>
              <a:buFont typeface="Wingdings" panose="05000000000000000000" pitchFamily="2" charset="2"/>
              <a:buChar char="v"/>
            </a:pPr>
            <a:r>
              <a:rPr lang="en-US" altLang="en-US" dirty="0"/>
              <a:t>Requires contractors to submit a certified payroll with a signed “statement of compliance” each week</a:t>
            </a:r>
          </a:p>
          <a:p>
            <a:pPr>
              <a:buFont typeface="Wingdings" panose="05000000000000000000" pitchFamily="2" charset="2"/>
              <a:buChar char="v"/>
            </a:pPr>
            <a:endParaRPr lang="en-US" altLang="en-US" dirty="0"/>
          </a:p>
        </p:txBody>
      </p:sp>
    </p:spTree>
    <p:extLst>
      <p:ext uri="{BB962C8B-B14F-4D97-AF65-F5344CB8AC3E}">
        <p14:creationId xmlns:p14="http://schemas.microsoft.com/office/powerpoint/2010/main" val="405000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90E6F-11E6-41CC-BCAB-75298A6EE39C}"/>
              </a:ext>
            </a:extLst>
          </p:cNvPr>
          <p:cNvSpPr>
            <a:spLocks noGrp="1"/>
          </p:cNvSpPr>
          <p:nvPr>
            <p:ph type="title"/>
          </p:nvPr>
        </p:nvSpPr>
        <p:spPr>
          <a:xfrm>
            <a:off x="643468" y="643467"/>
            <a:ext cx="3073550" cy="5126203"/>
          </a:xfrm>
        </p:spPr>
        <p:txBody>
          <a:bodyPr anchor="ctr">
            <a:normAutofit/>
          </a:bodyPr>
          <a:lstStyle/>
          <a:p>
            <a:pPr algn="r"/>
            <a:r>
              <a:rPr lang="en-US" altLang="en-US"/>
              <a:t>Copeland Act (2)</a:t>
            </a:r>
            <a:endParaRPr lang="en-US"/>
          </a:p>
        </p:txBody>
      </p:sp>
      <p:cxnSp>
        <p:nvCxnSpPr>
          <p:cNvPr id="20" name="Straight Connector 1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FF0C10D-1BA6-4082-AC72-996B9053D6BD}"/>
              </a:ext>
            </a:extLst>
          </p:cNvPr>
          <p:cNvSpPr>
            <a:spLocks noGrp="1" noChangeArrowheads="1"/>
          </p:cNvSpPr>
          <p:nvPr>
            <p:ph idx="1"/>
          </p:nvPr>
        </p:nvSpPr>
        <p:spPr>
          <a:xfrm>
            <a:off x="4363786" y="621697"/>
            <a:ext cx="6791894" cy="5147973"/>
          </a:xfrm>
        </p:spPr>
        <p:txBody>
          <a:bodyPr anchor="ctr">
            <a:normAutofit/>
          </a:bodyPr>
          <a:lstStyle/>
          <a:p>
            <a:pPr eaLnBrk="1" hangingPunct="1"/>
            <a:r>
              <a:rPr lang="en-US" altLang="en-US" sz="2800" dirty="0"/>
              <a:t>Allowed payroll deductions from wages:</a:t>
            </a:r>
          </a:p>
          <a:p>
            <a:pPr marL="201168" lvl="1" indent="0" eaLnBrk="1" hangingPunct="1">
              <a:buClr>
                <a:schemeClr val="tx1"/>
              </a:buClr>
              <a:buNone/>
            </a:pPr>
            <a:r>
              <a:rPr lang="en-US" altLang="en-US" sz="2800" dirty="0"/>
              <a:t>FICA, federal, and state taxes</a:t>
            </a:r>
          </a:p>
          <a:p>
            <a:pPr marL="201168" lvl="1" indent="0" eaLnBrk="1" hangingPunct="1">
              <a:buClr>
                <a:schemeClr val="tx1"/>
              </a:buClr>
              <a:buNone/>
            </a:pPr>
            <a:r>
              <a:rPr lang="en-US" altLang="en-US" sz="2800" dirty="0"/>
              <a:t>Bona fide prepayment of wages</a:t>
            </a:r>
          </a:p>
          <a:p>
            <a:pPr marL="201168" lvl="1" indent="0" eaLnBrk="1" hangingPunct="1">
              <a:buClr>
                <a:schemeClr val="tx1"/>
              </a:buClr>
              <a:buNone/>
            </a:pPr>
            <a:r>
              <a:rPr lang="en-US" altLang="en-US" sz="2800" dirty="0"/>
              <a:t>Court ordered payments, fringe benefit plans, </a:t>
            </a:r>
            <a:r>
              <a:rPr lang="en-US" altLang="en-US" dirty="0"/>
              <a:t>etc.</a:t>
            </a:r>
          </a:p>
        </p:txBody>
      </p:sp>
      <p:sp>
        <p:nvSpPr>
          <p:cNvPr id="22" name="Rectangle 2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046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913AB-9965-43A5-A606-FD45C271FB65}"/>
              </a:ext>
            </a:extLst>
          </p:cNvPr>
          <p:cNvSpPr>
            <a:spLocks noGrp="1"/>
          </p:cNvSpPr>
          <p:nvPr>
            <p:ph type="title"/>
          </p:nvPr>
        </p:nvSpPr>
        <p:spPr>
          <a:xfrm>
            <a:off x="1097280" y="286603"/>
            <a:ext cx="10058400" cy="1450757"/>
          </a:xfrm>
        </p:spPr>
        <p:txBody>
          <a:bodyPr>
            <a:normAutofit/>
          </a:bodyPr>
          <a:lstStyle/>
          <a:p>
            <a:r>
              <a:rPr lang="en-US" dirty="0"/>
              <a:t>On-Site Interview</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FF0FD2-A614-4405-9314-D05FA3265D02}"/>
              </a:ext>
            </a:extLst>
          </p:cNvPr>
          <p:cNvSpPr>
            <a:spLocks noGrp="1"/>
          </p:cNvSpPr>
          <p:nvPr>
            <p:ph idx="1"/>
          </p:nvPr>
        </p:nvSpPr>
        <p:spPr>
          <a:xfrm>
            <a:off x="1097280" y="2108201"/>
            <a:ext cx="6437367" cy="3760891"/>
          </a:xfrm>
        </p:spPr>
        <p:txBody>
          <a:bodyPr>
            <a:normAutofit/>
          </a:bodyPr>
          <a:lstStyle/>
          <a:p>
            <a:pPr eaLnBrk="1" hangingPunct="1">
              <a:buFont typeface="Wingdings" panose="05000000000000000000" pitchFamily="2" charset="2"/>
              <a:buChar char="v"/>
            </a:pPr>
            <a:r>
              <a:rPr lang="en-US" altLang="en-US" dirty="0"/>
              <a:t>On HUD-11</a:t>
            </a:r>
          </a:p>
          <a:p>
            <a:pPr eaLnBrk="1" hangingPunct="1">
              <a:buFont typeface="Wingdings" panose="05000000000000000000" pitchFamily="2" charset="2"/>
              <a:buChar char="v"/>
            </a:pPr>
            <a:r>
              <a:rPr lang="en-US" altLang="en-US" dirty="0"/>
              <a:t>Confidential (unless waived)</a:t>
            </a:r>
          </a:p>
          <a:p>
            <a:pPr eaLnBrk="1" hangingPunct="1">
              <a:buFont typeface="Wingdings" panose="05000000000000000000" pitchFamily="2" charset="2"/>
              <a:buChar char="v"/>
            </a:pPr>
            <a:r>
              <a:rPr lang="en-US" altLang="en-US" dirty="0"/>
              <a:t>During working hours</a:t>
            </a:r>
          </a:p>
          <a:p>
            <a:pPr eaLnBrk="1" hangingPunct="1">
              <a:buFont typeface="Wingdings" panose="05000000000000000000" pitchFamily="2" charset="2"/>
              <a:buChar char="v"/>
            </a:pPr>
            <a:r>
              <a:rPr lang="en-US" altLang="en-US" dirty="0"/>
              <a:t>Private location</a:t>
            </a:r>
          </a:p>
          <a:p>
            <a:pPr eaLnBrk="1" hangingPunct="1">
              <a:buFont typeface="Wingdings" panose="05000000000000000000" pitchFamily="2" charset="2"/>
              <a:buChar char="v"/>
            </a:pPr>
            <a:r>
              <a:rPr lang="en-US" altLang="en-US" dirty="0"/>
              <a:t>Not disruptive</a:t>
            </a:r>
          </a:p>
          <a:p>
            <a:pPr eaLnBrk="1" hangingPunct="1">
              <a:buFont typeface="Wingdings" panose="05000000000000000000" pitchFamily="2" charset="2"/>
              <a:buChar char="v"/>
            </a:pPr>
            <a:r>
              <a:rPr lang="en-US" altLang="en-US" dirty="0"/>
              <a:t>May be targeted</a:t>
            </a:r>
          </a:p>
          <a:p>
            <a:endParaRPr lang="en-US" dirty="0"/>
          </a:p>
        </p:txBody>
      </p:sp>
      <p:pic>
        <p:nvPicPr>
          <p:cNvPr id="7" name="Graphic 6" descr="Customer Review">
            <a:extLst>
              <a:ext uri="{FF2B5EF4-FFF2-40B4-BE49-F238E27FC236}">
                <a16:creationId xmlns:a16="http://schemas.microsoft.com/office/drawing/2014/main" id="{535561A8-7AD1-48ED-8C74-787D9E6D72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006" y="2416624"/>
            <a:ext cx="3144043" cy="3144043"/>
          </a:xfrm>
          <a:prstGeom prst="rect">
            <a:avLst/>
          </a:prstGeom>
        </p:spPr>
      </p:pic>
      <p:sp>
        <p:nvSpPr>
          <p:cNvPr id="14" name="Rectangle 13">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82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F1B40-9DFD-4AFB-B6B5-C3F269E79CCF}"/>
              </a:ext>
            </a:extLst>
          </p:cNvPr>
          <p:cNvSpPr>
            <a:spLocks noGrp="1"/>
          </p:cNvSpPr>
          <p:nvPr>
            <p:ph type="title"/>
          </p:nvPr>
        </p:nvSpPr>
        <p:spPr>
          <a:xfrm>
            <a:off x="5172074" y="286603"/>
            <a:ext cx="5983605" cy="1450757"/>
          </a:xfrm>
        </p:spPr>
        <p:txBody>
          <a:bodyPr>
            <a:normAutofit/>
          </a:bodyPr>
          <a:lstStyle/>
          <a:p>
            <a:r>
              <a:rPr lang="en-US" dirty="0"/>
              <a:t>On-Site Interviews…</a:t>
            </a:r>
          </a:p>
        </p:txBody>
      </p:sp>
      <p:pic>
        <p:nvPicPr>
          <p:cNvPr id="4" name="Picture 3">
            <a:extLst>
              <a:ext uri="{FF2B5EF4-FFF2-40B4-BE49-F238E27FC236}">
                <a16:creationId xmlns:a16="http://schemas.microsoft.com/office/drawing/2014/main" id="{FC3F9ED7-54B8-43BB-8210-48EAD6487E4F}"/>
              </a:ext>
            </a:extLst>
          </p:cNvPr>
          <p:cNvPicPr>
            <a:picLocks noChangeAspect="1"/>
          </p:cNvPicPr>
          <p:nvPr/>
        </p:nvPicPr>
        <p:blipFill rotWithShape="1">
          <a:blip r:embed="rId2"/>
          <a:srcRect l="12476" r="11566"/>
          <a:stretch/>
        </p:blipFill>
        <p:spPr>
          <a:xfrm>
            <a:off x="20" y="10"/>
            <a:ext cx="5008860" cy="6400784"/>
          </a:xfrm>
          <a:prstGeom prst="rect">
            <a:avLst/>
          </a:prstGeom>
        </p:spPr>
      </p:pic>
      <p:cxnSp>
        <p:nvCxnSpPr>
          <p:cNvPr id="15"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E5C46B-773C-42FE-8633-9952D93318B5}"/>
              </a:ext>
            </a:extLst>
          </p:cNvPr>
          <p:cNvSpPr>
            <a:spLocks noGrp="1"/>
          </p:cNvSpPr>
          <p:nvPr>
            <p:ph idx="1"/>
          </p:nvPr>
        </p:nvSpPr>
        <p:spPr>
          <a:xfrm>
            <a:off x="5172074" y="2108201"/>
            <a:ext cx="5983606" cy="3760891"/>
          </a:xfrm>
        </p:spPr>
        <p:txBody>
          <a:bodyPr>
            <a:normAutofit/>
          </a:bodyPr>
          <a:lstStyle/>
          <a:p>
            <a:pPr eaLnBrk="1" hangingPunct="1">
              <a:lnSpc>
                <a:spcPct val="90000"/>
              </a:lnSpc>
            </a:pPr>
            <a:r>
              <a:rPr lang="en-US" dirty="0"/>
              <a:t>Targeting highly encouraged</a:t>
            </a:r>
          </a:p>
          <a:p>
            <a:pPr eaLnBrk="1" hangingPunct="1">
              <a:lnSpc>
                <a:spcPct val="90000"/>
              </a:lnSpc>
            </a:pPr>
            <a:r>
              <a:rPr lang="en-US" dirty="0"/>
              <a:t>Interviewer must:</a:t>
            </a:r>
          </a:p>
          <a:p>
            <a:pPr lvl="1" eaLnBrk="1" hangingPunct="1">
              <a:lnSpc>
                <a:spcPct val="90000"/>
              </a:lnSpc>
            </a:pPr>
            <a:r>
              <a:rPr lang="en-US" sz="1800" dirty="0"/>
              <a:t>Complete all info on HUD-11</a:t>
            </a:r>
          </a:p>
          <a:p>
            <a:pPr lvl="1" eaLnBrk="1" hangingPunct="1">
              <a:lnSpc>
                <a:spcPct val="90000"/>
              </a:lnSpc>
            </a:pPr>
            <a:r>
              <a:rPr lang="en-US" sz="1800" dirty="0"/>
              <a:t>Note each Laborer’s / Mechanic’s: </a:t>
            </a:r>
          </a:p>
          <a:p>
            <a:pPr lvl="2" eaLnBrk="1" hangingPunct="1">
              <a:lnSpc>
                <a:spcPct val="90000"/>
              </a:lnSpc>
            </a:pPr>
            <a:r>
              <a:rPr lang="en-US" sz="1800" dirty="0"/>
              <a:t>Duties performed</a:t>
            </a:r>
          </a:p>
          <a:p>
            <a:pPr lvl="2" eaLnBrk="1" hangingPunct="1">
              <a:lnSpc>
                <a:spcPct val="90000"/>
              </a:lnSpc>
            </a:pPr>
            <a:r>
              <a:rPr lang="en-US" sz="1800" dirty="0"/>
              <a:t>Tools used </a:t>
            </a:r>
          </a:p>
          <a:p>
            <a:pPr lvl="1" eaLnBrk="1" hangingPunct="1">
              <a:lnSpc>
                <a:spcPct val="90000"/>
              </a:lnSpc>
            </a:pPr>
            <a:r>
              <a:rPr lang="en-US" sz="1800" dirty="0"/>
              <a:t>Note discrepancies between observations and Laborer’s / Mechanic’s statements</a:t>
            </a:r>
          </a:p>
          <a:p>
            <a:pPr lvl="1" eaLnBrk="1" hangingPunct="1">
              <a:lnSpc>
                <a:spcPct val="90000"/>
              </a:lnSpc>
            </a:pPr>
            <a:r>
              <a:rPr lang="en-US" sz="1800" dirty="0"/>
              <a:t>Sign and date HUD-11</a:t>
            </a:r>
          </a:p>
          <a:p>
            <a:endParaRPr lang="en-US" dirty="0"/>
          </a:p>
        </p:txBody>
      </p:sp>
      <p:sp>
        <p:nvSpPr>
          <p:cNvPr id="13" name="Rectangle 12">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6066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ny questions Do you have - Yoda | Meme Generator">
            <a:extLst>
              <a:ext uri="{FF2B5EF4-FFF2-40B4-BE49-F238E27FC236}">
                <a16:creationId xmlns:a16="http://schemas.microsoft.com/office/drawing/2014/main" id="{13576019-7833-4699-B1BE-2D6F01678E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0"/>
          <a:stretch/>
        </p:blipFill>
        <p:spPr bwMode="auto">
          <a:xfrm>
            <a:off x="10906" y="0"/>
            <a:ext cx="1218109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7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FAC3C00-AE6A-4D44-851D-B02E6A669477}"/>
              </a:ext>
            </a:extLst>
          </p:cNvPr>
          <p:cNvSpPr>
            <a:spLocks noGrp="1"/>
          </p:cNvSpPr>
          <p:nvPr>
            <p:ph idx="1"/>
          </p:nvPr>
        </p:nvSpPr>
        <p:spPr>
          <a:xfrm>
            <a:off x="723685" y="1638300"/>
            <a:ext cx="3759073" cy="4879928"/>
          </a:xfrm>
        </p:spPr>
        <p:txBody>
          <a:bodyPr>
            <a:normAutofit/>
          </a:bodyPr>
          <a:lstStyle/>
          <a:p>
            <a:pPr marL="0" indent="0">
              <a:buNone/>
            </a:pPr>
            <a:r>
              <a:rPr lang="en-US" sz="3600" b="1" dirty="0">
                <a:solidFill>
                  <a:srgbClr val="FFFFFF"/>
                </a:solidFill>
              </a:rPr>
              <a:t>We’ll Cover</a:t>
            </a:r>
            <a:endParaRPr lang="en-US" sz="2400" dirty="0">
              <a:solidFill>
                <a:srgbClr val="FFFFFF"/>
              </a:solidFill>
            </a:endParaRPr>
          </a:p>
          <a:p>
            <a:pPr>
              <a:buFont typeface="Wingdings" panose="05000000000000000000" pitchFamily="2" charset="2"/>
              <a:buChar char="q"/>
            </a:pPr>
            <a:r>
              <a:rPr lang="en-US" sz="2400" dirty="0">
                <a:solidFill>
                  <a:srgbClr val="FFFFFF"/>
                </a:solidFill>
              </a:rPr>
              <a:t>Basics of Davis Bacon</a:t>
            </a:r>
          </a:p>
          <a:p>
            <a:pPr>
              <a:buFont typeface="Wingdings" panose="05000000000000000000" pitchFamily="2" charset="2"/>
              <a:buChar char="q"/>
            </a:pPr>
            <a:r>
              <a:rPr lang="en-US" sz="2400" dirty="0">
                <a:solidFill>
                  <a:srgbClr val="FFFFFF"/>
                </a:solidFill>
              </a:rPr>
              <a:t>When is Davis Bacon Triggered?</a:t>
            </a:r>
          </a:p>
          <a:p>
            <a:pPr>
              <a:buFont typeface="Wingdings" panose="05000000000000000000" pitchFamily="2" charset="2"/>
              <a:buChar char="q"/>
            </a:pPr>
            <a:r>
              <a:rPr lang="en-US" sz="2400" dirty="0">
                <a:solidFill>
                  <a:srgbClr val="FFFFFF"/>
                </a:solidFill>
              </a:rPr>
              <a:t>Enforcement Concepts </a:t>
            </a:r>
          </a:p>
          <a:p>
            <a:pPr>
              <a:buFont typeface="Wingdings" panose="05000000000000000000" pitchFamily="2" charset="2"/>
              <a:buChar char="q"/>
            </a:pPr>
            <a:r>
              <a:rPr lang="en-US" sz="2400" dirty="0">
                <a:solidFill>
                  <a:srgbClr val="FFFFFF"/>
                </a:solidFill>
              </a:rPr>
              <a:t>The Copeland Act</a:t>
            </a:r>
          </a:p>
          <a:p>
            <a:pPr>
              <a:buFont typeface="Wingdings" panose="05000000000000000000" pitchFamily="2" charset="2"/>
              <a:buChar char="q"/>
            </a:pPr>
            <a:endParaRPr lang="en-US" sz="2400" dirty="0">
              <a:solidFill>
                <a:srgbClr val="FFFFFF"/>
              </a:solidFill>
            </a:endParaRPr>
          </a:p>
          <a:p>
            <a:pPr marL="0" indent="0">
              <a:buNone/>
            </a:pPr>
            <a:endParaRPr lang="en-US" sz="1800" dirty="0">
              <a:solidFill>
                <a:srgbClr val="FFFFFF"/>
              </a:solidFill>
            </a:endParaRPr>
          </a:p>
          <a:p>
            <a:pPr>
              <a:buFont typeface="Wingdings" panose="05000000000000000000" pitchFamily="2" charset="2"/>
              <a:buChar char="q"/>
            </a:pPr>
            <a:endParaRPr lang="en-US" sz="1800" dirty="0">
              <a:solidFill>
                <a:srgbClr val="FFFFFF"/>
              </a:solidFill>
            </a:endParaRPr>
          </a:p>
        </p:txBody>
      </p:sp>
      <p:pic>
        <p:nvPicPr>
          <p:cNvPr id="8" name="Picture 2" descr="Spongebob Taking Notes">
            <a:extLst>
              <a:ext uri="{FF2B5EF4-FFF2-40B4-BE49-F238E27FC236}">
                <a16:creationId xmlns:a16="http://schemas.microsoft.com/office/drawing/2014/main" id="{20D7C071-70EB-4F7F-A8D4-8DC7A3F061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9" b="21237"/>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5143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39BC-E70E-49E7-8650-B1F08DDCCA06}"/>
              </a:ext>
            </a:extLst>
          </p:cNvPr>
          <p:cNvSpPr>
            <a:spLocks noGrp="1"/>
          </p:cNvSpPr>
          <p:nvPr>
            <p:ph type="title"/>
          </p:nvPr>
        </p:nvSpPr>
        <p:spPr>
          <a:xfrm>
            <a:off x="1097280" y="286603"/>
            <a:ext cx="10058400" cy="1054517"/>
          </a:xfrm>
        </p:spPr>
        <p:txBody>
          <a:bodyPr/>
          <a:lstStyle/>
          <a:p>
            <a:r>
              <a:rPr lang="en-US" dirty="0"/>
              <a:t>Basics of Davis Bacon</a:t>
            </a:r>
          </a:p>
        </p:txBody>
      </p:sp>
      <p:graphicFrame>
        <p:nvGraphicFramePr>
          <p:cNvPr id="8" name="Table 4">
            <a:extLst>
              <a:ext uri="{FF2B5EF4-FFF2-40B4-BE49-F238E27FC236}">
                <a16:creationId xmlns:a16="http://schemas.microsoft.com/office/drawing/2014/main" id="{E8370580-3059-45A2-942F-A88F5ED4050B}"/>
              </a:ext>
            </a:extLst>
          </p:cNvPr>
          <p:cNvGraphicFramePr>
            <a:graphicFrameLocks noGrp="1"/>
          </p:cNvGraphicFramePr>
          <p:nvPr>
            <p:ph idx="1"/>
            <p:extLst>
              <p:ext uri="{D42A27DB-BD31-4B8C-83A1-F6EECF244321}">
                <p14:modId xmlns:p14="http://schemas.microsoft.com/office/powerpoint/2010/main" val="2006085753"/>
              </p:ext>
            </p:extLst>
          </p:nvPr>
        </p:nvGraphicFramePr>
        <p:xfrm>
          <a:off x="766457" y="1355077"/>
          <a:ext cx="10058400" cy="4990640"/>
        </p:xfrm>
        <a:graphic>
          <a:graphicData uri="http://schemas.openxmlformats.org/drawingml/2006/table">
            <a:tbl>
              <a:tblPr firstRow="1" bandRow="1">
                <a:noFill/>
                <a:tableStyleId>{3B4B98B0-60AC-42C2-AFA5-B58CD77FA1E5}</a:tableStyleId>
              </a:tblPr>
              <a:tblGrid>
                <a:gridCol w="2373350">
                  <a:extLst>
                    <a:ext uri="{9D8B030D-6E8A-4147-A177-3AD203B41FA5}">
                      <a16:colId xmlns:a16="http://schemas.microsoft.com/office/drawing/2014/main" val="2981917977"/>
                    </a:ext>
                  </a:extLst>
                </a:gridCol>
                <a:gridCol w="2666082">
                  <a:extLst>
                    <a:ext uri="{9D8B030D-6E8A-4147-A177-3AD203B41FA5}">
                      <a16:colId xmlns:a16="http://schemas.microsoft.com/office/drawing/2014/main" val="945233394"/>
                    </a:ext>
                  </a:extLst>
                </a:gridCol>
                <a:gridCol w="2504368">
                  <a:extLst>
                    <a:ext uri="{9D8B030D-6E8A-4147-A177-3AD203B41FA5}">
                      <a16:colId xmlns:a16="http://schemas.microsoft.com/office/drawing/2014/main" val="2572263168"/>
                    </a:ext>
                  </a:extLst>
                </a:gridCol>
                <a:gridCol w="2514600">
                  <a:extLst>
                    <a:ext uri="{9D8B030D-6E8A-4147-A177-3AD203B41FA5}">
                      <a16:colId xmlns:a16="http://schemas.microsoft.com/office/drawing/2014/main" val="1765783061"/>
                    </a:ext>
                  </a:extLst>
                </a:gridCol>
              </a:tblGrid>
              <a:tr h="698096">
                <a:tc>
                  <a:txBody>
                    <a:bodyPr/>
                    <a:lstStyle/>
                    <a:p>
                      <a:r>
                        <a:rPr lang="en-US" sz="2400" b="0" cap="all" spc="150" dirty="0">
                          <a:solidFill>
                            <a:schemeClr val="lt1"/>
                          </a:solidFill>
                        </a:rPr>
                        <a:t>WHO?</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What?</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When?</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HOW?</a:t>
                      </a: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1430848">
                <a:tc>
                  <a:txBody>
                    <a:bodyPr/>
                    <a:lstStyle/>
                    <a:p>
                      <a:r>
                        <a:rPr lang="en-US" sz="1400" cap="none" spc="0" dirty="0">
                          <a:solidFill>
                            <a:schemeClr val="tx1"/>
                          </a:solidFill>
                        </a:rPr>
                        <a:t>James Davis</a:t>
                      </a:r>
                    </a:p>
                    <a:p>
                      <a:r>
                        <a:rPr lang="en-US" sz="1400" cap="none" spc="0" dirty="0">
                          <a:solidFill>
                            <a:schemeClr val="tx1"/>
                          </a:solidFill>
                        </a:rPr>
                        <a:t>--DOL Secretary Under Harding, Coolidge, Hoover</a:t>
                      </a:r>
                    </a:p>
                    <a:p>
                      <a:r>
                        <a:rPr lang="en-US" sz="1400" cap="none" spc="0" dirty="0">
                          <a:solidFill>
                            <a:schemeClr val="tx1"/>
                          </a:solidFill>
                        </a:rPr>
                        <a:t>--US Senator (R-PA) 1930-45</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Requires workers be paid the local prevailing wage rate as determined by the Department of Labor.</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r>
                        <a:rPr lang="en-US" sz="1400" cap="none" spc="0" dirty="0">
                          <a:solidFill>
                            <a:schemeClr val="tx1"/>
                          </a:solidFill>
                        </a:rPr>
                        <a:t>Construction contract &gt;/= $2000</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r>
                        <a:rPr lang="en-US" sz="1400" cap="none" spc="0" dirty="0">
                          <a:solidFill>
                            <a:schemeClr val="tx1"/>
                          </a:solidFill>
                        </a:rPr>
                        <a:t>Contractors are required to submit certified payrolls </a:t>
                      </a: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1207836">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400" cap="none" spc="0" dirty="0">
                          <a:solidFill>
                            <a:schemeClr val="tx1"/>
                          </a:solidFill>
                        </a:rPr>
                        <a:t>Requires weekly payment of wages.</a:t>
                      </a: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Construction includes alteration, repair, painting, and decorating</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Onsite interviews are conducted with workers in order to ensure compliance</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1653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Robert Bacon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--World War 1 hero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--U.S. Congressman (R-NY) 1923 TO 1938</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dirty="0">
                          <a:solidFill>
                            <a:schemeClr val="tx1"/>
                          </a:solidFill>
                        </a:rPr>
                        <a:t>Applies to all laborers and mechanics. </a:t>
                      </a: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For Davis Bacon to apply CDBG funds need to be spent specifically on construction costs vs “soft costs”</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Wage Determinations must be posted at the construction site and visible to workers.</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bl>
          </a:graphicData>
        </a:graphic>
      </p:graphicFrame>
    </p:spTree>
    <p:extLst>
      <p:ext uri="{BB962C8B-B14F-4D97-AF65-F5344CB8AC3E}">
        <p14:creationId xmlns:p14="http://schemas.microsoft.com/office/powerpoint/2010/main" val="61140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8EBA903-A1D2-4CC9-8761-6A392FC50FA6}"/>
              </a:ext>
            </a:extLst>
          </p:cNvPr>
          <p:cNvSpPr>
            <a:spLocks noGrp="1"/>
          </p:cNvSpPr>
          <p:nvPr>
            <p:ph type="title"/>
          </p:nvPr>
        </p:nvSpPr>
        <p:spPr>
          <a:xfrm>
            <a:off x="1096963" y="287338"/>
            <a:ext cx="10058400" cy="1449387"/>
          </a:xfrm>
        </p:spPr>
        <p:txBody>
          <a:bodyPr>
            <a:normAutofit/>
          </a:bodyPr>
          <a:lstStyle/>
          <a:p>
            <a:r>
              <a:rPr lang="en-US" dirty="0"/>
              <a:t>Housing and Community Development Act of 1974</a:t>
            </a:r>
          </a:p>
        </p:txBody>
      </p:sp>
      <p:cxnSp>
        <p:nvCxnSpPr>
          <p:cNvPr id="14" name="Straight Connector 13">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A6733BC9-953E-4932-866F-2992301506CA}"/>
              </a:ext>
            </a:extLst>
          </p:cNvPr>
          <p:cNvSpPr>
            <a:spLocks noGrp="1"/>
          </p:cNvSpPr>
          <p:nvPr>
            <p:ph idx="1"/>
          </p:nvPr>
        </p:nvSpPr>
        <p:spPr>
          <a:xfrm>
            <a:off x="1097280" y="2108201"/>
            <a:ext cx="6437367" cy="3760891"/>
          </a:xfrm>
        </p:spPr>
        <p:txBody>
          <a:bodyPr>
            <a:normAutofit/>
          </a:bodyPr>
          <a:lstStyle/>
          <a:p>
            <a:r>
              <a:rPr lang="en-US" dirty="0"/>
              <a:t>Section 110 of the HCDA states:</a:t>
            </a:r>
          </a:p>
          <a:p>
            <a:pPr marL="0" indent="0">
              <a:buNone/>
            </a:pPr>
            <a:r>
              <a:rPr lang="en-US" i="1" dirty="0"/>
              <a:t>“All laborers and mechanics employed by contractors of subcontractors in the performance of construction work financed in whole or in part with assistance received under this title shall be paid wages at rates not less than those prevailing on similar construction in the locality as determined by the Secretary of Labor in accordance with the Davis-Bacon Act as amended…Provided that this section shall apply to the rehabilitation of residential property only if such property contains not less than 8 units…”</a:t>
            </a:r>
          </a:p>
        </p:txBody>
      </p:sp>
      <p:pic>
        <p:nvPicPr>
          <p:cNvPr id="9" name="Graphic 8" descr="Construction Worker">
            <a:extLst>
              <a:ext uri="{FF2B5EF4-FFF2-40B4-BE49-F238E27FC236}">
                <a16:creationId xmlns:a16="http://schemas.microsoft.com/office/drawing/2014/main" id="{6D31E784-452A-4D9C-88B6-7979C4602E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9646" y="2416624"/>
            <a:ext cx="3144043" cy="3144043"/>
          </a:xfrm>
          <a:prstGeom prst="rect">
            <a:avLst/>
          </a:prstGeom>
        </p:spPr>
      </p:pic>
      <p:sp>
        <p:nvSpPr>
          <p:cNvPr id="16" name="Rectangle 15">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432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5D5E9C6-92B9-42A3-B867-38345D7439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91" r="20191"/>
          <a:stretch/>
        </p:blipFill>
        <p:spPr bwMode="auto">
          <a:xfrm>
            <a:off x="65247" y="0"/>
            <a:ext cx="4580077" cy="64007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AB52E69-C7CD-47C3-BD56-4AB060787156}"/>
              </a:ext>
            </a:extLst>
          </p:cNvPr>
          <p:cNvSpPr>
            <a:spLocks noGrp="1"/>
          </p:cNvSpPr>
          <p:nvPr>
            <p:ph type="title"/>
          </p:nvPr>
        </p:nvSpPr>
        <p:spPr>
          <a:xfrm>
            <a:off x="5172074" y="286603"/>
            <a:ext cx="5983605" cy="1450757"/>
          </a:xfrm>
        </p:spPr>
        <p:txBody>
          <a:bodyPr>
            <a:normAutofit/>
          </a:bodyPr>
          <a:lstStyle/>
          <a:p>
            <a:r>
              <a:rPr lang="en-US" dirty="0"/>
              <a:t>When is Davis Bacon Triggered?</a:t>
            </a:r>
          </a:p>
        </p:txBody>
      </p:sp>
      <p:pic>
        <p:nvPicPr>
          <p:cNvPr id="10" name="Picture 9">
            <a:extLst>
              <a:ext uri="{FF2B5EF4-FFF2-40B4-BE49-F238E27FC236}">
                <a16:creationId xmlns:a16="http://schemas.microsoft.com/office/drawing/2014/main" id="{115BAA93-65AD-448B-929B-3197DBD32964}"/>
              </a:ext>
            </a:extLst>
          </p:cNvPr>
          <p:cNvPicPr>
            <a:picLocks noChangeAspect="1"/>
          </p:cNvPicPr>
          <p:nvPr/>
        </p:nvPicPr>
        <p:blipFill>
          <a:blip r:embed="rId3"/>
          <a:stretch>
            <a:fillRect/>
          </a:stretch>
        </p:blipFill>
        <p:spPr>
          <a:xfrm>
            <a:off x="5040861" y="2005170"/>
            <a:ext cx="6114818" cy="4395620"/>
          </a:xfrm>
          <a:prstGeom prst="rect">
            <a:avLst/>
          </a:prstGeom>
        </p:spPr>
      </p:pic>
    </p:spTree>
    <p:extLst>
      <p:ext uri="{BB962C8B-B14F-4D97-AF65-F5344CB8AC3E}">
        <p14:creationId xmlns:p14="http://schemas.microsoft.com/office/powerpoint/2010/main" val="102001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4232544-3C3C-4512-A3D1-4027194A908B}"/>
              </a:ext>
            </a:extLst>
          </p:cNvPr>
          <p:cNvSpPr>
            <a:spLocks noGrp="1"/>
          </p:cNvSpPr>
          <p:nvPr>
            <p:ph type="title"/>
          </p:nvPr>
        </p:nvSpPr>
        <p:spPr>
          <a:xfrm>
            <a:off x="1097280" y="286603"/>
            <a:ext cx="6437363" cy="1450757"/>
          </a:xfrm>
        </p:spPr>
        <p:txBody>
          <a:bodyPr>
            <a:normAutofit/>
          </a:bodyPr>
          <a:lstStyle/>
          <a:p>
            <a:r>
              <a:rPr lang="en-US" dirty="0"/>
              <a:t>What is Construction</a:t>
            </a:r>
          </a:p>
        </p:txBody>
      </p:sp>
      <p:cxnSp>
        <p:nvCxnSpPr>
          <p:cNvPr id="13" name="Straight Connector 1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E082214C-9A8F-491D-8738-ED1A90D4E998}"/>
              </a:ext>
            </a:extLst>
          </p:cNvPr>
          <p:cNvSpPr>
            <a:spLocks noGrp="1"/>
          </p:cNvSpPr>
          <p:nvPr>
            <p:ph idx="1"/>
          </p:nvPr>
        </p:nvSpPr>
        <p:spPr>
          <a:xfrm>
            <a:off x="1097281" y="2108201"/>
            <a:ext cx="6388242" cy="3760891"/>
          </a:xfrm>
        </p:spPr>
        <p:txBody>
          <a:bodyPr>
            <a:normAutofit/>
          </a:bodyPr>
          <a:lstStyle/>
          <a:p>
            <a:pPr>
              <a:buFont typeface="Wingdings" panose="05000000000000000000" pitchFamily="2" charset="2"/>
              <a:buChar char="v"/>
            </a:pPr>
            <a:r>
              <a:rPr lang="en-US" b="1" dirty="0"/>
              <a:t>Character of work</a:t>
            </a:r>
            <a:r>
              <a:rPr lang="en-US" dirty="0"/>
              <a:t>: Does the project permanently change the character of a building or is it something that can be easily undone or removed?</a:t>
            </a:r>
            <a:endParaRPr lang="en-US"/>
          </a:p>
          <a:p>
            <a:pPr>
              <a:buFont typeface="Wingdings" panose="05000000000000000000" pitchFamily="2" charset="2"/>
              <a:buChar char="v"/>
            </a:pPr>
            <a:r>
              <a:rPr lang="en-US" b="1" dirty="0"/>
              <a:t>Tools involved</a:t>
            </a:r>
            <a:r>
              <a:rPr lang="en-US" dirty="0"/>
              <a:t>: Does the project involve power tools? Demolition?  Permanent installation? Heavy machinery?</a:t>
            </a:r>
            <a:endParaRPr lang="en-US"/>
          </a:p>
          <a:p>
            <a:pPr>
              <a:buFont typeface="Wingdings" panose="05000000000000000000" pitchFamily="2" charset="2"/>
              <a:buChar char="v"/>
            </a:pPr>
            <a:r>
              <a:rPr lang="en-US" b="1" dirty="0"/>
              <a:t>Workers involved</a:t>
            </a:r>
            <a:r>
              <a:rPr lang="en-US" dirty="0"/>
              <a:t>: The term “laborer or mechanic” includes at least those workers whose duties are manual or physical in nature (including those workers who use tools or who are performing the work of a trade)</a:t>
            </a:r>
            <a:endParaRPr lang="en-US"/>
          </a:p>
          <a:p>
            <a:pPr marL="0" indent="0">
              <a:buNone/>
            </a:pPr>
            <a:endParaRPr lang="en-US"/>
          </a:p>
          <a:p>
            <a:pPr>
              <a:buFont typeface="Wingdings" panose="05000000000000000000" pitchFamily="2" charset="2"/>
              <a:buChar char="v"/>
            </a:pPr>
            <a:endParaRPr lang="en-US"/>
          </a:p>
          <a:p>
            <a:pPr>
              <a:buFont typeface="Wingdings" panose="05000000000000000000" pitchFamily="2" charset="2"/>
              <a:buChar char="v"/>
            </a:pPr>
            <a:endParaRPr lang="en-US"/>
          </a:p>
        </p:txBody>
      </p:sp>
      <p:pic>
        <p:nvPicPr>
          <p:cNvPr id="6" name="Picture 5">
            <a:extLst>
              <a:ext uri="{FF2B5EF4-FFF2-40B4-BE49-F238E27FC236}">
                <a16:creationId xmlns:a16="http://schemas.microsoft.com/office/drawing/2014/main" id="{EBE6C1AA-8BC9-48DE-9F20-0EB085922376}"/>
              </a:ext>
            </a:extLst>
          </p:cNvPr>
          <p:cNvPicPr>
            <a:picLocks noChangeAspect="1"/>
          </p:cNvPicPr>
          <p:nvPr/>
        </p:nvPicPr>
        <p:blipFill>
          <a:blip r:embed="rId2"/>
          <a:stretch>
            <a:fillRect/>
          </a:stretch>
        </p:blipFill>
        <p:spPr>
          <a:xfrm>
            <a:off x="8129003" y="1505247"/>
            <a:ext cx="3412514" cy="3386920"/>
          </a:xfrm>
          <a:prstGeom prst="rect">
            <a:avLst/>
          </a:prstGeom>
        </p:spPr>
      </p:pic>
      <p:sp>
        <p:nvSpPr>
          <p:cNvPr id="15" name="Rectangle 14">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564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90021F-7F20-48EC-B824-9C9750EAC51B}"/>
              </a:ext>
            </a:extLst>
          </p:cNvPr>
          <p:cNvSpPr>
            <a:spLocks noGrp="1"/>
          </p:cNvSpPr>
          <p:nvPr>
            <p:ph type="title"/>
          </p:nvPr>
        </p:nvSpPr>
        <p:spPr>
          <a:xfrm>
            <a:off x="1096963" y="287338"/>
            <a:ext cx="10058400" cy="1449387"/>
          </a:xfrm>
        </p:spPr>
        <p:txBody>
          <a:bodyPr>
            <a:normAutofit/>
          </a:bodyPr>
          <a:lstStyle/>
          <a:p>
            <a:r>
              <a:rPr lang="en-US" sz="4000"/>
              <a:t>Plexiglass Installation </a:t>
            </a:r>
            <a:endParaRPr lang="en-US" sz="4000" dirty="0"/>
          </a:p>
        </p:txBody>
      </p:sp>
      <p:sp>
        <p:nvSpPr>
          <p:cNvPr id="5" name="Content Placeholder 2">
            <a:extLst>
              <a:ext uri="{FF2B5EF4-FFF2-40B4-BE49-F238E27FC236}">
                <a16:creationId xmlns:a16="http://schemas.microsoft.com/office/drawing/2014/main" id="{D0D3AE0B-D787-4BEA-9E25-F67D60040D0B}"/>
              </a:ext>
            </a:extLst>
          </p:cNvPr>
          <p:cNvSpPr>
            <a:spLocks noGrp="1"/>
          </p:cNvSpPr>
          <p:nvPr>
            <p:ph idx="1"/>
          </p:nvPr>
        </p:nvSpPr>
        <p:spPr>
          <a:xfrm>
            <a:off x="1096963" y="2108200"/>
            <a:ext cx="5852477" cy="3760788"/>
          </a:xfrm>
        </p:spPr>
        <p:txBody>
          <a:bodyPr>
            <a:normAutofit/>
          </a:bodyPr>
          <a:lstStyle/>
          <a:p>
            <a:pPr>
              <a:buFont typeface="Wingdings" panose="05000000000000000000" pitchFamily="2" charset="2"/>
              <a:buChar char="v"/>
            </a:pPr>
            <a:r>
              <a:rPr lang="en-US" sz="1800"/>
              <a:t> A CDBG grantee wants to install a dozen pieces of 8ft high, semipermanent plexiglass in their office. Costs of labor and material are estimated to be between $3000- $4000. This will require 2 people to fit it into place and a power tool to drill into the floor. Is Davis Bacon triggered?</a:t>
            </a:r>
            <a:endParaRPr lang="en-US" sz="1800" dirty="0"/>
          </a:p>
        </p:txBody>
      </p:sp>
      <p:pic>
        <p:nvPicPr>
          <p:cNvPr id="6" name="Picture 5">
            <a:extLst>
              <a:ext uri="{FF2B5EF4-FFF2-40B4-BE49-F238E27FC236}">
                <a16:creationId xmlns:a16="http://schemas.microsoft.com/office/drawing/2014/main" id="{8F84C75F-D9DE-4C87-9B49-FE0699512E13}"/>
              </a:ext>
            </a:extLst>
          </p:cNvPr>
          <p:cNvPicPr>
            <a:picLocks noChangeAspect="1"/>
          </p:cNvPicPr>
          <p:nvPr/>
        </p:nvPicPr>
        <p:blipFill>
          <a:blip r:embed="rId2"/>
          <a:stretch>
            <a:fillRect/>
          </a:stretch>
        </p:blipFill>
        <p:spPr>
          <a:xfrm>
            <a:off x="7122159" y="447040"/>
            <a:ext cx="4937761" cy="4721921"/>
          </a:xfrm>
          <a:prstGeom prst="rect">
            <a:avLst/>
          </a:prstGeom>
        </p:spPr>
      </p:pic>
    </p:spTree>
    <p:extLst>
      <p:ext uri="{BB962C8B-B14F-4D97-AF65-F5344CB8AC3E}">
        <p14:creationId xmlns:p14="http://schemas.microsoft.com/office/powerpoint/2010/main" val="386872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8B7A3368-28D3-4788-BEAC-8A43FC0CC921}"/>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Plexiglass (2)</a:t>
            </a:r>
          </a:p>
        </p:txBody>
      </p:sp>
      <p:cxnSp>
        <p:nvCxnSpPr>
          <p:cNvPr id="14" name="Straight Connector 1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3DA46A-D557-45D4-8160-E9FCFBEEBA29}"/>
              </a:ext>
            </a:extLst>
          </p:cNvPr>
          <p:cNvSpPr>
            <a:spLocks noGrp="1"/>
          </p:cNvSpPr>
          <p:nvPr>
            <p:ph idx="1"/>
          </p:nvPr>
        </p:nvSpPr>
        <p:spPr>
          <a:xfrm>
            <a:off x="1097279" y="2546224"/>
            <a:ext cx="5977938" cy="3342747"/>
          </a:xfrm>
        </p:spPr>
        <p:txBody>
          <a:bodyPr>
            <a:normAutofit/>
          </a:bodyPr>
          <a:lstStyle/>
          <a:p>
            <a:pPr marL="91440" marR="0" lvl="0" indent="-91440" defTabSz="914400" rtl="0" eaLnBrk="1" fontAlgn="auto" latinLnBrk="0" hangingPunct="1">
              <a:spcBef>
                <a:spcPts val="1200"/>
              </a:spcBef>
              <a:spcAft>
                <a:spcPts val="200"/>
              </a:spcAft>
              <a:buClr>
                <a:srgbClr val="EC7016"/>
              </a:buClr>
              <a:buSzPct val="100000"/>
              <a:buFont typeface="Wingdings" panose="05000000000000000000" pitchFamily="2" charset="2"/>
              <a:buChar char="v"/>
              <a:tabLst/>
              <a:defRPr/>
            </a:pPr>
            <a:r>
              <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rPr>
              <a:t>A CDBG grantee wants to purchase 100 portable pieces of plexiglass for  their office. The estimated cost for the plexiglass is between $3-$4000. The plexiglass does not require drilling and can be moved in and out of the room. Is Davis Bacon triggered? </a:t>
            </a:r>
          </a:p>
          <a:p>
            <a:endParaRPr lang="en-US" sz="1800">
              <a:solidFill>
                <a:srgbClr val="FFFFFF"/>
              </a:solidFill>
            </a:endParaRPr>
          </a:p>
        </p:txBody>
      </p:sp>
      <p:pic>
        <p:nvPicPr>
          <p:cNvPr id="7" name="Picture 6">
            <a:extLst>
              <a:ext uri="{FF2B5EF4-FFF2-40B4-BE49-F238E27FC236}">
                <a16:creationId xmlns:a16="http://schemas.microsoft.com/office/drawing/2014/main" id="{AA379DDD-64F5-4FD9-B800-15CFD0043CAD}"/>
              </a:ext>
            </a:extLst>
          </p:cNvPr>
          <p:cNvPicPr>
            <a:picLocks noChangeAspect="1"/>
          </p:cNvPicPr>
          <p:nvPr/>
        </p:nvPicPr>
        <p:blipFill rotWithShape="1">
          <a:blip r:embed="rId2"/>
          <a:srcRect l="10488" r="28739" b="2"/>
          <a:stretch/>
        </p:blipFill>
        <p:spPr>
          <a:xfrm>
            <a:off x="7611902" y="10"/>
            <a:ext cx="4580097" cy="6857990"/>
          </a:xfrm>
          <a:prstGeom prst="rect">
            <a:avLst/>
          </a:prstGeom>
        </p:spPr>
      </p:pic>
    </p:spTree>
    <p:extLst>
      <p:ext uri="{BB962C8B-B14F-4D97-AF65-F5344CB8AC3E}">
        <p14:creationId xmlns:p14="http://schemas.microsoft.com/office/powerpoint/2010/main" val="16127993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84FA485-0A23-4563-AD60-854C702EEA2A}"/>
              </a:ext>
            </a:extLst>
          </p:cNvPr>
          <p:cNvSpPr>
            <a:spLocks noGrp="1"/>
          </p:cNvSpPr>
          <p:nvPr>
            <p:ph type="title"/>
          </p:nvPr>
        </p:nvSpPr>
        <p:spPr>
          <a:xfrm>
            <a:off x="643468" y="643467"/>
            <a:ext cx="3073550" cy="5126203"/>
          </a:xfrm>
        </p:spPr>
        <p:txBody>
          <a:bodyPr anchor="ctr">
            <a:normAutofit/>
          </a:bodyPr>
          <a:lstStyle/>
          <a:p>
            <a:pPr algn="r"/>
            <a:r>
              <a:rPr lang="en-US" sz="3600" dirty="0"/>
              <a:t>Bricks and Mortar vs. Independent Use</a:t>
            </a:r>
          </a:p>
        </p:txBody>
      </p:sp>
      <p:cxnSp>
        <p:nvCxnSpPr>
          <p:cNvPr id="12" name="Straight Connector 1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1E0F229-8A85-4E25-91AF-12CE681F678C}"/>
              </a:ext>
            </a:extLst>
          </p:cNvPr>
          <p:cNvSpPr>
            <a:spLocks noGrp="1"/>
          </p:cNvSpPr>
          <p:nvPr>
            <p:ph idx="1"/>
          </p:nvPr>
        </p:nvSpPr>
        <p:spPr>
          <a:xfrm>
            <a:off x="4363786" y="621697"/>
            <a:ext cx="6791894" cy="5147973"/>
          </a:xfrm>
        </p:spPr>
        <p:txBody>
          <a:bodyPr anchor="ctr">
            <a:normAutofit/>
          </a:bodyPr>
          <a:lstStyle/>
          <a:p>
            <a:pPr>
              <a:buFont typeface="Wingdings" panose="05000000000000000000" pitchFamily="2" charset="2"/>
              <a:buChar char="v"/>
            </a:pPr>
            <a:r>
              <a:rPr lang="en-US" dirty="0"/>
              <a:t>Brick and Mortar materials and equipment refers to materials used in construction such as lumber, cement, and fixtures. </a:t>
            </a:r>
          </a:p>
          <a:p>
            <a:pPr>
              <a:buFont typeface="Wingdings" panose="05000000000000000000" pitchFamily="2" charset="2"/>
              <a:buChar char="v"/>
            </a:pPr>
            <a:r>
              <a:rPr lang="en-US" dirty="0"/>
              <a:t>The purchase of brick-and-mortar materials and equipment with CDBG funds will trigger Davis Bacon</a:t>
            </a:r>
          </a:p>
          <a:p>
            <a:pPr>
              <a:buFont typeface="Wingdings" panose="05000000000000000000" pitchFamily="2" charset="2"/>
              <a:buChar char="v"/>
            </a:pPr>
            <a:r>
              <a:rPr lang="en-US" dirty="0"/>
              <a:t>The purchase of materials and equipment with an independent use, such as furniture, computers, and appliances, will not trigger Davis Bacon. </a:t>
            </a:r>
          </a:p>
          <a:p>
            <a:endParaRPr lang="en-US" dirty="0"/>
          </a:p>
        </p:txBody>
      </p:sp>
      <p:sp>
        <p:nvSpPr>
          <p:cNvPr id="14" name="Rectangle 13">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1752418"/>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{04CE93DB-E7BB-4673-AA00-D02402D7FAC7}tf22712842_win32</Template>
  <TotalTime>6199</TotalTime>
  <Words>854</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Bookman Old Style</vt:lpstr>
      <vt:lpstr>Calibri</vt:lpstr>
      <vt:lpstr>Franklin Gothic Book</vt:lpstr>
      <vt:lpstr>Wingdings</vt:lpstr>
      <vt:lpstr>1_RetrospectVTI</vt:lpstr>
      <vt:lpstr>CDBG Small Cities Workshop: Davis Bacon</vt:lpstr>
      <vt:lpstr>PowerPoint Presentation</vt:lpstr>
      <vt:lpstr>Basics of Davis Bacon</vt:lpstr>
      <vt:lpstr>Housing and Community Development Act of 1974</vt:lpstr>
      <vt:lpstr>When is Davis Bacon Triggered?</vt:lpstr>
      <vt:lpstr>What is Construction</vt:lpstr>
      <vt:lpstr>Plexiglass Installation </vt:lpstr>
      <vt:lpstr>Plexiglass (2)</vt:lpstr>
      <vt:lpstr>Bricks and Mortar vs. Independent Use</vt:lpstr>
      <vt:lpstr>The Town of Whoville </vt:lpstr>
      <vt:lpstr>National Affordable Housing Act of 1990; Section 286 (HOME)</vt:lpstr>
      <vt:lpstr>HOME: Factors of Applicability (1) (Local Agency Guide, Page 26)</vt:lpstr>
      <vt:lpstr>HOME: Factors of Applicability (2) </vt:lpstr>
      <vt:lpstr>Copeland Act (1)</vt:lpstr>
      <vt:lpstr>Copeland Act (2)</vt:lpstr>
      <vt:lpstr>On-Site Interview</vt:lpstr>
      <vt:lpstr>On-Site Interviews…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Davis Bacon Crash Course</dc:title>
  <dc:creator>Ibrahim, Priscilla</dc:creator>
  <cp:lastModifiedBy>Ibrahim, Priscilla</cp:lastModifiedBy>
  <cp:revision>8</cp:revision>
  <dcterms:created xsi:type="dcterms:W3CDTF">2021-05-06T16:22:33Z</dcterms:created>
  <dcterms:modified xsi:type="dcterms:W3CDTF">2021-05-17T15:45:30Z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