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1" r:id="rId6"/>
    <p:sldMasterId id="2147483689" r:id="rId7"/>
    <p:sldMasterId id="2147483697" r:id="rId8"/>
    <p:sldMasterId id="2147483719" r:id="rId9"/>
    <p:sldMasterId id="2147483726" r:id="rId10"/>
    <p:sldMasterId id="2147483733" r:id="rId11"/>
    <p:sldMasterId id="2147483761" r:id="rId12"/>
    <p:sldMasterId id="2147483771" r:id="rId13"/>
    <p:sldMasterId id="2147483786" r:id="rId14"/>
    <p:sldMasterId id="2147483812" r:id="rId15"/>
    <p:sldMasterId id="2147483699" r:id="rId16"/>
    <p:sldMasterId id="2147483821" r:id="rId17"/>
  </p:sldMasterIdLst>
  <p:notesMasterIdLst>
    <p:notesMasterId r:id="rId55"/>
  </p:notesMasterIdLst>
  <p:sldIdLst>
    <p:sldId id="257" r:id="rId18"/>
    <p:sldId id="552" r:id="rId19"/>
    <p:sldId id="263" r:id="rId20"/>
    <p:sldId id="264" r:id="rId21"/>
    <p:sldId id="265" r:id="rId22"/>
    <p:sldId id="1801" r:id="rId23"/>
    <p:sldId id="1800" r:id="rId24"/>
    <p:sldId id="259" r:id="rId25"/>
    <p:sldId id="1826" r:id="rId26"/>
    <p:sldId id="1825" r:id="rId27"/>
    <p:sldId id="1824" r:id="rId28"/>
    <p:sldId id="267" r:id="rId29"/>
    <p:sldId id="783" r:id="rId30"/>
    <p:sldId id="1768" r:id="rId31"/>
    <p:sldId id="787" r:id="rId32"/>
    <p:sldId id="1805" r:id="rId33"/>
    <p:sldId id="1799" r:id="rId34"/>
    <p:sldId id="1798" r:id="rId35"/>
    <p:sldId id="1806" r:id="rId36"/>
    <p:sldId id="1818" r:id="rId37"/>
    <p:sldId id="1819" r:id="rId38"/>
    <p:sldId id="1804" r:id="rId39"/>
    <p:sldId id="1822" r:id="rId40"/>
    <p:sldId id="1821" r:id="rId41"/>
    <p:sldId id="1815" r:id="rId42"/>
    <p:sldId id="1820" r:id="rId43"/>
    <p:sldId id="1829" r:id="rId44"/>
    <p:sldId id="1830" r:id="rId45"/>
    <p:sldId id="1816" r:id="rId46"/>
    <p:sldId id="1817" r:id="rId47"/>
    <p:sldId id="1809" r:id="rId48"/>
    <p:sldId id="1812" r:id="rId49"/>
    <p:sldId id="1831" r:id="rId50"/>
    <p:sldId id="1813" r:id="rId51"/>
    <p:sldId id="1814" r:id="rId52"/>
    <p:sldId id="261" r:id="rId53"/>
    <p:sldId id="764"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F1CBC0-CD85-385F-DA5D-6CDB0FE16D82}" name="Tiffany McDole" initials="TM" userId="S::tmcdole@ecs.org::5348a090-bad0-46df-ac28-14f4d00c3d28" providerId="AD"/>
  <p188:author id="{67A574D4-4AE6-0BB0-A0CA-EF2F867E2CA5}" name="Matt Weyer" initials="MW" userId="S::mweyer@ecs.org::f67c5ab0-fc74-4167-9229-38d4202d87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elyn Villa" initials="JV" lastIdx="22" clrIdx="0">
    <p:extLst>
      <p:ext uri="{19B8F6BF-5375-455C-9EA6-DF929625EA0E}">
        <p15:presenceInfo xmlns:p15="http://schemas.microsoft.com/office/powerpoint/2012/main" userId="S::jvilla@ecs.org::e9a0cf0b-90ab-43f9-a766-fc7c6d6bed49" providerId="AD"/>
      </p:ext>
    </p:extLst>
  </p:cmAuthor>
  <p:cmAuthor id="2" name="Tiffany McDole" initials="TM" lastIdx="31" clrIdx="1">
    <p:extLst>
      <p:ext uri="{19B8F6BF-5375-455C-9EA6-DF929625EA0E}">
        <p15:presenceInfo xmlns:p15="http://schemas.microsoft.com/office/powerpoint/2012/main" userId="S::tmcdole@ecs.org::5348a090-bad0-46df-ac28-14f4d00c3d28" providerId="AD"/>
      </p:ext>
    </p:extLst>
  </p:cmAuthor>
  <p:cmAuthor id="3" name="Lauren Bloomquist" initials="LB" lastIdx="3" clrIdx="2">
    <p:extLst>
      <p:ext uri="{19B8F6BF-5375-455C-9EA6-DF929625EA0E}">
        <p15:presenceInfo xmlns:p15="http://schemas.microsoft.com/office/powerpoint/2012/main" userId="S::lbloomquist@ecs.org::0cfd233c-3714-46d6-bb75-46d76d42d867" providerId="AD"/>
      </p:ext>
    </p:extLst>
  </p:cmAuthor>
  <p:cmAuthor id="4" name="Shannon Fluckey" initials="SF" lastIdx="4" clrIdx="3">
    <p:extLst>
      <p:ext uri="{19B8F6BF-5375-455C-9EA6-DF929625EA0E}">
        <p15:presenceInfo xmlns:p15="http://schemas.microsoft.com/office/powerpoint/2012/main" userId="S::sfluckey@ecs.org::cc32e6d8-01fb-4523-be63-d89e9961e445" providerId="AD"/>
      </p:ext>
    </p:extLst>
  </p:cmAuthor>
  <p:cmAuthor id="5" name="Matt Weyer" initials="MW" lastIdx="7" clrIdx="4">
    <p:extLst>
      <p:ext uri="{19B8F6BF-5375-455C-9EA6-DF929625EA0E}">
        <p15:presenceInfo xmlns:p15="http://schemas.microsoft.com/office/powerpoint/2012/main" userId="S::mweyer@ecs.org::f67c5ab0-fc74-4167-9229-38d4202d8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78A"/>
    <a:srgbClr val="ED8B00"/>
    <a:srgbClr val="833177"/>
    <a:srgbClr val="CD4B17"/>
    <a:srgbClr val="796E65"/>
    <a:srgbClr val="EE8A00"/>
    <a:srgbClr val="BC4701"/>
    <a:srgbClr val="D9D9D9"/>
    <a:srgbClr val="EE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77302-C3FC-4EF9-94E7-E0E9699E8E9C}" v="2" dt="2024-10-21T13:23:0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76" autoAdjust="0"/>
  </p:normalViewPr>
  <p:slideViewPr>
    <p:cSldViewPr snapToGrid="0">
      <p:cViewPr varScale="1">
        <p:scale>
          <a:sx n="57" d="100"/>
          <a:sy n="57" d="100"/>
        </p:scale>
        <p:origin x="62" y="69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coner, Matthew" userId="09cd3e06-133d-48db-b5c7-1ffab9c7b6b9" providerId="ADAL" clId="{89477302-C3FC-4EF9-94E7-E0E9699E8E9C}"/>
    <pc:docChg chg="modSld">
      <pc:chgData name="Falconer, Matthew" userId="09cd3e06-133d-48db-b5c7-1ffab9c7b6b9" providerId="ADAL" clId="{89477302-C3FC-4EF9-94E7-E0E9699E8E9C}" dt="2024-10-21T13:29:26.057" v="21" actId="962"/>
      <pc:docMkLst>
        <pc:docMk/>
      </pc:docMkLst>
      <pc:sldChg chg="modSp mod">
        <pc:chgData name="Falconer, Matthew" userId="09cd3e06-133d-48db-b5c7-1ffab9c7b6b9" providerId="ADAL" clId="{89477302-C3FC-4EF9-94E7-E0E9699E8E9C}" dt="2024-10-21T13:29:26.057" v="21" actId="962"/>
        <pc:sldMkLst>
          <pc:docMk/>
          <pc:sldMk cId="2282333453" sldId="552"/>
        </pc:sldMkLst>
        <pc:picChg chg="ord">
          <ac:chgData name="Falconer, Matthew" userId="09cd3e06-133d-48db-b5c7-1ffab9c7b6b9" providerId="ADAL" clId="{89477302-C3FC-4EF9-94E7-E0E9699E8E9C}" dt="2024-10-21T13:28:25.876" v="6"/>
          <ac:picMkLst>
            <pc:docMk/>
            <pc:sldMk cId="2282333453" sldId="552"/>
            <ac:picMk id="6" creationId="{24558F7E-DE4A-E117-CC16-A7CAB365FCB5}"/>
          </ac:picMkLst>
        </pc:picChg>
        <pc:picChg chg="ord">
          <ac:chgData name="Falconer, Matthew" userId="09cd3e06-133d-48db-b5c7-1ffab9c7b6b9" providerId="ADAL" clId="{89477302-C3FC-4EF9-94E7-E0E9699E8E9C}" dt="2024-10-21T13:28:20.140" v="5"/>
          <ac:picMkLst>
            <pc:docMk/>
            <pc:sldMk cId="2282333453" sldId="552"/>
            <ac:picMk id="8" creationId="{2EC1336D-CBA9-1A2A-8ABD-03B7E0024D0D}"/>
          </ac:picMkLst>
        </pc:picChg>
        <pc:picChg chg="mod ord">
          <ac:chgData name="Falconer, Matthew" userId="09cd3e06-133d-48db-b5c7-1ffab9c7b6b9" providerId="ADAL" clId="{89477302-C3FC-4EF9-94E7-E0E9699E8E9C}" dt="2024-10-21T13:29:26.057" v="21" actId="962"/>
          <ac:picMkLst>
            <pc:docMk/>
            <pc:sldMk cId="2282333453" sldId="552"/>
            <ac:picMk id="10" creationId="{C7955D03-B0FB-9946-BDDA-909170648F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DDAE3BF7-BCB9-426A-8D49-8609450DF25F}" type="datetimeFigureOut">
              <a:rPr lang="en-US" smtClean="0"/>
              <a:t>10/21/2024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64FF0F14-AEB0-4ACD-998D-D27DF943D5EA}" type="slidenum">
              <a:rPr lang="en-US" smtClean="0"/>
              <a:t>‹#›</a:t>
            </a:fld>
            <a:endParaRPr lang="en-US"/>
          </a:p>
        </p:txBody>
      </p:sp>
    </p:spTree>
    <p:extLst>
      <p:ext uri="{BB962C8B-B14F-4D97-AF65-F5344CB8AC3E}">
        <p14:creationId xmlns:p14="http://schemas.microsoft.com/office/powerpoint/2010/main" val="115763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Thank you so much to Commissioner Russell-Tucker and the Connecticut Department for inviting  Education Commission of the States here today!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But more importantly, thank you to each of you for making the time to join in for the Performance Matters Forum. It means an incredible amount that you’re taking the time out of your calendars to be a part of the conversation. I know how much students mean to each of you and how much you and your work mean to the students and their futures. Please know that your time and energy are so, so appreciated.</a:t>
            </a:r>
          </a:p>
          <a:p>
            <a:endParaRPr lang="en-US" sz="1100"/>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1</a:t>
            </a:fld>
            <a:endParaRPr lang="en-US">
              <a:solidFill>
                <a:prstClr val="black"/>
              </a:solidFill>
              <a:latin typeface="Calibri"/>
            </a:endParaRPr>
          </a:p>
        </p:txBody>
      </p:sp>
    </p:spTree>
    <p:extLst>
      <p:ext uri="{BB962C8B-B14F-4D97-AF65-F5344CB8AC3E}">
        <p14:creationId xmlns:p14="http://schemas.microsoft.com/office/powerpoint/2010/main" val="230431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At ECS, we think of these positive supports and services for students as part of a student health ecosystem, working in concert and with a number of possible policy levers that your state can use to support student health and wellness.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In a few moments, my teammate Zeke will explore a number of the policies we’re seeing being implemented around the country, and hopefully give you some perspective on the national landscape and where Connecticut fits in. But before that, I want to share a little bit more about that student health “ecosystem” and the policy levers that states can use for the benefit of students and educators.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The first of these is </a:t>
            </a:r>
            <a:r>
              <a:rPr lang="en-US" sz="1800" b="1">
                <a:effectLst/>
                <a:latin typeface="Calibri" panose="020F0502020204030204" pitchFamily="34" charset="0"/>
                <a:ea typeface="Calibri" panose="020F0502020204030204" pitchFamily="34" charset="0"/>
                <a:cs typeface="Arial" panose="020B0604020202020204" pitchFamily="34" charset="0"/>
              </a:rPr>
              <a:t>Health Education.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Well-designed and implemented health education provides students with the knowledge and skills they need to understand their bodies and minds.  It focuses on clear, research-based health goals and outcomes, reinforces skills and positive behaviors, and gives students and teachers adequate time to work through this information. Ultimately, we know that this can have several benefits, including improved academic performance and reduction of high-risk behaviors and substance use. </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Mental and Behavioral Health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Student mental wellness is a key indicator of educational engagement and success, and most students who receive mental health services begin doing so in a school setting. School mental health support can address the continuum of mental wellness, including prevention and wellness promotion, early identification and targeted intervention and treatment. </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Physical Activity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Physical activity in school — including physical education and recess — provides students with the opportunity to develop motor skills, knowledge and behaviors for active living, general fitness, and social and emotional skills. Research shows that physical activity can also improve mental health, academic and behavioral outcomes for students.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Nutrition Services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School meals alleviate the effects of food insecurity and contribute to overall student development and academic success. Students who participate in school meal programs show improved attendance and behavioral and academic performance, in addition to lower rates of obesity and improved mental health outcomes. </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Physical Environment and Safety</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Students and staff alike need to feel safe and comfortable in their school environment to thrive. This includes attention to the design, maintenance and security of the physical environment as well as physical and emotional safety. </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School-Based Health Services</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Health services provided at school can include preventative care, vaccinations and health screenings, among other services. School-based health centers can serve as a common hub for meeting a range of health needs for students and families, including primary medical care, mental and behavioral health care, dental and oral health care, and health and nutrition education.</a:t>
            </a:r>
          </a:p>
          <a:p>
            <a:endParaRPr lang="en-US"/>
          </a:p>
        </p:txBody>
      </p:sp>
      <p:sp>
        <p:nvSpPr>
          <p:cNvPr id="4" name="Slide Number Placeholder 3"/>
          <p:cNvSpPr>
            <a:spLocks noGrp="1"/>
          </p:cNvSpPr>
          <p:nvPr>
            <p:ph type="sldNum" sz="quarter" idx="5"/>
          </p:nvPr>
        </p:nvSpPr>
        <p:spPr/>
        <p:txBody>
          <a:bodyPr/>
          <a:lstStyle/>
          <a:p>
            <a:fld id="{64FF0F14-AEB0-4ACD-998D-D27DF943D5EA}" type="slidenum">
              <a:rPr lang="en-US" smtClean="0"/>
              <a:t>10</a:t>
            </a:fld>
            <a:endParaRPr lang="en-US"/>
          </a:p>
        </p:txBody>
      </p:sp>
    </p:spTree>
    <p:extLst>
      <p:ext uri="{BB962C8B-B14F-4D97-AF65-F5344CB8AC3E}">
        <p14:creationId xmlns:p14="http://schemas.microsoft.com/office/powerpoint/2010/main" val="381302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 say ‘policy levers’, I’m talking about a few common ways that states and state leaders can effect change. Things like – </a:t>
            </a:r>
          </a:p>
          <a:p>
            <a:r>
              <a:rPr lang="en-US"/>
              <a:t>•	Curriculum requirements and modification. How and what are students learning?</a:t>
            </a:r>
          </a:p>
          <a:p>
            <a:r>
              <a:rPr lang="en-US"/>
              <a:t>•	Data and reporting requirements. This includes standardizing the information that districts share with the state, and the information that the state collects from students, so that policymakers can quantify results and improve processes and supports while maintaining students’ data privacy.</a:t>
            </a:r>
          </a:p>
          <a:p>
            <a:r>
              <a:rPr lang="en-US"/>
              <a:t>•	Funding support. How are states financially supporting the work happening on the ground in the districts?</a:t>
            </a:r>
          </a:p>
          <a:p>
            <a:r>
              <a:rPr lang="en-US"/>
              <a:t>•	Pilot programming. Smaller-scale efforts to test out possible policy solutions and building plans for a larger roll-out.</a:t>
            </a:r>
          </a:p>
          <a:p>
            <a:r>
              <a:rPr lang="en-US"/>
              <a:t>•	Program and infrastructure requirements.  Standardizing efforts across the state so that students and teachers have the same access to resources and supports.</a:t>
            </a:r>
          </a:p>
          <a:p>
            <a:r>
              <a:rPr lang="en-US"/>
              <a:t>•	School health professional staffing requirements.  Ensuring that students have access to the counselors and health professionals who can support them, and that those professionals have the capacity to be successful in their work.</a:t>
            </a:r>
          </a:p>
          <a:p>
            <a:r>
              <a:rPr lang="en-US"/>
              <a:t>•	Staff training and professional development.  Making sure that educators, school leadership, and staff members have the best, current training on how to engage and support students in their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With that, I’d like to turn things over to my teammate Zeke Perez, Jr., for the national landscape of policy –</a:t>
            </a:r>
          </a:p>
          <a:p>
            <a:endParaRPr lang="en-US"/>
          </a:p>
          <a:p>
            <a:endParaRPr lang="en-US"/>
          </a:p>
        </p:txBody>
      </p:sp>
      <p:sp>
        <p:nvSpPr>
          <p:cNvPr id="4" name="Slide Number Placeholder 3"/>
          <p:cNvSpPr>
            <a:spLocks noGrp="1"/>
          </p:cNvSpPr>
          <p:nvPr>
            <p:ph type="sldNum" sz="quarter" idx="5"/>
          </p:nvPr>
        </p:nvSpPr>
        <p:spPr/>
        <p:txBody>
          <a:bodyPr/>
          <a:lstStyle/>
          <a:p>
            <a:fld id="{64FF0F14-AEB0-4ACD-998D-D27DF943D5EA}" type="slidenum">
              <a:rPr lang="en-US" smtClean="0"/>
              <a:t>11</a:t>
            </a:fld>
            <a:endParaRPr lang="en-US"/>
          </a:p>
        </p:txBody>
      </p:sp>
    </p:spTree>
    <p:extLst>
      <p:ext uri="{BB962C8B-B14F-4D97-AF65-F5344CB8AC3E}">
        <p14:creationId xmlns:p14="http://schemas.microsoft.com/office/powerpoint/2010/main" val="313018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100" b="0" i="0" dirty="0">
                <a:solidFill>
                  <a:srgbClr val="000000"/>
                </a:solidFill>
                <a:effectLst/>
                <a:latin typeface="Calibri" panose="020F0502020204030204" pitchFamily="34" charset="0"/>
                <a:cs typeface="Calibri" panose="020F0502020204030204" pitchFamily="34" charset="0"/>
              </a:rPr>
              <a:t>Thank you, Joel, for framing the next part of this conversation. And again, thanks to all of you for having us here today. We’re excited to join you and share more about the exciting things states are doing. </a:t>
            </a:r>
          </a:p>
          <a:p>
            <a:pPr marL="0" indent="0" algn="l" rtl="0" fontAlgn="base">
              <a:buFont typeface="Arial" panose="020B0604020202020204" pitchFamily="34" charset="0"/>
              <a:buNone/>
            </a:pPr>
            <a:endParaRPr lang="en-US" sz="1100" b="0" i="0" dirty="0">
              <a:solidFill>
                <a:srgbClr val="000000"/>
              </a:solidFill>
              <a:effectLst/>
              <a:latin typeface="Calibri" panose="020F0502020204030204" pitchFamily="34" charset="0"/>
              <a:cs typeface="Calibri" panose="020F0502020204030204" pitchFamily="34" charset="0"/>
            </a:endParaRPr>
          </a:p>
          <a:p>
            <a:pPr marL="0" indent="0" algn="l" rtl="0" fontAlgn="base">
              <a:buFont typeface="Arial" panose="020B0604020202020204" pitchFamily="34" charset="0"/>
              <a:buNone/>
            </a:pPr>
            <a:r>
              <a:rPr lang="en-US" sz="1100" b="0" i="0" dirty="0">
                <a:solidFill>
                  <a:srgbClr val="000000"/>
                </a:solidFill>
                <a:effectLst/>
                <a:latin typeface="Calibri" panose="020F0502020204030204" pitchFamily="34" charset="0"/>
                <a:cs typeface="Calibri" panose="020F0502020204030204" pitchFamily="34" charset="0"/>
              </a:rPr>
              <a:t>A little about myself first: as Joel mentioned, I’m Zeke Perez Jr., I’m an assistant director on the policy team at ECS. I’ve been at ECS since 2014. I currently track issues related to student health and wellness, school safety, and postsecondary academic and student affairs. </a:t>
            </a:r>
          </a:p>
          <a:p>
            <a:pPr marL="0" indent="0" algn="l" rtl="0" fontAlgn="base">
              <a:buFont typeface="Arial" panose="020B0604020202020204" pitchFamily="34" charset="0"/>
              <a:buNone/>
            </a:pPr>
            <a:endParaRPr lang="en-US" sz="1100" b="0" i="0" dirty="0">
              <a:solidFill>
                <a:srgbClr val="000000"/>
              </a:solidFill>
              <a:effectLst/>
              <a:latin typeface="Calibri" panose="020F0502020204030204" pitchFamily="34" charset="0"/>
              <a:cs typeface="Calibri" panose="020F0502020204030204" pitchFamily="34" charset="0"/>
            </a:endParaRPr>
          </a:p>
          <a:p>
            <a:pPr marL="0" marR="0" fontAlgn="base">
              <a:spcBef>
                <a:spcPts val="0"/>
              </a:spcBef>
              <a:spcAft>
                <a:spcPts val="0"/>
              </a:spcAft>
            </a:pPr>
            <a:r>
              <a:rPr lang="en-US" sz="1800" b="1" dirty="0">
                <a:effectLst/>
                <a:latin typeface="Calibri" panose="020F0502020204030204" pitchFamily="34" charset="0"/>
                <a:ea typeface="Times New Roman" panose="02020603050405020304" pitchFamily="18" charset="0"/>
              </a:rPr>
              <a:t>Trends and Approaches</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gather our trends through a variety of sources, including </a:t>
            </a:r>
            <a:r>
              <a:rPr lang="en-US" sz="1800" dirty="0" err="1">
                <a:effectLst/>
                <a:latin typeface="Calibri" panose="020F0502020204030204" pitchFamily="34" charset="0"/>
                <a:ea typeface="Times New Roman" panose="02020603050405020304" pitchFamily="18" charset="0"/>
              </a:rPr>
              <a:t>SotS</a:t>
            </a:r>
            <a:r>
              <a:rPr lang="en-US" sz="1800" dirty="0">
                <a:effectLst/>
                <a:latin typeface="Calibri" panose="020F0502020204030204" pitchFamily="34" charset="0"/>
                <a:ea typeface="Times New Roman" panose="02020603050405020304" pitchFamily="18" charset="0"/>
              </a:rPr>
              <a:t> addresses, legislation, and the information requests Joel mentioned earlier </a:t>
            </a:r>
            <a:endParaRPr lang="en-US" sz="1800" dirty="0">
              <a:effectLst/>
              <a:latin typeface="Times New Roman" panose="02020603050405020304" pitchFamily="18" charset="0"/>
              <a:ea typeface="Times New Roman" panose="02020603050405020304" pitchFamily="18" charset="0"/>
            </a:endParaRPr>
          </a:p>
          <a:p>
            <a:pPr marL="0" indent="0" algn="l" rtl="0" fontAlgn="base">
              <a:buFont typeface="Arial" panose="020B0604020202020204" pitchFamily="34" charset="0"/>
              <a:buNone/>
            </a:pPr>
            <a:endParaRPr lang="en-US" sz="1100" b="0" i="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12</a:t>
            </a:fld>
            <a:endParaRPr lang="en-US">
              <a:solidFill>
                <a:prstClr val="black"/>
              </a:solidFill>
              <a:latin typeface="Calibri"/>
            </a:endParaRPr>
          </a:p>
        </p:txBody>
      </p:sp>
    </p:spTree>
    <p:extLst>
      <p:ext uri="{BB962C8B-B14F-4D97-AF65-F5344CB8AC3E}">
        <p14:creationId xmlns:p14="http://schemas.microsoft.com/office/powerpoint/2010/main" val="97273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In Q1 of every year, ECS partners with the National Governors Association to track and summarize education commentary in governors’ state of the state addresses. In 2024, governors in all but 5 states plus DC provided addresses. </a:t>
            </a:r>
          </a:p>
          <a:p>
            <a:endParaRPr lang="en-US" b="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01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For 2024 </a:t>
            </a:r>
            <a:r>
              <a:rPr lang="en-US" sz="1200" dirty="0" err="1">
                <a:effectLst/>
                <a:latin typeface="Calibri" panose="020F0502020204030204" pitchFamily="34" charset="0"/>
                <a:ea typeface="Times New Roman" panose="02020603050405020304" pitchFamily="18" charset="0"/>
              </a:rPr>
              <a:t>SotS</a:t>
            </a:r>
            <a:r>
              <a:rPr lang="en-US" sz="1200" dirty="0">
                <a:effectLst/>
                <a:latin typeface="Calibri" panose="020F0502020204030204" pitchFamily="34" charset="0"/>
                <a:ea typeface="Times New Roman" panose="02020603050405020304" pitchFamily="18" charset="0"/>
              </a:rPr>
              <a:t> addresses, the trends that emerged among governors and set the stage for the year included: (list on slide) </a:t>
            </a:r>
          </a:p>
          <a:p>
            <a:pPr marL="0" marR="0" lvl="0" indent="0" fontAlgn="base">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Health was a top trend in this year’s addresses (20 governors) and has been a top issue for governors for 5 straight years, beginning in 2020. We identified it as an emerging trend in 2019 and it cracked the top issues in 2020.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25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also consistently receive information requests directly from state leaders on a variety of education topics, including several on student health and wellness . We have completed over 300 such requests so far in 2024.  </a:t>
            </a:r>
          </a:p>
          <a:p>
            <a:pPr marL="342900" marR="0" lvl="0" indent="-342900" fontAlgn="base">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Over the past few years, we’ve seen state and local leaders consider a more holistic approach to supporting students, being more mindful of their health and wellness, and how that impacts their academic success.  </a:t>
            </a:r>
          </a:p>
          <a:p>
            <a:pPr marL="342900" marR="0" lvl="0" indent="-342900" fontAlgn="base">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trends we’ll cover today include: physical health services, approaches to student mental health, recruiting and retaining mental health professionals, technology in schools, use of Medicaid funding, and innovative approaches across a variety of areas.  </a:t>
            </a: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15</a:t>
            </a:fld>
            <a:endParaRPr lang="en-US">
              <a:solidFill>
                <a:prstClr val="black"/>
              </a:solidFill>
              <a:latin typeface="Calibri"/>
            </a:endParaRPr>
          </a:p>
        </p:txBody>
      </p:sp>
    </p:spTree>
    <p:extLst>
      <p:ext uri="{BB962C8B-B14F-4D97-AF65-F5344CB8AC3E}">
        <p14:creationId xmlns:p14="http://schemas.microsoft.com/office/powerpoint/2010/main" val="411109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42:notes"/>
          <p:cNvSpPr>
            <a:spLocks noGrp="1" noRot="1" noChangeAspect="1"/>
          </p:cNvSpPr>
          <p:nvPr>
            <p:ph type="sldImg" idx="2"/>
          </p:nvPr>
        </p:nvSpPr>
        <p:spPr>
          <a:xfrm>
            <a:off x="785813" y="1230313"/>
            <a:ext cx="5907087" cy="3322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42: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a:lnSpc>
                <a:spcPct val="107000"/>
              </a:lnSpc>
              <a:spcAft>
                <a:spcPts val="845"/>
              </a:spcAft>
            </a:pPr>
            <a:r>
              <a:rPr lang="en-US" sz="1900">
                <a:latin typeface="Calibri" panose="020F0502020204030204" pitchFamily="34" charset="0"/>
                <a:ea typeface="Calibri" panose="020F0502020204030204" pitchFamily="34" charset="0"/>
                <a:cs typeface="Times New Roman" panose="02020603050405020304" pitchFamily="18" charset="0"/>
              </a:rPr>
              <a:t>State efforts around student health, especially students’ mental health, have been driven in part by students </a:t>
            </a:r>
            <a:r>
              <a:rPr lang="en-US" sz="1900">
                <a:solidFill>
                  <a:srgbClr val="000000"/>
                </a:solidFill>
                <a:latin typeface="Calibri" panose="020F0502020204030204" pitchFamily="34" charset="0"/>
                <a:ea typeface="Calibri" panose="020F0502020204030204" pitchFamily="34" charset="0"/>
                <a:cs typeface="Calibri" panose="020F0502020204030204" pitchFamily="34" charset="0"/>
              </a:rPr>
              <a:t>continuing to report high levels of stress, depression, and anxiety - prompting policymakers to act. </a:t>
            </a:r>
          </a:p>
          <a:p>
            <a:pPr>
              <a:lnSpc>
                <a:spcPct val="107000"/>
              </a:lnSpc>
              <a:spcAft>
                <a:spcPts val="845"/>
              </a:spcAft>
            </a:pPr>
            <a:endPar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45"/>
              </a:spcAft>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Starting with physical health trends, the first we saw was around </a:t>
            </a:r>
            <a:r>
              <a:rPr lang="en-US" sz="1800" dirty="0">
                <a:effectLst/>
                <a:latin typeface="Calibri" panose="020F0502020204030204" pitchFamily="34" charset="0"/>
                <a:ea typeface="Calibri" panose="020F0502020204030204" pitchFamily="34" charset="0"/>
              </a:rPr>
              <a:t>the expansion of health services in school settings. Research indicates that for many students, their first point of access to quality health services are sometimes in school settings. </a:t>
            </a:r>
          </a:p>
          <a:p>
            <a:pPr marL="0" marR="0" lvl="0" indent="0" fontAlgn="base">
              <a:spcBef>
                <a:spcPts val="0"/>
              </a:spcBef>
              <a:spcAft>
                <a:spcPts val="0"/>
              </a:spcAft>
              <a:buSzPts val="1000"/>
              <a:buFont typeface="Courier New" panose="02070309020205020404" pitchFamily="49" charset="0"/>
              <a:buNone/>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spcBef>
                <a:spcPts val="0"/>
              </a:spcBef>
              <a:spcAft>
                <a:spcPts val="0"/>
              </a:spcAft>
              <a:buSzPts val="1000"/>
              <a:buFont typeface="Courier New" panose="02070309020205020404" pitchFamily="49" charset="0"/>
              <a:buNone/>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Many states have been pursing community schools as another avenue to expand school-health services.​ Child care services for parents, free access to dental care, eye care, healthy cooking courses for parents, English learning resources, and other services.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bucket includes increasing the number of health professionals, the services allowed to be administered at school, and access to medications and other life-saving equipment. ​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may range from a small adjustment like allowing nurses to administer a certain prescription, to broader efforts to establish school health clinics.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45"/>
              </a:spcAft>
            </a:pPr>
            <a:endPar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45"/>
              </a:spcAft>
            </a:pPr>
            <a:r>
              <a:rPr lang="en-US"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Telehealth</a:t>
            </a:r>
          </a:p>
          <a:p>
            <a:pPr marL="0" marR="0" lvl="0" indent="0" algn="l" defTabSz="914400" rtl="0" eaLnBrk="1" fontAlgn="auto" latinLnBrk="0" hangingPunct="1">
              <a:lnSpc>
                <a:spcPct val="107000"/>
              </a:lnSpc>
              <a:spcBef>
                <a:spcPts val="0"/>
              </a:spcBef>
              <a:spcAft>
                <a:spcPts val="845"/>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better serve a broader population of students, including those from areas of need, states have explored the provision of telehealth services for physical and mental health appointments, allowing students access to telehealth appointments during the school day.  </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Nutrition</a:t>
            </a:r>
          </a:p>
          <a:p>
            <a:pPr marL="0" marR="0" lvl="0" indent="0" algn="l" defTabSz="914400" rtl="0" eaLnBrk="1" fontAlgn="auto" latinLnBrk="0" hangingPunct="1">
              <a:lnSpc>
                <a:spcPct val="107000"/>
              </a:lnSpc>
              <a:spcBef>
                <a:spcPts val="0"/>
              </a:spcBef>
              <a:spcAft>
                <a:spcPts val="845"/>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Another continuing trend is around nutrition and the provision of school meals to students, either during the school day or outside of school hours, including at after school or summer school programs. Some states have also considered the expansion of school meals to a larger number of student populations, with 8 states currently enacting universal free meals for all students.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45"/>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38" name="Google Shape;1338;p42:notes"/>
          <p:cNvSpPr txBox="1">
            <a:spLocks noGrp="1"/>
          </p:cNvSpPr>
          <p:nvPr>
            <p:ph type="sldNum" idx="12"/>
          </p:nvPr>
        </p:nvSpPr>
        <p:spPr>
          <a:xfrm>
            <a:off x="0" y="0"/>
            <a:ext cx="3200000" cy="3150000"/>
          </a:xfrm>
          <a:prstGeom prst="rect">
            <a:avLst/>
          </a:prstGeom>
          <a:noFill/>
          <a:ln>
            <a:noFill/>
          </a:ln>
        </p:spPr>
        <p:txBody>
          <a:bodyPr spcFirstLastPara="1" wrap="square" lIns="96634" tIns="48304" rIns="96634" bIns="48304" anchor="t" anchorCtr="0">
            <a:noAutofit/>
          </a:bodyPr>
          <a:lstStyle/>
          <a:p>
            <a:pPr defTabSz="966506">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66506">
                <a:buClr>
                  <a:srgbClr val="000000"/>
                </a:buClr>
                <a:buSzPts val="1200"/>
                <a:defRPr/>
              </a:pPr>
              <a:t>16</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756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A number of bills expand the allowable health services that can be undertaken or provided by school health professionals and other school staff. This may include the types of medicines or health services that can be carried out in school settings. </a:t>
            </a:r>
          </a:p>
          <a:p>
            <a:pPr algn="l" rtl="0" fontAlgn="base"/>
            <a:endParaRPr lang="en-US" sz="1800" b="0" i="0">
              <a:solidFill>
                <a:srgbClr val="000000"/>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For example, Oklahoma H.B. 3327 authorizes school nurses, diabetes care assistants, and other school staff to download the necessary software to a school or personal device in order to access student glucose data for students with continuous glucose monitoring. </a:t>
            </a:r>
          </a:p>
        </p:txBody>
      </p:sp>
      <p:sp>
        <p:nvSpPr>
          <p:cNvPr id="4" name="Slide Number Placeholder 3"/>
          <p:cNvSpPr>
            <a:spLocks noGrp="1"/>
          </p:cNvSpPr>
          <p:nvPr>
            <p:ph type="sldNum" sz="quarter" idx="5"/>
          </p:nvPr>
        </p:nvSpPr>
        <p:spPr/>
        <p:txBody>
          <a:bodyPr/>
          <a:lstStyle/>
          <a:p>
            <a:fld id="{10AF6ED2-A02A-E748-9AC4-2821364718C2}" type="slidenum">
              <a:rPr lang="en-US" smtClean="0"/>
              <a:t>17</a:t>
            </a:fld>
            <a:endParaRPr lang="en-US"/>
          </a:p>
        </p:txBody>
      </p:sp>
    </p:spTree>
    <p:extLst>
      <p:ext uri="{BB962C8B-B14F-4D97-AF65-F5344CB8AC3E}">
        <p14:creationId xmlns:p14="http://schemas.microsoft.com/office/powerpoint/2010/main" val="80658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303030"/>
                </a:solidFill>
                <a:effectLst/>
                <a:latin typeface="Open Sans" panose="020B0606030504020204" pitchFamily="34" charset="0"/>
              </a:rPr>
              <a:t>In 2023, a handful of states established universal free school meals, and more states have considered similar programs in 2024. </a:t>
            </a:r>
            <a:r>
              <a:rPr lang="en-US" sz="2800" b="0" i="0" dirty="0">
                <a:solidFill>
                  <a:srgbClr val="303030"/>
                </a:solidFill>
                <a:effectLst/>
                <a:latin typeface="Open Sans" panose="020B0606030504020204" pitchFamily="34" charset="0"/>
              </a:rPr>
              <a:t>Currently, 8 states offer universal free school meals. </a:t>
            </a:r>
            <a:r>
              <a:rPr lang="en-US" sz="1800" dirty="0">
                <a:effectLst/>
                <a:latin typeface="Calibri" panose="020F0502020204030204" pitchFamily="34" charset="0"/>
                <a:ea typeface="Calibri" panose="020F0502020204030204" pitchFamily="34" charset="0"/>
              </a:rPr>
              <a:t>Virginia is exploring joining that list: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This bill convenes </a:t>
            </a:r>
            <a:r>
              <a:rPr lang="en-US" sz="2800" b="0" i="0">
                <a:solidFill>
                  <a:srgbClr val="303030"/>
                </a:solidFill>
                <a:effectLst/>
                <a:latin typeface="Open Sans" panose="020B0606030504020204" pitchFamily="34" charset="0"/>
              </a:rPr>
              <a:t>a stakeholder work group to study the estimated impact of offering free school meals to students statewide, identify options for reducing or eliminating student and school meal debt, and make recommendations on options for leveraging other programs funded at the state and federal levels for the provision of student school meals. </a:t>
            </a:r>
            <a:endParaRPr lang="en-US" sz="2800" b="0" i="0" dirty="0">
              <a:solidFill>
                <a:srgbClr val="303030"/>
              </a:solidFill>
              <a:effectLst/>
              <a:latin typeface="Open Sans" panose="020B0606030504020204" pitchFamily="34" charset="0"/>
            </a:endParaRPr>
          </a:p>
          <a:p>
            <a:pPr algn="l" rtl="0" fontAlgn="base"/>
            <a:endParaRPr lang="en-US" sz="2800" b="0" i="0">
              <a:solidFill>
                <a:srgbClr val="30303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18</a:t>
            </a:fld>
            <a:endParaRPr lang="en-US"/>
          </a:p>
        </p:txBody>
      </p:sp>
    </p:spTree>
    <p:extLst>
      <p:ext uri="{BB962C8B-B14F-4D97-AF65-F5344CB8AC3E}">
        <p14:creationId xmlns:p14="http://schemas.microsoft.com/office/powerpoint/2010/main" val="223084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42:notes"/>
          <p:cNvSpPr>
            <a:spLocks noGrp="1" noRot="1" noChangeAspect="1"/>
          </p:cNvSpPr>
          <p:nvPr>
            <p:ph type="sldImg" idx="2"/>
          </p:nvPr>
        </p:nvSpPr>
        <p:spPr>
          <a:xfrm>
            <a:off x="785813" y="1230313"/>
            <a:ext cx="5907087" cy="3322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42: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atin typeface="+mn-lt"/>
              </a:rPr>
              <a:t>Mental health and wellness are a critical part of students’ overall health and are indicators of educational engagement and academic success. States have sought to expand access to mental health services and opportunities during school hours and at school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dirty="0">
              <a:latin typeface="+mn-lt"/>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first two trends here go hand-in-hand. States are seeking to raise awareness and increase reactivity among both students and staff around mental and behavioral health needs.  </a:t>
            </a:r>
          </a:p>
          <a:p>
            <a:pPr marL="0" marR="0" lvl="0" indent="0" fontAlgn="base">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States have begun to introduce mental health literacy in the curriculum, requiring instruction in mental health issues as part of broader health instruction at various grade levels. This may include recognizing signs and symptoms of depression or mental illness, destigmatizing mental health problems, or providing resources available to address mental health.  </a:t>
            </a:r>
          </a:p>
          <a:p>
            <a:pPr marL="0" marR="0" lvl="0" indent="0" fontAlgn="base">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Additionally, staff may be required to complete in-service training or professional development to better identify symptoms in students. These requirements are expanding beyond classroom teachers and health professionals to coaches, other staff, and individuals in contact with students. </a:t>
            </a:r>
          </a:p>
          <a:p>
            <a:pPr marL="0" marR="0" lvl="0" indent="0" fontAlgn="base">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States have also passed or considered legislation around requiring mental health screenings for students. These aim to identify students who need support and to pair them with therapy and other care option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dirty="0">
              <a:latin typeface="+mn-lt"/>
            </a:endParaRPr>
          </a:p>
        </p:txBody>
      </p:sp>
      <p:sp>
        <p:nvSpPr>
          <p:cNvPr id="1338" name="Google Shape;1338;p42:notes"/>
          <p:cNvSpPr txBox="1">
            <a:spLocks noGrp="1"/>
          </p:cNvSpPr>
          <p:nvPr>
            <p:ph type="sldNum" idx="12"/>
          </p:nvPr>
        </p:nvSpPr>
        <p:spPr>
          <a:xfrm>
            <a:off x="0" y="0"/>
            <a:ext cx="3200000" cy="3150000"/>
          </a:xfrm>
          <a:prstGeom prst="rect">
            <a:avLst/>
          </a:prstGeom>
          <a:noFill/>
          <a:ln>
            <a:noFill/>
          </a:ln>
        </p:spPr>
        <p:txBody>
          <a:bodyPr spcFirstLastPara="1" wrap="square" lIns="96634" tIns="48304" rIns="96634" bIns="48304" anchor="t" anchorCtr="0">
            <a:noAutofit/>
          </a:bodyPr>
          <a:lstStyle/>
          <a:p>
            <a:pPr defTabSz="966506">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66506">
                <a:buClr>
                  <a:srgbClr val="000000"/>
                </a:buClr>
                <a:buSzPts val="1200"/>
                <a:defRPr/>
              </a:pPr>
              <a:t>19</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60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As Deputy Commissioner Hewes shared, my name is Joel Moore and I am the assistant director of state relations at Education Commission of the States. I’m here today with Zeke Perez, assistant director of policy here at ECS, with the hopes of sharing with you all a bit about the national landscape of student health and wellness policy.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73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Illinois enacted legislation that requires teachers and other staff to be trained in a wide variety of student health and wellness topics to maintain their licensure, including: health conditions of students, SEL, warning signs of mental illness and suicidal tendencies, responding to abuse and violence.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Maryland enacted legislation for the training of coaches in recognizing mental health issues in students. </a:t>
            </a:r>
          </a:p>
        </p:txBody>
      </p:sp>
      <p:sp>
        <p:nvSpPr>
          <p:cNvPr id="4" name="Slide Number Placeholder 3"/>
          <p:cNvSpPr>
            <a:spLocks noGrp="1"/>
          </p:cNvSpPr>
          <p:nvPr>
            <p:ph type="sldNum" sz="quarter" idx="5"/>
          </p:nvPr>
        </p:nvSpPr>
        <p:spPr/>
        <p:txBody>
          <a:bodyPr/>
          <a:lstStyle/>
          <a:p>
            <a:fld id="{10AF6ED2-A02A-E748-9AC4-2821364718C2}" type="slidenum">
              <a:rPr lang="en-US" smtClean="0"/>
              <a:t>20</a:t>
            </a:fld>
            <a:endParaRPr lang="en-US"/>
          </a:p>
        </p:txBody>
      </p:sp>
    </p:spTree>
    <p:extLst>
      <p:ext uri="{BB962C8B-B14F-4D97-AF65-F5344CB8AC3E}">
        <p14:creationId xmlns:p14="http://schemas.microsoft.com/office/powerpoint/2010/main" val="60628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282924"/>
                </a:solidFill>
                <a:effectLst/>
                <a:latin typeface="freight-text-pro"/>
              </a:rPr>
              <a:t>The act creates the sixth through twelfth grade mental health screening program administered by the behavioral health administration (BHA) to identify risks and provide resources and referrals related to student mental and emotional health needs. The act allows any public school that serves any of grades 6 through 12 and meets certain requirements to participate in the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b="0" i="0">
              <a:solidFill>
                <a:srgbClr val="282924"/>
              </a:solidFill>
              <a:effectLst/>
              <a:latin typeface="freight-text-pro"/>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282924"/>
                </a:solidFill>
                <a:effectLst/>
                <a:latin typeface="freight-text-pro"/>
                <a:ea typeface="Calibri" panose="020F0502020204030204" pitchFamily="34" charset="0"/>
              </a:rPr>
              <a:t>Allows a parental opt-out. </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21</a:t>
            </a:fld>
            <a:endParaRPr lang="en-US"/>
          </a:p>
        </p:txBody>
      </p:sp>
    </p:spTree>
    <p:extLst>
      <p:ext uri="{BB962C8B-B14F-4D97-AF65-F5344CB8AC3E}">
        <p14:creationId xmlns:p14="http://schemas.microsoft.com/office/powerpoint/2010/main" val="416562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42:notes"/>
          <p:cNvSpPr>
            <a:spLocks noGrp="1" noRot="1" noChangeAspect="1"/>
          </p:cNvSpPr>
          <p:nvPr>
            <p:ph type="sldImg" idx="2"/>
          </p:nvPr>
        </p:nvSpPr>
        <p:spPr>
          <a:xfrm>
            <a:off x="785813" y="1230313"/>
            <a:ext cx="5907087" cy="3322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42: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a:lnSpc>
                <a:spcPct val="107000"/>
              </a:lnSpc>
              <a:spcAft>
                <a:spcPts val="845"/>
              </a:spcAft>
            </a:pPr>
            <a:r>
              <a:rPr lang="en-US" sz="6000" b="0" i="0">
                <a:solidFill>
                  <a:schemeClr val="tx1"/>
                </a:solidFill>
                <a:effectLst/>
                <a:latin typeface="+mn-lt"/>
              </a:rPr>
              <a:t>State efforts focused on providing more health and mental health professionals, targeting improved student to professional ratios. </a:t>
            </a:r>
            <a:endParaRPr lang="en-US" sz="1800" b="1" i="0">
              <a:solidFill>
                <a:srgbClr val="000000"/>
              </a:solidFill>
              <a:effectLst/>
              <a:latin typeface="Calibri" panose="020F0502020204030204" pitchFamily="34" charset="0"/>
            </a:endParaRPr>
          </a:p>
          <a:p>
            <a:pPr>
              <a:lnSpc>
                <a:spcPct val="107000"/>
              </a:lnSpc>
              <a:spcAft>
                <a:spcPts val="845"/>
              </a:spcAft>
            </a:pPr>
            <a:endParaRPr lang="en-US" sz="1800" b="1" i="0">
              <a:solidFill>
                <a:srgbClr val="000000"/>
              </a:solidFill>
              <a:effectLst/>
              <a:latin typeface="Calibri" panose="020F0502020204030204" pitchFamily="34" charset="0"/>
            </a:endParaRPr>
          </a:p>
          <a:p>
            <a:pPr>
              <a:lnSpc>
                <a:spcPct val="107000"/>
              </a:lnSpc>
              <a:spcAft>
                <a:spcPts val="845"/>
              </a:spcAft>
            </a:pPr>
            <a:endParaRPr lang="en-US" sz="1800" b="1" i="0">
              <a:solidFill>
                <a:srgbClr val="000000"/>
              </a:solidFill>
              <a:effectLst/>
              <a:latin typeface="Calibri" panose="020F0502020204030204" pitchFamily="34" charset="0"/>
            </a:endParaRPr>
          </a:p>
        </p:txBody>
      </p:sp>
      <p:sp>
        <p:nvSpPr>
          <p:cNvPr id="1338" name="Google Shape;1338;p42:notes"/>
          <p:cNvSpPr txBox="1">
            <a:spLocks noGrp="1"/>
          </p:cNvSpPr>
          <p:nvPr>
            <p:ph type="sldNum" idx="12"/>
          </p:nvPr>
        </p:nvSpPr>
        <p:spPr>
          <a:xfrm>
            <a:off x="0" y="0"/>
            <a:ext cx="3200000" cy="3150000"/>
          </a:xfrm>
          <a:prstGeom prst="rect">
            <a:avLst/>
          </a:prstGeom>
          <a:noFill/>
          <a:ln>
            <a:noFill/>
          </a:ln>
        </p:spPr>
        <p:txBody>
          <a:bodyPr spcFirstLastPara="1" wrap="square" lIns="96634" tIns="48304" rIns="96634" bIns="48304" anchor="t" anchorCtr="0">
            <a:noAutofit/>
          </a:bodyPr>
          <a:lstStyle/>
          <a:p>
            <a:pPr defTabSz="966506">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66506">
                <a:buClr>
                  <a:srgbClr val="000000"/>
                </a:buClr>
                <a:buSzPts val="1200"/>
                <a:defRPr/>
              </a:pPr>
              <a:t>22</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333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Association of School Psychologists</a:t>
            </a:r>
          </a:p>
          <a:p>
            <a:endParaRPr lang="en-US" dirty="0"/>
          </a:p>
          <a:p>
            <a:r>
              <a:rPr lang="en-US" dirty="0"/>
              <a:t>American School Counselors Association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253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42:notes"/>
          <p:cNvSpPr>
            <a:spLocks noGrp="1" noRot="1" noChangeAspect="1"/>
          </p:cNvSpPr>
          <p:nvPr>
            <p:ph type="sldImg" idx="2"/>
          </p:nvPr>
        </p:nvSpPr>
        <p:spPr>
          <a:xfrm>
            <a:off x="785813" y="1230313"/>
            <a:ext cx="5907087" cy="3322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42: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a:lnSpc>
                <a:spcPct val="107000"/>
              </a:lnSpc>
              <a:spcAft>
                <a:spcPts val="845"/>
              </a:spcAft>
            </a:pPr>
            <a:r>
              <a:rPr lang="en-US" sz="1800" b="1" i="0" dirty="0">
                <a:solidFill>
                  <a:srgbClr val="000000"/>
                </a:solidFill>
                <a:effectLst/>
                <a:latin typeface="Calibri" panose="020F0502020204030204" pitchFamily="34" charset="0"/>
              </a:rPr>
              <a:t>Barriers</a:t>
            </a:r>
          </a:p>
          <a:p>
            <a:pPr>
              <a:lnSpc>
                <a:spcPct val="107000"/>
              </a:lnSpc>
              <a:spcAft>
                <a:spcPts val="845"/>
              </a:spcAft>
            </a:pPr>
            <a:r>
              <a:rPr lang="en-US" sz="1800" b="0" i="0" dirty="0">
                <a:solidFill>
                  <a:srgbClr val="000000"/>
                </a:solidFill>
                <a:effectLst/>
                <a:latin typeface="Calibri" panose="020F0502020204030204" pitchFamily="34" charset="0"/>
              </a:rPr>
              <a:t>States are seeking to employ more health and mental health professionals in schools, but are facing barriers similar to those seen in recruiting and retaining teachers. States are struggling to build a pipeline that produces a sufficient number of professionals graduating and seeking jobs. They are also facing issues retaining staff, as well as the issue of sustainable funding to recruit, retain, or support staff. </a:t>
            </a:r>
          </a:p>
          <a:p>
            <a:pPr>
              <a:lnSpc>
                <a:spcPct val="107000"/>
              </a:lnSpc>
              <a:spcAft>
                <a:spcPts val="845"/>
              </a:spcAft>
            </a:pPr>
            <a:endParaRPr lang="en-US" sz="1800" b="0" i="0" dirty="0">
              <a:solidFill>
                <a:srgbClr val="000000"/>
              </a:solidFill>
              <a:effectLst/>
              <a:latin typeface="Calibri" panose="020F0502020204030204" pitchFamily="34" charset="0"/>
            </a:endParaRPr>
          </a:p>
          <a:p>
            <a:pPr>
              <a:lnSpc>
                <a:spcPct val="107000"/>
              </a:lnSpc>
              <a:spcAft>
                <a:spcPts val="845"/>
              </a:spcAft>
            </a:pPr>
            <a:r>
              <a:rPr lang="en-US" sz="1800" b="0" i="0" dirty="0">
                <a:solidFill>
                  <a:srgbClr val="000000"/>
                </a:solidFill>
                <a:effectLst/>
                <a:latin typeface="Calibri" panose="020F0502020204030204" pitchFamily="34" charset="0"/>
              </a:rPr>
              <a:t>In response states are: </a:t>
            </a:r>
          </a:p>
          <a:p>
            <a:pPr marL="285750" marR="0" lvl="0" indent="-285750" algn="l" defTabSz="914400" rtl="0" eaLnBrk="1" fontAlgn="auto" latinLnBrk="0" hangingPunct="1">
              <a:lnSpc>
                <a:spcPct val="107000"/>
              </a:lnSpc>
              <a:spcBef>
                <a:spcPts val="0"/>
              </a:spcBef>
              <a:spcAft>
                <a:spcPts val="845"/>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Creating mental health workforce programs to provide incentives to those entering the field.  </a:t>
            </a:r>
          </a:p>
          <a:p>
            <a:pPr marL="285750" marR="0" lvl="0" indent="-285750" algn="l" defTabSz="914400" rtl="0" eaLnBrk="1" fontAlgn="auto" latinLnBrk="0" hangingPunct="1">
              <a:lnSpc>
                <a:spcPct val="107000"/>
              </a:lnSpc>
              <a:spcBef>
                <a:spcPts val="0"/>
              </a:spcBef>
              <a:spcAft>
                <a:spcPts val="845"/>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States are also considering alternatives around licensure requirements to allow individuals with certain mental health certification to work in schools.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45"/>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Interstate licensure compacts</a:t>
            </a:r>
          </a:p>
          <a:p>
            <a:pPr marL="285750" marR="0" lvl="0" indent="-285750" algn="l" defTabSz="914400" rtl="0" eaLnBrk="1" fontAlgn="auto" latinLnBrk="0" hangingPunct="1">
              <a:lnSpc>
                <a:spcPct val="107000"/>
              </a:lnSpc>
              <a:spcBef>
                <a:spcPts val="0"/>
              </a:spcBef>
              <a:spcAft>
                <a:spcPts val="845"/>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Funding infrastructure to create more education facilities to create school health professionals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45"/>
              </a:spcAft>
              <a:buClrTx/>
              <a:buSzTx/>
              <a:buFont typeface="Arial" panose="020B0604020202020204" pitchFamily="34" charset="0"/>
              <a:buChar char="•"/>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45"/>
              </a:spcAft>
            </a:pPr>
            <a:endParaRPr lang="en-US" sz="1800" b="0" i="0" dirty="0">
              <a:solidFill>
                <a:srgbClr val="000000"/>
              </a:solidFill>
              <a:effectLst/>
              <a:latin typeface="Calibri" panose="020F0502020204030204" pitchFamily="34" charset="0"/>
            </a:endParaRPr>
          </a:p>
        </p:txBody>
      </p:sp>
      <p:sp>
        <p:nvSpPr>
          <p:cNvPr id="1338" name="Google Shape;1338;p42:notes"/>
          <p:cNvSpPr txBox="1">
            <a:spLocks noGrp="1"/>
          </p:cNvSpPr>
          <p:nvPr>
            <p:ph type="sldNum" idx="12"/>
          </p:nvPr>
        </p:nvSpPr>
        <p:spPr>
          <a:xfrm>
            <a:off x="0" y="0"/>
            <a:ext cx="3200000" cy="3150000"/>
          </a:xfrm>
          <a:prstGeom prst="rect">
            <a:avLst/>
          </a:prstGeom>
          <a:noFill/>
          <a:ln>
            <a:noFill/>
          </a:ln>
        </p:spPr>
        <p:txBody>
          <a:bodyPr spcFirstLastPara="1" wrap="square" lIns="96634" tIns="48304" rIns="96634" bIns="48304" anchor="t" anchorCtr="0">
            <a:noAutofit/>
          </a:bodyPr>
          <a:lstStyle/>
          <a:p>
            <a:pPr defTabSz="966506">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66506">
                <a:buClr>
                  <a:srgbClr val="000000"/>
                </a:buClr>
                <a:buSzPts val="1200"/>
                <a:defRPr/>
              </a:pPr>
              <a:t>24</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988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333333"/>
                </a:solidFill>
                <a:effectLst/>
                <a:latin typeface="Arial" panose="020B0604020202020204" pitchFamily="34" charset="0"/>
              </a:rPr>
              <a:t>This Act establishes a mental health services unit for Delaware high schools. The unit is phased in over 3 years, beginning in FY2024, to arrive at a final ratio of 250 full-time equivalent students grades 9-12 for a full-time school counselor, school social worker, or licensed clinical social worker. Additionally, a unit ratio of 700 full time equivalent students for grades 9-12 for employment of a full-time school psychologist.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b="0" i="0">
              <a:solidFill>
                <a:srgbClr val="333333"/>
              </a:solidFill>
              <a:effectLst/>
              <a:latin typeface="Arial" panose="020B060402020202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333333"/>
                </a:solidFill>
                <a:effectLst/>
                <a:latin typeface="Arial" panose="020B0604020202020204" pitchFamily="34" charset="0"/>
                <a:ea typeface="Calibri" panose="020F0502020204030204" pitchFamily="34" charset="0"/>
              </a:rPr>
              <a:t>The legislation directly references the recommended ratios proposed by national organizations.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b="0" i="0">
              <a:solidFill>
                <a:srgbClr val="333333"/>
              </a:solidFill>
              <a:effectLst/>
              <a:latin typeface="Arial" panose="020B060402020202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b="0" i="0">
              <a:solidFill>
                <a:srgbClr val="333333"/>
              </a:solidFill>
              <a:effectLst/>
              <a:latin typeface="Arial" panose="020B060402020202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a:solidFill>
                  <a:srgbClr val="333333"/>
                </a:solidFill>
                <a:effectLst/>
                <a:latin typeface="Arial" panose="020B0604020202020204" pitchFamily="34" charset="0"/>
                <a:ea typeface="Calibri" panose="020F0502020204030204" pitchFamily="34" charset="0"/>
              </a:rPr>
              <a:t>Ohio school psychologist intern program, w/ $3 million allocated annually. </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25</a:t>
            </a:fld>
            <a:endParaRPr lang="en-US"/>
          </a:p>
        </p:txBody>
      </p:sp>
    </p:spTree>
    <p:extLst>
      <p:ext uri="{BB962C8B-B14F-4D97-AF65-F5344CB8AC3E}">
        <p14:creationId xmlns:p14="http://schemas.microsoft.com/office/powerpoint/2010/main" val="3935775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Licensure alternatives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Virginia also has a program to place mental health graduate students in school district positions.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Colorado this year also enacted an interstate school psychologist licensure compact.</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a:solidFill>
                  <a:srgbClr val="303030"/>
                </a:solidFill>
                <a:effectLst/>
                <a:latin typeface="Open Sans" panose="020B0606030504020204" pitchFamily="34" charset="0"/>
              </a:rPr>
              <a:t>Enacts the School Psychologists Licensure Interstate Compact to facilitate the interstate practice of school psychology and to allow for increased availability of school psychological services. The compact establishes a pathway to allow school psychologists to obtain equivalent licenses to provide services in any member state.</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26</a:t>
            </a:fld>
            <a:endParaRPr lang="en-US"/>
          </a:p>
        </p:txBody>
      </p:sp>
    </p:spTree>
    <p:extLst>
      <p:ext uri="{BB962C8B-B14F-4D97-AF65-F5344CB8AC3E}">
        <p14:creationId xmlns:p14="http://schemas.microsoft.com/office/powerpoint/2010/main" val="395010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40: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Pts val="1100"/>
              <a:buFont typeface="Arial" panose="020B0604020202020204" pitchFamily="34" charset="0"/>
              <a:buNone/>
              <a:tabLst/>
              <a:defRPr/>
            </a:pPr>
            <a:r>
              <a:rPr lang="en-US" sz="1200" b="0" i="0" u="none" strike="noStrike" dirty="0">
                <a:solidFill>
                  <a:srgbClr val="000000"/>
                </a:solidFill>
                <a:effectLst/>
                <a:latin typeface="Century Gothic" panose="020B0502020202020204" pitchFamily="34" charset="0"/>
              </a:rPr>
              <a:t>With COVID relief funds </a:t>
            </a:r>
            <a:r>
              <a:rPr lang="en-US" sz="1200" b="0" i="0" u="none" strike="noStrike">
                <a:solidFill>
                  <a:srgbClr val="000000"/>
                </a:solidFill>
                <a:effectLst/>
                <a:latin typeface="Century Gothic" panose="020B0502020202020204" pitchFamily="34" charset="0"/>
              </a:rPr>
              <a:t>and </a:t>
            </a:r>
            <a:r>
              <a:rPr lang="en-US" sz="1200" b="0" i="0" u="none" strike="noStrike" dirty="0">
                <a:solidFill>
                  <a:srgbClr val="000000"/>
                </a:solidFill>
                <a:effectLst/>
                <a:latin typeface="Century Gothic" panose="020B0502020202020204" pitchFamily="34" charset="0"/>
              </a:rPr>
              <a:t>ESSER funds drying up</a:t>
            </a:r>
            <a:r>
              <a:rPr lang="en-US" sz="1200" b="0" i="0" u="none" strike="noStrike">
                <a:solidFill>
                  <a:srgbClr val="000000"/>
                </a:solidFill>
                <a:effectLst/>
                <a:latin typeface="Century Gothic" panose="020B0502020202020204" pitchFamily="34" charset="0"/>
              </a:rPr>
              <a:t>, states </a:t>
            </a:r>
            <a:r>
              <a:rPr lang="en-US" sz="1200" b="0" i="0" u="none" strike="noStrike" dirty="0">
                <a:solidFill>
                  <a:srgbClr val="000000"/>
                </a:solidFill>
                <a:effectLst/>
                <a:latin typeface="Century Gothic" panose="020B0502020202020204" pitchFamily="34" charset="0"/>
              </a:rPr>
              <a:t>are relying </a:t>
            </a:r>
            <a:r>
              <a:rPr lang="en-US" sz="1200" b="0" i="0" u="none" strike="noStrike">
                <a:solidFill>
                  <a:srgbClr val="000000"/>
                </a:solidFill>
                <a:effectLst/>
                <a:latin typeface="Century Gothic" panose="020B0502020202020204" pitchFamily="34" charset="0"/>
              </a:rPr>
              <a:t>on and </a:t>
            </a:r>
            <a:r>
              <a:rPr lang="en-US" sz="1200" b="0" i="0" u="none" strike="noStrike" dirty="0">
                <a:solidFill>
                  <a:srgbClr val="000000"/>
                </a:solidFill>
                <a:effectLst/>
                <a:latin typeface="Century Gothic" panose="020B0502020202020204" pitchFamily="34" charset="0"/>
              </a:rPr>
              <a:t>approving Medicare funding as a way to continue services. </a:t>
            </a:r>
            <a:endParaRPr lang="en-US" sz="1200" b="0" i="0">
              <a:solidFill>
                <a:srgbClr val="444444"/>
              </a:solidFill>
              <a:effectLst/>
              <a:latin typeface="Arial" panose="020B0604020202020204" pitchFamily="34" charset="0"/>
            </a:endParaRPr>
          </a:p>
          <a:p>
            <a:pPr marL="228600" lvl="0" indent="0" algn="l" rtl="0">
              <a:lnSpc>
                <a:spcPct val="100000"/>
              </a:lnSpc>
              <a:spcBef>
                <a:spcPts val="0"/>
              </a:spcBef>
              <a:spcAft>
                <a:spcPts val="0"/>
              </a:spcAft>
              <a:buSzPts val="1100"/>
              <a:buFont typeface="Arial" panose="020B0604020202020204" pitchFamily="34" charset="0"/>
              <a:buNone/>
            </a:pPr>
            <a:endParaRPr lang="en-US"/>
          </a:p>
        </p:txBody>
      </p:sp>
      <p:sp>
        <p:nvSpPr>
          <p:cNvPr id="1310" name="Google Shape;1310;p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065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40: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Pts val="1100"/>
              <a:buFont typeface="Arial" panose="020B0604020202020204" pitchFamily="34" charset="0"/>
              <a:buNone/>
              <a:tabLst/>
              <a:defRPr/>
            </a:pPr>
            <a:r>
              <a:rPr lang="en-US" sz="1200" b="0" i="0" u="none" strike="noStrike">
                <a:solidFill>
                  <a:srgbClr val="000000"/>
                </a:solidFill>
                <a:effectLst/>
                <a:latin typeface="Century Gothic" panose="020B0502020202020204" pitchFamily="34" charset="0"/>
              </a:rPr>
              <a:t>Technology and how it effects a student’s ability to learn in schools has been a common trend for years. But with technology developing more and the emergence of AI in school settings, states have been monitoring the emergence closely and continue to discuss the possible health implications it may have on students and their social and emotional learning.</a:t>
            </a:r>
            <a:r>
              <a:rPr lang="en-US" sz="1200" b="0" i="0">
                <a:solidFill>
                  <a:srgbClr val="000000"/>
                </a:solidFill>
                <a:effectLst/>
                <a:latin typeface="Century Gothic" panose="020B0502020202020204" pitchFamily="34" charset="0"/>
              </a:rPr>
              <a:t>​ We’ve also seen a recent uptick in states banning cell phones in schools. </a:t>
            </a:r>
            <a:endParaRPr lang="en-US" sz="1200" b="0" i="0">
              <a:solidFill>
                <a:srgbClr val="444444"/>
              </a:solidFill>
              <a:effectLst/>
              <a:latin typeface="Arial" panose="020B0604020202020204" pitchFamily="34" charset="0"/>
            </a:endParaRPr>
          </a:p>
          <a:p>
            <a:pPr marL="228600" lvl="0" indent="0" algn="l" rtl="0">
              <a:lnSpc>
                <a:spcPct val="100000"/>
              </a:lnSpc>
              <a:spcBef>
                <a:spcPts val="0"/>
              </a:spcBef>
              <a:spcAft>
                <a:spcPts val="0"/>
              </a:spcAft>
              <a:buSzPts val="1100"/>
              <a:buFont typeface="Arial" panose="020B0604020202020204" pitchFamily="34" charset="0"/>
              <a:buNone/>
            </a:pPr>
            <a:endParaRPr lang="en-US"/>
          </a:p>
        </p:txBody>
      </p:sp>
      <p:sp>
        <p:nvSpPr>
          <p:cNvPr id="1310" name="Google Shape;1310;p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30360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Cell phone state</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29</a:t>
            </a:fld>
            <a:endParaRPr lang="en-US"/>
          </a:p>
        </p:txBody>
      </p:sp>
    </p:spTree>
    <p:extLst>
      <p:ext uri="{BB962C8B-B14F-4D97-AF65-F5344CB8AC3E}">
        <p14:creationId xmlns:p14="http://schemas.microsoft.com/office/powerpoint/2010/main" val="263349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Before we get started, I think it’s important that you know a little bit about ECS and some ways that we may be able to support your work. ECS is a national, nonpartisan, nonadvocacy education policy organization created back in the 1960s through the passage of the interstate Compact for Education. All 50 states, the territories, and the District of Columbia signed on to the Compact with the goal that states should collaborate and share ideas as they work through challenges and policy solutions – specifically relating to education. The idea being that states should learn from one another and that, while no single policy is going to work in every state, leaders can learn from one another’s experiences.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On a personal note, before heading to ECS, I worked for 11 years in the nonpartisan bill drafting office for the Colorado legislature, including 9 sessions as the amendment clerk for the Colorado house, so I understand and appreciate how much you have on your plates right now and just how important it is to have good, accurate, unbiased information on hand as you talk through the solutions that are going to work best for the students of Connecticut.</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As I mentioned, we are nonpartisan and we do not advocate for any specific policy solutions. We can’t tell you what would work best for Connecticut, but we can tell you what 49 other states and the territories have done and what that looks like for them.  You know your state better than anyone.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We are unique from other orgs in a couple of ways - in that we work across the entire education spectrum, from early learning to postsecondary and workforce, and unique in that we serve </a:t>
            </a:r>
            <a:r>
              <a:rPr lang="en-US" sz="1800" i="1">
                <a:effectLst/>
                <a:latin typeface="Calibri" panose="020F0502020204030204" pitchFamily="34" charset="0"/>
                <a:ea typeface="Calibri" panose="020F0502020204030204" pitchFamily="34" charset="0"/>
                <a:cs typeface="Arial" panose="020B0604020202020204" pitchFamily="34" charset="0"/>
              </a:rPr>
              <a:t>all</a:t>
            </a:r>
            <a:r>
              <a:rPr lang="en-US" sz="1800">
                <a:effectLst/>
                <a:latin typeface="Calibri" panose="020F0502020204030204" pitchFamily="34" charset="0"/>
                <a:ea typeface="Calibri" panose="020F0502020204030204" pitchFamily="34" charset="0"/>
                <a:cs typeface="Arial" panose="020B0604020202020204" pitchFamily="34" charset="0"/>
              </a:rPr>
              <a:t> education policymakers throughout the states. We have the opportunity to bring together Governor’s offices, state departments of education, state boards of education, higher education department and legislators.</a:t>
            </a:r>
          </a:p>
          <a:p>
            <a:endParaRPr lang="en-US" b="1" u="sng"/>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a:t>
            </a:fld>
            <a:endParaRPr lang="en-US">
              <a:solidFill>
                <a:prstClr val="black"/>
              </a:solidFill>
              <a:latin typeface="Calibri"/>
            </a:endParaRPr>
          </a:p>
        </p:txBody>
      </p:sp>
    </p:spTree>
    <p:extLst>
      <p:ext uri="{BB962C8B-B14F-4D97-AF65-F5344CB8AC3E}">
        <p14:creationId xmlns:p14="http://schemas.microsoft.com/office/powerpoint/2010/main" val="236861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Cell phone local</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0AF6ED2-A02A-E748-9AC4-2821364718C2}" type="slidenum">
              <a:rPr lang="en-US" smtClean="0"/>
              <a:t>30</a:t>
            </a:fld>
            <a:endParaRPr lang="en-US"/>
          </a:p>
        </p:txBody>
      </p:sp>
    </p:spTree>
    <p:extLst>
      <p:ext uri="{BB962C8B-B14F-4D97-AF65-F5344CB8AC3E}">
        <p14:creationId xmlns:p14="http://schemas.microsoft.com/office/powerpoint/2010/main" val="1279423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000"/>
              <a:buFont typeface="Symbol" panose="05050102010706020507" pitchFamily="18" charset="2"/>
              <a:buNone/>
              <a:tabLst>
                <a:tab pos="228600" algn="l"/>
              </a:tabLs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states have increased flexibility to allow students to take time off for mental health issues. </a:t>
            </a:r>
          </a:p>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cs typeface="Times New Roman" panose="02020603050405020304" pitchFamily="18" charset="0"/>
              </a:rPr>
              <a:t>These allowances provide that days off for mental health will not count against students unexcused absence totals.</a:t>
            </a:r>
            <a:endParaRPr lang="en-US" dirty="0"/>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31</a:t>
            </a:fld>
            <a:endParaRPr lang="en-US">
              <a:solidFill>
                <a:prstClr val="black"/>
              </a:solidFill>
              <a:latin typeface="Calibri"/>
            </a:endParaRPr>
          </a:p>
        </p:txBody>
      </p:sp>
    </p:spTree>
    <p:extLst>
      <p:ext uri="{BB962C8B-B14F-4D97-AF65-F5344CB8AC3E}">
        <p14:creationId xmlns:p14="http://schemas.microsoft.com/office/powerpoint/2010/main" val="567370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Illinois passed legislation to allow districts to provide students with relaxation activities to improve mental and physical health for at least 20 minutes a week.  </a:t>
            </a:r>
          </a:p>
          <a:p>
            <a:pPr marL="342900" marR="0" lvl="0" indent="-342900" fontAlgn="base">
              <a:spcBef>
                <a:spcPts val="0"/>
              </a:spcBef>
              <a:spcAft>
                <a:spcPts val="0"/>
              </a:spcAft>
              <a:buSzPts val="1000"/>
              <a:buFont typeface="Courier New" panose="02070309020205020404" pitchFamily="49" charset="0"/>
              <a:buChar char="o"/>
              <a:tabLst>
                <a:tab pos="2286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initial bill would have required it and made it more frequent. The final bill just allows it.  </a:t>
            </a:r>
          </a:p>
          <a:p>
            <a:pPr marL="342900" marR="0" lvl="0" indent="-342900" fontAlgn="base">
              <a:spcBef>
                <a:spcPts val="0"/>
              </a:spcBef>
              <a:spcAft>
                <a:spcPts val="0"/>
              </a:spcAft>
              <a:buSzPts val="1000"/>
              <a:buFont typeface="Courier New" panose="02070309020205020404" pitchFamily="49" charset="0"/>
              <a:buChar char="o"/>
              <a:tabLst>
                <a:tab pos="2286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Provides that districts may partner with local community-based organizations to provide relaxation activities.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32</a:t>
            </a:fld>
            <a:endParaRPr lang="en-US">
              <a:solidFill>
                <a:prstClr val="black"/>
              </a:solidFill>
              <a:latin typeface="Calibri"/>
            </a:endParaRPr>
          </a:p>
        </p:txBody>
      </p:sp>
    </p:spTree>
    <p:extLst>
      <p:ext uri="{BB962C8B-B14F-4D97-AF65-F5344CB8AC3E}">
        <p14:creationId xmlns:p14="http://schemas.microsoft.com/office/powerpoint/2010/main" val="899444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efforts here have slowed down in recent years, some states have considered policies directed at adjacent issues related to teacher stress. </a:t>
            </a:r>
          </a:p>
          <a:p>
            <a:endParaRPr lang="en-US" dirty="0"/>
          </a:p>
          <a:p>
            <a:r>
              <a:rPr lang="en-US" dirty="0"/>
              <a:t>In 2021, Washington enacted legislation requiring the state and districts to provide teachers with resources to combat secondary trauma – or compassion fatigue – to address secondary stress. </a:t>
            </a:r>
          </a:p>
          <a:p>
            <a:endParaRPr lang="en-US" dirty="0"/>
          </a:p>
          <a:p>
            <a:r>
              <a:rPr lang="en-US" dirty="0"/>
              <a:t>States have also looked at teacher mentorship as a solution to make teachers feel supported in their career or at implementing planning time and reduced work hours. </a:t>
            </a:r>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33</a:t>
            </a:fld>
            <a:endParaRPr lang="en-US">
              <a:solidFill>
                <a:prstClr val="black"/>
              </a:solidFill>
              <a:latin typeface="Calibri"/>
            </a:endParaRPr>
          </a:p>
        </p:txBody>
      </p:sp>
    </p:spTree>
    <p:extLst>
      <p:ext uri="{BB962C8B-B14F-4D97-AF65-F5344CB8AC3E}">
        <p14:creationId xmlns:p14="http://schemas.microsoft.com/office/powerpoint/2010/main" val="2287199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way to address the underlying factors that cause chronic absenteeism, Maryland undertook a series of approaches related to wellness, mental health, and bullying, among others. The Maryland Mental Health Response Program includes the Maryland School Mental Health Team which supports districts and schools through professional support and consultation services to enhance the work of school psychologists, counselors, social workers, and other professionals. </a:t>
            </a:r>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34</a:t>
            </a:fld>
            <a:endParaRPr lang="en-US">
              <a:solidFill>
                <a:prstClr val="black"/>
              </a:solidFill>
              <a:latin typeface="Calibri"/>
            </a:endParaRPr>
          </a:p>
        </p:txBody>
      </p:sp>
    </p:spTree>
    <p:extLst>
      <p:ext uri="{BB962C8B-B14F-4D97-AF65-F5344CB8AC3E}">
        <p14:creationId xmlns:p14="http://schemas.microsoft.com/office/powerpoint/2010/main" val="232872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000"/>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West Virginia legislation on eating disorders: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228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Requires all school employees and school district volunteers to complete training every three years on how to recognize, prevent, and respond to student’s eating disorders and self-harm behaviors. WVDE also created guidance for educators and employees with training and related resources.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35</a:t>
            </a:fld>
            <a:endParaRPr lang="en-US">
              <a:solidFill>
                <a:prstClr val="black"/>
              </a:solidFill>
              <a:latin typeface="Calibri"/>
            </a:endParaRPr>
          </a:p>
        </p:txBody>
      </p:sp>
    </p:spTree>
    <p:extLst>
      <p:ext uri="{BB962C8B-B14F-4D97-AF65-F5344CB8AC3E}">
        <p14:creationId xmlns:p14="http://schemas.microsoft.com/office/powerpoint/2010/main" val="3661001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know you have a busy day and a full agenda ahead of you, with lots of different education topics to choose from. Whether we’re talking about improvements in fundamental subjects like math and reading, about student engagement and attendance, or about efforts to move students through the education to workforce spectrum, the physical and mental wellbeing of students and staff lies at the heart of all of those issues.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 you consider these issues today and as you head back to work to implement what you’ve learned, we hope you keep these students in mind and feel inspired by the efforts we shared today.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 We understand that many of you are educators in the school or at the district, and discussions of state policy may appear distant from your daily work. We share this national perspective in the hope that you, as the individuals who are often left to implement the policy that has been developed, are aware of these trends so that you can advocate for what you know to be the best interest of your students.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W</a:t>
            </a:r>
            <a:r>
              <a:rPr lang="en-US" sz="1800" dirty="0">
                <a:effectLst/>
                <a:latin typeface="Calibri" panose="020F0502020204030204" pitchFamily="34" charset="0"/>
                <a:ea typeface="Calibri" panose="020F0502020204030204" pitchFamily="34" charset="0"/>
              </a:rPr>
              <a:t>hile we won’t have time for Q&amp;A, Joel and I will be around most of this morning. Feel free to find us today or to reach out by email if you have any questions. Thank you!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12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3550" y="273050"/>
            <a:ext cx="1308100" cy="7350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966506">
              <a:defRPr/>
            </a:pPr>
            <a:fld id="{D18A6A0F-31F6-4158-8CF8-2E4890FF01A5}" type="slidenum">
              <a:rPr lang="en-US">
                <a:solidFill>
                  <a:prstClr val="black"/>
                </a:solidFill>
                <a:latin typeface="Calibri"/>
              </a:rPr>
              <a:pPr defTabSz="966506">
                <a:defRPr/>
              </a:pPr>
              <a:t>37</a:t>
            </a:fld>
            <a:endParaRPr lang="en-US">
              <a:solidFill>
                <a:prstClr val="black"/>
              </a:solidFill>
              <a:latin typeface="Calibri"/>
            </a:endParaRPr>
          </a:p>
        </p:txBody>
      </p:sp>
    </p:spTree>
    <p:extLst>
      <p:ext uri="{BB962C8B-B14F-4D97-AF65-F5344CB8AC3E}">
        <p14:creationId xmlns:p14="http://schemas.microsoft.com/office/powerpoint/2010/main" val="174096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 bit about how we do that, we have an amazing policy team that’s reviewing every piece of introduced education-related legislation around the country and maintains a databases with summaries of enacted legislation on education policies from preschool through postsecondary and the workforce.  They’re also looking at things like state department initiatives, governor’s initiatives, and work of state boards of ed and higher ed.</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And they’re using those to inform monthly policy releases. Some of the most utilized of these are our 50-state comparisons, where our policy team takes an issue and digs into a number of key questions within that issue to create a state-by-state database that allows you to look across all the states on a particular policy. A good example of this is our 50-State Comparison on teacher recruitment and retention policies, which covers 23 unique data points including things like teacher residencies and Grow Your Own, to mentoring and pathways, paraprofessionals, compensation and incentives. Obviously this issue has been top of mind for policymakers across the country, but it’s just one example.</a:t>
            </a:r>
          </a:p>
          <a:p>
            <a:endParaRPr lang="en-US" b="1" u="sng"/>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4</a:t>
            </a:fld>
            <a:endParaRPr lang="en-US">
              <a:solidFill>
                <a:prstClr val="black"/>
              </a:solidFill>
              <a:latin typeface="Calibri"/>
            </a:endParaRPr>
          </a:p>
        </p:txBody>
      </p:sp>
    </p:spTree>
    <p:extLst>
      <p:ext uri="{BB962C8B-B14F-4D97-AF65-F5344CB8AC3E}">
        <p14:creationId xmlns:p14="http://schemas.microsoft.com/office/powerpoint/2010/main" val="144386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If there’s ever a question that we don’t have an immediate policy resource for you, one of our unique services that may be particularly useful to you all as educators is our information request service, where you reach out with a state education policy question, and our policy team members can usually respond with a written memo answering that question, often in about 72 hours. I am ECS’ liaison to the policymakers and educators in Connecticut, so please always feel free to reach directly out to me with any questions  and I’ll help get you to the right resources or have our Policy Team develop a personalize memo for you.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Ultimately, we know that each of you are busy, you have a lot on your plates, but I want you to know that ECS exists to serve as an education policy resource and support for each of you. </a:t>
            </a:r>
          </a:p>
          <a:p>
            <a:endParaRPr lang="en-US" b="1" u="sng"/>
          </a:p>
        </p:txBody>
      </p:sp>
      <p:sp>
        <p:nvSpPr>
          <p:cNvPr id="4" name="Slide Number Placeholder 3"/>
          <p:cNvSpPr>
            <a:spLocks noGrp="1"/>
          </p:cNvSpPr>
          <p:nvPr>
            <p:ph type="sldNum" sz="quarter" idx="5"/>
          </p:nvPr>
        </p:nvSpPr>
        <p:spPr/>
        <p:txBody>
          <a:bodyPr/>
          <a:lstStyle/>
          <a:p>
            <a:pPr defTabSz="966506">
              <a:defRPr/>
            </a:pPr>
            <a:fld id="{10AF6ED2-A02A-E748-9AC4-2821364718C2}" type="slidenum">
              <a:rPr lang="en-US">
                <a:solidFill>
                  <a:prstClr val="black"/>
                </a:solidFill>
                <a:latin typeface="Calibri"/>
              </a:rPr>
              <a:pPr defTabSz="966506">
                <a:defRPr/>
              </a:pPr>
              <a:t>5</a:t>
            </a:fld>
            <a:endParaRPr lang="en-US">
              <a:solidFill>
                <a:prstClr val="black"/>
              </a:solidFill>
              <a:latin typeface="Calibri"/>
            </a:endParaRPr>
          </a:p>
        </p:txBody>
      </p:sp>
    </p:spTree>
    <p:extLst>
      <p:ext uri="{BB962C8B-B14F-4D97-AF65-F5344CB8AC3E}">
        <p14:creationId xmlns:p14="http://schemas.microsoft.com/office/powerpoint/2010/main" val="407135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Turning to the matters at hand – Performance Matters, specifically.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 want to acknowledge the amazing work of Deputy Commissioner Hewes and CSDE in building the agenda for this meeting. </a:t>
            </a:r>
            <a:r>
              <a:rPr lang="en-US" sz="1800">
                <a:effectLst/>
                <a:latin typeface="Segoe UI" panose="020B0502040204020203" pitchFamily="34" charset="0"/>
                <a:ea typeface="Calibri" panose="020F0502020204030204" pitchFamily="34" charset="0"/>
                <a:cs typeface="Segoe UI" panose="020B0502040204020203" pitchFamily="34" charset="0"/>
              </a:rPr>
              <a:t>We understand the emphasis of this Summit is student health and wellness. The Commissioner asked us to share a view of what is happening nationally.</a:t>
            </a:r>
            <a:r>
              <a:rPr lang="en-US" sz="1800">
                <a:effectLst/>
                <a:latin typeface="Calibri" panose="020F0502020204030204" pitchFamily="34" charset="0"/>
                <a:ea typeface="Calibri" panose="020F0502020204030204" pitchFamily="34" charset="0"/>
                <a:cs typeface="Arial" panose="020B0604020202020204" pitchFamily="34" charset="0"/>
              </a:rPr>
              <a:t> You will also have the opportunity to dig deeper into related topics in the sessions that are available to you, including  alternative education, student equity, attendance issues, social-emotional learning, student engagement, and behavioral health. A great thank you to Deputy Commissioner Hewes and CSDE for their thoughtful coordination of these sessions. And thank you to all the presenters an panelists for having the courage to share best practice.</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 know that a lot of you came in this morning with a set plan for your meetings, and some of you are also looking through your options right now.  As we share for the next few minutes, give some thought to what’s most important to you and your school and what sessions might be helpful for you to share your experience or where you can build on what you may already know.</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Even though in many ways times have changed significantly, we know that students today face a great number of health and mental health challenges, some newer – including technology and social media – but all of which have been exacerbated in the time during and since COVID-19.</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73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Recent CDC data tells us a lot of really distressing information, including that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More than 40% of US high school students reported feeling persistently sad or hopeless, and that nearly 1/3 reported experiencing poor mental health.</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In 2021, more than 1 in 5 students reported seriously considering attempting suicide, and 1 in 10 made an attempt.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Nearly 40% of students either occasionally or frequently reported being hungry but being unable to afford food.</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More than 40% reported that they felt like they were unable to talk to a school health professional when they needed to.</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71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Looking at physical health,</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Only about a quarter of high school students engage in the recommended amount of daily physical activity, and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Only about half of high school students attend one physical education course in a week.</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And we know that certain student groups, including LGBT students, students from lower-income households, and minority groups are more at risk.</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We know that these student experiences affect their performance in the classroom.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These realities for students also impact how educators’ experiences teaching and working with their learners.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In a survey of Delaware teachers earlier this year, 75 percent reported that they’ve experienced verbal outbursts from students that disrupted learning.  Nearly 60 percent reported having personal property damaged by students, and 20 percent reported having been physical hurt by a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25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can all seem so overwhelming – so what can we do? The good news is that it’s not all bad news.</a:t>
            </a:r>
          </a:p>
          <a:p>
            <a:r>
              <a:rPr lang="en-US"/>
              <a:t>While there is no one solution that is going to solve every problem or work for every student, we do know that supports for students and positive physical and mental health result in better student outcomes and better student engagement, both in terms of getting students into the classroom and in having them as part of the learning process while there.</a:t>
            </a:r>
          </a:p>
          <a:p>
            <a:r>
              <a:rPr lang="en-US"/>
              <a:t>Healthy students are more likely to attend school and engage in learning, and the policies that our state and local education systems enact can positively impact students’ physical, mental, and behavioral health. </a:t>
            </a:r>
          </a:p>
        </p:txBody>
      </p:sp>
      <p:sp>
        <p:nvSpPr>
          <p:cNvPr id="4" name="Slide Number Placeholder 3"/>
          <p:cNvSpPr>
            <a:spLocks noGrp="1"/>
          </p:cNvSpPr>
          <p:nvPr>
            <p:ph type="sldNum" sz="quarter" idx="5"/>
          </p:nvPr>
        </p:nvSpPr>
        <p:spPr/>
        <p:txBody>
          <a:bodyPr/>
          <a:lstStyle/>
          <a:p>
            <a:fld id="{64FF0F14-AEB0-4ACD-998D-D27DF943D5EA}" type="slidenum">
              <a:rPr lang="en-US" smtClean="0"/>
              <a:t>9</a:t>
            </a:fld>
            <a:endParaRPr lang="en-US"/>
          </a:p>
        </p:txBody>
      </p:sp>
    </p:spTree>
    <p:extLst>
      <p:ext uri="{BB962C8B-B14F-4D97-AF65-F5344CB8AC3E}">
        <p14:creationId xmlns:p14="http://schemas.microsoft.com/office/powerpoint/2010/main" val="320062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5.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8044-7602-A0E1-400E-882C5C29B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817769-F241-2DFE-A9BE-8425108FC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3F11A3-74D7-481E-89C3-1F94E1056629}"/>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9E3A070C-3F84-8335-7F29-92CB0D8BB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D115-B38B-EB2E-BC94-90C8763C7D6D}"/>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411487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8EF9-6D4E-2A09-D0FF-16AD083E0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56E003-625B-78D8-2732-7B3FA11A0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AA272-CD6B-D1EF-4AF6-A1B151F12201}"/>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E37949D7-651D-E56A-0B21-959961CE9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3C15F-819C-B9EC-FA93-A458A84823E7}"/>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11828166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526D5842-B53A-7A43-9BC6-BDA959E3545C}"/>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34755052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D72-4AD5-D349-B363-064DABDF677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6E79DE0-2F39-CE45-82CF-9B447E75673B}"/>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7610761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FD211-A8FB-6C49-9F84-5E9D5FEE2F67}"/>
              </a:ext>
            </a:extLst>
          </p:cNvPr>
          <p:cNvSpPr>
            <a:spLocks noGrp="1"/>
          </p:cNvSpPr>
          <p:nvPr>
            <p:ph type="dt" sz="half" idx="10"/>
          </p:nvPr>
        </p:nvSpPr>
        <p:spPr/>
        <p:txBody>
          <a:bodyPr/>
          <a:lstStyle/>
          <a:p>
            <a:fld id="{E5C47A01-DB78-734F-B683-6A2F92936136}" type="datetimeFigureOut">
              <a:rPr lang="en-US" smtClean="0"/>
              <a:t>10/21/2024</a:t>
            </a:fld>
            <a:endParaRPr lang="en-US"/>
          </a:p>
        </p:txBody>
      </p:sp>
      <p:sp>
        <p:nvSpPr>
          <p:cNvPr id="3" name="Footer Placeholder 2">
            <a:extLst>
              <a:ext uri="{FF2B5EF4-FFF2-40B4-BE49-F238E27FC236}">
                <a16:creationId xmlns:a16="http://schemas.microsoft.com/office/drawing/2014/main" id="{767A4A89-7162-3D42-9DF2-3E051C271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8C3B3-22BC-0F4F-A659-86B7DE201576}"/>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2880343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3216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978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445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9920703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84BD00"/>
            </a:gs>
            <a:gs pos="100000">
              <a:srgbClr val="078415"/>
            </a:gs>
          </a:gsLst>
          <a:lin ang="2700000" scaled="0"/>
        </a:gra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61160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rgbClr val="84BD00"/>
            </a:gs>
            <a:gs pos="99000">
              <a:srgbClr val="078415"/>
            </a:gs>
          </a:gsLst>
          <a:lin ang="2700000" scaled="0"/>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0475504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
        <p:cNvGrpSpPr/>
        <p:nvPr/>
      </p:nvGrpSpPr>
      <p:grpSpPr>
        <a:xfrm>
          <a:off x="0" y="0"/>
          <a:ext cx="0" cy="0"/>
          <a:chOff x="0" y="0"/>
          <a:chExt cx="0" cy="0"/>
        </a:xfrm>
      </p:grpSpPr>
      <p:pic>
        <p:nvPicPr>
          <p:cNvPr id="9" name="Picture 8">
            <a:extLst>
              <a:ext uri="{FF2B5EF4-FFF2-40B4-BE49-F238E27FC236}">
                <a16:creationId xmlns:a16="http://schemas.microsoft.com/office/drawing/2014/main" id="{403C3434-AEBA-4406-8135-33FA2E6D9B16}"/>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487165" y="6186657"/>
            <a:ext cx="2512019" cy="542983"/>
          </a:xfrm>
          <a:prstGeom prst="rect">
            <a:avLst/>
          </a:prstGeom>
        </p:spPr>
      </p:pic>
      <p:sp>
        <p:nvSpPr>
          <p:cNvPr id="11" name="Google Shape;11;p58"/>
          <p:cNvSpPr txBox="1">
            <a:spLocks noGrp="1"/>
          </p:cNvSpPr>
          <p:nvPr>
            <p:ph type="title"/>
          </p:nvPr>
        </p:nvSpPr>
        <p:spPr>
          <a:xfrm>
            <a:off x="831849" y="663604"/>
            <a:ext cx="790919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entury Gothic"/>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8"/>
          <p:cNvSpPr txBox="1">
            <a:spLocks noGrp="1"/>
          </p:cNvSpPr>
          <p:nvPr>
            <p:ph type="body" idx="1"/>
          </p:nvPr>
        </p:nvSpPr>
        <p:spPr>
          <a:xfrm>
            <a:off x="831851" y="4263999"/>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lt1"/>
              </a:buClr>
              <a:buSzPts val="2100"/>
              <a:buNone/>
              <a:defRPr sz="2800">
                <a:solidFill>
                  <a:schemeClr val="lt1"/>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cxnSp>
        <p:nvCxnSpPr>
          <p:cNvPr id="13" name="Google Shape;13;p58"/>
          <p:cNvCxnSpPr>
            <a:cxnSpLocks/>
          </p:cNvCxnSpPr>
          <p:nvPr/>
        </p:nvCxnSpPr>
        <p:spPr>
          <a:xfrm>
            <a:off x="831850" y="3890075"/>
            <a:ext cx="4356839" cy="0"/>
          </a:xfrm>
          <a:prstGeom prst="straightConnector1">
            <a:avLst/>
          </a:prstGeom>
          <a:noFill/>
          <a:ln w="28575" cap="rnd" cmpd="sng">
            <a:solidFill>
              <a:schemeClr val="lt1"/>
            </a:solidFill>
            <a:prstDash val="solid"/>
            <a:miter lim="800000"/>
            <a:headEnd type="none" w="sm" len="sm"/>
            <a:tailEnd type="none" w="sm" len="sm"/>
          </a:ln>
        </p:spPr>
      </p:cxnSp>
      <p:sp>
        <p:nvSpPr>
          <p:cNvPr id="14" name="Google Shape;14;p58"/>
          <p:cNvSpPr txBox="1">
            <a:spLocks noGrp="1"/>
          </p:cNvSpPr>
          <p:nvPr>
            <p:ph type="ftr" idx="11"/>
          </p:nvPr>
        </p:nvSpPr>
        <p:spPr>
          <a:xfrm>
            <a:off x="106681" y="6363372"/>
            <a:ext cx="240094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60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2DCD0-9E22-7A40-3864-25B4A1A681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DD21D-7E76-1327-333E-05B1F49CE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46F94-B118-6365-E285-86D93B0C6A28}"/>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66A48FC0-FB5C-F3DE-DCD4-4AE2BB06C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E257A-0611-C726-0F64-DAA9182289D1}"/>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33177475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BCA4FD69-803B-DF44-BCDC-26B1F8DA2123}"/>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347363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4" name="TextBox 3">
            <a:extLst>
              <a:ext uri="{FF2B5EF4-FFF2-40B4-BE49-F238E27FC236}">
                <a16:creationId xmlns:a16="http://schemas.microsoft.com/office/drawing/2014/main" id="{8D473D66-3A6D-BB47-A630-32367CEF13BC}"/>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473307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7" name="TextBox 6">
            <a:extLst>
              <a:ext uri="{FF2B5EF4-FFF2-40B4-BE49-F238E27FC236}">
                <a16:creationId xmlns:a16="http://schemas.microsoft.com/office/drawing/2014/main" id="{645B78D4-F135-5E48-94C1-4AC7BB41E726}"/>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42366799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2" name="Footer Placeholder 1">
            <a:extLst>
              <a:ext uri="{FF2B5EF4-FFF2-40B4-BE49-F238E27FC236}">
                <a16:creationId xmlns:a16="http://schemas.microsoft.com/office/drawing/2014/main" id="{427D8E11-6763-8644-8763-82C509CB39A6}"/>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8966311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417ABFAC-D835-BE41-BBFB-91088FAB6E2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403896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CBEC32D-2F2C-4344-82E9-52F67CD8A495}"/>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9736207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CB679BA-FBF2-6E4E-B06F-2922C9C02889}"/>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28750539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8D47EC-124A-3848-9E06-94775F0A75F0}"/>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23397403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a:t>This is what they do or what the % means.</a:t>
            </a:r>
          </a:p>
        </p:txBody>
      </p:sp>
      <p:pic>
        <p:nvPicPr>
          <p:cNvPr id="6" name="Picture 5">
            <a:extLst>
              <a:ext uri="{FF2B5EF4-FFF2-40B4-BE49-F238E27FC236}">
                <a16:creationId xmlns:a16="http://schemas.microsoft.com/office/drawing/2014/main" id="{626320F5-A63C-3D41-8574-4737044AE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3" name="Footer Placeholder 2">
            <a:extLst>
              <a:ext uri="{FF2B5EF4-FFF2-40B4-BE49-F238E27FC236}">
                <a16:creationId xmlns:a16="http://schemas.microsoft.com/office/drawing/2014/main" id="{EBA864FD-0B73-E441-A089-085E829C9EE0}"/>
              </a:ext>
            </a:extLst>
          </p:cNvPr>
          <p:cNvSpPr>
            <a:spLocks noGrp="1"/>
          </p:cNvSpPr>
          <p:nvPr>
            <p:ph type="ftr" sz="quarter" idx="13"/>
          </p:nvPr>
        </p:nvSpPr>
        <p:spPr/>
        <p:txBody>
          <a:bodyPr/>
          <a:lstStyle/>
          <a:p>
            <a:r>
              <a:rPr lang="en-US"/>
              <a:t>ecs.org    |    @EdCommission</a:t>
            </a:r>
          </a:p>
        </p:txBody>
      </p:sp>
    </p:spTree>
    <p:extLst>
      <p:ext uri="{BB962C8B-B14F-4D97-AF65-F5344CB8AC3E}">
        <p14:creationId xmlns:p14="http://schemas.microsoft.com/office/powerpoint/2010/main" val="1377289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pic>
        <p:nvPicPr>
          <p:cNvPr id="3" name="Picture 2">
            <a:extLst>
              <a:ext uri="{FF2B5EF4-FFF2-40B4-BE49-F238E27FC236}">
                <a16:creationId xmlns:a16="http://schemas.microsoft.com/office/drawing/2014/main" id="{8CD3D558-577D-2740-93DE-75716570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3019486A-8A91-874C-A98B-21349CA04571}"/>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317170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CBEC32D-2F2C-4344-82E9-52F67CD8A495}"/>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828674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a:extLst>
              <a:ext uri="{FF2B5EF4-FFF2-40B4-BE49-F238E27FC236}">
                <a16:creationId xmlns:a16="http://schemas.microsoft.com/office/drawing/2014/main" id="{ED3817AF-624F-AD4D-8CD3-0B77DE03BE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427D8E11-6763-8644-8763-82C509CB39A6}"/>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913531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4912F1-032D-FC4C-8FE0-1C7C9F53C5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35888"/>
            <a:ext cx="12209943" cy="5022112"/>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C305AF-409F-3F4F-96BE-69DB6921B2F3}"/>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0" name="TextBox 9">
            <a:extLst>
              <a:ext uri="{FF2B5EF4-FFF2-40B4-BE49-F238E27FC236}">
                <a16:creationId xmlns:a16="http://schemas.microsoft.com/office/drawing/2014/main" id="{3313A521-0FE6-6544-8C5F-285E92F83CD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22896184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DAD53F92-483B-2C42-8F7D-0272BB2E8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205"/>
            <a:ext cx="12192000" cy="6019800"/>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050604"/>
            <a:ext cx="6379725" cy="18340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lnSpc>
                <a:spcPct val="140000"/>
              </a:lnSpc>
            </a:pPr>
            <a:r>
              <a:rPr lang="en-US" sz="2400" b="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2400" b="0" baseline="3000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E48123"/>
            </a:solidFill>
            <a:round/>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52FB15B-719F-7649-B87D-09470889F888}"/>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762797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LEGO&#10;&#10;Description automatically generated">
            <a:extLst>
              <a:ext uri="{FF2B5EF4-FFF2-40B4-BE49-F238E27FC236}">
                <a16:creationId xmlns:a16="http://schemas.microsoft.com/office/drawing/2014/main" id="{5A99341A-BAF9-1847-B54F-4F05DC73BA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05599" y="292024"/>
            <a:ext cx="5486401" cy="6562432"/>
          </a:xfrm>
          <a:prstGeom prst="rect">
            <a:avLst/>
          </a:prstGeom>
        </p:spPr>
      </p:pic>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0" y="951279"/>
            <a:ext cx="5573889" cy="1322998"/>
          </a:xfrm>
          <a:prstGeom prst="rect">
            <a:avLst/>
          </a:prstGeom>
        </p:spPr>
        <p:txBody>
          <a:bodyPr/>
          <a:lstStyle/>
          <a:p>
            <a:r>
              <a:rPr lang="en-US"/>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199" y="2890390"/>
            <a:ext cx="5573889" cy="0"/>
          </a:xfrm>
          <a:prstGeom prst="line">
            <a:avLst/>
          </a:prstGeom>
          <a:ln w="38100" cap="rnd">
            <a:solidFill>
              <a:srgbClr val="84BD00"/>
            </a:solidFill>
            <a:roun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4A58AC-5FC1-1947-B8B1-BA612474B9B5}"/>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34824254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5758CE0-0309-A444-B054-B6F70639E316}"/>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26822928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a:t>KEYWORDS</a:t>
            </a:r>
          </a:p>
        </p:txBody>
      </p:sp>
    </p:spTree>
    <p:extLst>
      <p:ext uri="{BB962C8B-B14F-4D97-AF65-F5344CB8AC3E}">
        <p14:creationId xmlns:p14="http://schemas.microsoft.com/office/powerpoint/2010/main" val="19590607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4" name="TextBox 3">
            <a:extLst>
              <a:ext uri="{FF2B5EF4-FFF2-40B4-BE49-F238E27FC236}">
                <a16:creationId xmlns:a16="http://schemas.microsoft.com/office/drawing/2014/main" id="{8D473D66-3A6D-BB47-A630-32367CEF13BC}"/>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36890727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BCA4FD69-803B-DF44-BCDC-26B1F8DA2123}"/>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24988896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417ABFAC-D835-BE41-BBFB-91088FAB6E2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9580776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7" name="TextBox 6">
            <a:extLst>
              <a:ext uri="{FF2B5EF4-FFF2-40B4-BE49-F238E27FC236}">
                <a16:creationId xmlns:a16="http://schemas.microsoft.com/office/drawing/2014/main" id="{645B78D4-F135-5E48-94C1-4AC7BB41E726}"/>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332960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CB679BA-FBF2-6E4E-B06F-2922C9C02889}"/>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6430559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95000"/>
            <a:extLst>
              <a:ext uri="{28A0092B-C50C-407E-A947-70E740481C1C}">
                <a14:useLocalDpi xmlns:a14="http://schemas.microsoft.com/office/drawing/2010/main" val="0"/>
              </a:ext>
            </a:extLst>
          </a:blip>
          <a:srcRect/>
          <a:stretch/>
        </p:blipFill>
        <p:spPr>
          <a:xfrm>
            <a:off x="0" y="0"/>
            <a:ext cx="12192000" cy="6865259"/>
          </a:xfrm>
          <a:prstGeom prst="rect">
            <a:avLst/>
          </a:prstGeom>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1999109" y="236489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a:solidFill>
                  <a:srgbClr val="ED8B00"/>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877389" y="3321331"/>
            <a:ext cx="10437222"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t>
            </a:r>
            <a:br>
              <a:rPr lang="en-US" sz="2500" b="0" i="0">
                <a:solidFill>
                  <a:srgbClr val="615550"/>
                </a:solidFill>
                <a:latin typeface="Gotham Book" pitchFamily="2" charset="0"/>
                <a:ea typeface="Gotham Medium" charset="0"/>
                <a:cs typeface="Gotham Medium" charset="0"/>
              </a:rPr>
            </a:br>
            <a:r>
              <a:rPr lang="en-US" sz="2500" b="0" i="0">
                <a:solidFill>
                  <a:srgbClr val="615550"/>
                </a:solidFill>
                <a:latin typeface="Gotham Book" pitchFamily="2" charset="0"/>
                <a:ea typeface="Gotham Medium" charset="0"/>
                <a:cs typeface="Gotham Medium" charset="0"/>
              </a:rPr>
              <a:t>and across states to interact, learn and collaborate.</a:t>
            </a:r>
          </a:p>
          <a:p>
            <a:pPr algn="ctr"/>
            <a:endParaRPr lang="en-US" sz="2500" b="0" i="0">
              <a:latin typeface="Gotham Book" pitchFamily="2" charset="0"/>
            </a:endParaRPr>
          </a:p>
        </p:txBody>
      </p:sp>
      <p:pic>
        <p:nvPicPr>
          <p:cNvPr id="18" name="Picture 17">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860570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5869E-BEF9-2343-AA3D-3E352350C891}"/>
              </a:ext>
            </a:extLst>
          </p:cNvPr>
          <p:cNvSpPr txBox="1"/>
          <p:nvPr userDrawn="1"/>
        </p:nvSpPr>
        <p:spPr>
          <a:xfrm>
            <a:off x="3783290" y="2335295"/>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a:solidFill>
                  <a:srgbClr val="833177"/>
                </a:solidFill>
                <a:latin typeface="Gotham Bold" pitchFamily="2" charset="0"/>
              </a:rPr>
              <a:t>COUNSEL</a:t>
            </a:r>
          </a:p>
        </p:txBody>
      </p:sp>
      <p:sp>
        <p:nvSpPr>
          <p:cNvPr id="12" name="TextBox 11">
            <a:extLst>
              <a:ext uri="{FF2B5EF4-FFF2-40B4-BE49-F238E27FC236}">
                <a16:creationId xmlns:a16="http://schemas.microsoft.com/office/drawing/2014/main" id="{9A46CC11-138D-7946-A0EB-AAF6566BB326}"/>
              </a:ext>
            </a:extLst>
          </p:cNvPr>
          <p:cNvSpPr txBox="1"/>
          <p:nvPr userDrawn="1"/>
        </p:nvSpPr>
        <p:spPr>
          <a:xfrm>
            <a:off x="-8053" y="3342886"/>
            <a:ext cx="12039601" cy="830997"/>
          </a:xfrm>
          <a:prstGeom prst="rect">
            <a:avLst/>
          </a:prstGeom>
          <a:noFill/>
        </p:spPr>
        <p:txBody>
          <a:bodyPr wrap="square" rtlCol="0">
            <a:spAutoFit/>
          </a:bodyPr>
          <a:lstStyle/>
          <a:p>
            <a:pPr algn="ctr"/>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409957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3DE37C-A736-6B44-9192-19DFC423616A}"/>
              </a:ext>
            </a:extLst>
          </p:cNvPr>
          <p:cNvSpPr txBox="1"/>
          <p:nvPr userDrawn="1"/>
        </p:nvSpPr>
        <p:spPr>
          <a:xfrm>
            <a:off x="4380087"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r>
              <a:rPr lang="en-US" sz="5400" b="1" i="0">
                <a:solidFill>
                  <a:srgbClr val="84BD00"/>
                </a:solidFill>
                <a:latin typeface="Gotham Bold" pitchFamily="2" charset="0"/>
              </a:rPr>
              <a:t>REPORT</a:t>
            </a:r>
          </a:p>
        </p:txBody>
      </p:sp>
      <p:sp>
        <p:nvSpPr>
          <p:cNvPr id="9" name="TextBox 8">
            <a:extLst>
              <a:ext uri="{FF2B5EF4-FFF2-40B4-BE49-F238E27FC236}">
                <a16:creationId xmlns:a16="http://schemas.microsoft.com/office/drawing/2014/main" id="{B680AE01-C12C-0043-ABA3-52A61F9EAF0C}"/>
              </a:ext>
            </a:extLst>
          </p:cNvPr>
          <p:cNvSpPr txBox="1"/>
          <p:nvPr userDrawn="1"/>
        </p:nvSpPr>
        <p:spPr>
          <a:xfrm>
            <a:off x="1575213" y="3322698"/>
            <a:ext cx="9064145" cy="830997"/>
          </a:xfrm>
          <a:prstGeom prst="rect">
            <a:avLst/>
          </a:prstGeom>
          <a:noFill/>
        </p:spPr>
        <p:txBody>
          <a:bodyPr wrap="square" rtlCol="0">
            <a:spAutoFit/>
          </a:bodyPr>
          <a:lstStyle/>
          <a:p>
            <a:pPr algn="ctr"/>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pic>
        <p:nvPicPr>
          <p:cNvPr id="10" name="Picture 9">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13621843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4127783"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a:solidFill>
                  <a:srgbClr val="ED8B00"/>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525281" y="3400000"/>
            <a:ext cx="11141438" cy="830997"/>
          </a:xfrm>
          <a:prstGeom prst="rect">
            <a:avLst/>
          </a:prstGeom>
          <a:noFill/>
        </p:spPr>
        <p:txBody>
          <a:bodyPr wrap="square" rtlCol="0">
            <a:spAutoFit/>
          </a:bodyPr>
          <a:lstStyle/>
          <a:p>
            <a:pPr algn="ctr"/>
            <a:r>
              <a:rPr lang="en-US" sz="2400" b="0" i="0">
                <a:solidFill>
                  <a:srgbClr val="615550"/>
                </a:solidFill>
                <a:latin typeface="Gotham Book" pitchFamily="2" charset="0"/>
                <a:ea typeface="Gotham Medium" charset="0"/>
                <a:cs typeface="Gotham Medium" charset="0"/>
              </a:rPr>
              <a:t>We review the latest research and summarize it into </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concise policy implications and recommendations.</a:t>
            </a:r>
          </a:p>
        </p:txBody>
      </p:sp>
      <p:pic>
        <p:nvPicPr>
          <p:cNvPr id="10" name="Picture 9">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4498983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7EA2-1717-FE41-8504-3899DC0894AD}"/>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3" name="Text Placeholder 2">
            <a:extLst>
              <a:ext uri="{FF2B5EF4-FFF2-40B4-BE49-F238E27FC236}">
                <a16:creationId xmlns:a16="http://schemas.microsoft.com/office/drawing/2014/main" id="{D25BEE41-96F9-994F-ADDC-DC27ACC16475}"/>
              </a:ext>
            </a:extLst>
          </p:cNvPr>
          <p:cNvSpPr>
            <a:spLocks noGrp="1"/>
          </p:cNvSpPr>
          <p:nvPr>
            <p:ph type="body" idx="1" hasCustomPrompt="1"/>
          </p:nvPr>
        </p:nvSpPr>
        <p:spPr>
          <a:xfrm>
            <a:off x="831850" y="4263998"/>
            <a:ext cx="10515600" cy="1500187"/>
          </a:xfrm>
        </p:spPr>
        <p:txBody>
          <a:bodyPr/>
          <a:lstStyle>
            <a:lvl1pPr marL="0" indent="0">
              <a:buNone/>
              <a:defRPr sz="24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9" name="Straight Connector 8">
            <a:extLst>
              <a:ext uri="{FF2B5EF4-FFF2-40B4-BE49-F238E27FC236}">
                <a16:creationId xmlns:a16="http://schemas.microsoft.com/office/drawing/2014/main" id="{617BC4B0-7B43-E449-AC83-C415176E92E3}"/>
              </a:ext>
            </a:extLst>
          </p:cNvPr>
          <p:cNvCxnSpPr/>
          <p:nvPr userDrawn="1"/>
        </p:nvCxnSpPr>
        <p:spPr>
          <a:xfrm>
            <a:off x="831850" y="3890075"/>
            <a:ext cx="790919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25B25A6-F3F1-8B4B-B77C-A6C77180ED9D}"/>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38782409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4492923-AA9F-5F4B-920B-A620094DF4FB}"/>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42762654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F397F72-40BC-5C4A-9190-DC3040270963}"/>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40677158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2B6A73E2-B492-5B42-B321-D9D784934F0D}"/>
              </a:ext>
            </a:extLst>
          </p:cNvPr>
          <p:cNvSpPr>
            <a:spLocks noGrp="1"/>
          </p:cNvSpPr>
          <p:nvPr>
            <p:ph type="ftr" sz="quarter" idx="13"/>
          </p:nvPr>
        </p:nvSpPr>
        <p:spPr/>
        <p:txBody>
          <a:bodyPr/>
          <a:lstStyle/>
          <a:p>
            <a:r>
              <a:rPr lang="en-US"/>
              <a:t>ecs.org    |    @EdCommission</a:t>
            </a:r>
          </a:p>
        </p:txBody>
      </p:sp>
    </p:spTree>
    <p:extLst>
      <p:ext uri="{BB962C8B-B14F-4D97-AF65-F5344CB8AC3E}">
        <p14:creationId xmlns:p14="http://schemas.microsoft.com/office/powerpoint/2010/main" val="35282159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9600" y="1092200"/>
            <a:ext cx="10972800" cy="3962400"/>
          </a:xfrm>
        </p:spPr>
        <p:txBody>
          <a:bodyPr/>
          <a:lstStyle>
            <a:lvl1pPr algn="ctr">
              <a:defRPr/>
            </a:lvl1pPr>
          </a:lstStyle>
          <a:p>
            <a:r>
              <a:rPr lang="en-US"/>
              <a:t>Click to edit Master title style</a:t>
            </a:r>
          </a:p>
        </p:txBody>
      </p:sp>
      <p:sp>
        <p:nvSpPr>
          <p:cNvPr id="2" name="Footer Placeholder 1">
            <a:extLst>
              <a:ext uri="{FF2B5EF4-FFF2-40B4-BE49-F238E27FC236}">
                <a16:creationId xmlns:a16="http://schemas.microsoft.com/office/drawing/2014/main" id="{70700979-44F6-3B4E-9B01-E44F08558F71}"/>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36565795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1118AE6-F9F2-6F41-8E22-99BC0BD26509}"/>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4028394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8D47EC-124A-3848-9E06-94775F0A75F0}"/>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9747005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9146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B55C73-F09A-9739-9B77-52DCDD9CDC66}"/>
              </a:ext>
            </a:extLst>
          </p:cNvPr>
          <p:cNvSpPr>
            <a:spLocks noGrp="1"/>
          </p:cNvSpPr>
          <p:nvPr>
            <p:ph type="title" hasCustomPrompt="1"/>
          </p:nvPr>
        </p:nvSpPr>
        <p:spPr>
          <a:xfrm>
            <a:off x="831850" y="663602"/>
            <a:ext cx="7909194" cy="2852737"/>
          </a:xfrm>
        </p:spPr>
        <p:txBody>
          <a:bodyPr anchor="b">
            <a:noAutofit/>
          </a:bodyPr>
          <a:lstStyle>
            <a:lvl1pPr>
              <a:defRPr sz="6000">
                <a:solidFill>
                  <a:schemeClr val="bg1"/>
                </a:solidFill>
              </a:defRPr>
            </a:lvl1pPr>
          </a:lstStyle>
          <a:p>
            <a:r>
              <a:rPr lang="en-US"/>
              <a:t>Introduce a main concept here.</a:t>
            </a:r>
          </a:p>
        </p:txBody>
      </p:sp>
      <p:sp>
        <p:nvSpPr>
          <p:cNvPr id="3" name="Text Placeholder 2">
            <a:extLst>
              <a:ext uri="{FF2B5EF4-FFF2-40B4-BE49-F238E27FC236}">
                <a16:creationId xmlns:a16="http://schemas.microsoft.com/office/drawing/2014/main" id="{79E51867-71B7-9F32-4896-A9F64F9E2239}"/>
              </a:ext>
            </a:extLst>
          </p:cNvPr>
          <p:cNvSpPr>
            <a:spLocks noGrp="1"/>
          </p:cNvSpPr>
          <p:nvPr>
            <p:ph type="body" idx="1" hasCustomPrompt="1"/>
          </p:nvPr>
        </p:nvSpPr>
        <p:spPr>
          <a:xfrm>
            <a:off x="831850" y="4263998"/>
            <a:ext cx="6711950"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spTree>
    <p:extLst>
      <p:ext uri="{BB962C8B-B14F-4D97-AF65-F5344CB8AC3E}">
        <p14:creationId xmlns:p14="http://schemas.microsoft.com/office/powerpoint/2010/main" val="38461293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15D2C5B-D1D1-C23D-A34B-04887DB8105C}"/>
              </a:ext>
            </a:extLst>
          </p:cNvPr>
          <p:cNvSpPr>
            <a:spLocks noGrp="1"/>
          </p:cNvSpPr>
          <p:nvPr>
            <p:ph type="ctrTitle"/>
          </p:nvPr>
        </p:nvSpPr>
        <p:spPr>
          <a:xfrm>
            <a:off x="4425696" y="1122363"/>
            <a:ext cx="6784848" cy="2387600"/>
          </a:xfrm>
          <a:prstGeom prst="rect">
            <a:avLst/>
          </a:prstGeom>
        </p:spPr>
        <p:txBody>
          <a:bodyPr anchor="b">
            <a:noAutofit/>
          </a:bodyPr>
          <a:lstStyle>
            <a:lvl1pPr algn="l">
              <a:defRPr sz="6000"/>
            </a:lvl1pPr>
          </a:lstStyle>
          <a:p>
            <a:r>
              <a:rPr lang="en-US"/>
              <a:t>Click to edit Master title style</a:t>
            </a:r>
          </a:p>
        </p:txBody>
      </p:sp>
      <p:sp>
        <p:nvSpPr>
          <p:cNvPr id="5" name="Subtitle 2">
            <a:extLst>
              <a:ext uri="{FF2B5EF4-FFF2-40B4-BE49-F238E27FC236}">
                <a16:creationId xmlns:a16="http://schemas.microsoft.com/office/drawing/2014/main" id="{0BE69711-209C-6CA3-5165-0C6802AA4AF4}"/>
              </a:ext>
            </a:extLst>
          </p:cNvPr>
          <p:cNvSpPr>
            <a:spLocks noGrp="1"/>
          </p:cNvSpPr>
          <p:nvPr>
            <p:ph type="subTitle" idx="1" hasCustomPrompt="1"/>
          </p:nvPr>
        </p:nvSpPr>
        <p:spPr>
          <a:xfrm>
            <a:off x="4425696" y="4041648"/>
            <a:ext cx="6784848" cy="1216152"/>
          </a:xfrm>
          <a:prstGeom prst="rect">
            <a:avLst/>
          </a:prstGeo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spTree>
    <p:extLst>
      <p:ext uri="{BB962C8B-B14F-4D97-AF65-F5344CB8AC3E}">
        <p14:creationId xmlns:p14="http://schemas.microsoft.com/office/powerpoint/2010/main" val="30768824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A68F6-0262-FFA9-8528-EFDA8B5BB662}"/>
              </a:ext>
            </a:extLst>
          </p:cNvPr>
          <p:cNvSpPr>
            <a:spLocks noGrp="1"/>
          </p:cNvSpPr>
          <p:nvPr>
            <p:ph type="title"/>
          </p:nvPr>
        </p:nvSpPr>
        <p:spPr>
          <a:xfrm>
            <a:off x="838200" y="365125"/>
            <a:ext cx="10515600" cy="955675"/>
          </a:xfrm>
        </p:spPr>
        <p:txBody>
          <a:bodyPr anchor="t">
            <a:noAutofit/>
          </a:bodyPr>
          <a:lstStyle/>
          <a:p>
            <a:r>
              <a:rPr lang="en-US"/>
              <a:t>Click to edit Master title style</a:t>
            </a:r>
          </a:p>
        </p:txBody>
      </p:sp>
      <p:sp>
        <p:nvSpPr>
          <p:cNvPr id="5" name="Content Placeholder 2">
            <a:extLst>
              <a:ext uri="{FF2B5EF4-FFF2-40B4-BE49-F238E27FC236}">
                <a16:creationId xmlns:a16="http://schemas.microsoft.com/office/drawing/2014/main" id="{C07A1FAD-216A-4397-B5BD-1C13DE4CA25A}"/>
              </a:ext>
            </a:extLst>
          </p:cNvPr>
          <p:cNvSpPr>
            <a:spLocks noGrp="1"/>
          </p:cNvSpPr>
          <p:nvPr>
            <p:ph idx="1" hasCustomPrompt="1"/>
          </p:nvPr>
        </p:nvSpPr>
        <p:spPr>
          <a:xfrm>
            <a:off x="838200" y="1460500"/>
            <a:ext cx="10515600" cy="4716463"/>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9401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D0584E-091A-C7AA-2209-E41CB8BFA509}"/>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4" name="Text Placeholder 10">
            <a:extLst>
              <a:ext uri="{FF2B5EF4-FFF2-40B4-BE49-F238E27FC236}">
                <a16:creationId xmlns:a16="http://schemas.microsoft.com/office/drawing/2014/main" id="{DF4FD262-47B8-55FD-171B-449EEE1430E4}"/>
              </a:ext>
            </a:extLst>
          </p:cNvPr>
          <p:cNvSpPr>
            <a:spLocks noGrp="1"/>
          </p:cNvSpPr>
          <p:nvPr>
            <p:ph type="body" sz="quarter" idx="11" hasCustomPrompt="1"/>
          </p:nvPr>
        </p:nvSpPr>
        <p:spPr>
          <a:xfrm>
            <a:off x="887413" y="2816225"/>
            <a:ext cx="4273550" cy="960120"/>
          </a:xfrm>
          <a:prstGeom prst="rect">
            <a:avLst/>
          </a:prstGeom>
        </p:spPr>
        <p:txBody>
          <a:bodyPr anchor="ctr" anchorCtr="0">
            <a:noAutofit/>
          </a:bodyPr>
          <a:lstStyle>
            <a:lvl1pPr marL="0" indent="0">
              <a:buNone/>
              <a:defRPr sz="7200" b="1"/>
            </a:lvl1pPr>
          </a:lstStyle>
          <a:p>
            <a:pPr lvl="0"/>
            <a:r>
              <a:rPr lang="en-US"/>
              <a:t>States</a:t>
            </a:r>
          </a:p>
        </p:txBody>
      </p:sp>
      <p:sp>
        <p:nvSpPr>
          <p:cNvPr id="5" name="Text Placeholder 12">
            <a:extLst>
              <a:ext uri="{FF2B5EF4-FFF2-40B4-BE49-F238E27FC236}">
                <a16:creationId xmlns:a16="http://schemas.microsoft.com/office/drawing/2014/main" id="{36B7F6F2-7093-590D-8173-C34222435AF2}"/>
              </a:ext>
            </a:extLst>
          </p:cNvPr>
          <p:cNvSpPr>
            <a:spLocks noGrp="1"/>
          </p:cNvSpPr>
          <p:nvPr>
            <p:ph type="body" sz="quarter" idx="12" hasCustomPrompt="1"/>
          </p:nvPr>
        </p:nvSpPr>
        <p:spPr>
          <a:xfrm>
            <a:off x="887413" y="3968750"/>
            <a:ext cx="4273550" cy="1033463"/>
          </a:xfrm>
          <a:prstGeom prst="rect">
            <a:avLst/>
          </a:prstGeom>
        </p:spPr>
        <p:txBody>
          <a:bodyPr anchor="ctr" anchorCtr="0">
            <a:noAutofit/>
          </a:bodyPr>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16199258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C74CE91-DD88-3A90-2597-A125788034CA}"/>
              </a:ext>
            </a:extLst>
          </p:cNvPr>
          <p:cNvSpPr>
            <a:spLocks noGrp="1"/>
          </p:cNvSpPr>
          <p:nvPr>
            <p:ph type="title"/>
          </p:nvPr>
        </p:nvSpPr>
        <p:spPr>
          <a:xfrm>
            <a:off x="609600" y="1092200"/>
            <a:ext cx="10972800" cy="3962400"/>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4788026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4A7B-7042-AD0D-5346-00BCE8F64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60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a:t>This is what they do or what the % means.</a:t>
            </a:r>
          </a:p>
        </p:txBody>
      </p:sp>
      <p:pic>
        <p:nvPicPr>
          <p:cNvPr id="6" name="Picture 5">
            <a:extLst>
              <a:ext uri="{FF2B5EF4-FFF2-40B4-BE49-F238E27FC236}">
                <a16:creationId xmlns:a16="http://schemas.microsoft.com/office/drawing/2014/main" id="{626320F5-A63C-3D41-8574-4737044AE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3" name="Footer Placeholder 2">
            <a:extLst>
              <a:ext uri="{FF2B5EF4-FFF2-40B4-BE49-F238E27FC236}">
                <a16:creationId xmlns:a16="http://schemas.microsoft.com/office/drawing/2014/main" id="{EBA864FD-0B73-E441-A089-085E829C9EE0}"/>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76428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pic>
        <p:nvPicPr>
          <p:cNvPr id="3" name="Picture 2">
            <a:extLst>
              <a:ext uri="{FF2B5EF4-FFF2-40B4-BE49-F238E27FC236}">
                <a16:creationId xmlns:a16="http://schemas.microsoft.com/office/drawing/2014/main" id="{8CD3D558-577D-2740-93DE-75716570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3019486A-8A91-874C-A98B-21349CA04571}"/>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60958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Footer Placeholder 1">
            <a:extLst>
              <a:ext uri="{FF2B5EF4-FFF2-40B4-BE49-F238E27FC236}">
                <a16:creationId xmlns:a16="http://schemas.microsoft.com/office/drawing/2014/main" id="{27EC5B7B-CEF8-65CF-0E0E-59742E2EB980}"/>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ecs.org</a:t>
            </a:r>
          </a:p>
        </p:txBody>
      </p:sp>
      <p:pic>
        <p:nvPicPr>
          <p:cNvPr id="5" name="Picture 4">
            <a:extLst>
              <a:ext uri="{FF2B5EF4-FFF2-40B4-BE49-F238E27FC236}">
                <a16:creationId xmlns:a16="http://schemas.microsoft.com/office/drawing/2014/main" id="{5483F16A-B83A-49F2-3A1A-4CE15B73A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285070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Graphic with a character reviewing books, bills, the USA map, ideas, and money that filters into an idea box. ">
            <a:extLst>
              <a:ext uri="{FF2B5EF4-FFF2-40B4-BE49-F238E27FC236}">
                <a16:creationId xmlns:a16="http://schemas.microsoft.com/office/drawing/2014/main" id="{904912F1-032D-FC4C-8FE0-1C7C9F53C5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35888"/>
            <a:ext cx="12209943" cy="5022112"/>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C305AF-409F-3F4F-96BE-69DB6921B2F3}"/>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0" name="TextBox 9">
            <a:extLst>
              <a:ext uri="{FF2B5EF4-FFF2-40B4-BE49-F238E27FC236}">
                <a16:creationId xmlns:a16="http://schemas.microsoft.com/office/drawing/2014/main" id="{3313A521-0FE6-6544-8C5F-285E92F83CD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152839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DAD53F92-483B-2C42-8F7D-0272BB2E8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205"/>
            <a:ext cx="12192000" cy="6019800"/>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050604"/>
            <a:ext cx="6379725" cy="18340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lnSpc>
                <a:spcPct val="140000"/>
              </a:lnSpc>
            </a:pPr>
            <a:r>
              <a:rPr lang="en-US" sz="2400" b="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2400" b="0" baseline="3000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E48123"/>
            </a:solidFill>
            <a:round/>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52FB15B-719F-7649-B87D-09470889F888}"/>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64393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473F-0F05-292A-4561-D9B9B4194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C680B-3FA1-F7BD-4B81-C5D14B7642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A8122-B4C8-8012-996A-15F3A1D07291}"/>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4067EC40-1882-15E8-ADD7-E7013ABA6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5AFF6-A2C7-7DE8-5892-E9AE6FA5A1A6}"/>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274326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3" name="Picture 2" descr="A picture containing a man and woman reviewing a map of the USA. ">
            <a:extLst>
              <a:ext uri="{FF2B5EF4-FFF2-40B4-BE49-F238E27FC236}">
                <a16:creationId xmlns:a16="http://schemas.microsoft.com/office/drawing/2014/main" id="{5A99341A-BAF9-1847-B54F-4F05DC73BA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05599" y="292024"/>
            <a:ext cx="5486401" cy="6562432"/>
          </a:xfrm>
          <a:prstGeom prst="rect">
            <a:avLst/>
          </a:prstGeom>
        </p:spPr>
      </p:pic>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0" y="951279"/>
            <a:ext cx="5573889" cy="1322998"/>
          </a:xfrm>
          <a:prstGeom prst="rect">
            <a:avLst/>
          </a:prstGeom>
        </p:spPr>
        <p:txBody>
          <a:bodyPr/>
          <a:lstStyle/>
          <a:p>
            <a:r>
              <a:rPr lang="en-US"/>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199" y="2890390"/>
            <a:ext cx="5573889" cy="0"/>
          </a:xfrm>
          <a:prstGeom prst="line">
            <a:avLst/>
          </a:prstGeom>
          <a:ln w="38100" cap="rnd">
            <a:solidFill>
              <a:srgbClr val="84BD00"/>
            </a:solidFill>
            <a:roun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4A58AC-5FC1-1947-B8B1-BA612474B9B5}"/>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pic>
        <p:nvPicPr>
          <p:cNvPr id="7" name="Picture 6" descr="Education Commission of the States logo. ">
            <a:extLst>
              <a:ext uri="{FF2B5EF4-FFF2-40B4-BE49-F238E27FC236}">
                <a16:creationId xmlns:a16="http://schemas.microsoft.com/office/drawing/2014/main" id="{10F0D4C7-236E-4507-98D6-2C2BAD4CA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Tree>
    <p:extLst>
      <p:ext uri="{BB962C8B-B14F-4D97-AF65-F5344CB8AC3E}">
        <p14:creationId xmlns:p14="http://schemas.microsoft.com/office/powerpoint/2010/main" val="279960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5758CE0-0309-A444-B054-B6F70639E316}"/>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428616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a:t>KEYWORDS</a:t>
            </a:r>
          </a:p>
        </p:txBody>
      </p:sp>
    </p:spTree>
    <p:extLst>
      <p:ext uri="{BB962C8B-B14F-4D97-AF65-F5344CB8AC3E}">
        <p14:creationId xmlns:p14="http://schemas.microsoft.com/office/powerpoint/2010/main" val="1995703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4" name="TextBox 3">
            <a:extLst>
              <a:ext uri="{FF2B5EF4-FFF2-40B4-BE49-F238E27FC236}">
                <a16:creationId xmlns:a16="http://schemas.microsoft.com/office/drawing/2014/main" id="{8D473D66-3A6D-BB47-A630-32367CEF13BC}"/>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733364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BCA4FD69-803B-DF44-BCDC-26B1F8DA2123}"/>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216701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1627517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7" name="TextBox 6">
            <a:extLst>
              <a:ext uri="{FF2B5EF4-FFF2-40B4-BE49-F238E27FC236}">
                <a16:creationId xmlns:a16="http://schemas.microsoft.com/office/drawing/2014/main" id="{645B78D4-F135-5E48-94C1-4AC7BB41E726}"/>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1127028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65259"/>
          </a:xfrm>
          <a:prstGeom prst="rect">
            <a:avLst/>
          </a:prstGeom>
          <a:noFill/>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2915201" y="230493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2915200" y="3156441"/>
            <a:ext cx="82374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and across states to interact, learn and collaborate.</a:t>
            </a:r>
          </a:p>
        </p:txBody>
      </p:sp>
      <p:pic>
        <p:nvPicPr>
          <p:cNvPr id="18" name="Picture 17" descr="Education Commission of the States logo. ">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0" name="Picture 9">
            <a:extLst>
              <a:ext uri="{FF2B5EF4-FFF2-40B4-BE49-F238E27FC236}">
                <a16:creationId xmlns:a16="http://schemas.microsoft.com/office/drawing/2014/main" id="{D7115605-93D6-B24C-9B2D-D5CE394E75D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2751" y="2312940"/>
            <a:ext cx="2045853" cy="2045853"/>
          </a:xfrm>
          <a:prstGeom prst="rect">
            <a:avLst/>
          </a:prstGeom>
        </p:spPr>
      </p:pic>
    </p:spTree>
    <p:extLst>
      <p:ext uri="{BB962C8B-B14F-4D97-AF65-F5344CB8AC3E}">
        <p14:creationId xmlns:p14="http://schemas.microsoft.com/office/powerpoint/2010/main" val="2494240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5869E-BEF9-2343-AA3D-3E352350C891}"/>
              </a:ext>
            </a:extLst>
          </p:cNvPr>
          <p:cNvSpPr txBox="1"/>
          <p:nvPr userDrawn="1"/>
        </p:nvSpPr>
        <p:spPr>
          <a:xfrm>
            <a:off x="2988812"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12" name="TextBox 11">
            <a:extLst>
              <a:ext uri="{FF2B5EF4-FFF2-40B4-BE49-F238E27FC236}">
                <a16:creationId xmlns:a16="http://schemas.microsoft.com/office/drawing/2014/main" id="{9A46CC11-138D-7946-A0EB-AAF6566BB326}"/>
              </a:ext>
            </a:extLst>
          </p:cNvPr>
          <p:cNvSpPr txBox="1"/>
          <p:nvPr userDrawn="1"/>
        </p:nvSpPr>
        <p:spPr>
          <a:xfrm>
            <a:off x="2988812" y="3061789"/>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descr="Education Commission of the States logo. ">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7" name="Picture 16">
            <a:extLst>
              <a:ext uri="{FF2B5EF4-FFF2-40B4-BE49-F238E27FC236}">
                <a16:creationId xmlns:a16="http://schemas.microsoft.com/office/drawing/2014/main" id="{2D477814-BE3A-ED45-A67A-4B9D23B59AF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7797" y="2216265"/>
            <a:ext cx="2045853" cy="2045853"/>
          </a:xfrm>
          <a:prstGeom prst="rect">
            <a:avLst/>
          </a:prstGeom>
        </p:spPr>
      </p:pic>
    </p:spTree>
    <p:extLst>
      <p:ext uri="{BB962C8B-B14F-4D97-AF65-F5344CB8AC3E}">
        <p14:creationId xmlns:p14="http://schemas.microsoft.com/office/powerpoint/2010/main" val="3177156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3DE37C-A736-6B44-9192-19DFC423616A}"/>
              </a:ext>
            </a:extLst>
          </p:cNvPr>
          <p:cNvSpPr txBox="1"/>
          <p:nvPr userDrawn="1"/>
        </p:nvSpPr>
        <p:spPr>
          <a:xfrm>
            <a:off x="2839641"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9" name="TextBox 8">
            <a:extLst>
              <a:ext uri="{FF2B5EF4-FFF2-40B4-BE49-F238E27FC236}">
                <a16:creationId xmlns:a16="http://schemas.microsoft.com/office/drawing/2014/main" id="{B680AE01-C12C-0043-ABA3-52A61F9EAF0C}"/>
              </a:ext>
            </a:extLst>
          </p:cNvPr>
          <p:cNvSpPr txBox="1"/>
          <p:nvPr userDrawn="1"/>
        </p:nvSpPr>
        <p:spPr>
          <a:xfrm>
            <a:off x="2848132" y="332269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pic>
        <p:nvPicPr>
          <p:cNvPr id="10" name="Picture 9" descr="Education Commission of the States logo. ">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4" name="Picture 13">
            <a:extLst>
              <a:ext uri="{FF2B5EF4-FFF2-40B4-BE49-F238E27FC236}">
                <a16:creationId xmlns:a16="http://schemas.microsoft.com/office/drawing/2014/main" id="{3004126E-BAE9-A24D-83A2-E98A2438EE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6716" y="2199273"/>
            <a:ext cx="2045853" cy="2045853"/>
          </a:xfrm>
          <a:prstGeom prst="rect">
            <a:avLst/>
          </a:prstGeom>
        </p:spPr>
      </p:pic>
    </p:spTree>
    <p:extLst>
      <p:ext uri="{BB962C8B-B14F-4D97-AF65-F5344CB8AC3E}">
        <p14:creationId xmlns:p14="http://schemas.microsoft.com/office/powerpoint/2010/main" val="71028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0DA4-C050-404F-AA62-0EAC6AEB79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D25C8-55E4-9E0D-B552-2C40F785F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67F004-817D-BE3E-5B2C-9D8D5AD07A60}"/>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5598C0A7-6830-C74F-923E-F4791D7EC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83430-AD76-2C18-5B3E-EF501309A89E}"/>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918474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3204689"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3204688" y="3400000"/>
            <a:ext cx="9783675"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review the latest research and summarize it into </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concise policy implications and recommendations.</a:t>
            </a:r>
          </a:p>
        </p:txBody>
      </p:sp>
      <p:pic>
        <p:nvPicPr>
          <p:cNvPr id="10" name="Picture 9" descr="Education Commission of the States logo. ">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6" name="Picture 15">
            <a:extLst>
              <a:ext uri="{FF2B5EF4-FFF2-40B4-BE49-F238E27FC236}">
                <a16:creationId xmlns:a16="http://schemas.microsoft.com/office/drawing/2014/main" id="{2B2A92F3-74D8-3A41-AF3D-07FC0EC05BE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96363" y="2293594"/>
            <a:ext cx="2045853" cy="2045853"/>
          </a:xfrm>
          <a:prstGeom prst="rect">
            <a:avLst/>
          </a:prstGeom>
        </p:spPr>
      </p:pic>
    </p:spTree>
    <p:extLst>
      <p:ext uri="{BB962C8B-B14F-4D97-AF65-F5344CB8AC3E}">
        <p14:creationId xmlns:p14="http://schemas.microsoft.com/office/powerpoint/2010/main" val="2332786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B5FFF8D-6FB6-7E40-82B2-81884D0BE5A8}"/>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447323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0DD8763-B1E4-DB4F-81A1-30C0158593B3}"/>
              </a:ext>
            </a:extLst>
          </p:cNvPr>
          <p:cNvSpPr>
            <a:spLocks noGrp="1"/>
          </p:cNvSpPr>
          <p:nvPr>
            <p:ph type="title"/>
          </p:nvPr>
        </p:nvSpPr>
        <p:spPr>
          <a:xfrm>
            <a:off x="4425696" y="365125"/>
            <a:ext cx="6928104" cy="3063870"/>
          </a:xfrm>
        </p:spPr>
        <p:txBody>
          <a:bodyPr anchor="b" anchorCtr="0"/>
          <a:lstStyle/>
          <a:p>
            <a:r>
              <a:rPr lang="en-US"/>
              <a:t>Click to edit Master title style</a:t>
            </a:r>
          </a:p>
        </p:txBody>
      </p:sp>
      <p:sp>
        <p:nvSpPr>
          <p:cNvPr id="2" name="Footer Placeholder 1">
            <a:extLst>
              <a:ext uri="{FF2B5EF4-FFF2-40B4-BE49-F238E27FC236}">
                <a16:creationId xmlns:a16="http://schemas.microsoft.com/office/drawing/2014/main" id="{2CCAA78C-D10C-984E-8189-219A822D2B2A}"/>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6162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A72B78-CEA7-4844-A81F-0F83E61D9E91}"/>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749133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EFAC0F2C-CB19-A844-8130-745FF58FBC79}"/>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30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526D5842-B53A-7A43-9BC6-BDA959E3545C}"/>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687894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D72-4AD5-D349-B363-064DABDF677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6E79DE0-2F39-CE45-82CF-9B447E75673B}"/>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496875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6" name="TextBox 5">
            <a:extLst>
              <a:ext uri="{FF2B5EF4-FFF2-40B4-BE49-F238E27FC236}">
                <a16:creationId xmlns:a16="http://schemas.microsoft.com/office/drawing/2014/main" id="{417ABFAC-D835-BE41-BBFB-91088FAB6E2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77455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B5FFF8D-6FB6-7E40-82B2-81884D0BE5A8}"/>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726218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0DD8763-B1E4-DB4F-81A1-30C0158593B3}"/>
              </a:ext>
            </a:extLst>
          </p:cNvPr>
          <p:cNvSpPr>
            <a:spLocks noGrp="1"/>
          </p:cNvSpPr>
          <p:nvPr>
            <p:ph type="title"/>
          </p:nvPr>
        </p:nvSpPr>
        <p:spPr>
          <a:xfrm>
            <a:off x="4425696" y="365125"/>
            <a:ext cx="6928104" cy="3063870"/>
          </a:xfrm>
        </p:spPr>
        <p:txBody>
          <a:bodyPr anchor="b" anchorCtr="0"/>
          <a:lstStyle/>
          <a:p>
            <a:r>
              <a:rPr lang="en-US"/>
              <a:t>Click to edit Master title style</a:t>
            </a:r>
          </a:p>
        </p:txBody>
      </p:sp>
    </p:spTree>
    <p:extLst>
      <p:ext uri="{BB962C8B-B14F-4D97-AF65-F5344CB8AC3E}">
        <p14:creationId xmlns:p14="http://schemas.microsoft.com/office/powerpoint/2010/main" val="148549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2A68-E57D-35B2-D035-47A9A2790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C190A-8B4D-3CE1-DF85-E0830F8B6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17332C-F432-A5C3-3C0F-428A89E936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8E7F2-0B1A-AD31-5F5D-C6EE76CCE06E}"/>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6" name="Footer Placeholder 5">
            <a:extLst>
              <a:ext uri="{FF2B5EF4-FFF2-40B4-BE49-F238E27FC236}">
                <a16:creationId xmlns:a16="http://schemas.microsoft.com/office/drawing/2014/main" id="{E4FCAB25-83B6-F40E-2618-012DA55CA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9B17C-304F-8E8C-F18E-296898E26A40}"/>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4018906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A72B78-CEA7-4844-A81F-0F83E61D9E91}"/>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684998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EFAC0F2C-CB19-A844-8130-745FF58FBC79}"/>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493365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526D5842-B53A-7A43-9BC6-BDA959E3545C}"/>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952826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D72-4AD5-D349-B363-064DABDF677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6E79DE0-2F39-CE45-82CF-9B447E75673B}"/>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845216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ducation Commission of the States logo. ">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
        <p:nvSpPr>
          <p:cNvPr id="2" name="TextBox 1">
            <a:extLst>
              <a:ext uri="{FF2B5EF4-FFF2-40B4-BE49-F238E27FC236}">
                <a16:creationId xmlns:a16="http://schemas.microsoft.com/office/drawing/2014/main" id="{C468209F-6471-0FC3-5C61-8C8A22EFF5E8}"/>
              </a:ext>
            </a:extLst>
          </p:cNvPr>
          <p:cNvSpPr txBox="1"/>
          <p:nvPr userDrawn="1"/>
        </p:nvSpPr>
        <p:spPr>
          <a:xfrm>
            <a:off x="2988812"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3" name="TextBox 2">
            <a:extLst>
              <a:ext uri="{FF2B5EF4-FFF2-40B4-BE49-F238E27FC236}">
                <a16:creationId xmlns:a16="http://schemas.microsoft.com/office/drawing/2014/main" id="{7ABCEBB1-759D-A3EC-F150-3414ABA7AE07}"/>
              </a:ext>
            </a:extLst>
          </p:cNvPr>
          <p:cNvSpPr txBox="1"/>
          <p:nvPr userDrawn="1"/>
        </p:nvSpPr>
        <p:spPr>
          <a:xfrm>
            <a:off x="2988812" y="3061789"/>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3004126E-BAE9-A24D-83A2-E98A2438EE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6716" y="2199273"/>
            <a:ext cx="2045853" cy="2045853"/>
          </a:xfrm>
          <a:prstGeom prst="rect">
            <a:avLst/>
          </a:prstGeom>
        </p:spPr>
      </p:pic>
    </p:spTree>
    <p:extLst>
      <p:ext uri="{BB962C8B-B14F-4D97-AF65-F5344CB8AC3E}">
        <p14:creationId xmlns:p14="http://schemas.microsoft.com/office/powerpoint/2010/main" val="2628459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ducation Commission of the States logo. ">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7" name="Picture 16">
            <a:extLst>
              <a:ext uri="{FF2B5EF4-FFF2-40B4-BE49-F238E27FC236}">
                <a16:creationId xmlns:a16="http://schemas.microsoft.com/office/drawing/2014/main" id="{2D477814-BE3A-ED45-A67A-4B9D23B59AF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7797" y="2216265"/>
            <a:ext cx="2045853" cy="2045853"/>
          </a:xfrm>
          <a:prstGeom prst="rect">
            <a:avLst/>
          </a:prstGeom>
        </p:spPr>
      </p:pic>
      <p:sp>
        <p:nvSpPr>
          <p:cNvPr id="2" name="TextBox 1">
            <a:extLst>
              <a:ext uri="{FF2B5EF4-FFF2-40B4-BE49-F238E27FC236}">
                <a16:creationId xmlns:a16="http://schemas.microsoft.com/office/drawing/2014/main" id="{B39AA533-A1B3-55FE-B0B5-333EBF6EA60D}"/>
              </a:ext>
            </a:extLst>
          </p:cNvPr>
          <p:cNvSpPr txBox="1"/>
          <p:nvPr userDrawn="1"/>
        </p:nvSpPr>
        <p:spPr>
          <a:xfrm>
            <a:off x="2839641"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3" name="TextBox 2">
            <a:extLst>
              <a:ext uri="{FF2B5EF4-FFF2-40B4-BE49-F238E27FC236}">
                <a16:creationId xmlns:a16="http://schemas.microsoft.com/office/drawing/2014/main" id="{6CE22A31-3001-2BFA-EBB9-3A98D71D9F1F}"/>
              </a:ext>
            </a:extLst>
          </p:cNvPr>
          <p:cNvSpPr txBox="1"/>
          <p:nvPr userDrawn="1"/>
        </p:nvSpPr>
        <p:spPr>
          <a:xfrm>
            <a:off x="2848132" y="332269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spTree>
    <p:extLst>
      <p:ext uri="{BB962C8B-B14F-4D97-AF65-F5344CB8AC3E}">
        <p14:creationId xmlns:p14="http://schemas.microsoft.com/office/powerpoint/2010/main" val="2168494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CBEC32D-2F2C-4344-82E9-52F67CD8A495}"/>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523153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CB679BA-FBF2-6E4E-B06F-2922C9C02889}"/>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829419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8D47EC-124A-3848-9E06-94775F0A75F0}"/>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500065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a:t>This is what they do or what the % means.</a:t>
            </a:r>
          </a:p>
        </p:txBody>
      </p:sp>
      <p:pic>
        <p:nvPicPr>
          <p:cNvPr id="6" name="Picture 5">
            <a:extLst>
              <a:ext uri="{FF2B5EF4-FFF2-40B4-BE49-F238E27FC236}">
                <a16:creationId xmlns:a16="http://schemas.microsoft.com/office/drawing/2014/main" id="{626320F5-A63C-3D41-8574-4737044AE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3" name="Footer Placeholder 2">
            <a:extLst>
              <a:ext uri="{FF2B5EF4-FFF2-40B4-BE49-F238E27FC236}">
                <a16:creationId xmlns:a16="http://schemas.microsoft.com/office/drawing/2014/main" id="{EBA864FD-0B73-E441-A089-085E829C9EE0}"/>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58290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33B6-23F7-30F4-20F3-EA2C72C7F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CF15C-DF5D-0E10-90C3-A69DB468D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9201DF-10E8-F75A-05F4-AEC8ABE41C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AF723-D31C-7640-F568-306EA97B5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9B94F-3DC2-823F-4A49-271D1BED3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F7F4B-8711-1250-A668-F1F0414C42BE}"/>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8" name="Footer Placeholder 7">
            <a:extLst>
              <a:ext uri="{FF2B5EF4-FFF2-40B4-BE49-F238E27FC236}">
                <a16:creationId xmlns:a16="http://schemas.microsoft.com/office/drawing/2014/main" id="{CDCB57DC-D6ED-2F2E-D12B-B829B782EC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361C5-ACED-E011-529E-C10A2A3C9D29}"/>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2408868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pic>
        <p:nvPicPr>
          <p:cNvPr id="3" name="Picture 2">
            <a:extLst>
              <a:ext uri="{FF2B5EF4-FFF2-40B4-BE49-F238E27FC236}">
                <a16:creationId xmlns:a16="http://schemas.microsoft.com/office/drawing/2014/main" id="{8CD3D558-577D-2740-93DE-75716570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3019486A-8A91-874C-A98B-21349CA04571}"/>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015330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Footer Placeholder 1">
            <a:extLst>
              <a:ext uri="{FF2B5EF4-FFF2-40B4-BE49-F238E27FC236}">
                <a16:creationId xmlns:a16="http://schemas.microsoft.com/office/drawing/2014/main" id="{13CB92C6-D264-92DE-F78B-F1DBB575325E}"/>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ecs.org</a:t>
            </a:r>
          </a:p>
        </p:txBody>
      </p:sp>
      <p:pic>
        <p:nvPicPr>
          <p:cNvPr id="5" name="Picture 4">
            <a:extLst>
              <a:ext uri="{FF2B5EF4-FFF2-40B4-BE49-F238E27FC236}">
                <a16:creationId xmlns:a16="http://schemas.microsoft.com/office/drawing/2014/main" id="{634B7EEF-3EF3-8A52-FD4A-F74AF752FE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2039413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Graphic with a character reviewing books, bills, the USA map, ideas, and money that filters into an idea box. ">
            <a:extLst>
              <a:ext uri="{FF2B5EF4-FFF2-40B4-BE49-F238E27FC236}">
                <a16:creationId xmlns:a16="http://schemas.microsoft.com/office/drawing/2014/main" id="{904912F1-032D-FC4C-8FE0-1C7C9F53C5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35888"/>
            <a:ext cx="12209943" cy="5022112"/>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C305AF-409F-3F4F-96BE-69DB6921B2F3}"/>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0" name="TextBox 9">
            <a:extLst>
              <a:ext uri="{FF2B5EF4-FFF2-40B4-BE49-F238E27FC236}">
                <a16:creationId xmlns:a16="http://schemas.microsoft.com/office/drawing/2014/main" id="{3313A521-0FE6-6544-8C5F-285E92F83CD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843179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DAD53F92-483B-2C42-8F7D-0272BB2E8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205"/>
            <a:ext cx="12192000" cy="6019800"/>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050604"/>
            <a:ext cx="6379725" cy="18340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lnSpc>
                <a:spcPct val="140000"/>
              </a:lnSpc>
            </a:pPr>
            <a:r>
              <a:rPr lang="en-US" sz="2400" b="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2400" b="0" baseline="3000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E48123"/>
            </a:solidFill>
            <a:round/>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52FB15B-719F-7649-B87D-09470889F888}"/>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860474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3" name="Picture 2" descr="A picture containing a man and woman reviewing a map of the USA. ">
            <a:extLst>
              <a:ext uri="{FF2B5EF4-FFF2-40B4-BE49-F238E27FC236}">
                <a16:creationId xmlns:a16="http://schemas.microsoft.com/office/drawing/2014/main" id="{5A99341A-BAF9-1847-B54F-4F05DC73BA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05599" y="292024"/>
            <a:ext cx="5486401" cy="6562432"/>
          </a:xfrm>
          <a:prstGeom prst="rect">
            <a:avLst/>
          </a:prstGeom>
        </p:spPr>
      </p:pic>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0" y="951279"/>
            <a:ext cx="5573889" cy="1322998"/>
          </a:xfrm>
          <a:prstGeom prst="rect">
            <a:avLst/>
          </a:prstGeom>
        </p:spPr>
        <p:txBody>
          <a:bodyPr/>
          <a:lstStyle/>
          <a:p>
            <a:r>
              <a:rPr lang="en-US"/>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199" y="2890390"/>
            <a:ext cx="5573889" cy="0"/>
          </a:xfrm>
          <a:prstGeom prst="line">
            <a:avLst/>
          </a:prstGeom>
          <a:ln w="38100" cap="rnd">
            <a:solidFill>
              <a:srgbClr val="84BD00"/>
            </a:solidFill>
            <a:roun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4A58AC-5FC1-1947-B8B1-BA612474B9B5}"/>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pic>
        <p:nvPicPr>
          <p:cNvPr id="7" name="Picture 6" descr="Education Commission of the States logo. ">
            <a:extLst>
              <a:ext uri="{FF2B5EF4-FFF2-40B4-BE49-F238E27FC236}">
                <a16:creationId xmlns:a16="http://schemas.microsoft.com/office/drawing/2014/main" id="{10F0D4C7-236E-4507-98D6-2C2BAD4CA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Tree>
    <p:extLst>
      <p:ext uri="{BB962C8B-B14F-4D97-AF65-F5344CB8AC3E}">
        <p14:creationId xmlns:p14="http://schemas.microsoft.com/office/powerpoint/2010/main" val="968224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471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a:t>KEYWORDS</a:t>
            </a:r>
          </a:p>
        </p:txBody>
      </p:sp>
    </p:spTree>
    <p:extLst>
      <p:ext uri="{BB962C8B-B14F-4D97-AF65-F5344CB8AC3E}">
        <p14:creationId xmlns:p14="http://schemas.microsoft.com/office/powerpoint/2010/main" val="1269346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4101440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183609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424490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E3B2-29E4-E0D4-3618-26AD650F74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F7538-FC35-DE4B-861D-E0F21C041E5B}"/>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4" name="Footer Placeholder 3">
            <a:extLst>
              <a:ext uri="{FF2B5EF4-FFF2-40B4-BE49-F238E27FC236}">
                <a16:creationId xmlns:a16="http://schemas.microsoft.com/office/drawing/2014/main" id="{CF486E72-63E8-1927-7B2F-6AD03772F8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CD6D5-50FE-0827-A74B-6597E10BDB1E}"/>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417746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
        <p:nvSpPr>
          <p:cNvPr id="7" name="TextBox 6">
            <a:extLst>
              <a:ext uri="{FF2B5EF4-FFF2-40B4-BE49-F238E27FC236}">
                <a16:creationId xmlns:a16="http://schemas.microsoft.com/office/drawing/2014/main" id="{645B78D4-F135-5E48-94C1-4AC7BB41E726}"/>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Tree>
    <p:extLst>
      <p:ext uri="{BB962C8B-B14F-4D97-AF65-F5344CB8AC3E}">
        <p14:creationId xmlns:p14="http://schemas.microsoft.com/office/powerpoint/2010/main" val="2961409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65259"/>
          </a:xfrm>
          <a:prstGeom prst="rect">
            <a:avLst/>
          </a:prstGeom>
          <a:noFill/>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2915201" y="230493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2915200" y="3156441"/>
            <a:ext cx="82374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and across states to interact, learn and collaborate.</a:t>
            </a:r>
          </a:p>
        </p:txBody>
      </p:sp>
      <p:pic>
        <p:nvPicPr>
          <p:cNvPr id="18" name="Picture 17" descr="Education Commission of the States logo. ">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0" name="Picture 9">
            <a:extLst>
              <a:ext uri="{FF2B5EF4-FFF2-40B4-BE49-F238E27FC236}">
                <a16:creationId xmlns:a16="http://schemas.microsoft.com/office/drawing/2014/main" id="{D7115605-93D6-B24C-9B2D-D5CE394E75D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2751" y="2312940"/>
            <a:ext cx="2045853" cy="2045853"/>
          </a:xfrm>
          <a:prstGeom prst="rect">
            <a:avLst/>
          </a:prstGeom>
        </p:spPr>
      </p:pic>
    </p:spTree>
    <p:extLst>
      <p:ext uri="{BB962C8B-B14F-4D97-AF65-F5344CB8AC3E}">
        <p14:creationId xmlns:p14="http://schemas.microsoft.com/office/powerpoint/2010/main" val="3802781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5869E-BEF9-2343-AA3D-3E352350C891}"/>
              </a:ext>
            </a:extLst>
          </p:cNvPr>
          <p:cNvSpPr txBox="1"/>
          <p:nvPr userDrawn="1"/>
        </p:nvSpPr>
        <p:spPr>
          <a:xfrm>
            <a:off x="2988812"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12" name="TextBox 11">
            <a:extLst>
              <a:ext uri="{FF2B5EF4-FFF2-40B4-BE49-F238E27FC236}">
                <a16:creationId xmlns:a16="http://schemas.microsoft.com/office/drawing/2014/main" id="{9A46CC11-138D-7946-A0EB-AAF6566BB326}"/>
              </a:ext>
            </a:extLst>
          </p:cNvPr>
          <p:cNvSpPr txBox="1"/>
          <p:nvPr userDrawn="1"/>
        </p:nvSpPr>
        <p:spPr>
          <a:xfrm>
            <a:off x="2988812" y="3061789"/>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descr="Education Commission of the States logo. ">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7" name="Picture 16">
            <a:extLst>
              <a:ext uri="{FF2B5EF4-FFF2-40B4-BE49-F238E27FC236}">
                <a16:creationId xmlns:a16="http://schemas.microsoft.com/office/drawing/2014/main" id="{2D477814-BE3A-ED45-A67A-4B9D23B59AF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7797" y="2216265"/>
            <a:ext cx="2045853" cy="2045853"/>
          </a:xfrm>
          <a:prstGeom prst="rect">
            <a:avLst/>
          </a:prstGeom>
        </p:spPr>
      </p:pic>
    </p:spTree>
    <p:extLst>
      <p:ext uri="{BB962C8B-B14F-4D97-AF65-F5344CB8AC3E}">
        <p14:creationId xmlns:p14="http://schemas.microsoft.com/office/powerpoint/2010/main" val="6778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3DE37C-A736-6B44-9192-19DFC423616A}"/>
              </a:ext>
            </a:extLst>
          </p:cNvPr>
          <p:cNvSpPr txBox="1"/>
          <p:nvPr userDrawn="1"/>
        </p:nvSpPr>
        <p:spPr>
          <a:xfrm>
            <a:off x="2839641"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9" name="TextBox 8">
            <a:extLst>
              <a:ext uri="{FF2B5EF4-FFF2-40B4-BE49-F238E27FC236}">
                <a16:creationId xmlns:a16="http://schemas.microsoft.com/office/drawing/2014/main" id="{B680AE01-C12C-0043-ABA3-52A61F9EAF0C}"/>
              </a:ext>
            </a:extLst>
          </p:cNvPr>
          <p:cNvSpPr txBox="1"/>
          <p:nvPr userDrawn="1"/>
        </p:nvSpPr>
        <p:spPr>
          <a:xfrm>
            <a:off x="2848132" y="332269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pic>
        <p:nvPicPr>
          <p:cNvPr id="10" name="Picture 9" descr="Education Commission of the States logo. ">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4" name="Picture 13">
            <a:extLst>
              <a:ext uri="{FF2B5EF4-FFF2-40B4-BE49-F238E27FC236}">
                <a16:creationId xmlns:a16="http://schemas.microsoft.com/office/drawing/2014/main" id="{3004126E-BAE9-A24D-83A2-E98A2438EE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6716" y="2199273"/>
            <a:ext cx="2045853" cy="2045853"/>
          </a:xfrm>
          <a:prstGeom prst="rect">
            <a:avLst/>
          </a:prstGeom>
        </p:spPr>
      </p:pic>
    </p:spTree>
    <p:extLst>
      <p:ext uri="{BB962C8B-B14F-4D97-AF65-F5344CB8AC3E}">
        <p14:creationId xmlns:p14="http://schemas.microsoft.com/office/powerpoint/2010/main" val="1668746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3204689"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3204688" y="3400000"/>
            <a:ext cx="9783675"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review the latest research and summarize it into </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concise policy implications and recommendations.</a:t>
            </a:r>
          </a:p>
        </p:txBody>
      </p:sp>
      <p:pic>
        <p:nvPicPr>
          <p:cNvPr id="10" name="Picture 9" descr="Education Commission of the States logo. ">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6" name="Picture 15">
            <a:extLst>
              <a:ext uri="{FF2B5EF4-FFF2-40B4-BE49-F238E27FC236}">
                <a16:creationId xmlns:a16="http://schemas.microsoft.com/office/drawing/2014/main" id="{2B2A92F3-74D8-3A41-AF3D-07FC0EC05BE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96363" y="2293594"/>
            <a:ext cx="2045853" cy="2045853"/>
          </a:xfrm>
          <a:prstGeom prst="rect">
            <a:avLst/>
          </a:prstGeom>
        </p:spPr>
      </p:pic>
    </p:spTree>
    <p:extLst>
      <p:ext uri="{BB962C8B-B14F-4D97-AF65-F5344CB8AC3E}">
        <p14:creationId xmlns:p14="http://schemas.microsoft.com/office/powerpoint/2010/main" val="2854208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7EA2-1717-FE41-8504-3899DC0894AD}"/>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3" name="Text Placeholder 2">
            <a:extLst>
              <a:ext uri="{FF2B5EF4-FFF2-40B4-BE49-F238E27FC236}">
                <a16:creationId xmlns:a16="http://schemas.microsoft.com/office/drawing/2014/main" id="{D25BEE41-96F9-994F-ADDC-DC27ACC16475}"/>
              </a:ext>
            </a:extLst>
          </p:cNvPr>
          <p:cNvSpPr>
            <a:spLocks noGrp="1"/>
          </p:cNvSpPr>
          <p:nvPr>
            <p:ph type="body" idx="1" hasCustomPrompt="1"/>
          </p:nvPr>
        </p:nvSpPr>
        <p:spPr>
          <a:xfrm>
            <a:off x="831850" y="4263998"/>
            <a:ext cx="10515600" cy="1500187"/>
          </a:xfrm>
        </p:spPr>
        <p:txBody>
          <a:bodyPr/>
          <a:lstStyle>
            <a:lvl1pPr marL="0" indent="0">
              <a:buNone/>
              <a:defRPr sz="24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9" name="Straight Connector 8">
            <a:extLst>
              <a:ext uri="{FF2B5EF4-FFF2-40B4-BE49-F238E27FC236}">
                <a16:creationId xmlns:a16="http://schemas.microsoft.com/office/drawing/2014/main" id="{617BC4B0-7B43-E449-AC83-C415176E92E3}"/>
              </a:ext>
            </a:extLst>
          </p:cNvPr>
          <p:cNvCxnSpPr/>
          <p:nvPr userDrawn="1"/>
        </p:nvCxnSpPr>
        <p:spPr>
          <a:xfrm>
            <a:off x="831850" y="3890075"/>
            <a:ext cx="790919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25B25A6-F3F1-8B4B-B77C-A6C77180ED9D}"/>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162242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4492923-AA9F-5F4B-920B-A620094DF4FB}"/>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6382243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F397F72-40BC-5C4A-9190-DC3040270963}"/>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420451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2B6A73E2-B492-5B42-B321-D9D784934F0D}"/>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030604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9600" y="1092200"/>
            <a:ext cx="10972800" cy="3962400"/>
          </a:xfrm>
        </p:spPr>
        <p:txBody>
          <a:bodyPr/>
          <a:lstStyle>
            <a:lvl1pPr algn="ctr">
              <a:defRPr/>
            </a:lvl1pPr>
          </a:lstStyle>
          <a:p>
            <a:r>
              <a:rPr lang="en-US"/>
              <a:t>Click to edit Master title style</a:t>
            </a:r>
          </a:p>
        </p:txBody>
      </p:sp>
      <p:sp>
        <p:nvSpPr>
          <p:cNvPr id="2" name="Footer Placeholder 1">
            <a:extLst>
              <a:ext uri="{FF2B5EF4-FFF2-40B4-BE49-F238E27FC236}">
                <a16:creationId xmlns:a16="http://schemas.microsoft.com/office/drawing/2014/main" id="{70700979-44F6-3B4E-9B01-E44F08558F71}"/>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8523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04747-2ADC-D2C4-36D6-B3FFDE45BFC6}"/>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3" name="Footer Placeholder 2">
            <a:extLst>
              <a:ext uri="{FF2B5EF4-FFF2-40B4-BE49-F238E27FC236}">
                <a16:creationId xmlns:a16="http://schemas.microsoft.com/office/drawing/2014/main" id="{B730017F-634D-C5DF-3F0E-161E0EDFAD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60945B-C38E-A007-1477-3B0609A6F57A}"/>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4032233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1118AE6-F9F2-6F41-8E22-99BC0BD26509}"/>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407771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9146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3B0B8D2-DE55-2A4B-9D7A-E07D97B2C83F}"/>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59035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C1652A3-3052-DD4A-8A9C-118970BD33ED}"/>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257047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C91B82F-014A-4345-A425-5F968C5B7614}"/>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822696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DD433C6D-ED5C-4242-A0E1-07976D9491C7}"/>
              </a:ext>
            </a:extLst>
          </p:cNvPr>
          <p:cNvSpPr>
            <a:spLocks noGrp="1"/>
          </p:cNvSpPr>
          <p:nvPr>
            <p:ph type="ftr" sz="quarter" idx="13"/>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133724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
        <p:nvSpPr>
          <p:cNvPr id="2" name="Footer Placeholder 1">
            <a:extLst>
              <a:ext uri="{FF2B5EF4-FFF2-40B4-BE49-F238E27FC236}">
                <a16:creationId xmlns:a16="http://schemas.microsoft.com/office/drawing/2014/main" id="{483BDC38-561B-FD48-A9F8-984382B5B1E8}"/>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3257559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6E2A034A-F5AC-7C42-B50E-8CAA48CC8ACC}"/>
              </a:ext>
            </a:extLst>
          </p:cNvPr>
          <p:cNvSpPr>
            <a:spLocks noGrp="1"/>
          </p:cNvSpPr>
          <p:nvPr>
            <p:ph type="ftr" sz="quarter" idx="10"/>
          </p:nvPr>
        </p:nvSpPr>
        <p:spPr>
          <a:xfrm>
            <a:off x="106680" y="6363372"/>
            <a:ext cx="2400945" cy="365125"/>
          </a:xfrm>
          <a:prstGeom prst="rect">
            <a:avLst/>
          </a:prstGeom>
        </p:spPr>
        <p:txBody>
          <a:bodyPr/>
          <a:lstStyle/>
          <a:p>
            <a:r>
              <a:rPr lang="en-US"/>
              <a:t>ecs.org    |    @EdCommission</a:t>
            </a:r>
          </a:p>
        </p:txBody>
      </p:sp>
    </p:spTree>
    <p:extLst>
      <p:ext uri="{BB962C8B-B14F-4D97-AF65-F5344CB8AC3E}">
        <p14:creationId xmlns:p14="http://schemas.microsoft.com/office/powerpoint/2010/main" val="11662256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271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696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23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B9D7-D3E6-F28E-ABF8-7B02E718E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6F8921-B1A9-8BEA-94DA-595A1FEF4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78795-36B2-3AA2-8C3C-EEC454525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ADECD-E055-E699-2EC2-DF059F249158}"/>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6" name="Footer Placeholder 5">
            <a:extLst>
              <a:ext uri="{FF2B5EF4-FFF2-40B4-BE49-F238E27FC236}">
                <a16:creationId xmlns:a16="http://schemas.microsoft.com/office/drawing/2014/main" id="{A1C9D6BC-8551-C513-6665-1EA0F66D7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C32BB-D786-7EC2-DF21-24E8B6C16116}"/>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18488221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274983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458366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02247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D1D80-4AC0-71DC-9298-5875427473E7}"/>
              </a:ext>
            </a:extLst>
          </p:cNvPr>
          <p:cNvSpPr/>
          <p:nvPr userDrawn="1"/>
        </p:nvSpPr>
        <p:spPr>
          <a:xfrm>
            <a:off x="8437418" y="6159731"/>
            <a:ext cx="3754582" cy="698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27C7D-644B-99F1-6756-9152FDB73AFE}"/>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91C4CA-2F7B-25F7-DE6B-725949F2FEF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pic>
        <p:nvPicPr>
          <p:cNvPr id="11" name="Graphic 10">
            <a:extLst>
              <a:ext uri="{FF2B5EF4-FFF2-40B4-BE49-F238E27FC236}">
                <a16:creationId xmlns:a16="http://schemas.microsoft.com/office/drawing/2014/main" id="{AB2C6858-8094-8615-9F99-F44855CC726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0830" t="472" r="40626" b="1307"/>
          <a:stretch/>
        </p:blipFill>
        <p:spPr>
          <a:xfrm rot="3167116">
            <a:off x="8103067" y="256512"/>
            <a:ext cx="2806980" cy="7995939"/>
          </a:xfrm>
          <a:prstGeom prst="rect">
            <a:avLst/>
          </a:prstGeom>
        </p:spPr>
      </p:pic>
      <p:pic>
        <p:nvPicPr>
          <p:cNvPr id="12" name="Graphic 11">
            <a:extLst>
              <a:ext uri="{FF2B5EF4-FFF2-40B4-BE49-F238E27FC236}">
                <a16:creationId xmlns:a16="http://schemas.microsoft.com/office/drawing/2014/main" id="{024CE19F-A96B-5593-BB7D-74E5315565F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0205" t="13980" r="1909" b="36632"/>
          <a:stretch/>
        </p:blipFill>
        <p:spPr>
          <a:xfrm>
            <a:off x="7990971" y="4711772"/>
            <a:ext cx="4779591" cy="3504773"/>
          </a:xfrm>
          <a:prstGeom prst="rect">
            <a:avLst/>
          </a:prstGeom>
        </p:spPr>
      </p:pic>
      <p:pic>
        <p:nvPicPr>
          <p:cNvPr id="13" name="Graphic 12">
            <a:extLst>
              <a:ext uri="{FF2B5EF4-FFF2-40B4-BE49-F238E27FC236}">
                <a16:creationId xmlns:a16="http://schemas.microsoft.com/office/drawing/2014/main" id="{CE715CAF-ABDB-89CB-4A3B-BCE58BEAF0A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9" t="1779" r="62936" b="32119"/>
          <a:stretch/>
        </p:blipFill>
        <p:spPr>
          <a:xfrm>
            <a:off x="9123865" y="2261062"/>
            <a:ext cx="4344137" cy="4505028"/>
          </a:xfrm>
          <a:prstGeom prst="rect">
            <a:avLst/>
          </a:prstGeom>
        </p:spPr>
      </p:pic>
      <p:sp>
        <p:nvSpPr>
          <p:cNvPr id="14" name="Title Placeholder 1">
            <a:extLst>
              <a:ext uri="{FF2B5EF4-FFF2-40B4-BE49-F238E27FC236}">
                <a16:creationId xmlns:a16="http://schemas.microsoft.com/office/drawing/2014/main" id="{912867BB-607B-8EF2-9BB9-CD878734E1D0}"/>
              </a:ext>
            </a:extLst>
          </p:cNvPr>
          <p:cNvSpPr txBox="1">
            <a:spLocks/>
          </p:cNvSpPr>
          <p:nvPr userDrawn="1"/>
        </p:nvSpPr>
        <p:spPr>
          <a:xfrm>
            <a:off x="756596" y="2760611"/>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3200" b="0"/>
              <a:t>The essential, indispensable member of any team addressing education policy.</a:t>
            </a:r>
          </a:p>
        </p:txBody>
      </p:sp>
      <p:sp>
        <p:nvSpPr>
          <p:cNvPr id="15" name="Title Placeholder 1">
            <a:extLst>
              <a:ext uri="{FF2B5EF4-FFF2-40B4-BE49-F238E27FC236}">
                <a16:creationId xmlns:a16="http://schemas.microsoft.com/office/drawing/2014/main" id="{7649DFB8-6B0B-2DAE-EB3D-85CA0A1F044C}"/>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a:t>WHO WE ARE.</a:t>
            </a:r>
            <a:endParaRPr lang="en-US" sz="6600" b="0"/>
          </a:p>
        </p:txBody>
      </p:sp>
      <p:sp>
        <p:nvSpPr>
          <p:cNvPr id="16" name="Footer Placeholder 1">
            <a:extLst>
              <a:ext uri="{FF2B5EF4-FFF2-40B4-BE49-F238E27FC236}">
                <a16:creationId xmlns:a16="http://schemas.microsoft.com/office/drawing/2014/main" id="{13C56574-D631-D03E-9D00-933192167C1A}"/>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17" name="Picture 16">
            <a:extLst>
              <a:ext uri="{FF2B5EF4-FFF2-40B4-BE49-F238E27FC236}">
                <a16:creationId xmlns:a16="http://schemas.microsoft.com/office/drawing/2014/main" id="{EC073414-23E3-251D-5AE3-FA6337F6E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29181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40002E-55E4-8F75-9A1C-AB0B1982F72F}"/>
              </a:ext>
            </a:extLst>
          </p:cNvPr>
          <p:cNvSpPr/>
          <p:nvPr userDrawn="1"/>
        </p:nvSpPr>
        <p:spPr>
          <a:xfrm>
            <a:off x="8438606" y="6156960"/>
            <a:ext cx="3753394"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CD7A36-FEA2-4C5B-70B7-7C1A6094FA1D}"/>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BCB90C0-5FD9-AFAA-CEA9-43E8AD562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52" r="68552" b="43611"/>
          <a:stretch/>
        </p:blipFill>
        <p:spPr>
          <a:xfrm>
            <a:off x="9139774" y="-659218"/>
            <a:ext cx="3834585" cy="3740612"/>
          </a:xfrm>
          <a:prstGeom prst="rect">
            <a:avLst/>
          </a:prstGeom>
        </p:spPr>
      </p:pic>
      <p:pic>
        <p:nvPicPr>
          <p:cNvPr id="10" name="Graphic 9">
            <a:extLst>
              <a:ext uri="{FF2B5EF4-FFF2-40B4-BE49-F238E27FC236}">
                <a16:creationId xmlns:a16="http://schemas.microsoft.com/office/drawing/2014/main" id="{D0B1FB5E-6B88-0C12-2A03-B9E6A0453B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972" r="40349"/>
          <a:stretch/>
        </p:blipFill>
        <p:spPr>
          <a:xfrm rot="2332596">
            <a:off x="7879372" y="2177820"/>
            <a:ext cx="2106289" cy="7103440"/>
          </a:xfrm>
          <a:prstGeom prst="rect">
            <a:avLst/>
          </a:prstGeom>
        </p:spPr>
      </p:pic>
      <p:pic>
        <p:nvPicPr>
          <p:cNvPr id="11" name="Graphic 10">
            <a:extLst>
              <a:ext uri="{FF2B5EF4-FFF2-40B4-BE49-F238E27FC236}">
                <a16:creationId xmlns:a16="http://schemas.microsoft.com/office/drawing/2014/main" id="{31DC1A0B-0C85-A40A-95A4-6AF0D434DD2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407" t="18965" r="1778" b="15053"/>
          <a:stretch/>
        </p:blipFill>
        <p:spPr>
          <a:xfrm rot="21415182">
            <a:off x="8884348" y="4134752"/>
            <a:ext cx="3834585" cy="4773492"/>
          </a:xfrm>
          <a:prstGeom prst="rect">
            <a:avLst/>
          </a:prstGeom>
        </p:spPr>
      </p:pic>
      <p:sp>
        <p:nvSpPr>
          <p:cNvPr id="12" name="Title Placeholder 1">
            <a:extLst>
              <a:ext uri="{FF2B5EF4-FFF2-40B4-BE49-F238E27FC236}">
                <a16:creationId xmlns:a16="http://schemas.microsoft.com/office/drawing/2014/main" id="{2504B2F4-9CEF-19ED-720E-ECB13EC62FBE}"/>
              </a:ext>
            </a:extLst>
          </p:cNvPr>
          <p:cNvSpPr txBox="1">
            <a:spLocks/>
          </p:cNvSpPr>
          <p:nvPr userDrawn="1"/>
        </p:nvSpPr>
        <p:spPr>
          <a:xfrm>
            <a:off x="756596" y="2760611"/>
            <a:ext cx="7659616" cy="2493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l">
              <a:lnSpc>
                <a:spcPct val="100000"/>
              </a:lnSpc>
              <a:spcBef>
                <a:spcPts val="3000"/>
              </a:spcBef>
              <a:spcAft>
                <a:spcPts val="2400"/>
              </a:spcAft>
            </a:pPr>
            <a:r>
              <a:rPr lang="en-US" sz="3200" b="0">
                <a:solidFill>
                  <a:srgbClr val="544C47"/>
                </a:solidFill>
                <a:latin typeface="Century Gothic" charset="0"/>
                <a:ea typeface="Century Gothic" charset="0"/>
                <a:cs typeface="Century Gothic" charset="0"/>
              </a:rPr>
              <a:t>We believe in the power of learning from experience, and we know informed policymakers create better education policy</a:t>
            </a:r>
            <a:r>
              <a:rPr lang="en-US" sz="3200" b="0">
                <a:solidFill>
                  <a:schemeClr val="tx1"/>
                </a:solidFill>
                <a:latin typeface="Century Gothic" charset="0"/>
                <a:ea typeface="Century Gothic" charset="0"/>
                <a:cs typeface="Century Gothic" charset="0"/>
              </a:rPr>
              <a:t>.</a:t>
            </a:r>
            <a:endParaRPr lang="en-US" sz="3200" b="0" baseline="3000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5A038041-FAFD-8781-1646-56912A02054F}"/>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a:t>WHAT WE DO.</a:t>
            </a:r>
            <a:endParaRPr lang="en-US" sz="6600" b="0"/>
          </a:p>
        </p:txBody>
      </p:sp>
      <p:sp>
        <p:nvSpPr>
          <p:cNvPr id="14" name="Footer Placeholder 1">
            <a:extLst>
              <a:ext uri="{FF2B5EF4-FFF2-40B4-BE49-F238E27FC236}">
                <a16:creationId xmlns:a16="http://schemas.microsoft.com/office/drawing/2014/main" id="{6F167DAE-BE32-FCC7-6845-8FA2C51D66EF}"/>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15" name="Picture 14">
            <a:extLst>
              <a:ext uri="{FF2B5EF4-FFF2-40B4-BE49-F238E27FC236}">
                <a16:creationId xmlns:a16="http://schemas.microsoft.com/office/drawing/2014/main" id="{6D39F4FE-6D0F-3F71-C481-99B24FBC5D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41783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C43E260-351A-4A6C-FB1B-52C441C1D66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9979" b="9576"/>
          <a:stretch/>
        </p:blipFill>
        <p:spPr>
          <a:xfrm>
            <a:off x="0" y="2289803"/>
            <a:ext cx="12192000" cy="2087916"/>
          </a:xfrm>
          <a:prstGeom prst="rect">
            <a:avLst/>
          </a:prstGeom>
        </p:spPr>
      </p:pic>
      <p:sp>
        <p:nvSpPr>
          <p:cNvPr id="6" name="Title Placeholder 1">
            <a:extLst>
              <a:ext uri="{FF2B5EF4-FFF2-40B4-BE49-F238E27FC236}">
                <a16:creationId xmlns:a16="http://schemas.microsoft.com/office/drawing/2014/main" id="{49D34196-6C98-7FE2-645A-DA67827F5A5B}"/>
              </a:ext>
            </a:extLst>
          </p:cNvPr>
          <p:cNvSpPr txBox="1">
            <a:spLocks/>
          </p:cNvSpPr>
          <p:nvPr userDrawn="1"/>
        </p:nvSpPr>
        <p:spPr>
          <a:xfrm>
            <a:off x="532085"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Research</a:t>
            </a:r>
            <a:endParaRPr lang="en-US" sz="3200" b="1" baseline="30000">
              <a:solidFill>
                <a:schemeClr val="tx1"/>
              </a:solidFill>
              <a:latin typeface="Century Gothic" charset="0"/>
              <a:ea typeface="Century Gothic" charset="0"/>
              <a:cs typeface="Century Gothic" charset="0"/>
            </a:endParaRPr>
          </a:p>
        </p:txBody>
      </p:sp>
      <p:sp>
        <p:nvSpPr>
          <p:cNvPr id="8" name="Title Placeholder 1">
            <a:extLst>
              <a:ext uri="{FF2B5EF4-FFF2-40B4-BE49-F238E27FC236}">
                <a16:creationId xmlns:a16="http://schemas.microsoft.com/office/drawing/2014/main" id="{4689E719-5418-B64E-AC20-B489E47FD59E}"/>
              </a:ext>
            </a:extLst>
          </p:cNvPr>
          <p:cNvSpPr txBox="1">
            <a:spLocks/>
          </p:cNvSpPr>
          <p:nvPr userDrawn="1"/>
        </p:nvSpPr>
        <p:spPr>
          <a:xfrm>
            <a:off x="3500328"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Report</a:t>
            </a:r>
            <a:endParaRPr lang="en-US" sz="3200" b="1" baseline="30000">
              <a:solidFill>
                <a:schemeClr val="tx1"/>
              </a:solidFill>
              <a:latin typeface="Century Gothic" charset="0"/>
              <a:ea typeface="Century Gothic" charset="0"/>
              <a:cs typeface="Century Gothic" charset="0"/>
            </a:endParaRPr>
          </a:p>
        </p:txBody>
      </p:sp>
      <p:sp>
        <p:nvSpPr>
          <p:cNvPr id="9" name="Title Placeholder 1">
            <a:extLst>
              <a:ext uri="{FF2B5EF4-FFF2-40B4-BE49-F238E27FC236}">
                <a16:creationId xmlns:a16="http://schemas.microsoft.com/office/drawing/2014/main" id="{01DCBAE1-E651-22D9-7D2B-B5542C42D72A}"/>
              </a:ext>
            </a:extLst>
          </p:cNvPr>
          <p:cNvSpPr txBox="1">
            <a:spLocks/>
          </p:cNvSpPr>
          <p:nvPr userDrawn="1"/>
        </p:nvSpPr>
        <p:spPr>
          <a:xfrm>
            <a:off x="6486444"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Convene</a:t>
            </a:r>
            <a:endParaRPr lang="en-US" sz="3200" b="1" baseline="3000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6D8CC2F2-18EB-76CB-EF15-33B3D80E0296}"/>
              </a:ext>
            </a:extLst>
          </p:cNvPr>
          <p:cNvSpPr txBox="1">
            <a:spLocks/>
          </p:cNvSpPr>
          <p:nvPr userDrawn="1"/>
        </p:nvSpPr>
        <p:spPr>
          <a:xfrm>
            <a:off x="9472559"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Counsel</a:t>
            </a:r>
            <a:endParaRPr lang="en-US" sz="3200" b="1" baseline="30000">
              <a:solidFill>
                <a:schemeClr val="tx1"/>
              </a:solidFill>
              <a:latin typeface="Century Gothic" charset="0"/>
              <a:ea typeface="Century Gothic" charset="0"/>
              <a:cs typeface="Century Gothic" charset="0"/>
            </a:endParaRPr>
          </a:p>
        </p:txBody>
      </p:sp>
      <p:pic>
        <p:nvPicPr>
          <p:cNvPr id="14" name="Graphic 13">
            <a:extLst>
              <a:ext uri="{FF2B5EF4-FFF2-40B4-BE49-F238E27FC236}">
                <a16:creationId xmlns:a16="http://schemas.microsoft.com/office/drawing/2014/main" id="{12FB8C7E-DCD6-DAE2-2C6D-88BCEBD3DB0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86" t="11365" r="74727" b="52271"/>
          <a:stretch/>
        </p:blipFill>
        <p:spPr>
          <a:xfrm>
            <a:off x="310344" y="2199672"/>
            <a:ext cx="2546464" cy="2493817"/>
          </a:xfrm>
          <a:prstGeom prst="rect">
            <a:avLst/>
          </a:prstGeom>
        </p:spPr>
      </p:pic>
      <p:pic>
        <p:nvPicPr>
          <p:cNvPr id="15" name="Graphic 14">
            <a:extLst>
              <a:ext uri="{FF2B5EF4-FFF2-40B4-BE49-F238E27FC236}">
                <a16:creationId xmlns:a16="http://schemas.microsoft.com/office/drawing/2014/main" id="{70D1AC19-AEB8-F645-91A5-85AA2DE1821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863" t="12100" r="51250" b="51537"/>
          <a:stretch/>
        </p:blipFill>
        <p:spPr>
          <a:xfrm>
            <a:off x="6262788" y="2199671"/>
            <a:ext cx="2546464" cy="2493818"/>
          </a:xfrm>
          <a:prstGeom prst="rect">
            <a:avLst/>
          </a:prstGeom>
        </p:spPr>
      </p:pic>
      <p:pic>
        <p:nvPicPr>
          <p:cNvPr id="16" name="Graphic 15">
            <a:extLst>
              <a:ext uri="{FF2B5EF4-FFF2-40B4-BE49-F238E27FC236}">
                <a16:creationId xmlns:a16="http://schemas.microsoft.com/office/drawing/2014/main" id="{AA9803CB-4E64-726A-3483-8FAF610986C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41" t="11575" r="27773" b="52061"/>
          <a:stretch/>
        </p:blipFill>
        <p:spPr>
          <a:xfrm>
            <a:off x="3274758" y="2199671"/>
            <a:ext cx="2546464" cy="2493818"/>
          </a:xfrm>
          <a:prstGeom prst="rect">
            <a:avLst/>
          </a:prstGeom>
        </p:spPr>
      </p:pic>
      <p:pic>
        <p:nvPicPr>
          <p:cNvPr id="17" name="Graphic 16">
            <a:extLst>
              <a:ext uri="{FF2B5EF4-FFF2-40B4-BE49-F238E27FC236}">
                <a16:creationId xmlns:a16="http://schemas.microsoft.com/office/drawing/2014/main" id="{2A48278F-CF77-A8ED-989E-4671B9B531C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4114" t="11292" r="5000" b="52344"/>
          <a:stretch/>
        </p:blipFill>
        <p:spPr>
          <a:xfrm>
            <a:off x="9250818" y="2199671"/>
            <a:ext cx="2546464" cy="2493818"/>
          </a:xfrm>
          <a:prstGeom prst="rect">
            <a:avLst/>
          </a:prstGeom>
        </p:spPr>
      </p:pic>
      <p:sp>
        <p:nvSpPr>
          <p:cNvPr id="18" name="Title Placeholder 1">
            <a:extLst>
              <a:ext uri="{FF2B5EF4-FFF2-40B4-BE49-F238E27FC236}">
                <a16:creationId xmlns:a16="http://schemas.microsoft.com/office/drawing/2014/main" id="{976A8608-CCE6-6647-01FB-A4EABC08D09F}"/>
              </a:ext>
            </a:extLst>
          </p:cNvPr>
          <p:cNvSpPr txBox="1">
            <a:spLocks/>
          </p:cNvSpPr>
          <p:nvPr userDrawn="1"/>
        </p:nvSpPr>
        <p:spPr>
          <a:xfrm>
            <a:off x="2507625" y="-65280"/>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1800"/>
              </a:spcAft>
            </a:pPr>
            <a:r>
              <a:rPr lang="en-US" sz="6600"/>
              <a:t>HOW WE DO IT.</a:t>
            </a:r>
            <a:endParaRPr lang="en-US" sz="6600" b="0"/>
          </a:p>
        </p:txBody>
      </p:sp>
      <p:sp>
        <p:nvSpPr>
          <p:cNvPr id="19" name="Footer Placeholder 1">
            <a:extLst>
              <a:ext uri="{FF2B5EF4-FFF2-40B4-BE49-F238E27FC236}">
                <a16:creationId xmlns:a16="http://schemas.microsoft.com/office/drawing/2014/main" id="{57964CCF-A515-6E38-24DF-7B93F1AD6F7D}"/>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20" name="Picture 19">
            <a:extLst>
              <a:ext uri="{FF2B5EF4-FFF2-40B4-BE49-F238E27FC236}">
                <a16:creationId xmlns:a16="http://schemas.microsoft.com/office/drawing/2014/main" id="{257DF63F-C436-C7F2-82BD-D98E57A775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15376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42"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955808" y="3341611"/>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41098" y="3087943"/>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67386" y="313727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32035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2683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a:t>KEYWORDS</a:t>
            </a:r>
          </a:p>
        </p:txBody>
      </p:sp>
    </p:spTree>
    <p:extLst>
      <p:ext uri="{BB962C8B-B14F-4D97-AF65-F5344CB8AC3E}">
        <p14:creationId xmlns:p14="http://schemas.microsoft.com/office/powerpoint/2010/main" val="3596489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4744557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323767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9DE5-84BF-663B-8C32-BBD48E87D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A246D-089A-D2A6-F13A-740D132C4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B562D-50A5-6894-1942-A0AB2D791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62061-F067-093B-3AE2-084A841DDD26}"/>
              </a:ext>
            </a:extLst>
          </p:cNvPr>
          <p:cNvSpPr>
            <a:spLocks noGrp="1"/>
          </p:cNvSpPr>
          <p:nvPr>
            <p:ph type="dt" sz="half" idx="10"/>
          </p:nvPr>
        </p:nvSpPr>
        <p:spPr/>
        <p:txBody>
          <a:bodyPr/>
          <a:lstStyle/>
          <a:p>
            <a:fld id="{616C0621-912C-4EFB-A882-C54A5130C676}" type="datetimeFigureOut">
              <a:rPr lang="en-US" smtClean="0"/>
              <a:t>10/21/2024</a:t>
            </a:fld>
            <a:endParaRPr lang="en-US"/>
          </a:p>
        </p:txBody>
      </p:sp>
      <p:sp>
        <p:nvSpPr>
          <p:cNvPr id="6" name="Footer Placeholder 5">
            <a:extLst>
              <a:ext uri="{FF2B5EF4-FFF2-40B4-BE49-F238E27FC236}">
                <a16:creationId xmlns:a16="http://schemas.microsoft.com/office/drawing/2014/main" id="{7EF8496C-3F9E-32E6-C141-9F446A956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99F80-3B0D-B3DB-2B8F-9165B2058F6B}"/>
              </a:ext>
            </a:extLst>
          </p:cNvPr>
          <p:cNvSpPr>
            <a:spLocks noGrp="1"/>
          </p:cNvSpPr>
          <p:nvPr>
            <p:ph type="sldNum" sz="quarter" idx="12"/>
          </p:nvPr>
        </p:nvSpPr>
        <p:spPr/>
        <p:txBody>
          <a:bodyPr/>
          <a:lstStyle/>
          <a:p>
            <a:fld id="{ABC3BA32-75F2-45BF-88E7-CFB29A979740}" type="slidenum">
              <a:rPr lang="en-US" smtClean="0"/>
              <a:t>‹#›</a:t>
            </a:fld>
            <a:endParaRPr lang="en-US"/>
          </a:p>
        </p:txBody>
      </p:sp>
    </p:spTree>
    <p:extLst>
      <p:ext uri="{BB962C8B-B14F-4D97-AF65-F5344CB8AC3E}">
        <p14:creationId xmlns:p14="http://schemas.microsoft.com/office/powerpoint/2010/main" val="533014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590421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192051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65259"/>
          </a:xfrm>
          <a:prstGeom prst="rect">
            <a:avLst/>
          </a:prstGeom>
          <a:noFill/>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2915201" y="230493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2915200" y="3156441"/>
            <a:ext cx="82374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and across states to interact, learn and collaborate.</a:t>
            </a:r>
          </a:p>
        </p:txBody>
      </p:sp>
      <p:pic>
        <p:nvPicPr>
          <p:cNvPr id="18" name="Picture 17" descr="Education Commission of the States logo. ">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0" name="Picture 9">
            <a:extLst>
              <a:ext uri="{FF2B5EF4-FFF2-40B4-BE49-F238E27FC236}">
                <a16:creationId xmlns:a16="http://schemas.microsoft.com/office/drawing/2014/main" id="{D7115605-93D6-B24C-9B2D-D5CE394E75D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2751" y="2312940"/>
            <a:ext cx="2045853" cy="2045853"/>
          </a:xfrm>
          <a:prstGeom prst="rect">
            <a:avLst/>
          </a:prstGeom>
        </p:spPr>
      </p:pic>
    </p:spTree>
    <p:extLst>
      <p:ext uri="{BB962C8B-B14F-4D97-AF65-F5344CB8AC3E}">
        <p14:creationId xmlns:p14="http://schemas.microsoft.com/office/powerpoint/2010/main" val="34062712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ducation Commission of the States logo. ">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
        <p:nvSpPr>
          <p:cNvPr id="2" name="TextBox 1">
            <a:extLst>
              <a:ext uri="{FF2B5EF4-FFF2-40B4-BE49-F238E27FC236}">
                <a16:creationId xmlns:a16="http://schemas.microsoft.com/office/drawing/2014/main" id="{C468209F-6471-0FC3-5C61-8C8A22EFF5E8}"/>
              </a:ext>
            </a:extLst>
          </p:cNvPr>
          <p:cNvSpPr txBox="1"/>
          <p:nvPr userDrawn="1"/>
        </p:nvSpPr>
        <p:spPr>
          <a:xfrm>
            <a:off x="2988812"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3" name="TextBox 2">
            <a:extLst>
              <a:ext uri="{FF2B5EF4-FFF2-40B4-BE49-F238E27FC236}">
                <a16:creationId xmlns:a16="http://schemas.microsoft.com/office/drawing/2014/main" id="{7ABCEBB1-759D-A3EC-F150-3414ABA7AE07}"/>
              </a:ext>
            </a:extLst>
          </p:cNvPr>
          <p:cNvSpPr txBox="1"/>
          <p:nvPr userDrawn="1"/>
        </p:nvSpPr>
        <p:spPr>
          <a:xfrm>
            <a:off x="2988812" y="3061789"/>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3004126E-BAE9-A24D-83A2-E98A2438EE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6716" y="2199273"/>
            <a:ext cx="2045853" cy="2045853"/>
          </a:xfrm>
          <a:prstGeom prst="rect">
            <a:avLst/>
          </a:prstGeom>
        </p:spPr>
      </p:pic>
    </p:spTree>
    <p:extLst>
      <p:ext uri="{BB962C8B-B14F-4D97-AF65-F5344CB8AC3E}">
        <p14:creationId xmlns:p14="http://schemas.microsoft.com/office/powerpoint/2010/main" val="23086495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ducation Commission of the States logo. ">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7" name="Picture 16">
            <a:extLst>
              <a:ext uri="{FF2B5EF4-FFF2-40B4-BE49-F238E27FC236}">
                <a16:creationId xmlns:a16="http://schemas.microsoft.com/office/drawing/2014/main" id="{2D477814-BE3A-ED45-A67A-4B9D23B59AF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7797" y="2216265"/>
            <a:ext cx="2045853" cy="2045853"/>
          </a:xfrm>
          <a:prstGeom prst="rect">
            <a:avLst/>
          </a:prstGeom>
        </p:spPr>
      </p:pic>
      <p:sp>
        <p:nvSpPr>
          <p:cNvPr id="2" name="TextBox 1">
            <a:extLst>
              <a:ext uri="{FF2B5EF4-FFF2-40B4-BE49-F238E27FC236}">
                <a16:creationId xmlns:a16="http://schemas.microsoft.com/office/drawing/2014/main" id="{B39AA533-A1B3-55FE-B0B5-333EBF6EA60D}"/>
              </a:ext>
            </a:extLst>
          </p:cNvPr>
          <p:cNvSpPr txBox="1"/>
          <p:nvPr userDrawn="1"/>
        </p:nvSpPr>
        <p:spPr>
          <a:xfrm>
            <a:off x="2839641"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3" name="TextBox 2">
            <a:extLst>
              <a:ext uri="{FF2B5EF4-FFF2-40B4-BE49-F238E27FC236}">
                <a16:creationId xmlns:a16="http://schemas.microsoft.com/office/drawing/2014/main" id="{6CE22A31-3001-2BFA-EBB9-3A98D71D9F1F}"/>
              </a:ext>
            </a:extLst>
          </p:cNvPr>
          <p:cNvSpPr txBox="1"/>
          <p:nvPr userDrawn="1"/>
        </p:nvSpPr>
        <p:spPr>
          <a:xfrm>
            <a:off x="2848132" y="332269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spTree>
    <p:extLst>
      <p:ext uri="{BB962C8B-B14F-4D97-AF65-F5344CB8AC3E}">
        <p14:creationId xmlns:p14="http://schemas.microsoft.com/office/powerpoint/2010/main" val="2972483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3204689"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3204688" y="3400000"/>
            <a:ext cx="9783675"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review the latest research and summarize it into </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concise policy implications and recommendations.</a:t>
            </a:r>
          </a:p>
        </p:txBody>
      </p:sp>
      <p:pic>
        <p:nvPicPr>
          <p:cNvPr id="10" name="Picture 9" descr="Education Commission of the States logo. ">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6" name="Picture 15">
            <a:extLst>
              <a:ext uri="{FF2B5EF4-FFF2-40B4-BE49-F238E27FC236}">
                <a16:creationId xmlns:a16="http://schemas.microsoft.com/office/drawing/2014/main" id="{2B2A92F3-74D8-3A41-AF3D-07FC0EC05BE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96363" y="2293594"/>
            <a:ext cx="2045853" cy="2045853"/>
          </a:xfrm>
          <a:prstGeom prst="rect">
            <a:avLst/>
          </a:prstGeom>
        </p:spPr>
      </p:pic>
    </p:spTree>
    <p:extLst>
      <p:ext uri="{BB962C8B-B14F-4D97-AF65-F5344CB8AC3E}">
        <p14:creationId xmlns:p14="http://schemas.microsoft.com/office/powerpoint/2010/main" val="36003468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B5FFF8D-6FB6-7E40-82B2-81884D0BE5A8}"/>
              </a:ext>
            </a:extLst>
          </p:cNvPr>
          <p:cNvSpPr>
            <a:spLocks noGrp="1"/>
          </p:cNvSpPr>
          <p:nvPr>
            <p:ph type="ftr" sz="quarter" idx="10"/>
          </p:nvPr>
        </p:nvSpPr>
        <p:spPr/>
        <p:txBody>
          <a:bodyPr/>
          <a:lstStyle/>
          <a:p>
            <a:r>
              <a:rPr lang="en-US" err="1"/>
              <a:t>ecs.org</a:t>
            </a:r>
            <a:r>
              <a:rPr lang="en-US"/>
              <a:t>    |    @</a:t>
            </a:r>
            <a:r>
              <a:rPr lang="en-US" err="1"/>
              <a:t>EdCommission</a:t>
            </a:r>
            <a:endParaRPr lang="en-US"/>
          </a:p>
        </p:txBody>
      </p:sp>
    </p:spTree>
    <p:extLst>
      <p:ext uri="{BB962C8B-B14F-4D97-AF65-F5344CB8AC3E}">
        <p14:creationId xmlns:p14="http://schemas.microsoft.com/office/powerpoint/2010/main" val="704431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0DD8763-B1E4-DB4F-81A1-30C0158593B3}"/>
              </a:ext>
            </a:extLst>
          </p:cNvPr>
          <p:cNvSpPr>
            <a:spLocks noGrp="1"/>
          </p:cNvSpPr>
          <p:nvPr>
            <p:ph type="title"/>
          </p:nvPr>
        </p:nvSpPr>
        <p:spPr>
          <a:xfrm>
            <a:off x="4425696" y="365125"/>
            <a:ext cx="6928104" cy="3063870"/>
          </a:xfrm>
        </p:spPr>
        <p:txBody>
          <a:bodyPr anchor="b" anchorCtr="0"/>
          <a:lstStyle/>
          <a:p>
            <a:r>
              <a:rPr lang="en-US"/>
              <a:t>Click to edit Master title style</a:t>
            </a:r>
          </a:p>
        </p:txBody>
      </p:sp>
      <p:sp>
        <p:nvSpPr>
          <p:cNvPr id="2" name="Footer Placeholder 1">
            <a:extLst>
              <a:ext uri="{FF2B5EF4-FFF2-40B4-BE49-F238E27FC236}">
                <a16:creationId xmlns:a16="http://schemas.microsoft.com/office/drawing/2014/main" id="{2CCAA78C-D10C-984E-8189-219A822D2B2A}"/>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23220786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A72B78-CEA7-4844-A81F-0F83E61D9E91}"/>
              </a:ext>
            </a:extLst>
          </p:cNvPr>
          <p:cNvSpPr>
            <a:spLocks noGrp="1"/>
          </p:cNvSpPr>
          <p:nvPr>
            <p:ph type="ftr" sz="quarter" idx="10"/>
          </p:nvPr>
        </p:nvSpPr>
        <p:spPr/>
        <p:txBody>
          <a:bodyPr/>
          <a:lstStyle/>
          <a:p>
            <a:r>
              <a:rPr lang="en-US"/>
              <a:t>ecs.org    |    @EdCommission</a:t>
            </a:r>
          </a:p>
        </p:txBody>
      </p:sp>
    </p:spTree>
    <p:extLst>
      <p:ext uri="{BB962C8B-B14F-4D97-AF65-F5344CB8AC3E}">
        <p14:creationId xmlns:p14="http://schemas.microsoft.com/office/powerpoint/2010/main" val="40734545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a:t>This is what they do or what the % means.</a:t>
            </a:r>
          </a:p>
        </p:txBody>
      </p:sp>
      <p:sp>
        <p:nvSpPr>
          <p:cNvPr id="3" name="Footer Placeholder 2">
            <a:extLst>
              <a:ext uri="{FF2B5EF4-FFF2-40B4-BE49-F238E27FC236}">
                <a16:creationId xmlns:a16="http://schemas.microsoft.com/office/drawing/2014/main" id="{EFAC0F2C-CB19-A844-8130-745FF58FBC79}"/>
              </a:ext>
            </a:extLst>
          </p:cNvPr>
          <p:cNvSpPr>
            <a:spLocks noGrp="1"/>
          </p:cNvSpPr>
          <p:nvPr>
            <p:ph type="ftr" sz="quarter" idx="13"/>
          </p:nvPr>
        </p:nvSpPr>
        <p:spPr/>
        <p:txBody>
          <a:bodyPr/>
          <a:lstStyle/>
          <a:p>
            <a:r>
              <a:rPr lang="en-US"/>
              <a:t>ecs.org    |    @EdCommission</a:t>
            </a:r>
          </a:p>
        </p:txBody>
      </p:sp>
    </p:spTree>
    <p:extLst>
      <p:ext uri="{BB962C8B-B14F-4D97-AF65-F5344CB8AC3E}">
        <p14:creationId xmlns:p14="http://schemas.microsoft.com/office/powerpoint/2010/main" val="70017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theme" Target="../theme/theme11.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2.xml"/><Relationship Id="rId7"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1.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2005C-433B-0D17-445B-1E0E68C23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790F48-B6D8-10D5-378F-1C09D366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97B7-EF63-F40D-6854-8AEAB75F5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C0621-912C-4EFB-A882-C54A5130C676}" type="datetimeFigureOut">
              <a:rPr lang="en-US" smtClean="0"/>
              <a:t>10/21/2024</a:t>
            </a:fld>
            <a:endParaRPr lang="en-US"/>
          </a:p>
        </p:txBody>
      </p:sp>
      <p:sp>
        <p:nvSpPr>
          <p:cNvPr id="5" name="Footer Placeholder 4">
            <a:extLst>
              <a:ext uri="{FF2B5EF4-FFF2-40B4-BE49-F238E27FC236}">
                <a16:creationId xmlns:a16="http://schemas.microsoft.com/office/drawing/2014/main" id="{F0C49986-2AAA-A941-B95E-66A7D9F4B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8586C3-8D54-A3C3-9B26-1FA84EF34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3BA32-75F2-45BF-88E7-CFB29A979740}" type="slidenum">
              <a:rPr lang="en-US" smtClean="0"/>
              <a:t>‹#›</a:t>
            </a:fld>
            <a:endParaRPr lang="en-US"/>
          </a:p>
        </p:txBody>
      </p:sp>
    </p:spTree>
    <p:extLst>
      <p:ext uri="{BB962C8B-B14F-4D97-AF65-F5344CB8AC3E}">
        <p14:creationId xmlns:p14="http://schemas.microsoft.com/office/powerpoint/2010/main" val="108781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4BD00"/>
            </a:gs>
            <a:gs pos="100000">
              <a:srgbClr val="078415"/>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DAF5998-A649-99AB-22FE-341F7559AECF}"/>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F4E98B5C-CF11-A8B7-5199-0DB707821D99}"/>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1904934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820"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3">
            <a:extLst>
              <a:ext uri="{FF2B5EF4-FFF2-40B4-BE49-F238E27FC236}">
                <a16:creationId xmlns:a16="http://schemas.microsoft.com/office/drawing/2014/main" id="{6D9168F8-7978-3846-9D8E-F0CD70A5C6C3}"/>
              </a:ext>
            </a:extLst>
          </p:cNvPr>
          <p:cNvSpPr>
            <a:spLocks noGrp="1"/>
          </p:cNvSpPr>
          <p:nvPr>
            <p:ph type="ftr" sz="quarter" idx="3"/>
          </p:nvPr>
        </p:nvSpPr>
        <p:spPr>
          <a:xfrm>
            <a:off x="106680" y="6363372"/>
            <a:ext cx="2400945" cy="365125"/>
          </a:xfrm>
          <a:prstGeom prst="rect">
            <a:avLst/>
          </a:prstGeom>
        </p:spPr>
        <p:txBody>
          <a:bodyPr vert="horz" lIns="91440" tIns="45720" rIns="91440" bIns="45720" rtlCol="0" anchor="ctr"/>
          <a:lstStyle>
            <a:lvl1pPr algn="ctr">
              <a:defRPr sz="1000">
                <a:solidFill>
                  <a:srgbClr val="796E65"/>
                </a:solidFill>
                <a:latin typeface="Century Gothic" panose="020B0502020202020204" pitchFamily="34" charset="0"/>
              </a:defRPr>
            </a:lvl1pPr>
          </a:lstStyle>
          <a:p>
            <a:r>
              <a:rPr lang="en-US"/>
              <a:t>ecs.org    |    @EdCommission</a:t>
            </a:r>
          </a:p>
        </p:txBody>
      </p:sp>
      <p:pic>
        <p:nvPicPr>
          <p:cNvPr id="7" name="Picture 6">
            <a:extLst>
              <a:ext uri="{FF2B5EF4-FFF2-40B4-BE49-F238E27FC236}">
                <a16:creationId xmlns:a16="http://schemas.microsoft.com/office/drawing/2014/main" id="{98C3303C-7AC2-D548-A35C-399F4850F53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489482" y="6185515"/>
            <a:ext cx="2512016" cy="542981"/>
          </a:xfrm>
          <a:prstGeom prst="rect">
            <a:avLst/>
          </a:prstGeom>
        </p:spPr>
      </p:pic>
    </p:spTree>
    <p:extLst>
      <p:ext uri="{BB962C8B-B14F-4D97-AF65-F5344CB8AC3E}">
        <p14:creationId xmlns:p14="http://schemas.microsoft.com/office/powerpoint/2010/main" val="10831765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4" name="Footer Placeholder 3">
            <a:extLst>
              <a:ext uri="{FF2B5EF4-FFF2-40B4-BE49-F238E27FC236}">
                <a16:creationId xmlns:a16="http://schemas.microsoft.com/office/drawing/2014/main" id="{91E82A55-8ECC-5E4E-9F12-FE11A2DDAE3D}"/>
              </a:ext>
            </a:extLst>
          </p:cNvPr>
          <p:cNvSpPr>
            <a:spLocks noGrp="1"/>
          </p:cNvSpPr>
          <p:nvPr>
            <p:ph type="ftr" sz="quarter" idx="3"/>
          </p:nvPr>
        </p:nvSpPr>
        <p:spPr>
          <a:xfrm>
            <a:off x="106680" y="6363372"/>
            <a:ext cx="2400945" cy="365125"/>
          </a:xfrm>
          <a:prstGeom prst="rect">
            <a:avLst/>
          </a:prstGeom>
        </p:spPr>
        <p:txBody>
          <a:bodyPr vert="horz" lIns="91440" tIns="45720" rIns="91440" bIns="45720" rtlCol="0" anchor="ctr"/>
          <a:lstStyle>
            <a:lvl1pPr algn="ctr">
              <a:defRPr sz="1000">
                <a:solidFill>
                  <a:schemeClr val="bg1"/>
                </a:solidFill>
                <a:latin typeface="Century Gothic" panose="020B0502020202020204" pitchFamily="34" charset="0"/>
              </a:defRPr>
            </a:lvl1pPr>
          </a:lstStyle>
          <a:p>
            <a:r>
              <a:rPr lang="en-US"/>
              <a:t>ecs.org    |    @EdCommission</a:t>
            </a:r>
          </a:p>
        </p:txBody>
      </p:sp>
    </p:spTree>
    <p:extLst>
      <p:ext uri="{BB962C8B-B14F-4D97-AF65-F5344CB8AC3E}">
        <p14:creationId xmlns:p14="http://schemas.microsoft.com/office/powerpoint/2010/main" val="13590663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FB43EC6-CF5C-0416-3835-4CB31A32AC8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120912E5-24C8-ECE4-8BF4-B84E355C3401}"/>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2442919611"/>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B9C35-BA0B-CFFE-FD17-A282BD091DAD}"/>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B60879B6-66B1-8F77-0C90-9E7C2D69BD43}"/>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6" name="Title Placeholder 1">
            <a:extLst>
              <a:ext uri="{FF2B5EF4-FFF2-40B4-BE49-F238E27FC236}">
                <a16:creationId xmlns:a16="http://schemas.microsoft.com/office/drawing/2014/main" id="{DDDBD9C7-4C10-DB16-9385-F1C498199EFF}"/>
              </a:ext>
            </a:extLst>
          </p:cNvPr>
          <p:cNvSpPr>
            <a:spLocks noGrp="1"/>
          </p:cNvSpPr>
          <p:nvPr>
            <p:ph type="title"/>
          </p:nvPr>
        </p:nvSpPr>
        <p:spPr>
          <a:xfrm>
            <a:off x="838200" y="365125"/>
            <a:ext cx="10515600" cy="930275"/>
          </a:xfrm>
          <a:prstGeom prst="rect">
            <a:avLst/>
          </a:prstGeom>
        </p:spPr>
        <p:txBody>
          <a:bodyPr vert="horz" lIns="91440" tIns="45720" rIns="91440" bIns="45720" rtlCol="0" anchor="t">
            <a:noAutofit/>
          </a:bodyPr>
          <a:lstStyle/>
          <a:p>
            <a:r>
              <a:rPr lang="en-US"/>
              <a:t>Click to edit Master title style</a:t>
            </a:r>
          </a:p>
        </p:txBody>
      </p:sp>
      <p:sp>
        <p:nvSpPr>
          <p:cNvPr id="7" name="Text Placeholder 2">
            <a:extLst>
              <a:ext uri="{FF2B5EF4-FFF2-40B4-BE49-F238E27FC236}">
                <a16:creationId xmlns:a16="http://schemas.microsoft.com/office/drawing/2014/main" id="{D3555EFC-CE63-631F-A039-182EB9F2A0E1}"/>
              </a:ext>
            </a:extLst>
          </p:cNvPr>
          <p:cNvSpPr>
            <a:spLocks noGrp="1"/>
          </p:cNvSpPr>
          <p:nvPr>
            <p:ph type="body" idx="1"/>
          </p:nvPr>
        </p:nvSpPr>
        <p:spPr>
          <a:xfrm>
            <a:off x="838200" y="1433303"/>
            <a:ext cx="10515600" cy="474366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62019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2836F0E9-801C-FD54-A8CD-3CA60DC5522B}"/>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ecs.org</a:t>
            </a:r>
          </a:p>
        </p:txBody>
      </p:sp>
      <p:pic>
        <p:nvPicPr>
          <p:cNvPr id="3" name="Picture 2">
            <a:extLst>
              <a:ext uri="{FF2B5EF4-FFF2-40B4-BE49-F238E27FC236}">
                <a16:creationId xmlns:a16="http://schemas.microsoft.com/office/drawing/2014/main" id="{C737BB79-499F-1AB2-4865-683B3AC2ECE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32822634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07AED815-48AB-4F33-0612-4155E53319FE}"/>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44860A00-5347-F2F2-4C24-8B3F5E9D1387}"/>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30135700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E611767-1A36-73A6-A2B2-E4E62F2EC2BC}"/>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4CFA5066-ACF2-45BA-4EE4-C9BC146A01B1}"/>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33294935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51595412-5529-3E32-896F-5ACEE1365D63}"/>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ecs.org</a:t>
            </a:r>
          </a:p>
        </p:txBody>
      </p:sp>
      <p:pic>
        <p:nvPicPr>
          <p:cNvPr id="3" name="Picture 2">
            <a:extLst>
              <a:ext uri="{FF2B5EF4-FFF2-40B4-BE49-F238E27FC236}">
                <a16:creationId xmlns:a16="http://schemas.microsoft.com/office/drawing/2014/main" id="{E9517CDF-287E-B327-2C3D-1E75B26CBB1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3688110253"/>
      </p:ext>
    </p:extLst>
  </p:cSld>
  <p:clrMap bg1="lt1" tx1="dk1" bg2="lt2" tx2="dk2" accent1="accent1" accent2="accent2" accent3="accent3" accent4="accent4" accent5="accent5" accent6="accent6" hlink="hlink" folHlink="folHlink"/>
  <p:sldLayoutIdLst>
    <p:sldLayoutId id="2147483698" r:id="rId1"/>
    <p:sldLayoutId id="214748381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EB81DE3-9816-C3F7-1D40-3F233013DCEA}"/>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6" name="Footer Placeholder 1">
            <a:extLst>
              <a:ext uri="{FF2B5EF4-FFF2-40B4-BE49-F238E27FC236}">
                <a16:creationId xmlns:a16="http://schemas.microsoft.com/office/drawing/2014/main" id="{1DC4DC85-065B-6530-5B27-2B47E3417D81}"/>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367699627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8575080" y="6185515"/>
            <a:ext cx="2512016" cy="542982"/>
          </a:xfrm>
          <a:prstGeom prst="rect">
            <a:avLst/>
          </a:prstGeom>
        </p:spPr>
      </p:pic>
      <p:sp>
        <p:nvSpPr>
          <p:cNvPr id="4" name="Footer Placeholder 1">
            <a:extLst>
              <a:ext uri="{FF2B5EF4-FFF2-40B4-BE49-F238E27FC236}">
                <a16:creationId xmlns:a16="http://schemas.microsoft.com/office/drawing/2014/main" id="{1A030926-7955-651D-967D-9C51CEE9F857}"/>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Tree>
    <p:extLst>
      <p:ext uri="{BB962C8B-B14F-4D97-AF65-F5344CB8AC3E}">
        <p14:creationId xmlns:p14="http://schemas.microsoft.com/office/powerpoint/2010/main" val="7320840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6D7C550E-BD05-D15F-1AC5-25D3BFE2ECDD}"/>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a:t>
            </a:r>
            <a:r>
              <a:rPr lang="en-US" sz="1100" err="1">
                <a:solidFill>
                  <a:srgbClr val="7A6F66"/>
                </a:solidFill>
              </a:rPr>
              <a:t>ecs.org</a:t>
            </a:r>
            <a:endParaRPr lang="en-US" sz="1100">
              <a:solidFill>
                <a:srgbClr val="7A6F66"/>
              </a:solidFill>
            </a:endParaRPr>
          </a:p>
        </p:txBody>
      </p:sp>
      <p:pic>
        <p:nvPicPr>
          <p:cNvPr id="3" name="Picture 2">
            <a:extLst>
              <a:ext uri="{FF2B5EF4-FFF2-40B4-BE49-F238E27FC236}">
                <a16:creationId xmlns:a16="http://schemas.microsoft.com/office/drawing/2014/main" id="{8CE8F4DC-1957-9510-B417-8683AC70200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361914889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9489482" y="6185515"/>
            <a:ext cx="2512016" cy="542982"/>
          </a:xfrm>
          <a:prstGeom prst="rect">
            <a:avLst/>
          </a:prstGeom>
        </p:spPr>
      </p:pic>
      <p:sp>
        <p:nvSpPr>
          <p:cNvPr id="6" name="Footer Placeholder 3">
            <a:extLst>
              <a:ext uri="{FF2B5EF4-FFF2-40B4-BE49-F238E27FC236}">
                <a16:creationId xmlns:a16="http://schemas.microsoft.com/office/drawing/2014/main" id="{26987637-CFCA-3944-ADC9-2D5E60DBF3FB}"/>
              </a:ext>
            </a:extLst>
          </p:cNvPr>
          <p:cNvSpPr>
            <a:spLocks noGrp="1"/>
          </p:cNvSpPr>
          <p:nvPr>
            <p:ph type="ftr" sz="quarter" idx="3"/>
          </p:nvPr>
        </p:nvSpPr>
        <p:spPr>
          <a:xfrm>
            <a:off x="106680" y="6363372"/>
            <a:ext cx="2400945" cy="365125"/>
          </a:xfrm>
          <a:prstGeom prst="rect">
            <a:avLst/>
          </a:prstGeom>
        </p:spPr>
        <p:txBody>
          <a:bodyPr vert="horz" lIns="91440" tIns="45720" rIns="91440" bIns="45720" rtlCol="0" anchor="ctr"/>
          <a:lstStyle>
            <a:lvl1pPr algn="ctr">
              <a:defRPr sz="1000">
                <a:solidFill>
                  <a:schemeClr val="bg1"/>
                </a:solidFill>
                <a:latin typeface="Century Gothic" panose="020B0502020202020204" pitchFamily="34" charset="0"/>
              </a:defRPr>
            </a:lvl1pPr>
          </a:lstStyle>
          <a:p>
            <a:r>
              <a:rPr lang="en-US" err="1"/>
              <a:t>ecs.org</a:t>
            </a:r>
            <a:r>
              <a:rPr lang="en-US"/>
              <a:t>    |    @EdCommission</a:t>
            </a:r>
          </a:p>
        </p:txBody>
      </p:sp>
    </p:spTree>
    <p:extLst>
      <p:ext uri="{BB962C8B-B14F-4D97-AF65-F5344CB8AC3E}">
        <p14:creationId xmlns:p14="http://schemas.microsoft.com/office/powerpoint/2010/main" val="36502922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3.xml"/><Relationship Id="rId4" Type="http://schemas.openxmlformats.org/officeDocument/2006/relationships/image" Target="../media/image2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5.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9.xml"/><Relationship Id="rId4"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9.xml"/><Relationship Id="rId4" Type="http://schemas.openxmlformats.org/officeDocument/2006/relationships/image" Target="../media/image36.sv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9.xml"/><Relationship Id="rId4" Type="http://schemas.openxmlformats.org/officeDocument/2006/relationships/image" Target="../media/image36.sv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59.xml"/><Relationship Id="rId4" Type="http://schemas.openxmlformats.org/officeDocument/2006/relationships/image" Target="../media/image36.sv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9.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38.sv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1.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BBF29D-011C-1447-BAE4-B4F73A3F6749}"/>
              </a:ext>
            </a:extLst>
          </p:cNvPr>
          <p:cNvSpPr>
            <a:spLocks noGrp="1"/>
          </p:cNvSpPr>
          <p:nvPr>
            <p:ph type="title"/>
          </p:nvPr>
        </p:nvSpPr>
        <p:spPr/>
        <p:txBody>
          <a:bodyPr/>
          <a:lstStyle/>
          <a:p>
            <a:r>
              <a:rPr lang="en-US"/>
              <a:t>National Education Policy Trends in Student Wellness</a:t>
            </a:r>
          </a:p>
        </p:txBody>
      </p:sp>
      <p:sp>
        <p:nvSpPr>
          <p:cNvPr id="7" name="Text Placeholder 6">
            <a:extLst>
              <a:ext uri="{FF2B5EF4-FFF2-40B4-BE49-F238E27FC236}">
                <a16:creationId xmlns:a16="http://schemas.microsoft.com/office/drawing/2014/main" id="{D911230B-2E3D-5542-B238-E5D939666DC8}"/>
              </a:ext>
            </a:extLst>
          </p:cNvPr>
          <p:cNvSpPr>
            <a:spLocks noGrp="1"/>
          </p:cNvSpPr>
          <p:nvPr>
            <p:ph type="body" idx="1"/>
          </p:nvPr>
        </p:nvSpPr>
        <p:spPr/>
        <p:txBody>
          <a:bodyPr/>
          <a:lstStyle/>
          <a:p>
            <a:r>
              <a:rPr lang="en-US">
                <a:solidFill>
                  <a:schemeClr val="bg1"/>
                </a:solidFill>
              </a:rPr>
              <a:t>Connecticut Performance Matters Forum</a:t>
            </a:r>
          </a:p>
          <a:p>
            <a:r>
              <a:rPr lang="en-US">
                <a:solidFill>
                  <a:schemeClr val="bg1"/>
                </a:solidFill>
              </a:rPr>
              <a:t>October 10, 2024</a:t>
            </a:r>
          </a:p>
        </p:txBody>
      </p:sp>
      <p:pic>
        <p:nvPicPr>
          <p:cNvPr id="11" name="Graphic 10" descr="Statistics with solid fill">
            <a:extLst>
              <a:ext uri="{FF2B5EF4-FFF2-40B4-BE49-F238E27FC236}">
                <a16:creationId xmlns:a16="http://schemas.microsoft.com/office/drawing/2014/main" id="{462D131E-8E70-467B-A967-4EF4951B79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80679" y="1116576"/>
            <a:ext cx="3221335" cy="3221335"/>
          </a:xfrm>
          <a:prstGeom prst="rect">
            <a:avLst/>
          </a:prstGeom>
        </p:spPr>
      </p:pic>
    </p:spTree>
    <p:extLst>
      <p:ext uri="{BB962C8B-B14F-4D97-AF65-F5344CB8AC3E}">
        <p14:creationId xmlns:p14="http://schemas.microsoft.com/office/powerpoint/2010/main" val="134545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CFAA-5861-4F11-37EA-B416E6B78966}"/>
              </a:ext>
            </a:extLst>
          </p:cNvPr>
          <p:cNvSpPr>
            <a:spLocks noGrp="1"/>
          </p:cNvSpPr>
          <p:nvPr>
            <p:ph type="title"/>
          </p:nvPr>
        </p:nvSpPr>
        <p:spPr>
          <a:xfrm>
            <a:off x="838200" y="697634"/>
            <a:ext cx="10515600" cy="955675"/>
          </a:xfrm>
        </p:spPr>
        <p:txBody>
          <a:bodyPr/>
          <a:lstStyle/>
          <a:p>
            <a:pPr algn="ctr"/>
            <a:r>
              <a:rPr lang="en-US"/>
              <a:t>Student Health and Wellness</a:t>
            </a:r>
          </a:p>
        </p:txBody>
      </p:sp>
      <p:sp>
        <p:nvSpPr>
          <p:cNvPr id="3" name="Content Placeholder 2">
            <a:extLst>
              <a:ext uri="{FF2B5EF4-FFF2-40B4-BE49-F238E27FC236}">
                <a16:creationId xmlns:a16="http://schemas.microsoft.com/office/drawing/2014/main" id="{110463F1-7102-B871-431E-32362C9E00E9}"/>
              </a:ext>
            </a:extLst>
          </p:cNvPr>
          <p:cNvSpPr>
            <a:spLocks noGrp="1"/>
          </p:cNvSpPr>
          <p:nvPr>
            <p:ph idx="1"/>
          </p:nvPr>
        </p:nvSpPr>
        <p:spPr>
          <a:xfrm>
            <a:off x="838200" y="1776412"/>
            <a:ext cx="10515600" cy="4716463"/>
          </a:xfrm>
        </p:spPr>
        <p:txBody>
          <a:bodyPr/>
          <a:lstStyle/>
          <a:p>
            <a:pPr algn="ctr"/>
            <a:r>
              <a:rPr lang="en-US"/>
              <a:t>Health Education</a:t>
            </a:r>
          </a:p>
          <a:p>
            <a:pPr algn="ctr"/>
            <a:r>
              <a:rPr lang="en-US"/>
              <a:t>Mental and Behavioral Health</a:t>
            </a:r>
          </a:p>
          <a:p>
            <a:pPr algn="ctr"/>
            <a:r>
              <a:rPr lang="en-US"/>
              <a:t>Physical Activity</a:t>
            </a:r>
          </a:p>
          <a:p>
            <a:pPr algn="ctr"/>
            <a:r>
              <a:rPr lang="en-US"/>
              <a:t>Nutrition Services</a:t>
            </a:r>
          </a:p>
          <a:p>
            <a:pPr algn="ctr"/>
            <a:r>
              <a:rPr lang="en-US"/>
              <a:t>Physical Environment and Safety</a:t>
            </a:r>
          </a:p>
          <a:p>
            <a:pPr algn="ctr"/>
            <a:r>
              <a:rPr lang="en-US"/>
              <a:t>School-Based Health Services</a:t>
            </a:r>
          </a:p>
          <a:p>
            <a:endParaRPr lang="en-US"/>
          </a:p>
        </p:txBody>
      </p:sp>
    </p:spTree>
    <p:extLst>
      <p:ext uri="{BB962C8B-B14F-4D97-AF65-F5344CB8AC3E}">
        <p14:creationId xmlns:p14="http://schemas.microsoft.com/office/powerpoint/2010/main" val="33504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7A6C-C09B-2581-B516-46969CC9522C}"/>
              </a:ext>
            </a:extLst>
          </p:cNvPr>
          <p:cNvSpPr>
            <a:spLocks noGrp="1"/>
          </p:cNvSpPr>
          <p:nvPr>
            <p:ph type="title"/>
          </p:nvPr>
        </p:nvSpPr>
        <p:spPr/>
        <p:txBody>
          <a:bodyPr/>
          <a:lstStyle/>
          <a:p>
            <a:pPr algn="ctr"/>
            <a:r>
              <a:rPr lang="en-US"/>
              <a:t>Policy Levers</a:t>
            </a:r>
          </a:p>
        </p:txBody>
      </p:sp>
      <p:sp>
        <p:nvSpPr>
          <p:cNvPr id="3" name="Content Placeholder 2">
            <a:extLst>
              <a:ext uri="{FF2B5EF4-FFF2-40B4-BE49-F238E27FC236}">
                <a16:creationId xmlns:a16="http://schemas.microsoft.com/office/drawing/2014/main" id="{4377B6D1-CC04-A512-45AE-3A632530A6C1}"/>
              </a:ext>
            </a:extLst>
          </p:cNvPr>
          <p:cNvSpPr>
            <a:spLocks noGrp="1"/>
          </p:cNvSpPr>
          <p:nvPr>
            <p:ph idx="1"/>
          </p:nvPr>
        </p:nvSpPr>
        <p:spPr/>
        <p:txBody>
          <a:bodyPr/>
          <a:lstStyle/>
          <a:p>
            <a:pPr algn="ctr"/>
            <a:r>
              <a:rPr lang="en-US"/>
              <a:t>Curriculum Requirements and Modifications</a:t>
            </a:r>
          </a:p>
          <a:p>
            <a:pPr algn="ctr"/>
            <a:r>
              <a:rPr lang="en-US"/>
              <a:t>Data and Reporting Requirements</a:t>
            </a:r>
          </a:p>
          <a:p>
            <a:pPr algn="ctr"/>
            <a:r>
              <a:rPr lang="en-US"/>
              <a:t>Funding Support</a:t>
            </a:r>
          </a:p>
          <a:p>
            <a:pPr algn="ctr"/>
            <a:r>
              <a:rPr lang="en-US"/>
              <a:t>Pilot Programming</a:t>
            </a:r>
          </a:p>
          <a:p>
            <a:pPr algn="ctr"/>
            <a:r>
              <a:rPr lang="en-US"/>
              <a:t>Program and Infrastructure Requirements</a:t>
            </a:r>
          </a:p>
          <a:p>
            <a:pPr algn="ctr"/>
            <a:r>
              <a:rPr lang="en-US"/>
              <a:t>Staffing Requirements</a:t>
            </a:r>
          </a:p>
          <a:p>
            <a:pPr algn="ctr"/>
            <a:r>
              <a:rPr lang="en-US"/>
              <a:t>Staff Training and Professional Development</a:t>
            </a:r>
          </a:p>
        </p:txBody>
      </p:sp>
    </p:spTree>
    <p:extLst>
      <p:ext uri="{BB962C8B-B14F-4D97-AF65-F5344CB8AC3E}">
        <p14:creationId xmlns:p14="http://schemas.microsoft.com/office/powerpoint/2010/main" val="131283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289E42-46E9-A34A-8E22-FD225FE354F2}"/>
              </a:ext>
            </a:extLst>
          </p:cNvPr>
          <p:cNvSpPr>
            <a:spLocks noGrp="1"/>
          </p:cNvSpPr>
          <p:nvPr>
            <p:ph type="title"/>
          </p:nvPr>
        </p:nvSpPr>
        <p:spPr>
          <a:xfrm>
            <a:off x="4549422" y="1222625"/>
            <a:ext cx="7435747" cy="2326113"/>
          </a:xfrm>
        </p:spPr>
        <p:txBody>
          <a:bodyPr>
            <a:normAutofit/>
          </a:bodyPr>
          <a:lstStyle/>
          <a:p>
            <a:r>
              <a:rPr lang="en-US" sz="4800">
                <a:latin typeface="Century Gothic"/>
              </a:rPr>
              <a:t>State Trends in Education Policy</a:t>
            </a:r>
          </a:p>
        </p:txBody>
      </p:sp>
      <p:pic>
        <p:nvPicPr>
          <p:cNvPr id="7" name="Graphic 6">
            <a:extLst>
              <a:ext uri="{FF2B5EF4-FFF2-40B4-BE49-F238E27FC236}">
                <a16:creationId xmlns:a16="http://schemas.microsoft.com/office/drawing/2014/main" id="{3AD63410-5EFB-4ADD-B515-BFBA5631F6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9766" y="653835"/>
            <a:ext cx="3778155" cy="3778155"/>
          </a:xfrm>
          <a:prstGeom prst="rect">
            <a:avLst/>
          </a:prstGeom>
        </p:spPr>
      </p:pic>
    </p:spTree>
    <p:extLst>
      <p:ext uri="{BB962C8B-B14F-4D97-AF65-F5344CB8AC3E}">
        <p14:creationId xmlns:p14="http://schemas.microsoft.com/office/powerpoint/2010/main" val="204326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E1FC-B454-49B5-B7DC-69893C711D3F}"/>
              </a:ext>
            </a:extLst>
          </p:cNvPr>
          <p:cNvSpPr>
            <a:spLocks noGrp="1"/>
          </p:cNvSpPr>
          <p:nvPr>
            <p:ph type="ctrTitle"/>
          </p:nvPr>
        </p:nvSpPr>
        <p:spPr/>
        <p:txBody>
          <a:bodyPr/>
          <a:lstStyle/>
          <a:p>
            <a:r>
              <a:rPr lang="en-US"/>
              <a:t>2024 State of the State Trends</a:t>
            </a:r>
          </a:p>
        </p:txBody>
      </p:sp>
      <p:sp>
        <p:nvSpPr>
          <p:cNvPr id="3" name="Subtitle 2">
            <a:extLst>
              <a:ext uri="{FF2B5EF4-FFF2-40B4-BE49-F238E27FC236}">
                <a16:creationId xmlns:a16="http://schemas.microsoft.com/office/drawing/2014/main" id="{FAA5D874-D75B-4CA9-97C8-48D05C3FC94D}"/>
              </a:ext>
            </a:extLst>
          </p:cNvPr>
          <p:cNvSpPr>
            <a:spLocks noGrp="1"/>
          </p:cNvSpPr>
          <p:nvPr>
            <p:ph type="subTitle" idx="1"/>
          </p:nvPr>
        </p:nvSpPr>
        <p:spPr/>
        <p:txBody>
          <a:bodyPr/>
          <a:lstStyle/>
          <a:p>
            <a:r>
              <a:rPr lang="en-US"/>
              <a:t>Education Priorities in Governors’ State of the State Addresses</a:t>
            </a:r>
          </a:p>
        </p:txBody>
      </p:sp>
      <p:pic>
        <p:nvPicPr>
          <p:cNvPr id="6" name="Graphic 5" descr="Checklist with solid fill">
            <a:extLst>
              <a:ext uri="{FF2B5EF4-FFF2-40B4-BE49-F238E27FC236}">
                <a16:creationId xmlns:a16="http://schemas.microsoft.com/office/drawing/2014/main" id="{0D01B644-C9F2-4252-B74A-31A98C658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064" y="1673351"/>
            <a:ext cx="3319271" cy="3319271"/>
          </a:xfrm>
          <a:prstGeom prst="rect">
            <a:avLst/>
          </a:prstGeom>
        </p:spPr>
      </p:pic>
    </p:spTree>
    <p:extLst>
      <p:ext uri="{BB962C8B-B14F-4D97-AF65-F5344CB8AC3E}">
        <p14:creationId xmlns:p14="http://schemas.microsoft.com/office/powerpoint/2010/main" val="204262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CD404-60C5-4FE8-AE08-62C16EF797A1}"/>
              </a:ext>
            </a:extLst>
          </p:cNvPr>
          <p:cNvSpPr>
            <a:spLocks noGrp="1"/>
          </p:cNvSpPr>
          <p:nvPr>
            <p:ph type="title"/>
          </p:nvPr>
        </p:nvSpPr>
        <p:spPr/>
        <p:txBody>
          <a:bodyPr/>
          <a:lstStyle/>
          <a:p>
            <a:pPr algn="ctr"/>
            <a:r>
              <a:rPr lang="en-US"/>
              <a:t>Governors</a:t>
            </a:r>
            <a:r>
              <a:rPr lang="en-US" b="0"/>
              <a:t>’ </a:t>
            </a:r>
            <a:r>
              <a:rPr lang="en-US"/>
              <a:t>Top Education Priorities</a:t>
            </a:r>
          </a:p>
        </p:txBody>
      </p:sp>
      <p:sp>
        <p:nvSpPr>
          <p:cNvPr id="6" name="Content Placeholder 5">
            <a:extLst>
              <a:ext uri="{FF2B5EF4-FFF2-40B4-BE49-F238E27FC236}">
                <a16:creationId xmlns:a16="http://schemas.microsoft.com/office/drawing/2014/main" id="{8C952B8F-B8EB-48ED-8A6C-E20E53942ABF}"/>
              </a:ext>
            </a:extLst>
          </p:cNvPr>
          <p:cNvSpPr>
            <a:spLocks noGrp="1"/>
          </p:cNvSpPr>
          <p:nvPr>
            <p:ph idx="4294967295"/>
          </p:nvPr>
        </p:nvSpPr>
        <p:spPr>
          <a:xfrm>
            <a:off x="1346200" y="2003425"/>
            <a:ext cx="10845800" cy="4351338"/>
          </a:xfrm>
        </p:spPr>
        <p:txBody>
          <a:bodyPr>
            <a:normAutofit lnSpcReduction="10000"/>
          </a:bodyPr>
          <a:lstStyle/>
          <a:p>
            <a:pPr>
              <a:lnSpc>
                <a:spcPct val="150000"/>
              </a:lnSpc>
            </a:pPr>
            <a:r>
              <a:rPr lang="en-US"/>
              <a:t>Postsecondary Issues</a:t>
            </a:r>
          </a:p>
          <a:p>
            <a:pPr>
              <a:lnSpc>
                <a:spcPct val="150000"/>
              </a:lnSpc>
            </a:pPr>
            <a:r>
              <a:rPr lang="en-US"/>
              <a:t>Career and Technical Education + Workforce </a:t>
            </a:r>
          </a:p>
          <a:p>
            <a:pPr>
              <a:lnSpc>
                <a:spcPct val="150000"/>
              </a:lnSpc>
            </a:pPr>
            <a:r>
              <a:rPr lang="en-US"/>
              <a:t>Teacher Staffing</a:t>
            </a:r>
          </a:p>
          <a:p>
            <a:pPr>
              <a:lnSpc>
                <a:spcPct val="150000"/>
              </a:lnSpc>
            </a:pPr>
            <a:r>
              <a:rPr lang="en-US"/>
              <a:t>K-12 Finance</a:t>
            </a:r>
          </a:p>
          <a:p>
            <a:pPr>
              <a:lnSpc>
                <a:spcPct val="150000"/>
              </a:lnSpc>
            </a:pPr>
            <a:r>
              <a:rPr lang="en-US"/>
              <a:t>Early Care and Education </a:t>
            </a:r>
          </a:p>
          <a:p>
            <a:pPr>
              <a:lnSpc>
                <a:spcPct val="150000"/>
              </a:lnSpc>
            </a:pPr>
            <a:r>
              <a:rPr lang="en-US"/>
              <a:t>Health </a:t>
            </a:r>
          </a:p>
        </p:txBody>
      </p:sp>
    </p:spTree>
    <p:extLst>
      <p:ext uri="{BB962C8B-B14F-4D97-AF65-F5344CB8AC3E}">
        <p14:creationId xmlns:p14="http://schemas.microsoft.com/office/powerpoint/2010/main" val="46441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0" y="-58824"/>
            <a:ext cx="3994484" cy="4876800"/>
          </a:xfrm>
        </p:spPr>
        <p:txBody>
          <a:bodyPr>
            <a:normAutofit/>
          </a:bodyPr>
          <a:lstStyle/>
          <a:p>
            <a:r>
              <a:rPr lang="en-US"/>
              <a:t>Student Health &amp; Wellness Policy Trends</a:t>
            </a:r>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673600" y="1260648"/>
            <a:ext cx="7010400" cy="4876800"/>
          </a:xfrm>
        </p:spPr>
        <p:txBody>
          <a:bodyPr vert="horz" lIns="91440" tIns="45720" rIns="91440" bIns="45720" rtlCol="0" anchor="t">
            <a:normAutofit/>
          </a:bodyPr>
          <a:lstStyle/>
          <a:p>
            <a:pPr marL="347472" indent="-347472">
              <a:lnSpc>
                <a:spcPct val="140000"/>
              </a:lnSpc>
              <a:buFont typeface="Arial" panose="020B0604020202020204" pitchFamily="34" charset="0"/>
              <a:buChar char="•"/>
            </a:pPr>
            <a:r>
              <a:rPr lang="en-US" sz="3200">
                <a:latin typeface="Century Gothic"/>
              </a:rPr>
              <a:t>Physical Health Services</a:t>
            </a:r>
          </a:p>
          <a:p>
            <a:pPr marL="347472" indent="-347472">
              <a:lnSpc>
                <a:spcPct val="140000"/>
              </a:lnSpc>
              <a:buFont typeface="Arial" panose="020B0604020202020204" pitchFamily="34" charset="0"/>
              <a:buChar char="•"/>
            </a:pPr>
            <a:r>
              <a:rPr lang="en-US" sz="3200">
                <a:latin typeface="Century Gothic"/>
              </a:rPr>
              <a:t>Approaches to Mental Health</a:t>
            </a:r>
          </a:p>
          <a:p>
            <a:pPr marL="347472" indent="-347472">
              <a:lnSpc>
                <a:spcPct val="140000"/>
              </a:lnSpc>
              <a:buFont typeface="Arial" panose="020B0604020202020204" pitchFamily="34" charset="0"/>
              <a:buChar char="•"/>
            </a:pPr>
            <a:r>
              <a:rPr lang="en-US" sz="3200">
                <a:latin typeface="Century Gothic"/>
              </a:rPr>
              <a:t>Mental Health Professionals </a:t>
            </a:r>
          </a:p>
          <a:p>
            <a:pPr marL="347472" indent="-347472">
              <a:lnSpc>
                <a:spcPct val="140000"/>
              </a:lnSpc>
              <a:buFont typeface="Arial" panose="020B0604020202020204" pitchFamily="34" charset="0"/>
              <a:buChar char="•"/>
            </a:pPr>
            <a:r>
              <a:rPr lang="en-US" sz="3200">
                <a:latin typeface="Century Gothic"/>
              </a:rPr>
              <a:t>Technology</a:t>
            </a:r>
          </a:p>
          <a:p>
            <a:pPr marL="347472" indent="-347472">
              <a:lnSpc>
                <a:spcPct val="140000"/>
              </a:lnSpc>
              <a:buFont typeface="Arial" panose="020B0604020202020204" pitchFamily="34" charset="0"/>
              <a:buChar char="•"/>
            </a:pPr>
            <a:r>
              <a:rPr lang="en-US" sz="3200">
                <a:latin typeface="Century Gothic"/>
              </a:rPr>
              <a:t>Medicaid Funding</a:t>
            </a:r>
          </a:p>
          <a:p>
            <a:pPr marL="347472" indent="-347472">
              <a:lnSpc>
                <a:spcPct val="140000"/>
              </a:lnSpc>
              <a:buFont typeface="Arial" panose="020B0604020202020204" pitchFamily="34" charset="0"/>
              <a:buChar char="•"/>
            </a:pPr>
            <a:r>
              <a:rPr lang="en-US" sz="3200">
                <a:latin typeface="Century Gothic"/>
              </a:rPr>
              <a:t>Innovative Approaches</a:t>
            </a:r>
          </a:p>
          <a:p>
            <a:pPr marL="347472" indent="-347472">
              <a:lnSpc>
                <a:spcPct val="140000"/>
              </a:lnSpc>
              <a:buFont typeface="Arial" panose="020B0604020202020204" pitchFamily="34" charset="0"/>
              <a:buChar char="•"/>
            </a:pPr>
            <a:endParaRPr lang="en-US" sz="3200"/>
          </a:p>
          <a:p>
            <a:pPr marL="347472" indent="-347472">
              <a:lnSpc>
                <a:spcPct val="140000"/>
              </a:lnSpc>
              <a:buFont typeface="Arial" panose="020B0604020202020204" pitchFamily="34" charset="0"/>
              <a:buChar char="•"/>
            </a:pPr>
            <a:endParaRPr lang="en-US" sz="3200"/>
          </a:p>
          <a:p>
            <a:pPr marL="347472" indent="-347472">
              <a:lnSpc>
                <a:spcPct val="140000"/>
              </a:lnSpc>
              <a:buFont typeface="Arial" panose="020B0604020202020204" pitchFamily="34" charset="0"/>
              <a:buChar char="•"/>
            </a:pPr>
            <a:endParaRPr lang="en-US" sz="3200"/>
          </a:p>
        </p:txBody>
      </p:sp>
      <p:pic>
        <p:nvPicPr>
          <p:cNvPr id="6" name="Graphic 5" descr="Upward trend">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2214" y="3700762"/>
            <a:ext cx="2249905" cy="2249905"/>
          </a:xfrm>
          <a:prstGeom prst="rect">
            <a:avLst/>
          </a:prstGeom>
        </p:spPr>
      </p:pic>
    </p:spTree>
    <p:extLst>
      <p:ext uri="{BB962C8B-B14F-4D97-AF65-F5344CB8AC3E}">
        <p14:creationId xmlns:p14="http://schemas.microsoft.com/office/powerpoint/2010/main" val="1342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9" name="Google Shape;1292;p38">
            <a:extLst>
              <a:ext uri="{FF2B5EF4-FFF2-40B4-BE49-F238E27FC236}">
                <a16:creationId xmlns:a16="http://schemas.microsoft.com/office/drawing/2014/main" id="{C22220CE-4A6E-224B-988B-3BA130105731}"/>
              </a:ext>
              <a:ext uri="{C183D7F6-B498-43B3-948B-1728B52AA6E4}">
                <adec:decorative xmlns:adec="http://schemas.microsoft.com/office/drawing/2017/decorative" val="1"/>
              </a:ext>
            </a:extLst>
          </p:cNvPr>
          <p:cNvSpPr/>
          <p:nvPr/>
        </p:nvSpPr>
        <p:spPr>
          <a:xfrm>
            <a:off x="3614800" y="1897189"/>
            <a:ext cx="1853184" cy="1062799"/>
          </a:xfrm>
          <a:custGeom>
            <a:avLst/>
            <a:gdLst/>
            <a:ahLst/>
            <a:cxnLst/>
            <a:rect l="l" t="t" r="r" b="b"/>
            <a:pathLst>
              <a:path w="1627632" h="914400" extrusionOk="0">
                <a:moveTo>
                  <a:pt x="0" y="914400"/>
                </a:moveTo>
                <a:lnTo>
                  <a:pt x="1078992" y="0"/>
                </a:lnTo>
                <a:lnTo>
                  <a:pt x="1627632" y="566928"/>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94;p38">
            <a:extLst>
              <a:ext uri="{FF2B5EF4-FFF2-40B4-BE49-F238E27FC236}">
                <a16:creationId xmlns:a16="http://schemas.microsoft.com/office/drawing/2014/main" id="{92A0E3FF-6D8D-1D4E-9F9B-27BF71D9E6B8}"/>
              </a:ext>
              <a:ext uri="{C183D7F6-B498-43B3-948B-1728B52AA6E4}">
                <adec:decorative xmlns:adec="http://schemas.microsoft.com/office/drawing/2017/decorative" val="1"/>
              </a:ext>
            </a:extLst>
          </p:cNvPr>
          <p:cNvSpPr/>
          <p:nvPr/>
        </p:nvSpPr>
        <p:spPr>
          <a:xfrm>
            <a:off x="7363968" y="4964420"/>
            <a:ext cx="1389888" cy="718841"/>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Lst>
            <a:ahLst/>
            <a:cxnLst>
              <a:cxn ang="0">
                <a:pos x="connsiteX0" y="connsiteY0"/>
              </a:cxn>
              <a:cxn ang="0">
                <a:pos x="connsiteX1" y="connsiteY1"/>
              </a:cxn>
              <a:cxn ang="0">
                <a:pos x="connsiteX2" y="connsiteY2"/>
              </a:cxn>
            </a:cxnLst>
            <a:rect l="l" t="t" r="r" b="b"/>
            <a:pathLst>
              <a:path w="996732" h="667385" extrusionOk="0">
                <a:moveTo>
                  <a:pt x="0" y="0"/>
                </a:moveTo>
                <a:lnTo>
                  <a:pt x="529830" y="667385"/>
                </a:lnTo>
                <a:cubicBezTo>
                  <a:pt x="630414" y="551561"/>
                  <a:pt x="896148" y="272236"/>
                  <a:pt x="996732" y="156412"/>
                </a:cubicBez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1" name="Google Shape;1341;p42">
            <a:extLst>
              <a:ext uri="{C183D7F6-B498-43B3-948B-1728B52AA6E4}">
                <adec:decorative xmlns:adec="http://schemas.microsoft.com/office/drawing/2017/decorative" val="1"/>
              </a:ext>
            </a:extLst>
          </p:cNvPr>
          <p:cNvSpPr/>
          <p:nvPr/>
        </p:nvSpPr>
        <p:spPr>
          <a:xfrm>
            <a:off x="0" y="0"/>
            <a:ext cx="7013827" cy="1243600"/>
          </a:xfrm>
          <a:prstGeom prst="rect">
            <a:avLst/>
          </a:prstGeom>
          <a:solidFill>
            <a:srgbClr val="97478A"/>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Calibri"/>
            </a:endParaRPr>
          </a:p>
        </p:txBody>
      </p:sp>
      <p:sp>
        <p:nvSpPr>
          <p:cNvPr id="1345" name="Google Shape;1345;p42"/>
          <p:cNvSpPr txBox="1">
            <a:spLocks noGrp="1"/>
          </p:cNvSpPr>
          <p:nvPr>
            <p:ph type="title"/>
          </p:nvPr>
        </p:nvSpPr>
        <p:spPr>
          <a:xfrm>
            <a:off x="1294787" y="181556"/>
            <a:ext cx="7655815" cy="888224"/>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lt1"/>
              </a:buClr>
              <a:buSzPts val="3300"/>
            </a:pPr>
            <a:r>
              <a:rPr lang="en-US" sz="4000">
                <a:solidFill>
                  <a:schemeClr val="bg1"/>
                </a:solidFill>
              </a:rPr>
              <a:t>Physical Health Trends</a:t>
            </a:r>
            <a:endParaRPr sz="4000">
              <a:solidFill>
                <a:schemeClr val="bg1"/>
              </a:solidFill>
            </a:endParaRPr>
          </a:p>
        </p:txBody>
      </p:sp>
      <p:sp>
        <p:nvSpPr>
          <p:cNvPr id="1346" name="Google Shape;1346;p42">
            <a:extLst>
              <a:ext uri="{C183D7F6-B498-43B3-948B-1728B52AA6E4}">
                <adec:decorative xmlns:adec="http://schemas.microsoft.com/office/drawing/2017/decorative" val="1"/>
              </a:ext>
            </a:extLst>
          </p:cNvPr>
          <p:cNvSpPr/>
          <p:nvPr/>
        </p:nvSpPr>
        <p:spPr>
          <a:xfrm>
            <a:off x="886969"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8" name="Google Shape;1348;p42"/>
          <p:cNvSpPr txBox="1"/>
          <p:nvPr/>
        </p:nvSpPr>
        <p:spPr>
          <a:xfrm>
            <a:off x="984146" y="3298808"/>
            <a:ext cx="2953104" cy="1415718"/>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a:solidFill>
                  <a:prstClr val="black"/>
                </a:solidFill>
                <a:latin typeface="Century Gothic"/>
                <a:cs typeface="Arial"/>
                <a:sym typeface="Century Gothic"/>
              </a:rPr>
              <a:t>Expansion of Allowable Health Services</a:t>
            </a:r>
            <a:endParaRPr kumimoji="0" lang="en-US" sz="2800" b="0" i="0" u="none" strike="noStrike" kern="0" cap="none" spc="0" normalizeH="0" baseline="0" noProof="0">
              <a:ln>
                <a:noFill/>
              </a:ln>
              <a:solidFill>
                <a:prstClr val="black"/>
              </a:solidFill>
              <a:effectLst/>
              <a:uLnTx/>
              <a:uFillTx/>
              <a:latin typeface="Arial"/>
              <a:cs typeface="Arial"/>
              <a:sym typeface="Arial"/>
            </a:endParaRPr>
          </a:p>
        </p:txBody>
      </p:sp>
      <p:sp>
        <p:nvSpPr>
          <p:cNvPr id="1349" name="Google Shape;1349;p42"/>
          <p:cNvSpPr txBox="1"/>
          <p:nvPr/>
        </p:nvSpPr>
        <p:spPr>
          <a:xfrm>
            <a:off x="4631480" y="3706708"/>
            <a:ext cx="2953104" cy="553943"/>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a:solidFill>
                  <a:prstClr val="black"/>
                </a:solidFill>
                <a:cs typeface="Arial"/>
                <a:sym typeface="Arial"/>
              </a:rPr>
              <a:t>Telehealth</a:t>
            </a:r>
            <a:endParaRPr kumimoji="0" lang="en-US" sz="2800" b="0" i="0" u="none" strike="noStrike" kern="0" cap="none" spc="0" normalizeH="0" baseline="0" noProof="0">
              <a:ln>
                <a:noFill/>
              </a:ln>
              <a:solidFill>
                <a:prstClr val="black"/>
              </a:solidFill>
              <a:effectLst/>
              <a:uLnTx/>
              <a:uFillTx/>
              <a:cs typeface="Arial"/>
              <a:sym typeface="Arial"/>
            </a:endParaRPr>
          </a:p>
        </p:txBody>
      </p:sp>
      <p:sp>
        <p:nvSpPr>
          <p:cNvPr id="1347" name="Google Shape;1347;p42"/>
          <p:cNvSpPr txBox="1"/>
          <p:nvPr/>
        </p:nvSpPr>
        <p:spPr>
          <a:xfrm>
            <a:off x="8450816" y="3655339"/>
            <a:ext cx="2615473" cy="553943"/>
          </a:xfrm>
          <a:prstGeom prst="rect">
            <a:avLst/>
          </a:prstGeom>
          <a:noFill/>
          <a:ln>
            <a:noFill/>
          </a:ln>
        </p:spPr>
        <p:txBody>
          <a:bodyPr spcFirstLastPara="1" wrap="square" lIns="121900" tIns="60933" rIns="121900" bIns="60933" anchor="t" anchorCtr="0">
            <a:spAutoFit/>
          </a:bodyPr>
          <a:lstStyle/>
          <a:p>
            <a:pPr lvl="0" algn="ctr" defTabSz="1219170">
              <a:buClr>
                <a:srgbClr val="FFFFFF"/>
              </a:buClr>
              <a:buSzPts val="2000"/>
              <a:defRPr/>
            </a:pPr>
            <a:r>
              <a:rPr lang="en-US" sz="2800" kern="0">
                <a:solidFill>
                  <a:prstClr val="black"/>
                </a:solidFill>
                <a:ea typeface="Century Gothic"/>
                <a:cs typeface="Century Gothic"/>
                <a:sym typeface="Century Gothic"/>
              </a:rPr>
              <a:t>Nutrition</a:t>
            </a:r>
            <a:endParaRPr lang="en-US" sz="2800" kern="0">
              <a:solidFill>
                <a:prstClr val="black"/>
              </a:solidFill>
              <a:latin typeface="Arial"/>
              <a:cs typeface="Arial"/>
              <a:sym typeface="Arial"/>
            </a:endParaRPr>
          </a:p>
        </p:txBody>
      </p:sp>
      <p:sp>
        <p:nvSpPr>
          <p:cNvPr id="1355" name="Google Shape;1355;p42">
            <a:extLst>
              <a:ext uri="{C183D7F6-B498-43B3-948B-1728B52AA6E4}">
                <adec:decorative xmlns:adec="http://schemas.microsoft.com/office/drawing/2017/decorative" val="1"/>
              </a:ext>
            </a:extLst>
          </p:cNvPr>
          <p:cNvSpPr/>
          <p:nvPr/>
        </p:nvSpPr>
        <p:spPr>
          <a:xfrm>
            <a:off x="4541393"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4" name="Google Shape;1354;p42">
            <a:extLst>
              <a:ext uri="{C183D7F6-B498-43B3-948B-1728B52AA6E4}">
                <adec:decorative xmlns:adec="http://schemas.microsoft.com/office/drawing/2017/decorative" val="1"/>
              </a:ext>
            </a:extLst>
          </p:cNvPr>
          <p:cNvSpPr/>
          <p:nvPr/>
        </p:nvSpPr>
        <p:spPr>
          <a:xfrm>
            <a:off x="8203946" y="2421379"/>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91;p38">
            <a:extLst>
              <a:ext uri="{FF2B5EF4-FFF2-40B4-BE49-F238E27FC236}">
                <a16:creationId xmlns:a16="http://schemas.microsoft.com/office/drawing/2014/main" id="{7D902EC0-69FF-094F-835E-0C26BD92FF9C}"/>
              </a:ext>
              <a:ext uri="{C183D7F6-B498-43B3-948B-1728B52AA6E4}">
                <adec:decorative xmlns:adec="http://schemas.microsoft.com/office/drawing/2017/decorative" val="1"/>
              </a:ext>
            </a:extLst>
          </p:cNvPr>
          <p:cNvSpPr/>
          <p:nvPr/>
        </p:nvSpPr>
        <p:spPr>
          <a:xfrm>
            <a:off x="-121920" y="4960356"/>
            <a:ext cx="1328928" cy="1060704"/>
          </a:xfrm>
          <a:custGeom>
            <a:avLst/>
            <a:gdLst/>
            <a:ahLst/>
            <a:cxnLst/>
            <a:rect l="l" t="t" r="r" b="b"/>
            <a:pathLst>
              <a:path w="996696" h="795528" extrusionOk="0">
                <a:moveTo>
                  <a:pt x="0" y="795528"/>
                </a:moveTo>
                <a:lnTo>
                  <a:pt x="996696"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93;p38">
            <a:extLst>
              <a:ext uri="{FF2B5EF4-FFF2-40B4-BE49-F238E27FC236}">
                <a16:creationId xmlns:a16="http://schemas.microsoft.com/office/drawing/2014/main" id="{A90A8C3C-CD34-604B-B1B6-900D5E3E0FEA}"/>
              </a:ext>
              <a:ext uri="{C183D7F6-B498-43B3-948B-1728B52AA6E4}">
                <adec:decorative xmlns:adec="http://schemas.microsoft.com/office/drawing/2017/decorative" val="1"/>
              </a:ext>
            </a:extLst>
          </p:cNvPr>
          <p:cNvSpPr/>
          <p:nvPr/>
        </p:nvSpPr>
        <p:spPr>
          <a:xfrm rot="934531">
            <a:off x="11382701" y="597261"/>
            <a:ext cx="1487424" cy="2694432"/>
          </a:xfrm>
          <a:custGeom>
            <a:avLst/>
            <a:gdLst/>
            <a:ahLst/>
            <a:cxnLst/>
            <a:rect l="l" t="t" r="r" b="b"/>
            <a:pathLst>
              <a:path w="1115568" h="2020824" extrusionOk="0">
                <a:moveTo>
                  <a:pt x="0" y="2020824"/>
                </a:moveTo>
                <a:lnTo>
                  <a:pt x="1115568"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Medical with solid fill">
            <a:extLst>
              <a:ext uri="{FF2B5EF4-FFF2-40B4-BE49-F238E27FC236}">
                <a16:creationId xmlns:a16="http://schemas.microsoft.com/office/drawing/2014/main" id="{4563445F-03EB-CB4A-B625-5EC1A399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Tree>
    <p:extLst>
      <p:ext uri="{BB962C8B-B14F-4D97-AF65-F5344CB8AC3E}">
        <p14:creationId xmlns:p14="http://schemas.microsoft.com/office/powerpoint/2010/main" val="35671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fade">
                                      <p:cBhvr>
                                        <p:cTn id="7" dur="500"/>
                                        <p:tgtEl>
                                          <p:spTgt spid="1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9"/>
                                        </p:tgtEl>
                                        <p:attrNameLst>
                                          <p:attrName>style.visibility</p:attrName>
                                        </p:attrNameLst>
                                      </p:cBhvr>
                                      <p:to>
                                        <p:strVal val="visible"/>
                                      </p:to>
                                    </p:set>
                                    <p:animEffect transition="in" filter="fade">
                                      <p:cBhvr>
                                        <p:cTn id="12" dur="500"/>
                                        <p:tgtEl>
                                          <p:spTgt spid="1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7"/>
                                        </p:tgtEl>
                                        <p:attrNameLst>
                                          <p:attrName>style.visibility</p:attrName>
                                        </p:attrNameLst>
                                      </p:cBhvr>
                                      <p:to>
                                        <p:strVal val="visible"/>
                                      </p:to>
                                    </p:set>
                                    <p:animEffect transition="in" filter="fade">
                                      <p:cBhvr>
                                        <p:cTn id="17" dur="500"/>
                                        <p:tgtEl>
                                          <p:spTgt spid="1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Oklahoma</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Oklahoma: </a:t>
            </a:r>
            <a:r>
              <a:rPr lang="en-US" sz="3600"/>
              <a:t>H.B. 3327 authorizes school health professionals to download student glucose monitoring data.</a:t>
            </a:r>
          </a:p>
        </p:txBody>
      </p:sp>
      <p:sp>
        <p:nvSpPr>
          <p:cNvPr id="3" name="Freeform 16">
            <a:extLst>
              <a:ext uri="{FF2B5EF4-FFF2-40B4-BE49-F238E27FC236}">
                <a16:creationId xmlns:a16="http://schemas.microsoft.com/office/drawing/2014/main" id="{B7AD7693-7AD7-B294-6D55-47D30522BA1D}"/>
              </a:ext>
              <a:ext uri="{C183D7F6-B498-43B3-948B-1728B52AA6E4}">
                <adec:decorative xmlns:adec="http://schemas.microsoft.com/office/drawing/2017/decorative" val="1"/>
              </a:ext>
            </a:extLst>
          </p:cNvPr>
          <p:cNvSpPr>
            <a:spLocks noChangeAspect="1"/>
          </p:cNvSpPr>
          <p:nvPr/>
        </p:nvSpPr>
        <p:spPr bwMode="auto">
          <a:xfrm>
            <a:off x="863982" y="2509861"/>
            <a:ext cx="2278263" cy="1084580"/>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23431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Virginia</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Virginia: </a:t>
            </a:r>
            <a:r>
              <a:rPr lang="en-US" sz="3600"/>
              <a:t>S.B. 283 convenes a work group to explore the impact of offering free school meals statewide. </a:t>
            </a:r>
          </a:p>
        </p:txBody>
      </p:sp>
      <p:sp>
        <p:nvSpPr>
          <p:cNvPr id="3" name="Freeform 52">
            <a:extLst>
              <a:ext uri="{FF2B5EF4-FFF2-40B4-BE49-F238E27FC236}">
                <a16:creationId xmlns:a16="http://schemas.microsoft.com/office/drawing/2014/main" id="{D3458EF9-C3CA-3578-1CF4-179359D31D1D}"/>
              </a:ext>
              <a:ext uri="{C183D7F6-B498-43B3-948B-1728B52AA6E4}">
                <adec:decorative xmlns:adec="http://schemas.microsoft.com/office/drawing/2017/decorative" val="1"/>
              </a:ext>
            </a:extLst>
          </p:cNvPr>
          <p:cNvSpPr>
            <a:spLocks noChangeAspect="1"/>
          </p:cNvSpPr>
          <p:nvPr/>
        </p:nvSpPr>
        <p:spPr bwMode="auto">
          <a:xfrm rot="930635">
            <a:off x="1048544" y="2272778"/>
            <a:ext cx="1953320" cy="1434740"/>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29726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9" name="Google Shape;1292;p38">
            <a:extLst>
              <a:ext uri="{FF2B5EF4-FFF2-40B4-BE49-F238E27FC236}">
                <a16:creationId xmlns:a16="http://schemas.microsoft.com/office/drawing/2014/main" id="{C22220CE-4A6E-224B-988B-3BA130105731}"/>
              </a:ext>
              <a:ext uri="{C183D7F6-B498-43B3-948B-1728B52AA6E4}">
                <adec:decorative xmlns:adec="http://schemas.microsoft.com/office/drawing/2017/decorative" val="1"/>
              </a:ext>
            </a:extLst>
          </p:cNvPr>
          <p:cNvSpPr/>
          <p:nvPr/>
        </p:nvSpPr>
        <p:spPr>
          <a:xfrm>
            <a:off x="3614800" y="1897189"/>
            <a:ext cx="1853184" cy="1062799"/>
          </a:xfrm>
          <a:custGeom>
            <a:avLst/>
            <a:gdLst/>
            <a:ahLst/>
            <a:cxnLst/>
            <a:rect l="l" t="t" r="r" b="b"/>
            <a:pathLst>
              <a:path w="1627632" h="914400" extrusionOk="0">
                <a:moveTo>
                  <a:pt x="0" y="914400"/>
                </a:moveTo>
                <a:lnTo>
                  <a:pt x="1078992" y="0"/>
                </a:lnTo>
                <a:lnTo>
                  <a:pt x="1627632" y="566928"/>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94;p38">
            <a:extLst>
              <a:ext uri="{FF2B5EF4-FFF2-40B4-BE49-F238E27FC236}">
                <a16:creationId xmlns:a16="http://schemas.microsoft.com/office/drawing/2014/main" id="{92A0E3FF-6D8D-1D4E-9F9B-27BF71D9E6B8}"/>
              </a:ext>
              <a:ext uri="{C183D7F6-B498-43B3-948B-1728B52AA6E4}">
                <adec:decorative xmlns:adec="http://schemas.microsoft.com/office/drawing/2017/decorative" val="1"/>
              </a:ext>
            </a:extLst>
          </p:cNvPr>
          <p:cNvSpPr/>
          <p:nvPr/>
        </p:nvSpPr>
        <p:spPr>
          <a:xfrm>
            <a:off x="7363968" y="4964420"/>
            <a:ext cx="1389888" cy="718841"/>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Lst>
            <a:ahLst/>
            <a:cxnLst>
              <a:cxn ang="0">
                <a:pos x="connsiteX0" y="connsiteY0"/>
              </a:cxn>
              <a:cxn ang="0">
                <a:pos x="connsiteX1" y="connsiteY1"/>
              </a:cxn>
              <a:cxn ang="0">
                <a:pos x="connsiteX2" y="connsiteY2"/>
              </a:cxn>
            </a:cxnLst>
            <a:rect l="l" t="t" r="r" b="b"/>
            <a:pathLst>
              <a:path w="996732" h="667385" extrusionOk="0">
                <a:moveTo>
                  <a:pt x="0" y="0"/>
                </a:moveTo>
                <a:lnTo>
                  <a:pt x="529830" y="667385"/>
                </a:lnTo>
                <a:cubicBezTo>
                  <a:pt x="630414" y="551561"/>
                  <a:pt x="896148" y="272236"/>
                  <a:pt x="996732" y="156412"/>
                </a:cubicBez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1" name="Google Shape;1341;p42">
            <a:extLst>
              <a:ext uri="{C183D7F6-B498-43B3-948B-1728B52AA6E4}">
                <adec:decorative xmlns:adec="http://schemas.microsoft.com/office/drawing/2017/decorative" val="1"/>
              </a:ext>
            </a:extLst>
          </p:cNvPr>
          <p:cNvSpPr/>
          <p:nvPr/>
        </p:nvSpPr>
        <p:spPr>
          <a:xfrm>
            <a:off x="0" y="0"/>
            <a:ext cx="7013827" cy="1243600"/>
          </a:xfrm>
          <a:prstGeom prst="rect">
            <a:avLst/>
          </a:prstGeom>
          <a:solidFill>
            <a:srgbClr val="97478A"/>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Calibri"/>
            </a:endParaRPr>
          </a:p>
        </p:txBody>
      </p:sp>
      <p:sp>
        <p:nvSpPr>
          <p:cNvPr id="1345" name="Google Shape;1345;p42"/>
          <p:cNvSpPr txBox="1">
            <a:spLocks noGrp="1"/>
          </p:cNvSpPr>
          <p:nvPr>
            <p:ph type="title"/>
          </p:nvPr>
        </p:nvSpPr>
        <p:spPr>
          <a:xfrm>
            <a:off x="1294787" y="181556"/>
            <a:ext cx="7655815" cy="888224"/>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lt1"/>
              </a:buClr>
              <a:buSzPts val="3300"/>
            </a:pPr>
            <a:r>
              <a:rPr lang="en-US" sz="4000">
                <a:solidFill>
                  <a:schemeClr val="bg1"/>
                </a:solidFill>
              </a:rPr>
              <a:t>Mental Health Trends</a:t>
            </a:r>
            <a:endParaRPr sz="4000">
              <a:solidFill>
                <a:schemeClr val="bg1"/>
              </a:solidFill>
            </a:endParaRPr>
          </a:p>
        </p:txBody>
      </p:sp>
      <p:sp>
        <p:nvSpPr>
          <p:cNvPr id="1346" name="Google Shape;1346;p42">
            <a:extLst>
              <a:ext uri="{C183D7F6-B498-43B3-948B-1728B52AA6E4}">
                <adec:decorative xmlns:adec="http://schemas.microsoft.com/office/drawing/2017/decorative" val="1"/>
              </a:ext>
            </a:extLst>
          </p:cNvPr>
          <p:cNvSpPr/>
          <p:nvPr/>
        </p:nvSpPr>
        <p:spPr>
          <a:xfrm>
            <a:off x="886969"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8" name="Google Shape;1348;p42"/>
          <p:cNvSpPr txBox="1"/>
          <p:nvPr/>
        </p:nvSpPr>
        <p:spPr>
          <a:xfrm>
            <a:off x="984146" y="3298808"/>
            <a:ext cx="2953104" cy="1415718"/>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a:solidFill>
                  <a:prstClr val="black"/>
                </a:solidFill>
                <a:latin typeface="Century Gothic"/>
                <a:cs typeface="Arial"/>
                <a:sym typeface="Century Gothic"/>
              </a:rPr>
              <a:t>Mental Health Literacy Education</a:t>
            </a:r>
            <a:endParaRPr kumimoji="0" lang="en-US" sz="2800" b="0" i="0" u="none" strike="noStrike" kern="0" cap="none" spc="0" normalizeH="0" baseline="0" noProof="0">
              <a:ln>
                <a:noFill/>
              </a:ln>
              <a:solidFill>
                <a:prstClr val="black"/>
              </a:solidFill>
              <a:effectLst/>
              <a:uLnTx/>
              <a:uFillTx/>
              <a:latin typeface="Arial"/>
              <a:cs typeface="Arial"/>
              <a:sym typeface="Arial"/>
            </a:endParaRPr>
          </a:p>
        </p:txBody>
      </p:sp>
      <p:sp>
        <p:nvSpPr>
          <p:cNvPr id="1349" name="Google Shape;1349;p42"/>
          <p:cNvSpPr txBox="1"/>
          <p:nvPr/>
        </p:nvSpPr>
        <p:spPr>
          <a:xfrm>
            <a:off x="4619448" y="3483571"/>
            <a:ext cx="2953104" cy="984830"/>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a:solidFill>
                  <a:prstClr val="black"/>
                </a:solidFill>
                <a:cs typeface="Arial"/>
                <a:sym typeface="Arial"/>
              </a:rPr>
              <a:t>Training and Coaching Staff</a:t>
            </a:r>
            <a:endParaRPr kumimoji="0" lang="en-US" sz="2800" b="0" i="0" u="none" strike="noStrike" kern="0" cap="none" spc="0" normalizeH="0" baseline="0" noProof="0">
              <a:ln>
                <a:noFill/>
              </a:ln>
              <a:solidFill>
                <a:prstClr val="black"/>
              </a:solidFill>
              <a:effectLst/>
              <a:uLnTx/>
              <a:uFillTx/>
              <a:cs typeface="Arial"/>
              <a:sym typeface="Arial"/>
            </a:endParaRPr>
          </a:p>
        </p:txBody>
      </p:sp>
      <p:sp>
        <p:nvSpPr>
          <p:cNvPr id="1347" name="Google Shape;1347;p42"/>
          <p:cNvSpPr txBox="1"/>
          <p:nvPr/>
        </p:nvSpPr>
        <p:spPr>
          <a:xfrm>
            <a:off x="8450816" y="3298808"/>
            <a:ext cx="2615473" cy="1415718"/>
          </a:xfrm>
          <a:prstGeom prst="rect">
            <a:avLst/>
          </a:prstGeom>
          <a:noFill/>
          <a:ln>
            <a:noFill/>
          </a:ln>
        </p:spPr>
        <p:txBody>
          <a:bodyPr spcFirstLastPara="1" wrap="square" lIns="121900" tIns="60933" rIns="121900" bIns="60933" anchor="t" anchorCtr="0">
            <a:spAutoFit/>
          </a:bodyPr>
          <a:lstStyle/>
          <a:p>
            <a:pPr lvl="0" algn="ctr" defTabSz="1219170">
              <a:buClr>
                <a:srgbClr val="FFFFFF"/>
              </a:buClr>
              <a:buSzPts val="2000"/>
              <a:defRPr/>
            </a:pPr>
            <a:r>
              <a:rPr lang="en-US" sz="2800" kern="0">
                <a:solidFill>
                  <a:prstClr val="black"/>
                </a:solidFill>
                <a:ea typeface="Century Gothic"/>
                <a:cs typeface="Century Gothic"/>
                <a:sym typeface="Century Gothic"/>
              </a:rPr>
              <a:t>Mental Health Screenings</a:t>
            </a:r>
            <a:endParaRPr lang="en-US" sz="2800" kern="0">
              <a:solidFill>
                <a:prstClr val="black"/>
              </a:solidFill>
              <a:latin typeface="Arial"/>
              <a:cs typeface="Arial"/>
              <a:sym typeface="Arial"/>
            </a:endParaRPr>
          </a:p>
        </p:txBody>
      </p:sp>
      <p:sp>
        <p:nvSpPr>
          <p:cNvPr id="1355" name="Google Shape;1355;p42">
            <a:extLst>
              <a:ext uri="{C183D7F6-B498-43B3-948B-1728B52AA6E4}">
                <adec:decorative xmlns:adec="http://schemas.microsoft.com/office/drawing/2017/decorative" val="1"/>
              </a:ext>
            </a:extLst>
          </p:cNvPr>
          <p:cNvSpPr/>
          <p:nvPr/>
        </p:nvSpPr>
        <p:spPr>
          <a:xfrm>
            <a:off x="4541393"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4" name="Google Shape;1354;p42">
            <a:extLst>
              <a:ext uri="{C183D7F6-B498-43B3-948B-1728B52AA6E4}">
                <adec:decorative xmlns:adec="http://schemas.microsoft.com/office/drawing/2017/decorative" val="1"/>
              </a:ext>
            </a:extLst>
          </p:cNvPr>
          <p:cNvSpPr/>
          <p:nvPr/>
        </p:nvSpPr>
        <p:spPr>
          <a:xfrm>
            <a:off x="8203946" y="2421379"/>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91;p38">
            <a:extLst>
              <a:ext uri="{FF2B5EF4-FFF2-40B4-BE49-F238E27FC236}">
                <a16:creationId xmlns:a16="http://schemas.microsoft.com/office/drawing/2014/main" id="{7D902EC0-69FF-094F-835E-0C26BD92FF9C}"/>
              </a:ext>
              <a:ext uri="{C183D7F6-B498-43B3-948B-1728B52AA6E4}">
                <adec:decorative xmlns:adec="http://schemas.microsoft.com/office/drawing/2017/decorative" val="1"/>
              </a:ext>
            </a:extLst>
          </p:cNvPr>
          <p:cNvSpPr/>
          <p:nvPr/>
        </p:nvSpPr>
        <p:spPr>
          <a:xfrm>
            <a:off x="-121920" y="4960356"/>
            <a:ext cx="1328928" cy="1060704"/>
          </a:xfrm>
          <a:custGeom>
            <a:avLst/>
            <a:gdLst/>
            <a:ahLst/>
            <a:cxnLst/>
            <a:rect l="l" t="t" r="r" b="b"/>
            <a:pathLst>
              <a:path w="996696" h="795528" extrusionOk="0">
                <a:moveTo>
                  <a:pt x="0" y="795528"/>
                </a:moveTo>
                <a:lnTo>
                  <a:pt x="996696"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93;p38">
            <a:extLst>
              <a:ext uri="{FF2B5EF4-FFF2-40B4-BE49-F238E27FC236}">
                <a16:creationId xmlns:a16="http://schemas.microsoft.com/office/drawing/2014/main" id="{A90A8C3C-CD34-604B-B1B6-900D5E3E0FEA}"/>
              </a:ext>
              <a:ext uri="{C183D7F6-B498-43B3-948B-1728B52AA6E4}">
                <adec:decorative xmlns:adec="http://schemas.microsoft.com/office/drawing/2017/decorative" val="1"/>
              </a:ext>
            </a:extLst>
          </p:cNvPr>
          <p:cNvSpPr/>
          <p:nvPr/>
        </p:nvSpPr>
        <p:spPr>
          <a:xfrm rot="934531">
            <a:off x="11382701" y="597261"/>
            <a:ext cx="1487424" cy="2694432"/>
          </a:xfrm>
          <a:custGeom>
            <a:avLst/>
            <a:gdLst/>
            <a:ahLst/>
            <a:cxnLst/>
            <a:rect l="l" t="t" r="r" b="b"/>
            <a:pathLst>
              <a:path w="1115568" h="2020824" extrusionOk="0">
                <a:moveTo>
                  <a:pt x="0" y="2020824"/>
                </a:moveTo>
                <a:lnTo>
                  <a:pt x="1115568"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Medical with solid fill">
            <a:extLst>
              <a:ext uri="{FF2B5EF4-FFF2-40B4-BE49-F238E27FC236}">
                <a16:creationId xmlns:a16="http://schemas.microsoft.com/office/drawing/2014/main" id="{4563445F-03EB-CB4A-B625-5EC1A399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Tree>
    <p:extLst>
      <p:ext uri="{BB962C8B-B14F-4D97-AF65-F5344CB8AC3E}">
        <p14:creationId xmlns:p14="http://schemas.microsoft.com/office/powerpoint/2010/main" val="2942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fade">
                                      <p:cBhvr>
                                        <p:cTn id="7" dur="500"/>
                                        <p:tgtEl>
                                          <p:spTgt spid="1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9"/>
                                        </p:tgtEl>
                                        <p:attrNameLst>
                                          <p:attrName>style.visibility</p:attrName>
                                        </p:attrNameLst>
                                      </p:cBhvr>
                                      <p:to>
                                        <p:strVal val="visible"/>
                                      </p:to>
                                    </p:set>
                                    <p:animEffect transition="in" filter="fade">
                                      <p:cBhvr>
                                        <p:cTn id="12" dur="500"/>
                                        <p:tgtEl>
                                          <p:spTgt spid="1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7"/>
                                        </p:tgtEl>
                                        <p:attrNameLst>
                                          <p:attrName>style.visibility</p:attrName>
                                        </p:attrNameLst>
                                      </p:cBhvr>
                                      <p:to>
                                        <p:strVal val="visible"/>
                                      </p:to>
                                    </p:set>
                                    <p:animEffect transition="in" filter="fade">
                                      <p:cBhvr>
                                        <p:cTn id="17" dur="500"/>
                                        <p:tgtEl>
                                          <p:spTgt spid="1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01DB-FAB8-4113-8EAF-B0BC02DD7F13}"/>
              </a:ext>
            </a:extLst>
          </p:cNvPr>
          <p:cNvSpPr>
            <a:spLocks noGrp="1"/>
          </p:cNvSpPr>
          <p:nvPr>
            <p:ph type="ctrTitle"/>
          </p:nvPr>
        </p:nvSpPr>
        <p:spPr>
          <a:xfrm>
            <a:off x="4425696" y="-2387600"/>
            <a:ext cx="6784848" cy="2387600"/>
          </a:xfrm>
        </p:spPr>
        <p:txBody>
          <a:bodyPr vert="horz" lIns="91440" tIns="45720" rIns="91440" bIns="45720" rtlCol="0" anchor="b">
            <a:normAutofit/>
          </a:bodyPr>
          <a:lstStyle/>
          <a:p>
            <a:r>
              <a:rPr lang="en-US" dirty="0"/>
              <a:t>Joel</a:t>
            </a:r>
            <a:r>
              <a:rPr lang="en-US" baseline="0" dirty="0"/>
              <a:t> Moore and Zeke Perez Jr.</a:t>
            </a:r>
            <a:endParaRPr lang="en-US" dirty="0"/>
          </a:p>
        </p:txBody>
      </p:sp>
      <p:pic>
        <p:nvPicPr>
          <p:cNvPr id="10" name="Ambient Background">
            <a:hlinkClick r:id="" action="ppaction://media"/>
            <a:extLst>
              <a:ext uri="{FF2B5EF4-FFF2-40B4-BE49-F238E27FC236}">
                <a16:creationId xmlns:a16="http://schemas.microsoft.com/office/drawing/2014/main" id="{C7955D03-B0FB-9946-BDDA-909170648F4D}"/>
              </a:ext>
              <a:ext uri="{C183D7F6-B498-43B3-948B-1728B52AA6E4}">
                <adec:decorative xmlns:adec="http://schemas.microsoft.com/office/drawing/2017/decorative" val="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060" y="0"/>
            <a:ext cx="12249060" cy="6858000"/>
          </a:xfrm>
          <a:prstGeom prst="rect">
            <a:avLst/>
          </a:prstGeom>
        </p:spPr>
      </p:pic>
      <p:pic>
        <p:nvPicPr>
          <p:cNvPr id="8" name="Picture 7" descr="Joel Moore&#10;">
            <a:extLst>
              <a:ext uri="{FF2B5EF4-FFF2-40B4-BE49-F238E27FC236}">
                <a16:creationId xmlns:a16="http://schemas.microsoft.com/office/drawing/2014/main" id="{2EC1336D-CBA9-1A2A-8ABD-03B7E0024D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91327" y="871612"/>
            <a:ext cx="3780423" cy="3780423"/>
          </a:xfrm>
          <a:prstGeom prst="rect">
            <a:avLst/>
          </a:prstGeom>
        </p:spPr>
      </p:pic>
      <p:sp>
        <p:nvSpPr>
          <p:cNvPr id="11" name="Subtitle 2">
            <a:extLst>
              <a:ext uri="{FF2B5EF4-FFF2-40B4-BE49-F238E27FC236}">
                <a16:creationId xmlns:a16="http://schemas.microsoft.com/office/drawing/2014/main" id="{64274035-7BC7-E449-8351-8699707827F1}"/>
              </a:ext>
            </a:extLst>
          </p:cNvPr>
          <p:cNvSpPr txBox="1">
            <a:spLocks/>
          </p:cNvSpPr>
          <p:nvPr/>
        </p:nvSpPr>
        <p:spPr>
          <a:xfrm>
            <a:off x="190462" y="4851249"/>
            <a:ext cx="5848478" cy="11289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84BD00"/>
                </a:solidFill>
                <a:effectLst/>
                <a:uLnTx/>
                <a:uFillTx/>
                <a:latin typeface="Century Gothic" panose="020B0502020202020204" pitchFamily="34" charset="0"/>
                <a:ea typeface="+mn-ea"/>
                <a:cs typeface="+mn-cs"/>
              </a:rPr>
              <a:t>Joel Moore</a:t>
            </a:r>
          </a:p>
        </p:txBody>
      </p:sp>
      <p:sp>
        <p:nvSpPr>
          <p:cNvPr id="12" name="Subtitle 2">
            <a:extLst>
              <a:ext uri="{FF2B5EF4-FFF2-40B4-BE49-F238E27FC236}">
                <a16:creationId xmlns:a16="http://schemas.microsoft.com/office/drawing/2014/main" id="{2978E36C-82D5-EA44-8EA1-AA53E3872A26}"/>
              </a:ext>
            </a:extLst>
          </p:cNvPr>
          <p:cNvSpPr txBox="1">
            <a:spLocks/>
          </p:cNvSpPr>
          <p:nvPr/>
        </p:nvSpPr>
        <p:spPr>
          <a:xfrm>
            <a:off x="190462" y="5545884"/>
            <a:ext cx="5848478" cy="16029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all" spc="0" normalizeH="0" baseline="0" noProof="0">
                <a:ln>
                  <a:noFill/>
                </a:ln>
                <a:solidFill>
                  <a:prstClr val="black"/>
                </a:solidFill>
                <a:effectLst/>
                <a:uLnTx/>
                <a:uFillTx/>
                <a:latin typeface="Century Gothic" panose="020B0502020202020204" pitchFamily="34" charset="0"/>
                <a:ea typeface="+mn-ea"/>
                <a:cs typeface="+mn-cs"/>
              </a:rPr>
              <a:t>Assistant director of state relations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Education Commission of the States</a:t>
            </a:r>
          </a:p>
        </p:txBody>
      </p:sp>
      <p:pic>
        <p:nvPicPr>
          <p:cNvPr id="6" name="Picture 5" descr="Zeke Perez Jr.&#10;">
            <a:extLst>
              <a:ext uri="{FF2B5EF4-FFF2-40B4-BE49-F238E27FC236}">
                <a16:creationId xmlns:a16="http://schemas.microsoft.com/office/drawing/2014/main" id="{24558F7E-DE4A-E117-CC16-A7CAB365FCB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20252" y="865676"/>
            <a:ext cx="3780424" cy="3780424"/>
          </a:xfrm>
          <a:prstGeom prst="rect">
            <a:avLst/>
          </a:prstGeom>
        </p:spPr>
      </p:pic>
      <p:sp>
        <p:nvSpPr>
          <p:cNvPr id="3" name="Subtitle 2">
            <a:extLst>
              <a:ext uri="{FF2B5EF4-FFF2-40B4-BE49-F238E27FC236}">
                <a16:creationId xmlns:a16="http://schemas.microsoft.com/office/drawing/2014/main" id="{079CBB9F-5786-5F4A-AA71-C88779591085}"/>
              </a:ext>
            </a:extLst>
          </p:cNvPr>
          <p:cNvSpPr>
            <a:spLocks noGrp="1"/>
          </p:cNvSpPr>
          <p:nvPr>
            <p:ph type="subTitle" idx="1"/>
          </p:nvPr>
        </p:nvSpPr>
        <p:spPr>
          <a:xfrm>
            <a:off x="6229402" y="4829014"/>
            <a:ext cx="5562127" cy="1128919"/>
          </a:xfrm>
        </p:spPr>
        <p:txBody>
          <a:bodyPr vert="horz" lIns="91440" tIns="45720" rIns="91440" bIns="45720" rtlCol="0" anchor="t">
            <a:normAutofit/>
          </a:bodyPr>
          <a:lstStyle/>
          <a:p>
            <a:pPr algn="ctr"/>
            <a:r>
              <a:rPr lang="en-US" sz="4000" b="1" dirty="0">
                <a:solidFill>
                  <a:srgbClr val="84BD00"/>
                </a:solidFill>
                <a:latin typeface="Century Gothic"/>
              </a:rPr>
              <a:t>Zeke Perez Jr.</a:t>
            </a:r>
          </a:p>
        </p:txBody>
      </p:sp>
      <p:sp>
        <p:nvSpPr>
          <p:cNvPr id="5" name="Subtitle 2">
            <a:extLst>
              <a:ext uri="{FF2B5EF4-FFF2-40B4-BE49-F238E27FC236}">
                <a16:creationId xmlns:a16="http://schemas.microsoft.com/office/drawing/2014/main" id="{CDDAD1B6-8F26-E44B-A525-E75551C6C581}"/>
              </a:ext>
            </a:extLst>
          </p:cNvPr>
          <p:cNvSpPr txBox="1">
            <a:spLocks/>
          </p:cNvSpPr>
          <p:nvPr/>
        </p:nvSpPr>
        <p:spPr>
          <a:xfrm>
            <a:off x="6229402" y="5523649"/>
            <a:ext cx="5562127" cy="160298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all" spc="0" normalizeH="0" baseline="0" noProof="0">
                <a:ln>
                  <a:noFill/>
                </a:ln>
                <a:solidFill>
                  <a:prstClr val="black"/>
                </a:solidFill>
                <a:effectLst/>
                <a:uLnTx/>
                <a:uFillTx/>
                <a:latin typeface="Century Gothic"/>
                <a:ea typeface="+mn-ea"/>
                <a:cs typeface="+mn-cs"/>
              </a:rPr>
              <a:t>ASSISTANT policy director</a:t>
            </a:r>
            <a:endParaRPr kumimoji="0" lang="en-US" sz="2200" b="1" i="0" u="none" strike="noStrike" kern="1200" cap="all"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cs typeface="+mn-cs"/>
              </a:rPr>
              <a:t>Education Commission of the States</a:t>
            </a:r>
          </a:p>
        </p:txBody>
      </p:sp>
    </p:spTree>
    <p:extLst>
      <p:ext uri="{BB962C8B-B14F-4D97-AF65-F5344CB8AC3E}">
        <p14:creationId xmlns:p14="http://schemas.microsoft.com/office/powerpoint/2010/main" val="22823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8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repeatCount="indefinite" fill="hold" display="0">
                  <p:stCondLst>
                    <p:cond delay="indefinite"/>
                  </p:stCondLst>
                </p:cTn>
                <p:tgtEl>
                  <p:spTgt spid="10"/>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Illinois</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Illinois: </a:t>
            </a:r>
            <a:r>
              <a:rPr lang="en-US" sz="3600"/>
              <a:t>H.B. 3690 requires teachers and other staff to be trained in various health and wellness topics.</a:t>
            </a:r>
          </a:p>
        </p:txBody>
      </p:sp>
      <p:sp>
        <p:nvSpPr>
          <p:cNvPr id="2" name="Freeform 24">
            <a:extLst>
              <a:ext uri="{FF2B5EF4-FFF2-40B4-BE49-F238E27FC236}">
                <a16:creationId xmlns:a16="http://schemas.microsoft.com/office/drawing/2014/main" id="{9666A8C1-B782-DD87-3EE4-8C643B289979}"/>
              </a:ext>
              <a:ext uri="{C183D7F6-B498-43B3-948B-1728B52AA6E4}">
                <adec:decorative xmlns:adec="http://schemas.microsoft.com/office/drawing/2017/decorative" val="1"/>
              </a:ext>
            </a:extLst>
          </p:cNvPr>
          <p:cNvSpPr>
            <a:spLocks noChangeAspect="1"/>
          </p:cNvSpPr>
          <p:nvPr/>
        </p:nvSpPr>
        <p:spPr bwMode="auto">
          <a:xfrm rot="203166">
            <a:off x="1354148" y="1422863"/>
            <a:ext cx="1282454" cy="2120913"/>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ysClr val="window" lastClr="FFFFFF">
              <a:lumMod val="8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Century Gothic" charset="0"/>
              <a:cs typeface="Century Gothic" charset="0"/>
            </a:endParaRPr>
          </a:p>
        </p:txBody>
      </p:sp>
    </p:spTree>
    <p:extLst>
      <p:ext uri="{BB962C8B-B14F-4D97-AF65-F5344CB8AC3E}">
        <p14:creationId xmlns:p14="http://schemas.microsoft.com/office/powerpoint/2010/main" val="17745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Colorado</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Colorado: </a:t>
            </a:r>
            <a:r>
              <a:rPr lang="en-US" sz="3600"/>
              <a:t>H.B. 1003 (2023) establishes the 6-12 grade mental health screening program. </a:t>
            </a:r>
          </a:p>
        </p:txBody>
      </p:sp>
      <p:sp>
        <p:nvSpPr>
          <p:cNvPr id="2" name="Freeform 11">
            <a:extLst>
              <a:ext uri="{FF2B5EF4-FFF2-40B4-BE49-F238E27FC236}">
                <a16:creationId xmlns:a16="http://schemas.microsoft.com/office/drawing/2014/main" id="{026AF489-CD2B-6F15-A47E-BE1705508A01}"/>
              </a:ext>
              <a:ext uri="{C183D7F6-B498-43B3-948B-1728B52AA6E4}">
                <adec:decorative xmlns:adec="http://schemas.microsoft.com/office/drawing/2017/decorative" val="1"/>
              </a:ext>
            </a:extLst>
          </p:cNvPr>
          <p:cNvSpPr>
            <a:spLocks noChangeAspect="1"/>
          </p:cNvSpPr>
          <p:nvPr/>
        </p:nvSpPr>
        <p:spPr bwMode="auto">
          <a:xfrm>
            <a:off x="976906" y="2017146"/>
            <a:ext cx="2036940" cy="154248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3521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9" name="Google Shape;1292;p38">
            <a:extLst>
              <a:ext uri="{FF2B5EF4-FFF2-40B4-BE49-F238E27FC236}">
                <a16:creationId xmlns:a16="http://schemas.microsoft.com/office/drawing/2014/main" id="{C22220CE-4A6E-224B-988B-3BA130105731}"/>
              </a:ext>
              <a:ext uri="{C183D7F6-B498-43B3-948B-1728B52AA6E4}">
                <adec:decorative xmlns:adec="http://schemas.microsoft.com/office/drawing/2017/decorative" val="1"/>
              </a:ext>
            </a:extLst>
          </p:cNvPr>
          <p:cNvSpPr/>
          <p:nvPr/>
        </p:nvSpPr>
        <p:spPr>
          <a:xfrm>
            <a:off x="3614800" y="1897189"/>
            <a:ext cx="1853184" cy="1062799"/>
          </a:xfrm>
          <a:custGeom>
            <a:avLst/>
            <a:gdLst/>
            <a:ahLst/>
            <a:cxnLst/>
            <a:rect l="l" t="t" r="r" b="b"/>
            <a:pathLst>
              <a:path w="1627632" h="914400" extrusionOk="0">
                <a:moveTo>
                  <a:pt x="0" y="914400"/>
                </a:moveTo>
                <a:lnTo>
                  <a:pt x="1078992" y="0"/>
                </a:lnTo>
                <a:lnTo>
                  <a:pt x="1627632" y="566928"/>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94;p38">
            <a:extLst>
              <a:ext uri="{FF2B5EF4-FFF2-40B4-BE49-F238E27FC236}">
                <a16:creationId xmlns:a16="http://schemas.microsoft.com/office/drawing/2014/main" id="{92A0E3FF-6D8D-1D4E-9F9B-27BF71D9E6B8}"/>
              </a:ext>
              <a:ext uri="{C183D7F6-B498-43B3-948B-1728B52AA6E4}">
                <adec:decorative xmlns:adec="http://schemas.microsoft.com/office/drawing/2017/decorative" val="1"/>
              </a:ext>
            </a:extLst>
          </p:cNvPr>
          <p:cNvSpPr/>
          <p:nvPr/>
        </p:nvSpPr>
        <p:spPr>
          <a:xfrm>
            <a:off x="7363968" y="4964420"/>
            <a:ext cx="1389888" cy="718841"/>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Lst>
            <a:ahLst/>
            <a:cxnLst>
              <a:cxn ang="0">
                <a:pos x="connsiteX0" y="connsiteY0"/>
              </a:cxn>
              <a:cxn ang="0">
                <a:pos x="connsiteX1" y="connsiteY1"/>
              </a:cxn>
              <a:cxn ang="0">
                <a:pos x="connsiteX2" y="connsiteY2"/>
              </a:cxn>
            </a:cxnLst>
            <a:rect l="l" t="t" r="r" b="b"/>
            <a:pathLst>
              <a:path w="996732" h="667385" extrusionOk="0">
                <a:moveTo>
                  <a:pt x="0" y="0"/>
                </a:moveTo>
                <a:lnTo>
                  <a:pt x="529830" y="667385"/>
                </a:lnTo>
                <a:cubicBezTo>
                  <a:pt x="630414" y="551561"/>
                  <a:pt x="896148" y="272236"/>
                  <a:pt x="996732" y="156412"/>
                </a:cubicBez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1" name="Google Shape;1341;p42">
            <a:extLst>
              <a:ext uri="{C183D7F6-B498-43B3-948B-1728B52AA6E4}">
                <adec:decorative xmlns:adec="http://schemas.microsoft.com/office/drawing/2017/decorative" val="1"/>
              </a:ext>
            </a:extLst>
          </p:cNvPr>
          <p:cNvSpPr/>
          <p:nvPr/>
        </p:nvSpPr>
        <p:spPr>
          <a:xfrm>
            <a:off x="0" y="0"/>
            <a:ext cx="8606971" cy="1243600"/>
          </a:xfrm>
          <a:prstGeom prst="rect">
            <a:avLst/>
          </a:prstGeom>
          <a:solidFill>
            <a:srgbClr val="97478A"/>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Calibri"/>
            </a:endParaRPr>
          </a:p>
        </p:txBody>
      </p:sp>
      <p:sp>
        <p:nvSpPr>
          <p:cNvPr id="1345" name="Google Shape;1345;p42"/>
          <p:cNvSpPr txBox="1">
            <a:spLocks noGrp="1"/>
          </p:cNvSpPr>
          <p:nvPr>
            <p:ph type="title"/>
          </p:nvPr>
        </p:nvSpPr>
        <p:spPr>
          <a:xfrm>
            <a:off x="1294787" y="181556"/>
            <a:ext cx="7655815" cy="888224"/>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lt1"/>
              </a:buClr>
              <a:buSzPts val="3300"/>
            </a:pPr>
            <a:r>
              <a:rPr lang="en-US" sz="4000">
                <a:solidFill>
                  <a:schemeClr val="bg1"/>
                </a:solidFill>
              </a:rPr>
              <a:t>Mental Health Professionals</a:t>
            </a:r>
            <a:endParaRPr sz="4000">
              <a:solidFill>
                <a:schemeClr val="bg1"/>
              </a:solidFill>
            </a:endParaRPr>
          </a:p>
        </p:txBody>
      </p:sp>
      <p:sp>
        <p:nvSpPr>
          <p:cNvPr id="1346" name="Google Shape;1346;p42">
            <a:extLst>
              <a:ext uri="{C183D7F6-B498-43B3-948B-1728B52AA6E4}">
                <adec:decorative xmlns:adec="http://schemas.microsoft.com/office/drawing/2017/decorative" val="1"/>
              </a:ext>
            </a:extLst>
          </p:cNvPr>
          <p:cNvSpPr/>
          <p:nvPr/>
        </p:nvSpPr>
        <p:spPr>
          <a:xfrm>
            <a:off x="886969"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8" name="Google Shape;1348;p42"/>
          <p:cNvSpPr txBox="1"/>
          <p:nvPr/>
        </p:nvSpPr>
        <p:spPr>
          <a:xfrm>
            <a:off x="984146" y="3265842"/>
            <a:ext cx="2953104" cy="1415718"/>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noProof="0">
                <a:solidFill>
                  <a:prstClr val="black"/>
                </a:solidFill>
                <a:latin typeface="Century Gothic"/>
                <a:cs typeface="Arial"/>
                <a:sym typeface="Century Gothic"/>
              </a:rPr>
              <a:t>School Psychologist Ratios</a:t>
            </a:r>
            <a:endParaRPr kumimoji="0" lang="en-US" sz="2800" b="0" i="0" u="none" strike="noStrike" kern="0" cap="none" spc="0" normalizeH="0" baseline="0" noProof="0">
              <a:ln>
                <a:noFill/>
              </a:ln>
              <a:solidFill>
                <a:prstClr val="black"/>
              </a:solidFill>
              <a:effectLst/>
              <a:uLnTx/>
              <a:uFillTx/>
              <a:latin typeface="Arial"/>
              <a:cs typeface="Arial"/>
              <a:sym typeface="Arial"/>
            </a:endParaRPr>
          </a:p>
        </p:txBody>
      </p:sp>
      <p:sp>
        <p:nvSpPr>
          <p:cNvPr id="1355" name="Google Shape;1355;p42">
            <a:extLst>
              <a:ext uri="{C183D7F6-B498-43B3-948B-1728B52AA6E4}">
                <adec:decorative xmlns:adec="http://schemas.microsoft.com/office/drawing/2017/decorative" val="1"/>
              </a:ext>
            </a:extLst>
          </p:cNvPr>
          <p:cNvSpPr/>
          <p:nvPr/>
        </p:nvSpPr>
        <p:spPr>
          <a:xfrm>
            <a:off x="4541393"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4" name="Google Shape;1354;p42">
            <a:extLst>
              <a:ext uri="{C183D7F6-B498-43B3-948B-1728B52AA6E4}">
                <adec:decorative xmlns:adec="http://schemas.microsoft.com/office/drawing/2017/decorative" val="1"/>
              </a:ext>
            </a:extLst>
          </p:cNvPr>
          <p:cNvSpPr/>
          <p:nvPr/>
        </p:nvSpPr>
        <p:spPr>
          <a:xfrm>
            <a:off x="8203946" y="2421379"/>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91;p38">
            <a:extLst>
              <a:ext uri="{FF2B5EF4-FFF2-40B4-BE49-F238E27FC236}">
                <a16:creationId xmlns:a16="http://schemas.microsoft.com/office/drawing/2014/main" id="{7D902EC0-69FF-094F-835E-0C26BD92FF9C}"/>
              </a:ext>
              <a:ext uri="{C183D7F6-B498-43B3-948B-1728B52AA6E4}">
                <adec:decorative xmlns:adec="http://schemas.microsoft.com/office/drawing/2017/decorative" val="1"/>
              </a:ext>
            </a:extLst>
          </p:cNvPr>
          <p:cNvSpPr/>
          <p:nvPr/>
        </p:nvSpPr>
        <p:spPr>
          <a:xfrm>
            <a:off x="-121920" y="4960356"/>
            <a:ext cx="1328928" cy="1060704"/>
          </a:xfrm>
          <a:custGeom>
            <a:avLst/>
            <a:gdLst/>
            <a:ahLst/>
            <a:cxnLst/>
            <a:rect l="l" t="t" r="r" b="b"/>
            <a:pathLst>
              <a:path w="996696" h="795528" extrusionOk="0">
                <a:moveTo>
                  <a:pt x="0" y="795528"/>
                </a:moveTo>
                <a:lnTo>
                  <a:pt x="996696"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93;p38">
            <a:extLst>
              <a:ext uri="{FF2B5EF4-FFF2-40B4-BE49-F238E27FC236}">
                <a16:creationId xmlns:a16="http://schemas.microsoft.com/office/drawing/2014/main" id="{A90A8C3C-CD34-604B-B1B6-900D5E3E0FEA}"/>
              </a:ext>
              <a:ext uri="{C183D7F6-B498-43B3-948B-1728B52AA6E4}">
                <adec:decorative xmlns:adec="http://schemas.microsoft.com/office/drawing/2017/decorative" val="1"/>
              </a:ext>
            </a:extLst>
          </p:cNvPr>
          <p:cNvSpPr/>
          <p:nvPr/>
        </p:nvSpPr>
        <p:spPr>
          <a:xfrm rot="934531">
            <a:off x="11382701" y="597261"/>
            <a:ext cx="1487424" cy="2694432"/>
          </a:xfrm>
          <a:custGeom>
            <a:avLst/>
            <a:gdLst/>
            <a:ahLst/>
            <a:cxnLst/>
            <a:rect l="l" t="t" r="r" b="b"/>
            <a:pathLst>
              <a:path w="1115568" h="2020824" extrusionOk="0">
                <a:moveTo>
                  <a:pt x="0" y="2020824"/>
                </a:moveTo>
                <a:lnTo>
                  <a:pt x="1115568"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Medical with solid fill">
            <a:extLst>
              <a:ext uri="{FF2B5EF4-FFF2-40B4-BE49-F238E27FC236}">
                <a16:creationId xmlns:a16="http://schemas.microsoft.com/office/drawing/2014/main" id="{4563445F-03EB-CB4A-B625-5EC1A399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Tree>
    <p:extLst>
      <p:ext uri="{BB962C8B-B14F-4D97-AF65-F5344CB8AC3E}">
        <p14:creationId xmlns:p14="http://schemas.microsoft.com/office/powerpoint/2010/main" val="37154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fade">
                                      <p:cBhvr>
                                        <p:cTn id="7" dur="500"/>
                                        <p:tgtEl>
                                          <p:spTgt spid="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400C-AE10-23F6-DFBE-7767880ECC8B}"/>
              </a:ext>
            </a:extLst>
          </p:cNvPr>
          <p:cNvSpPr>
            <a:spLocks noGrp="1"/>
          </p:cNvSpPr>
          <p:nvPr>
            <p:ph type="title"/>
          </p:nvPr>
        </p:nvSpPr>
        <p:spPr/>
        <p:txBody>
          <a:bodyPr/>
          <a:lstStyle/>
          <a:p>
            <a:r>
              <a:rPr lang="en-US"/>
              <a:t>School Health Professional Ratios</a:t>
            </a:r>
          </a:p>
        </p:txBody>
      </p:sp>
      <p:sp>
        <p:nvSpPr>
          <p:cNvPr id="4" name="Content Placeholder 3">
            <a:extLst>
              <a:ext uri="{FF2B5EF4-FFF2-40B4-BE49-F238E27FC236}">
                <a16:creationId xmlns:a16="http://schemas.microsoft.com/office/drawing/2014/main" id="{75D630D9-65CD-0948-7B44-A71D11AD5B2A}"/>
              </a:ext>
            </a:extLst>
          </p:cNvPr>
          <p:cNvSpPr>
            <a:spLocks noGrp="1"/>
          </p:cNvSpPr>
          <p:nvPr>
            <p:ph idx="1"/>
          </p:nvPr>
        </p:nvSpPr>
        <p:spPr/>
        <p:txBody>
          <a:bodyPr/>
          <a:lstStyle/>
          <a:p>
            <a:pPr marL="0" indent="0">
              <a:buNone/>
            </a:pPr>
            <a:r>
              <a:rPr lang="en-US" sz="3200" dirty="0"/>
              <a:t>School Psychologists (NASP)</a:t>
            </a:r>
          </a:p>
          <a:p>
            <a:pPr lvl="1"/>
            <a:r>
              <a:rPr lang="en-US" sz="2800" dirty="0"/>
              <a:t>Recommended: 500 to 1</a:t>
            </a:r>
          </a:p>
          <a:p>
            <a:pPr lvl="1"/>
            <a:r>
              <a:rPr lang="en-US" sz="2800" dirty="0"/>
              <a:t>Current: 1,200 to 1</a:t>
            </a:r>
          </a:p>
          <a:p>
            <a:pPr lvl="1"/>
            <a:r>
              <a:rPr lang="en-US" sz="2800" dirty="0"/>
              <a:t>In some states the ratio is as high as 5,000 to 1</a:t>
            </a:r>
          </a:p>
          <a:p>
            <a:pPr marL="457200" lvl="1" indent="0">
              <a:buNone/>
            </a:pPr>
            <a:endParaRPr lang="en-US" sz="3200" dirty="0"/>
          </a:p>
          <a:p>
            <a:pPr marL="0" indent="0">
              <a:buNone/>
            </a:pPr>
            <a:r>
              <a:rPr lang="en-US" sz="3200" dirty="0"/>
              <a:t>School Counselors (ASCA)</a:t>
            </a:r>
          </a:p>
          <a:p>
            <a:pPr lvl="1"/>
            <a:r>
              <a:rPr lang="en-US" sz="2800" dirty="0"/>
              <a:t>Recommended: 250 to 1</a:t>
            </a:r>
          </a:p>
          <a:p>
            <a:pPr lvl="1"/>
            <a:r>
              <a:rPr lang="en-US" sz="2800" dirty="0"/>
              <a:t>Current: 415 to 1</a:t>
            </a:r>
          </a:p>
        </p:txBody>
      </p:sp>
    </p:spTree>
    <p:extLst>
      <p:ext uri="{BB962C8B-B14F-4D97-AF65-F5344CB8AC3E}">
        <p14:creationId xmlns:p14="http://schemas.microsoft.com/office/powerpoint/2010/main" val="18654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9" name="Google Shape;1292;p38">
            <a:extLst>
              <a:ext uri="{FF2B5EF4-FFF2-40B4-BE49-F238E27FC236}">
                <a16:creationId xmlns:a16="http://schemas.microsoft.com/office/drawing/2014/main" id="{C22220CE-4A6E-224B-988B-3BA130105731}"/>
              </a:ext>
              <a:ext uri="{C183D7F6-B498-43B3-948B-1728B52AA6E4}">
                <adec:decorative xmlns:adec="http://schemas.microsoft.com/office/drawing/2017/decorative" val="1"/>
              </a:ext>
            </a:extLst>
          </p:cNvPr>
          <p:cNvSpPr/>
          <p:nvPr/>
        </p:nvSpPr>
        <p:spPr>
          <a:xfrm>
            <a:off x="3614800" y="1897189"/>
            <a:ext cx="1853184" cy="1062799"/>
          </a:xfrm>
          <a:custGeom>
            <a:avLst/>
            <a:gdLst/>
            <a:ahLst/>
            <a:cxnLst/>
            <a:rect l="l" t="t" r="r" b="b"/>
            <a:pathLst>
              <a:path w="1627632" h="914400" extrusionOk="0">
                <a:moveTo>
                  <a:pt x="0" y="914400"/>
                </a:moveTo>
                <a:lnTo>
                  <a:pt x="1078992" y="0"/>
                </a:lnTo>
                <a:lnTo>
                  <a:pt x="1627632" y="566928"/>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94;p38">
            <a:extLst>
              <a:ext uri="{FF2B5EF4-FFF2-40B4-BE49-F238E27FC236}">
                <a16:creationId xmlns:a16="http://schemas.microsoft.com/office/drawing/2014/main" id="{92A0E3FF-6D8D-1D4E-9F9B-27BF71D9E6B8}"/>
              </a:ext>
              <a:ext uri="{C183D7F6-B498-43B3-948B-1728B52AA6E4}">
                <adec:decorative xmlns:adec="http://schemas.microsoft.com/office/drawing/2017/decorative" val="1"/>
              </a:ext>
            </a:extLst>
          </p:cNvPr>
          <p:cNvSpPr/>
          <p:nvPr/>
        </p:nvSpPr>
        <p:spPr>
          <a:xfrm>
            <a:off x="7363968" y="4964420"/>
            <a:ext cx="1389888" cy="718841"/>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Lst>
            <a:ahLst/>
            <a:cxnLst>
              <a:cxn ang="0">
                <a:pos x="connsiteX0" y="connsiteY0"/>
              </a:cxn>
              <a:cxn ang="0">
                <a:pos x="connsiteX1" y="connsiteY1"/>
              </a:cxn>
              <a:cxn ang="0">
                <a:pos x="connsiteX2" y="connsiteY2"/>
              </a:cxn>
            </a:cxnLst>
            <a:rect l="l" t="t" r="r" b="b"/>
            <a:pathLst>
              <a:path w="996732" h="667385" extrusionOk="0">
                <a:moveTo>
                  <a:pt x="0" y="0"/>
                </a:moveTo>
                <a:lnTo>
                  <a:pt x="529830" y="667385"/>
                </a:lnTo>
                <a:cubicBezTo>
                  <a:pt x="630414" y="551561"/>
                  <a:pt x="896148" y="272236"/>
                  <a:pt x="996732" y="156412"/>
                </a:cubicBez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1" name="Google Shape;1341;p42">
            <a:extLst>
              <a:ext uri="{C183D7F6-B498-43B3-948B-1728B52AA6E4}">
                <adec:decorative xmlns:adec="http://schemas.microsoft.com/office/drawing/2017/decorative" val="1"/>
              </a:ext>
            </a:extLst>
          </p:cNvPr>
          <p:cNvSpPr/>
          <p:nvPr/>
        </p:nvSpPr>
        <p:spPr>
          <a:xfrm>
            <a:off x="0" y="0"/>
            <a:ext cx="8606971" cy="1243600"/>
          </a:xfrm>
          <a:prstGeom prst="rect">
            <a:avLst/>
          </a:prstGeom>
          <a:solidFill>
            <a:srgbClr val="97478A"/>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Calibri"/>
            </a:endParaRPr>
          </a:p>
        </p:txBody>
      </p:sp>
      <p:sp>
        <p:nvSpPr>
          <p:cNvPr id="1345" name="Google Shape;1345;p42"/>
          <p:cNvSpPr txBox="1">
            <a:spLocks noGrp="1"/>
          </p:cNvSpPr>
          <p:nvPr>
            <p:ph type="title"/>
          </p:nvPr>
        </p:nvSpPr>
        <p:spPr>
          <a:xfrm>
            <a:off x="1294787" y="181556"/>
            <a:ext cx="7655815" cy="888224"/>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lt1"/>
              </a:buClr>
              <a:buSzPts val="3300"/>
            </a:pPr>
            <a:r>
              <a:rPr lang="en-US" sz="4000">
                <a:solidFill>
                  <a:schemeClr val="bg1"/>
                </a:solidFill>
              </a:rPr>
              <a:t>Mental Health Professionals</a:t>
            </a:r>
            <a:endParaRPr sz="4000">
              <a:solidFill>
                <a:schemeClr val="bg1"/>
              </a:solidFill>
            </a:endParaRPr>
          </a:p>
        </p:txBody>
      </p:sp>
      <p:sp>
        <p:nvSpPr>
          <p:cNvPr id="1346" name="Google Shape;1346;p42">
            <a:extLst>
              <a:ext uri="{C183D7F6-B498-43B3-948B-1728B52AA6E4}">
                <adec:decorative xmlns:adec="http://schemas.microsoft.com/office/drawing/2017/decorative" val="1"/>
              </a:ext>
            </a:extLst>
          </p:cNvPr>
          <p:cNvSpPr/>
          <p:nvPr/>
        </p:nvSpPr>
        <p:spPr>
          <a:xfrm>
            <a:off x="886969"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8" name="Google Shape;1348;p42"/>
          <p:cNvSpPr txBox="1"/>
          <p:nvPr/>
        </p:nvSpPr>
        <p:spPr>
          <a:xfrm>
            <a:off x="984146" y="3265842"/>
            <a:ext cx="2953104" cy="1415718"/>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noProof="0">
                <a:solidFill>
                  <a:prstClr val="black"/>
                </a:solidFill>
                <a:latin typeface="Century Gothic"/>
                <a:cs typeface="Arial"/>
                <a:sym typeface="Century Gothic"/>
              </a:rPr>
              <a:t>School Psychologist Ratios</a:t>
            </a:r>
            <a:endParaRPr kumimoji="0" lang="en-US" sz="2800" b="0" i="0" u="none" strike="noStrike" kern="0" cap="none" spc="0" normalizeH="0" baseline="0" noProof="0">
              <a:ln>
                <a:noFill/>
              </a:ln>
              <a:solidFill>
                <a:prstClr val="black"/>
              </a:solidFill>
              <a:effectLst/>
              <a:uLnTx/>
              <a:uFillTx/>
              <a:latin typeface="Arial"/>
              <a:cs typeface="Arial"/>
              <a:sym typeface="Arial"/>
            </a:endParaRPr>
          </a:p>
        </p:txBody>
      </p:sp>
      <p:sp>
        <p:nvSpPr>
          <p:cNvPr id="1349" name="Google Shape;1349;p42"/>
          <p:cNvSpPr txBox="1"/>
          <p:nvPr/>
        </p:nvSpPr>
        <p:spPr>
          <a:xfrm>
            <a:off x="4617303" y="3298808"/>
            <a:ext cx="2953104" cy="1415718"/>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800" kern="0">
                <a:solidFill>
                  <a:prstClr val="black"/>
                </a:solidFill>
                <a:cs typeface="Arial"/>
                <a:sym typeface="Arial"/>
              </a:rPr>
              <a:t>Mental Health Workforce Programs</a:t>
            </a:r>
            <a:endParaRPr kumimoji="0" lang="en-US" sz="2800" b="0" i="0" u="none" strike="noStrike" kern="0" cap="none" spc="0" normalizeH="0" baseline="0" noProof="0">
              <a:ln>
                <a:noFill/>
              </a:ln>
              <a:solidFill>
                <a:prstClr val="black"/>
              </a:solidFill>
              <a:effectLst/>
              <a:uLnTx/>
              <a:uFillTx/>
              <a:cs typeface="Arial"/>
              <a:sym typeface="Arial"/>
            </a:endParaRPr>
          </a:p>
        </p:txBody>
      </p:sp>
      <p:sp>
        <p:nvSpPr>
          <p:cNvPr id="1347" name="Google Shape;1347;p42"/>
          <p:cNvSpPr txBox="1"/>
          <p:nvPr/>
        </p:nvSpPr>
        <p:spPr>
          <a:xfrm>
            <a:off x="8450816" y="3514252"/>
            <a:ext cx="2615473" cy="984830"/>
          </a:xfrm>
          <a:prstGeom prst="rect">
            <a:avLst/>
          </a:prstGeom>
          <a:noFill/>
          <a:ln>
            <a:noFill/>
          </a:ln>
        </p:spPr>
        <p:txBody>
          <a:bodyPr spcFirstLastPara="1" wrap="square" lIns="121900" tIns="60933" rIns="121900" bIns="60933" anchor="t" anchorCtr="0">
            <a:spAutoFit/>
          </a:bodyPr>
          <a:lstStyle/>
          <a:p>
            <a:pPr lvl="0" algn="ctr" defTabSz="1219170">
              <a:buClr>
                <a:srgbClr val="FFFFFF"/>
              </a:buClr>
              <a:buSzPts val="2000"/>
              <a:defRPr/>
            </a:pPr>
            <a:r>
              <a:rPr lang="en-US" sz="2800" kern="0">
                <a:solidFill>
                  <a:prstClr val="black"/>
                </a:solidFill>
                <a:ea typeface="Century Gothic"/>
                <a:cs typeface="Century Gothic"/>
                <a:sym typeface="Century Gothic"/>
              </a:rPr>
              <a:t>Pipelines and Alternatives</a:t>
            </a:r>
            <a:endParaRPr lang="en-US" sz="2800" kern="0">
              <a:solidFill>
                <a:prstClr val="black"/>
              </a:solidFill>
              <a:latin typeface="Arial"/>
              <a:cs typeface="Arial"/>
              <a:sym typeface="Arial"/>
            </a:endParaRPr>
          </a:p>
        </p:txBody>
      </p:sp>
      <p:sp>
        <p:nvSpPr>
          <p:cNvPr id="1355" name="Google Shape;1355;p42">
            <a:extLst>
              <a:ext uri="{C183D7F6-B498-43B3-948B-1728B52AA6E4}">
                <adec:decorative xmlns:adec="http://schemas.microsoft.com/office/drawing/2017/decorative" val="1"/>
              </a:ext>
            </a:extLst>
          </p:cNvPr>
          <p:cNvSpPr/>
          <p:nvPr/>
        </p:nvSpPr>
        <p:spPr>
          <a:xfrm>
            <a:off x="4541393" y="2454782"/>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4" name="Google Shape;1354;p42">
            <a:extLst>
              <a:ext uri="{C183D7F6-B498-43B3-948B-1728B52AA6E4}">
                <adec:decorative xmlns:adec="http://schemas.microsoft.com/office/drawing/2017/decorative" val="1"/>
              </a:ext>
            </a:extLst>
          </p:cNvPr>
          <p:cNvSpPr/>
          <p:nvPr/>
        </p:nvSpPr>
        <p:spPr>
          <a:xfrm>
            <a:off x="8203946" y="2421379"/>
            <a:ext cx="3109215" cy="3109215"/>
          </a:xfrm>
          <a:prstGeom prst="ellipse">
            <a:avLst/>
          </a:prstGeom>
          <a:noFill/>
          <a:ln w="76200" cap="flat" cmpd="sng">
            <a:solidFill>
              <a:srgbClr val="B4539F"/>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91;p38">
            <a:extLst>
              <a:ext uri="{FF2B5EF4-FFF2-40B4-BE49-F238E27FC236}">
                <a16:creationId xmlns:a16="http://schemas.microsoft.com/office/drawing/2014/main" id="{7D902EC0-69FF-094F-835E-0C26BD92FF9C}"/>
              </a:ext>
              <a:ext uri="{C183D7F6-B498-43B3-948B-1728B52AA6E4}">
                <adec:decorative xmlns:adec="http://schemas.microsoft.com/office/drawing/2017/decorative" val="1"/>
              </a:ext>
            </a:extLst>
          </p:cNvPr>
          <p:cNvSpPr/>
          <p:nvPr/>
        </p:nvSpPr>
        <p:spPr>
          <a:xfrm>
            <a:off x="-121920" y="4960356"/>
            <a:ext cx="1328928" cy="1060704"/>
          </a:xfrm>
          <a:custGeom>
            <a:avLst/>
            <a:gdLst/>
            <a:ahLst/>
            <a:cxnLst/>
            <a:rect l="l" t="t" r="r" b="b"/>
            <a:pathLst>
              <a:path w="996696" h="795528" extrusionOk="0">
                <a:moveTo>
                  <a:pt x="0" y="795528"/>
                </a:moveTo>
                <a:lnTo>
                  <a:pt x="996696"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93;p38">
            <a:extLst>
              <a:ext uri="{FF2B5EF4-FFF2-40B4-BE49-F238E27FC236}">
                <a16:creationId xmlns:a16="http://schemas.microsoft.com/office/drawing/2014/main" id="{A90A8C3C-CD34-604B-B1B6-900D5E3E0FEA}"/>
              </a:ext>
              <a:ext uri="{C183D7F6-B498-43B3-948B-1728B52AA6E4}">
                <adec:decorative xmlns:adec="http://schemas.microsoft.com/office/drawing/2017/decorative" val="1"/>
              </a:ext>
            </a:extLst>
          </p:cNvPr>
          <p:cNvSpPr/>
          <p:nvPr/>
        </p:nvSpPr>
        <p:spPr>
          <a:xfrm rot="934531">
            <a:off x="11382701" y="597261"/>
            <a:ext cx="1487424" cy="2694432"/>
          </a:xfrm>
          <a:custGeom>
            <a:avLst/>
            <a:gdLst/>
            <a:ahLst/>
            <a:cxnLst/>
            <a:rect l="l" t="t" r="r" b="b"/>
            <a:pathLst>
              <a:path w="1115568" h="2020824" extrusionOk="0">
                <a:moveTo>
                  <a:pt x="0" y="2020824"/>
                </a:moveTo>
                <a:lnTo>
                  <a:pt x="1115568" y="0"/>
                </a:lnTo>
              </a:path>
            </a:pathLst>
          </a:custGeom>
          <a:noFill/>
          <a:ln w="76200" cap="flat" cmpd="sng">
            <a:solidFill>
              <a:srgbClr val="AC72A3">
                <a:alpha val="50000"/>
              </a:srgbClr>
            </a:solidFill>
            <a:prstDash val="solid"/>
            <a:miter lim="800000"/>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Medical with solid fill">
            <a:extLst>
              <a:ext uri="{FF2B5EF4-FFF2-40B4-BE49-F238E27FC236}">
                <a16:creationId xmlns:a16="http://schemas.microsoft.com/office/drawing/2014/main" id="{4563445F-03EB-CB4A-B625-5EC1A399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Tree>
    <p:extLst>
      <p:ext uri="{BB962C8B-B14F-4D97-AF65-F5344CB8AC3E}">
        <p14:creationId xmlns:p14="http://schemas.microsoft.com/office/powerpoint/2010/main" val="20377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fade">
                                      <p:cBhvr>
                                        <p:cTn id="7" dur="500"/>
                                        <p:tgtEl>
                                          <p:spTgt spid="1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9"/>
                                        </p:tgtEl>
                                        <p:attrNameLst>
                                          <p:attrName>style.visibility</p:attrName>
                                        </p:attrNameLst>
                                      </p:cBhvr>
                                      <p:to>
                                        <p:strVal val="visible"/>
                                      </p:to>
                                    </p:set>
                                    <p:animEffect transition="in" filter="fade">
                                      <p:cBhvr>
                                        <p:cTn id="12" dur="500"/>
                                        <p:tgtEl>
                                          <p:spTgt spid="1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7"/>
                                        </p:tgtEl>
                                        <p:attrNameLst>
                                          <p:attrName>style.visibility</p:attrName>
                                        </p:attrNameLst>
                                      </p:cBhvr>
                                      <p:to>
                                        <p:strVal val="visible"/>
                                      </p:to>
                                    </p:set>
                                    <p:animEffect transition="in" filter="fade">
                                      <p:cBhvr>
                                        <p:cTn id="17" dur="500"/>
                                        <p:tgtEl>
                                          <p:spTgt spid="1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Delaware</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Delaware: </a:t>
            </a:r>
            <a:r>
              <a:rPr lang="en-US" sz="3600"/>
              <a:t>H.B. 200 establishes a mental health services unit and targets recommended ratios of health professionals. </a:t>
            </a:r>
          </a:p>
        </p:txBody>
      </p:sp>
      <p:sp>
        <p:nvSpPr>
          <p:cNvPr id="6" name="Freeform 55">
            <a:extLst>
              <a:ext uri="{FF2B5EF4-FFF2-40B4-BE49-F238E27FC236}">
                <a16:creationId xmlns:a16="http://schemas.microsoft.com/office/drawing/2014/main" id="{BA7A096C-E4AD-60EB-93A5-2556047A6888}"/>
              </a:ext>
              <a:ext uri="{C183D7F6-B498-43B3-948B-1728B52AA6E4}">
                <adec:decorative xmlns:adec="http://schemas.microsoft.com/office/drawing/2017/decorative" val="1"/>
              </a:ext>
            </a:extLst>
          </p:cNvPr>
          <p:cNvSpPr>
            <a:spLocks noChangeAspect="1"/>
          </p:cNvSpPr>
          <p:nvPr/>
        </p:nvSpPr>
        <p:spPr bwMode="auto">
          <a:xfrm rot="1013579">
            <a:off x="1229006" y="1526470"/>
            <a:ext cx="1532739" cy="2120913"/>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ysClr val="window" lastClr="FFFFFF">
              <a:lumMod val="8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Century Gothic" charset="0"/>
              <a:cs typeface="Century Gothic" charset="0"/>
            </a:endParaRPr>
          </a:p>
        </p:txBody>
      </p:sp>
    </p:spTree>
    <p:extLst>
      <p:ext uri="{BB962C8B-B14F-4D97-AF65-F5344CB8AC3E}">
        <p14:creationId xmlns:p14="http://schemas.microsoft.com/office/powerpoint/2010/main" val="26914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Virginia</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Virginia: </a:t>
            </a:r>
            <a:r>
              <a:rPr lang="en-US" sz="3600"/>
              <a:t>H.B. 2124 allows districts to hire clinical psychologists on a provisional license. </a:t>
            </a:r>
          </a:p>
        </p:txBody>
      </p:sp>
      <p:sp>
        <p:nvSpPr>
          <p:cNvPr id="3" name="Freeform 52">
            <a:extLst>
              <a:ext uri="{FF2B5EF4-FFF2-40B4-BE49-F238E27FC236}">
                <a16:creationId xmlns:a16="http://schemas.microsoft.com/office/drawing/2014/main" id="{D3458EF9-C3CA-3578-1CF4-179359D31D1D}"/>
              </a:ext>
              <a:ext uri="{C183D7F6-B498-43B3-948B-1728B52AA6E4}">
                <adec:decorative xmlns:adec="http://schemas.microsoft.com/office/drawing/2017/decorative" val="1"/>
              </a:ext>
            </a:extLst>
          </p:cNvPr>
          <p:cNvSpPr>
            <a:spLocks noChangeAspect="1"/>
          </p:cNvSpPr>
          <p:nvPr/>
        </p:nvSpPr>
        <p:spPr bwMode="auto">
          <a:xfrm rot="930635">
            <a:off x="1048544" y="2272778"/>
            <a:ext cx="1953320" cy="1434740"/>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1810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4" name="Google Shape;1285;p38">
            <a:extLst>
              <a:ext uri="{FF2B5EF4-FFF2-40B4-BE49-F238E27FC236}">
                <a16:creationId xmlns:a16="http://schemas.microsoft.com/office/drawing/2014/main" id="{097CAE03-EEDD-BF42-B550-034EA4D7D092}"/>
              </a:ext>
              <a:ext uri="{C183D7F6-B498-43B3-948B-1728B52AA6E4}">
                <adec:decorative xmlns:adec="http://schemas.microsoft.com/office/drawing/2017/decorative" val="1"/>
              </a:ext>
            </a:extLst>
          </p:cNvPr>
          <p:cNvSpPr/>
          <p:nvPr/>
        </p:nvSpPr>
        <p:spPr>
          <a:xfrm>
            <a:off x="4942953" y="2042404"/>
            <a:ext cx="3109215" cy="3109215"/>
          </a:xfrm>
          <a:prstGeom prst="ellipse">
            <a:avLst/>
          </a:prstGeom>
          <a:solidFill>
            <a:schemeClr val="bg1">
              <a:alpha val="11000"/>
            </a:schemeClr>
          </a:solidFill>
          <a:ln w="76200" cap="flat" cmpd="sng">
            <a:solidFill>
              <a:srgbClr val="97478A"/>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1322" name="Google Shape;1322;p40">
            <a:extLst>
              <a:ext uri="{C183D7F6-B498-43B3-948B-1728B52AA6E4}">
                <adec:decorative xmlns:adec="http://schemas.microsoft.com/office/drawing/2017/decorative" val="1"/>
              </a:ext>
            </a:extLst>
          </p:cNvPr>
          <p:cNvSpPr/>
          <p:nvPr/>
        </p:nvSpPr>
        <p:spPr>
          <a:xfrm>
            <a:off x="-2" y="0"/>
            <a:ext cx="7678059" cy="1274024"/>
          </a:xfrm>
          <a:prstGeom prst="rect">
            <a:avLst/>
          </a:prstGeom>
          <a:solidFill>
            <a:srgbClr val="97478A"/>
          </a:solidFill>
          <a:ln>
            <a:noFill/>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1312" name="Google Shape;1312;p40"/>
          <p:cNvSpPr txBox="1">
            <a:spLocks noGrp="1"/>
          </p:cNvSpPr>
          <p:nvPr>
            <p:ph type="title"/>
          </p:nvPr>
        </p:nvSpPr>
        <p:spPr>
          <a:xfrm>
            <a:off x="1215741" y="373044"/>
            <a:ext cx="7454428" cy="515168"/>
          </a:xfrm>
          <a:prstGeom prst="rect">
            <a:avLst/>
          </a:prstGeom>
          <a:noFill/>
          <a:ln>
            <a:noFill/>
          </a:ln>
        </p:spPr>
        <p:txBody>
          <a:bodyPr spcFirstLastPara="1" vert="horz" wrap="square" lIns="121900" tIns="60933" rIns="121900" bIns="60933" rtlCol="0" anchor="ctr" anchorCtr="0">
            <a:noAutofit/>
          </a:bodyPr>
          <a:lstStyle/>
          <a:p>
            <a:pPr>
              <a:spcBef>
                <a:spcPts val="0"/>
              </a:spcBef>
              <a:buClr>
                <a:schemeClr val="lt1"/>
              </a:buClr>
              <a:buSzPts val="3300"/>
            </a:pPr>
            <a:r>
              <a:rPr lang="en-US" sz="4000">
                <a:solidFill>
                  <a:schemeClr val="bg1"/>
                </a:solidFill>
              </a:rPr>
              <a:t>Other Wellbeing Trends</a:t>
            </a:r>
            <a:endParaRPr sz="4000">
              <a:solidFill>
                <a:schemeClr val="bg1"/>
              </a:solidFill>
            </a:endParaRPr>
          </a:p>
        </p:txBody>
      </p:sp>
      <p:sp>
        <p:nvSpPr>
          <p:cNvPr id="1313" name="Google Shape;1313;p40"/>
          <p:cNvSpPr txBox="1"/>
          <p:nvPr/>
        </p:nvSpPr>
        <p:spPr>
          <a:xfrm>
            <a:off x="203200" y="6416675"/>
            <a:ext cx="2534920" cy="365125"/>
          </a:xfrm>
          <a:prstGeom prst="rect">
            <a:avLst/>
          </a:prstGeom>
          <a:noFill/>
          <a:ln>
            <a:noFill/>
          </a:ln>
        </p:spPr>
        <p:txBody>
          <a:bodyPr spcFirstLastPara="1" wrap="square" lIns="121900" tIns="60933" rIns="121900" bIns="60933" anchor="t" anchorCtr="0">
            <a:noAutofit/>
          </a:bodyPr>
          <a:lstStyle/>
          <a:p>
            <a:pPr defTabSz="1219170">
              <a:buClr>
                <a:srgbClr val="FFFFFF"/>
              </a:buClr>
              <a:buSzPts val="750"/>
              <a:defRPr/>
            </a:pPr>
            <a:r>
              <a:rPr lang="en-US" sz="1000" kern="0" err="1">
                <a:solidFill>
                  <a:schemeClr val="bg2">
                    <a:lumMod val="50000"/>
                  </a:schemeClr>
                </a:solidFill>
                <a:latin typeface="Century Gothic"/>
                <a:ea typeface="Century Gothic"/>
                <a:cs typeface="Century Gothic"/>
                <a:sym typeface="Century Gothic"/>
              </a:rPr>
              <a:t>ecs.org</a:t>
            </a:r>
            <a:r>
              <a:rPr lang="en-US" sz="1000" kern="0">
                <a:solidFill>
                  <a:schemeClr val="bg2">
                    <a:lumMod val="50000"/>
                  </a:schemeClr>
                </a:solidFill>
                <a:latin typeface="Century Gothic"/>
                <a:ea typeface="Century Gothic"/>
                <a:cs typeface="Century Gothic"/>
                <a:sym typeface="Century Gothic"/>
              </a:rPr>
              <a:t>    |    @</a:t>
            </a:r>
            <a:r>
              <a:rPr lang="en-US" sz="1000" kern="0" err="1">
                <a:solidFill>
                  <a:schemeClr val="bg2">
                    <a:lumMod val="50000"/>
                  </a:schemeClr>
                </a:solidFill>
                <a:latin typeface="Century Gothic"/>
                <a:ea typeface="Century Gothic"/>
                <a:cs typeface="Century Gothic"/>
                <a:sym typeface="Century Gothic"/>
              </a:rPr>
              <a:t>EdCommission</a:t>
            </a:r>
            <a:endParaRPr sz="1000" kern="0">
              <a:solidFill>
                <a:schemeClr val="bg2">
                  <a:lumMod val="50000"/>
                </a:schemeClr>
              </a:solidFill>
              <a:latin typeface="Century Gothic"/>
              <a:ea typeface="Century Gothic"/>
              <a:cs typeface="Century Gothic"/>
              <a:sym typeface="Century Gothic"/>
            </a:endParaRPr>
          </a:p>
        </p:txBody>
      </p:sp>
      <p:sp>
        <p:nvSpPr>
          <p:cNvPr id="1317" name="Google Shape;1317;p40"/>
          <p:cNvSpPr txBox="1"/>
          <p:nvPr/>
        </p:nvSpPr>
        <p:spPr>
          <a:xfrm>
            <a:off x="5078187" y="2919833"/>
            <a:ext cx="2838747" cy="1354355"/>
          </a:xfrm>
          <a:prstGeom prst="rect">
            <a:avLst/>
          </a:prstGeom>
          <a:noFill/>
          <a:ln>
            <a:noFill/>
          </a:ln>
        </p:spPr>
        <p:txBody>
          <a:bodyPr spcFirstLastPara="1" wrap="square" lIns="121900" tIns="60933" rIns="121900" bIns="60933" anchor="t" anchorCtr="0">
            <a:spAutoFit/>
          </a:bodyPr>
          <a:lstStyle/>
          <a:p>
            <a:pPr algn="ctr" defTabSz="1219170">
              <a:buClr>
                <a:srgbClr val="FFFFFF"/>
              </a:buClr>
              <a:buSzPts val="2000"/>
              <a:defRPr/>
            </a:pPr>
            <a:r>
              <a:rPr lang="en-US" sz="2667" kern="0">
                <a:latin typeface="Century Gothic"/>
                <a:ea typeface="Century Gothic"/>
                <a:cs typeface="Century Gothic"/>
                <a:sym typeface="Century Gothic"/>
              </a:rPr>
              <a:t>Medicare Funding for Services</a:t>
            </a:r>
            <a:endParaRPr sz="1867" kern="0">
              <a:latin typeface="Arial"/>
              <a:cs typeface="Arial"/>
              <a:sym typeface="Arial"/>
            </a:endParaRPr>
          </a:p>
        </p:txBody>
      </p:sp>
      <p:pic>
        <p:nvPicPr>
          <p:cNvPr id="13" name="Graphic 12" descr="Medical with solid fill">
            <a:extLst>
              <a:ext uri="{FF2B5EF4-FFF2-40B4-BE49-F238E27FC236}">
                <a16:creationId xmlns:a16="http://schemas.microsoft.com/office/drawing/2014/main" id="{1567A6A1-F748-46A6-AB01-AEF513D4B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
        <p:nvSpPr>
          <p:cNvPr id="2" name="Google Shape;1291;p38">
            <a:extLst>
              <a:ext uri="{FF2B5EF4-FFF2-40B4-BE49-F238E27FC236}">
                <a16:creationId xmlns:a16="http://schemas.microsoft.com/office/drawing/2014/main" id="{3D96BD00-E927-A41D-7CE2-EA5A2C627640}"/>
              </a:ext>
              <a:ext uri="{C183D7F6-B498-43B3-948B-1728B52AA6E4}">
                <adec:decorative xmlns:adec="http://schemas.microsoft.com/office/drawing/2017/decorative" val="1"/>
              </a:ext>
            </a:extLst>
          </p:cNvPr>
          <p:cNvSpPr/>
          <p:nvPr/>
        </p:nvSpPr>
        <p:spPr>
          <a:xfrm rot="237050">
            <a:off x="-137803" y="3593308"/>
            <a:ext cx="4979304" cy="3116623"/>
          </a:xfrm>
          <a:custGeom>
            <a:avLst/>
            <a:gdLst>
              <a:gd name="connsiteX0" fmla="*/ 0 w 2002158"/>
              <a:gd name="connsiteY0" fmla="*/ 1720443 h 1720443"/>
              <a:gd name="connsiteX1" fmla="*/ 2002158 w 2002158"/>
              <a:gd name="connsiteY1" fmla="*/ 0 h 1720443"/>
            </a:gdLst>
            <a:ahLst/>
            <a:cxnLst>
              <a:cxn ang="0">
                <a:pos x="connsiteX0" y="connsiteY0"/>
              </a:cxn>
              <a:cxn ang="0">
                <a:pos x="connsiteX1" y="connsiteY1"/>
              </a:cxn>
            </a:cxnLst>
            <a:rect l="l" t="t" r="r" b="b"/>
            <a:pathLst>
              <a:path w="2002158" h="1720443" extrusionOk="0">
                <a:moveTo>
                  <a:pt x="0" y="1720443"/>
                </a:moveTo>
                <a:cubicBezTo>
                  <a:pt x="332232" y="1455267"/>
                  <a:pt x="1669926" y="265176"/>
                  <a:pt x="2002158" y="0"/>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3" name="Google Shape;1292;p38">
            <a:extLst>
              <a:ext uri="{FF2B5EF4-FFF2-40B4-BE49-F238E27FC236}">
                <a16:creationId xmlns:a16="http://schemas.microsoft.com/office/drawing/2014/main" id="{5648AB2D-A66B-F95B-DDB2-7DA4B6CB5383}"/>
              </a:ext>
              <a:ext uri="{C183D7F6-B498-43B3-948B-1728B52AA6E4}">
                <adec:decorative xmlns:adec="http://schemas.microsoft.com/office/drawing/2017/decorative" val="1"/>
              </a:ext>
            </a:extLst>
          </p:cNvPr>
          <p:cNvSpPr/>
          <p:nvPr/>
        </p:nvSpPr>
        <p:spPr>
          <a:xfrm rot="603764">
            <a:off x="7743200" y="1825472"/>
            <a:ext cx="2148677" cy="934834"/>
          </a:xfrm>
          <a:custGeom>
            <a:avLst/>
            <a:gdLst>
              <a:gd name="connsiteX0" fmla="*/ 0 w 1948875"/>
              <a:gd name="connsiteY0" fmla="*/ 914400 h 914400"/>
              <a:gd name="connsiteX1" fmla="*/ 1078992 w 1948875"/>
              <a:gd name="connsiteY1" fmla="*/ 0 h 914400"/>
              <a:gd name="connsiteX2" fmla="*/ 1948875 w 1948875"/>
              <a:gd name="connsiteY2" fmla="*/ 869961 h 914400"/>
            </a:gdLst>
            <a:ahLst/>
            <a:cxnLst>
              <a:cxn ang="0">
                <a:pos x="connsiteX0" y="connsiteY0"/>
              </a:cxn>
              <a:cxn ang="0">
                <a:pos x="connsiteX1" y="connsiteY1"/>
              </a:cxn>
              <a:cxn ang="0">
                <a:pos x="connsiteX2" y="connsiteY2"/>
              </a:cxn>
            </a:cxnLst>
            <a:rect l="l" t="t" r="r" b="b"/>
            <a:pathLst>
              <a:path w="1948875" h="914400" extrusionOk="0">
                <a:moveTo>
                  <a:pt x="0" y="914400"/>
                </a:moveTo>
                <a:lnTo>
                  <a:pt x="1078992" y="0"/>
                </a:lnTo>
                <a:cubicBezTo>
                  <a:pt x="1261872" y="188976"/>
                  <a:pt x="1765995" y="680985"/>
                  <a:pt x="1948875" y="869961"/>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4" name="Google Shape;1294;p38">
            <a:extLst>
              <a:ext uri="{FF2B5EF4-FFF2-40B4-BE49-F238E27FC236}">
                <a16:creationId xmlns:a16="http://schemas.microsoft.com/office/drawing/2014/main" id="{5BCE7A17-D638-AF51-ED57-51DF9A9C7333}"/>
              </a:ext>
              <a:ext uri="{C183D7F6-B498-43B3-948B-1728B52AA6E4}">
                <adec:decorative xmlns:adec="http://schemas.microsoft.com/office/drawing/2017/decorative" val="1"/>
              </a:ext>
            </a:extLst>
          </p:cNvPr>
          <p:cNvSpPr/>
          <p:nvPr/>
        </p:nvSpPr>
        <p:spPr>
          <a:xfrm rot="582952">
            <a:off x="9819919" y="1917093"/>
            <a:ext cx="2988395" cy="1959223"/>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 name="connsiteX0" fmla="*/ 0 w 2143071"/>
              <a:gd name="connsiteY0" fmla="*/ 1151592 h 1818977"/>
              <a:gd name="connsiteX1" fmla="*/ 529830 w 2143071"/>
              <a:gd name="connsiteY1" fmla="*/ 1818977 h 1818977"/>
              <a:gd name="connsiteX2" fmla="*/ 2143071 w 2143071"/>
              <a:gd name="connsiteY2" fmla="*/ 0 h 1818977"/>
            </a:gdLst>
            <a:ahLst/>
            <a:cxnLst>
              <a:cxn ang="0">
                <a:pos x="connsiteX0" y="connsiteY0"/>
              </a:cxn>
              <a:cxn ang="0">
                <a:pos x="connsiteX1" y="connsiteY1"/>
              </a:cxn>
              <a:cxn ang="0">
                <a:pos x="connsiteX2" y="connsiteY2"/>
              </a:cxn>
            </a:cxnLst>
            <a:rect l="l" t="t" r="r" b="b"/>
            <a:pathLst>
              <a:path w="2143071" h="1818977" extrusionOk="0">
                <a:moveTo>
                  <a:pt x="0" y="1151592"/>
                </a:moveTo>
                <a:lnTo>
                  <a:pt x="529830" y="1818977"/>
                </a:lnTo>
                <a:cubicBezTo>
                  <a:pt x="630414" y="1703153"/>
                  <a:pt x="2042487" y="115824"/>
                  <a:pt x="2143071" y="0"/>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101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Effect transition="in" filter="fade">
                                      <p:cBhvr>
                                        <p:cTn id="7" dur="500"/>
                                        <p:tgtEl>
                                          <p:spTgt spid="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4" name="Google Shape;1285;p38">
            <a:extLst>
              <a:ext uri="{FF2B5EF4-FFF2-40B4-BE49-F238E27FC236}">
                <a16:creationId xmlns:a16="http://schemas.microsoft.com/office/drawing/2014/main" id="{097CAE03-EEDD-BF42-B550-034EA4D7D092}"/>
              </a:ext>
              <a:ext uri="{C183D7F6-B498-43B3-948B-1728B52AA6E4}">
                <adec:decorative xmlns:adec="http://schemas.microsoft.com/office/drawing/2017/decorative" val="1"/>
              </a:ext>
            </a:extLst>
          </p:cNvPr>
          <p:cNvSpPr/>
          <p:nvPr/>
        </p:nvSpPr>
        <p:spPr>
          <a:xfrm>
            <a:off x="4942953" y="2042404"/>
            <a:ext cx="3109215" cy="3109215"/>
          </a:xfrm>
          <a:prstGeom prst="ellipse">
            <a:avLst/>
          </a:prstGeom>
          <a:solidFill>
            <a:schemeClr val="bg1">
              <a:alpha val="11000"/>
            </a:schemeClr>
          </a:solidFill>
          <a:ln w="76200" cap="flat" cmpd="sng">
            <a:solidFill>
              <a:srgbClr val="97478A"/>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1322" name="Google Shape;1322;p40">
            <a:extLst>
              <a:ext uri="{C183D7F6-B498-43B3-948B-1728B52AA6E4}">
                <adec:decorative xmlns:adec="http://schemas.microsoft.com/office/drawing/2017/decorative" val="1"/>
              </a:ext>
            </a:extLst>
          </p:cNvPr>
          <p:cNvSpPr/>
          <p:nvPr/>
        </p:nvSpPr>
        <p:spPr>
          <a:xfrm>
            <a:off x="-2" y="0"/>
            <a:ext cx="7678059" cy="1274024"/>
          </a:xfrm>
          <a:prstGeom prst="rect">
            <a:avLst/>
          </a:prstGeom>
          <a:solidFill>
            <a:srgbClr val="97478A"/>
          </a:solidFill>
          <a:ln>
            <a:noFill/>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1312" name="Google Shape;1312;p40"/>
          <p:cNvSpPr txBox="1">
            <a:spLocks noGrp="1"/>
          </p:cNvSpPr>
          <p:nvPr>
            <p:ph type="title"/>
          </p:nvPr>
        </p:nvSpPr>
        <p:spPr>
          <a:xfrm>
            <a:off x="1215741" y="373044"/>
            <a:ext cx="7454428" cy="515168"/>
          </a:xfrm>
          <a:prstGeom prst="rect">
            <a:avLst/>
          </a:prstGeom>
          <a:noFill/>
          <a:ln>
            <a:noFill/>
          </a:ln>
        </p:spPr>
        <p:txBody>
          <a:bodyPr spcFirstLastPara="1" vert="horz" wrap="square" lIns="121900" tIns="60933" rIns="121900" bIns="60933" rtlCol="0" anchor="ctr" anchorCtr="0">
            <a:noAutofit/>
          </a:bodyPr>
          <a:lstStyle/>
          <a:p>
            <a:pPr>
              <a:spcBef>
                <a:spcPts val="0"/>
              </a:spcBef>
              <a:buClr>
                <a:schemeClr val="lt1"/>
              </a:buClr>
              <a:buSzPts val="3300"/>
            </a:pPr>
            <a:r>
              <a:rPr lang="en-US" sz="4000">
                <a:solidFill>
                  <a:schemeClr val="bg1"/>
                </a:solidFill>
              </a:rPr>
              <a:t>Other Wellbeing Trends</a:t>
            </a:r>
            <a:endParaRPr sz="4000">
              <a:solidFill>
                <a:schemeClr val="bg1"/>
              </a:solidFill>
            </a:endParaRPr>
          </a:p>
        </p:txBody>
      </p:sp>
      <p:sp>
        <p:nvSpPr>
          <p:cNvPr id="1313" name="Google Shape;1313;p40"/>
          <p:cNvSpPr txBox="1"/>
          <p:nvPr/>
        </p:nvSpPr>
        <p:spPr>
          <a:xfrm>
            <a:off x="203200" y="6416675"/>
            <a:ext cx="2534920" cy="365125"/>
          </a:xfrm>
          <a:prstGeom prst="rect">
            <a:avLst/>
          </a:prstGeom>
          <a:noFill/>
          <a:ln>
            <a:noFill/>
          </a:ln>
        </p:spPr>
        <p:txBody>
          <a:bodyPr spcFirstLastPara="1" wrap="square" lIns="121900" tIns="60933" rIns="121900" bIns="60933" anchor="t" anchorCtr="0">
            <a:noAutofit/>
          </a:bodyPr>
          <a:lstStyle/>
          <a:p>
            <a:pPr defTabSz="1219170">
              <a:buClr>
                <a:srgbClr val="FFFFFF"/>
              </a:buClr>
              <a:buSzPts val="750"/>
              <a:defRPr/>
            </a:pPr>
            <a:r>
              <a:rPr lang="en-US" sz="1000" kern="0" err="1">
                <a:solidFill>
                  <a:schemeClr val="bg2">
                    <a:lumMod val="50000"/>
                  </a:schemeClr>
                </a:solidFill>
                <a:latin typeface="Century Gothic"/>
                <a:ea typeface="Century Gothic"/>
                <a:cs typeface="Century Gothic"/>
                <a:sym typeface="Century Gothic"/>
              </a:rPr>
              <a:t>ecs.org</a:t>
            </a:r>
            <a:r>
              <a:rPr lang="en-US" sz="1000" kern="0">
                <a:solidFill>
                  <a:schemeClr val="bg2">
                    <a:lumMod val="50000"/>
                  </a:schemeClr>
                </a:solidFill>
                <a:latin typeface="Century Gothic"/>
                <a:ea typeface="Century Gothic"/>
                <a:cs typeface="Century Gothic"/>
                <a:sym typeface="Century Gothic"/>
              </a:rPr>
              <a:t>    |    @</a:t>
            </a:r>
            <a:r>
              <a:rPr lang="en-US" sz="1000" kern="0" err="1">
                <a:solidFill>
                  <a:schemeClr val="bg2">
                    <a:lumMod val="50000"/>
                  </a:schemeClr>
                </a:solidFill>
                <a:latin typeface="Century Gothic"/>
                <a:ea typeface="Century Gothic"/>
                <a:cs typeface="Century Gothic"/>
                <a:sym typeface="Century Gothic"/>
              </a:rPr>
              <a:t>EdCommission</a:t>
            </a:r>
            <a:endParaRPr sz="1000" kern="0">
              <a:solidFill>
                <a:schemeClr val="bg2">
                  <a:lumMod val="50000"/>
                </a:schemeClr>
              </a:solidFill>
              <a:latin typeface="Century Gothic"/>
              <a:ea typeface="Century Gothic"/>
              <a:cs typeface="Century Gothic"/>
              <a:sym typeface="Century Gothic"/>
            </a:endParaRPr>
          </a:p>
        </p:txBody>
      </p:sp>
      <p:sp>
        <p:nvSpPr>
          <p:cNvPr id="1317" name="Google Shape;1317;p40"/>
          <p:cNvSpPr txBox="1"/>
          <p:nvPr/>
        </p:nvSpPr>
        <p:spPr>
          <a:xfrm>
            <a:off x="5078187" y="3102303"/>
            <a:ext cx="2838747" cy="943922"/>
          </a:xfrm>
          <a:prstGeom prst="rect">
            <a:avLst/>
          </a:prstGeom>
          <a:noFill/>
          <a:ln>
            <a:noFill/>
          </a:ln>
        </p:spPr>
        <p:txBody>
          <a:bodyPr spcFirstLastPara="1" wrap="square" lIns="121900" tIns="60933" rIns="121900" bIns="60933" anchor="t" anchorCtr="0">
            <a:spAutoFit/>
          </a:bodyPr>
          <a:lstStyle/>
          <a:p>
            <a:pPr algn="ctr" defTabSz="1219170">
              <a:buClr>
                <a:srgbClr val="FFFFFF"/>
              </a:buClr>
              <a:buSzPts val="2000"/>
              <a:defRPr/>
            </a:pPr>
            <a:r>
              <a:rPr lang="en-US" sz="2667" kern="0">
                <a:latin typeface="Century Gothic"/>
                <a:ea typeface="Century Gothic"/>
                <a:cs typeface="Century Gothic"/>
                <a:sym typeface="Century Gothic"/>
              </a:rPr>
              <a:t>Cell Phone Use in Schools</a:t>
            </a:r>
            <a:endParaRPr sz="1867" kern="0">
              <a:latin typeface="Arial"/>
              <a:cs typeface="Arial"/>
              <a:sym typeface="Arial"/>
            </a:endParaRPr>
          </a:p>
        </p:txBody>
      </p:sp>
      <p:pic>
        <p:nvPicPr>
          <p:cNvPr id="13" name="Graphic 12" descr="Medical with solid fill">
            <a:extLst>
              <a:ext uri="{FF2B5EF4-FFF2-40B4-BE49-F238E27FC236}">
                <a16:creationId xmlns:a16="http://schemas.microsoft.com/office/drawing/2014/main" id="{1567A6A1-F748-46A6-AB01-AEF513D4B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36" y="110647"/>
            <a:ext cx="914400" cy="914400"/>
          </a:xfrm>
          <a:prstGeom prst="rect">
            <a:avLst/>
          </a:prstGeom>
        </p:spPr>
      </p:pic>
      <p:sp>
        <p:nvSpPr>
          <p:cNvPr id="2" name="Google Shape;1291;p38">
            <a:extLst>
              <a:ext uri="{FF2B5EF4-FFF2-40B4-BE49-F238E27FC236}">
                <a16:creationId xmlns:a16="http://schemas.microsoft.com/office/drawing/2014/main" id="{3D96BD00-E927-A41D-7CE2-EA5A2C627640}"/>
              </a:ext>
              <a:ext uri="{C183D7F6-B498-43B3-948B-1728B52AA6E4}">
                <adec:decorative xmlns:adec="http://schemas.microsoft.com/office/drawing/2017/decorative" val="1"/>
              </a:ext>
            </a:extLst>
          </p:cNvPr>
          <p:cNvSpPr/>
          <p:nvPr/>
        </p:nvSpPr>
        <p:spPr>
          <a:xfrm rot="237050">
            <a:off x="-137803" y="3593308"/>
            <a:ext cx="4979304" cy="3116623"/>
          </a:xfrm>
          <a:custGeom>
            <a:avLst/>
            <a:gdLst>
              <a:gd name="connsiteX0" fmla="*/ 0 w 2002158"/>
              <a:gd name="connsiteY0" fmla="*/ 1720443 h 1720443"/>
              <a:gd name="connsiteX1" fmla="*/ 2002158 w 2002158"/>
              <a:gd name="connsiteY1" fmla="*/ 0 h 1720443"/>
            </a:gdLst>
            <a:ahLst/>
            <a:cxnLst>
              <a:cxn ang="0">
                <a:pos x="connsiteX0" y="connsiteY0"/>
              </a:cxn>
              <a:cxn ang="0">
                <a:pos x="connsiteX1" y="connsiteY1"/>
              </a:cxn>
            </a:cxnLst>
            <a:rect l="l" t="t" r="r" b="b"/>
            <a:pathLst>
              <a:path w="2002158" h="1720443" extrusionOk="0">
                <a:moveTo>
                  <a:pt x="0" y="1720443"/>
                </a:moveTo>
                <a:cubicBezTo>
                  <a:pt x="332232" y="1455267"/>
                  <a:pt x="1669926" y="265176"/>
                  <a:pt x="2002158" y="0"/>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3" name="Google Shape;1292;p38">
            <a:extLst>
              <a:ext uri="{FF2B5EF4-FFF2-40B4-BE49-F238E27FC236}">
                <a16:creationId xmlns:a16="http://schemas.microsoft.com/office/drawing/2014/main" id="{5648AB2D-A66B-F95B-DDB2-7DA4B6CB5383}"/>
              </a:ext>
              <a:ext uri="{C183D7F6-B498-43B3-948B-1728B52AA6E4}">
                <adec:decorative xmlns:adec="http://schemas.microsoft.com/office/drawing/2017/decorative" val="1"/>
              </a:ext>
            </a:extLst>
          </p:cNvPr>
          <p:cNvSpPr/>
          <p:nvPr/>
        </p:nvSpPr>
        <p:spPr>
          <a:xfrm rot="603764">
            <a:off x="7743200" y="1825472"/>
            <a:ext cx="2148677" cy="934834"/>
          </a:xfrm>
          <a:custGeom>
            <a:avLst/>
            <a:gdLst>
              <a:gd name="connsiteX0" fmla="*/ 0 w 1948875"/>
              <a:gd name="connsiteY0" fmla="*/ 914400 h 914400"/>
              <a:gd name="connsiteX1" fmla="*/ 1078992 w 1948875"/>
              <a:gd name="connsiteY1" fmla="*/ 0 h 914400"/>
              <a:gd name="connsiteX2" fmla="*/ 1948875 w 1948875"/>
              <a:gd name="connsiteY2" fmla="*/ 869961 h 914400"/>
            </a:gdLst>
            <a:ahLst/>
            <a:cxnLst>
              <a:cxn ang="0">
                <a:pos x="connsiteX0" y="connsiteY0"/>
              </a:cxn>
              <a:cxn ang="0">
                <a:pos x="connsiteX1" y="connsiteY1"/>
              </a:cxn>
              <a:cxn ang="0">
                <a:pos x="connsiteX2" y="connsiteY2"/>
              </a:cxn>
            </a:cxnLst>
            <a:rect l="l" t="t" r="r" b="b"/>
            <a:pathLst>
              <a:path w="1948875" h="914400" extrusionOk="0">
                <a:moveTo>
                  <a:pt x="0" y="914400"/>
                </a:moveTo>
                <a:lnTo>
                  <a:pt x="1078992" y="0"/>
                </a:lnTo>
                <a:cubicBezTo>
                  <a:pt x="1261872" y="188976"/>
                  <a:pt x="1765995" y="680985"/>
                  <a:pt x="1948875" y="869961"/>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
        <p:nvSpPr>
          <p:cNvPr id="4" name="Google Shape;1294;p38">
            <a:extLst>
              <a:ext uri="{FF2B5EF4-FFF2-40B4-BE49-F238E27FC236}">
                <a16:creationId xmlns:a16="http://schemas.microsoft.com/office/drawing/2014/main" id="{5BCE7A17-D638-AF51-ED57-51DF9A9C7333}"/>
              </a:ext>
              <a:ext uri="{C183D7F6-B498-43B3-948B-1728B52AA6E4}">
                <adec:decorative xmlns:adec="http://schemas.microsoft.com/office/drawing/2017/decorative" val="1"/>
              </a:ext>
            </a:extLst>
          </p:cNvPr>
          <p:cNvSpPr/>
          <p:nvPr/>
        </p:nvSpPr>
        <p:spPr>
          <a:xfrm rot="582952">
            <a:off x="9819919" y="1917093"/>
            <a:ext cx="2988395" cy="1959223"/>
          </a:xfrm>
          <a:custGeom>
            <a:avLst/>
            <a:gdLst>
              <a:gd name="connsiteX0" fmla="*/ 0 w 1463040"/>
              <a:gd name="connsiteY0" fmla="*/ 0 h 1233349"/>
              <a:gd name="connsiteX1" fmla="*/ 996138 w 1463040"/>
              <a:gd name="connsiteY1" fmla="*/ 1233349 h 1233349"/>
              <a:gd name="connsiteX2" fmla="*/ 1463040 w 1463040"/>
              <a:gd name="connsiteY2" fmla="*/ 722376 h 1233349"/>
              <a:gd name="connsiteX0" fmla="*/ 0 w 996732"/>
              <a:gd name="connsiteY0" fmla="*/ 0 h 667385"/>
              <a:gd name="connsiteX1" fmla="*/ 529830 w 996732"/>
              <a:gd name="connsiteY1" fmla="*/ 667385 h 667385"/>
              <a:gd name="connsiteX2" fmla="*/ 996732 w 996732"/>
              <a:gd name="connsiteY2" fmla="*/ 156412 h 667385"/>
              <a:gd name="connsiteX0" fmla="*/ 0 w 2143071"/>
              <a:gd name="connsiteY0" fmla="*/ 1151592 h 1818977"/>
              <a:gd name="connsiteX1" fmla="*/ 529830 w 2143071"/>
              <a:gd name="connsiteY1" fmla="*/ 1818977 h 1818977"/>
              <a:gd name="connsiteX2" fmla="*/ 2143071 w 2143071"/>
              <a:gd name="connsiteY2" fmla="*/ 0 h 1818977"/>
            </a:gdLst>
            <a:ahLst/>
            <a:cxnLst>
              <a:cxn ang="0">
                <a:pos x="connsiteX0" y="connsiteY0"/>
              </a:cxn>
              <a:cxn ang="0">
                <a:pos x="connsiteX1" y="connsiteY1"/>
              </a:cxn>
              <a:cxn ang="0">
                <a:pos x="connsiteX2" y="connsiteY2"/>
              </a:cxn>
            </a:cxnLst>
            <a:rect l="l" t="t" r="r" b="b"/>
            <a:pathLst>
              <a:path w="2143071" h="1818977" extrusionOk="0">
                <a:moveTo>
                  <a:pt x="0" y="1151592"/>
                </a:moveTo>
                <a:lnTo>
                  <a:pt x="529830" y="1818977"/>
                </a:lnTo>
                <a:cubicBezTo>
                  <a:pt x="630414" y="1703153"/>
                  <a:pt x="2042487" y="115824"/>
                  <a:pt x="2143071" y="0"/>
                </a:cubicBezTo>
              </a:path>
            </a:pathLst>
          </a:custGeom>
          <a:noFill/>
          <a:ln w="76200" cap="flat" cmpd="sng">
            <a:solidFill>
              <a:srgbClr val="A4A1A0">
                <a:alpha val="24705"/>
              </a:srgbClr>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FFFFFF"/>
              </a:buClr>
              <a:buSzPts val="1800"/>
              <a:defRPr/>
            </a:pPr>
            <a:endParaRPr sz="24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72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Effect transition="in" filter="fade">
                                      <p:cBhvr>
                                        <p:cTn id="7" dur="500"/>
                                        <p:tgtEl>
                                          <p:spTgt spid="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a:t>Ohio</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Ohio: </a:t>
            </a:r>
            <a:r>
              <a:rPr lang="en-US" sz="3600"/>
              <a:t>H.B. 250 requires districts to adopt policies seeking to limit cell phone use.</a:t>
            </a:r>
          </a:p>
        </p:txBody>
      </p:sp>
      <p:sp>
        <p:nvSpPr>
          <p:cNvPr id="2" name="Freeform 26">
            <a:extLst>
              <a:ext uri="{FF2B5EF4-FFF2-40B4-BE49-F238E27FC236}">
                <a16:creationId xmlns:a16="http://schemas.microsoft.com/office/drawing/2014/main" id="{64D8A171-B34F-409A-3B88-C7CA03BA06F1}"/>
              </a:ext>
              <a:ext uri="{C183D7F6-B498-43B3-948B-1728B52AA6E4}">
                <adec:decorative xmlns:adec="http://schemas.microsoft.com/office/drawing/2017/decorative" val="1"/>
              </a:ext>
            </a:extLst>
          </p:cNvPr>
          <p:cNvSpPr>
            <a:spLocks noChangeAspect="1"/>
          </p:cNvSpPr>
          <p:nvPr/>
        </p:nvSpPr>
        <p:spPr bwMode="auto">
          <a:xfrm>
            <a:off x="1398830" y="2079328"/>
            <a:ext cx="1193091" cy="1349672"/>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7014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1199-DC8A-F501-E69A-752360F189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Who We Are. </a:t>
            </a:r>
          </a:p>
        </p:txBody>
      </p:sp>
      <p:sp>
        <p:nvSpPr>
          <p:cNvPr id="3" name="Title 3">
            <a:extLst>
              <a:ext uri="{FF2B5EF4-FFF2-40B4-BE49-F238E27FC236}">
                <a16:creationId xmlns:a16="http://schemas.microsoft.com/office/drawing/2014/main" id="{6184451D-4E1D-2442-AC69-A86937774D71}"/>
              </a:ext>
              <a:ext uri="{C183D7F6-B498-43B3-948B-1728B52AA6E4}">
                <adec:decorative xmlns:adec="http://schemas.microsoft.com/office/drawing/2017/decorative" val="1"/>
              </a:ext>
            </a:extLst>
          </p:cNvPr>
          <p:cNvSpPr txBox="1">
            <a:spLocks/>
          </p:cNvSpPr>
          <p:nvPr/>
        </p:nvSpPr>
        <p:spPr>
          <a:xfrm>
            <a:off x="825674" y="2554611"/>
            <a:ext cx="5573889" cy="1322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500" b="1" i="0" u="none" strike="noStrike" kern="1200" cap="none" spc="0" normalizeH="0" baseline="0" noProof="0">
              <a:ln>
                <a:noFill/>
              </a:ln>
              <a:solidFill>
                <a:prstClr val="black"/>
              </a:solidFill>
              <a:effectLst/>
              <a:uLnTx/>
              <a:uFillTx/>
              <a:latin typeface="Century Gothic" panose="020B0502020202020204" pitchFamily="34" charset="0"/>
              <a:ea typeface="+mj-ea"/>
              <a:cs typeface="+mj-cs"/>
            </a:endParaRPr>
          </a:p>
        </p:txBody>
      </p:sp>
      <p:sp>
        <p:nvSpPr>
          <p:cNvPr id="4" name="Footer Placeholder 1">
            <a:extLst>
              <a:ext uri="{FF2B5EF4-FFF2-40B4-BE49-F238E27FC236}">
                <a16:creationId xmlns:a16="http://schemas.microsoft.com/office/drawing/2014/main" id="{DEDD07BC-4B97-21EA-D715-246CC6A9DB48}"/>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rPr>
              <a:t>|    </a:t>
            </a:r>
            <a:r>
              <a:rPr kumimoji="0" lang="en-US" sz="1100" b="0" i="0" u="none" strike="noStrike" kern="1200" cap="none" spc="0" normalizeH="0" baseline="0" noProof="0" err="1">
                <a:ln>
                  <a:noFill/>
                </a:ln>
                <a:solidFill>
                  <a:srgbClr val="796E65"/>
                </a:solidFill>
                <a:effectLst/>
                <a:uLnTx/>
                <a:uFillTx/>
                <a:latin typeface="Century Gothic" panose="020F0302020204030204"/>
                <a:ea typeface="+mn-ea"/>
                <a:cs typeface="+mn-cs"/>
              </a:rPr>
              <a:t>ecs.org</a:t>
            </a:r>
            <a:endPar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5455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481B0-FDD5-9CC2-F852-2773FAA0BE0E}"/>
              </a:ext>
            </a:extLst>
          </p:cNvPr>
          <p:cNvSpPr>
            <a:spLocks noGrp="1"/>
          </p:cNvSpPr>
          <p:nvPr>
            <p:ph type="title"/>
          </p:nvPr>
        </p:nvSpPr>
        <p:spPr>
          <a:xfrm>
            <a:off x="0" y="3302000"/>
            <a:ext cx="3990753" cy="2169160"/>
          </a:xfrm>
        </p:spPr>
        <p:txBody>
          <a:bodyPr>
            <a:normAutofit/>
          </a:bodyPr>
          <a:lstStyle/>
          <a:p>
            <a:r>
              <a:rPr lang="en-US" dirty="0"/>
              <a:t>Wisconsin</a:t>
            </a:r>
          </a:p>
        </p:txBody>
      </p:sp>
      <p:sp>
        <p:nvSpPr>
          <p:cNvPr id="4" name="Text Placeholder 2">
            <a:extLst>
              <a:ext uri="{FF2B5EF4-FFF2-40B4-BE49-F238E27FC236}">
                <a16:creationId xmlns:a16="http://schemas.microsoft.com/office/drawing/2014/main" id="{DF06A6E4-AA5B-ADB2-D174-2573D79C668F}"/>
              </a:ext>
            </a:extLst>
          </p:cNvPr>
          <p:cNvSpPr txBox="1">
            <a:spLocks/>
          </p:cNvSpPr>
          <p:nvPr/>
        </p:nvSpPr>
        <p:spPr>
          <a:xfrm>
            <a:off x="4572000" y="469900"/>
            <a:ext cx="6921910" cy="58547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6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Milwaukee Public Schools: </a:t>
            </a:r>
            <a:r>
              <a:rPr lang="en-US" sz="3600"/>
              <a:t>District policy prohibits cell phone use other than for educational purposes.</a:t>
            </a:r>
          </a:p>
        </p:txBody>
      </p:sp>
      <p:sp>
        <p:nvSpPr>
          <p:cNvPr id="7" name="Freeform 19">
            <a:extLst>
              <a:ext uri="{FF2B5EF4-FFF2-40B4-BE49-F238E27FC236}">
                <a16:creationId xmlns:a16="http://schemas.microsoft.com/office/drawing/2014/main" id="{A7C54B66-FD46-A1C9-51A0-491A2BDA6DCB}"/>
              </a:ext>
              <a:ext uri="{C183D7F6-B498-43B3-948B-1728B52AA6E4}">
                <adec:decorative xmlns:adec="http://schemas.microsoft.com/office/drawing/2017/decorative" val="1"/>
              </a:ext>
            </a:extLst>
          </p:cNvPr>
          <p:cNvSpPr>
            <a:spLocks noChangeAspect="1"/>
          </p:cNvSpPr>
          <p:nvPr/>
        </p:nvSpPr>
        <p:spPr bwMode="auto">
          <a:xfrm rot="333614">
            <a:off x="1179208" y="1989150"/>
            <a:ext cx="1632335" cy="1606753"/>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03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261257" y="315207"/>
            <a:ext cx="3570513" cy="4605709"/>
          </a:xfrm>
        </p:spPr>
        <p:txBody>
          <a:bodyPr>
            <a:normAutofit/>
          </a:bodyPr>
          <a:lstStyle/>
          <a:p>
            <a:r>
              <a:rPr lang="en-US" sz="4300">
                <a:latin typeface="Century Gothic"/>
              </a:rPr>
              <a:t>Innovative Approaches</a:t>
            </a:r>
            <a:endParaRPr lang="en-US" sz="4300" b="0" i="1"/>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729383" y="2641639"/>
            <a:ext cx="7010400" cy="1750854"/>
          </a:xfrm>
        </p:spPr>
        <p:txBody>
          <a:bodyPr vert="horz" lIns="91440" tIns="45720" rIns="91440" bIns="45720" rtlCol="0" anchor="t">
            <a:noAutofit/>
          </a:bodyPr>
          <a:lstStyle/>
          <a:p>
            <a:pPr marL="347472" indent="-347472">
              <a:spcAft>
                <a:spcPts val="2000"/>
              </a:spcAft>
              <a:buFont typeface="Arial" panose="020B0604020202020204" pitchFamily="34" charset="0"/>
              <a:buChar char="•"/>
            </a:pPr>
            <a:r>
              <a:rPr lang="en-US" sz="3600"/>
              <a:t>Excused Absences for Mental Health</a:t>
            </a:r>
          </a:p>
        </p:txBody>
      </p:sp>
      <p:pic>
        <p:nvPicPr>
          <p:cNvPr id="6" name="Graphic 5" descr="Lightbulb with solid fill">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870" y="3517066"/>
            <a:ext cx="1644660" cy="1644660"/>
          </a:xfrm>
          <a:prstGeom prst="rect">
            <a:avLst/>
          </a:prstGeom>
        </p:spPr>
      </p:pic>
    </p:spTree>
    <p:extLst>
      <p:ext uri="{BB962C8B-B14F-4D97-AF65-F5344CB8AC3E}">
        <p14:creationId xmlns:p14="http://schemas.microsoft.com/office/powerpoint/2010/main" val="3766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261257" y="315207"/>
            <a:ext cx="3570513" cy="4605709"/>
          </a:xfrm>
        </p:spPr>
        <p:txBody>
          <a:bodyPr>
            <a:normAutofit/>
          </a:bodyPr>
          <a:lstStyle/>
          <a:p>
            <a:r>
              <a:rPr lang="en-US" sz="4300">
                <a:latin typeface="Century Gothic"/>
              </a:rPr>
              <a:t>Innovative Approaches</a:t>
            </a:r>
            <a:endParaRPr lang="en-US" sz="4300" b="0" i="1"/>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729383" y="2641639"/>
            <a:ext cx="7010400" cy="1750854"/>
          </a:xfrm>
        </p:spPr>
        <p:txBody>
          <a:bodyPr vert="horz" lIns="91440" tIns="45720" rIns="91440" bIns="45720" rtlCol="0" anchor="t">
            <a:noAutofit/>
          </a:bodyPr>
          <a:lstStyle/>
          <a:p>
            <a:pPr marL="347472" indent="-347472">
              <a:spcAft>
                <a:spcPts val="2000"/>
              </a:spcAft>
              <a:buFont typeface="Arial" panose="020B0604020202020204" pitchFamily="34" charset="0"/>
              <a:buChar char="•"/>
            </a:pPr>
            <a:r>
              <a:rPr lang="en-US" sz="3600"/>
              <a:t>Relaxation Time in Schools</a:t>
            </a:r>
          </a:p>
        </p:txBody>
      </p:sp>
      <p:pic>
        <p:nvPicPr>
          <p:cNvPr id="6" name="Graphic 5" descr="Lightbulb with solid fill">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870" y="3517066"/>
            <a:ext cx="1644660" cy="1644660"/>
          </a:xfrm>
          <a:prstGeom prst="rect">
            <a:avLst/>
          </a:prstGeom>
        </p:spPr>
      </p:pic>
    </p:spTree>
    <p:extLst>
      <p:ext uri="{BB962C8B-B14F-4D97-AF65-F5344CB8AC3E}">
        <p14:creationId xmlns:p14="http://schemas.microsoft.com/office/powerpoint/2010/main" val="12157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261257" y="315207"/>
            <a:ext cx="3570513" cy="4605709"/>
          </a:xfrm>
        </p:spPr>
        <p:txBody>
          <a:bodyPr>
            <a:normAutofit/>
          </a:bodyPr>
          <a:lstStyle/>
          <a:p>
            <a:r>
              <a:rPr lang="en-US" sz="4300">
                <a:latin typeface="Century Gothic"/>
              </a:rPr>
              <a:t>Innovative Approaches</a:t>
            </a:r>
            <a:endParaRPr lang="en-US" sz="4300" b="0" i="1"/>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729383" y="2641639"/>
            <a:ext cx="7010400" cy="1750854"/>
          </a:xfrm>
        </p:spPr>
        <p:txBody>
          <a:bodyPr vert="horz" lIns="91440" tIns="45720" rIns="91440" bIns="45720" rtlCol="0" anchor="t">
            <a:noAutofit/>
          </a:bodyPr>
          <a:lstStyle/>
          <a:p>
            <a:pPr marL="347472" indent="-347472">
              <a:spcAft>
                <a:spcPts val="2000"/>
              </a:spcAft>
              <a:buFont typeface="Arial" panose="020B0604020202020204" pitchFamily="34" charset="0"/>
              <a:buChar char="•"/>
            </a:pPr>
            <a:r>
              <a:rPr lang="en-US" sz="3600"/>
              <a:t>Mental Health Supports for Teachers</a:t>
            </a:r>
          </a:p>
        </p:txBody>
      </p:sp>
      <p:pic>
        <p:nvPicPr>
          <p:cNvPr id="6" name="Graphic 5" descr="Lightbulb with solid fill">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870" y="3517066"/>
            <a:ext cx="1644660" cy="1644660"/>
          </a:xfrm>
          <a:prstGeom prst="rect">
            <a:avLst/>
          </a:prstGeom>
        </p:spPr>
      </p:pic>
    </p:spTree>
    <p:extLst>
      <p:ext uri="{BB962C8B-B14F-4D97-AF65-F5344CB8AC3E}">
        <p14:creationId xmlns:p14="http://schemas.microsoft.com/office/powerpoint/2010/main" val="65831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261257" y="315207"/>
            <a:ext cx="3570513" cy="4605709"/>
          </a:xfrm>
        </p:spPr>
        <p:txBody>
          <a:bodyPr>
            <a:normAutofit/>
          </a:bodyPr>
          <a:lstStyle/>
          <a:p>
            <a:r>
              <a:rPr lang="en-US" sz="4300">
                <a:latin typeface="Century Gothic"/>
              </a:rPr>
              <a:t>Innovative Approaches</a:t>
            </a:r>
            <a:endParaRPr lang="en-US" sz="4300" b="0" i="1"/>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729383" y="2641639"/>
            <a:ext cx="7010400" cy="1750854"/>
          </a:xfrm>
        </p:spPr>
        <p:txBody>
          <a:bodyPr vert="horz" lIns="91440" tIns="45720" rIns="91440" bIns="45720" rtlCol="0" anchor="t">
            <a:noAutofit/>
          </a:bodyPr>
          <a:lstStyle/>
          <a:p>
            <a:pPr marL="347472" indent="-347472">
              <a:spcAft>
                <a:spcPts val="2000"/>
              </a:spcAft>
              <a:buFont typeface="Arial" panose="020B0604020202020204" pitchFamily="34" charset="0"/>
              <a:buChar char="•"/>
            </a:pPr>
            <a:r>
              <a:rPr lang="en-US" sz="3600"/>
              <a:t>Mental Health Response Teams</a:t>
            </a:r>
          </a:p>
        </p:txBody>
      </p:sp>
      <p:pic>
        <p:nvPicPr>
          <p:cNvPr id="6" name="Graphic 5" descr="Lightbulb with solid fill">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870" y="3517066"/>
            <a:ext cx="1644660" cy="1644660"/>
          </a:xfrm>
          <a:prstGeom prst="rect">
            <a:avLst/>
          </a:prstGeom>
        </p:spPr>
      </p:pic>
    </p:spTree>
    <p:extLst>
      <p:ext uri="{BB962C8B-B14F-4D97-AF65-F5344CB8AC3E}">
        <p14:creationId xmlns:p14="http://schemas.microsoft.com/office/powerpoint/2010/main" val="78367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BE78-734E-40C9-BCAA-A4B520C725B2}"/>
              </a:ext>
            </a:extLst>
          </p:cNvPr>
          <p:cNvSpPr>
            <a:spLocks noGrp="1"/>
          </p:cNvSpPr>
          <p:nvPr>
            <p:ph type="title"/>
          </p:nvPr>
        </p:nvSpPr>
        <p:spPr>
          <a:xfrm>
            <a:off x="261257" y="315207"/>
            <a:ext cx="3570513" cy="4605709"/>
          </a:xfrm>
        </p:spPr>
        <p:txBody>
          <a:bodyPr>
            <a:normAutofit/>
          </a:bodyPr>
          <a:lstStyle/>
          <a:p>
            <a:r>
              <a:rPr lang="en-US" sz="4300">
                <a:latin typeface="Century Gothic"/>
              </a:rPr>
              <a:t>Innovative Approaches</a:t>
            </a:r>
            <a:endParaRPr lang="en-US" sz="4300" b="0" i="1"/>
          </a:p>
        </p:txBody>
      </p:sp>
      <p:sp>
        <p:nvSpPr>
          <p:cNvPr id="5" name="Content Placeholder 4">
            <a:extLst>
              <a:ext uri="{FF2B5EF4-FFF2-40B4-BE49-F238E27FC236}">
                <a16:creationId xmlns:a16="http://schemas.microsoft.com/office/drawing/2014/main" id="{37C5CC87-450C-4B67-9684-768A1EEA8DE9}"/>
              </a:ext>
            </a:extLst>
          </p:cNvPr>
          <p:cNvSpPr>
            <a:spLocks noGrp="1"/>
          </p:cNvSpPr>
          <p:nvPr>
            <p:ph type="body" sz="quarter" idx="10"/>
          </p:nvPr>
        </p:nvSpPr>
        <p:spPr>
          <a:xfrm>
            <a:off x="4729383" y="2618061"/>
            <a:ext cx="7010400" cy="1810925"/>
          </a:xfrm>
        </p:spPr>
        <p:txBody>
          <a:bodyPr vert="horz" lIns="91440" tIns="45720" rIns="91440" bIns="45720" rtlCol="0" anchor="t">
            <a:noAutofit/>
          </a:bodyPr>
          <a:lstStyle/>
          <a:p>
            <a:pPr marL="347472" indent="-347472">
              <a:spcAft>
                <a:spcPts val="2000"/>
              </a:spcAft>
              <a:buFont typeface="Arial" panose="020B0604020202020204" pitchFamily="34" charset="0"/>
              <a:buChar char="•"/>
            </a:pPr>
            <a:r>
              <a:rPr lang="en-US" sz="3600"/>
              <a:t>Approaches to Self-Harm and Eating Disorders</a:t>
            </a:r>
          </a:p>
        </p:txBody>
      </p:sp>
      <p:pic>
        <p:nvPicPr>
          <p:cNvPr id="6" name="Graphic 5" descr="Lightbulb with solid fill">
            <a:extLst>
              <a:ext uri="{FF2B5EF4-FFF2-40B4-BE49-F238E27FC236}">
                <a16:creationId xmlns:a16="http://schemas.microsoft.com/office/drawing/2014/main" id="{0AFA46DB-9A19-4E1E-BBAA-5E430CC97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870" y="3517066"/>
            <a:ext cx="1644660" cy="1644660"/>
          </a:xfrm>
          <a:prstGeom prst="rect">
            <a:avLst/>
          </a:prstGeom>
        </p:spPr>
      </p:pic>
    </p:spTree>
    <p:extLst>
      <p:ext uri="{BB962C8B-B14F-4D97-AF65-F5344CB8AC3E}">
        <p14:creationId xmlns:p14="http://schemas.microsoft.com/office/powerpoint/2010/main" val="17968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hought bubble with solid fill">
            <a:extLst>
              <a:ext uri="{FF2B5EF4-FFF2-40B4-BE49-F238E27FC236}">
                <a16:creationId xmlns:a16="http://schemas.microsoft.com/office/drawing/2014/main" id="{1ECE6066-C672-EE4B-9787-7CC6F2E8CD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3491" y="-558526"/>
            <a:ext cx="7975052" cy="7975052"/>
          </a:xfrm>
          <a:prstGeom prst="rect">
            <a:avLst/>
          </a:prstGeom>
        </p:spPr>
      </p:pic>
      <p:sp>
        <p:nvSpPr>
          <p:cNvPr id="3" name="Title 2">
            <a:extLst>
              <a:ext uri="{FF2B5EF4-FFF2-40B4-BE49-F238E27FC236}">
                <a16:creationId xmlns:a16="http://schemas.microsoft.com/office/drawing/2014/main" id="{6F28FE11-9676-4D9C-AD4C-7C96D1DEE3D3}"/>
              </a:ext>
            </a:extLst>
          </p:cNvPr>
          <p:cNvSpPr>
            <a:spLocks noGrp="1"/>
          </p:cNvSpPr>
          <p:nvPr>
            <p:ph type="title"/>
          </p:nvPr>
        </p:nvSpPr>
        <p:spPr>
          <a:xfrm>
            <a:off x="4367462" y="2213810"/>
            <a:ext cx="7824537" cy="2840789"/>
          </a:xfrm>
        </p:spPr>
        <p:txBody>
          <a:bodyPr>
            <a:noAutofit/>
          </a:bodyPr>
          <a:lstStyle/>
          <a:p>
            <a:r>
              <a:rPr lang="en-US" sz="12400"/>
              <a:t>Closing Thoughts</a:t>
            </a:r>
          </a:p>
        </p:txBody>
      </p:sp>
    </p:spTree>
    <p:extLst>
      <p:ext uri="{BB962C8B-B14F-4D97-AF65-F5344CB8AC3E}">
        <p14:creationId xmlns:p14="http://schemas.microsoft.com/office/powerpoint/2010/main" val="27245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CD3DCC3-5AEC-0E46-BBF0-C3EAF69A8163}"/>
              </a:ext>
            </a:extLst>
          </p:cNvPr>
          <p:cNvSpPr>
            <a:spLocks noGrp="1"/>
          </p:cNvSpPr>
          <p:nvPr>
            <p:ph type="title"/>
          </p:nvPr>
        </p:nvSpPr>
        <p:spPr>
          <a:xfrm>
            <a:off x="15152077" y="-738420"/>
            <a:ext cx="10515600" cy="1325563"/>
          </a:xfrm>
        </p:spPr>
        <p:txBody>
          <a:bodyPr vert="horz" lIns="91440" tIns="45720" rIns="91440" bIns="45720" rtlCol="0" anchor="b">
            <a:normAutofit/>
          </a:bodyPr>
          <a:lstStyle/>
          <a:p>
            <a:r>
              <a:rPr lang="en-US"/>
              <a:t>Education Commission of the States</a:t>
            </a:r>
          </a:p>
        </p:txBody>
      </p:sp>
      <p:grpSp>
        <p:nvGrpSpPr>
          <p:cNvPr id="5" name="Group 4" descr="Multiple icons from the Education Commission of the States logo with an overlay on top of each other. ">
            <a:extLst>
              <a:ext uri="{FF2B5EF4-FFF2-40B4-BE49-F238E27FC236}">
                <a16:creationId xmlns:a16="http://schemas.microsoft.com/office/drawing/2014/main" id="{D7242E1C-6773-B34E-8254-ACC25F9F6DE5}"/>
              </a:ext>
            </a:extLst>
          </p:cNvPr>
          <p:cNvGrpSpPr/>
          <p:nvPr/>
        </p:nvGrpSpPr>
        <p:grpSpPr>
          <a:xfrm>
            <a:off x="-1129940" y="-3006301"/>
            <a:ext cx="15456144" cy="12671783"/>
            <a:chOff x="13324614" y="-2898859"/>
            <a:chExt cx="15456144" cy="12671783"/>
          </a:xfrm>
        </p:grpSpPr>
        <p:pic>
          <p:nvPicPr>
            <p:cNvPr id="10" name="Picture 9" descr="Icon&#10;&#10;Description automatically generated">
              <a:extLst>
                <a:ext uri="{FF2B5EF4-FFF2-40B4-BE49-F238E27FC236}">
                  <a16:creationId xmlns:a16="http://schemas.microsoft.com/office/drawing/2014/main" id="{600B2CD9-71DF-4F48-8225-3845EF3D3CA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7927827" y="4016143"/>
              <a:ext cx="4258635" cy="4258635"/>
            </a:xfrm>
            <a:prstGeom prst="rect">
              <a:avLst/>
            </a:prstGeom>
          </p:spPr>
        </p:pic>
        <p:pic>
          <p:nvPicPr>
            <p:cNvPr id="11" name="Picture 10" descr="Icon&#10;&#10;Description automatically generated">
              <a:extLst>
                <a:ext uri="{FF2B5EF4-FFF2-40B4-BE49-F238E27FC236}">
                  <a16:creationId xmlns:a16="http://schemas.microsoft.com/office/drawing/2014/main" id="{46280D33-DD71-6541-93F1-E11B226D10F5}"/>
                </a:ext>
              </a:extLst>
            </p:cNvPr>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13324614" y="3082939"/>
              <a:ext cx="6689985" cy="6689985"/>
            </a:xfrm>
            <a:prstGeom prst="rect">
              <a:avLst/>
            </a:prstGeom>
            <a:effectLst>
              <a:outerShdw blurRad="50800" dist="50800" dir="5400000" algn="ctr" rotWithShape="0">
                <a:srgbClr val="000000">
                  <a:alpha val="16515"/>
                </a:srgbClr>
              </a:outerShdw>
            </a:effectLst>
          </p:spPr>
        </p:pic>
        <p:pic>
          <p:nvPicPr>
            <p:cNvPr id="14" name="Picture 13" descr="Icon&#10;&#10;Description automatically generated">
              <a:extLst>
                <a:ext uri="{FF2B5EF4-FFF2-40B4-BE49-F238E27FC236}">
                  <a16:creationId xmlns:a16="http://schemas.microsoft.com/office/drawing/2014/main" id="{E742B5CF-A49E-AE4E-9643-BB187D9B6422}"/>
                </a:ext>
              </a:extLst>
            </p:cNvPr>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20627426" y="2053678"/>
              <a:ext cx="4258635" cy="4258635"/>
            </a:xfrm>
            <a:prstGeom prst="rect">
              <a:avLst/>
            </a:prstGeom>
          </p:spPr>
        </p:pic>
        <p:pic>
          <p:nvPicPr>
            <p:cNvPr id="17" name="Picture 16" descr="Icon&#10;&#10;Description automatically generated">
              <a:extLst>
                <a:ext uri="{FF2B5EF4-FFF2-40B4-BE49-F238E27FC236}">
                  <a16:creationId xmlns:a16="http://schemas.microsoft.com/office/drawing/2014/main" id="{16F67DA2-31AD-AF47-B16B-BFCF4426414A}"/>
                </a:ext>
              </a:extLst>
            </p:cNvPr>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13376485" y="-883037"/>
              <a:ext cx="4258635" cy="4258635"/>
            </a:xfrm>
            <a:prstGeom prst="rect">
              <a:avLst/>
            </a:prstGeom>
          </p:spPr>
        </p:pic>
        <p:pic>
          <p:nvPicPr>
            <p:cNvPr id="18" name="Picture 17" descr="Icon&#10;&#10;Description automatically generated">
              <a:extLst>
                <a:ext uri="{FF2B5EF4-FFF2-40B4-BE49-F238E27FC236}">
                  <a16:creationId xmlns:a16="http://schemas.microsoft.com/office/drawing/2014/main" id="{3F5D903B-0659-8843-A1C4-4AA2A80A46AE}"/>
                </a:ext>
              </a:extLst>
            </p:cNvPr>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2974711" y="4182996"/>
              <a:ext cx="4258635" cy="4258635"/>
            </a:xfrm>
            <a:prstGeom prst="rect">
              <a:avLst/>
            </a:prstGeom>
          </p:spPr>
        </p:pic>
        <p:pic>
          <p:nvPicPr>
            <p:cNvPr id="19" name="Picture 18" descr="Icon&#10;&#10;Description automatically generated">
              <a:extLst>
                <a:ext uri="{FF2B5EF4-FFF2-40B4-BE49-F238E27FC236}">
                  <a16:creationId xmlns:a16="http://schemas.microsoft.com/office/drawing/2014/main" id="{271C30CD-19B8-1143-B144-20607DE2957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4430447" y="2239324"/>
              <a:ext cx="3219932" cy="3219932"/>
            </a:xfrm>
            <a:prstGeom prst="rect">
              <a:avLst/>
            </a:prstGeom>
          </p:spPr>
        </p:pic>
        <p:pic>
          <p:nvPicPr>
            <p:cNvPr id="20" name="Picture 19" descr="Icon&#10;&#10;Description automatically generated">
              <a:extLst>
                <a:ext uri="{FF2B5EF4-FFF2-40B4-BE49-F238E27FC236}">
                  <a16:creationId xmlns:a16="http://schemas.microsoft.com/office/drawing/2014/main" id="{C6C70768-8FC8-9740-BE87-9FD7D80DEC69}"/>
                </a:ext>
              </a:extLst>
            </p:cNvPr>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15968328" y="-2898859"/>
              <a:ext cx="7479943" cy="7479943"/>
            </a:xfrm>
            <a:prstGeom prst="rect">
              <a:avLst/>
            </a:prstGeom>
          </p:spPr>
        </p:pic>
        <p:pic>
          <p:nvPicPr>
            <p:cNvPr id="21" name="Picture 20" descr="Icon&#10;&#10;Description automatically generated">
              <a:extLst>
                <a:ext uri="{FF2B5EF4-FFF2-40B4-BE49-F238E27FC236}">
                  <a16:creationId xmlns:a16="http://schemas.microsoft.com/office/drawing/2014/main" id="{D8362370-56B4-1C44-AB47-869B38323163}"/>
                </a:ext>
              </a:extLst>
            </p:cNvPr>
            <p:cNvPicPr>
              <a:picLocks noChangeAspect="1"/>
            </p:cNvPicPr>
            <p:nvPr/>
          </p:nvPicPr>
          <p:blipFill>
            <a:blip r:embed="rId3">
              <a:alphaModFix amt="9000"/>
              <a:extLst>
                <a:ext uri="{28A0092B-C50C-407E-A947-70E740481C1C}">
                  <a14:useLocalDpi xmlns:a14="http://schemas.microsoft.com/office/drawing/2010/main" val="0"/>
                </a:ext>
              </a:extLst>
            </a:blip>
            <a:stretch>
              <a:fillRect/>
            </a:stretch>
          </p:blipFill>
          <p:spPr>
            <a:xfrm>
              <a:off x="13682477" y="1765632"/>
              <a:ext cx="3219932" cy="3219932"/>
            </a:xfrm>
            <a:prstGeom prst="rect">
              <a:avLst/>
            </a:prstGeom>
          </p:spPr>
        </p:pic>
        <p:pic>
          <p:nvPicPr>
            <p:cNvPr id="22" name="Picture 21" descr="Icon&#10;&#10;Description automatically generated">
              <a:extLst>
                <a:ext uri="{FF2B5EF4-FFF2-40B4-BE49-F238E27FC236}">
                  <a16:creationId xmlns:a16="http://schemas.microsoft.com/office/drawing/2014/main" id="{FE25927D-29D5-3048-BCDC-FD0B8F858EF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1161306" y="5917537"/>
              <a:ext cx="3219932" cy="3219932"/>
            </a:xfrm>
            <a:prstGeom prst="rect">
              <a:avLst/>
            </a:prstGeom>
          </p:spPr>
        </p:pic>
        <p:pic>
          <p:nvPicPr>
            <p:cNvPr id="23" name="Picture 22" descr="Icon&#10;&#10;Description automatically generated">
              <a:extLst>
                <a:ext uri="{FF2B5EF4-FFF2-40B4-BE49-F238E27FC236}">
                  <a16:creationId xmlns:a16="http://schemas.microsoft.com/office/drawing/2014/main" id="{9F0039B3-68FD-E84D-916D-7DE6DA35A56B}"/>
                </a:ext>
              </a:extLst>
            </p:cNvPr>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2090773" y="-2855057"/>
              <a:ext cx="6689985" cy="6689985"/>
            </a:xfrm>
            <a:prstGeom prst="rect">
              <a:avLst/>
            </a:prstGeom>
            <a:effectLst>
              <a:outerShdw blurRad="50800" dist="50800" dir="5400000" algn="ctr" rotWithShape="0">
                <a:srgbClr val="000000">
                  <a:alpha val="16515"/>
                </a:srgbClr>
              </a:outerShdw>
            </a:effectLst>
          </p:spPr>
        </p:pic>
      </p:grpSp>
      <p:sp>
        <p:nvSpPr>
          <p:cNvPr id="8" name="Oval 7">
            <a:extLst>
              <a:ext uri="{FF2B5EF4-FFF2-40B4-BE49-F238E27FC236}">
                <a16:creationId xmlns:a16="http://schemas.microsoft.com/office/drawing/2014/main" id="{39CFFA9F-97B0-7E42-8792-EC0A5261B0FE}"/>
              </a:ext>
              <a:ext uri="{C183D7F6-B498-43B3-948B-1728B52AA6E4}">
                <adec:decorative xmlns:adec="http://schemas.microsoft.com/office/drawing/2017/decorative" val="1"/>
              </a:ext>
            </a:extLst>
          </p:cNvPr>
          <p:cNvSpPr/>
          <p:nvPr/>
        </p:nvSpPr>
        <p:spPr>
          <a:xfrm>
            <a:off x="-5143555" y="-1581253"/>
            <a:ext cx="10020506" cy="1002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descr="Thank you | Jeremy Anderson (janderson@ecs.org) &amp; Eric Syverson (esyverson@ecs.org)">
            <a:extLst>
              <a:ext uri="{FF2B5EF4-FFF2-40B4-BE49-F238E27FC236}">
                <a16:creationId xmlns:a16="http://schemas.microsoft.com/office/drawing/2014/main" id="{1CE172B7-036A-D242-9163-70EA9CAF1819}"/>
              </a:ext>
            </a:extLst>
          </p:cNvPr>
          <p:cNvGrpSpPr/>
          <p:nvPr/>
        </p:nvGrpSpPr>
        <p:grpSpPr>
          <a:xfrm>
            <a:off x="1470945" y="1914486"/>
            <a:ext cx="9650944" cy="2666598"/>
            <a:chOff x="1470945" y="1914486"/>
            <a:chExt cx="9650944" cy="2666598"/>
          </a:xfrm>
        </p:grpSpPr>
        <p:grpSp>
          <p:nvGrpSpPr>
            <p:cNvPr id="6" name="Group 5">
              <a:extLst>
                <a:ext uri="{FF2B5EF4-FFF2-40B4-BE49-F238E27FC236}">
                  <a16:creationId xmlns:a16="http://schemas.microsoft.com/office/drawing/2014/main" id="{10D2254B-1B15-E24C-A92A-23936F665CC7}"/>
                </a:ext>
              </a:extLst>
            </p:cNvPr>
            <p:cNvGrpSpPr/>
            <p:nvPr/>
          </p:nvGrpSpPr>
          <p:grpSpPr>
            <a:xfrm>
              <a:off x="5179971" y="2127255"/>
              <a:ext cx="5941918" cy="2036928"/>
              <a:chOff x="5017600" y="2127254"/>
              <a:chExt cx="6104287" cy="2036928"/>
            </a:xfrm>
          </p:grpSpPr>
          <p:sp>
            <p:nvSpPr>
              <p:cNvPr id="7" name="TextBox 6">
                <a:extLst>
                  <a:ext uri="{FF2B5EF4-FFF2-40B4-BE49-F238E27FC236}">
                    <a16:creationId xmlns:a16="http://schemas.microsoft.com/office/drawing/2014/main" id="{0C346ED0-BE5B-CE47-BA6B-42510C9512D7}"/>
                  </a:ext>
                </a:extLst>
              </p:cNvPr>
              <p:cNvSpPr txBox="1"/>
              <p:nvPr/>
            </p:nvSpPr>
            <p:spPr>
              <a:xfrm>
                <a:off x="5022936" y="2127254"/>
                <a:ext cx="6098951" cy="1233158"/>
              </a:xfrm>
              <a:prstGeom prst="rect">
                <a:avLst/>
              </a:prstGeom>
              <a:noFill/>
            </p:spPr>
            <p:txBody>
              <a:bodyPr wrap="square" rtlCol="0">
                <a:spAutoFit/>
              </a:bodyPr>
              <a:lstStyle/>
              <a:p>
                <a:pPr marL="0" marR="0" lvl="0" indent="0" algn="l" defTabSz="121917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600" normalizeH="0" baseline="0" noProof="0">
                    <a:ln>
                      <a:noFill/>
                    </a:ln>
                    <a:solidFill>
                      <a:prstClr val="black"/>
                    </a:solidFill>
                    <a:effectLst/>
                    <a:uLnTx/>
                    <a:uFillTx/>
                    <a:latin typeface="Century Gothic" panose="020B0502020202020204" pitchFamily="34" charset="0"/>
                    <a:ea typeface="+mn-ea"/>
                    <a:cs typeface="+mn-cs"/>
                  </a:rPr>
                  <a:t>THANK YOU!</a:t>
                </a:r>
              </a:p>
            </p:txBody>
          </p:sp>
          <p:cxnSp>
            <p:nvCxnSpPr>
              <p:cNvPr id="9" name="Straight Connector 8">
                <a:extLst>
                  <a:ext uri="{FF2B5EF4-FFF2-40B4-BE49-F238E27FC236}">
                    <a16:creationId xmlns:a16="http://schemas.microsoft.com/office/drawing/2014/main" id="{5AA1F708-4844-6C4C-ADC7-96FD1B3A7223}"/>
                  </a:ext>
                </a:extLst>
              </p:cNvPr>
              <p:cNvCxnSpPr>
                <a:cxnSpLocks/>
              </p:cNvCxnSpPr>
              <p:nvPr/>
            </p:nvCxnSpPr>
            <p:spPr>
              <a:xfrm>
                <a:off x="5022936" y="3431762"/>
                <a:ext cx="3912595" cy="0"/>
              </a:xfrm>
              <a:prstGeom prst="line">
                <a:avLst/>
              </a:prstGeom>
              <a:ln w="38100">
                <a:solidFill>
                  <a:srgbClr val="EB8C2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690CA8-8425-B34B-A5FA-3BFB9BFB6922}"/>
                  </a:ext>
                </a:extLst>
              </p:cNvPr>
              <p:cNvSpPr/>
              <p:nvPr/>
            </p:nvSpPr>
            <p:spPr>
              <a:xfrm>
                <a:off x="5017600" y="3579407"/>
                <a:ext cx="4959264" cy="5847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3200">
                  <a:solidFill>
                    <a:prstClr val="black"/>
                  </a:solidFill>
                  <a:latin typeface="Century Gothic" panose="020B0502020202020204" pitchFamily="34" charset="0"/>
                </a:endParaRPr>
              </a:p>
            </p:txBody>
          </p:sp>
        </p:grpSp>
        <p:pic>
          <p:nvPicPr>
            <p:cNvPr id="13" name="Picture 12" descr="A picture containing food&#10;&#10;Description automatically generated">
              <a:extLst>
                <a:ext uri="{FF2B5EF4-FFF2-40B4-BE49-F238E27FC236}">
                  <a16:creationId xmlns:a16="http://schemas.microsoft.com/office/drawing/2014/main" id="{CDE4B4D3-AB24-F84A-9CD9-16B590C4A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45" y="1914486"/>
              <a:ext cx="3035532" cy="2666598"/>
            </a:xfrm>
            <a:prstGeom prst="rect">
              <a:avLst/>
            </a:prstGeom>
          </p:spPr>
        </p:pic>
      </p:grpSp>
      <p:sp>
        <p:nvSpPr>
          <p:cNvPr id="2" name="TextBox 1">
            <a:extLst>
              <a:ext uri="{FF2B5EF4-FFF2-40B4-BE49-F238E27FC236}">
                <a16:creationId xmlns:a16="http://schemas.microsoft.com/office/drawing/2014/main" id="{59339491-B109-6348-2674-69D8DE820CE8}"/>
              </a:ext>
            </a:extLst>
          </p:cNvPr>
          <p:cNvSpPr txBox="1"/>
          <p:nvPr/>
        </p:nvSpPr>
        <p:spPr>
          <a:xfrm>
            <a:off x="5373383" y="3647046"/>
            <a:ext cx="4258635" cy="2246769"/>
          </a:xfrm>
          <a:prstGeom prst="rect">
            <a:avLst/>
          </a:prstGeom>
          <a:noFill/>
        </p:spPr>
        <p:txBody>
          <a:bodyPr wrap="square" rtlCol="0">
            <a:spAutoFit/>
          </a:bodyPr>
          <a:lstStyle/>
          <a:p>
            <a:r>
              <a:rPr lang="en-US" sz="2800" b="1">
                <a:latin typeface="Century Gothic" panose="020B0502020202020204" pitchFamily="34" charset="0"/>
              </a:rPr>
              <a:t>Joel Moore</a:t>
            </a:r>
          </a:p>
          <a:p>
            <a:r>
              <a:rPr lang="en-US" sz="2800">
                <a:latin typeface="Century Gothic" panose="020B0502020202020204" pitchFamily="34" charset="0"/>
              </a:rPr>
              <a:t>jmoore@ecs.org</a:t>
            </a:r>
          </a:p>
          <a:p>
            <a:endParaRPr lang="en-US" sz="2800">
              <a:latin typeface="Century Gothic" panose="020B0502020202020204" pitchFamily="34" charset="0"/>
            </a:endParaRPr>
          </a:p>
          <a:p>
            <a:r>
              <a:rPr lang="en-US" sz="2800" b="1">
                <a:latin typeface="Century Gothic" panose="020B0502020202020204" pitchFamily="34" charset="0"/>
              </a:rPr>
              <a:t>Zeke Perez Jr.</a:t>
            </a:r>
          </a:p>
          <a:p>
            <a:r>
              <a:rPr lang="en-US" sz="2800">
                <a:latin typeface="Century Gothic" panose="020B0502020202020204" pitchFamily="34" charset="0"/>
              </a:rPr>
              <a:t>zperez@ecs.org</a:t>
            </a:r>
          </a:p>
        </p:txBody>
      </p:sp>
    </p:spTree>
    <p:extLst>
      <p:ext uri="{BB962C8B-B14F-4D97-AF65-F5344CB8AC3E}">
        <p14:creationId xmlns:p14="http://schemas.microsoft.com/office/powerpoint/2010/main" val="412147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300A-B5D1-FE0F-3417-0AAFE314509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What We Do. </a:t>
            </a:r>
          </a:p>
        </p:txBody>
      </p:sp>
      <p:sp>
        <p:nvSpPr>
          <p:cNvPr id="3" name="Footer Placeholder 1">
            <a:extLst>
              <a:ext uri="{FF2B5EF4-FFF2-40B4-BE49-F238E27FC236}">
                <a16:creationId xmlns:a16="http://schemas.microsoft.com/office/drawing/2014/main" id="{597E2B6E-3662-2526-FD0A-C131B6D1CF7F}"/>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rPr>
              <a:t>|    </a:t>
            </a:r>
            <a:r>
              <a:rPr kumimoji="0" lang="en-US" sz="1100" b="0" i="0" u="none" strike="noStrike" kern="1200" cap="none" spc="0" normalizeH="0" baseline="0" noProof="0" err="1">
                <a:ln>
                  <a:noFill/>
                </a:ln>
                <a:solidFill>
                  <a:srgbClr val="796E65"/>
                </a:solidFill>
                <a:effectLst/>
                <a:uLnTx/>
                <a:uFillTx/>
                <a:latin typeface="Century Gothic" panose="020F0302020204030204"/>
                <a:ea typeface="+mn-ea"/>
                <a:cs typeface="+mn-cs"/>
              </a:rPr>
              <a:t>ecs.org</a:t>
            </a:r>
            <a:endPar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5316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D38D-E35D-9FF0-D2F0-FA238D93516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How We Do It. </a:t>
            </a:r>
          </a:p>
        </p:txBody>
      </p:sp>
      <p:sp>
        <p:nvSpPr>
          <p:cNvPr id="3" name="Footer Placeholder 1">
            <a:extLst>
              <a:ext uri="{FF2B5EF4-FFF2-40B4-BE49-F238E27FC236}">
                <a16:creationId xmlns:a16="http://schemas.microsoft.com/office/drawing/2014/main" id="{0B5645FC-EC47-4A77-DAD2-50F08505B146}"/>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rPr>
              <a:t>|    </a:t>
            </a:r>
            <a:r>
              <a:rPr kumimoji="0" lang="en-US" sz="1100" b="0" i="0" u="none" strike="noStrike" kern="1200" cap="none" spc="0" normalizeH="0" baseline="0" noProof="0" err="1">
                <a:ln>
                  <a:noFill/>
                </a:ln>
                <a:solidFill>
                  <a:srgbClr val="796E65"/>
                </a:solidFill>
                <a:effectLst/>
                <a:uLnTx/>
                <a:uFillTx/>
                <a:latin typeface="Century Gothic" panose="020F0302020204030204"/>
                <a:ea typeface="+mn-ea"/>
                <a:cs typeface="+mn-cs"/>
              </a:rPr>
              <a:t>ecs.org</a:t>
            </a:r>
            <a:endParaRPr kumimoji="0" lang="en-US" sz="1100" b="0" i="0" u="none" strike="noStrike" kern="1200" cap="none" spc="0" normalizeH="0" baseline="0" noProof="0">
              <a:ln>
                <a:noFill/>
              </a:ln>
              <a:solidFill>
                <a:srgbClr val="796E65"/>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2078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93D4-87A3-BD7F-D261-8F3857AE7B9A}"/>
              </a:ext>
            </a:extLst>
          </p:cNvPr>
          <p:cNvSpPr>
            <a:spLocks noGrp="1"/>
          </p:cNvSpPr>
          <p:nvPr>
            <p:ph type="ctrTitle"/>
          </p:nvPr>
        </p:nvSpPr>
        <p:spPr/>
        <p:txBody>
          <a:bodyPr/>
          <a:lstStyle/>
          <a:p>
            <a:r>
              <a:rPr lang="en-US"/>
              <a:t>Student Health and Wellness</a:t>
            </a:r>
          </a:p>
        </p:txBody>
      </p:sp>
      <p:sp>
        <p:nvSpPr>
          <p:cNvPr id="3" name="Subtitle 2">
            <a:extLst>
              <a:ext uri="{FF2B5EF4-FFF2-40B4-BE49-F238E27FC236}">
                <a16:creationId xmlns:a16="http://schemas.microsoft.com/office/drawing/2014/main" id="{27C227BB-E26D-B4C5-3D0B-C5908EB1B467}"/>
              </a:ext>
            </a:extLst>
          </p:cNvPr>
          <p:cNvSpPr>
            <a:spLocks noGrp="1"/>
          </p:cNvSpPr>
          <p:nvPr>
            <p:ph type="subTitle" idx="1"/>
          </p:nvPr>
        </p:nvSpPr>
        <p:spPr/>
        <p:txBody>
          <a:bodyPr/>
          <a:lstStyle/>
          <a:p>
            <a:r>
              <a:rPr lang="en-US"/>
              <a:t>What does the research say?</a:t>
            </a:r>
          </a:p>
        </p:txBody>
      </p:sp>
      <p:pic>
        <p:nvPicPr>
          <p:cNvPr id="6" name="Graphic 5" descr="Heart with pulse with solid fill">
            <a:extLst>
              <a:ext uri="{FF2B5EF4-FFF2-40B4-BE49-F238E27FC236}">
                <a16:creationId xmlns:a16="http://schemas.microsoft.com/office/drawing/2014/main" id="{845EC628-843F-0F49-9B0D-769CF0805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9365" y="1673915"/>
            <a:ext cx="3778155" cy="3778155"/>
          </a:xfrm>
          <a:prstGeom prst="rect">
            <a:avLst/>
          </a:prstGeom>
        </p:spPr>
      </p:pic>
    </p:spTree>
    <p:extLst>
      <p:ext uri="{BB962C8B-B14F-4D97-AF65-F5344CB8AC3E}">
        <p14:creationId xmlns:p14="http://schemas.microsoft.com/office/powerpoint/2010/main" val="218105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400C-AE10-23F6-DFBE-7767880ECC8B}"/>
              </a:ext>
            </a:extLst>
          </p:cNvPr>
          <p:cNvSpPr>
            <a:spLocks noGrp="1"/>
          </p:cNvSpPr>
          <p:nvPr>
            <p:ph type="title"/>
          </p:nvPr>
        </p:nvSpPr>
        <p:spPr/>
        <p:txBody>
          <a:bodyPr/>
          <a:lstStyle/>
          <a:p>
            <a:r>
              <a:rPr lang="en-US"/>
              <a:t>Sense of Belonging Survey</a:t>
            </a:r>
          </a:p>
        </p:txBody>
      </p:sp>
      <p:sp>
        <p:nvSpPr>
          <p:cNvPr id="4" name="Content Placeholder 3">
            <a:extLst>
              <a:ext uri="{FF2B5EF4-FFF2-40B4-BE49-F238E27FC236}">
                <a16:creationId xmlns:a16="http://schemas.microsoft.com/office/drawing/2014/main" id="{75D630D9-65CD-0948-7B44-A71D11AD5B2A}"/>
              </a:ext>
            </a:extLst>
          </p:cNvPr>
          <p:cNvSpPr>
            <a:spLocks noGrp="1"/>
          </p:cNvSpPr>
          <p:nvPr>
            <p:ph idx="1"/>
          </p:nvPr>
        </p:nvSpPr>
        <p:spPr/>
        <p:txBody>
          <a:bodyPr/>
          <a:lstStyle/>
          <a:p>
            <a:r>
              <a:rPr lang="en-US"/>
              <a:t>More than 40% of high school students reported feeling persistently sad or hopeless.</a:t>
            </a:r>
          </a:p>
          <a:p>
            <a:endParaRPr lang="en-US"/>
          </a:p>
          <a:p>
            <a:r>
              <a:rPr lang="en-US"/>
              <a:t>38% of students either occasionally or frequently reported being hungry but unable to afford food.</a:t>
            </a:r>
          </a:p>
          <a:p>
            <a:endParaRPr lang="en-US"/>
          </a:p>
          <a:p>
            <a:r>
              <a:rPr lang="en-US"/>
              <a:t>Over 44% of students felt that they were not able to talk to a campus mental health professional when needed. </a:t>
            </a:r>
          </a:p>
          <a:p>
            <a:endParaRPr lang="en-US"/>
          </a:p>
        </p:txBody>
      </p:sp>
    </p:spTree>
    <p:extLst>
      <p:ext uri="{BB962C8B-B14F-4D97-AF65-F5344CB8AC3E}">
        <p14:creationId xmlns:p14="http://schemas.microsoft.com/office/powerpoint/2010/main" val="310685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400C-AE10-23F6-DFBE-7767880ECC8B}"/>
              </a:ext>
            </a:extLst>
          </p:cNvPr>
          <p:cNvSpPr>
            <a:spLocks noGrp="1"/>
          </p:cNvSpPr>
          <p:nvPr>
            <p:ph type="title"/>
          </p:nvPr>
        </p:nvSpPr>
        <p:spPr/>
        <p:txBody>
          <a:bodyPr/>
          <a:lstStyle/>
          <a:p>
            <a:r>
              <a:rPr lang="en-US"/>
              <a:t>Sense of Belonging Survey</a:t>
            </a:r>
          </a:p>
        </p:txBody>
      </p:sp>
      <p:sp>
        <p:nvSpPr>
          <p:cNvPr id="4" name="Content Placeholder 3">
            <a:extLst>
              <a:ext uri="{FF2B5EF4-FFF2-40B4-BE49-F238E27FC236}">
                <a16:creationId xmlns:a16="http://schemas.microsoft.com/office/drawing/2014/main" id="{75D630D9-65CD-0948-7B44-A71D11AD5B2A}"/>
              </a:ext>
            </a:extLst>
          </p:cNvPr>
          <p:cNvSpPr>
            <a:spLocks noGrp="1"/>
          </p:cNvSpPr>
          <p:nvPr>
            <p:ph idx="1"/>
          </p:nvPr>
        </p:nvSpPr>
        <p:spPr/>
        <p:txBody>
          <a:bodyPr/>
          <a:lstStyle/>
          <a:p>
            <a:r>
              <a:rPr lang="en-US"/>
              <a:t>Only 25% of students engage in recommended amount of daily activity.</a:t>
            </a:r>
          </a:p>
          <a:p>
            <a:endParaRPr lang="en-US"/>
          </a:p>
          <a:p>
            <a:r>
              <a:rPr lang="en-US"/>
              <a:t>About half of students attend only one physical education course in a week.</a:t>
            </a:r>
          </a:p>
          <a:p>
            <a:endParaRPr lang="en-US"/>
          </a:p>
          <a:p>
            <a:r>
              <a:rPr lang="en-US"/>
              <a:t>Certain student groups more at-risk</a:t>
            </a:r>
          </a:p>
        </p:txBody>
      </p:sp>
    </p:spTree>
    <p:extLst>
      <p:ext uri="{BB962C8B-B14F-4D97-AF65-F5344CB8AC3E}">
        <p14:creationId xmlns:p14="http://schemas.microsoft.com/office/powerpoint/2010/main" val="30869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D4A6-0217-48E0-60A4-C90E41B2BF9B}"/>
              </a:ext>
            </a:extLst>
          </p:cNvPr>
          <p:cNvSpPr>
            <a:spLocks noGrp="1"/>
          </p:cNvSpPr>
          <p:nvPr>
            <p:ph type="title"/>
          </p:nvPr>
        </p:nvSpPr>
        <p:spPr>
          <a:xfrm>
            <a:off x="838200" y="2759982"/>
            <a:ext cx="10515600" cy="955675"/>
          </a:xfrm>
        </p:spPr>
        <p:txBody>
          <a:bodyPr/>
          <a:lstStyle/>
          <a:p>
            <a:pPr algn="ctr"/>
            <a:r>
              <a:rPr lang="en-US"/>
              <a:t>But it’s not all doom and gloom!</a:t>
            </a:r>
          </a:p>
        </p:txBody>
      </p:sp>
    </p:spTree>
    <p:extLst>
      <p:ext uri="{BB962C8B-B14F-4D97-AF65-F5344CB8AC3E}">
        <p14:creationId xmlns:p14="http://schemas.microsoft.com/office/powerpoint/2010/main" val="262906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A09A1560-62AA-CF4D-83ED-A6611AC431B0}" vid="{7861DDEC-BB23-1D41-8E0B-8EF4D0471AC3}"/>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14DA26EA-E890-1445-8E25-A67293FDBD92}" vid="{5E6C5587-EE40-194A-B056-62010B5B41F0}"/>
    </a:ext>
  </a:extLst>
</a:theme>
</file>

<file path=ppt/theme/theme14.xml><?xml version="1.0" encoding="utf-8"?>
<a:theme xmlns:a="http://schemas.openxmlformats.org/drawingml/2006/main" name="7_Custom Design">
  <a:themeElements>
    <a:clrScheme name="Purple Hyperlin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E297A"/>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A61ED7AF-44E7-904F-BB76-7D69BB16AFE4}" vid="{E9618DC6-A89D-6E4D-8587-22D040D253A3}"/>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23077"/>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Purple Hyperlink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33077"/>
      </a:hlink>
      <a:folHlink>
        <a:srgbClr val="8330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14DA26EA-E890-1445-8E25-A67293FDBD92}" vid="{90934E0B-7FD8-F14F-B41A-5FB3AA84A4D1}"/>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CD355D4E7EDD4591213C58703802E2" ma:contentTypeVersion="6" ma:contentTypeDescription="Create a new document." ma:contentTypeScope="" ma:versionID="7f51d6356eabfc635758b82f5801b5e6">
  <xsd:schema xmlns:xsd="http://www.w3.org/2001/XMLSchema" xmlns:xs="http://www.w3.org/2001/XMLSchema" xmlns:p="http://schemas.microsoft.com/office/2006/metadata/properties" xmlns:ns2="08e5d04f-b77f-47fd-a9b1-25efde9f9eeb" targetNamespace="http://schemas.microsoft.com/office/2006/metadata/properties" ma:root="true" ma:fieldsID="48b6955b18d8ca4b3fd01f108e9c6a2c" ns2:_="">
    <xsd:import namespace="08e5d04f-b77f-47fd-a9b1-25efde9f9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5d04f-b77f-47fd-a9b1-25efde9f9e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FD8AE0-5CFC-413B-84E8-52A497000D3C}">
  <ds:schemaRefs>
    <ds:schemaRef ds:uri="http://schemas.microsoft.com/sharepoint/v3/contenttype/forms"/>
  </ds:schemaRefs>
</ds:datastoreItem>
</file>

<file path=customXml/itemProps2.xml><?xml version="1.0" encoding="utf-8"?>
<ds:datastoreItem xmlns:ds="http://schemas.openxmlformats.org/officeDocument/2006/customXml" ds:itemID="{A59FF020-7CB3-4EAD-B423-526BF0A4D74E}">
  <ds:schemaRefs>
    <ds:schemaRef ds:uri="08e5d04f-b77f-47fd-a9b1-25efde9f9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2A91F5-2CFB-408B-9760-BDC94B3F7CF0}">
  <ds:schemaRefs>
    <ds:schemaRef ds:uri="http://purl.org/dc/terms/"/>
    <ds:schemaRef ds:uri="http://schemas.microsoft.com/office/2006/metadata/properties"/>
    <ds:schemaRef ds:uri="http://schemas.microsoft.com/office/2006/documentManagement/types"/>
    <ds:schemaRef ds:uri="08e5d04f-b77f-47fd-a9b1-25efde9f9eeb"/>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TotalTime>
  <Words>5047</Words>
  <Application>Microsoft Office PowerPoint</Application>
  <PresentationFormat>Widescreen</PresentationFormat>
  <Paragraphs>322</Paragraphs>
  <Slides>37</Slides>
  <Notes>37</Notes>
  <HiddenSlides>0</HiddenSlides>
  <MMClips>1</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37</vt:i4>
      </vt:variant>
    </vt:vector>
  </HeadingPairs>
  <TitlesOfParts>
    <vt:vector size="63" baseType="lpstr">
      <vt:lpstr>Arial</vt:lpstr>
      <vt:lpstr>Calibri</vt:lpstr>
      <vt:lpstr>Calibri Light</vt:lpstr>
      <vt:lpstr>Century Gothic</vt:lpstr>
      <vt:lpstr>Courier New</vt:lpstr>
      <vt:lpstr>freight-text-pro</vt:lpstr>
      <vt:lpstr>Gotham Bold</vt:lpstr>
      <vt:lpstr>Gotham Book</vt:lpstr>
      <vt:lpstr>Open Sans</vt:lpstr>
      <vt:lpstr>Segoe UI</vt:lpstr>
      <vt:lpstr>Symbol</vt:lpstr>
      <vt:lpstr>Times New Roman</vt:lpstr>
      <vt:lpstr>Office Theme</vt:lpstr>
      <vt:lpstr>1_Custom Design</vt:lpstr>
      <vt:lpstr>4_Custom Design</vt:lpstr>
      <vt:lpstr>5_Custom Design</vt:lpstr>
      <vt:lpstr>2_Custom Design</vt:lpstr>
      <vt:lpstr>Custom Design</vt:lpstr>
      <vt:lpstr>3_Custom Design</vt:lpstr>
      <vt:lpstr>6_Custom Design</vt:lpstr>
      <vt:lpstr>8_Custom Design</vt:lpstr>
      <vt:lpstr>9_Custom Design</vt:lpstr>
      <vt:lpstr>10_Custom Design</vt:lpstr>
      <vt:lpstr>11_Custom Design</vt:lpstr>
      <vt:lpstr>4_Custom Design</vt:lpstr>
      <vt:lpstr>7_Custom Design</vt:lpstr>
      <vt:lpstr>National Education Policy Trends in Student Wellness</vt:lpstr>
      <vt:lpstr>Joel Moore and Zeke Perez Jr.</vt:lpstr>
      <vt:lpstr>Who We Are. </vt:lpstr>
      <vt:lpstr>What We Do. </vt:lpstr>
      <vt:lpstr>How We Do It. </vt:lpstr>
      <vt:lpstr>Student Health and Wellness</vt:lpstr>
      <vt:lpstr>Sense of Belonging Survey</vt:lpstr>
      <vt:lpstr>Sense of Belonging Survey</vt:lpstr>
      <vt:lpstr>But it’s not all doom and gloom!</vt:lpstr>
      <vt:lpstr>Student Health and Wellness</vt:lpstr>
      <vt:lpstr>Policy Levers</vt:lpstr>
      <vt:lpstr>State Trends in Education Policy</vt:lpstr>
      <vt:lpstr>2024 State of the State Trends</vt:lpstr>
      <vt:lpstr>Governors’ Top Education Priorities</vt:lpstr>
      <vt:lpstr>Student Health &amp; Wellness Policy Trends</vt:lpstr>
      <vt:lpstr>Physical Health Trends</vt:lpstr>
      <vt:lpstr>Oklahoma</vt:lpstr>
      <vt:lpstr>Virginia</vt:lpstr>
      <vt:lpstr>Mental Health Trends</vt:lpstr>
      <vt:lpstr>Illinois</vt:lpstr>
      <vt:lpstr>Colorado</vt:lpstr>
      <vt:lpstr>Mental Health Professionals</vt:lpstr>
      <vt:lpstr>School Health Professional Ratios</vt:lpstr>
      <vt:lpstr>Mental Health Professionals</vt:lpstr>
      <vt:lpstr>Delaware</vt:lpstr>
      <vt:lpstr>Virginia</vt:lpstr>
      <vt:lpstr>Other Wellbeing Trends</vt:lpstr>
      <vt:lpstr>Other Wellbeing Trends</vt:lpstr>
      <vt:lpstr>Ohio</vt:lpstr>
      <vt:lpstr>Wisconsin</vt:lpstr>
      <vt:lpstr>Innovative Approaches</vt:lpstr>
      <vt:lpstr>Innovative Approaches</vt:lpstr>
      <vt:lpstr>Innovative Approaches</vt:lpstr>
      <vt:lpstr>Innovative Approaches</vt:lpstr>
      <vt:lpstr>Innovative Approaches</vt:lpstr>
      <vt:lpstr>Closing Thoughts</vt:lpstr>
      <vt:lpstr>Education Commission of the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Matters 2024</dc:title>
  <dc:creator>Lauren Bloomquist</dc:creator>
  <cp:lastModifiedBy>Falconer, Matthew</cp:lastModifiedBy>
  <cp:revision>2</cp:revision>
  <cp:lastPrinted>2023-04-11T13:37:52Z</cp:lastPrinted>
  <dcterms:created xsi:type="dcterms:W3CDTF">2023-03-27T14:27:14Z</dcterms:created>
  <dcterms:modified xsi:type="dcterms:W3CDTF">2024-10-21T13:29:26Z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0x0101001ACD355D4E7EDD4591213C58703802E2</vt:lpwstr>
  </property>
  <property fmtid="{D5CDD505-2E9C-101B-9397-08002B2CF9AE}" pid="3" name="MediaServiceImageTags">
    <vt:lpwstr/>
  </property>
</Properties>
</file>