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data10.xml" ContentType="application/vnd.openxmlformats-officedocument.drawingml.diagramData+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60.xml" ContentType="application/vnd.openxmlformats-officedocument.presentationml.notesSlid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50.xml" ContentType="application/vnd.openxmlformats-officedocument.presentationml.notesSlide+xml"/>
  <Override PartName="/ppt/diagrams/layout15.xml" ContentType="application/vnd.openxmlformats-officedocument.drawingml.diagramLayout+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diagrams/quickStyle16.xml" ContentType="application/vnd.openxmlformats-officedocument.drawingml.diagramStyl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diagrams/data11.xml" ContentType="application/vnd.openxmlformats-officedocument.drawingml.diagramData+xml"/>
  <Override PartName="/ppt/notesSlides/notesSlide83.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 id="2147483723" r:id="rId3"/>
  </p:sldMasterIdLst>
  <p:notesMasterIdLst>
    <p:notesMasterId r:id="rId91"/>
  </p:notesMasterIdLst>
  <p:handoutMasterIdLst>
    <p:handoutMasterId r:id="rId92"/>
  </p:handoutMasterIdLst>
  <p:sldIdLst>
    <p:sldId id="370" r:id="rId4"/>
    <p:sldId id="385" r:id="rId5"/>
    <p:sldId id="386" r:id="rId6"/>
    <p:sldId id="387" r:id="rId7"/>
    <p:sldId id="476" r:id="rId8"/>
    <p:sldId id="477" r:id="rId9"/>
    <p:sldId id="390" r:id="rId10"/>
    <p:sldId id="391" r:id="rId11"/>
    <p:sldId id="392" r:id="rId12"/>
    <p:sldId id="393" r:id="rId13"/>
    <p:sldId id="394" r:id="rId14"/>
    <p:sldId id="395" r:id="rId15"/>
    <p:sldId id="396" r:id="rId16"/>
    <p:sldId id="397" r:id="rId17"/>
    <p:sldId id="398" r:id="rId18"/>
    <p:sldId id="399" r:id="rId19"/>
    <p:sldId id="478" r:id="rId20"/>
    <p:sldId id="479" r:id="rId21"/>
    <p:sldId id="483" r:id="rId22"/>
    <p:sldId id="470" r:id="rId23"/>
    <p:sldId id="481"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82" r:id="rId47"/>
    <p:sldId id="428" r:id="rId48"/>
    <p:sldId id="429" r:id="rId49"/>
    <p:sldId id="430" r:id="rId50"/>
    <p:sldId id="431" r:id="rId51"/>
    <p:sldId id="432" r:id="rId52"/>
    <p:sldId id="433" r:id="rId53"/>
    <p:sldId id="434" r:id="rId54"/>
    <p:sldId id="435" r:id="rId55"/>
    <p:sldId id="436" r:id="rId56"/>
    <p:sldId id="437" r:id="rId57"/>
    <p:sldId id="438" r:id="rId58"/>
    <p:sldId id="439" r:id="rId59"/>
    <p:sldId id="440" r:id="rId60"/>
    <p:sldId id="441" r:id="rId61"/>
    <p:sldId id="442" r:id="rId62"/>
    <p:sldId id="443" r:id="rId63"/>
    <p:sldId id="444" r:id="rId64"/>
    <p:sldId id="445" r:id="rId65"/>
    <p:sldId id="484" r:id="rId66"/>
    <p:sldId id="447" r:id="rId67"/>
    <p:sldId id="448" r:id="rId68"/>
    <p:sldId id="473" r:id="rId69"/>
    <p:sldId id="450" r:id="rId70"/>
    <p:sldId id="451" r:id="rId71"/>
    <p:sldId id="452" r:id="rId72"/>
    <p:sldId id="453" r:id="rId73"/>
    <p:sldId id="454" r:id="rId74"/>
    <p:sldId id="474" r:id="rId75"/>
    <p:sldId id="456" r:id="rId76"/>
    <p:sldId id="457" r:id="rId77"/>
    <p:sldId id="458" r:id="rId78"/>
    <p:sldId id="459" r:id="rId79"/>
    <p:sldId id="460" r:id="rId80"/>
    <p:sldId id="461" r:id="rId81"/>
    <p:sldId id="462" r:id="rId82"/>
    <p:sldId id="463" r:id="rId83"/>
    <p:sldId id="464" r:id="rId84"/>
    <p:sldId id="465" r:id="rId85"/>
    <p:sldId id="466" r:id="rId86"/>
    <p:sldId id="467" r:id="rId87"/>
    <p:sldId id="468" r:id="rId88"/>
    <p:sldId id="485" r:id="rId89"/>
    <p:sldId id="469" r:id="rId9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 xmlns:p15="http://schemas.microsoft.com/office/powerpoint/2012/main" userId="S-1-5-21-1417001333-1682526488-839522115-32878" providerId="AD"/>
      </p:ext>
    </p:extLst>
  </p:cmAuthor>
  <p:cmAuthor id="3" name="Kelley, Nora" initials="KN" lastIdx="1" clrIdx="3">
    <p:extLst>
      <p:ext uri="{19B8F6BF-5375-455C-9EA6-DF929625EA0E}">
        <p15:presenceInfo xmlns="" xmlns:p15="http://schemas.microsoft.com/office/powerpoint/2012/main" userId="S-1-5-21-1417001333-1682526488-839522115-26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69268"/>
    <a:srgbClr val="0000FF"/>
    <a:srgbClr val="FFFF85"/>
    <a:srgbClr val="DF8045"/>
    <a:srgbClr val="FFC000"/>
    <a:srgbClr val="32C658"/>
    <a:srgbClr val="D4ECBA"/>
    <a:srgbClr val="92D050"/>
    <a:srgbClr val="9BBB59"/>
    <a:srgbClr val="E6E6E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0" autoAdjust="0"/>
    <p:restoredTop sz="86355" autoAdjust="0"/>
  </p:normalViewPr>
  <p:slideViewPr>
    <p:cSldViewPr snapToGrid="0">
      <p:cViewPr>
        <p:scale>
          <a:sx n="50" d="100"/>
          <a:sy n="50" d="100"/>
        </p:scale>
        <p:origin x="-1068" y="-22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88" d="100"/>
          <a:sy n="88" d="100"/>
        </p:scale>
        <p:origin x="3696" y="96"/>
      </p:cViewPr>
      <p:guideLst>
        <p:guide orient="horz" pos="2880"/>
        <p:guide orient="horz" pos="2932"/>
        <p:guide pos="2160"/>
        <p:guide pos="2212"/>
      </p:guideLst>
    </p:cSldViewPr>
  </p:notesViewPr>
  <p:gridSpacing cx="39014400" cy="390144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43EE2-690A-40EE-9E2C-45A51770530E}" type="doc">
      <dgm:prSet loTypeId="urn:microsoft.com/office/officeart/2005/8/layout/venn1" loCatId="relationship" qsTypeId="urn:microsoft.com/office/officeart/2005/8/quickstyle/simple1" qsCatId="simple" csTypeId="urn:microsoft.com/office/officeart/2005/8/colors/accent1_2" csCatId="accent1" phldr="1"/>
      <dgm:spPr/>
    </dgm:pt>
    <dgm:pt modelId="{892AC74F-8EB7-4A03-9AA1-C7F1E43F3689}">
      <dgm:prSet phldrT="[Text]"/>
      <dgm:spPr>
        <a:solidFill>
          <a:srgbClr val="FFC000"/>
        </a:solidFill>
      </dgm:spPr>
      <dgm:t>
        <a:bodyPr/>
        <a:lstStyle/>
        <a:p>
          <a:pPr algn="ctr"/>
          <a:r>
            <a:rPr lang="en-US" dirty="0" smtClean="0"/>
            <a:t>     Past	</a:t>
          </a:r>
          <a:endParaRPr lang="en-US" dirty="0"/>
        </a:p>
      </dgm:t>
    </dgm:pt>
    <dgm:pt modelId="{62B9DD26-4653-4DB6-BC24-954B1C71FAE8}" type="parTrans" cxnId="{6334EEFC-20C3-4AA3-87C9-3B8FDDF3C377}">
      <dgm:prSet/>
      <dgm:spPr/>
      <dgm:t>
        <a:bodyPr/>
        <a:lstStyle/>
        <a:p>
          <a:endParaRPr lang="en-US"/>
        </a:p>
      </dgm:t>
    </dgm:pt>
    <dgm:pt modelId="{6CC77C6D-A89F-432B-8236-5193449C660E}" type="sibTrans" cxnId="{6334EEFC-20C3-4AA3-87C9-3B8FDDF3C377}">
      <dgm:prSet/>
      <dgm:spPr/>
      <dgm:t>
        <a:bodyPr/>
        <a:lstStyle/>
        <a:p>
          <a:endParaRPr lang="en-US"/>
        </a:p>
      </dgm:t>
    </dgm:pt>
    <dgm:pt modelId="{94D9597A-DB1D-4D09-827F-5412B93233FD}">
      <dgm:prSet phldrT="[Text]"/>
      <dgm:spPr>
        <a:solidFill>
          <a:schemeClr val="accent5">
            <a:lumMod val="75000"/>
            <a:alpha val="50000"/>
          </a:schemeClr>
        </a:solidFill>
      </dgm:spPr>
      <dgm:t>
        <a:bodyPr/>
        <a:lstStyle/>
        <a:p>
          <a:r>
            <a:rPr lang="en-US" dirty="0" smtClean="0"/>
            <a:t>Present</a:t>
          </a:r>
          <a:endParaRPr lang="en-US" dirty="0"/>
        </a:p>
      </dgm:t>
    </dgm:pt>
    <dgm:pt modelId="{6CDB78A5-BA57-46A6-A3F0-F400E49EA10A}" type="parTrans" cxnId="{FA01B506-28C6-49EF-81B7-408BA4F8B7F9}">
      <dgm:prSet/>
      <dgm:spPr/>
      <dgm:t>
        <a:bodyPr/>
        <a:lstStyle/>
        <a:p>
          <a:endParaRPr lang="en-US"/>
        </a:p>
      </dgm:t>
    </dgm:pt>
    <dgm:pt modelId="{8BA98A87-E7DD-4171-9D70-F88E65893113}" type="sibTrans" cxnId="{FA01B506-28C6-49EF-81B7-408BA4F8B7F9}">
      <dgm:prSet/>
      <dgm:spPr/>
      <dgm:t>
        <a:bodyPr/>
        <a:lstStyle/>
        <a:p>
          <a:endParaRPr lang="en-US"/>
        </a:p>
      </dgm:t>
    </dgm:pt>
    <dgm:pt modelId="{2D4F268D-2C98-492B-870A-980E5A664EBC}" type="pres">
      <dgm:prSet presAssocID="{2D643EE2-690A-40EE-9E2C-45A51770530E}" presName="compositeShape" presStyleCnt="0">
        <dgm:presLayoutVars>
          <dgm:chMax val="7"/>
          <dgm:dir/>
          <dgm:resizeHandles val="exact"/>
        </dgm:presLayoutVars>
      </dgm:prSet>
      <dgm:spPr/>
    </dgm:pt>
    <dgm:pt modelId="{AC2E9825-214F-4AA6-805C-DFB83BBE8F3E}" type="pres">
      <dgm:prSet presAssocID="{892AC74F-8EB7-4A03-9AA1-C7F1E43F3689}" presName="circ1" presStyleLbl="vennNode1" presStyleIdx="0" presStyleCnt="2"/>
      <dgm:spPr/>
      <dgm:t>
        <a:bodyPr/>
        <a:lstStyle/>
        <a:p>
          <a:endParaRPr lang="en-US"/>
        </a:p>
      </dgm:t>
    </dgm:pt>
    <dgm:pt modelId="{659283BD-46EC-43C7-9658-E6C7EF8A4306}" type="pres">
      <dgm:prSet presAssocID="{892AC74F-8EB7-4A03-9AA1-C7F1E43F3689}" presName="circ1Tx" presStyleLbl="revTx" presStyleIdx="0" presStyleCnt="0">
        <dgm:presLayoutVars>
          <dgm:chMax val="0"/>
          <dgm:chPref val="0"/>
          <dgm:bulletEnabled val="1"/>
        </dgm:presLayoutVars>
      </dgm:prSet>
      <dgm:spPr/>
      <dgm:t>
        <a:bodyPr/>
        <a:lstStyle/>
        <a:p>
          <a:endParaRPr lang="en-US"/>
        </a:p>
      </dgm:t>
    </dgm:pt>
    <dgm:pt modelId="{94131E21-75DF-44BE-8521-743DE3139FC6}" type="pres">
      <dgm:prSet presAssocID="{94D9597A-DB1D-4D09-827F-5412B93233FD}" presName="circ2" presStyleLbl="vennNode1" presStyleIdx="1" presStyleCnt="2"/>
      <dgm:spPr/>
      <dgm:t>
        <a:bodyPr/>
        <a:lstStyle/>
        <a:p>
          <a:endParaRPr lang="en-US"/>
        </a:p>
      </dgm:t>
    </dgm:pt>
    <dgm:pt modelId="{BF957E58-1F3C-4F64-B272-FE2FF2B734FE}" type="pres">
      <dgm:prSet presAssocID="{94D9597A-DB1D-4D09-827F-5412B93233FD}" presName="circ2Tx" presStyleLbl="revTx" presStyleIdx="0" presStyleCnt="0">
        <dgm:presLayoutVars>
          <dgm:chMax val="0"/>
          <dgm:chPref val="0"/>
          <dgm:bulletEnabled val="1"/>
        </dgm:presLayoutVars>
      </dgm:prSet>
      <dgm:spPr/>
      <dgm:t>
        <a:bodyPr/>
        <a:lstStyle/>
        <a:p>
          <a:endParaRPr lang="en-US"/>
        </a:p>
      </dgm:t>
    </dgm:pt>
  </dgm:ptLst>
  <dgm:cxnLst>
    <dgm:cxn modelId="{619E48E6-9A3C-472B-B248-8F8248FC81D6}" type="presOf" srcId="{94D9597A-DB1D-4D09-827F-5412B93233FD}" destId="{94131E21-75DF-44BE-8521-743DE3139FC6}" srcOrd="0" destOrd="0" presId="urn:microsoft.com/office/officeart/2005/8/layout/venn1"/>
    <dgm:cxn modelId="{AB75401C-125D-45BD-8FA8-8514EB739994}" type="presOf" srcId="{94D9597A-DB1D-4D09-827F-5412B93233FD}" destId="{BF957E58-1F3C-4F64-B272-FE2FF2B734FE}" srcOrd="1" destOrd="0" presId="urn:microsoft.com/office/officeart/2005/8/layout/venn1"/>
    <dgm:cxn modelId="{8410EF2D-80D9-4F07-A3E7-47E4D14FA1FF}" type="presOf" srcId="{892AC74F-8EB7-4A03-9AA1-C7F1E43F3689}" destId="{AC2E9825-214F-4AA6-805C-DFB83BBE8F3E}" srcOrd="0" destOrd="0" presId="urn:microsoft.com/office/officeart/2005/8/layout/venn1"/>
    <dgm:cxn modelId="{6334EEFC-20C3-4AA3-87C9-3B8FDDF3C377}" srcId="{2D643EE2-690A-40EE-9E2C-45A51770530E}" destId="{892AC74F-8EB7-4A03-9AA1-C7F1E43F3689}" srcOrd="0" destOrd="0" parTransId="{62B9DD26-4653-4DB6-BC24-954B1C71FAE8}" sibTransId="{6CC77C6D-A89F-432B-8236-5193449C660E}"/>
    <dgm:cxn modelId="{FA01B506-28C6-49EF-81B7-408BA4F8B7F9}" srcId="{2D643EE2-690A-40EE-9E2C-45A51770530E}" destId="{94D9597A-DB1D-4D09-827F-5412B93233FD}" srcOrd="1" destOrd="0" parTransId="{6CDB78A5-BA57-46A6-A3F0-F400E49EA10A}" sibTransId="{8BA98A87-E7DD-4171-9D70-F88E65893113}"/>
    <dgm:cxn modelId="{2A36E71D-7AED-4EEE-BE7A-687C6A1B2207}" type="presOf" srcId="{2D643EE2-690A-40EE-9E2C-45A51770530E}" destId="{2D4F268D-2C98-492B-870A-980E5A664EBC}" srcOrd="0" destOrd="0" presId="urn:microsoft.com/office/officeart/2005/8/layout/venn1"/>
    <dgm:cxn modelId="{26B3B4F9-D0D2-4C01-94A2-175E085DE586}" type="presOf" srcId="{892AC74F-8EB7-4A03-9AA1-C7F1E43F3689}" destId="{659283BD-46EC-43C7-9658-E6C7EF8A4306}" srcOrd="1" destOrd="0" presId="urn:microsoft.com/office/officeart/2005/8/layout/venn1"/>
    <dgm:cxn modelId="{74187215-AF09-4F21-8F88-4E20AEBDA9B8}" type="presParOf" srcId="{2D4F268D-2C98-492B-870A-980E5A664EBC}" destId="{AC2E9825-214F-4AA6-805C-DFB83BBE8F3E}" srcOrd="0" destOrd="0" presId="urn:microsoft.com/office/officeart/2005/8/layout/venn1"/>
    <dgm:cxn modelId="{10D64B68-E913-4AAD-81C5-68BAA932981D}" type="presParOf" srcId="{2D4F268D-2C98-492B-870A-980E5A664EBC}" destId="{659283BD-46EC-43C7-9658-E6C7EF8A4306}" srcOrd="1" destOrd="0" presId="urn:microsoft.com/office/officeart/2005/8/layout/venn1"/>
    <dgm:cxn modelId="{3581925E-D3DE-4FDD-974F-162EAE5C65F2}" type="presParOf" srcId="{2D4F268D-2C98-492B-870A-980E5A664EBC}" destId="{94131E21-75DF-44BE-8521-743DE3139FC6}" srcOrd="2" destOrd="0" presId="urn:microsoft.com/office/officeart/2005/8/layout/venn1"/>
    <dgm:cxn modelId="{79AC3EC9-34BD-4482-9E59-D10862FA44C6}" type="presParOf" srcId="{2D4F268D-2C98-492B-870A-980E5A664EBC}" destId="{BF957E58-1F3C-4F64-B272-FE2FF2B734FE}" srcOrd="3" destOrd="0" presId="urn:microsoft.com/office/officeart/2005/8/layout/ven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2BDEDF-B6D1-47A6-9734-DD2D3F906BA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1B4DE985-B7C5-48C7-B3E3-E532AA864571}">
      <dgm:prSet phldrT="[Text]"/>
      <dgm:spPr/>
      <dgm:t>
        <a:bodyPr/>
        <a:lstStyle/>
        <a:p>
          <a:r>
            <a:rPr lang="en-US" dirty="0" smtClean="0"/>
            <a:t>With your grade level team, create a two sentence summary of what the practice will look like in YOUR classroom. </a:t>
          </a:r>
          <a:endParaRPr lang="en-US" dirty="0"/>
        </a:p>
      </dgm:t>
    </dgm:pt>
    <dgm:pt modelId="{B7346425-65E4-4B72-81C5-C6E13468C6A4}" type="parTrans" cxnId="{9D2D77F2-0711-4827-8AB7-F7FF21B525ED}">
      <dgm:prSet/>
      <dgm:spPr/>
      <dgm:t>
        <a:bodyPr/>
        <a:lstStyle/>
        <a:p>
          <a:endParaRPr lang="en-US"/>
        </a:p>
      </dgm:t>
    </dgm:pt>
    <dgm:pt modelId="{3EFF6926-1B3D-4516-BFF8-1600CE6476D6}" type="sibTrans" cxnId="{9D2D77F2-0711-4827-8AB7-F7FF21B525ED}">
      <dgm:prSet/>
      <dgm:spPr/>
      <dgm:t>
        <a:bodyPr/>
        <a:lstStyle/>
        <a:p>
          <a:endParaRPr lang="en-US"/>
        </a:p>
      </dgm:t>
    </dgm:pt>
    <dgm:pt modelId="{C6826484-DC8E-4970-BD0C-A2D2B6E2A2A9}">
      <dgm:prSet phldrT="[Text]"/>
      <dgm:spPr/>
      <dgm:t>
        <a:bodyPr/>
        <a:lstStyle/>
        <a:p>
          <a:r>
            <a:rPr lang="en-US" dirty="0" smtClean="0"/>
            <a:t>Write your summary on the designated chart paper. </a:t>
          </a:r>
          <a:endParaRPr lang="en-US" dirty="0"/>
        </a:p>
      </dgm:t>
    </dgm:pt>
    <dgm:pt modelId="{FA054F09-8522-47AD-B0AD-2F8DC44F862B}" type="parTrans" cxnId="{EDB4F8B8-94F1-4BF7-8CA0-5A1BDF6E20FC}">
      <dgm:prSet/>
      <dgm:spPr/>
      <dgm:t>
        <a:bodyPr/>
        <a:lstStyle/>
        <a:p>
          <a:endParaRPr lang="en-US"/>
        </a:p>
      </dgm:t>
    </dgm:pt>
    <dgm:pt modelId="{E269F56B-B60D-46DD-9AEC-91D742FEB9FF}" type="sibTrans" cxnId="{EDB4F8B8-94F1-4BF7-8CA0-5A1BDF6E20FC}">
      <dgm:prSet/>
      <dgm:spPr/>
      <dgm:t>
        <a:bodyPr/>
        <a:lstStyle/>
        <a:p>
          <a:endParaRPr lang="en-US"/>
        </a:p>
      </dgm:t>
    </dgm:pt>
    <dgm:pt modelId="{4354658D-72A5-40C3-A45E-F5B7C92C6AE6}" type="pres">
      <dgm:prSet presAssocID="{3D2BDEDF-B6D1-47A6-9734-DD2D3F906BA9}" presName="linear" presStyleCnt="0">
        <dgm:presLayoutVars>
          <dgm:animLvl val="lvl"/>
          <dgm:resizeHandles val="exact"/>
        </dgm:presLayoutVars>
      </dgm:prSet>
      <dgm:spPr/>
      <dgm:t>
        <a:bodyPr/>
        <a:lstStyle/>
        <a:p>
          <a:endParaRPr lang="en-US"/>
        </a:p>
      </dgm:t>
    </dgm:pt>
    <dgm:pt modelId="{11ABC5AE-81B1-45E7-9064-3D6BACA8A9E4}" type="pres">
      <dgm:prSet presAssocID="{1B4DE985-B7C5-48C7-B3E3-E532AA864571}" presName="parentText" presStyleLbl="node1" presStyleIdx="0" presStyleCnt="2" custLinFactNeighborY="-5356">
        <dgm:presLayoutVars>
          <dgm:chMax val="0"/>
          <dgm:bulletEnabled val="1"/>
        </dgm:presLayoutVars>
      </dgm:prSet>
      <dgm:spPr/>
      <dgm:t>
        <a:bodyPr/>
        <a:lstStyle/>
        <a:p>
          <a:endParaRPr lang="en-US"/>
        </a:p>
      </dgm:t>
    </dgm:pt>
    <dgm:pt modelId="{7528B547-3D0F-41C2-85A3-BAC5AAE299E1}" type="pres">
      <dgm:prSet presAssocID="{3EFF6926-1B3D-4516-BFF8-1600CE6476D6}" presName="spacer" presStyleCnt="0"/>
      <dgm:spPr/>
      <dgm:t>
        <a:bodyPr/>
        <a:lstStyle/>
        <a:p>
          <a:endParaRPr lang="en-US"/>
        </a:p>
      </dgm:t>
    </dgm:pt>
    <dgm:pt modelId="{99FB7DDE-0973-4BB4-AFAB-2BE152F0040A}" type="pres">
      <dgm:prSet presAssocID="{C6826484-DC8E-4970-BD0C-A2D2B6E2A2A9}" presName="parentText" presStyleLbl="node1" presStyleIdx="1" presStyleCnt="2" custLinFactNeighborY="-22809">
        <dgm:presLayoutVars>
          <dgm:chMax val="0"/>
          <dgm:bulletEnabled val="1"/>
        </dgm:presLayoutVars>
      </dgm:prSet>
      <dgm:spPr/>
      <dgm:t>
        <a:bodyPr/>
        <a:lstStyle/>
        <a:p>
          <a:endParaRPr lang="en-US"/>
        </a:p>
      </dgm:t>
    </dgm:pt>
  </dgm:ptLst>
  <dgm:cxnLst>
    <dgm:cxn modelId="{F151D4E3-4B3B-4077-BF1E-FBEBE68A7B5C}" type="presOf" srcId="{3D2BDEDF-B6D1-47A6-9734-DD2D3F906BA9}" destId="{4354658D-72A5-40C3-A45E-F5B7C92C6AE6}" srcOrd="0" destOrd="0" presId="urn:microsoft.com/office/officeart/2005/8/layout/vList2"/>
    <dgm:cxn modelId="{EDB4F8B8-94F1-4BF7-8CA0-5A1BDF6E20FC}" srcId="{3D2BDEDF-B6D1-47A6-9734-DD2D3F906BA9}" destId="{C6826484-DC8E-4970-BD0C-A2D2B6E2A2A9}" srcOrd="1" destOrd="0" parTransId="{FA054F09-8522-47AD-B0AD-2F8DC44F862B}" sibTransId="{E269F56B-B60D-46DD-9AEC-91D742FEB9FF}"/>
    <dgm:cxn modelId="{810058E4-2E39-4C01-8236-4C99BB78C73D}" type="presOf" srcId="{C6826484-DC8E-4970-BD0C-A2D2B6E2A2A9}" destId="{99FB7DDE-0973-4BB4-AFAB-2BE152F0040A}" srcOrd="0" destOrd="0" presId="urn:microsoft.com/office/officeart/2005/8/layout/vList2"/>
    <dgm:cxn modelId="{393432FB-EA8B-4CBC-9CC7-E912C5001A15}" type="presOf" srcId="{1B4DE985-B7C5-48C7-B3E3-E532AA864571}" destId="{11ABC5AE-81B1-45E7-9064-3D6BACA8A9E4}" srcOrd="0" destOrd="0" presId="urn:microsoft.com/office/officeart/2005/8/layout/vList2"/>
    <dgm:cxn modelId="{9D2D77F2-0711-4827-8AB7-F7FF21B525ED}" srcId="{3D2BDEDF-B6D1-47A6-9734-DD2D3F906BA9}" destId="{1B4DE985-B7C5-48C7-B3E3-E532AA864571}" srcOrd="0" destOrd="0" parTransId="{B7346425-65E4-4B72-81C5-C6E13468C6A4}" sibTransId="{3EFF6926-1B3D-4516-BFF8-1600CE6476D6}"/>
    <dgm:cxn modelId="{D7B1FB6B-C769-4F53-95C1-11BA94334169}" type="presParOf" srcId="{4354658D-72A5-40C3-A45E-F5B7C92C6AE6}" destId="{11ABC5AE-81B1-45E7-9064-3D6BACA8A9E4}" srcOrd="0" destOrd="0" presId="urn:microsoft.com/office/officeart/2005/8/layout/vList2"/>
    <dgm:cxn modelId="{B034A941-3E24-4412-9F58-7530C67D029F}" type="presParOf" srcId="{4354658D-72A5-40C3-A45E-F5B7C92C6AE6}" destId="{7528B547-3D0F-41C2-85A3-BAC5AAE299E1}" srcOrd="1" destOrd="0" presId="urn:microsoft.com/office/officeart/2005/8/layout/vList2"/>
    <dgm:cxn modelId="{442ACF7B-15C7-46D7-9225-15E78241C529}" type="presParOf" srcId="{4354658D-72A5-40C3-A45E-F5B7C92C6AE6}" destId="{99FB7DDE-0973-4BB4-AFAB-2BE152F0040A}"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1</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dgm:spPr/>
      <dgm:t>
        <a:bodyPr/>
        <a:lstStyle/>
        <a:p>
          <a:r>
            <a:rPr lang="en-US" dirty="0" smtClean="0"/>
            <a:t>Example 2</a:t>
          </a:r>
          <a:endParaRPr lang="en-US"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8309BB65-97DF-4111-9DA8-F28B3F5C7F8E}">
      <dgm:prSet phldrT="[Text]"/>
      <dgm:spPr/>
      <dgm:t>
        <a:bodyPr/>
        <a:lstStyle/>
        <a:p>
          <a:r>
            <a:rPr lang="en-US" dirty="0" smtClean="0"/>
            <a:t>I can use math tools and explain why I used them.</a:t>
          </a:r>
          <a:endParaRPr lang="en-US" dirty="0"/>
        </a:p>
      </dgm:t>
    </dgm:pt>
    <dgm:pt modelId="{240E54EA-93A2-4589-A510-EF268A513C2C}" type="parTrans" cxnId="{0CF0B70F-35EB-4E4B-AF5C-35984202C4AD}">
      <dgm:prSet/>
      <dgm:spPr/>
      <dgm:t>
        <a:bodyPr/>
        <a:lstStyle/>
        <a:p>
          <a:endParaRPr lang="en-US"/>
        </a:p>
      </dgm:t>
    </dgm:pt>
    <dgm:pt modelId="{5B2FE8C6-D46D-46B5-8450-A712E68DE1BC}" type="sibTrans" cxnId="{0CF0B70F-35EB-4E4B-AF5C-35984202C4AD}">
      <dgm:prSet/>
      <dgm:spPr/>
      <dgm:t>
        <a:bodyPr/>
        <a:lstStyle/>
        <a:p>
          <a:endParaRPr lang="en-US"/>
        </a:p>
      </dgm:t>
    </dgm:pt>
    <dgm:pt modelId="{ECB2ABB9-C642-4D3D-AED5-9EBBC3BE6A57}">
      <dgm:prSet phldrT="[Text]"/>
      <dgm:spPr/>
      <dgm:t>
        <a:bodyPr/>
        <a:lstStyle/>
        <a:p>
          <a:r>
            <a:rPr lang="en-US" dirty="0" smtClean="0"/>
            <a:t>I can use pictures, drawings, and objects to solve a problem and explain how I used them.</a:t>
          </a:r>
          <a:endParaRPr lang="en-US" dirty="0"/>
        </a:p>
      </dgm:t>
    </dgm:pt>
    <dgm:pt modelId="{0A127BE6-6B53-43C5-BC05-F430C9F5C744}" type="parTrans" cxnId="{7500199F-888F-45AD-A8C6-C1E5BB57AF05}">
      <dgm:prSet/>
      <dgm:spPr/>
      <dgm:t>
        <a:bodyPr/>
        <a:lstStyle/>
        <a:p>
          <a:endParaRPr lang="en-US"/>
        </a:p>
      </dgm:t>
    </dgm:pt>
    <dgm:pt modelId="{FC1940B1-759C-402B-9D20-26DDEDF4075E}" type="sibTrans" cxnId="{7500199F-888F-45AD-A8C6-C1E5BB57AF05}">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2">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2">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2" custLinFactNeighborX="1463" custLinFactNeighborY="-7323">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2">
        <dgm:presLayoutVars>
          <dgm:bulletEnabled val="1"/>
        </dgm:presLayoutVars>
      </dgm:prSet>
      <dgm:spPr/>
      <dgm:t>
        <a:bodyPr/>
        <a:lstStyle/>
        <a:p>
          <a:endParaRPr lang="en-US"/>
        </a:p>
      </dgm:t>
    </dgm:pt>
  </dgm:ptLst>
  <dgm:cxnLst>
    <dgm:cxn modelId="{4B0E4608-E229-483D-AA76-B318DF3C51DE}" type="presOf" srcId="{2EE74AAD-6211-4A49-A7E7-6CBF3C1C0F77}" destId="{B9966E6A-E07C-4A4E-8675-FD94C0BFBA2F}" srcOrd="0" destOrd="0" presId="urn:microsoft.com/office/officeart/2005/8/layout/hList1"/>
    <dgm:cxn modelId="{CA94B8B9-7C52-4D12-BCAD-04719F86DAC3}" type="presOf" srcId="{8309BB65-97DF-4111-9DA8-F28B3F5C7F8E}" destId="{68B1C079-D995-493F-8763-51EF538714E3}" srcOrd="0" destOrd="0" presId="urn:microsoft.com/office/officeart/2005/8/layout/hList1"/>
    <dgm:cxn modelId="{60DAB49A-0D24-4D1A-978A-A0E1C172FD46}" type="presOf" srcId="{40DFB9F3-4CFC-401B-AF8B-FAF1A12409AE}" destId="{06455F5C-FD20-4561-BFED-B04A7FF8AF5C}" srcOrd="0" destOrd="0" presId="urn:microsoft.com/office/officeart/2005/8/layout/hList1"/>
    <dgm:cxn modelId="{A3B4F485-28D2-4E54-A04B-D467033D5426}" srcId="{40DFB9F3-4CFC-401B-AF8B-FAF1A12409AE}" destId="{2EE74AAD-6211-4A49-A7E7-6CBF3C1C0F77}" srcOrd="1" destOrd="0" parTransId="{42691413-C7F4-47C4-AA64-7D7260E11C78}" sibTransId="{FE7C7501-91F4-4482-9429-D77703E32AE8}"/>
    <dgm:cxn modelId="{C693DFF0-5CD6-47F7-BC92-C4164D236F6F}" srcId="{40DFB9F3-4CFC-401B-AF8B-FAF1A12409AE}" destId="{A7E7890F-C51F-48AA-8D7E-2798B2B8B58C}" srcOrd="0" destOrd="0" parTransId="{E24A1098-9CB7-4C72-9C9A-37520FE4D276}" sibTransId="{D4030FF7-0A90-4875-910D-C2121D6B3794}"/>
    <dgm:cxn modelId="{0CF0B70F-35EB-4E4B-AF5C-35984202C4AD}" srcId="{A7E7890F-C51F-48AA-8D7E-2798B2B8B58C}" destId="{8309BB65-97DF-4111-9DA8-F28B3F5C7F8E}" srcOrd="0" destOrd="0" parTransId="{240E54EA-93A2-4589-A510-EF268A513C2C}" sibTransId="{5B2FE8C6-D46D-46B5-8450-A712E68DE1BC}"/>
    <dgm:cxn modelId="{7500199F-888F-45AD-A8C6-C1E5BB57AF05}" srcId="{2EE74AAD-6211-4A49-A7E7-6CBF3C1C0F77}" destId="{ECB2ABB9-C642-4D3D-AED5-9EBBC3BE6A57}" srcOrd="0" destOrd="0" parTransId="{0A127BE6-6B53-43C5-BC05-F430C9F5C744}" sibTransId="{FC1940B1-759C-402B-9D20-26DDEDF4075E}"/>
    <dgm:cxn modelId="{B6593044-A3E5-444F-BA06-29D2554C9C87}" type="presOf" srcId="{ECB2ABB9-C642-4D3D-AED5-9EBBC3BE6A57}" destId="{608A05A6-F678-47C6-8E0A-C08A09464C72}" srcOrd="0" destOrd="0" presId="urn:microsoft.com/office/officeart/2005/8/layout/hList1"/>
    <dgm:cxn modelId="{FAF090AF-62AA-4694-8CD2-004B6945CE03}" type="presOf" srcId="{A7E7890F-C51F-48AA-8D7E-2798B2B8B58C}" destId="{E771562C-6D66-4A2F-B2FF-CDEC4855676F}" srcOrd="0" destOrd="0" presId="urn:microsoft.com/office/officeart/2005/8/layout/hList1"/>
    <dgm:cxn modelId="{ABB9F123-321E-40CD-8444-12EC38B41AFD}" type="presParOf" srcId="{06455F5C-FD20-4561-BFED-B04A7FF8AF5C}" destId="{8F4BA06A-80DF-437E-A3A2-6EF551D8E19C}" srcOrd="0" destOrd="0" presId="urn:microsoft.com/office/officeart/2005/8/layout/hList1"/>
    <dgm:cxn modelId="{30AA3997-9EDF-44A4-80E2-E4C23C11BEA9}" type="presParOf" srcId="{8F4BA06A-80DF-437E-A3A2-6EF551D8E19C}" destId="{E771562C-6D66-4A2F-B2FF-CDEC4855676F}" srcOrd="0" destOrd="0" presId="urn:microsoft.com/office/officeart/2005/8/layout/hList1"/>
    <dgm:cxn modelId="{54C4E69E-F376-4891-8F77-804D6D5AEF1F}" type="presParOf" srcId="{8F4BA06A-80DF-437E-A3A2-6EF551D8E19C}" destId="{68B1C079-D995-493F-8763-51EF538714E3}" srcOrd="1" destOrd="0" presId="urn:microsoft.com/office/officeart/2005/8/layout/hList1"/>
    <dgm:cxn modelId="{DDA08701-7A46-42BA-971D-B796B07101D2}" type="presParOf" srcId="{06455F5C-FD20-4561-BFED-B04A7FF8AF5C}" destId="{6A0E0283-95FF-4E63-9289-71BC588236AC}" srcOrd="1" destOrd="0" presId="urn:microsoft.com/office/officeart/2005/8/layout/hList1"/>
    <dgm:cxn modelId="{B07C7E4D-8826-4563-B2C5-5F5AA6DCA056}" type="presParOf" srcId="{06455F5C-FD20-4561-BFED-B04A7FF8AF5C}" destId="{D6D64556-72E0-4CD8-8D47-EE15BC9FA1DC}" srcOrd="2" destOrd="0" presId="urn:microsoft.com/office/officeart/2005/8/layout/hList1"/>
    <dgm:cxn modelId="{E428DBC7-8AC2-461B-BC3C-5B2C16F0D788}" type="presParOf" srcId="{D6D64556-72E0-4CD8-8D47-EE15BC9FA1DC}" destId="{B9966E6A-E07C-4A4E-8675-FD94C0BFBA2F}" srcOrd="0" destOrd="0" presId="urn:microsoft.com/office/officeart/2005/8/layout/hList1"/>
    <dgm:cxn modelId="{B2185953-19DB-4F6D-9D1A-C70D2283ADEA}" type="presParOf" srcId="{D6D64556-72E0-4CD8-8D47-EE15BC9FA1DC}" destId="{608A05A6-F678-47C6-8E0A-C08A09464C7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0FBCC8-B35D-4A1A-BF46-F8D543AEBEC7}"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n-US"/>
        </a:p>
      </dgm:t>
    </dgm:pt>
    <dgm:pt modelId="{2D80A64D-642D-461E-85AB-DE86B58DFE00}">
      <dgm:prSet phldrT="[Text]" custT="1"/>
      <dgm:spPr/>
      <dgm:t>
        <a:bodyPr/>
        <a:lstStyle/>
        <a:p>
          <a:r>
            <a:rPr kumimoji="0" lang="en-US" sz="4000" b="1" i="0" u="none" strike="noStrike" cap="none" spc="0" normalizeH="0" baseline="0" noProof="0" dirty="0" smtClean="0">
              <a:ln/>
              <a:effectLst/>
              <a:uLnTx/>
              <a:uFillTx/>
              <a:latin typeface="+mn-lt"/>
              <a:ea typeface="+mn-ea"/>
              <a:cs typeface="+mn-cs"/>
            </a:rPr>
            <a:t>Two</a:t>
          </a:r>
          <a:r>
            <a:rPr kumimoji="0" lang="en-US" sz="4000" b="1" i="0" u="none" strike="noStrike" cap="none" spc="0" normalizeH="0" noProof="0" dirty="0" smtClean="0">
              <a:ln/>
              <a:effectLst/>
              <a:uLnTx/>
              <a:uFillTx/>
              <a:latin typeface="+mn-lt"/>
              <a:ea typeface="+mn-ea"/>
              <a:cs typeface="+mn-cs"/>
            </a:rPr>
            <a:t> things we know to be true</a:t>
          </a:r>
          <a:endParaRPr lang="en-US" sz="4500" dirty="0"/>
        </a:p>
      </dgm:t>
    </dgm:pt>
    <dgm:pt modelId="{8B78619C-47FF-467A-8F0E-4173411501EB}" type="parTrans" cxnId="{CF408AD0-7C7A-4F3F-8722-EC53C285CC31}">
      <dgm:prSet/>
      <dgm:spPr/>
      <dgm:t>
        <a:bodyPr/>
        <a:lstStyle/>
        <a:p>
          <a:endParaRPr lang="en-US"/>
        </a:p>
      </dgm:t>
    </dgm:pt>
    <dgm:pt modelId="{68FDDBA5-837B-4F7A-BE3E-E4EF0007A246}" type="sibTrans" cxnId="{CF408AD0-7C7A-4F3F-8722-EC53C285CC31}">
      <dgm:prSet/>
      <dgm:spPr/>
      <dgm:t>
        <a:bodyPr/>
        <a:lstStyle/>
        <a:p>
          <a:endParaRPr lang="en-US"/>
        </a:p>
      </dgm:t>
    </dgm:pt>
    <dgm:pt modelId="{4C17D57C-7187-4890-8D15-BCA413BB565C}">
      <dgm:prSet phldrT="[Text]"/>
      <dgm:spPr/>
      <dgm:t>
        <a:bodyPr/>
        <a:lstStyle/>
        <a:p>
          <a:r>
            <a:rPr lang="en-US" dirty="0" smtClean="0"/>
            <a:t>The study of mathematics entails the use of academic language and the more it is used, the better the communication.</a:t>
          </a:r>
          <a:endParaRPr lang="en-US" dirty="0"/>
        </a:p>
      </dgm:t>
    </dgm:pt>
    <dgm:pt modelId="{03205DF2-E7F6-4370-9404-2E37DED1C1F9}" type="parTrans" cxnId="{6F66B1EA-CEE8-46EB-8371-E519CD185C43}">
      <dgm:prSet/>
      <dgm:spPr/>
      <dgm:t>
        <a:bodyPr/>
        <a:lstStyle/>
        <a:p>
          <a:endParaRPr lang="en-US"/>
        </a:p>
      </dgm:t>
    </dgm:pt>
    <dgm:pt modelId="{727781E7-04CB-47B2-9C37-A27AB99781C7}" type="sibTrans" cxnId="{6F66B1EA-CEE8-46EB-8371-E519CD185C43}">
      <dgm:prSet/>
      <dgm:spPr/>
      <dgm:t>
        <a:bodyPr/>
        <a:lstStyle/>
        <a:p>
          <a:endParaRPr lang="en-US"/>
        </a:p>
      </dgm:t>
    </dgm:pt>
    <dgm:pt modelId="{D7CB8F09-9852-4B54-937D-64F98CEE2942}">
      <dgm:prSet phldrT="[Text]"/>
      <dgm:spPr/>
      <dgm:t>
        <a:bodyPr/>
        <a:lstStyle/>
        <a:p>
          <a:pPr rtl="0"/>
          <a:r>
            <a:rPr kumimoji="0" lang="en-US" b="0" i="0" u="none" strike="noStrike" cap="none" spc="0" normalizeH="0" baseline="0" noProof="0" dirty="0" smtClean="0">
              <a:ln/>
              <a:effectLst/>
              <a:uLnTx/>
              <a:uFillTx/>
              <a:latin typeface="+mn-lt"/>
              <a:ea typeface="+mn-ea"/>
              <a:cs typeface="+mn-cs"/>
            </a:rPr>
            <a:t>Getting</a:t>
          </a:r>
          <a:r>
            <a:rPr kumimoji="0" lang="en-US" b="0" i="0" u="none" strike="noStrike" cap="none" spc="0" normalizeH="0" noProof="0" dirty="0" smtClean="0">
              <a:ln/>
              <a:effectLst/>
              <a:uLnTx/>
              <a:uFillTx/>
              <a:latin typeface="+mn-lt"/>
              <a:ea typeface="+mn-ea"/>
              <a:cs typeface="+mn-cs"/>
            </a:rPr>
            <a:t> a correct answer is still important.</a:t>
          </a:r>
          <a:endParaRPr lang="en-US" dirty="0"/>
        </a:p>
      </dgm:t>
    </dgm:pt>
    <dgm:pt modelId="{ED83A692-77D5-4B5B-B751-2741984D8D06}" type="parTrans" cxnId="{09AF7FF4-6F31-4BD9-B01D-FAB6F3D8CA8E}">
      <dgm:prSet/>
      <dgm:spPr/>
      <dgm:t>
        <a:bodyPr/>
        <a:lstStyle/>
        <a:p>
          <a:endParaRPr lang="en-US"/>
        </a:p>
      </dgm:t>
    </dgm:pt>
    <dgm:pt modelId="{FFA7B940-1168-427F-9ECC-D34BBA1AF6A7}" type="sibTrans" cxnId="{09AF7FF4-6F31-4BD9-B01D-FAB6F3D8CA8E}">
      <dgm:prSet/>
      <dgm:spPr/>
      <dgm:t>
        <a:bodyPr/>
        <a:lstStyle/>
        <a:p>
          <a:endParaRPr lang="en-US"/>
        </a:p>
      </dgm:t>
    </dgm:pt>
    <dgm:pt modelId="{8EB74E73-B79C-473F-8CF1-9B812DBB4C3A}">
      <dgm:prSet phldrT="[Text]"/>
      <dgm:spPr/>
      <dgm:t>
        <a:bodyPr/>
        <a:lstStyle/>
        <a:p>
          <a:endParaRPr lang="en-US" dirty="0"/>
        </a:p>
      </dgm:t>
    </dgm:pt>
    <dgm:pt modelId="{B41BF068-4738-4EED-8FB8-8F8DE45CB556}" type="parTrans" cxnId="{D7EAF9CD-9140-43B3-9ADD-A937E859B229}">
      <dgm:prSet/>
      <dgm:spPr/>
      <dgm:t>
        <a:bodyPr/>
        <a:lstStyle/>
        <a:p>
          <a:endParaRPr lang="en-US"/>
        </a:p>
      </dgm:t>
    </dgm:pt>
    <dgm:pt modelId="{2F7B3B46-D64E-4CF9-8B63-AD57FB8CE3BB}" type="sibTrans" cxnId="{D7EAF9CD-9140-43B3-9ADD-A937E859B229}">
      <dgm:prSet/>
      <dgm:spPr/>
      <dgm:t>
        <a:bodyPr/>
        <a:lstStyle/>
        <a:p>
          <a:endParaRPr lang="en-US"/>
        </a:p>
      </dgm:t>
    </dgm:pt>
    <dgm:pt modelId="{418DDCE3-4F91-412D-AC3B-ED5CDBF94767}" type="pres">
      <dgm:prSet presAssocID="{490FBCC8-B35D-4A1A-BF46-F8D543AEBEC7}" presName="composite" presStyleCnt="0">
        <dgm:presLayoutVars>
          <dgm:chMax val="1"/>
          <dgm:dir/>
          <dgm:resizeHandles val="exact"/>
        </dgm:presLayoutVars>
      </dgm:prSet>
      <dgm:spPr/>
      <dgm:t>
        <a:bodyPr/>
        <a:lstStyle/>
        <a:p>
          <a:endParaRPr lang="en-US"/>
        </a:p>
      </dgm:t>
    </dgm:pt>
    <dgm:pt modelId="{E0B02621-713F-4511-88E5-B2FCDA8BE83C}" type="pres">
      <dgm:prSet presAssocID="{2D80A64D-642D-461E-85AB-DE86B58DFE00}" presName="roof" presStyleLbl="dkBgShp" presStyleIdx="0" presStyleCnt="2" custLinFactNeighborY="21043"/>
      <dgm:spPr/>
      <dgm:t>
        <a:bodyPr/>
        <a:lstStyle/>
        <a:p>
          <a:endParaRPr lang="en-US"/>
        </a:p>
      </dgm:t>
    </dgm:pt>
    <dgm:pt modelId="{C465E556-FCA5-4DC3-8934-5418C11D81D2}" type="pres">
      <dgm:prSet presAssocID="{2D80A64D-642D-461E-85AB-DE86B58DFE00}" presName="pillars" presStyleCnt="0"/>
      <dgm:spPr/>
      <dgm:t>
        <a:bodyPr/>
        <a:lstStyle/>
        <a:p>
          <a:endParaRPr lang="en-US"/>
        </a:p>
      </dgm:t>
    </dgm:pt>
    <dgm:pt modelId="{7279AB98-42F3-45F7-8DCE-0F738A7479DB}" type="pres">
      <dgm:prSet presAssocID="{2D80A64D-642D-461E-85AB-DE86B58DFE00}" presName="pillar1" presStyleLbl="node1" presStyleIdx="0" presStyleCnt="2" custLinFactNeighborX="741">
        <dgm:presLayoutVars>
          <dgm:bulletEnabled val="1"/>
        </dgm:presLayoutVars>
      </dgm:prSet>
      <dgm:spPr/>
      <dgm:t>
        <a:bodyPr/>
        <a:lstStyle/>
        <a:p>
          <a:endParaRPr lang="en-US"/>
        </a:p>
      </dgm:t>
    </dgm:pt>
    <dgm:pt modelId="{02FE0087-1E74-47F8-AC56-1BD1ADFABC15}" type="pres">
      <dgm:prSet presAssocID="{D7CB8F09-9852-4B54-937D-64F98CEE2942}" presName="pillarX" presStyleLbl="node1" presStyleIdx="1" presStyleCnt="2">
        <dgm:presLayoutVars>
          <dgm:bulletEnabled val="1"/>
        </dgm:presLayoutVars>
      </dgm:prSet>
      <dgm:spPr/>
      <dgm:t>
        <a:bodyPr/>
        <a:lstStyle/>
        <a:p>
          <a:endParaRPr lang="en-US"/>
        </a:p>
      </dgm:t>
    </dgm:pt>
    <dgm:pt modelId="{11B0A70D-232F-4CEE-87DA-E0ECFD9A20D2}" type="pres">
      <dgm:prSet presAssocID="{2D80A64D-642D-461E-85AB-DE86B58DFE00}" presName="base" presStyleLbl="dkBgShp" presStyleIdx="1" presStyleCnt="2"/>
      <dgm:spPr/>
      <dgm:t>
        <a:bodyPr/>
        <a:lstStyle/>
        <a:p>
          <a:endParaRPr lang="en-US"/>
        </a:p>
      </dgm:t>
    </dgm:pt>
  </dgm:ptLst>
  <dgm:cxnLst>
    <dgm:cxn modelId="{CF408AD0-7C7A-4F3F-8722-EC53C285CC31}" srcId="{490FBCC8-B35D-4A1A-BF46-F8D543AEBEC7}" destId="{2D80A64D-642D-461E-85AB-DE86B58DFE00}" srcOrd="0" destOrd="0" parTransId="{8B78619C-47FF-467A-8F0E-4173411501EB}" sibTransId="{68FDDBA5-837B-4F7A-BE3E-E4EF0007A246}"/>
    <dgm:cxn modelId="{BA817E9E-F627-4C4D-9E2D-936652310BFC}" type="presOf" srcId="{D7CB8F09-9852-4B54-937D-64F98CEE2942}" destId="{02FE0087-1E74-47F8-AC56-1BD1ADFABC15}" srcOrd="0" destOrd="0" presId="urn:microsoft.com/office/officeart/2005/8/layout/hList3"/>
    <dgm:cxn modelId="{6723CC8A-7E75-41A1-BE23-394487CCBFA1}" type="presOf" srcId="{2D80A64D-642D-461E-85AB-DE86B58DFE00}" destId="{E0B02621-713F-4511-88E5-B2FCDA8BE83C}" srcOrd="0" destOrd="0" presId="urn:microsoft.com/office/officeart/2005/8/layout/hList3"/>
    <dgm:cxn modelId="{09AF7FF4-6F31-4BD9-B01D-FAB6F3D8CA8E}" srcId="{2D80A64D-642D-461E-85AB-DE86B58DFE00}" destId="{D7CB8F09-9852-4B54-937D-64F98CEE2942}" srcOrd="1" destOrd="0" parTransId="{ED83A692-77D5-4B5B-B751-2741984D8D06}" sibTransId="{FFA7B940-1168-427F-9ECC-D34BBA1AF6A7}"/>
    <dgm:cxn modelId="{D7EAF9CD-9140-43B3-9ADD-A937E859B229}" srcId="{490FBCC8-B35D-4A1A-BF46-F8D543AEBEC7}" destId="{8EB74E73-B79C-473F-8CF1-9B812DBB4C3A}" srcOrd="1" destOrd="0" parTransId="{B41BF068-4738-4EED-8FB8-8F8DE45CB556}" sibTransId="{2F7B3B46-D64E-4CF9-8B63-AD57FB8CE3BB}"/>
    <dgm:cxn modelId="{57E67361-0F16-4BFF-8AD5-B068EC95BEDB}" type="presOf" srcId="{490FBCC8-B35D-4A1A-BF46-F8D543AEBEC7}" destId="{418DDCE3-4F91-412D-AC3B-ED5CDBF94767}" srcOrd="0" destOrd="0" presId="urn:microsoft.com/office/officeart/2005/8/layout/hList3"/>
    <dgm:cxn modelId="{77EE93C1-809A-40B7-9BC2-9159BF71B5D8}" type="presOf" srcId="{4C17D57C-7187-4890-8D15-BCA413BB565C}" destId="{7279AB98-42F3-45F7-8DCE-0F738A7479DB}" srcOrd="0" destOrd="0" presId="urn:microsoft.com/office/officeart/2005/8/layout/hList3"/>
    <dgm:cxn modelId="{6F66B1EA-CEE8-46EB-8371-E519CD185C43}" srcId="{2D80A64D-642D-461E-85AB-DE86B58DFE00}" destId="{4C17D57C-7187-4890-8D15-BCA413BB565C}" srcOrd="0" destOrd="0" parTransId="{03205DF2-E7F6-4370-9404-2E37DED1C1F9}" sibTransId="{727781E7-04CB-47B2-9C37-A27AB99781C7}"/>
    <dgm:cxn modelId="{7928EA19-29EF-4257-92D9-754B6922611E}" type="presParOf" srcId="{418DDCE3-4F91-412D-AC3B-ED5CDBF94767}" destId="{E0B02621-713F-4511-88E5-B2FCDA8BE83C}" srcOrd="0" destOrd="0" presId="urn:microsoft.com/office/officeart/2005/8/layout/hList3"/>
    <dgm:cxn modelId="{9EA03C88-E021-466F-9000-EA573455A7A1}" type="presParOf" srcId="{418DDCE3-4F91-412D-AC3B-ED5CDBF94767}" destId="{C465E556-FCA5-4DC3-8934-5418C11D81D2}" srcOrd="1" destOrd="0" presId="urn:microsoft.com/office/officeart/2005/8/layout/hList3"/>
    <dgm:cxn modelId="{F3294171-0DC3-47AF-AF1D-683F3ECA1E85}" type="presParOf" srcId="{C465E556-FCA5-4DC3-8934-5418C11D81D2}" destId="{7279AB98-42F3-45F7-8DCE-0F738A7479DB}" srcOrd="0" destOrd="0" presId="urn:microsoft.com/office/officeart/2005/8/layout/hList3"/>
    <dgm:cxn modelId="{891D4C2A-C943-45C5-A1E6-5AAEB43F8626}" type="presParOf" srcId="{C465E556-FCA5-4DC3-8934-5418C11D81D2}" destId="{02FE0087-1E74-47F8-AC56-1BD1ADFABC15}" srcOrd="1" destOrd="0" presId="urn:microsoft.com/office/officeart/2005/8/layout/hList3"/>
    <dgm:cxn modelId="{660579F9-24E9-43FF-9120-DA7C24D10643}" type="presParOf" srcId="{418DDCE3-4F91-412D-AC3B-ED5CDBF94767}" destId="{11B0A70D-232F-4CEE-87DA-E0ECFD9A20D2}"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1</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dgm:spPr/>
      <dgm:t>
        <a:bodyPr/>
        <a:lstStyle/>
        <a:p>
          <a:r>
            <a:rPr lang="en-US" dirty="0" smtClean="0"/>
            <a:t>Example 2</a:t>
          </a:r>
          <a:endParaRPr lang="en-US"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71EEB568-89DE-4108-8864-539CCD50BCFB}">
      <dgm:prSet phldrT="[Text]"/>
      <dgm:spPr/>
      <dgm:t>
        <a:bodyPr/>
        <a:lstStyle/>
        <a:p>
          <a:r>
            <a:rPr lang="en-US" dirty="0" smtClean="0"/>
            <a:t> I can work carefully and check my work.</a:t>
          </a:r>
          <a:endParaRPr lang="en-US" dirty="0"/>
        </a:p>
      </dgm:t>
    </dgm:pt>
    <dgm:pt modelId="{BED1E12E-DEC6-4430-8100-679E78E10CF7}" type="parTrans" cxnId="{301FFA0B-7CBC-4004-BD64-E5D50C3E4966}">
      <dgm:prSet/>
      <dgm:spPr/>
      <dgm:t>
        <a:bodyPr/>
        <a:lstStyle/>
        <a:p>
          <a:endParaRPr lang="en-US"/>
        </a:p>
      </dgm:t>
    </dgm:pt>
    <dgm:pt modelId="{57661338-959C-4683-BCDF-B0492EDFE281}" type="sibTrans" cxnId="{301FFA0B-7CBC-4004-BD64-E5D50C3E4966}">
      <dgm:prSet/>
      <dgm:spPr/>
      <dgm:t>
        <a:bodyPr/>
        <a:lstStyle/>
        <a:p>
          <a:endParaRPr lang="en-US"/>
        </a:p>
      </dgm:t>
    </dgm:pt>
    <dgm:pt modelId="{2835915B-8126-4BC3-9B67-5665662139E0}">
      <dgm:prSet phldrT="[Text]"/>
      <dgm:spPr/>
      <dgm:t>
        <a:bodyPr/>
        <a:lstStyle/>
        <a:p>
          <a:r>
            <a:rPr lang="en-US" dirty="0" smtClean="0"/>
            <a:t>I can use math words to talk about my work.</a:t>
          </a:r>
          <a:endParaRPr lang="en-US" dirty="0"/>
        </a:p>
      </dgm:t>
    </dgm:pt>
    <dgm:pt modelId="{B358489D-26E1-4403-9F86-5792BE0F594B}" type="parTrans" cxnId="{6767B1BC-BF2D-484F-B803-90E67C2D9AC8}">
      <dgm:prSet/>
      <dgm:spPr/>
      <dgm:t>
        <a:bodyPr/>
        <a:lstStyle/>
        <a:p>
          <a:endParaRPr lang="en-US"/>
        </a:p>
      </dgm:t>
    </dgm:pt>
    <dgm:pt modelId="{0C3BFFD6-EE57-412C-8B0D-BB94BFA05CEF}" type="sibTrans" cxnId="{6767B1BC-BF2D-484F-B803-90E67C2D9AC8}">
      <dgm:prSet/>
      <dgm:spPr/>
      <dgm:t>
        <a:bodyPr/>
        <a:lstStyle/>
        <a:p>
          <a:endParaRPr lang="en-US"/>
        </a:p>
      </dgm:t>
    </dgm:pt>
    <dgm:pt modelId="{07E89E31-5B15-4783-8B47-7A4045ADB6C4}">
      <dgm:prSet phldrT="[Text]"/>
      <dgm:spPr/>
      <dgm:t>
        <a:bodyPr/>
        <a:lstStyle/>
        <a:p>
          <a:r>
            <a:rPr lang="en-US" dirty="0" smtClean="0"/>
            <a:t>Example 3</a:t>
          </a:r>
          <a:endParaRPr lang="en-US" dirty="0"/>
        </a:p>
      </dgm:t>
    </dgm:pt>
    <dgm:pt modelId="{436E0C36-C867-4A7F-803F-2128F4FB52AA}" type="parTrans" cxnId="{9A05FC73-D0F5-43C4-B320-5E1E843F838E}">
      <dgm:prSet/>
      <dgm:spPr/>
      <dgm:t>
        <a:bodyPr/>
        <a:lstStyle/>
        <a:p>
          <a:endParaRPr lang="en-US"/>
        </a:p>
      </dgm:t>
    </dgm:pt>
    <dgm:pt modelId="{44349BD4-B1AF-4842-8A07-BCD730B05640}" type="sibTrans" cxnId="{9A05FC73-D0F5-43C4-B320-5E1E843F838E}">
      <dgm:prSet/>
      <dgm:spPr/>
      <dgm:t>
        <a:bodyPr/>
        <a:lstStyle/>
        <a:p>
          <a:endParaRPr lang="en-US"/>
        </a:p>
      </dgm:t>
    </dgm:pt>
    <dgm:pt modelId="{68987BCD-D8A5-4350-8395-5783748E36BC}">
      <dgm:prSet phldrT="[Text]"/>
      <dgm:spPr/>
      <dgm:t>
        <a:bodyPr/>
        <a:lstStyle/>
        <a:p>
          <a:r>
            <a:rPr lang="en-US" dirty="0" smtClean="0"/>
            <a:t>I can use math words, symbols, and notations correctly in all of my work.</a:t>
          </a:r>
          <a:endParaRPr lang="en-US" dirty="0"/>
        </a:p>
      </dgm:t>
    </dgm:pt>
    <dgm:pt modelId="{742DD59C-6594-4FEA-BC2B-24A76AE4D1D9}" type="parTrans" cxnId="{78411F30-F39D-47E5-9D0E-90D2CDE8CC16}">
      <dgm:prSet/>
      <dgm:spPr/>
      <dgm:t>
        <a:bodyPr/>
        <a:lstStyle/>
        <a:p>
          <a:endParaRPr lang="en-US"/>
        </a:p>
      </dgm:t>
    </dgm:pt>
    <dgm:pt modelId="{9F5E398A-7BF5-4D55-8C44-4467932FEA29}" type="sibTrans" cxnId="{78411F30-F39D-47E5-9D0E-90D2CDE8CC16}">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3">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3">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3" custLinFactNeighborX="1463" custLinFactNeighborY="-7323">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3">
        <dgm:presLayoutVars>
          <dgm:bulletEnabled val="1"/>
        </dgm:presLayoutVars>
      </dgm:prSet>
      <dgm:spPr/>
      <dgm:t>
        <a:bodyPr/>
        <a:lstStyle/>
        <a:p>
          <a:endParaRPr lang="en-US"/>
        </a:p>
      </dgm:t>
    </dgm:pt>
    <dgm:pt modelId="{E03D7101-D25D-4610-A9FF-4952484CF326}" type="pres">
      <dgm:prSet presAssocID="{FE7C7501-91F4-4482-9429-D77703E32AE8}" presName="space" presStyleCnt="0"/>
      <dgm:spPr/>
    </dgm:pt>
    <dgm:pt modelId="{C9EF4978-57F2-4F97-A75F-161E21A6F411}" type="pres">
      <dgm:prSet presAssocID="{07E89E31-5B15-4783-8B47-7A4045ADB6C4}" presName="composite" presStyleCnt="0"/>
      <dgm:spPr/>
    </dgm:pt>
    <dgm:pt modelId="{38A77ED8-AC8F-4943-BC78-BC49B6827044}" type="pres">
      <dgm:prSet presAssocID="{07E89E31-5B15-4783-8B47-7A4045ADB6C4}" presName="parTx" presStyleLbl="alignNode1" presStyleIdx="2" presStyleCnt="3">
        <dgm:presLayoutVars>
          <dgm:chMax val="0"/>
          <dgm:chPref val="0"/>
          <dgm:bulletEnabled val="1"/>
        </dgm:presLayoutVars>
      </dgm:prSet>
      <dgm:spPr/>
      <dgm:t>
        <a:bodyPr/>
        <a:lstStyle/>
        <a:p>
          <a:endParaRPr lang="en-US"/>
        </a:p>
      </dgm:t>
    </dgm:pt>
    <dgm:pt modelId="{AFB8F47F-16EE-4DFA-BDA1-E15CCDCFD1D1}" type="pres">
      <dgm:prSet presAssocID="{07E89E31-5B15-4783-8B47-7A4045ADB6C4}" presName="desTx" presStyleLbl="alignAccFollowNode1" presStyleIdx="2" presStyleCnt="3">
        <dgm:presLayoutVars>
          <dgm:bulletEnabled val="1"/>
        </dgm:presLayoutVars>
      </dgm:prSet>
      <dgm:spPr/>
      <dgm:t>
        <a:bodyPr/>
        <a:lstStyle/>
        <a:p>
          <a:endParaRPr lang="en-US"/>
        </a:p>
      </dgm:t>
    </dgm:pt>
  </dgm:ptLst>
  <dgm:cxnLst>
    <dgm:cxn modelId="{6DFC1D44-3A97-4528-9353-E2C2D0F2876A}" type="presOf" srcId="{71EEB568-89DE-4108-8864-539CCD50BCFB}" destId="{68B1C079-D995-493F-8763-51EF538714E3}" srcOrd="0" destOrd="0" presId="urn:microsoft.com/office/officeart/2005/8/layout/hList1"/>
    <dgm:cxn modelId="{07A0D767-9619-4E69-86D1-6EEFC14419D3}" type="presOf" srcId="{2835915B-8126-4BC3-9B67-5665662139E0}" destId="{608A05A6-F678-47C6-8E0A-C08A09464C72}" srcOrd="0" destOrd="0" presId="urn:microsoft.com/office/officeart/2005/8/layout/hList1"/>
    <dgm:cxn modelId="{A3B4F485-28D2-4E54-A04B-D467033D5426}" srcId="{40DFB9F3-4CFC-401B-AF8B-FAF1A12409AE}" destId="{2EE74AAD-6211-4A49-A7E7-6CBF3C1C0F77}" srcOrd="1" destOrd="0" parTransId="{42691413-C7F4-47C4-AA64-7D7260E11C78}" sibTransId="{FE7C7501-91F4-4482-9429-D77703E32AE8}"/>
    <dgm:cxn modelId="{78411F30-F39D-47E5-9D0E-90D2CDE8CC16}" srcId="{07E89E31-5B15-4783-8B47-7A4045ADB6C4}" destId="{68987BCD-D8A5-4350-8395-5783748E36BC}" srcOrd="0" destOrd="0" parTransId="{742DD59C-6594-4FEA-BC2B-24A76AE4D1D9}" sibTransId="{9F5E398A-7BF5-4D55-8C44-4467932FEA29}"/>
    <dgm:cxn modelId="{C693DFF0-5CD6-47F7-BC92-C4164D236F6F}" srcId="{40DFB9F3-4CFC-401B-AF8B-FAF1A12409AE}" destId="{A7E7890F-C51F-48AA-8D7E-2798B2B8B58C}" srcOrd="0" destOrd="0" parTransId="{E24A1098-9CB7-4C72-9C9A-37520FE4D276}" sibTransId="{D4030FF7-0A90-4875-910D-C2121D6B3794}"/>
    <dgm:cxn modelId="{49AF3B81-C8B5-49CF-80D7-23461028A9B5}" type="presOf" srcId="{2EE74AAD-6211-4A49-A7E7-6CBF3C1C0F77}" destId="{B9966E6A-E07C-4A4E-8675-FD94C0BFBA2F}" srcOrd="0" destOrd="0" presId="urn:microsoft.com/office/officeart/2005/8/layout/hList1"/>
    <dgm:cxn modelId="{6767B1BC-BF2D-484F-B803-90E67C2D9AC8}" srcId="{2EE74AAD-6211-4A49-A7E7-6CBF3C1C0F77}" destId="{2835915B-8126-4BC3-9B67-5665662139E0}" srcOrd="0" destOrd="0" parTransId="{B358489D-26E1-4403-9F86-5792BE0F594B}" sibTransId="{0C3BFFD6-EE57-412C-8B0D-BB94BFA05CEF}"/>
    <dgm:cxn modelId="{301FFA0B-7CBC-4004-BD64-E5D50C3E4966}" srcId="{A7E7890F-C51F-48AA-8D7E-2798B2B8B58C}" destId="{71EEB568-89DE-4108-8864-539CCD50BCFB}" srcOrd="0" destOrd="0" parTransId="{BED1E12E-DEC6-4430-8100-679E78E10CF7}" sibTransId="{57661338-959C-4683-BCDF-B0492EDFE281}"/>
    <dgm:cxn modelId="{9A05FC73-D0F5-43C4-B320-5E1E843F838E}" srcId="{40DFB9F3-4CFC-401B-AF8B-FAF1A12409AE}" destId="{07E89E31-5B15-4783-8B47-7A4045ADB6C4}" srcOrd="2" destOrd="0" parTransId="{436E0C36-C867-4A7F-803F-2128F4FB52AA}" sibTransId="{44349BD4-B1AF-4842-8A07-BCD730B05640}"/>
    <dgm:cxn modelId="{8EC92D4E-EA5B-4F0F-9A99-8CC5601676E4}" type="presOf" srcId="{A7E7890F-C51F-48AA-8D7E-2798B2B8B58C}" destId="{E771562C-6D66-4A2F-B2FF-CDEC4855676F}" srcOrd="0" destOrd="0" presId="urn:microsoft.com/office/officeart/2005/8/layout/hList1"/>
    <dgm:cxn modelId="{0E37612E-6EF3-42D6-BED3-5BA3668BC00A}" type="presOf" srcId="{68987BCD-D8A5-4350-8395-5783748E36BC}" destId="{AFB8F47F-16EE-4DFA-BDA1-E15CCDCFD1D1}" srcOrd="0" destOrd="0" presId="urn:microsoft.com/office/officeart/2005/8/layout/hList1"/>
    <dgm:cxn modelId="{21A008AB-B3E5-47C8-86E3-379673362C99}" type="presOf" srcId="{07E89E31-5B15-4783-8B47-7A4045ADB6C4}" destId="{38A77ED8-AC8F-4943-BC78-BC49B6827044}" srcOrd="0" destOrd="0" presId="urn:microsoft.com/office/officeart/2005/8/layout/hList1"/>
    <dgm:cxn modelId="{05834E80-5A43-4FD8-B83C-F0F86530F636}" type="presOf" srcId="{40DFB9F3-4CFC-401B-AF8B-FAF1A12409AE}" destId="{06455F5C-FD20-4561-BFED-B04A7FF8AF5C}" srcOrd="0" destOrd="0" presId="urn:microsoft.com/office/officeart/2005/8/layout/hList1"/>
    <dgm:cxn modelId="{AEE39467-B4F4-4213-A731-FCFF75F5D3E4}" type="presParOf" srcId="{06455F5C-FD20-4561-BFED-B04A7FF8AF5C}" destId="{8F4BA06A-80DF-437E-A3A2-6EF551D8E19C}" srcOrd="0" destOrd="0" presId="urn:microsoft.com/office/officeart/2005/8/layout/hList1"/>
    <dgm:cxn modelId="{1A633756-E682-4492-9DD5-63D8C5F80846}" type="presParOf" srcId="{8F4BA06A-80DF-437E-A3A2-6EF551D8E19C}" destId="{E771562C-6D66-4A2F-B2FF-CDEC4855676F}" srcOrd="0" destOrd="0" presId="urn:microsoft.com/office/officeart/2005/8/layout/hList1"/>
    <dgm:cxn modelId="{900514C3-3906-45B0-A377-6F8F79675F90}" type="presParOf" srcId="{8F4BA06A-80DF-437E-A3A2-6EF551D8E19C}" destId="{68B1C079-D995-493F-8763-51EF538714E3}" srcOrd="1" destOrd="0" presId="urn:microsoft.com/office/officeart/2005/8/layout/hList1"/>
    <dgm:cxn modelId="{4525AD07-57D8-4536-85B1-EA8ED448A2A6}" type="presParOf" srcId="{06455F5C-FD20-4561-BFED-B04A7FF8AF5C}" destId="{6A0E0283-95FF-4E63-9289-71BC588236AC}" srcOrd="1" destOrd="0" presId="urn:microsoft.com/office/officeart/2005/8/layout/hList1"/>
    <dgm:cxn modelId="{A217AF36-4EAD-4245-8D2F-AED2FDCF94A9}" type="presParOf" srcId="{06455F5C-FD20-4561-BFED-B04A7FF8AF5C}" destId="{D6D64556-72E0-4CD8-8D47-EE15BC9FA1DC}" srcOrd="2" destOrd="0" presId="urn:microsoft.com/office/officeart/2005/8/layout/hList1"/>
    <dgm:cxn modelId="{B8CFFF8A-B014-4E3D-B54C-8D18943DAF34}" type="presParOf" srcId="{D6D64556-72E0-4CD8-8D47-EE15BC9FA1DC}" destId="{B9966E6A-E07C-4A4E-8675-FD94C0BFBA2F}" srcOrd="0" destOrd="0" presId="urn:microsoft.com/office/officeart/2005/8/layout/hList1"/>
    <dgm:cxn modelId="{9E02337B-ABF5-418F-9030-460B15FE8690}" type="presParOf" srcId="{D6D64556-72E0-4CD8-8D47-EE15BC9FA1DC}" destId="{608A05A6-F678-47C6-8E0A-C08A09464C72}" srcOrd="1" destOrd="0" presId="urn:microsoft.com/office/officeart/2005/8/layout/hList1"/>
    <dgm:cxn modelId="{14F0216F-E24E-47C3-8400-54C781B140E2}" type="presParOf" srcId="{06455F5C-FD20-4561-BFED-B04A7FF8AF5C}" destId="{E03D7101-D25D-4610-A9FF-4952484CF326}" srcOrd="3" destOrd="0" presId="urn:microsoft.com/office/officeart/2005/8/layout/hList1"/>
    <dgm:cxn modelId="{EC26130F-6723-44FA-95D8-5CCFA286E2E9}" type="presParOf" srcId="{06455F5C-FD20-4561-BFED-B04A7FF8AF5C}" destId="{C9EF4978-57F2-4F97-A75F-161E21A6F411}" srcOrd="4" destOrd="0" presId="urn:microsoft.com/office/officeart/2005/8/layout/hList1"/>
    <dgm:cxn modelId="{3F2B324D-BA01-44EA-A549-4ED569C620B4}" type="presParOf" srcId="{C9EF4978-57F2-4F97-A75F-161E21A6F411}" destId="{38A77ED8-AC8F-4943-BC78-BC49B6827044}" srcOrd="0" destOrd="0" presId="urn:microsoft.com/office/officeart/2005/8/layout/hList1"/>
    <dgm:cxn modelId="{990D413C-7D06-473B-8387-411FAC05FA0C}" type="presParOf" srcId="{C9EF4978-57F2-4F97-A75F-161E21A6F411}" destId="{AFB8F47F-16EE-4DFA-BDA1-E15CCDCFD1D1}"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71EEB568-89DE-4108-8864-539CCD50BCFB}">
      <dgm:prSet phldrT="[Text]" custT="1"/>
      <dgm:spPr/>
      <dgm:t>
        <a:bodyPr/>
        <a:lstStyle/>
        <a:p>
          <a:r>
            <a:rPr lang="en-US" sz="2800" dirty="0" smtClean="0"/>
            <a:t>I can use what I know to solve new problems</a:t>
          </a:r>
          <a:r>
            <a:rPr lang="en-US" sz="2900" dirty="0" smtClean="0"/>
            <a:t>. </a:t>
          </a:r>
          <a:endParaRPr lang="en-US" sz="2900" dirty="0"/>
        </a:p>
      </dgm:t>
    </dgm:pt>
    <dgm:pt modelId="{BED1E12E-DEC6-4430-8100-679E78E10CF7}" type="parTrans" cxnId="{301FFA0B-7CBC-4004-BD64-E5D50C3E4966}">
      <dgm:prSet/>
      <dgm:spPr/>
      <dgm:t>
        <a:bodyPr/>
        <a:lstStyle/>
        <a:p>
          <a:endParaRPr lang="en-US"/>
        </a:p>
      </dgm:t>
    </dgm:pt>
    <dgm:pt modelId="{57661338-959C-4683-BCDF-B0492EDFE281}" type="sibTrans" cxnId="{301FFA0B-7CBC-4004-BD64-E5D50C3E4966}">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1" custLinFactNeighborX="-29885" custLinFactNeighborY="-85417">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1">
        <dgm:presLayoutVars>
          <dgm:bulletEnabled val="1"/>
        </dgm:presLayoutVars>
      </dgm:prSet>
      <dgm:spPr/>
      <dgm:t>
        <a:bodyPr/>
        <a:lstStyle/>
        <a:p>
          <a:endParaRPr lang="en-US"/>
        </a:p>
      </dgm:t>
    </dgm:pt>
  </dgm:ptLst>
  <dgm:cxnLst>
    <dgm:cxn modelId="{C693DFF0-5CD6-47F7-BC92-C4164D236F6F}" srcId="{40DFB9F3-4CFC-401B-AF8B-FAF1A12409AE}" destId="{A7E7890F-C51F-48AA-8D7E-2798B2B8B58C}" srcOrd="0" destOrd="0" parTransId="{E24A1098-9CB7-4C72-9C9A-37520FE4D276}" sibTransId="{D4030FF7-0A90-4875-910D-C2121D6B3794}"/>
    <dgm:cxn modelId="{301FFA0B-7CBC-4004-BD64-E5D50C3E4966}" srcId="{A7E7890F-C51F-48AA-8D7E-2798B2B8B58C}" destId="{71EEB568-89DE-4108-8864-539CCD50BCFB}" srcOrd="0" destOrd="0" parTransId="{BED1E12E-DEC6-4430-8100-679E78E10CF7}" sibTransId="{57661338-959C-4683-BCDF-B0492EDFE281}"/>
    <dgm:cxn modelId="{7A46F957-AB41-4CA5-BC06-78B0E4CA41F6}" type="presOf" srcId="{40DFB9F3-4CFC-401B-AF8B-FAF1A12409AE}" destId="{06455F5C-FD20-4561-BFED-B04A7FF8AF5C}" srcOrd="0" destOrd="0" presId="urn:microsoft.com/office/officeart/2005/8/layout/hList1"/>
    <dgm:cxn modelId="{4AD0BEDF-89BB-45AE-A898-39798726873F}" type="presOf" srcId="{71EEB568-89DE-4108-8864-539CCD50BCFB}" destId="{68B1C079-D995-493F-8763-51EF538714E3}" srcOrd="0" destOrd="0" presId="urn:microsoft.com/office/officeart/2005/8/layout/hList1"/>
    <dgm:cxn modelId="{29FC8DF7-6D96-4AC2-AB99-D9FF1597D2E6}" type="presOf" srcId="{A7E7890F-C51F-48AA-8D7E-2798B2B8B58C}" destId="{E771562C-6D66-4A2F-B2FF-CDEC4855676F}" srcOrd="0" destOrd="0" presId="urn:microsoft.com/office/officeart/2005/8/layout/hList1"/>
    <dgm:cxn modelId="{E3FA58F4-0B79-4F6F-93D3-169986458A53}" type="presParOf" srcId="{06455F5C-FD20-4561-BFED-B04A7FF8AF5C}" destId="{8F4BA06A-80DF-437E-A3A2-6EF551D8E19C}" srcOrd="0" destOrd="0" presId="urn:microsoft.com/office/officeart/2005/8/layout/hList1"/>
    <dgm:cxn modelId="{962963F6-4454-4552-AAC6-BA03077941AE}" type="presParOf" srcId="{8F4BA06A-80DF-437E-A3A2-6EF551D8E19C}" destId="{E771562C-6D66-4A2F-B2FF-CDEC4855676F}" srcOrd="0" destOrd="0" presId="urn:microsoft.com/office/officeart/2005/8/layout/hList1"/>
    <dgm:cxn modelId="{BDFF691C-CE74-48BD-96C8-54B37E1D0F2A}" type="presParOf" srcId="{8F4BA06A-80DF-437E-A3A2-6EF551D8E19C}" destId="{68B1C079-D995-493F-8763-51EF538714E3}"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1</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dgm:spPr/>
      <dgm:t>
        <a:bodyPr/>
        <a:lstStyle/>
        <a:p>
          <a:r>
            <a:rPr lang="en-US" dirty="0" smtClean="0"/>
            <a:t>Example 2</a:t>
          </a:r>
          <a:endParaRPr lang="en-US"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71EEB568-89DE-4108-8864-539CCD50BCFB}">
      <dgm:prSet phldrT="[Text]"/>
      <dgm:spPr/>
      <dgm:t>
        <a:bodyPr/>
        <a:lstStyle/>
        <a:p>
          <a:r>
            <a:rPr lang="en-US" dirty="0" smtClean="0"/>
            <a:t>I can discover and use shortcuts.</a:t>
          </a:r>
          <a:endParaRPr lang="en-US" dirty="0"/>
        </a:p>
      </dgm:t>
    </dgm:pt>
    <dgm:pt modelId="{BED1E12E-DEC6-4430-8100-679E78E10CF7}" type="parTrans" cxnId="{301FFA0B-7CBC-4004-BD64-E5D50C3E4966}">
      <dgm:prSet/>
      <dgm:spPr/>
      <dgm:t>
        <a:bodyPr/>
        <a:lstStyle/>
        <a:p>
          <a:endParaRPr lang="en-US"/>
        </a:p>
      </dgm:t>
    </dgm:pt>
    <dgm:pt modelId="{57661338-959C-4683-BCDF-B0492EDFE281}" type="sibTrans" cxnId="{301FFA0B-7CBC-4004-BD64-E5D50C3E4966}">
      <dgm:prSet/>
      <dgm:spPr/>
      <dgm:t>
        <a:bodyPr/>
        <a:lstStyle/>
        <a:p>
          <a:endParaRPr lang="en-US"/>
        </a:p>
      </dgm:t>
    </dgm:pt>
    <dgm:pt modelId="{2835915B-8126-4BC3-9B67-5665662139E0}">
      <dgm:prSet phldrT="[Text]"/>
      <dgm:spPr/>
      <dgm:t>
        <a:bodyPr/>
        <a:lstStyle/>
        <a:p>
          <a:r>
            <a:rPr lang="en-US" dirty="0" smtClean="0"/>
            <a:t>I can use a strategy that I used to solve another math problem.</a:t>
          </a:r>
          <a:endParaRPr lang="en-US" dirty="0"/>
        </a:p>
      </dgm:t>
    </dgm:pt>
    <dgm:pt modelId="{B358489D-26E1-4403-9F86-5792BE0F594B}" type="parTrans" cxnId="{6767B1BC-BF2D-484F-B803-90E67C2D9AC8}">
      <dgm:prSet/>
      <dgm:spPr/>
      <dgm:t>
        <a:bodyPr/>
        <a:lstStyle/>
        <a:p>
          <a:endParaRPr lang="en-US"/>
        </a:p>
      </dgm:t>
    </dgm:pt>
    <dgm:pt modelId="{0C3BFFD6-EE57-412C-8B0D-BB94BFA05CEF}" type="sibTrans" cxnId="{6767B1BC-BF2D-484F-B803-90E67C2D9AC8}">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2">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2">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2" custLinFactNeighborX="1" custLinFactNeighborY="-18976">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2" custLinFactNeighborX="2844" custLinFactNeighborY="-2377">
        <dgm:presLayoutVars>
          <dgm:bulletEnabled val="1"/>
        </dgm:presLayoutVars>
      </dgm:prSet>
      <dgm:spPr/>
      <dgm:t>
        <a:bodyPr/>
        <a:lstStyle/>
        <a:p>
          <a:endParaRPr lang="en-US"/>
        </a:p>
      </dgm:t>
    </dgm:pt>
  </dgm:ptLst>
  <dgm:cxnLst>
    <dgm:cxn modelId="{9B2658F8-C164-4032-A929-CBD5FF972AEF}" type="presOf" srcId="{A7E7890F-C51F-48AA-8D7E-2798B2B8B58C}" destId="{E771562C-6D66-4A2F-B2FF-CDEC4855676F}" srcOrd="0" destOrd="0" presId="urn:microsoft.com/office/officeart/2005/8/layout/hList1"/>
    <dgm:cxn modelId="{6B507E86-2FB0-4C7B-A36C-A4B13A48A200}" type="presOf" srcId="{71EEB568-89DE-4108-8864-539CCD50BCFB}" destId="{68B1C079-D995-493F-8763-51EF538714E3}" srcOrd="0" destOrd="0" presId="urn:microsoft.com/office/officeart/2005/8/layout/hList1"/>
    <dgm:cxn modelId="{A3B4F485-28D2-4E54-A04B-D467033D5426}" srcId="{40DFB9F3-4CFC-401B-AF8B-FAF1A12409AE}" destId="{2EE74AAD-6211-4A49-A7E7-6CBF3C1C0F77}" srcOrd="1" destOrd="0" parTransId="{42691413-C7F4-47C4-AA64-7D7260E11C78}" sibTransId="{FE7C7501-91F4-4482-9429-D77703E32AE8}"/>
    <dgm:cxn modelId="{C693DFF0-5CD6-47F7-BC92-C4164D236F6F}" srcId="{40DFB9F3-4CFC-401B-AF8B-FAF1A12409AE}" destId="{A7E7890F-C51F-48AA-8D7E-2798B2B8B58C}" srcOrd="0" destOrd="0" parTransId="{E24A1098-9CB7-4C72-9C9A-37520FE4D276}" sibTransId="{D4030FF7-0A90-4875-910D-C2121D6B3794}"/>
    <dgm:cxn modelId="{6767B1BC-BF2D-484F-B803-90E67C2D9AC8}" srcId="{2EE74AAD-6211-4A49-A7E7-6CBF3C1C0F77}" destId="{2835915B-8126-4BC3-9B67-5665662139E0}" srcOrd="0" destOrd="0" parTransId="{B358489D-26E1-4403-9F86-5792BE0F594B}" sibTransId="{0C3BFFD6-EE57-412C-8B0D-BB94BFA05CEF}"/>
    <dgm:cxn modelId="{DBE59FE8-8D13-4105-836A-100BBFF2730F}" type="presOf" srcId="{2835915B-8126-4BC3-9B67-5665662139E0}" destId="{608A05A6-F678-47C6-8E0A-C08A09464C72}" srcOrd="0" destOrd="0" presId="urn:microsoft.com/office/officeart/2005/8/layout/hList1"/>
    <dgm:cxn modelId="{301FFA0B-7CBC-4004-BD64-E5D50C3E4966}" srcId="{A7E7890F-C51F-48AA-8D7E-2798B2B8B58C}" destId="{71EEB568-89DE-4108-8864-539CCD50BCFB}" srcOrd="0" destOrd="0" parTransId="{BED1E12E-DEC6-4430-8100-679E78E10CF7}" sibTransId="{57661338-959C-4683-BCDF-B0492EDFE281}"/>
    <dgm:cxn modelId="{DA650413-5719-474D-B4B5-217CF67A742A}" type="presOf" srcId="{2EE74AAD-6211-4A49-A7E7-6CBF3C1C0F77}" destId="{B9966E6A-E07C-4A4E-8675-FD94C0BFBA2F}" srcOrd="0" destOrd="0" presId="urn:microsoft.com/office/officeart/2005/8/layout/hList1"/>
    <dgm:cxn modelId="{56E958D3-5DBA-4DBD-A532-B8F272AEA162}" type="presOf" srcId="{40DFB9F3-4CFC-401B-AF8B-FAF1A12409AE}" destId="{06455F5C-FD20-4561-BFED-B04A7FF8AF5C}" srcOrd="0" destOrd="0" presId="urn:microsoft.com/office/officeart/2005/8/layout/hList1"/>
    <dgm:cxn modelId="{BEAB10B5-F3B4-4069-9C34-A0F5426C3196}" type="presParOf" srcId="{06455F5C-FD20-4561-BFED-B04A7FF8AF5C}" destId="{8F4BA06A-80DF-437E-A3A2-6EF551D8E19C}" srcOrd="0" destOrd="0" presId="urn:microsoft.com/office/officeart/2005/8/layout/hList1"/>
    <dgm:cxn modelId="{33B069D1-5B75-479E-8C89-659E0456A368}" type="presParOf" srcId="{8F4BA06A-80DF-437E-A3A2-6EF551D8E19C}" destId="{E771562C-6D66-4A2F-B2FF-CDEC4855676F}" srcOrd="0" destOrd="0" presId="urn:microsoft.com/office/officeart/2005/8/layout/hList1"/>
    <dgm:cxn modelId="{31CEDB5D-7DC0-4039-BD39-06B13BCD6917}" type="presParOf" srcId="{8F4BA06A-80DF-437E-A3A2-6EF551D8E19C}" destId="{68B1C079-D995-493F-8763-51EF538714E3}" srcOrd="1" destOrd="0" presId="urn:microsoft.com/office/officeart/2005/8/layout/hList1"/>
    <dgm:cxn modelId="{979A2A4D-8520-46A0-9DD0-19D598D0AE6E}" type="presParOf" srcId="{06455F5C-FD20-4561-BFED-B04A7FF8AF5C}" destId="{6A0E0283-95FF-4E63-9289-71BC588236AC}" srcOrd="1" destOrd="0" presId="urn:microsoft.com/office/officeart/2005/8/layout/hList1"/>
    <dgm:cxn modelId="{B92EB63B-7645-424B-A6B9-711B2C59F3BD}" type="presParOf" srcId="{06455F5C-FD20-4561-BFED-B04A7FF8AF5C}" destId="{D6D64556-72E0-4CD8-8D47-EE15BC9FA1DC}" srcOrd="2" destOrd="0" presId="urn:microsoft.com/office/officeart/2005/8/layout/hList1"/>
    <dgm:cxn modelId="{78EEFE36-155E-4424-A761-2F6AD1FF0250}" type="presParOf" srcId="{D6D64556-72E0-4CD8-8D47-EE15BC9FA1DC}" destId="{B9966E6A-E07C-4A4E-8675-FD94C0BFBA2F}" srcOrd="0" destOrd="0" presId="urn:microsoft.com/office/officeart/2005/8/layout/hList1"/>
    <dgm:cxn modelId="{D56EB010-9B64-4A1E-8076-DD31CABD63BE}" type="presParOf" srcId="{D6D64556-72E0-4CD8-8D47-EE15BC9FA1DC}" destId="{608A05A6-F678-47C6-8E0A-C08A09464C7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D2BDEDF-B6D1-47A6-9734-DD2D3F906BA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1B4DE985-B7C5-48C7-B3E3-E532AA864571}">
      <dgm:prSet phldrT="[Text]"/>
      <dgm:spPr/>
      <dgm:t>
        <a:bodyPr/>
        <a:lstStyle/>
        <a:p>
          <a:r>
            <a:rPr lang="en-US" dirty="0" smtClean="0"/>
            <a:t>With your grade level team, create a two sentence summary of what the practice will look like in YOUR classroom. </a:t>
          </a:r>
          <a:endParaRPr lang="en-US" dirty="0"/>
        </a:p>
      </dgm:t>
    </dgm:pt>
    <dgm:pt modelId="{B7346425-65E4-4B72-81C5-C6E13468C6A4}" type="parTrans" cxnId="{9D2D77F2-0711-4827-8AB7-F7FF21B525ED}">
      <dgm:prSet/>
      <dgm:spPr/>
      <dgm:t>
        <a:bodyPr/>
        <a:lstStyle/>
        <a:p>
          <a:endParaRPr lang="en-US"/>
        </a:p>
      </dgm:t>
    </dgm:pt>
    <dgm:pt modelId="{3EFF6926-1B3D-4516-BFF8-1600CE6476D6}" type="sibTrans" cxnId="{9D2D77F2-0711-4827-8AB7-F7FF21B525ED}">
      <dgm:prSet/>
      <dgm:spPr/>
      <dgm:t>
        <a:bodyPr/>
        <a:lstStyle/>
        <a:p>
          <a:endParaRPr lang="en-US"/>
        </a:p>
      </dgm:t>
    </dgm:pt>
    <dgm:pt modelId="{C6826484-DC8E-4970-BD0C-A2D2B6E2A2A9}">
      <dgm:prSet phldrT="[Text]"/>
      <dgm:spPr/>
      <dgm:t>
        <a:bodyPr/>
        <a:lstStyle/>
        <a:p>
          <a:r>
            <a:rPr lang="en-US" dirty="0" smtClean="0"/>
            <a:t>Write your summary on the designated chart paper. </a:t>
          </a:r>
          <a:endParaRPr lang="en-US" dirty="0"/>
        </a:p>
      </dgm:t>
    </dgm:pt>
    <dgm:pt modelId="{FA054F09-8522-47AD-B0AD-2F8DC44F862B}" type="parTrans" cxnId="{EDB4F8B8-94F1-4BF7-8CA0-5A1BDF6E20FC}">
      <dgm:prSet/>
      <dgm:spPr/>
      <dgm:t>
        <a:bodyPr/>
        <a:lstStyle/>
        <a:p>
          <a:endParaRPr lang="en-US"/>
        </a:p>
      </dgm:t>
    </dgm:pt>
    <dgm:pt modelId="{E269F56B-B60D-46DD-9AEC-91D742FEB9FF}" type="sibTrans" cxnId="{EDB4F8B8-94F1-4BF7-8CA0-5A1BDF6E20FC}">
      <dgm:prSet/>
      <dgm:spPr/>
      <dgm:t>
        <a:bodyPr/>
        <a:lstStyle/>
        <a:p>
          <a:endParaRPr lang="en-US"/>
        </a:p>
      </dgm:t>
    </dgm:pt>
    <dgm:pt modelId="{4354658D-72A5-40C3-A45E-F5B7C92C6AE6}" type="pres">
      <dgm:prSet presAssocID="{3D2BDEDF-B6D1-47A6-9734-DD2D3F906BA9}" presName="linear" presStyleCnt="0">
        <dgm:presLayoutVars>
          <dgm:animLvl val="lvl"/>
          <dgm:resizeHandles val="exact"/>
        </dgm:presLayoutVars>
      </dgm:prSet>
      <dgm:spPr/>
      <dgm:t>
        <a:bodyPr/>
        <a:lstStyle/>
        <a:p>
          <a:endParaRPr lang="en-US"/>
        </a:p>
      </dgm:t>
    </dgm:pt>
    <dgm:pt modelId="{11ABC5AE-81B1-45E7-9064-3D6BACA8A9E4}" type="pres">
      <dgm:prSet presAssocID="{1B4DE985-B7C5-48C7-B3E3-E532AA864571}" presName="parentText" presStyleLbl="node1" presStyleIdx="0" presStyleCnt="2" custLinFactNeighborY="-5356">
        <dgm:presLayoutVars>
          <dgm:chMax val="0"/>
          <dgm:bulletEnabled val="1"/>
        </dgm:presLayoutVars>
      </dgm:prSet>
      <dgm:spPr/>
      <dgm:t>
        <a:bodyPr/>
        <a:lstStyle/>
        <a:p>
          <a:endParaRPr lang="en-US"/>
        </a:p>
      </dgm:t>
    </dgm:pt>
    <dgm:pt modelId="{7528B547-3D0F-41C2-85A3-BAC5AAE299E1}" type="pres">
      <dgm:prSet presAssocID="{3EFF6926-1B3D-4516-BFF8-1600CE6476D6}" presName="spacer" presStyleCnt="0"/>
      <dgm:spPr/>
      <dgm:t>
        <a:bodyPr/>
        <a:lstStyle/>
        <a:p>
          <a:endParaRPr lang="en-US"/>
        </a:p>
      </dgm:t>
    </dgm:pt>
    <dgm:pt modelId="{99FB7DDE-0973-4BB4-AFAB-2BE152F0040A}" type="pres">
      <dgm:prSet presAssocID="{C6826484-DC8E-4970-BD0C-A2D2B6E2A2A9}" presName="parentText" presStyleLbl="node1" presStyleIdx="1" presStyleCnt="2" custLinFactNeighborY="-22809">
        <dgm:presLayoutVars>
          <dgm:chMax val="0"/>
          <dgm:bulletEnabled val="1"/>
        </dgm:presLayoutVars>
      </dgm:prSet>
      <dgm:spPr/>
      <dgm:t>
        <a:bodyPr/>
        <a:lstStyle/>
        <a:p>
          <a:endParaRPr lang="en-US"/>
        </a:p>
      </dgm:t>
    </dgm:pt>
  </dgm:ptLst>
  <dgm:cxnLst>
    <dgm:cxn modelId="{EDB4F8B8-94F1-4BF7-8CA0-5A1BDF6E20FC}" srcId="{3D2BDEDF-B6D1-47A6-9734-DD2D3F906BA9}" destId="{C6826484-DC8E-4970-BD0C-A2D2B6E2A2A9}" srcOrd="1" destOrd="0" parTransId="{FA054F09-8522-47AD-B0AD-2F8DC44F862B}" sibTransId="{E269F56B-B60D-46DD-9AEC-91D742FEB9FF}"/>
    <dgm:cxn modelId="{73AEE286-F6A8-41C9-B95A-D01BA804BAF4}" type="presOf" srcId="{3D2BDEDF-B6D1-47A6-9734-DD2D3F906BA9}" destId="{4354658D-72A5-40C3-A45E-F5B7C92C6AE6}" srcOrd="0" destOrd="0" presId="urn:microsoft.com/office/officeart/2005/8/layout/vList2"/>
    <dgm:cxn modelId="{FF72C2DA-D454-4F80-AB12-D7EC209D2DC7}" type="presOf" srcId="{1B4DE985-B7C5-48C7-B3E3-E532AA864571}" destId="{11ABC5AE-81B1-45E7-9064-3D6BACA8A9E4}" srcOrd="0" destOrd="0" presId="urn:microsoft.com/office/officeart/2005/8/layout/vList2"/>
    <dgm:cxn modelId="{D798061B-B53B-4410-B6FA-32A47004BB4D}" type="presOf" srcId="{C6826484-DC8E-4970-BD0C-A2D2B6E2A2A9}" destId="{99FB7DDE-0973-4BB4-AFAB-2BE152F0040A}" srcOrd="0" destOrd="0" presId="urn:microsoft.com/office/officeart/2005/8/layout/vList2"/>
    <dgm:cxn modelId="{9D2D77F2-0711-4827-8AB7-F7FF21B525ED}" srcId="{3D2BDEDF-B6D1-47A6-9734-DD2D3F906BA9}" destId="{1B4DE985-B7C5-48C7-B3E3-E532AA864571}" srcOrd="0" destOrd="0" parTransId="{B7346425-65E4-4B72-81C5-C6E13468C6A4}" sibTransId="{3EFF6926-1B3D-4516-BFF8-1600CE6476D6}"/>
    <dgm:cxn modelId="{993456DC-E3C6-4484-9C6B-75A4F1E90F55}" type="presParOf" srcId="{4354658D-72A5-40C3-A45E-F5B7C92C6AE6}" destId="{11ABC5AE-81B1-45E7-9064-3D6BACA8A9E4}" srcOrd="0" destOrd="0" presId="urn:microsoft.com/office/officeart/2005/8/layout/vList2"/>
    <dgm:cxn modelId="{41B78FB0-8C98-40E7-92EE-BE8F8B73A3B7}" type="presParOf" srcId="{4354658D-72A5-40C3-A45E-F5B7C92C6AE6}" destId="{7528B547-3D0F-41C2-85A3-BAC5AAE299E1}" srcOrd="1" destOrd="0" presId="urn:microsoft.com/office/officeart/2005/8/layout/vList2"/>
    <dgm:cxn modelId="{D66D03C9-72C9-4E78-923A-0A6E858C0F5D}" type="presParOf" srcId="{4354658D-72A5-40C3-A45E-F5B7C92C6AE6}" destId="{99FB7DDE-0973-4BB4-AFAB-2BE152F0040A}"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26FBEC-D33D-4EB3-B485-064C0CFDBEE1}" type="doc">
      <dgm:prSet loTypeId="urn:microsoft.com/office/officeart/2005/8/layout/chevron1" loCatId="process" qsTypeId="urn:microsoft.com/office/officeart/2005/8/quickstyle/simple1" qsCatId="simple" csTypeId="urn:microsoft.com/office/officeart/2005/8/colors/accent1_2" csCatId="accent1" phldr="1"/>
      <dgm:spPr/>
    </dgm:pt>
    <dgm:pt modelId="{B88D9D76-1BEA-4155-9E5C-4D7592D2A990}">
      <dgm:prSet phldrT="[Text]"/>
      <dgm:spPr/>
      <dgm:t>
        <a:bodyPr/>
        <a:lstStyle/>
        <a:p>
          <a:r>
            <a:rPr lang="en-US" dirty="0" smtClean="0"/>
            <a:t>Grade 1</a:t>
          </a:r>
          <a:endParaRPr lang="en-US" dirty="0"/>
        </a:p>
      </dgm:t>
    </dgm:pt>
    <dgm:pt modelId="{0D405751-6B3D-45FD-9BC6-ACC763D99A54}" type="parTrans" cxnId="{B035949D-7F57-488E-9FDE-3A315DCFE930}">
      <dgm:prSet/>
      <dgm:spPr/>
      <dgm:t>
        <a:bodyPr/>
        <a:lstStyle/>
        <a:p>
          <a:endParaRPr lang="en-US"/>
        </a:p>
      </dgm:t>
    </dgm:pt>
    <dgm:pt modelId="{DD3BE92E-EC5F-412E-BF51-6895124EA257}" type="sibTrans" cxnId="{B035949D-7F57-488E-9FDE-3A315DCFE930}">
      <dgm:prSet/>
      <dgm:spPr/>
      <dgm:t>
        <a:bodyPr/>
        <a:lstStyle/>
        <a:p>
          <a:endParaRPr lang="en-US"/>
        </a:p>
      </dgm:t>
    </dgm:pt>
    <dgm:pt modelId="{FAEA8783-90B9-401D-9333-C950BD9BEB48}">
      <dgm:prSet phldrT="[Text]"/>
      <dgm:spPr/>
      <dgm:t>
        <a:bodyPr/>
        <a:lstStyle/>
        <a:p>
          <a:r>
            <a:rPr lang="en-US" dirty="0" smtClean="0"/>
            <a:t>Grade 2</a:t>
          </a:r>
          <a:endParaRPr lang="en-US" dirty="0"/>
        </a:p>
      </dgm:t>
    </dgm:pt>
    <dgm:pt modelId="{C9502929-55D8-467C-9692-3C2905F0D6BE}" type="parTrans" cxnId="{280A6BAA-573C-4609-90FA-35A1478236E4}">
      <dgm:prSet/>
      <dgm:spPr/>
      <dgm:t>
        <a:bodyPr/>
        <a:lstStyle/>
        <a:p>
          <a:endParaRPr lang="en-US"/>
        </a:p>
      </dgm:t>
    </dgm:pt>
    <dgm:pt modelId="{EA44B1AD-28B5-47D7-AC1D-6C9485C852F9}" type="sibTrans" cxnId="{280A6BAA-573C-4609-90FA-35A1478236E4}">
      <dgm:prSet/>
      <dgm:spPr/>
      <dgm:t>
        <a:bodyPr/>
        <a:lstStyle/>
        <a:p>
          <a:endParaRPr lang="en-US"/>
        </a:p>
      </dgm:t>
    </dgm:pt>
    <dgm:pt modelId="{082548FF-DE00-4846-8CAC-78FA7A5F13C1}">
      <dgm:prSet phldrT="[Text]"/>
      <dgm:spPr/>
      <dgm:t>
        <a:bodyPr/>
        <a:lstStyle/>
        <a:p>
          <a:r>
            <a:rPr lang="en-US" dirty="0" smtClean="0"/>
            <a:t>Grade 3</a:t>
          </a:r>
          <a:endParaRPr lang="en-US" dirty="0"/>
        </a:p>
      </dgm:t>
    </dgm:pt>
    <dgm:pt modelId="{76CC7A29-037A-4F92-879B-90493C575EA2}" type="parTrans" cxnId="{C02CE0F2-281D-46C2-8ACB-E95DA3398C1A}">
      <dgm:prSet/>
      <dgm:spPr/>
      <dgm:t>
        <a:bodyPr/>
        <a:lstStyle/>
        <a:p>
          <a:endParaRPr lang="en-US"/>
        </a:p>
      </dgm:t>
    </dgm:pt>
    <dgm:pt modelId="{AF9837B7-A5D8-4A0B-9203-BDFF79A9E074}" type="sibTrans" cxnId="{C02CE0F2-281D-46C2-8ACB-E95DA3398C1A}">
      <dgm:prSet/>
      <dgm:spPr/>
      <dgm:t>
        <a:bodyPr/>
        <a:lstStyle/>
        <a:p>
          <a:endParaRPr lang="en-US"/>
        </a:p>
      </dgm:t>
    </dgm:pt>
    <dgm:pt modelId="{20F14B81-0C19-484F-AEE8-4381F8968557}" type="pres">
      <dgm:prSet presAssocID="{A026FBEC-D33D-4EB3-B485-064C0CFDBEE1}" presName="Name0" presStyleCnt="0">
        <dgm:presLayoutVars>
          <dgm:dir/>
          <dgm:animLvl val="lvl"/>
          <dgm:resizeHandles val="exact"/>
        </dgm:presLayoutVars>
      </dgm:prSet>
      <dgm:spPr/>
    </dgm:pt>
    <dgm:pt modelId="{ACE51BDC-F5BA-434E-9B2A-7CC18CA884EB}" type="pres">
      <dgm:prSet presAssocID="{B88D9D76-1BEA-4155-9E5C-4D7592D2A990}" presName="parTxOnly" presStyleLbl="node1" presStyleIdx="0" presStyleCnt="3">
        <dgm:presLayoutVars>
          <dgm:chMax val="0"/>
          <dgm:chPref val="0"/>
          <dgm:bulletEnabled val="1"/>
        </dgm:presLayoutVars>
      </dgm:prSet>
      <dgm:spPr/>
      <dgm:t>
        <a:bodyPr/>
        <a:lstStyle/>
        <a:p>
          <a:endParaRPr lang="en-US"/>
        </a:p>
      </dgm:t>
    </dgm:pt>
    <dgm:pt modelId="{7234AEFC-FE37-4A9D-B179-05A0C0E2A92B}" type="pres">
      <dgm:prSet presAssocID="{DD3BE92E-EC5F-412E-BF51-6895124EA257}" presName="parTxOnlySpace" presStyleCnt="0"/>
      <dgm:spPr/>
    </dgm:pt>
    <dgm:pt modelId="{90C9EF4C-4B95-4640-9A77-225D3689E172}" type="pres">
      <dgm:prSet presAssocID="{FAEA8783-90B9-401D-9333-C950BD9BEB48}" presName="parTxOnly" presStyleLbl="node1" presStyleIdx="1" presStyleCnt="3">
        <dgm:presLayoutVars>
          <dgm:chMax val="0"/>
          <dgm:chPref val="0"/>
          <dgm:bulletEnabled val="1"/>
        </dgm:presLayoutVars>
      </dgm:prSet>
      <dgm:spPr/>
      <dgm:t>
        <a:bodyPr/>
        <a:lstStyle/>
        <a:p>
          <a:endParaRPr lang="en-US"/>
        </a:p>
      </dgm:t>
    </dgm:pt>
    <dgm:pt modelId="{E55C57F1-EC06-4916-9F81-179070AECDB9}" type="pres">
      <dgm:prSet presAssocID="{EA44B1AD-28B5-47D7-AC1D-6C9485C852F9}" presName="parTxOnlySpace" presStyleCnt="0"/>
      <dgm:spPr/>
    </dgm:pt>
    <dgm:pt modelId="{32D36524-7406-4714-AC5A-57312055B0A8}" type="pres">
      <dgm:prSet presAssocID="{082548FF-DE00-4846-8CAC-78FA7A5F13C1}" presName="parTxOnly" presStyleLbl="node1" presStyleIdx="2" presStyleCnt="3">
        <dgm:presLayoutVars>
          <dgm:chMax val="0"/>
          <dgm:chPref val="0"/>
          <dgm:bulletEnabled val="1"/>
        </dgm:presLayoutVars>
      </dgm:prSet>
      <dgm:spPr/>
      <dgm:t>
        <a:bodyPr/>
        <a:lstStyle/>
        <a:p>
          <a:endParaRPr lang="en-US"/>
        </a:p>
      </dgm:t>
    </dgm:pt>
  </dgm:ptLst>
  <dgm:cxnLst>
    <dgm:cxn modelId="{280A6BAA-573C-4609-90FA-35A1478236E4}" srcId="{A026FBEC-D33D-4EB3-B485-064C0CFDBEE1}" destId="{FAEA8783-90B9-401D-9333-C950BD9BEB48}" srcOrd="1" destOrd="0" parTransId="{C9502929-55D8-467C-9692-3C2905F0D6BE}" sibTransId="{EA44B1AD-28B5-47D7-AC1D-6C9485C852F9}"/>
    <dgm:cxn modelId="{C436A609-0571-4CA2-8CA0-024E9E1C29FF}" type="presOf" srcId="{B88D9D76-1BEA-4155-9E5C-4D7592D2A990}" destId="{ACE51BDC-F5BA-434E-9B2A-7CC18CA884EB}" srcOrd="0" destOrd="0" presId="urn:microsoft.com/office/officeart/2005/8/layout/chevron1"/>
    <dgm:cxn modelId="{7B3125B6-46CE-49D0-AC65-F5CF2A194D66}" type="presOf" srcId="{FAEA8783-90B9-401D-9333-C950BD9BEB48}" destId="{90C9EF4C-4B95-4640-9A77-225D3689E172}" srcOrd="0" destOrd="0" presId="urn:microsoft.com/office/officeart/2005/8/layout/chevron1"/>
    <dgm:cxn modelId="{C02CE0F2-281D-46C2-8ACB-E95DA3398C1A}" srcId="{A026FBEC-D33D-4EB3-B485-064C0CFDBEE1}" destId="{082548FF-DE00-4846-8CAC-78FA7A5F13C1}" srcOrd="2" destOrd="0" parTransId="{76CC7A29-037A-4F92-879B-90493C575EA2}" sibTransId="{AF9837B7-A5D8-4A0B-9203-BDFF79A9E074}"/>
    <dgm:cxn modelId="{B035949D-7F57-488E-9FDE-3A315DCFE930}" srcId="{A026FBEC-D33D-4EB3-B485-064C0CFDBEE1}" destId="{B88D9D76-1BEA-4155-9E5C-4D7592D2A990}" srcOrd="0" destOrd="0" parTransId="{0D405751-6B3D-45FD-9BC6-ACC763D99A54}" sibTransId="{DD3BE92E-EC5F-412E-BF51-6895124EA257}"/>
    <dgm:cxn modelId="{0E5295DD-14CB-43C0-B8D0-F884D089C1F7}" type="presOf" srcId="{A026FBEC-D33D-4EB3-B485-064C0CFDBEE1}" destId="{20F14B81-0C19-484F-AEE8-4381F8968557}" srcOrd="0" destOrd="0" presId="urn:microsoft.com/office/officeart/2005/8/layout/chevron1"/>
    <dgm:cxn modelId="{6BD26348-B743-4E73-84F7-DBA71EC0DC5B}" type="presOf" srcId="{082548FF-DE00-4846-8CAC-78FA7A5F13C1}" destId="{32D36524-7406-4714-AC5A-57312055B0A8}" srcOrd="0" destOrd="0" presId="urn:microsoft.com/office/officeart/2005/8/layout/chevron1"/>
    <dgm:cxn modelId="{614FDD67-9EC6-4B86-9EF1-208219D5016E}" type="presParOf" srcId="{20F14B81-0C19-484F-AEE8-4381F8968557}" destId="{ACE51BDC-F5BA-434E-9B2A-7CC18CA884EB}" srcOrd="0" destOrd="0" presId="urn:microsoft.com/office/officeart/2005/8/layout/chevron1"/>
    <dgm:cxn modelId="{46DD43A1-21E8-4B4A-A509-00A2B10A767A}" type="presParOf" srcId="{20F14B81-0C19-484F-AEE8-4381F8968557}" destId="{7234AEFC-FE37-4A9D-B179-05A0C0E2A92B}" srcOrd="1" destOrd="0" presId="urn:microsoft.com/office/officeart/2005/8/layout/chevron1"/>
    <dgm:cxn modelId="{38C479E9-D6CF-4514-85AA-4601BFE64D58}" type="presParOf" srcId="{20F14B81-0C19-484F-AEE8-4381F8968557}" destId="{90C9EF4C-4B95-4640-9A77-225D3689E172}" srcOrd="2" destOrd="0" presId="urn:microsoft.com/office/officeart/2005/8/layout/chevron1"/>
    <dgm:cxn modelId="{F0372399-C7E7-461F-891D-831926841BF9}" type="presParOf" srcId="{20F14B81-0C19-484F-AEE8-4381F8968557}" destId="{E55C57F1-EC06-4916-9F81-179070AECDB9}" srcOrd="3" destOrd="0" presId="urn:microsoft.com/office/officeart/2005/8/layout/chevron1"/>
    <dgm:cxn modelId="{92022B1F-AFDC-4104-8AB3-B50261FD0DA8}" type="presParOf" srcId="{20F14B81-0C19-484F-AEE8-4381F8968557}" destId="{32D36524-7406-4714-AC5A-57312055B0A8}"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A1B70D-1F5A-40D3-87B2-60DAF2F2D57F}"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DD12637C-0261-4C64-BA71-12876C2C7EE4}">
      <dgm:prSet phldrT="[Text]"/>
      <dgm:spPr>
        <a:solidFill>
          <a:schemeClr val="accent4"/>
        </a:solidFill>
      </dgm:spPr>
      <dgm:t>
        <a:bodyPr/>
        <a:lstStyle/>
        <a:p>
          <a:r>
            <a:rPr lang="en-US" dirty="0" smtClean="0"/>
            <a:t>What does it mean to make sense of a problem?</a:t>
          </a:r>
          <a:endParaRPr lang="en-US" dirty="0"/>
        </a:p>
      </dgm:t>
    </dgm:pt>
    <dgm:pt modelId="{069CDE2E-C2DF-41D1-9656-8039FD4CEDA8}" type="parTrans" cxnId="{A36C3432-5C9B-4452-AAA6-7DA96C211748}">
      <dgm:prSet/>
      <dgm:spPr/>
      <dgm:t>
        <a:bodyPr/>
        <a:lstStyle/>
        <a:p>
          <a:endParaRPr lang="en-US"/>
        </a:p>
      </dgm:t>
    </dgm:pt>
    <dgm:pt modelId="{F7F9FA52-01DA-41FB-BF7B-BBF7A59F6AD2}" type="sibTrans" cxnId="{A36C3432-5C9B-4452-AAA6-7DA96C211748}">
      <dgm:prSet/>
      <dgm:spPr/>
      <dgm:t>
        <a:bodyPr/>
        <a:lstStyle/>
        <a:p>
          <a:endParaRPr lang="en-US"/>
        </a:p>
      </dgm:t>
    </dgm:pt>
    <dgm:pt modelId="{14963E32-7116-44A2-8CE2-570867AD6BBE}">
      <dgm:prSet phldrT="[Text]"/>
      <dgm:spPr>
        <a:solidFill>
          <a:schemeClr val="accent4"/>
        </a:solidFill>
      </dgm:spPr>
      <dgm:t>
        <a:bodyPr/>
        <a:lstStyle/>
        <a:p>
          <a:r>
            <a:rPr lang="en-US" dirty="0" smtClean="0"/>
            <a:t>What does it mean to persevere in solving a problem?</a:t>
          </a:r>
          <a:endParaRPr lang="en-US" dirty="0"/>
        </a:p>
      </dgm:t>
    </dgm:pt>
    <dgm:pt modelId="{BD939A6A-D4DF-472B-8B05-3A72E7EC0E4C}" type="parTrans" cxnId="{4373194B-D39A-498A-AFD0-FC39C3AF43A4}">
      <dgm:prSet/>
      <dgm:spPr/>
      <dgm:t>
        <a:bodyPr/>
        <a:lstStyle/>
        <a:p>
          <a:endParaRPr lang="en-US"/>
        </a:p>
      </dgm:t>
    </dgm:pt>
    <dgm:pt modelId="{5EDB296D-78E5-44A6-B747-ABD2C4F2E665}" type="sibTrans" cxnId="{4373194B-D39A-498A-AFD0-FC39C3AF43A4}">
      <dgm:prSet/>
      <dgm:spPr/>
      <dgm:t>
        <a:bodyPr/>
        <a:lstStyle/>
        <a:p>
          <a:endParaRPr lang="en-US"/>
        </a:p>
      </dgm:t>
    </dgm:pt>
    <dgm:pt modelId="{F563382D-BFA2-4286-9DA6-55300385A34A}" type="pres">
      <dgm:prSet presAssocID="{72A1B70D-1F5A-40D3-87B2-60DAF2F2D57F}" presName="diagram" presStyleCnt="0">
        <dgm:presLayoutVars>
          <dgm:dir/>
          <dgm:resizeHandles val="exact"/>
        </dgm:presLayoutVars>
      </dgm:prSet>
      <dgm:spPr/>
      <dgm:t>
        <a:bodyPr/>
        <a:lstStyle/>
        <a:p>
          <a:endParaRPr lang="en-US"/>
        </a:p>
      </dgm:t>
    </dgm:pt>
    <dgm:pt modelId="{1AA93374-DF4E-4AB4-9AFB-BE9F105CD662}" type="pres">
      <dgm:prSet presAssocID="{DD12637C-0261-4C64-BA71-12876C2C7EE4}" presName="node" presStyleLbl="node1" presStyleIdx="0" presStyleCnt="2" custLinFactNeighborX="-422" custLinFactNeighborY="2110">
        <dgm:presLayoutVars>
          <dgm:bulletEnabled val="1"/>
        </dgm:presLayoutVars>
      </dgm:prSet>
      <dgm:spPr/>
      <dgm:t>
        <a:bodyPr/>
        <a:lstStyle/>
        <a:p>
          <a:endParaRPr lang="en-US"/>
        </a:p>
      </dgm:t>
    </dgm:pt>
    <dgm:pt modelId="{75D0794A-CE88-41E1-ACDC-AC7570F0C4DF}" type="pres">
      <dgm:prSet presAssocID="{F7F9FA52-01DA-41FB-BF7B-BBF7A59F6AD2}" presName="sibTrans" presStyleCnt="0"/>
      <dgm:spPr/>
      <dgm:t>
        <a:bodyPr/>
        <a:lstStyle/>
        <a:p>
          <a:endParaRPr lang="en-US"/>
        </a:p>
      </dgm:t>
    </dgm:pt>
    <dgm:pt modelId="{58F12C9C-284F-4292-94CD-B62DF6241403}" type="pres">
      <dgm:prSet presAssocID="{14963E32-7116-44A2-8CE2-570867AD6BBE}" presName="node" presStyleLbl="node1" presStyleIdx="1" presStyleCnt="2" custScaleY="100639" custLinFactNeighborY="703">
        <dgm:presLayoutVars>
          <dgm:bulletEnabled val="1"/>
        </dgm:presLayoutVars>
      </dgm:prSet>
      <dgm:spPr/>
      <dgm:t>
        <a:bodyPr/>
        <a:lstStyle/>
        <a:p>
          <a:endParaRPr lang="en-US"/>
        </a:p>
      </dgm:t>
    </dgm:pt>
  </dgm:ptLst>
  <dgm:cxnLst>
    <dgm:cxn modelId="{A36C3432-5C9B-4452-AAA6-7DA96C211748}" srcId="{72A1B70D-1F5A-40D3-87B2-60DAF2F2D57F}" destId="{DD12637C-0261-4C64-BA71-12876C2C7EE4}" srcOrd="0" destOrd="0" parTransId="{069CDE2E-C2DF-41D1-9656-8039FD4CEDA8}" sibTransId="{F7F9FA52-01DA-41FB-BF7B-BBF7A59F6AD2}"/>
    <dgm:cxn modelId="{B03D913C-F03C-4C20-9749-5C251212C624}" type="presOf" srcId="{72A1B70D-1F5A-40D3-87B2-60DAF2F2D57F}" destId="{F563382D-BFA2-4286-9DA6-55300385A34A}" srcOrd="0" destOrd="0" presId="urn:microsoft.com/office/officeart/2005/8/layout/default#1"/>
    <dgm:cxn modelId="{EA4BD4BD-83FA-43D4-9055-5D8DF8DCDAAB}" type="presOf" srcId="{14963E32-7116-44A2-8CE2-570867AD6BBE}" destId="{58F12C9C-284F-4292-94CD-B62DF6241403}" srcOrd="0" destOrd="0" presId="urn:microsoft.com/office/officeart/2005/8/layout/default#1"/>
    <dgm:cxn modelId="{72F0A308-E125-4192-AEEB-EC86DC4307F0}" type="presOf" srcId="{DD12637C-0261-4C64-BA71-12876C2C7EE4}" destId="{1AA93374-DF4E-4AB4-9AFB-BE9F105CD662}" srcOrd="0" destOrd="0" presId="urn:microsoft.com/office/officeart/2005/8/layout/default#1"/>
    <dgm:cxn modelId="{4373194B-D39A-498A-AFD0-FC39C3AF43A4}" srcId="{72A1B70D-1F5A-40D3-87B2-60DAF2F2D57F}" destId="{14963E32-7116-44A2-8CE2-570867AD6BBE}" srcOrd="1" destOrd="0" parTransId="{BD939A6A-D4DF-472B-8B05-3A72E7EC0E4C}" sibTransId="{5EDB296D-78E5-44A6-B747-ABD2C4F2E665}"/>
    <dgm:cxn modelId="{34C676A7-3F95-42D3-899A-549C5BD0671C}" type="presParOf" srcId="{F563382D-BFA2-4286-9DA6-55300385A34A}" destId="{1AA93374-DF4E-4AB4-9AFB-BE9F105CD662}" srcOrd="0" destOrd="0" presId="urn:microsoft.com/office/officeart/2005/8/layout/default#1"/>
    <dgm:cxn modelId="{6B9EC199-9308-4548-BC32-2AD74F3CF3BC}" type="presParOf" srcId="{F563382D-BFA2-4286-9DA6-55300385A34A}" destId="{75D0794A-CE88-41E1-ACDC-AC7570F0C4DF}" srcOrd="1" destOrd="0" presId="urn:microsoft.com/office/officeart/2005/8/layout/default#1"/>
    <dgm:cxn modelId="{85E6F3AB-77D3-416F-82F9-63700386CBD0}" type="presParOf" srcId="{F563382D-BFA2-4286-9DA6-55300385A34A}" destId="{58F12C9C-284F-4292-94CD-B62DF6241403}" srcOrd="2"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837D91-9382-4B33-B0CF-6CC52B1B7C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0F53B6-A4DB-4CE2-94BA-656B90C54700}">
      <dgm:prSet phldrT="[Text]" custT="1"/>
      <dgm:spPr/>
      <dgm:t>
        <a:bodyPr/>
        <a:lstStyle/>
        <a:p>
          <a:r>
            <a:rPr lang="en-US" sz="2400" dirty="0" smtClean="0"/>
            <a:t>Understand the meaning of the problem </a:t>
          </a:r>
          <a:endParaRPr lang="en-US" sz="2400" dirty="0"/>
        </a:p>
      </dgm:t>
    </dgm:pt>
    <dgm:pt modelId="{B223DE0A-DF47-4043-8FE5-E8FF35A80E65}" type="parTrans" cxnId="{A98F7D5B-9B76-4A41-AB98-3839D0AF0184}">
      <dgm:prSet/>
      <dgm:spPr/>
      <dgm:t>
        <a:bodyPr/>
        <a:lstStyle/>
        <a:p>
          <a:endParaRPr lang="en-US"/>
        </a:p>
      </dgm:t>
    </dgm:pt>
    <dgm:pt modelId="{4584E04B-D8BA-4181-8509-E12CE2FB6316}" type="sibTrans" cxnId="{A98F7D5B-9B76-4A41-AB98-3839D0AF0184}">
      <dgm:prSet/>
      <dgm:spPr/>
      <dgm:t>
        <a:bodyPr/>
        <a:lstStyle/>
        <a:p>
          <a:endParaRPr lang="en-US"/>
        </a:p>
      </dgm:t>
    </dgm:pt>
    <dgm:pt modelId="{858E34DB-61F6-49EF-BE1F-5068EFCDEBA2}">
      <dgm:prSet phldrT="[Text]" custT="1"/>
      <dgm:spPr/>
      <dgm:t>
        <a:bodyPr/>
        <a:lstStyle/>
        <a:p>
          <a:r>
            <a:rPr lang="en-US" sz="2000" b="1" dirty="0" smtClean="0"/>
            <a:t>Look for ways to start working on the problem</a:t>
          </a:r>
          <a:endParaRPr lang="en-US" sz="2000" b="1" dirty="0"/>
        </a:p>
      </dgm:t>
    </dgm:pt>
    <dgm:pt modelId="{EE3C8F4C-1827-4295-B45B-E4F41D1C4B0D}" type="parTrans" cxnId="{9F5F2FB8-C3EF-42BD-A4E7-9FC1717E2772}">
      <dgm:prSet/>
      <dgm:spPr/>
      <dgm:t>
        <a:bodyPr/>
        <a:lstStyle/>
        <a:p>
          <a:endParaRPr lang="en-US"/>
        </a:p>
      </dgm:t>
    </dgm:pt>
    <dgm:pt modelId="{155A8050-3154-4A7D-9EE8-8C853D27ECDA}" type="sibTrans" cxnId="{9F5F2FB8-C3EF-42BD-A4E7-9FC1717E2772}">
      <dgm:prSet/>
      <dgm:spPr/>
      <dgm:t>
        <a:bodyPr/>
        <a:lstStyle/>
        <a:p>
          <a:endParaRPr lang="en-US"/>
        </a:p>
      </dgm:t>
    </dgm:pt>
    <dgm:pt modelId="{095BC9CA-92E5-4680-99A7-D57E4898F04B}">
      <dgm:prSet phldrT="[Text]"/>
      <dgm:spPr/>
      <dgm:t>
        <a:bodyPr/>
        <a:lstStyle/>
        <a:p>
          <a:r>
            <a:rPr lang="en-US" dirty="0" smtClean="0"/>
            <a:t>Analyze the information</a:t>
          </a:r>
          <a:endParaRPr lang="en-US" dirty="0"/>
        </a:p>
      </dgm:t>
    </dgm:pt>
    <dgm:pt modelId="{A07D64F3-DD12-42C0-9C38-CAD5BBDB3839}" type="parTrans" cxnId="{985E07CE-967C-4D37-AF58-457201B368C0}">
      <dgm:prSet/>
      <dgm:spPr/>
      <dgm:t>
        <a:bodyPr/>
        <a:lstStyle/>
        <a:p>
          <a:endParaRPr lang="en-US"/>
        </a:p>
      </dgm:t>
    </dgm:pt>
    <dgm:pt modelId="{3E828A3D-71C6-44D3-BAC6-405038DA6EF6}" type="sibTrans" cxnId="{985E07CE-967C-4D37-AF58-457201B368C0}">
      <dgm:prSet/>
      <dgm:spPr/>
      <dgm:t>
        <a:bodyPr/>
        <a:lstStyle/>
        <a:p>
          <a:endParaRPr lang="en-US"/>
        </a:p>
      </dgm:t>
    </dgm:pt>
    <dgm:pt modelId="{69B33224-A3F1-4231-A901-237F05C96795}">
      <dgm:prSet phldrT="[Text]" custT="1"/>
      <dgm:spPr/>
      <dgm:t>
        <a:bodyPr/>
        <a:lstStyle/>
        <a:p>
          <a:r>
            <a:rPr lang="en-US" sz="2000" b="1" dirty="0" smtClean="0"/>
            <a:t>Design a plan </a:t>
          </a:r>
          <a:endParaRPr lang="en-US" sz="2000" b="1" dirty="0"/>
        </a:p>
      </dgm:t>
    </dgm:pt>
    <dgm:pt modelId="{349758F8-C948-40C1-87C6-13F741996FA9}" type="parTrans" cxnId="{0BD45EAD-02F0-460C-9C32-F01E893A9BC7}">
      <dgm:prSet/>
      <dgm:spPr/>
      <dgm:t>
        <a:bodyPr/>
        <a:lstStyle/>
        <a:p>
          <a:endParaRPr lang="en-US"/>
        </a:p>
      </dgm:t>
    </dgm:pt>
    <dgm:pt modelId="{02E73231-6A66-4F76-A654-B5C8806BD2E8}" type="sibTrans" cxnId="{0BD45EAD-02F0-460C-9C32-F01E893A9BC7}">
      <dgm:prSet/>
      <dgm:spPr/>
      <dgm:t>
        <a:bodyPr/>
        <a:lstStyle/>
        <a:p>
          <a:endParaRPr lang="en-US"/>
        </a:p>
      </dgm:t>
    </dgm:pt>
    <dgm:pt modelId="{02AA93E1-C86B-4BC0-9E38-ADA9AF35ED68}">
      <dgm:prSet phldrT="[Text]"/>
      <dgm:spPr/>
      <dgm:t>
        <a:bodyPr/>
        <a:lstStyle/>
        <a:p>
          <a:r>
            <a:rPr lang="en-US" dirty="0" smtClean="0"/>
            <a:t>Monitor and evaluate their progress</a:t>
          </a:r>
          <a:endParaRPr lang="en-US" dirty="0"/>
        </a:p>
      </dgm:t>
    </dgm:pt>
    <dgm:pt modelId="{12CE9ECB-34E9-4FD7-8A98-07D1FF7819FE}" type="parTrans" cxnId="{79112FBE-9158-4F71-B7BC-418B13D53CA7}">
      <dgm:prSet/>
      <dgm:spPr/>
      <dgm:t>
        <a:bodyPr/>
        <a:lstStyle/>
        <a:p>
          <a:endParaRPr lang="en-US"/>
        </a:p>
      </dgm:t>
    </dgm:pt>
    <dgm:pt modelId="{47293129-0FB9-47DB-ABB8-AAABDA51F061}" type="sibTrans" cxnId="{79112FBE-9158-4F71-B7BC-418B13D53CA7}">
      <dgm:prSet/>
      <dgm:spPr/>
      <dgm:t>
        <a:bodyPr/>
        <a:lstStyle/>
        <a:p>
          <a:endParaRPr lang="en-US"/>
        </a:p>
      </dgm:t>
    </dgm:pt>
    <dgm:pt modelId="{679615E6-F54E-484E-8AF5-9943FD6B5DD9}">
      <dgm:prSet phldrT="[Text]" custT="1"/>
      <dgm:spPr/>
      <dgm:t>
        <a:bodyPr/>
        <a:lstStyle/>
        <a:p>
          <a:r>
            <a:rPr lang="en-US" sz="2000" b="1" dirty="0" smtClean="0"/>
            <a:t>Change course as necessary</a:t>
          </a:r>
          <a:endParaRPr lang="en-US" sz="2000" b="1" dirty="0"/>
        </a:p>
      </dgm:t>
    </dgm:pt>
    <dgm:pt modelId="{7243FB74-53E7-4D0F-A5F5-F879E7BBE203}" type="parTrans" cxnId="{48153D4F-DEB5-44F8-938A-82B6550A9C82}">
      <dgm:prSet/>
      <dgm:spPr/>
      <dgm:t>
        <a:bodyPr/>
        <a:lstStyle/>
        <a:p>
          <a:endParaRPr lang="en-US"/>
        </a:p>
      </dgm:t>
    </dgm:pt>
    <dgm:pt modelId="{EB6B78B8-8005-4FA8-BAF3-DCEF4F09D9AA}" type="sibTrans" cxnId="{48153D4F-DEB5-44F8-938A-82B6550A9C82}">
      <dgm:prSet/>
      <dgm:spPr/>
      <dgm:t>
        <a:bodyPr/>
        <a:lstStyle/>
        <a:p>
          <a:endParaRPr lang="en-US"/>
        </a:p>
      </dgm:t>
    </dgm:pt>
    <dgm:pt modelId="{5CFFAB3C-FB33-44C2-A243-F5131CB257EF}">
      <dgm:prSet phldrT="[Text]"/>
      <dgm:spPr/>
      <dgm:t>
        <a:bodyPr/>
        <a:lstStyle/>
        <a:p>
          <a:r>
            <a:rPr lang="en-US" dirty="0" smtClean="0"/>
            <a:t>Check their answers to problems </a:t>
          </a:r>
          <a:endParaRPr lang="en-US" dirty="0"/>
        </a:p>
      </dgm:t>
    </dgm:pt>
    <dgm:pt modelId="{A2828DF2-B5A8-4321-9027-FC204EDA4E94}" type="parTrans" cxnId="{52B80A45-EE85-4BF9-BDFF-7C4519511D74}">
      <dgm:prSet/>
      <dgm:spPr/>
      <dgm:t>
        <a:bodyPr/>
        <a:lstStyle/>
        <a:p>
          <a:endParaRPr lang="en-US"/>
        </a:p>
      </dgm:t>
    </dgm:pt>
    <dgm:pt modelId="{2EE45EB2-0143-41FD-B351-A35FA6D50E93}" type="sibTrans" cxnId="{52B80A45-EE85-4BF9-BDFF-7C4519511D74}">
      <dgm:prSet/>
      <dgm:spPr/>
      <dgm:t>
        <a:bodyPr/>
        <a:lstStyle/>
        <a:p>
          <a:endParaRPr lang="en-US"/>
        </a:p>
      </dgm:t>
    </dgm:pt>
    <dgm:pt modelId="{2C01435D-1D34-48DD-9AF9-66ABC20EBF3E}">
      <dgm:prSet phldrT="[Text]" custT="1"/>
      <dgm:spPr/>
      <dgm:t>
        <a:bodyPr/>
        <a:lstStyle/>
        <a:p>
          <a:r>
            <a:rPr lang="en-US" sz="2000" b="1" dirty="0" smtClean="0"/>
            <a:t>Know if their answer makes sense</a:t>
          </a:r>
          <a:endParaRPr lang="en-US" sz="2000" b="1" dirty="0"/>
        </a:p>
      </dgm:t>
    </dgm:pt>
    <dgm:pt modelId="{CEF50F4A-A689-4FED-9C3A-AC1C99963CB5}" type="parTrans" cxnId="{83B2B645-2C29-465D-BEEE-C66415EE3321}">
      <dgm:prSet/>
      <dgm:spPr/>
      <dgm:t>
        <a:bodyPr/>
        <a:lstStyle/>
        <a:p>
          <a:endParaRPr lang="en-US"/>
        </a:p>
      </dgm:t>
    </dgm:pt>
    <dgm:pt modelId="{64338960-B10D-4763-8B51-6BB31592C8E5}" type="sibTrans" cxnId="{83B2B645-2C29-465D-BEEE-C66415EE3321}">
      <dgm:prSet/>
      <dgm:spPr/>
      <dgm:t>
        <a:bodyPr/>
        <a:lstStyle/>
        <a:p>
          <a:endParaRPr lang="en-US"/>
        </a:p>
      </dgm:t>
    </dgm:pt>
    <dgm:pt modelId="{1146C161-EA99-494A-B034-C840295070F3}" type="pres">
      <dgm:prSet presAssocID="{A8837D91-9382-4B33-B0CF-6CC52B1B7C2C}" presName="linear" presStyleCnt="0">
        <dgm:presLayoutVars>
          <dgm:animLvl val="lvl"/>
          <dgm:resizeHandles val="exact"/>
        </dgm:presLayoutVars>
      </dgm:prSet>
      <dgm:spPr/>
      <dgm:t>
        <a:bodyPr/>
        <a:lstStyle/>
        <a:p>
          <a:endParaRPr lang="en-US"/>
        </a:p>
      </dgm:t>
    </dgm:pt>
    <dgm:pt modelId="{FC7EC268-6B8D-40CD-B168-8A959B0FBBF2}" type="pres">
      <dgm:prSet presAssocID="{710F53B6-A4DB-4CE2-94BA-656B90C54700}" presName="parentText" presStyleLbl="node1" presStyleIdx="0" presStyleCnt="4" custAng="0" custLinFactNeighborX="-250" custLinFactNeighborY="-2839">
        <dgm:presLayoutVars>
          <dgm:chMax val="0"/>
          <dgm:bulletEnabled val="1"/>
        </dgm:presLayoutVars>
      </dgm:prSet>
      <dgm:spPr/>
      <dgm:t>
        <a:bodyPr/>
        <a:lstStyle/>
        <a:p>
          <a:endParaRPr lang="en-US"/>
        </a:p>
      </dgm:t>
    </dgm:pt>
    <dgm:pt modelId="{47B3F1E7-A923-485E-BD8A-F1F5F42ABA85}" type="pres">
      <dgm:prSet presAssocID="{710F53B6-A4DB-4CE2-94BA-656B90C54700}" presName="childText" presStyleLbl="revTx" presStyleIdx="0" presStyleCnt="4">
        <dgm:presLayoutVars>
          <dgm:bulletEnabled val="1"/>
        </dgm:presLayoutVars>
      </dgm:prSet>
      <dgm:spPr/>
      <dgm:t>
        <a:bodyPr/>
        <a:lstStyle/>
        <a:p>
          <a:endParaRPr lang="en-US"/>
        </a:p>
      </dgm:t>
    </dgm:pt>
    <dgm:pt modelId="{75618700-918E-44BE-B21F-20B047ABBD86}" type="pres">
      <dgm:prSet presAssocID="{095BC9CA-92E5-4680-99A7-D57E4898F04B}" presName="parentText" presStyleLbl="node1" presStyleIdx="1" presStyleCnt="4">
        <dgm:presLayoutVars>
          <dgm:chMax val="0"/>
          <dgm:bulletEnabled val="1"/>
        </dgm:presLayoutVars>
      </dgm:prSet>
      <dgm:spPr/>
      <dgm:t>
        <a:bodyPr/>
        <a:lstStyle/>
        <a:p>
          <a:endParaRPr lang="en-US"/>
        </a:p>
      </dgm:t>
    </dgm:pt>
    <dgm:pt modelId="{2DD22D02-24B0-4371-BCCA-5271C1A534B5}" type="pres">
      <dgm:prSet presAssocID="{095BC9CA-92E5-4680-99A7-D57E4898F04B}" presName="childText" presStyleLbl="revTx" presStyleIdx="1" presStyleCnt="4">
        <dgm:presLayoutVars>
          <dgm:bulletEnabled val="1"/>
        </dgm:presLayoutVars>
      </dgm:prSet>
      <dgm:spPr/>
      <dgm:t>
        <a:bodyPr/>
        <a:lstStyle/>
        <a:p>
          <a:endParaRPr lang="en-US"/>
        </a:p>
      </dgm:t>
    </dgm:pt>
    <dgm:pt modelId="{366F3378-054D-42D5-9C18-61E2FBB2936A}" type="pres">
      <dgm:prSet presAssocID="{02AA93E1-C86B-4BC0-9E38-ADA9AF35ED68}" presName="parentText" presStyleLbl="node1" presStyleIdx="2" presStyleCnt="4">
        <dgm:presLayoutVars>
          <dgm:chMax val="0"/>
          <dgm:bulletEnabled val="1"/>
        </dgm:presLayoutVars>
      </dgm:prSet>
      <dgm:spPr/>
      <dgm:t>
        <a:bodyPr/>
        <a:lstStyle/>
        <a:p>
          <a:endParaRPr lang="en-US"/>
        </a:p>
      </dgm:t>
    </dgm:pt>
    <dgm:pt modelId="{C6925821-E7BA-4FDF-8ABE-F271A8DC4BB7}" type="pres">
      <dgm:prSet presAssocID="{02AA93E1-C86B-4BC0-9E38-ADA9AF35ED68}" presName="childText" presStyleLbl="revTx" presStyleIdx="2" presStyleCnt="4">
        <dgm:presLayoutVars>
          <dgm:bulletEnabled val="1"/>
        </dgm:presLayoutVars>
      </dgm:prSet>
      <dgm:spPr/>
      <dgm:t>
        <a:bodyPr/>
        <a:lstStyle/>
        <a:p>
          <a:endParaRPr lang="en-US"/>
        </a:p>
      </dgm:t>
    </dgm:pt>
    <dgm:pt modelId="{3585ED26-6730-42C4-B323-959AABDD2EE6}" type="pres">
      <dgm:prSet presAssocID="{5CFFAB3C-FB33-44C2-A243-F5131CB257EF}" presName="parentText" presStyleLbl="node1" presStyleIdx="3" presStyleCnt="4">
        <dgm:presLayoutVars>
          <dgm:chMax val="0"/>
          <dgm:bulletEnabled val="1"/>
        </dgm:presLayoutVars>
      </dgm:prSet>
      <dgm:spPr/>
      <dgm:t>
        <a:bodyPr/>
        <a:lstStyle/>
        <a:p>
          <a:endParaRPr lang="en-US"/>
        </a:p>
      </dgm:t>
    </dgm:pt>
    <dgm:pt modelId="{6C727CB4-2792-4E84-AE59-F89124ACAAD6}" type="pres">
      <dgm:prSet presAssocID="{5CFFAB3C-FB33-44C2-A243-F5131CB257EF}" presName="childText" presStyleLbl="revTx" presStyleIdx="3" presStyleCnt="4" custLinFactNeighborY="26212">
        <dgm:presLayoutVars>
          <dgm:bulletEnabled val="1"/>
        </dgm:presLayoutVars>
      </dgm:prSet>
      <dgm:spPr/>
      <dgm:t>
        <a:bodyPr/>
        <a:lstStyle/>
        <a:p>
          <a:endParaRPr lang="en-US"/>
        </a:p>
      </dgm:t>
    </dgm:pt>
  </dgm:ptLst>
  <dgm:cxnLst>
    <dgm:cxn modelId="{CA031E41-D746-4D91-B06A-AE385C02B564}" type="presOf" srcId="{2C01435D-1D34-48DD-9AF9-66ABC20EBF3E}" destId="{6C727CB4-2792-4E84-AE59-F89124ACAAD6}" srcOrd="0" destOrd="0" presId="urn:microsoft.com/office/officeart/2005/8/layout/vList2"/>
    <dgm:cxn modelId="{985E07CE-967C-4D37-AF58-457201B368C0}" srcId="{A8837D91-9382-4B33-B0CF-6CC52B1B7C2C}" destId="{095BC9CA-92E5-4680-99A7-D57E4898F04B}" srcOrd="1" destOrd="0" parTransId="{A07D64F3-DD12-42C0-9C38-CAD5BBDB3839}" sibTransId="{3E828A3D-71C6-44D3-BAC6-405038DA6EF6}"/>
    <dgm:cxn modelId="{ABD725AA-5D51-4659-9153-974982B98F3D}" type="presOf" srcId="{679615E6-F54E-484E-8AF5-9943FD6B5DD9}" destId="{C6925821-E7BA-4FDF-8ABE-F271A8DC4BB7}" srcOrd="0" destOrd="0" presId="urn:microsoft.com/office/officeart/2005/8/layout/vList2"/>
    <dgm:cxn modelId="{79112FBE-9158-4F71-B7BC-418B13D53CA7}" srcId="{A8837D91-9382-4B33-B0CF-6CC52B1B7C2C}" destId="{02AA93E1-C86B-4BC0-9E38-ADA9AF35ED68}" srcOrd="2" destOrd="0" parTransId="{12CE9ECB-34E9-4FD7-8A98-07D1FF7819FE}" sibTransId="{47293129-0FB9-47DB-ABB8-AAABDA51F061}"/>
    <dgm:cxn modelId="{48153D4F-DEB5-44F8-938A-82B6550A9C82}" srcId="{02AA93E1-C86B-4BC0-9E38-ADA9AF35ED68}" destId="{679615E6-F54E-484E-8AF5-9943FD6B5DD9}" srcOrd="0" destOrd="0" parTransId="{7243FB74-53E7-4D0F-A5F5-F879E7BBE203}" sibTransId="{EB6B78B8-8005-4FA8-BAF3-DCEF4F09D9AA}"/>
    <dgm:cxn modelId="{83B2B645-2C29-465D-BEEE-C66415EE3321}" srcId="{5CFFAB3C-FB33-44C2-A243-F5131CB257EF}" destId="{2C01435D-1D34-48DD-9AF9-66ABC20EBF3E}" srcOrd="0" destOrd="0" parTransId="{CEF50F4A-A689-4FED-9C3A-AC1C99963CB5}" sibTransId="{64338960-B10D-4763-8B51-6BB31592C8E5}"/>
    <dgm:cxn modelId="{FCCA3556-5930-444C-A25F-720BA8B21952}" type="presOf" srcId="{02AA93E1-C86B-4BC0-9E38-ADA9AF35ED68}" destId="{366F3378-054D-42D5-9C18-61E2FBB2936A}" srcOrd="0" destOrd="0" presId="urn:microsoft.com/office/officeart/2005/8/layout/vList2"/>
    <dgm:cxn modelId="{52B80A45-EE85-4BF9-BDFF-7C4519511D74}" srcId="{A8837D91-9382-4B33-B0CF-6CC52B1B7C2C}" destId="{5CFFAB3C-FB33-44C2-A243-F5131CB257EF}" srcOrd="3" destOrd="0" parTransId="{A2828DF2-B5A8-4321-9027-FC204EDA4E94}" sibTransId="{2EE45EB2-0143-41FD-B351-A35FA6D50E93}"/>
    <dgm:cxn modelId="{A98F7D5B-9B76-4A41-AB98-3839D0AF0184}" srcId="{A8837D91-9382-4B33-B0CF-6CC52B1B7C2C}" destId="{710F53B6-A4DB-4CE2-94BA-656B90C54700}" srcOrd="0" destOrd="0" parTransId="{B223DE0A-DF47-4043-8FE5-E8FF35A80E65}" sibTransId="{4584E04B-D8BA-4181-8509-E12CE2FB6316}"/>
    <dgm:cxn modelId="{0BD45EAD-02F0-460C-9C32-F01E893A9BC7}" srcId="{095BC9CA-92E5-4680-99A7-D57E4898F04B}" destId="{69B33224-A3F1-4231-A901-237F05C96795}" srcOrd="0" destOrd="0" parTransId="{349758F8-C948-40C1-87C6-13F741996FA9}" sibTransId="{02E73231-6A66-4F76-A654-B5C8806BD2E8}"/>
    <dgm:cxn modelId="{6A866106-8F8E-4C85-AB89-6891B95D8C4C}" type="presOf" srcId="{69B33224-A3F1-4231-A901-237F05C96795}" destId="{2DD22D02-24B0-4371-BCCA-5271C1A534B5}" srcOrd="0" destOrd="0" presId="urn:microsoft.com/office/officeart/2005/8/layout/vList2"/>
    <dgm:cxn modelId="{639DF93E-B5C8-4402-B6A2-CD1702AE2AFE}" type="presOf" srcId="{710F53B6-A4DB-4CE2-94BA-656B90C54700}" destId="{FC7EC268-6B8D-40CD-B168-8A959B0FBBF2}" srcOrd="0" destOrd="0" presId="urn:microsoft.com/office/officeart/2005/8/layout/vList2"/>
    <dgm:cxn modelId="{4573F83A-38F0-4D98-8806-ADB8AB0306F9}" type="presOf" srcId="{5CFFAB3C-FB33-44C2-A243-F5131CB257EF}" destId="{3585ED26-6730-42C4-B323-959AABDD2EE6}" srcOrd="0" destOrd="0" presId="urn:microsoft.com/office/officeart/2005/8/layout/vList2"/>
    <dgm:cxn modelId="{BC88D561-F89B-4E0A-9963-20096DAE2FA8}" type="presOf" srcId="{858E34DB-61F6-49EF-BE1F-5068EFCDEBA2}" destId="{47B3F1E7-A923-485E-BD8A-F1F5F42ABA85}" srcOrd="0" destOrd="0" presId="urn:microsoft.com/office/officeart/2005/8/layout/vList2"/>
    <dgm:cxn modelId="{919B21B3-DAA6-4FC2-BCE5-19E74CDF9FB2}" type="presOf" srcId="{095BC9CA-92E5-4680-99A7-D57E4898F04B}" destId="{75618700-918E-44BE-B21F-20B047ABBD86}" srcOrd="0" destOrd="0" presId="urn:microsoft.com/office/officeart/2005/8/layout/vList2"/>
    <dgm:cxn modelId="{AB5A624A-6FFA-45B5-8879-28C547F969F1}" type="presOf" srcId="{A8837D91-9382-4B33-B0CF-6CC52B1B7C2C}" destId="{1146C161-EA99-494A-B034-C840295070F3}" srcOrd="0" destOrd="0" presId="urn:microsoft.com/office/officeart/2005/8/layout/vList2"/>
    <dgm:cxn modelId="{9F5F2FB8-C3EF-42BD-A4E7-9FC1717E2772}" srcId="{710F53B6-A4DB-4CE2-94BA-656B90C54700}" destId="{858E34DB-61F6-49EF-BE1F-5068EFCDEBA2}" srcOrd="0" destOrd="0" parTransId="{EE3C8F4C-1827-4295-B45B-E4F41D1C4B0D}" sibTransId="{155A8050-3154-4A7D-9EE8-8C853D27ECDA}"/>
    <dgm:cxn modelId="{A4F58063-5925-4132-A5A3-04DDC47DB487}" type="presParOf" srcId="{1146C161-EA99-494A-B034-C840295070F3}" destId="{FC7EC268-6B8D-40CD-B168-8A959B0FBBF2}" srcOrd="0" destOrd="0" presId="urn:microsoft.com/office/officeart/2005/8/layout/vList2"/>
    <dgm:cxn modelId="{A0196187-9610-4B6C-A74D-C6C802D444FE}" type="presParOf" srcId="{1146C161-EA99-494A-B034-C840295070F3}" destId="{47B3F1E7-A923-485E-BD8A-F1F5F42ABA85}" srcOrd="1" destOrd="0" presId="urn:microsoft.com/office/officeart/2005/8/layout/vList2"/>
    <dgm:cxn modelId="{F84380F0-284F-469B-A6B2-F7BDAC6C5615}" type="presParOf" srcId="{1146C161-EA99-494A-B034-C840295070F3}" destId="{75618700-918E-44BE-B21F-20B047ABBD86}" srcOrd="2" destOrd="0" presId="urn:microsoft.com/office/officeart/2005/8/layout/vList2"/>
    <dgm:cxn modelId="{32194A31-B673-46C1-A172-B0193636FC5F}" type="presParOf" srcId="{1146C161-EA99-494A-B034-C840295070F3}" destId="{2DD22D02-24B0-4371-BCCA-5271C1A534B5}" srcOrd="3" destOrd="0" presId="urn:microsoft.com/office/officeart/2005/8/layout/vList2"/>
    <dgm:cxn modelId="{18D702D7-46D0-4899-8E96-6F8D172E1886}" type="presParOf" srcId="{1146C161-EA99-494A-B034-C840295070F3}" destId="{366F3378-054D-42D5-9C18-61E2FBB2936A}" srcOrd="4" destOrd="0" presId="urn:microsoft.com/office/officeart/2005/8/layout/vList2"/>
    <dgm:cxn modelId="{CFA6ABF3-89F9-4947-8588-1B21BB51685C}" type="presParOf" srcId="{1146C161-EA99-494A-B034-C840295070F3}" destId="{C6925821-E7BA-4FDF-8ABE-F271A8DC4BB7}" srcOrd="5" destOrd="0" presId="urn:microsoft.com/office/officeart/2005/8/layout/vList2"/>
    <dgm:cxn modelId="{7AFA9E89-7958-4D72-9B51-C501AAF1BA2B}" type="presParOf" srcId="{1146C161-EA99-494A-B034-C840295070F3}" destId="{3585ED26-6730-42C4-B323-959AABDD2EE6}" srcOrd="6" destOrd="0" presId="urn:microsoft.com/office/officeart/2005/8/layout/vList2"/>
    <dgm:cxn modelId="{FE7957D6-5489-4D92-9A3C-0F6494495241}" type="presParOf" srcId="{1146C161-EA99-494A-B034-C840295070F3}" destId="{6C727CB4-2792-4E84-AE59-F89124ACAAD6}"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1</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CB8F93B9-69D9-4456-848B-EC52265BDB8C}">
      <dgm:prSet phldrT="[Text]"/>
      <dgm:spPr/>
      <dgm:t>
        <a:bodyPr/>
        <a:lstStyle/>
        <a:p>
          <a:r>
            <a:rPr lang="en-US" dirty="0" smtClean="0"/>
            <a:t>I can tell you what the problem is asking me to do.</a:t>
          </a:r>
          <a:endParaRPr lang="en-US" dirty="0"/>
        </a:p>
      </dgm:t>
    </dgm:pt>
    <dgm:pt modelId="{B93A71E2-472E-4A49-A3F1-BFA991B23336}" type="parTrans" cxnId="{EC63AAFC-3056-4345-BDA8-F17CB92B68DD}">
      <dgm:prSet/>
      <dgm:spPr/>
      <dgm:t>
        <a:bodyPr/>
        <a:lstStyle/>
        <a:p>
          <a:endParaRPr lang="en-US"/>
        </a:p>
      </dgm:t>
    </dgm:pt>
    <dgm:pt modelId="{85E4DA85-7157-4A57-8EAA-E331BE1E5C40}" type="sibTrans" cxnId="{EC63AAFC-3056-4345-BDA8-F17CB92B68DD}">
      <dgm:prSet/>
      <dgm:spPr/>
      <dgm:t>
        <a:bodyPr/>
        <a:lstStyle/>
        <a:p>
          <a:endParaRPr lang="en-US"/>
        </a:p>
      </dgm:t>
    </dgm:pt>
    <dgm:pt modelId="{2EE74AAD-6211-4A49-A7E7-6CBF3C1C0F77}">
      <dgm:prSet phldrT="[Text]"/>
      <dgm:spPr/>
      <dgm:t>
        <a:bodyPr/>
        <a:lstStyle/>
        <a:p>
          <a:r>
            <a:rPr lang="en-US" dirty="0" smtClean="0"/>
            <a:t>Example 2</a:t>
          </a:r>
          <a:endParaRPr lang="en-US"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BA0A228C-CBD6-41A3-B6BB-9E447DCB7EBE}">
      <dgm:prSet phldrT="[Text]"/>
      <dgm:spPr/>
      <dgm:t>
        <a:bodyPr/>
        <a:lstStyle/>
        <a:p>
          <a:r>
            <a:rPr lang="en-US" dirty="0" smtClean="0"/>
            <a:t>I can solve problems without giving up.</a:t>
          </a:r>
          <a:endParaRPr lang="en-US" dirty="0"/>
        </a:p>
      </dgm:t>
    </dgm:pt>
    <dgm:pt modelId="{A0B729D1-F988-42EB-B300-78880436DF6A}" type="parTrans" cxnId="{DC846CCE-825E-4905-B19A-54C297DCFF01}">
      <dgm:prSet/>
      <dgm:spPr/>
      <dgm:t>
        <a:bodyPr/>
        <a:lstStyle/>
        <a:p>
          <a:endParaRPr lang="en-US"/>
        </a:p>
      </dgm:t>
    </dgm:pt>
    <dgm:pt modelId="{7D83EA2E-49B2-4DE7-8FA8-A3F67F003280}" type="sibTrans" cxnId="{DC846CCE-825E-4905-B19A-54C297DCFF01}">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2" custLinFactNeighborX="-2214" custLinFactNeighborY="17792">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2">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2" custLinFactNeighborY="13230">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2" custLinFactNeighborX="2140" custLinFactNeighborY="-758">
        <dgm:presLayoutVars>
          <dgm:bulletEnabled val="1"/>
        </dgm:presLayoutVars>
      </dgm:prSet>
      <dgm:spPr/>
      <dgm:t>
        <a:bodyPr/>
        <a:lstStyle/>
        <a:p>
          <a:endParaRPr lang="en-US"/>
        </a:p>
      </dgm:t>
    </dgm:pt>
  </dgm:ptLst>
  <dgm:cxnLst>
    <dgm:cxn modelId="{FAC96BB6-E85C-4149-BB88-7DE00E2A11CB}" type="presOf" srcId="{A7E7890F-C51F-48AA-8D7E-2798B2B8B58C}" destId="{E771562C-6D66-4A2F-B2FF-CDEC4855676F}" srcOrd="0" destOrd="0" presId="urn:microsoft.com/office/officeart/2005/8/layout/hList1"/>
    <dgm:cxn modelId="{A4A27ECB-2BBB-479F-9A3A-06680AC79455}" type="presOf" srcId="{2EE74AAD-6211-4A49-A7E7-6CBF3C1C0F77}" destId="{B9966E6A-E07C-4A4E-8675-FD94C0BFBA2F}" srcOrd="0" destOrd="0" presId="urn:microsoft.com/office/officeart/2005/8/layout/hList1"/>
    <dgm:cxn modelId="{A3B4F485-28D2-4E54-A04B-D467033D5426}" srcId="{40DFB9F3-4CFC-401B-AF8B-FAF1A12409AE}" destId="{2EE74AAD-6211-4A49-A7E7-6CBF3C1C0F77}" srcOrd="1" destOrd="0" parTransId="{42691413-C7F4-47C4-AA64-7D7260E11C78}" sibTransId="{FE7C7501-91F4-4482-9429-D77703E32AE8}"/>
    <dgm:cxn modelId="{C693DFF0-5CD6-47F7-BC92-C4164D236F6F}" srcId="{40DFB9F3-4CFC-401B-AF8B-FAF1A12409AE}" destId="{A7E7890F-C51F-48AA-8D7E-2798B2B8B58C}" srcOrd="0" destOrd="0" parTransId="{E24A1098-9CB7-4C72-9C9A-37520FE4D276}" sibTransId="{D4030FF7-0A90-4875-910D-C2121D6B3794}"/>
    <dgm:cxn modelId="{112D3B4E-FC5D-4D34-A871-2CFF6C548B73}" type="presOf" srcId="{40DFB9F3-4CFC-401B-AF8B-FAF1A12409AE}" destId="{06455F5C-FD20-4561-BFED-B04A7FF8AF5C}" srcOrd="0" destOrd="0" presId="urn:microsoft.com/office/officeart/2005/8/layout/hList1"/>
    <dgm:cxn modelId="{1973461D-CAD1-4B14-A25A-C104A10A1A43}" type="presOf" srcId="{CB8F93B9-69D9-4456-848B-EC52265BDB8C}" destId="{68B1C079-D995-493F-8763-51EF538714E3}" srcOrd="0" destOrd="0" presId="urn:microsoft.com/office/officeart/2005/8/layout/hList1"/>
    <dgm:cxn modelId="{C6CCC683-14F3-420C-98CE-ABD12AECC253}" type="presOf" srcId="{BA0A228C-CBD6-41A3-B6BB-9E447DCB7EBE}" destId="{608A05A6-F678-47C6-8E0A-C08A09464C72}" srcOrd="0" destOrd="0" presId="urn:microsoft.com/office/officeart/2005/8/layout/hList1"/>
    <dgm:cxn modelId="{EC63AAFC-3056-4345-BDA8-F17CB92B68DD}" srcId="{A7E7890F-C51F-48AA-8D7E-2798B2B8B58C}" destId="{CB8F93B9-69D9-4456-848B-EC52265BDB8C}" srcOrd="0" destOrd="0" parTransId="{B93A71E2-472E-4A49-A3F1-BFA991B23336}" sibTransId="{85E4DA85-7157-4A57-8EAA-E331BE1E5C40}"/>
    <dgm:cxn modelId="{DC846CCE-825E-4905-B19A-54C297DCFF01}" srcId="{2EE74AAD-6211-4A49-A7E7-6CBF3C1C0F77}" destId="{BA0A228C-CBD6-41A3-B6BB-9E447DCB7EBE}" srcOrd="0" destOrd="0" parTransId="{A0B729D1-F988-42EB-B300-78880436DF6A}" sibTransId="{7D83EA2E-49B2-4DE7-8FA8-A3F67F003280}"/>
    <dgm:cxn modelId="{9774E3E3-2510-4F44-9819-CA8A02E82D55}" type="presParOf" srcId="{06455F5C-FD20-4561-BFED-B04A7FF8AF5C}" destId="{8F4BA06A-80DF-437E-A3A2-6EF551D8E19C}" srcOrd="0" destOrd="0" presId="urn:microsoft.com/office/officeart/2005/8/layout/hList1"/>
    <dgm:cxn modelId="{D62D513A-D140-4624-A524-76DF12D1DFC3}" type="presParOf" srcId="{8F4BA06A-80DF-437E-A3A2-6EF551D8E19C}" destId="{E771562C-6D66-4A2F-B2FF-CDEC4855676F}" srcOrd="0" destOrd="0" presId="urn:microsoft.com/office/officeart/2005/8/layout/hList1"/>
    <dgm:cxn modelId="{7269647E-AE17-4CDF-BE76-08CBDF9F54B8}" type="presParOf" srcId="{8F4BA06A-80DF-437E-A3A2-6EF551D8E19C}" destId="{68B1C079-D995-493F-8763-51EF538714E3}" srcOrd="1" destOrd="0" presId="urn:microsoft.com/office/officeart/2005/8/layout/hList1"/>
    <dgm:cxn modelId="{8B704652-9E30-4444-B418-8D91E46CDD3A}" type="presParOf" srcId="{06455F5C-FD20-4561-BFED-B04A7FF8AF5C}" destId="{6A0E0283-95FF-4E63-9289-71BC588236AC}" srcOrd="1" destOrd="0" presId="urn:microsoft.com/office/officeart/2005/8/layout/hList1"/>
    <dgm:cxn modelId="{B0F32DE0-BC64-40CA-AEBE-2028B6E9AD04}" type="presParOf" srcId="{06455F5C-FD20-4561-BFED-B04A7FF8AF5C}" destId="{D6D64556-72E0-4CD8-8D47-EE15BC9FA1DC}" srcOrd="2" destOrd="0" presId="urn:microsoft.com/office/officeart/2005/8/layout/hList1"/>
    <dgm:cxn modelId="{64225CEA-0371-40F8-AA81-C37AF4E7B488}" type="presParOf" srcId="{D6D64556-72E0-4CD8-8D47-EE15BC9FA1DC}" destId="{B9966E6A-E07C-4A4E-8675-FD94C0BFBA2F}" srcOrd="0" destOrd="0" presId="urn:microsoft.com/office/officeart/2005/8/layout/hList1"/>
    <dgm:cxn modelId="{6723574F-F0D4-4EF2-A0F3-1DF06865CEE6}" type="presParOf" srcId="{D6D64556-72E0-4CD8-8D47-EE15BC9FA1DC}" destId="{608A05A6-F678-47C6-8E0A-C08A09464C7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97B8A2-A430-4086-9C1C-FA0DBC8FFBBC}"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en-US"/>
        </a:p>
      </dgm:t>
    </dgm:pt>
    <dgm:pt modelId="{56F2C90D-E265-4490-9E02-1FF09652ABB0}">
      <dgm:prSet phldrT="[Text]"/>
      <dgm:spPr/>
      <dgm:t>
        <a:bodyPr/>
        <a:lstStyle/>
        <a:p>
          <a:r>
            <a:rPr lang="en-US" dirty="0" smtClean="0"/>
            <a:t>What does it mean to reason</a:t>
          </a:r>
          <a:endParaRPr lang="en-US" dirty="0"/>
        </a:p>
      </dgm:t>
    </dgm:pt>
    <dgm:pt modelId="{E869317E-7718-442A-BFF3-6199B294372E}" type="parTrans" cxnId="{FEB1D9CE-9C24-4542-82FF-DDEB7CB07B8D}">
      <dgm:prSet/>
      <dgm:spPr/>
      <dgm:t>
        <a:bodyPr/>
        <a:lstStyle/>
        <a:p>
          <a:endParaRPr lang="en-US"/>
        </a:p>
      </dgm:t>
    </dgm:pt>
    <dgm:pt modelId="{56D0F70E-9961-4EC0-8316-8170165BAE9E}" type="sibTrans" cxnId="{FEB1D9CE-9C24-4542-82FF-DDEB7CB07B8D}">
      <dgm:prSet/>
      <dgm:spPr/>
      <dgm:t>
        <a:bodyPr/>
        <a:lstStyle/>
        <a:p>
          <a:endParaRPr lang="en-US"/>
        </a:p>
      </dgm:t>
    </dgm:pt>
    <dgm:pt modelId="{AA165188-0D16-4FE5-A998-031FA54801F1}">
      <dgm:prSet phldrT="[Text]"/>
      <dgm:spPr/>
      <dgm:t>
        <a:bodyPr/>
        <a:lstStyle/>
        <a:p>
          <a:r>
            <a:rPr lang="en-US" dirty="0" smtClean="0"/>
            <a:t>Abstractly?</a:t>
          </a:r>
          <a:endParaRPr lang="en-US" dirty="0"/>
        </a:p>
      </dgm:t>
    </dgm:pt>
    <dgm:pt modelId="{5FDE2E81-1C6A-4D42-B772-265B4F230CCB}" type="parTrans" cxnId="{38E9F842-F6B8-491B-A4F6-F9FA44EC2782}">
      <dgm:prSet/>
      <dgm:spPr/>
      <dgm:t>
        <a:bodyPr/>
        <a:lstStyle/>
        <a:p>
          <a:endParaRPr lang="en-US"/>
        </a:p>
      </dgm:t>
    </dgm:pt>
    <dgm:pt modelId="{0FB70D12-FD91-44BD-A2FA-271BBCD40A28}" type="sibTrans" cxnId="{38E9F842-F6B8-491B-A4F6-F9FA44EC2782}">
      <dgm:prSet/>
      <dgm:spPr/>
      <dgm:t>
        <a:bodyPr/>
        <a:lstStyle/>
        <a:p>
          <a:endParaRPr lang="en-US"/>
        </a:p>
      </dgm:t>
    </dgm:pt>
    <dgm:pt modelId="{6C79E9D4-3CC1-41C3-A2BF-3B8D2A682459}">
      <dgm:prSet phldrT="[Text]"/>
      <dgm:spPr/>
      <dgm:t>
        <a:bodyPr/>
        <a:lstStyle/>
        <a:p>
          <a:r>
            <a:rPr lang="en-US" dirty="0" smtClean="0"/>
            <a:t>Quantitatively?</a:t>
          </a:r>
          <a:endParaRPr lang="en-US" dirty="0"/>
        </a:p>
      </dgm:t>
    </dgm:pt>
    <dgm:pt modelId="{B33A081D-4132-48D7-8255-E5408EFD87E5}" type="parTrans" cxnId="{62C66337-12E4-463E-84A1-C7AF971BFD2A}">
      <dgm:prSet/>
      <dgm:spPr/>
      <dgm:t>
        <a:bodyPr/>
        <a:lstStyle/>
        <a:p>
          <a:endParaRPr lang="en-US"/>
        </a:p>
      </dgm:t>
    </dgm:pt>
    <dgm:pt modelId="{A857A004-DE7B-4D31-A3E6-53E6C51B77BF}" type="sibTrans" cxnId="{62C66337-12E4-463E-84A1-C7AF971BFD2A}">
      <dgm:prSet/>
      <dgm:spPr/>
      <dgm:t>
        <a:bodyPr/>
        <a:lstStyle/>
        <a:p>
          <a:endParaRPr lang="en-US"/>
        </a:p>
      </dgm:t>
    </dgm:pt>
    <dgm:pt modelId="{121912ED-3C82-4479-B331-8B8F84609355}">
      <dgm:prSet phldrT="[Text]"/>
      <dgm:spPr/>
      <dgm:t>
        <a:bodyPr/>
        <a:lstStyle/>
        <a:p>
          <a:endParaRPr lang="en-US" dirty="0"/>
        </a:p>
      </dgm:t>
    </dgm:pt>
    <dgm:pt modelId="{62394CA1-D6C0-4D6B-BE62-0308B3840672}" type="parTrans" cxnId="{30D297A1-D473-4814-A428-AEC2ED333A6C}">
      <dgm:prSet/>
      <dgm:spPr/>
      <dgm:t>
        <a:bodyPr/>
        <a:lstStyle/>
        <a:p>
          <a:endParaRPr lang="en-US"/>
        </a:p>
      </dgm:t>
    </dgm:pt>
    <dgm:pt modelId="{307DD347-DB04-4ACD-9A15-1E7F37C5F222}" type="sibTrans" cxnId="{30D297A1-D473-4814-A428-AEC2ED333A6C}">
      <dgm:prSet/>
      <dgm:spPr/>
      <dgm:t>
        <a:bodyPr/>
        <a:lstStyle/>
        <a:p>
          <a:endParaRPr lang="en-US"/>
        </a:p>
      </dgm:t>
    </dgm:pt>
    <dgm:pt modelId="{2D071A4B-8286-41B1-A3EC-18463ADC667C}" type="pres">
      <dgm:prSet presAssocID="{6497B8A2-A430-4086-9C1C-FA0DBC8FFBBC}" presName="composite" presStyleCnt="0">
        <dgm:presLayoutVars>
          <dgm:chMax val="1"/>
          <dgm:dir/>
          <dgm:resizeHandles val="exact"/>
        </dgm:presLayoutVars>
      </dgm:prSet>
      <dgm:spPr/>
      <dgm:t>
        <a:bodyPr/>
        <a:lstStyle/>
        <a:p>
          <a:endParaRPr lang="en-US"/>
        </a:p>
      </dgm:t>
    </dgm:pt>
    <dgm:pt modelId="{4DB5C6DC-9660-443B-9E45-5EFC626295F7}" type="pres">
      <dgm:prSet presAssocID="{56F2C90D-E265-4490-9E02-1FF09652ABB0}" presName="roof" presStyleLbl="dkBgShp" presStyleIdx="0" presStyleCnt="2" custLinFactNeighborY="-6849"/>
      <dgm:spPr/>
      <dgm:t>
        <a:bodyPr/>
        <a:lstStyle/>
        <a:p>
          <a:endParaRPr lang="en-US"/>
        </a:p>
      </dgm:t>
    </dgm:pt>
    <dgm:pt modelId="{0BB64D9A-4AEB-427B-9F35-47E173F3C4E7}" type="pres">
      <dgm:prSet presAssocID="{56F2C90D-E265-4490-9E02-1FF09652ABB0}" presName="pillars" presStyleCnt="0"/>
      <dgm:spPr/>
    </dgm:pt>
    <dgm:pt modelId="{C8C2DE32-15AB-41F1-8657-F6369A862FDB}" type="pres">
      <dgm:prSet presAssocID="{56F2C90D-E265-4490-9E02-1FF09652ABB0}" presName="pillar1" presStyleLbl="node1" presStyleIdx="0" presStyleCnt="2">
        <dgm:presLayoutVars>
          <dgm:bulletEnabled val="1"/>
        </dgm:presLayoutVars>
      </dgm:prSet>
      <dgm:spPr/>
      <dgm:t>
        <a:bodyPr/>
        <a:lstStyle/>
        <a:p>
          <a:endParaRPr lang="en-US"/>
        </a:p>
      </dgm:t>
    </dgm:pt>
    <dgm:pt modelId="{A75D9F0F-B3FA-45EC-8262-175E44509542}" type="pres">
      <dgm:prSet presAssocID="{6C79E9D4-3CC1-41C3-A2BF-3B8D2A682459}" presName="pillarX" presStyleLbl="node1" presStyleIdx="1" presStyleCnt="2">
        <dgm:presLayoutVars>
          <dgm:bulletEnabled val="1"/>
        </dgm:presLayoutVars>
      </dgm:prSet>
      <dgm:spPr/>
      <dgm:t>
        <a:bodyPr/>
        <a:lstStyle/>
        <a:p>
          <a:endParaRPr lang="en-US"/>
        </a:p>
      </dgm:t>
    </dgm:pt>
    <dgm:pt modelId="{F6415D02-235A-4D12-A1BE-1D6155659018}" type="pres">
      <dgm:prSet presAssocID="{56F2C90D-E265-4490-9E02-1FF09652ABB0}" presName="base" presStyleLbl="dkBgShp" presStyleIdx="1" presStyleCnt="2"/>
      <dgm:spPr/>
    </dgm:pt>
  </dgm:ptLst>
  <dgm:cxnLst>
    <dgm:cxn modelId="{4949B0CC-4547-47D2-9D69-15CAF212EA76}" type="presOf" srcId="{AA165188-0D16-4FE5-A998-031FA54801F1}" destId="{C8C2DE32-15AB-41F1-8657-F6369A862FDB}" srcOrd="0" destOrd="0" presId="urn:microsoft.com/office/officeart/2005/8/layout/hList3"/>
    <dgm:cxn modelId="{38E9F842-F6B8-491B-A4F6-F9FA44EC2782}" srcId="{56F2C90D-E265-4490-9E02-1FF09652ABB0}" destId="{AA165188-0D16-4FE5-A998-031FA54801F1}" srcOrd="0" destOrd="0" parTransId="{5FDE2E81-1C6A-4D42-B772-265B4F230CCB}" sibTransId="{0FB70D12-FD91-44BD-A2FA-271BBCD40A28}"/>
    <dgm:cxn modelId="{30D297A1-D473-4814-A428-AEC2ED333A6C}" srcId="{6497B8A2-A430-4086-9C1C-FA0DBC8FFBBC}" destId="{121912ED-3C82-4479-B331-8B8F84609355}" srcOrd="1" destOrd="0" parTransId="{62394CA1-D6C0-4D6B-BE62-0308B3840672}" sibTransId="{307DD347-DB04-4ACD-9A15-1E7F37C5F222}"/>
    <dgm:cxn modelId="{8169D7E5-06FA-4DC9-89ED-3EBCC81AA4EE}" type="presOf" srcId="{6497B8A2-A430-4086-9C1C-FA0DBC8FFBBC}" destId="{2D071A4B-8286-41B1-A3EC-18463ADC667C}" srcOrd="0" destOrd="0" presId="urn:microsoft.com/office/officeart/2005/8/layout/hList3"/>
    <dgm:cxn modelId="{FEB1D9CE-9C24-4542-82FF-DDEB7CB07B8D}" srcId="{6497B8A2-A430-4086-9C1C-FA0DBC8FFBBC}" destId="{56F2C90D-E265-4490-9E02-1FF09652ABB0}" srcOrd="0" destOrd="0" parTransId="{E869317E-7718-442A-BFF3-6199B294372E}" sibTransId="{56D0F70E-9961-4EC0-8316-8170165BAE9E}"/>
    <dgm:cxn modelId="{01AAE9DD-D9EF-44A3-8142-0085A95AE90C}" type="presOf" srcId="{56F2C90D-E265-4490-9E02-1FF09652ABB0}" destId="{4DB5C6DC-9660-443B-9E45-5EFC626295F7}" srcOrd="0" destOrd="0" presId="urn:microsoft.com/office/officeart/2005/8/layout/hList3"/>
    <dgm:cxn modelId="{62C66337-12E4-463E-84A1-C7AF971BFD2A}" srcId="{56F2C90D-E265-4490-9E02-1FF09652ABB0}" destId="{6C79E9D4-3CC1-41C3-A2BF-3B8D2A682459}" srcOrd="1" destOrd="0" parTransId="{B33A081D-4132-48D7-8255-E5408EFD87E5}" sibTransId="{A857A004-DE7B-4D31-A3E6-53E6C51B77BF}"/>
    <dgm:cxn modelId="{825CB4F9-7F7A-4F41-933A-91CF0C103B0E}" type="presOf" srcId="{6C79E9D4-3CC1-41C3-A2BF-3B8D2A682459}" destId="{A75D9F0F-B3FA-45EC-8262-175E44509542}" srcOrd="0" destOrd="0" presId="urn:microsoft.com/office/officeart/2005/8/layout/hList3"/>
    <dgm:cxn modelId="{327F2C49-224A-4B27-B69D-2AA807E93059}" type="presParOf" srcId="{2D071A4B-8286-41B1-A3EC-18463ADC667C}" destId="{4DB5C6DC-9660-443B-9E45-5EFC626295F7}" srcOrd="0" destOrd="0" presId="urn:microsoft.com/office/officeart/2005/8/layout/hList3"/>
    <dgm:cxn modelId="{01368852-A621-4BC2-96E9-93FE930E8FD8}" type="presParOf" srcId="{2D071A4B-8286-41B1-A3EC-18463ADC667C}" destId="{0BB64D9A-4AEB-427B-9F35-47E173F3C4E7}" srcOrd="1" destOrd="0" presId="urn:microsoft.com/office/officeart/2005/8/layout/hList3"/>
    <dgm:cxn modelId="{F732FDA7-1CBF-4F4D-B8AB-108BA374CD89}" type="presParOf" srcId="{0BB64D9A-4AEB-427B-9F35-47E173F3C4E7}" destId="{C8C2DE32-15AB-41F1-8657-F6369A862FDB}" srcOrd="0" destOrd="0" presId="urn:microsoft.com/office/officeart/2005/8/layout/hList3"/>
    <dgm:cxn modelId="{906E1634-D9F6-470B-8F90-D85C08927C30}" type="presParOf" srcId="{0BB64D9A-4AEB-427B-9F35-47E173F3C4E7}" destId="{A75D9F0F-B3FA-45EC-8262-175E44509542}" srcOrd="1" destOrd="0" presId="urn:microsoft.com/office/officeart/2005/8/layout/hList3"/>
    <dgm:cxn modelId="{1F7B70B5-14A4-46A9-8795-6C53CC1B0AA9}" type="presParOf" srcId="{2D071A4B-8286-41B1-A3EC-18463ADC667C}" destId="{F6415D02-235A-4D12-A1BE-1D6155659018}"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1</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dgm:spPr/>
      <dgm:t>
        <a:bodyPr/>
        <a:lstStyle/>
        <a:p>
          <a:r>
            <a:rPr lang="en-US" dirty="0" smtClean="0"/>
            <a:t>Example 2</a:t>
          </a:r>
          <a:endParaRPr lang="en-US"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8CA758BB-B84F-4F41-A853-4FF223E55C7C}">
      <dgm:prSet phldrT="[Text]"/>
      <dgm:spPr/>
      <dgm:t>
        <a:bodyPr/>
        <a:lstStyle/>
        <a:p>
          <a:r>
            <a:rPr lang="en-US" dirty="0" smtClean="0"/>
            <a:t>Example 3</a:t>
          </a:r>
          <a:endParaRPr lang="en-US" dirty="0"/>
        </a:p>
      </dgm:t>
    </dgm:pt>
    <dgm:pt modelId="{0134CFE9-A661-4A3F-BC4D-C104DB55DB21}" type="parTrans" cxnId="{B87F9D70-F77C-44B9-973B-D75956716DE8}">
      <dgm:prSet/>
      <dgm:spPr/>
      <dgm:t>
        <a:bodyPr/>
        <a:lstStyle/>
        <a:p>
          <a:endParaRPr lang="en-US"/>
        </a:p>
      </dgm:t>
    </dgm:pt>
    <dgm:pt modelId="{84CB7DB0-3E12-48D6-A95D-57A7C334C28E}" type="sibTrans" cxnId="{B87F9D70-F77C-44B9-973B-D75956716DE8}">
      <dgm:prSet/>
      <dgm:spPr/>
      <dgm:t>
        <a:bodyPr/>
        <a:lstStyle/>
        <a:p>
          <a:endParaRPr lang="en-US"/>
        </a:p>
      </dgm:t>
    </dgm:pt>
    <dgm:pt modelId="{B0E6C7CF-FB32-4A44-838B-8E5D1A6485B8}">
      <dgm:prSet phldrT="[Text]"/>
      <dgm:spPr/>
      <dgm:t>
        <a:bodyPr/>
        <a:lstStyle/>
        <a:p>
          <a:r>
            <a:rPr lang="en-US" dirty="0" smtClean="0"/>
            <a:t>I can represent the problem with math symbols and numbers.  </a:t>
          </a:r>
          <a:endParaRPr lang="en-US" dirty="0"/>
        </a:p>
      </dgm:t>
    </dgm:pt>
    <dgm:pt modelId="{0125AA06-F6EB-4250-AD26-DB9489129E1D}" type="parTrans" cxnId="{9B208A08-8BBE-48CC-9D16-F247258F150F}">
      <dgm:prSet/>
      <dgm:spPr/>
      <dgm:t>
        <a:bodyPr/>
        <a:lstStyle/>
        <a:p>
          <a:endParaRPr lang="en-US"/>
        </a:p>
      </dgm:t>
    </dgm:pt>
    <dgm:pt modelId="{AC38B4C5-96CB-4A61-9510-2D033E9FED8D}" type="sibTrans" cxnId="{9B208A08-8BBE-48CC-9D16-F247258F150F}">
      <dgm:prSet/>
      <dgm:spPr/>
      <dgm:t>
        <a:bodyPr/>
        <a:lstStyle/>
        <a:p>
          <a:endParaRPr lang="en-US"/>
        </a:p>
      </dgm:t>
    </dgm:pt>
    <dgm:pt modelId="{72269EA5-06E2-457E-8569-956EB3D45360}">
      <dgm:prSet phldrT="[Text]"/>
      <dgm:spPr/>
      <dgm:t>
        <a:bodyPr/>
        <a:lstStyle/>
        <a:p>
          <a:r>
            <a:rPr lang="en-US" dirty="0" smtClean="0"/>
            <a:t>I can read the problem and write it as a number sentence.</a:t>
          </a:r>
          <a:endParaRPr lang="en-US" dirty="0"/>
        </a:p>
      </dgm:t>
    </dgm:pt>
    <dgm:pt modelId="{2A539E7D-5BB4-4F21-B832-F4542FED9B41}" type="parTrans" cxnId="{75C3E38C-B622-4D98-893C-AF77CDF7C9EB}">
      <dgm:prSet/>
      <dgm:spPr/>
      <dgm:t>
        <a:bodyPr/>
        <a:lstStyle/>
        <a:p>
          <a:endParaRPr lang="en-US"/>
        </a:p>
      </dgm:t>
    </dgm:pt>
    <dgm:pt modelId="{D77D5DAD-A74C-4EB4-8BF3-CC6311C3B284}" type="sibTrans" cxnId="{75C3E38C-B622-4D98-893C-AF77CDF7C9EB}">
      <dgm:prSet/>
      <dgm:spPr/>
      <dgm:t>
        <a:bodyPr/>
        <a:lstStyle/>
        <a:p>
          <a:endParaRPr lang="en-US"/>
        </a:p>
      </dgm:t>
    </dgm:pt>
    <dgm:pt modelId="{29FDEDA3-346C-4E90-9F9D-61D3717305D7}">
      <dgm:prSet phldrT="[Text]"/>
      <dgm:spPr/>
      <dgm:t>
        <a:bodyPr/>
        <a:lstStyle/>
        <a:p>
          <a:r>
            <a:rPr lang="en-US" dirty="0" smtClean="0"/>
            <a:t> I can tell if my answer fits the problem.</a:t>
          </a:r>
          <a:endParaRPr lang="en-US" dirty="0"/>
        </a:p>
      </dgm:t>
    </dgm:pt>
    <dgm:pt modelId="{5A1D6F46-2DCE-4518-B8F7-AD87FF06B1FF}" type="parTrans" cxnId="{D3E76303-73F9-4411-AA40-52811FBE9579}">
      <dgm:prSet/>
      <dgm:spPr/>
      <dgm:t>
        <a:bodyPr/>
        <a:lstStyle/>
        <a:p>
          <a:endParaRPr lang="en-US"/>
        </a:p>
      </dgm:t>
    </dgm:pt>
    <dgm:pt modelId="{AA4893AF-3249-45E9-AD08-33AD2278B7D2}" type="sibTrans" cxnId="{D3E76303-73F9-4411-AA40-52811FBE9579}">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3">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3">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3">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3">
        <dgm:presLayoutVars>
          <dgm:bulletEnabled val="1"/>
        </dgm:presLayoutVars>
      </dgm:prSet>
      <dgm:spPr/>
      <dgm:t>
        <a:bodyPr/>
        <a:lstStyle/>
        <a:p>
          <a:endParaRPr lang="en-US"/>
        </a:p>
      </dgm:t>
    </dgm:pt>
    <dgm:pt modelId="{E03D7101-D25D-4610-A9FF-4952484CF326}" type="pres">
      <dgm:prSet presAssocID="{FE7C7501-91F4-4482-9429-D77703E32AE8}" presName="space" presStyleCnt="0"/>
      <dgm:spPr/>
    </dgm:pt>
    <dgm:pt modelId="{913C9E4E-D0DA-4F43-AEF3-656A2F05CE8F}" type="pres">
      <dgm:prSet presAssocID="{8CA758BB-B84F-4F41-A853-4FF223E55C7C}" presName="composite" presStyleCnt="0"/>
      <dgm:spPr/>
    </dgm:pt>
    <dgm:pt modelId="{1FD9C451-5C62-4C85-8509-275019B3C352}" type="pres">
      <dgm:prSet presAssocID="{8CA758BB-B84F-4F41-A853-4FF223E55C7C}" presName="parTx" presStyleLbl="alignNode1" presStyleIdx="2" presStyleCnt="3">
        <dgm:presLayoutVars>
          <dgm:chMax val="0"/>
          <dgm:chPref val="0"/>
          <dgm:bulletEnabled val="1"/>
        </dgm:presLayoutVars>
      </dgm:prSet>
      <dgm:spPr/>
      <dgm:t>
        <a:bodyPr/>
        <a:lstStyle/>
        <a:p>
          <a:endParaRPr lang="en-US"/>
        </a:p>
      </dgm:t>
    </dgm:pt>
    <dgm:pt modelId="{5F4C7A6C-8ACE-43F6-912B-2D0C6924E624}" type="pres">
      <dgm:prSet presAssocID="{8CA758BB-B84F-4F41-A853-4FF223E55C7C}" presName="desTx" presStyleLbl="alignAccFollowNode1" presStyleIdx="2" presStyleCnt="3">
        <dgm:presLayoutVars>
          <dgm:bulletEnabled val="1"/>
        </dgm:presLayoutVars>
      </dgm:prSet>
      <dgm:spPr/>
      <dgm:t>
        <a:bodyPr/>
        <a:lstStyle/>
        <a:p>
          <a:endParaRPr lang="en-US"/>
        </a:p>
      </dgm:t>
    </dgm:pt>
  </dgm:ptLst>
  <dgm:cxnLst>
    <dgm:cxn modelId="{B87F9D70-F77C-44B9-973B-D75956716DE8}" srcId="{40DFB9F3-4CFC-401B-AF8B-FAF1A12409AE}" destId="{8CA758BB-B84F-4F41-A853-4FF223E55C7C}" srcOrd="2" destOrd="0" parTransId="{0134CFE9-A661-4A3F-BC4D-C104DB55DB21}" sibTransId="{84CB7DB0-3E12-48D6-A95D-57A7C334C28E}"/>
    <dgm:cxn modelId="{6C7B78AD-D246-4025-9060-846BF6E6DF83}" type="presOf" srcId="{29FDEDA3-346C-4E90-9F9D-61D3717305D7}" destId="{5F4C7A6C-8ACE-43F6-912B-2D0C6924E624}" srcOrd="0" destOrd="0" presId="urn:microsoft.com/office/officeart/2005/8/layout/hList1"/>
    <dgm:cxn modelId="{D3E76303-73F9-4411-AA40-52811FBE9579}" srcId="{8CA758BB-B84F-4F41-A853-4FF223E55C7C}" destId="{29FDEDA3-346C-4E90-9F9D-61D3717305D7}" srcOrd="0" destOrd="0" parTransId="{5A1D6F46-2DCE-4518-B8F7-AD87FF06B1FF}" sibTransId="{AA4893AF-3249-45E9-AD08-33AD2278B7D2}"/>
    <dgm:cxn modelId="{4667DB90-275C-404F-9C60-736BCE49FB31}" type="presOf" srcId="{A7E7890F-C51F-48AA-8D7E-2798B2B8B58C}" destId="{E771562C-6D66-4A2F-B2FF-CDEC4855676F}" srcOrd="0" destOrd="0" presId="urn:microsoft.com/office/officeart/2005/8/layout/hList1"/>
    <dgm:cxn modelId="{75C3E38C-B622-4D98-893C-AF77CDF7C9EB}" srcId="{2EE74AAD-6211-4A49-A7E7-6CBF3C1C0F77}" destId="{72269EA5-06E2-457E-8569-956EB3D45360}" srcOrd="0" destOrd="0" parTransId="{2A539E7D-5BB4-4F21-B832-F4542FED9B41}" sibTransId="{D77D5DAD-A74C-4EB4-8BF3-CC6311C3B284}"/>
    <dgm:cxn modelId="{A3B4F485-28D2-4E54-A04B-D467033D5426}" srcId="{40DFB9F3-4CFC-401B-AF8B-FAF1A12409AE}" destId="{2EE74AAD-6211-4A49-A7E7-6CBF3C1C0F77}" srcOrd="1" destOrd="0" parTransId="{42691413-C7F4-47C4-AA64-7D7260E11C78}" sibTransId="{FE7C7501-91F4-4482-9429-D77703E32AE8}"/>
    <dgm:cxn modelId="{C693DFF0-5CD6-47F7-BC92-C4164D236F6F}" srcId="{40DFB9F3-4CFC-401B-AF8B-FAF1A12409AE}" destId="{A7E7890F-C51F-48AA-8D7E-2798B2B8B58C}" srcOrd="0" destOrd="0" parTransId="{E24A1098-9CB7-4C72-9C9A-37520FE4D276}" sibTransId="{D4030FF7-0A90-4875-910D-C2121D6B3794}"/>
    <dgm:cxn modelId="{3A6C7FF4-4DB1-4498-8EE2-C88AD31225F7}" type="presOf" srcId="{2EE74AAD-6211-4A49-A7E7-6CBF3C1C0F77}" destId="{B9966E6A-E07C-4A4E-8675-FD94C0BFBA2F}" srcOrd="0" destOrd="0" presId="urn:microsoft.com/office/officeart/2005/8/layout/hList1"/>
    <dgm:cxn modelId="{4A7969CD-F9FD-4D0F-80CF-0DB592CFF842}" type="presOf" srcId="{40DFB9F3-4CFC-401B-AF8B-FAF1A12409AE}" destId="{06455F5C-FD20-4561-BFED-B04A7FF8AF5C}" srcOrd="0" destOrd="0" presId="urn:microsoft.com/office/officeart/2005/8/layout/hList1"/>
    <dgm:cxn modelId="{9B208A08-8BBE-48CC-9D16-F247258F150F}" srcId="{A7E7890F-C51F-48AA-8D7E-2798B2B8B58C}" destId="{B0E6C7CF-FB32-4A44-838B-8E5D1A6485B8}" srcOrd="0" destOrd="0" parTransId="{0125AA06-F6EB-4250-AD26-DB9489129E1D}" sibTransId="{AC38B4C5-96CB-4A61-9510-2D033E9FED8D}"/>
    <dgm:cxn modelId="{A37789E9-F4C8-431D-94DD-E39F1D7BADF5}" type="presOf" srcId="{72269EA5-06E2-457E-8569-956EB3D45360}" destId="{608A05A6-F678-47C6-8E0A-C08A09464C72}" srcOrd="0" destOrd="0" presId="urn:microsoft.com/office/officeart/2005/8/layout/hList1"/>
    <dgm:cxn modelId="{5D8888F8-A6A9-48BE-97A4-9BE460CD2D5E}" type="presOf" srcId="{8CA758BB-B84F-4F41-A853-4FF223E55C7C}" destId="{1FD9C451-5C62-4C85-8509-275019B3C352}" srcOrd="0" destOrd="0" presId="urn:microsoft.com/office/officeart/2005/8/layout/hList1"/>
    <dgm:cxn modelId="{73D69AA4-A440-452D-ACAD-FA8A4D8E51B7}" type="presOf" srcId="{B0E6C7CF-FB32-4A44-838B-8E5D1A6485B8}" destId="{68B1C079-D995-493F-8763-51EF538714E3}" srcOrd="0" destOrd="0" presId="urn:microsoft.com/office/officeart/2005/8/layout/hList1"/>
    <dgm:cxn modelId="{633898B9-5608-47EE-951D-D0CB145F1153}" type="presParOf" srcId="{06455F5C-FD20-4561-BFED-B04A7FF8AF5C}" destId="{8F4BA06A-80DF-437E-A3A2-6EF551D8E19C}" srcOrd="0" destOrd="0" presId="urn:microsoft.com/office/officeart/2005/8/layout/hList1"/>
    <dgm:cxn modelId="{0A5CE61F-ACA5-4B2B-9785-53206958A27D}" type="presParOf" srcId="{8F4BA06A-80DF-437E-A3A2-6EF551D8E19C}" destId="{E771562C-6D66-4A2F-B2FF-CDEC4855676F}" srcOrd="0" destOrd="0" presId="urn:microsoft.com/office/officeart/2005/8/layout/hList1"/>
    <dgm:cxn modelId="{25F73299-FFA3-4AAF-B6AD-F5E347BB75D6}" type="presParOf" srcId="{8F4BA06A-80DF-437E-A3A2-6EF551D8E19C}" destId="{68B1C079-D995-493F-8763-51EF538714E3}" srcOrd="1" destOrd="0" presId="urn:microsoft.com/office/officeart/2005/8/layout/hList1"/>
    <dgm:cxn modelId="{A8F8377D-B36B-4C1A-B266-82C5F7FF4A95}" type="presParOf" srcId="{06455F5C-FD20-4561-BFED-B04A7FF8AF5C}" destId="{6A0E0283-95FF-4E63-9289-71BC588236AC}" srcOrd="1" destOrd="0" presId="urn:microsoft.com/office/officeart/2005/8/layout/hList1"/>
    <dgm:cxn modelId="{F776C065-DBAD-47C6-BCB6-9744C17A8368}" type="presParOf" srcId="{06455F5C-FD20-4561-BFED-B04A7FF8AF5C}" destId="{D6D64556-72E0-4CD8-8D47-EE15BC9FA1DC}" srcOrd="2" destOrd="0" presId="urn:microsoft.com/office/officeart/2005/8/layout/hList1"/>
    <dgm:cxn modelId="{A6EE6C2C-CF9C-403E-BCA8-90F7F4F8D728}" type="presParOf" srcId="{D6D64556-72E0-4CD8-8D47-EE15BC9FA1DC}" destId="{B9966E6A-E07C-4A4E-8675-FD94C0BFBA2F}" srcOrd="0" destOrd="0" presId="urn:microsoft.com/office/officeart/2005/8/layout/hList1"/>
    <dgm:cxn modelId="{3AC114A7-A81C-4272-A055-024B9CD93E8D}" type="presParOf" srcId="{D6D64556-72E0-4CD8-8D47-EE15BC9FA1DC}" destId="{608A05A6-F678-47C6-8E0A-C08A09464C72}" srcOrd="1" destOrd="0" presId="urn:microsoft.com/office/officeart/2005/8/layout/hList1"/>
    <dgm:cxn modelId="{13B8B753-90A4-4EBE-8275-2BAF4413DBB8}" type="presParOf" srcId="{06455F5C-FD20-4561-BFED-B04A7FF8AF5C}" destId="{E03D7101-D25D-4610-A9FF-4952484CF326}" srcOrd="3" destOrd="0" presId="urn:microsoft.com/office/officeart/2005/8/layout/hList1"/>
    <dgm:cxn modelId="{70FF517D-45A5-495F-95D2-716A8807EC64}" type="presParOf" srcId="{06455F5C-FD20-4561-BFED-B04A7FF8AF5C}" destId="{913C9E4E-D0DA-4F43-AEF3-656A2F05CE8F}" srcOrd="4" destOrd="0" presId="urn:microsoft.com/office/officeart/2005/8/layout/hList1"/>
    <dgm:cxn modelId="{E90954D0-B722-40F1-9298-67E9DFA4BEE6}" type="presParOf" srcId="{913C9E4E-D0DA-4F43-AEF3-656A2F05CE8F}" destId="{1FD9C451-5C62-4C85-8509-275019B3C352}" srcOrd="0" destOrd="0" presId="urn:microsoft.com/office/officeart/2005/8/layout/hList1"/>
    <dgm:cxn modelId="{5011756B-B40B-49BD-A365-2B31E1E77D33}" type="presParOf" srcId="{913C9E4E-D0DA-4F43-AEF3-656A2F05CE8F}" destId="{5F4C7A6C-8ACE-43F6-912B-2D0C6924E62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1</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dgm:spPr/>
      <dgm:t>
        <a:bodyPr/>
        <a:lstStyle/>
        <a:p>
          <a:r>
            <a:rPr lang="en-US" dirty="0" smtClean="0"/>
            <a:t>Example 2</a:t>
          </a:r>
          <a:endParaRPr lang="en-US"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8CA758BB-B84F-4F41-A853-4FF223E55C7C}">
      <dgm:prSet phldrT="[Text]"/>
      <dgm:spPr/>
      <dgm:t>
        <a:bodyPr/>
        <a:lstStyle/>
        <a:p>
          <a:r>
            <a:rPr lang="en-US" dirty="0" smtClean="0"/>
            <a:t>Example 3</a:t>
          </a:r>
          <a:endParaRPr lang="en-US" dirty="0"/>
        </a:p>
      </dgm:t>
    </dgm:pt>
    <dgm:pt modelId="{0134CFE9-A661-4A3F-BC4D-C104DB55DB21}" type="parTrans" cxnId="{B87F9D70-F77C-44B9-973B-D75956716DE8}">
      <dgm:prSet/>
      <dgm:spPr/>
      <dgm:t>
        <a:bodyPr/>
        <a:lstStyle/>
        <a:p>
          <a:endParaRPr lang="en-US"/>
        </a:p>
      </dgm:t>
    </dgm:pt>
    <dgm:pt modelId="{84CB7DB0-3E12-48D6-A95D-57A7C334C28E}" type="sibTrans" cxnId="{B87F9D70-F77C-44B9-973B-D75956716DE8}">
      <dgm:prSet/>
      <dgm:spPr/>
      <dgm:t>
        <a:bodyPr/>
        <a:lstStyle/>
        <a:p>
          <a:endParaRPr lang="en-US"/>
        </a:p>
      </dgm:t>
    </dgm:pt>
    <dgm:pt modelId="{DB25EEB3-8AA9-4F8B-819E-3A6216B26959}">
      <dgm:prSet phldrT="[Text]"/>
      <dgm:spPr/>
      <dgm:t>
        <a:bodyPr/>
        <a:lstStyle/>
        <a:p>
          <a:r>
            <a:rPr lang="en-US" dirty="0" smtClean="0"/>
            <a:t>I can use </a:t>
          </a:r>
          <a:r>
            <a:rPr lang="en-US" b="1" dirty="0" smtClean="0"/>
            <a:t>math words </a:t>
          </a:r>
          <a:r>
            <a:rPr lang="en-US" dirty="0" smtClean="0"/>
            <a:t>to explain my thinking.</a:t>
          </a:r>
          <a:endParaRPr lang="en-US" dirty="0"/>
        </a:p>
      </dgm:t>
    </dgm:pt>
    <dgm:pt modelId="{9F40DF0C-6096-467B-9057-03F91B75F7FF}" type="parTrans" cxnId="{F0A0B5E5-E3D4-4E67-8E5A-9E7391936862}">
      <dgm:prSet/>
      <dgm:spPr/>
      <dgm:t>
        <a:bodyPr/>
        <a:lstStyle/>
        <a:p>
          <a:endParaRPr lang="en-US"/>
        </a:p>
      </dgm:t>
    </dgm:pt>
    <dgm:pt modelId="{99F53F0B-5F4A-4151-A530-291F177CC8BE}" type="sibTrans" cxnId="{F0A0B5E5-E3D4-4E67-8E5A-9E7391936862}">
      <dgm:prSet/>
      <dgm:spPr/>
      <dgm:t>
        <a:bodyPr/>
        <a:lstStyle/>
        <a:p>
          <a:endParaRPr lang="en-US"/>
        </a:p>
      </dgm:t>
    </dgm:pt>
    <dgm:pt modelId="{18663814-F858-4E32-A8D0-4717E6DAFA3F}">
      <dgm:prSet phldrT="[Text]"/>
      <dgm:spPr/>
      <dgm:t>
        <a:bodyPr/>
        <a:lstStyle/>
        <a:p>
          <a:r>
            <a:rPr lang="en-US" dirty="0" smtClean="0"/>
            <a:t>I can </a:t>
          </a:r>
          <a:r>
            <a:rPr lang="en-US" b="1" dirty="0" smtClean="0"/>
            <a:t>prove</a:t>
          </a:r>
          <a:r>
            <a:rPr lang="en-US" dirty="0" smtClean="0"/>
            <a:t> my answer is correct.</a:t>
          </a:r>
          <a:endParaRPr lang="en-US" dirty="0"/>
        </a:p>
      </dgm:t>
    </dgm:pt>
    <dgm:pt modelId="{DFAA29E8-5BBD-46CA-9F86-90DBAC6E86E4}" type="parTrans" cxnId="{222206A7-5B30-41A1-A85E-F76BBAFE8331}">
      <dgm:prSet/>
      <dgm:spPr/>
      <dgm:t>
        <a:bodyPr/>
        <a:lstStyle/>
        <a:p>
          <a:endParaRPr lang="en-US"/>
        </a:p>
      </dgm:t>
    </dgm:pt>
    <dgm:pt modelId="{8D32764F-B699-46B8-B63B-E473000FBD04}" type="sibTrans" cxnId="{222206A7-5B30-41A1-A85E-F76BBAFE8331}">
      <dgm:prSet/>
      <dgm:spPr/>
      <dgm:t>
        <a:bodyPr/>
        <a:lstStyle/>
        <a:p>
          <a:endParaRPr lang="en-US"/>
        </a:p>
      </dgm:t>
    </dgm:pt>
    <dgm:pt modelId="{D1670ED7-37E3-4BE4-BC47-D14B3FC27795}">
      <dgm:prSet phldrT="[Text]"/>
      <dgm:spPr/>
      <dgm:t>
        <a:bodyPr/>
        <a:lstStyle/>
        <a:p>
          <a:r>
            <a:rPr lang="en-US" dirty="0" smtClean="0"/>
            <a:t>I can ask questions about others’ work.</a:t>
          </a:r>
          <a:endParaRPr lang="en-US" dirty="0"/>
        </a:p>
      </dgm:t>
    </dgm:pt>
    <dgm:pt modelId="{EFC60597-B24A-448E-93D1-1D1829A60DF9}" type="parTrans" cxnId="{1221D2F2-A05A-430C-B923-ED5552F3522C}">
      <dgm:prSet/>
      <dgm:spPr/>
      <dgm:t>
        <a:bodyPr/>
        <a:lstStyle/>
        <a:p>
          <a:endParaRPr lang="en-US"/>
        </a:p>
      </dgm:t>
    </dgm:pt>
    <dgm:pt modelId="{DD8C6AC6-DE31-41DE-A52B-F39D30C47C99}" type="sibTrans" cxnId="{1221D2F2-A05A-430C-B923-ED5552F3522C}">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3" custLinFactNeighborY="-2405">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3">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3" custLinFactNeighborX="1463" custLinFactNeighborY="-4918">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3" custLinFactNeighborY="-178">
        <dgm:presLayoutVars>
          <dgm:bulletEnabled val="1"/>
        </dgm:presLayoutVars>
      </dgm:prSet>
      <dgm:spPr/>
      <dgm:t>
        <a:bodyPr/>
        <a:lstStyle/>
        <a:p>
          <a:endParaRPr lang="en-US"/>
        </a:p>
      </dgm:t>
    </dgm:pt>
    <dgm:pt modelId="{E03D7101-D25D-4610-A9FF-4952484CF326}" type="pres">
      <dgm:prSet presAssocID="{FE7C7501-91F4-4482-9429-D77703E32AE8}" presName="space" presStyleCnt="0"/>
      <dgm:spPr/>
    </dgm:pt>
    <dgm:pt modelId="{913C9E4E-D0DA-4F43-AEF3-656A2F05CE8F}" type="pres">
      <dgm:prSet presAssocID="{8CA758BB-B84F-4F41-A853-4FF223E55C7C}" presName="composite" presStyleCnt="0"/>
      <dgm:spPr/>
    </dgm:pt>
    <dgm:pt modelId="{1FD9C451-5C62-4C85-8509-275019B3C352}" type="pres">
      <dgm:prSet presAssocID="{8CA758BB-B84F-4F41-A853-4FF223E55C7C}" presName="parTx" presStyleLbl="alignNode1" presStyleIdx="2" presStyleCnt="3" custLinFactNeighborY="-4810">
        <dgm:presLayoutVars>
          <dgm:chMax val="0"/>
          <dgm:chPref val="0"/>
          <dgm:bulletEnabled val="1"/>
        </dgm:presLayoutVars>
      </dgm:prSet>
      <dgm:spPr/>
      <dgm:t>
        <a:bodyPr/>
        <a:lstStyle/>
        <a:p>
          <a:endParaRPr lang="en-US"/>
        </a:p>
      </dgm:t>
    </dgm:pt>
    <dgm:pt modelId="{5F4C7A6C-8ACE-43F6-912B-2D0C6924E624}" type="pres">
      <dgm:prSet presAssocID="{8CA758BB-B84F-4F41-A853-4FF223E55C7C}" presName="desTx" presStyleLbl="alignAccFollowNode1" presStyleIdx="2" presStyleCnt="3">
        <dgm:presLayoutVars>
          <dgm:bulletEnabled val="1"/>
        </dgm:presLayoutVars>
      </dgm:prSet>
      <dgm:spPr/>
      <dgm:t>
        <a:bodyPr/>
        <a:lstStyle/>
        <a:p>
          <a:endParaRPr lang="en-US"/>
        </a:p>
      </dgm:t>
    </dgm:pt>
  </dgm:ptLst>
  <dgm:cxnLst>
    <dgm:cxn modelId="{3E2C265D-2F55-4643-BC29-7DD56D798CCE}" type="presOf" srcId="{DB25EEB3-8AA9-4F8B-819E-3A6216B26959}" destId="{68B1C079-D995-493F-8763-51EF538714E3}" srcOrd="0" destOrd="0" presId="urn:microsoft.com/office/officeart/2005/8/layout/hList1"/>
    <dgm:cxn modelId="{B87F9D70-F77C-44B9-973B-D75956716DE8}" srcId="{40DFB9F3-4CFC-401B-AF8B-FAF1A12409AE}" destId="{8CA758BB-B84F-4F41-A853-4FF223E55C7C}" srcOrd="2" destOrd="0" parTransId="{0134CFE9-A661-4A3F-BC4D-C104DB55DB21}" sibTransId="{84CB7DB0-3E12-48D6-A95D-57A7C334C28E}"/>
    <dgm:cxn modelId="{BBE8EAEE-CABA-421E-A3B9-64B6565905F8}" type="presOf" srcId="{2EE74AAD-6211-4A49-A7E7-6CBF3C1C0F77}" destId="{B9966E6A-E07C-4A4E-8675-FD94C0BFBA2F}" srcOrd="0" destOrd="0" presId="urn:microsoft.com/office/officeart/2005/8/layout/hList1"/>
    <dgm:cxn modelId="{222206A7-5B30-41A1-A85E-F76BBAFE8331}" srcId="{2EE74AAD-6211-4A49-A7E7-6CBF3C1C0F77}" destId="{18663814-F858-4E32-A8D0-4717E6DAFA3F}" srcOrd="0" destOrd="0" parTransId="{DFAA29E8-5BBD-46CA-9F86-90DBAC6E86E4}" sibTransId="{8D32764F-B699-46B8-B63B-E473000FBD04}"/>
    <dgm:cxn modelId="{A3B4F485-28D2-4E54-A04B-D467033D5426}" srcId="{40DFB9F3-4CFC-401B-AF8B-FAF1A12409AE}" destId="{2EE74AAD-6211-4A49-A7E7-6CBF3C1C0F77}" srcOrd="1" destOrd="0" parTransId="{42691413-C7F4-47C4-AA64-7D7260E11C78}" sibTransId="{FE7C7501-91F4-4482-9429-D77703E32AE8}"/>
    <dgm:cxn modelId="{C693DFF0-5CD6-47F7-BC92-C4164D236F6F}" srcId="{40DFB9F3-4CFC-401B-AF8B-FAF1A12409AE}" destId="{A7E7890F-C51F-48AA-8D7E-2798B2B8B58C}" srcOrd="0" destOrd="0" parTransId="{E24A1098-9CB7-4C72-9C9A-37520FE4D276}" sibTransId="{D4030FF7-0A90-4875-910D-C2121D6B3794}"/>
    <dgm:cxn modelId="{693AFA71-B689-4761-87AB-45BE3358873C}" type="presOf" srcId="{40DFB9F3-4CFC-401B-AF8B-FAF1A12409AE}" destId="{06455F5C-FD20-4561-BFED-B04A7FF8AF5C}" srcOrd="0" destOrd="0" presId="urn:microsoft.com/office/officeart/2005/8/layout/hList1"/>
    <dgm:cxn modelId="{9BFEFAC8-1A84-4AE3-B2E4-A71146967051}" type="presOf" srcId="{18663814-F858-4E32-A8D0-4717E6DAFA3F}" destId="{608A05A6-F678-47C6-8E0A-C08A09464C72}" srcOrd="0" destOrd="0" presId="urn:microsoft.com/office/officeart/2005/8/layout/hList1"/>
    <dgm:cxn modelId="{60272303-F83A-45B8-9926-E88A83D98CA4}" type="presOf" srcId="{D1670ED7-37E3-4BE4-BC47-D14B3FC27795}" destId="{5F4C7A6C-8ACE-43F6-912B-2D0C6924E624}" srcOrd="0" destOrd="0" presId="urn:microsoft.com/office/officeart/2005/8/layout/hList1"/>
    <dgm:cxn modelId="{288C56E1-0D37-43A9-8DDA-BF7EC4F535E1}" type="presOf" srcId="{A7E7890F-C51F-48AA-8D7E-2798B2B8B58C}" destId="{E771562C-6D66-4A2F-B2FF-CDEC4855676F}" srcOrd="0" destOrd="0" presId="urn:microsoft.com/office/officeart/2005/8/layout/hList1"/>
    <dgm:cxn modelId="{46ED020F-ADA5-443F-832A-847FECE4C974}" type="presOf" srcId="{8CA758BB-B84F-4F41-A853-4FF223E55C7C}" destId="{1FD9C451-5C62-4C85-8509-275019B3C352}" srcOrd="0" destOrd="0" presId="urn:microsoft.com/office/officeart/2005/8/layout/hList1"/>
    <dgm:cxn modelId="{F0A0B5E5-E3D4-4E67-8E5A-9E7391936862}" srcId="{A7E7890F-C51F-48AA-8D7E-2798B2B8B58C}" destId="{DB25EEB3-8AA9-4F8B-819E-3A6216B26959}" srcOrd="0" destOrd="0" parTransId="{9F40DF0C-6096-467B-9057-03F91B75F7FF}" sibTransId="{99F53F0B-5F4A-4151-A530-291F177CC8BE}"/>
    <dgm:cxn modelId="{1221D2F2-A05A-430C-B923-ED5552F3522C}" srcId="{8CA758BB-B84F-4F41-A853-4FF223E55C7C}" destId="{D1670ED7-37E3-4BE4-BC47-D14B3FC27795}" srcOrd="0" destOrd="0" parTransId="{EFC60597-B24A-448E-93D1-1D1829A60DF9}" sibTransId="{DD8C6AC6-DE31-41DE-A52B-F39D30C47C99}"/>
    <dgm:cxn modelId="{A57AC39F-FA26-47A5-914E-5672023FA6F3}" type="presParOf" srcId="{06455F5C-FD20-4561-BFED-B04A7FF8AF5C}" destId="{8F4BA06A-80DF-437E-A3A2-6EF551D8E19C}" srcOrd="0" destOrd="0" presId="urn:microsoft.com/office/officeart/2005/8/layout/hList1"/>
    <dgm:cxn modelId="{A2BDDA28-A831-4397-9A35-6D3CFDF0F474}" type="presParOf" srcId="{8F4BA06A-80DF-437E-A3A2-6EF551D8E19C}" destId="{E771562C-6D66-4A2F-B2FF-CDEC4855676F}" srcOrd="0" destOrd="0" presId="urn:microsoft.com/office/officeart/2005/8/layout/hList1"/>
    <dgm:cxn modelId="{278FFBAE-1DE7-4B5D-9891-A1699EB02004}" type="presParOf" srcId="{8F4BA06A-80DF-437E-A3A2-6EF551D8E19C}" destId="{68B1C079-D995-493F-8763-51EF538714E3}" srcOrd="1" destOrd="0" presId="urn:microsoft.com/office/officeart/2005/8/layout/hList1"/>
    <dgm:cxn modelId="{256C3B70-FCDA-47A1-BC10-3A0B94CA7A28}" type="presParOf" srcId="{06455F5C-FD20-4561-BFED-B04A7FF8AF5C}" destId="{6A0E0283-95FF-4E63-9289-71BC588236AC}" srcOrd="1" destOrd="0" presId="urn:microsoft.com/office/officeart/2005/8/layout/hList1"/>
    <dgm:cxn modelId="{3CEC6891-5D6B-4122-9B74-2CE1D0DD9A87}" type="presParOf" srcId="{06455F5C-FD20-4561-BFED-B04A7FF8AF5C}" destId="{D6D64556-72E0-4CD8-8D47-EE15BC9FA1DC}" srcOrd="2" destOrd="0" presId="urn:microsoft.com/office/officeart/2005/8/layout/hList1"/>
    <dgm:cxn modelId="{AB2D406A-80E8-4F04-8406-6F78C50A82EE}" type="presParOf" srcId="{D6D64556-72E0-4CD8-8D47-EE15BC9FA1DC}" destId="{B9966E6A-E07C-4A4E-8675-FD94C0BFBA2F}" srcOrd="0" destOrd="0" presId="urn:microsoft.com/office/officeart/2005/8/layout/hList1"/>
    <dgm:cxn modelId="{05B262D3-DAB1-4F12-9B2D-1F059CAA6F3B}" type="presParOf" srcId="{D6D64556-72E0-4CD8-8D47-EE15BC9FA1DC}" destId="{608A05A6-F678-47C6-8E0A-C08A09464C72}" srcOrd="1" destOrd="0" presId="urn:microsoft.com/office/officeart/2005/8/layout/hList1"/>
    <dgm:cxn modelId="{E82EBE71-A45D-41BC-A3AF-1D1384658494}" type="presParOf" srcId="{06455F5C-FD20-4561-BFED-B04A7FF8AF5C}" destId="{E03D7101-D25D-4610-A9FF-4952484CF326}" srcOrd="3" destOrd="0" presId="urn:microsoft.com/office/officeart/2005/8/layout/hList1"/>
    <dgm:cxn modelId="{352C621A-CA2D-40F0-B498-C20834229BB2}" type="presParOf" srcId="{06455F5C-FD20-4561-BFED-B04A7FF8AF5C}" destId="{913C9E4E-D0DA-4F43-AEF3-656A2F05CE8F}" srcOrd="4" destOrd="0" presId="urn:microsoft.com/office/officeart/2005/8/layout/hList1"/>
    <dgm:cxn modelId="{C3B46889-507B-4924-9D9D-0F5F727924AF}" type="presParOf" srcId="{913C9E4E-D0DA-4F43-AEF3-656A2F05CE8F}" destId="{1FD9C451-5C62-4C85-8509-275019B3C352}" srcOrd="0" destOrd="0" presId="urn:microsoft.com/office/officeart/2005/8/layout/hList1"/>
    <dgm:cxn modelId="{A5C5987C-53E7-45D7-9B5E-9AAA62B307E2}" type="presParOf" srcId="{913C9E4E-D0DA-4F43-AEF3-656A2F05CE8F}" destId="{5F4C7A6C-8ACE-43F6-912B-2D0C6924E62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DFB9F3-4CFC-401B-AF8B-FAF1A12409A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A7E7890F-C51F-48AA-8D7E-2798B2B8B58C}">
      <dgm:prSet phldrT="[Text]"/>
      <dgm:spPr/>
      <dgm:t>
        <a:bodyPr/>
        <a:lstStyle/>
        <a:p>
          <a:r>
            <a:rPr lang="en-US" dirty="0" smtClean="0"/>
            <a:t>Example 1</a:t>
          </a:r>
          <a:endParaRPr lang="en-US" dirty="0"/>
        </a:p>
      </dgm:t>
    </dgm:pt>
    <dgm:pt modelId="{E24A1098-9CB7-4C72-9C9A-37520FE4D276}" type="parTrans" cxnId="{C693DFF0-5CD6-47F7-BC92-C4164D236F6F}">
      <dgm:prSet/>
      <dgm:spPr/>
      <dgm:t>
        <a:bodyPr/>
        <a:lstStyle/>
        <a:p>
          <a:endParaRPr lang="en-US"/>
        </a:p>
      </dgm:t>
    </dgm:pt>
    <dgm:pt modelId="{D4030FF7-0A90-4875-910D-C2121D6B3794}" type="sibTrans" cxnId="{C693DFF0-5CD6-47F7-BC92-C4164D236F6F}">
      <dgm:prSet/>
      <dgm:spPr/>
      <dgm:t>
        <a:bodyPr/>
        <a:lstStyle/>
        <a:p>
          <a:endParaRPr lang="en-US"/>
        </a:p>
      </dgm:t>
    </dgm:pt>
    <dgm:pt modelId="{2EE74AAD-6211-4A49-A7E7-6CBF3C1C0F77}">
      <dgm:prSet phldrT="[Text]"/>
      <dgm:spPr/>
      <dgm:t>
        <a:bodyPr/>
        <a:lstStyle/>
        <a:p>
          <a:r>
            <a:rPr lang="en-US" dirty="0" smtClean="0"/>
            <a:t>Example 2</a:t>
          </a:r>
          <a:endParaRPr lang="en-US" dirty="0"/>
        </a:p>
      </dgm:t>
    </dgm:pt>
    <dgm:pt modelId="{42691413-C7F4-47C4-AA64-7D7260E11C78}" type="parTrans" cxnId="{A3B4F485-28D2-4E54-A04B-D467033D5426}">
      <dgm:prSet/>
      <dgm:spPr/>
      <dgm:t>
        <a:bodyPr/>
        <a:lstStyle/>
        <a:p>
          <a:endParaRPr lang="en-US"/>
        </a:p>
      </dgm:t>
    </dgm:pt>
    <dgm:pt modelId="{FE7C7501-91F4-4482-9429-D77703E32AE8}" type="sibTrans" cxnId="{A3B4F485-28D2-4E54-A04B-D467033D5426}">
      <dgm:prSet/>
      <dgm:spPr/>
      <dgm:t>
        <a:bodyPr/>
        <a:lstStyle/>
        <a:p>
          <a:endParaRPr lang="en-US"/>
        </a:p>
      </dgm:t>
    </dgm:pt>
    <dgm:pt modelId="{DE3578A1-BB51-4CA4-A4BA-C0CB06EF3D4B}">
      <dgm:prSet phldrT="[Text]"/>
      <dgm:spPr/>
      <dgm:t>
        <a:bodyPr/>
        <a:lstStyle/>
        <a:p>
          <a:r>
            <a:rPr lang="en-US" dirty="0" smtClean="0"/>
            <a:t>I can show my work in many ways.</a:t>
          </a:r>
          <a:endParaRPr lang="en-US" dirty="0"/>
        </a:p>
      </dgm:t>
    </dgm:pt>
    <dgm:pt modelId="{E223C1CD-85E8-4B78-A155-AF69B691C698}" type="parTrans" cxnId="{1F8EE616-616D-49C0-B477-0FBD84407989}">
      <dgm:prSet/>
      <dgm:spPr/>
      <dgm:t>
        <a:bodyPr/>
        <a:lstStyle/>
        <a:p>
          <a:endParaRPr lang="en-US"/>
        </a:p>
      </dgm:t>
    </dgm:pt>
    <dgm:pt modelId="{02E783CE-F3E5-40D0-BC59-7494CA1A727E}" type="sibTrans" cxnId="{1F8EE616-616D-49C0-B477-0FBD84407989}">
      <dgm:prSet/>
      <dgm:spPr/>
      <dgm:t>
        <a:bodyPr/>
        <a:lstStyle/>
        <a:p>
          <a:endParaRPr lang="en-US"/>
        </a:p>
      </dgm:t>
    </dgm:pt>
    <dgm:pt modelId="{AD914023-E512-401A-9D09-5EEB4A680E47}">
      <dgm:prSet phldrT="[Text]"/>
      <dgm:spPr/>
      <dgm:t>
        <a:bodyPr/>
        <a:lstStyle/>
        <a:p>
          <a:r>
            <a:rPr lang="en-US" dirty="0" smtClean="0"/>
            <a:t>I can use math symbols and numbers to solve the problem.</a:t>
          </a:r>
          <a:endParaRPr lang="en-US" dirty="0"/>
        </a:p>
      </dgm:t>
    </dgm:pt>
    <dgm:pt modelId="{C6C21CE6-1018-47B9-8F21-2337EEF5B6A0}" type="parTrans" cxnId="{FB5B77DF-21BC-48C7-9695-59CCE11EF28E}">
      <dgm:prSet/>
      <dgm:spPr/>
      <dgm:t>
        <a:bodyPr/>
        <a:lstStyle/>
        <a:p>
          <a:endParaRPr lang="en-US"/>
        </a:p>
      </dgm:t>
    </dgm:pt>
    <dgm:pt modelId="{F745DEB9-4ADF-4671-8C66-30EB899F3FA8}" type="sibTrans" cxnId="{FB5B77DF-21BC-48C7-9695-59CCE11EF28E}">
      <dgm:prSet/>
      <dgm:spPr/>
      <dgm:t>
        <a:bodyPr/>
        <a:lstStyle/>
        <a:p>
          <a:endParaRPr lang="en-US"/>
        </a:p>
      </dgm:t>
    </dgm:pt>
    <dgm:pt modelId="{06455F5C-FD20-4561-BFED-B04A7FF8AF5C}" type="pres">
      <dgm:prSet presAssocID="{40DFB9F3-4CFC-401B-AF8B-FAF1A12409AE}" presName="Name0" presStyleCnt="0">
        <dgm:presLayoutVars>
          <dgm:dir/>
          <dgm:animLvl val="lvl"/>
          <dgm:resizeHandles val="exact"/>
        </dgm:presLayoutVars>
      </dgm:prSet>
      <dgm:spPr/>
      <dgm:t>
        <a:bodyPr/>
        <a:lstStyle/>
        <a:p>
          <a:endParaRPr lang="en-US"/>
        </a:p>
      </dgm:t>
    </dgm:pt>
    <dgm:pt modelId="{8F4BA06A-80DF-437E-A3A2-6EF551D8E19C}" type="pres">
      <dgm:prSet presAssocID="{A7E7890F-C51F-48AA-8D7E-2798B2B8B58C}" presName="composite" presStyleCnt="0"/>
      <dgm:spPr/>
    </dgm:pt>
    <dgm:pt modelId="{E771562C-6D66-4A2F-B2FF-CDEC4855676F}" type="pres">
      <dgm:prSet presAssocID="{A7E7890F-C51F-48AA-8D7E-2798B2B8B58C}" presName="parTx" presStyleLbl="alignNode1" presStyleIdx="0" presStyleCnt="2" custLinFactNeighborY="-2756">
        <dgm:presLayoutVars>
          <dgm:chMax val="0"/>
          <dgm:chPref val="0"/>
          <dgm:bulletEnabled val="1"/>
        </dgm:presLayoutVars>
      </dgm:prSet>
      <dgm:spPr/>
      <dgm:t>
        <a:bodyPr/>
        <a:lstStyle/>
        <a:p>
          <a:endParaRPr lang="en-US"/>
        </a:p>
      </dgm:t>
    </dgm:pt>
    <dgm:pt modelId="{68B1C079-D995-493F-8763-51EF538714E3}" type="pres">
      <dgm:prSet presAssocID="{A7E7890F-C51F-48AA-8D7E-2798B2B8B58C}" presName="desTx" presStyleLbl="alignAccFollowNode1" presStyleIdx="0" presStyleCnt="2">
        <dgm:presLayoutVars>
          <dgm:bulletEnabled val="1"/>
        </dgm:presLayoutVars>
      </dgm:prSet>
      <dgm:spPr/>
      <dgm:t>
        <a:bodyPr/>
        <a:lstStyle/>
        <a:p>
          <a:endParaRPr lang="en-US"/>
        </a:p>
      </dgm:t>
    </dgm:pt>
    <dgm:pt modelId="{6A0E0283-95FF-4E63-9289-71BC588236AC}" type="pres">
      <dgm:prSet presAssocID="{D4030FF7-0A90-4875-910D-C2121D6B3794}" presName="space" presStyleCnt="0"/>
      <dgm:spPr/>
    </dgm:pt>
    <dgm:pt modelId="{D6D64556-72E0-4CD8-8D47-EE15BC9FA1DC}" type="pres">
      <dgm:prSet presAssocID="{2EE74AAD-6211-4A49-A7E7-6CBF3C1C0F77}" presName="composite" presStyleCnt="0"/>
      <dgm:spPr/>
    </dgm:pt>
    <dgm:pt modelId="{B9966E6A-E07C-4A4E-8675-FD94C0BFBA2F}" type="pres">
      <dgm:prSet presAssocID="{2EE74AAD-6211-4A49-A7E7-6CBF3C1C0F77}" presName="parTx" presStyleLbl="alignNode1" presStyleIdx="1" presStyleCnt="2" custLinFactNeighborX="1" custLinFactNeighborY="-4567">
        <dgm:presLayoutVars>
          <dgm:chMax val="0"/>
          <dgm:chPref val="0"/>
          <dgm:bulletEnabled val="1"/>
        </dgm:presLayoutVars>
      </dgm:prSet>
      <dgm:spPr/>
      <dgm:t>
        <a:bodyPr/>
        <a:lstStyle/>
        <a:p>
          <a:endParaRPr lang="en-US"/>
        </a:p>
      </dgm:t>
    </dgm:pt>
    <dgm:pt modelId="{608A05A6-F678-47C6-8E0A-C08A09464C72}" type="pres">
      <dgm:prSet presAssocID="{2EE74AAD-6211-4A49-A7E7-6CBF3C1C0F77}" presName="desTx" presStyleLbl="alignAccFollowNode1" presStyleIdx="1" presStyleCnt="2">
        <dgm:presLayoutVars>
          <dgm:bulletEnabled val="1"/>
        </dgm:presLayoutVars>
      </dgm:prSet>
      <dgm:spPr/>
      <dgm:t>
        <a:bodyPr/>
        <a:lstStyle/>
        <a:p>
          <a:endParaRPr lang="en-US"/>
        </a:p>
      </dgm:t>
    </dgm:pt>
  </dgm:ptLst>
  <dgm:cxnLst>
    <dgm:cxn modelId="{7FC8EF67-8FCA-4397-B88C-CDCC8C5D43A5}" type="presOf" srcId="{A7E7890F-C51F-48AA-8D7E-2798B2B8B58C}" destId="{E771562C-6D66-4A2F-B2FF-CDEC4855676F}" srcOrd="0" destOrd="0" presId="urn:microsoft.com/office/officeart/2005/8/layout/hList1"/>
    <dgm:cxn modelId="{1549FE2A-1036-432E-BAAF-6F596F05A94A}" type="presOf" srcId="{40DFB9F3-4CFC-401B-AF8B-FAF1A12409AE}" destId="{06455F5C-FD20-4561-BFED-B04A7FF8AF5C}" srcOrd="0" destOrd="0" presId="urn:microsoft.com/office/officeart/2005/8/layout/hList1"/>
    <dgm:cxn modelId="{7F632B9C-A5C8-4395-9DF9-88A10697F13D}" type="presOf" srcId="{AD914023-E512-401A-9D09-5EEB4A680E47}" destId="{608A05A6-F678-47C6-8E0A-C08A09464C72}" srcOrd="0" destOrd="0" presId="urn:microsoft.com/office/officeart/2005/8/layout/hList1"/>
    <dgm:cxn modelId="{A3B4F485-28D2-4E54-A04B-D467033D5426}" srcId="{40DFB9F3-4CFC-401B-AF8B-FAF1A12409AE}" destId="{2EE74AAD-6211-4A49-A7E7-6CBF3C1C0F77}" srcOrd="1" destOrd="0" parTransId="{42691413-C7F4-47C4-AA64-7D7260E11C78}" sibTransId="{FE7C7501-91F4-4482-9429-D77703E32AE8}"/>
    <dgm:cxn modelId="{F6DDD1FB-7B80-460A-9034-989E128C20B3}" type="presOf" srcId="{DE3578A1-BB51-4CA4-A4BA-C0CB06EF3D4B}" destId="{68B1C079-D995-493F-8763-51EF538714E3}" srcOrd="0" destOrd="0" presId="urn:microsoft.com/office/officeart/2005/8/layout/hList1"/>
    <dgm:cxn modelId="{C693DFF0-5CD6-47F7-BC92-C4164D236F6F}" srcId="{40DFB9F3-4CFC-401B-AF8B-FAF1A12409AE}" destId="{A7E7890F-C51F-48AA-8D7E-2798B2B8B58C}" srcOrd="0" destOrd="0" parTransId="{E24A1098-9CB7-4C72-9C9A-37520FE4D276}" sibTransId="{D4030FF7-0A90-4875-910D-C2121D6B3794}"/>
    <dgm:cxn modelId="{FB5B77DF-21BC-48C7-9695-59CCE11EF28E}" srcId="{2EE74AAD-6211-4A49-A7E7-6CBF3C1C0F77}" destId="{AD914023-E512-401A-9D09-5EEB4A680E47}" srcOrd="0" destOrd="0" parTransId="{C6C21CE6-1018-47B9-8F21-2337EEF5B6A0}" sibTransId="{F745DEB9-4ADF-4671-8C66-30EB899F3FA8}"/>
    <dgm:cxn modelId="{72961832-4DD2-4E31-B50E-B27BC3503941}" type="presOf" srcId="{2EE74AAD-6211-4A49-A7E7-6CBF3C1C0F77}" destId="{B9966E6A-E07C-4A4E-8675-FD94C0BFBA2F}" srcOrd="0" destOrd="0" presId="urn:microsoft.com/office/officeart/2005/8/layout/hList1"/>
    <dgm:cxn modelId="{1F8EE616-616D-49C0-B477-0FBD84407989}" srcId="{A7E7890F-C51F-48AA-8D7E-2798B2B8B58C}" destId="{DE3578A1-BB51-4CA4-A4BA-C0CB06EF3D4B}" srcOrd="0" destOrd="0" parTransId="{E223C1CD-85E8-4B78-A155-AF69B691C698}" sibTransId="{02E783CE-F3E5-40D0-BC59-7494CA1A727E}"/>
    <dgm:cxn modelId="{EB327B4F-8886-4932-A0F3-BE5747159A75}" type="presParOf" srcId="{06455F5C-FD20-4561-BFED-B04A7FF8AF5C}" destId="{8F4BA06A-80DF-437E-A3A2-6EF551D8E19C}" srcOrd="0" destOrd="0" presId="urn:microsoft.com/office/officeart/2005/8/layout/hList1"/>
    <dgm:cxn modelId="{36CE4BBC-BC53-47A3-8260-E858FFCFAF1E}" type="presParOf" srcId="{8F4BA06A-80DF-437E-A3A2-6EF551D8E19C}" destId="{E771562C-6D66-4A2F-B2FF-CDEC4855676F}" srcOrd="0" destOrd="0" presId="urn:microsoft.com/office/officeart/2005/8/layout/hList1"/>
    <dgm:cxn modelId="{A1CA56EB-49CE-460B-AFEF-85C12A49F04F}" type="presParOf" srcId="{8F4BA06A-80DF-437E-A3A2-6EF551D8E19C}" destId="{68B1C079-D995-493F-8763-51EF538714E3}" srcOrd="1" destOrd="0" presId="urn:microsoft.com/office/officeart/2005/8/layout/hList1"/>
    <dgm:cxn modelId="{F96381E6-9328-40BA-92AB-76E8ACC8CB68}" type="presParOf" srcId="{06455F5C-FD20-4561-BFED-B04A7FF8AF5C}" destId="{6A0E0283-95FF-4E63-9289-71BC588236AC}" srcOrd="1" destOrd="0" presId="urn:microsoft.com/office/officeart/2005/8/layout/hList1"/>
    <dgm:cxn modelId="{F4B78D4B-5AEE-491E-9099-F116884BE950}" type="presParOf" srcId="{06455F5C-FD20-4561-BFED-B04A7FF8AF5C}" destId="{D6D64556-72E0-4CD8-8D47-EE15BC9FA1DC}" srcOrd="2" destOrd="0" presId="urn:microsoft.com/office/officeart/2005/8/layout/hList1"/>
    <dgm:cxn modelId="{BE898767-43F3-409E-B110-5A6A078F195B}" type="presParOf" srcId="{D6D64556-72E0-4CD8-8D47-EE15BC9FA1DC}" destId="{B9966E6A-E07C-4A4E-8675-FD94C0BFBA2F}" srcOrd="0" destOrd="0" presId="urn:microsoft.com/office/officeart/2005/8/layout/hList1"/>
    <dgm:cxn modelId="{731BBBFA-CB4F-4F2F-89A5-4EA8CBDA09F6}" type="presParOf" srcId="{D6D64556-72E0-4CD8-8D47-EE15BC9FA1DC}" destId="{608A05A6-F678-47C6-8E0A-C08A09464C7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2E9825-214F-4AA6-805C-DFB83BBE8F3E}">
      <dsp:nvSpPr>
        <dsp:cNvPr id="0" name=""/>
        <dsp:cNvSpPr/>
      </dsp:nvSpPr>
      <dsp:spPr>
        <a:xfrm>
          <a:off x="58292" y="220853"/>
          <a:ext cx="1437894" cy="143789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     Past	</a:t>
          </a:r>
          <a:endParaRPr lang="en-US" sz="1800" kern="1200" dirty="0"/>
        </a:p>
      </dsp:txBody>
      <dsp:txXfrm>
        <a:off x="259079" y="390411"/>
        <a:ext cx="829056" cy="1098776"/>
      </dsp:txXfrm>
    </dsp:sp>
    <dsp:sp modelId="{94131E21-75DF-44BE-8521-743DE3139FC6}">
      <dsp:nvSpPr>
        <dsp:cNvPr id="0" name=""/>
        <dsp:cNvSpPr/>
      </dsp:nvSpPr>
      <dsp:spPr>
        <a:xfrm>
          <a:off x="1094612" y="220853"/>
          <a:ext cx="1437894" cy="1437893"/>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Present</a:t>
          </a:r>
          <a:endParaRPr lang="en-US" sz="1800" kern="1200" dirty="0"/>
        </a:p>
      </dsp:txBody>
      <dsp:txXfrm>
        <a:off x="1502663" y="390411"/>
        <a:ext cx="829056" cy="109877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ABC5AE-81B1-45E7-9064-3D6BACA8A9E4}">
      <dsp:nvSpPr>
        <dsp:cNvPr id="0" name=""/>
        <dsp:cNvSpPr/>
      </dsp:nvSpPr>
      <dsp:spPr>
        <a:xfrm>
          <a:off x="0" y="391056"/>
          <a:ext cx="6477000" cy="15947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With your grade level team, create a two sentence summary of what the practice will look like in YOUR classroom. </a:t>
          </a:r>
          <a:endParaRPr lang="en-US" sz="2900" kern="1200" dirty="0"/>
        </a:p>
      </dsp:txBody>
      <dsp:txXfrm>
        <a:off x="0" y="391056"/>
        <a:ext cx="6477000" cy="1594710"/>
      </dsp:txXfrm>
    </dsp:sp>
    <dsp:sp modelId="{99FB7DDE-0973-4BB4-AFAB-2BE152F0040A}">
      <dsp:nvSpPr>
        <dsp:cNvPr id="0" name=""/>
        <dsp:cNvSpPr/>
      </dsp:nvSpPr>
      <dsp:spPr>
        <a:xfrm>
          <a:off x="0" y="2054709"/>
          <a:ext cx="6477000" cy="1594710"/>
        </a:xfrm>
        <a:prstGeom prst="roundRect">
          <a:avLst/>
        </a:prstGeom>
        <a:solidFill>
          <a:schemeClr val="accent4">
            <a:hueOff val="3034320"/>
            <a:satOff val="8285"/>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Write your summary on the designated chart paper. </a:t>
          </a:r>
          <a:endParaRPr lang="en-US" sz="2900" kern="1200" dirty="0"/>
        </a:p>
      </dsp:txBody>
      <dsp:txXfrm>
        <a:off x="0" y="2054709"/>
        <a:ext cx="6477000" cy="159471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32" y="50103"/>
          <a:ext cx="3115623"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Example 1</a:t>
          </a:r>
          <a:endParaRPr lang="en-US" sz="2200" kern="1200" dirty="0"/>
        </a:p>
      </dsp:txBody>
      <dsp:txXfrm>
        <a:off x="32" y="50103"/>
        <a:ext cx="3115623" cy="633600"/>
      </dsp:txXfrm>
    </dsp:sp>
    <dsp:sp modelId="{68B1C079-D995-493F-8763-51EF538714E3}">
      <dsp:nvSpPr>
        <dsp:cNvPr id="0" name=""/>
        <dsp:cNvSpPr/>
      </dsp:nvSpPr>
      <dsp:spPr>
        <a:xfrm>
          <a:off x="32" y="683703"/>
          <a:ext cx="3115623" cy="1856992"/>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I can use math tools and explain why I used them.</a:t>
          </a:r>
          <a:endParaRPr lang="en-US" sz="2200" kern="1200" dirty="0"/>
        </a:p>
      </dsp:txBody>
      <dsp:txXfrm>
        <a:off x="32" y="683703"/>
        <a:ext cx="3115623" cy="1856992"/>
      </dsp:txXfrm>
    </dsp:sp>
    <dsp:sp modelId="{B9966E6A-E07C-4A4E-8675-FD94C0BFBA2F}">
      <dsp:nvSpPr>
        <dsp:cNvPr id="0" name=""/>
        <dsp:cNvSpPr/>
      </dsp:nvSpPr>
      <dsp:spPr>
        <a:xfrm>
          <a:off x="3551876" y="3705"/>
          <a:ext cx="3115623"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Example 2</a:t>
          </a:r>
          <a:endParaRPr lang="en-US" sz="2200" kern="1200" dirty="0"/>
        </a:p>
      </dsp:txBody>
      <dsp:txXfrm>
        <a:off x="3551876" y="3705"/>
        <a:ext cx="3115623" cy="633600"/>
      </dsp:txXfrm>
    </dsp:sp>
    <dsp:sp modelId="{608A05A6-F678-47C6-8E0A-C08A09464C72}">
      <dsp:nvSpPr>
        <dsp:cNvPr id="0" name=""/>
        <dsp:cNvSpPr/>
      </dsp:nvSpPr>
      <dsp:spPr>
        <a:xfrm>
          <a:off x="3551843" y="683703"/>
          <a:ext cx="3115623" cy="1856992"/>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I can use pictures, drawings, and objects to solve a problem and explain how I used them.</a:t>
          </a:r>
          <a:endParaRPr lang="en-US" sz="2200" kern="1200" dirty="0"/>
        </a:p>
      </dsp:txBody>
      <dsp:txXfrm>
        <a:off x="3551843" y="683703"/>
        <a:ext cx="3115623" cy="185699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B02621-713F-4511-88E5-B2FCDA8BE83C}">
      <dsp:nvSpPr>
        <dsp:cNvPr id="0" name=""/>
        <dsp:cNvSpPr/>
      </dsp:nvSpPr>
      <dsp:spPr>
        <a:xfrm>
          <a:off x="0" y="256556"/>
          <a:ext cx="7703820" cy="1219200"/>
        </a:xfrm>
        <a:prstGeom prst="rect">
          <a:avLst/>
        </a:prstGeom>
        <a:solidFill>
          <a:schemeClr val="accent4">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kumimoji="0" lang="en-US" sz="4000" b="1" i="0" u="none" strike="noStrike" kern="1200" cap="none" spc="0" normalizeH="0" baseline="0" noProof="0" dirty="0" smtClean="0">
              <a:ln/>
              <a:effectLst/>
              <a:uLnTx/>
              <a:uFillTx/>
              <a:latin typeface="+mn-lt"/>
              <a:ea typeface="+mn-ea"/>
              <a:cs typeface="+mn-cs"/>
            </a:rPr>
            <a:t>Two</a:t>
          </a:r>
          <a:r>
            <a:rPr kumimoji="0" lang="en-US" sz="4000" b="1" i="0" u="none" strike="noStrike" kern="1200" cap="none" spc="0" normalizeH="0" noProof="0" dirty="0" smtClean="0">
              <a:ln/>
              <a:effectLst/>
              <a:uLnTx/>
              <a:uFillTx/>
              <a:latin typeface="+mn-lt"/>
              <a:ea typeface="+mn-ea"/>
              <a:cs typeface="+mn-cs"/>
            </a:rPr>
            <a:t> things we know to be true</a:t>
          </a:r>
          <a:endParaRPr lang="en-US" sz="4500" kern="1200" dirty="0"/>
        </a:p>
      </dsp:txBody>
      <dsp:txXfrm>
        <a:off x="0" y="256556"/>
        <a:ext cx="7703820" cy="1219200"/>
      </dsp:txXfrm>
    </dsp:sp>
    <dsp:sp modelId="{7279AB98-42F3-45F7-8DCE-0F738A7479DB}">
      <dsp:nvSpPr>
        <dsp:cNvPr id="0" name=""/>
        <dsp:cNvSpPr/>
      </dsp:nvSpPr>
      <dsp:spPr>
        <a:xfrm>
          <a:off x="28542" y="1219200"/>
          <a:ext cx="3851909" cy="256032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The study of mathematics entails the use of academic language and the more it is used, the better the communication.</a:t>
          </a:r>
          <a:endParaRPr lang="en-US" sz="2800" kern="1200" dirty="0"/>
        </a:p>
      </dsp:txBody>
      <dsp:txXfrm>
        <a:off x="28542" y="1219200"/>
        <a:ext cx="3851909" cy="2560320"/>
      </dsp:txXfrm>
    </dsp:sp>
    <dsp:sp modelId="{02FE0087-1E74-47F8-AC56-1BD1ADFABC15}">
      <dsp:nvSpPr>
        <dsp:cNvPr id="0" name=""/>
        <dsp:cNvSpPr/>
      </dsp:nvSpPr>
      <dsp:spPr>
        <a:xfrm>
          <a:off x="3851910" y="1219200"/>
          <a:ext cx="3851909" cy="2560320"/>
        </a:xfrm>
        <a:prstGeom prst="rect">
          <a:avLst/>
        </a:prstGeom>
        <a:gradFill rotWithShape="0">
          <a:gsLst>
            <a:gs pos="0">
              <a:schemeClr val="accent4">
                <a:hueOff val="3034320"/>
                <a:satOff val="8285"/>
                <a:lumOff val="6275"/>
                <a:alphaOff val="0"/>
                <a:tint val="50000"/>
                <a:satMod val="300000"/>
              </a:schemeClr>
            </a:gs>
            <a:gs pos="35000">
              <a:schemeClr val="accent4">
                <a:hueOff val="3034320"/>
                <a:satOff val="8285"/>
                <a:lumOff val="6275"/>
                <a:alphaOff val="0"/>
                <a:tint val="37000"/>
                <a:satMod val="300000"/>
              </a:schemeClr>
            </a:gs>
            <a:gs pos="100000">
              <a:schemeClr val="accent4">
                <a:hueOff val="3034320"/>
                <a:satOff val="8285"/>
                <a:lumOff val="6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0" lang="en-US" sz="2800" b="0" i="0" u="none" strike="noStrike" kern="1200" cap="none" spc="0" normalizeH="0" baseline="0" noProof="0" dirty="0" smtClean="0">
              <a:ln/>
              <a:effectLst/>
              <a:uLnTx/>
              <a:uFillTx/>
              <a:latin typeface="+mn-lt"/>
              <a:ea typeface="+mn-ea"/>
              <a:cs typeface="+mn-cs"/>
            </a:rPr>
            <a:t>Getting</a:t>
          </a:r>
          <a:r>
            <a:rPr kumimoji="0" lang="en-US" sz="2800" b="0" i="0" u="none" strike="noStrike" kern="1200" cap="none" spc="0" normalizeH="0" noProof="0" dirty="0" smtClean="0">
              <a:ln/>
              <a:effectLst/>
              <a:uLnTx/>
              <a:uFillTx/>
              <a:latin typeface="+mn-lt"/>
              <a:ea typeface="+mn-ea"/>
              <a:cs typeface="+mn-cs"/>
            </a:rPr>
            <a:t> a correct answer is still important.</a:t>
          </a:r>
          <a:endParaRPr lang="en-US" sz="2800" kern="1200" dirty="0"/>
        </a:p>
      </dsp:txBody>
      <dsp:txXfrm>
        <a:off x="3851910" y="1219200"/>
        <a:ext cx="3851909" cy="2560320"/>
      </dsp:txXfrm>
    </dsp:sp>
    <dsp:sp modelId="{11B0A70D-232F-4CEE-87DA-E0ECFD9A20D2}">
      <dsp:nvSpPr>
        <dsp:cNvPr id="0" name=""/>
        <dsp:cNvSpPr/>
      </dsp:nvSpPr>
      <dsp:spPr>
        <a:xfrm>
          <a:off x="0" y="3779520"/>
          <a:ext cx="7703820" cy="284480"/>
        </a:xfrm>
        <a:prstGeom prst="rect">
          <a:avLst/>
        </a:prstGeom>
        <a:solidFill>
          <a:schemeClr val="accent4">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2357" y="125758"/>
          <a:ext cx="2298501" cy="604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Example 1</a:t>
          </a:r>
          <a:endParaRPr lang="en-US" sz="2100" kern="1200" dirty="0"/>
        </a:p>
      </dsp:txBody>
      <dsp:txXfrm>
        <a:off x="2357" y="125758"/>
        <a:ext cx="2298501" cy="604800"/>
      </dsp:txXfrm>
    </dsp:sp>
    <dsp:sp modelId="{68B1C079-D995-493F-8763-51EF538714E3}">
      <dsp:nvSpPr>
        <dsp:cNvPr id="0" name=""/>
        <dsp:cNvSpPr/>
      </dsp:nvSpPr>
      <dsp:spPr>
        <a:xfrm>
          <a:off x="2357" y="730558"/>
          <a:ext cx="2298501" cy="177258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 I can work carefully and check my work.</a:t>
          </a:r>
          <a:endParaRPr lang="en-US" sz="2100" kern="1200" dirty="0"/>
        </a:p>
      </dsp:txBody>
      <dsp:txXfrm>
        <a:off x="2357" y="730558"/>
        <a:ext cx="2298501" cy="1772583"/>
      </dsp:txXfrm>
    </dsp:sp>
    <dsp:sp modelId="{B9966E6A-E07C-4A4E-8675-FD94C0BFBA2F}">
      <dsp:nvSpPr>
        <dsp:cNvPr id="0" name=""/>
        <dsp:cNvSpPr/>
      </dsp:nvSpPr>
      <dsp:spPr>
        <a:xfrm>
          <a:off x="2656276" y="81468"/>
          <a:ext cx="2298501" cy="604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Example 2</a:t>
          </a:r>
          <a:endParaRPr lang="en-US" sz="2100" kern="1200" dirty="0"/>
        </a:p>
      </dsp:txBody>
      <dsp:txXfrm>
        <a:off x="2656276" y="81468"/>
        <a:ext cx="2298501" cy="604800"/>
      </dsp:txXfrm>
    </dsp:sp>
    <dsp:sp modelId="{608A05A6-F678-47C6-8E0A-C08A09464C72}">
      <dsp:nvSpPr>
        <dsp:cNvPr id="0" name=""/>
        <dsp:cNvSpPr/>
      </dsp:nvSpPr>
      <dsp:spPr>
        <a:xfrm>
          <a:off x="2622649" y="730558"/>
          <a:ext cx="2298501" cy="177258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 can use math words to talk about my work.</a:t>
          </a:r>
          <a:endParaRPr lang="en-US" sz="2100" kern="1200" dirty="0"/>
        </a:p>
      </dsp:txBody>
      <dsp:txXfrm>
        <a:off x="2622649" y="730558"/>
        <a:ext cx="2298501" cy="1772583"/>
      </dsp:txXfrm>
    </dsp:sp>
    <dsp:sp modelId="{38A77ED8-AC8F-4943-BC78-BC49B6827044}">
      <dsp:nvSpPr>
        <dsp:cNvPr id="0" name=""/>
        <dsp:cNvSpPr/>
      </dsp:nvSpPr>
      <dsp:spPr>
        <a:xfrm>
          <a:off x="5242941" y="125758"/>
          <a:ext cx="2298501" cy="604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Example 3</a:t>
          </a:r>
          <a:endParaRPr lang="en-US" sz="2100" kern="1200" dirty="0"/>
        </a:p>
      </dsp:txBody>
      <dsp:txXfrm>
        <a:off x="5242941" y="125758"/>
        <a:ext cx="2298501" cy="604800"/>
      </dsp:txXfrm>
    </dsp:sp>
    <dsp:sp modelId="{AFB8F47F-16EE-4DFA-BDA1-E15CCDCFD1D1}">
      <dsp:nvSpPr>
        <dsp:cNvPr id="0" name=""/>
        <dsp:cNvSpPr/>
      </dsp:nvSpPr>
      <dsp:spPr>
        <a:xfrm>
          <a:off x="5242941" y="730558"/>
          <a:ext cx="2298501" cy="177258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I can use math words, symbols, and notations correctly in all of my work.</a:t>
          </a:r>
          <a:endParaRPr lang="en-US" sz="2100" kern="1200" dirty="0"/>
        </a:p>
      </dsp:txBody>
      <dsp:txXfrm>
        <a:off x="5242941" y="730558"/>
        <a:ext cx="2298501" cy="177258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0" y="0"/>
          <a:ext cx="5048250" cy="748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Example </a:t>
          </a:r>
          <a:endParaRPr lang="en-US" sz="2600" kern="1200" dirty="0"/>
        </a:p>
      </dsp:txBody>
      <dsp:txXfrm>
        <a:off x="0" y="0"/>
        <a:ext cx="5048250" cy="748800"/>
      </dsp:txXfrm>
    </dsp:sp>
    <dsp:sp modelId="{68B1C079-D995-493F-8763-51EF538714E3}">
      <dsp:nvSpPr>
        <dsp:cNvPr id="0" name=""/>
        <dsp:cNvSpPr/>
      </dsp:nvSpPr>
      <dsp:spPr>
        <a:xfrm>
          <a:off x="0" y="757147"/>
          <a:ext cx="5048250" cy="1177605"/>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I can use what I know to solve new problems</a:t>
          </a:r>
          <a:r>
            <a:rPr lang="en-US" sz="2900" kern="1200" dirty="0" smtClean="0"/>
            <a:t>. </a:t>
          </a:r>
          <a:endParaRPr lang="en-US" sz="2900" kern="1200" dirty="0"/>
        </a:p>
      </dsp:txBody>
      <dsp:txXfrm>
        <a:off x="0" y="757147"/>
        <a:ext cx="5048250" cy="1177605"/>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31" y="33629"/>
          <a:ext cx="3008802"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Example 1</a:t>
          </a:r>
          <a:endParaRPr lang="en-US" sz="2400" kern="1200" dirty="0"/>
        </a:p>
      </dsp:txBody>
      <dsp:txXfrm>
        <a:off x="31" y="33629"/>
        <a:ext cx="3008802" cy="691200"/>
      </dsp:txXfrm>
    </dsp:sp>
    <dsp:sp modelId="{68B1C079-D995-493F-8763-51EF538714E3}">
      <dsp:nvSpPr>
        <dsp:cNvPr id="0" name=""/>
        <dsp:cNvSpPr/>
      </dsp:nvSpPr>
      <dsp:spPr>
        <a:xfrm>
          <a:off x="31" y="724830"/>
          <a:ext cx="3008802" cy="167994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 can discover and use shortcuts.</a:t>
          </a:r>
          <a:endParaRPr lang="en-US" sz="2400" kern="1200" dirty="0"/>
        </a:p>
      </dsp:txBody>
      <dsp:txXfrm>
        <a:off x="31" y="724830"/>
        <a:ext cx="3008802" cy="1679940"/>
      </dsp:txXfrm>
    </dsp:sp>
    <dsp:sp modelId="{B9966E6A-E07C-4A4E-8675-FD94C0BFBA2F}">
      <dsp:nvSpPr>
        <dsp:cNvPr id="0" name=""/>
        <dsp:cNvSpPr/>
      </dsp:nvSpPr>
      <dsp:spPr>
        <a:xfrm>
          <a:off x="3430096" y="0"/>
          <a:ext cx="3008802"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Example 2</a:t>
          </a:r>
          <a:endParaRPr lang="en-US" sz="2400" kern="1200" dirty="0"/>
        </a:p>
      </dsp:txBody>
      <dsp:txXfrm>
        <a:off x="3430096" y="0"/>
        <a:ext cx="3008802" cy="691200"/>
      </dsp:txXfrm>
    </dsp:sp>
    <dsp:sp modelId="{608A05A6-F678-47C6-8E0A-C08A09464C72}">
      <dsp:nvSpPr>
        <dsp:cNvPr id="0" name=""/>
        <dsp:cNvSpPr/>
      </dsp:nvSpPr>
      <dsp:spPr>
        <a:xfrm>
          <a:off x="3430097" y="684897"/>
          <a:ext cx="3008802" cy="167994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 can use a strategy that I used to solve another math problem.</a:t>
          </a:r>
          <a:endParaRPr lang="en-US" sz="2400" kern="1200" dirty="0"/>
        </a:p>
      </dsp:txBody>
      <dsp:txXfrm>
        <a:off x="3430097" y="684897"/>
        <a:ext cx="3008802" cy="167994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ABC5AE-81B1-45E7-9064-3D6BACA8A9E4}">
      <dsp:nvSpPr>
        <dsp:cNvPr id="0" name=""/>
        <dsp:cNvSpPr/>
      </dsp:nvSpPr>
      <dsp:spPr>
        <a:xfrm>
          <a:off x="0" y="391056"/>
          <a:ext cx="6477000" cy="15947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With your grade level team, create a two sentence summary of what the practice will look like in YOUR classroom. </a:t>
          </a:r>
          <a:endParaRPr lang="en-US" sz="2900" kern="1200" dirty="0"/>
        </a:p>
      </dsp:txBody>
      <dsp:txXfrm>
        <a:off x="0" y="391056"/>
        <a:ext cx="6477000" cy="1594710"/>
      </dsp:txXfrm>
    </dsp:sp>
    <dsp:sp modelId="{99FB7DDE-0973-4BB4-AFAB-2BE152F0040A}">
      <dsp:nvSpPr>
        <dsp:cNvPr id="0" name=""/>
        <dsp:cNvSpPr/>
      </dsp:nvSpPr>
      <dsp:spPr>
        <a:xfrm>
          <a:off x="0" y="2054709"/>
          <a:ext cx="6477000" cy="1594710"/>
        </a:xfrm>
        <a:prstGeom prst="roundRect">
          <a:avLst/>
        </a:prstGeom>
        <a:solidFill>
          <a:schemeClr val="accent4">
            <a:hueOff val="3034320"/>
            <a:satOff val="8285"/>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Write your summary on the designated chart paper. </a:t>
          </a:r>
          <a:endParaRPr lang="en-US" sz="2900" kern="1200" dirty="0"/>
        </a:p>
      </dsp:txBody>
      <dsp:txXfrm>
        <a:off x="0" y="2054709"/>
        <a:ext cx="6477000" cy="15947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E51BDC-F5BA-434E-9B2A-7CC18CA884EB}">
      <dsp:nvSpPr>
        <dsp:cNvPr id="0" name=""/>
        <dsp:cNvSpPr/>
      </dsp:nvSpPr>
      <dsp:spPr>
        <a:xfrm>
          <a:off x="2678" y="1379239"/>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Grade 1</a:t>
          </a:r>
          <a:endParaRPr lang="en-US" sz="4200" kern="1200" dirty="0"/>
        </a:p>
      </dsp:txBody>
      <dsp:txXfrm>
        <a:off x="2678" y="1379239"/>
        <a:ext cx="3263800" cy="1305520"/>
      </dsp:txXfrm>
    </dsp:sp>
    <dsp:sp modelId="{90C9EF4C-4B95-4640-9A77-225D3689E172}">
      <dsp:nvSpPr>
        <dsp:cNvPr id="0" name=""/>
        <dsp:cNvSpPr/>
      </dsp:nvSpPr>
      <dsp:spPr>
        <a:xfrm>
          <a:off x="2940099" y="1379239"/>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Grade 2</a:t>
          </a:r>
          <a:endParaRPr lang="en-US" sz="4200" kern="1200" dirty="0"/>
        </a:p>
      </dsp:txBody>
      <dsp:txXfrm>
        <a:off x="2940099" y="1379239"/>
        <a:ext cx="3263800" cy="1305520"/>
      </dsp:txXfrm>
    </dsp:sp>
    <dsp:sp modelId="{32D36524-7406-4714-AC5A-57312055B0A8}">
      <dsp:nvSpPr>
        <dsp:cNvPr id="0" name=""/>
        <dsp:cNvSpPr/>
      </dsp:nvSpPr>
      <dsp:spPr>
        <a:xfrm>
          <a:off x="5877520" y="1379239"/>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Grade 3</a:t>
          </a:r>
          <a:endParaRPr lang="en-US" sz="4200" kern="1200" dirty="0"/>
        </a:p>
      </dsp:txBody>
      <dsp:txXfrm>
        <a:off x="5877520" y="1379239"/>
        <a:ext cx="3263800" cy="13055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A93374-DF4E-4AB4-9AFB-BE9F105CD662}">
      <dsp:nvSpPr>
        <dsp:cNvPr id="0" name=""/>
        <dsp:cNvSpPr/>
      </dsp:nvSpPr>
      <dsp:spPr>
        <a:xfrm>
          <a:off x="0" y="958349"/>
          <a:ext cx="3736516" cy="2241909"/>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What does it mean to make sense of a problem?</a:t>
          </a:r>
          <a:endParaRPr lang="en-US" sz="3500" kern="1200" dirty="0"/>
        </a:p>
      </dsp:txBody>
      <dsp:txXfrm>
        <a:off x="0" y="958349"/>
        <a:ext cx="3736516" cy="2241909"/>
      </dsp:txXfrm>
    </dsp:sp>
    <dsp:sp modelId="{58F12C9C-284F-4292-94CD-B62DF6241403}">
      <dsp:nvSpPr>
        <dsp:cNvPr id="0" name=""/>
        <dsp:cNvSpPr/>
      </dsp:nvSpPr>
      <dsp:spPr>
        <a:xfrm>
          <a:off x="4111125" y="919642"/>
          <a:ext cx="3736516" cy="2256235"/>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What does it mean to persevere in solving a problem?</a:t>
          </a:r>
          <a:endParaRPr lang="en-US" sz="3500" kern="1200" dirty="0"/>
        </a:p>
      </dsp:txBody>
      <dsp:txXfrm>
        <a:off x="4111125" y="919642"/>
        <a:ext cx="3736516" cy="225623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7EC268-6B8D-40CD-B168-8A959B0FBBF2}">
      <dsp:nvSpPr>
        <dsp:cNvPr id="0" name=""/>
        <dsp:cNvSpPr/>
      </dsp:nvSpPr>
      <dsp:spPr>
        <a:xfrm>
          <a:off x="0" y="74556"/>
          <a:ext cx="60960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Understand the meaning of the problem </a:t>
          </a:r>
          <a:endParaRPr lang="en-US" sz="2400" kern="1200" dirty="0"/>
        </a:p>
      </dsp:txBody>
      <dsp:txXfrm>
        <a:off x="0" y="74556"/>
        <a:ext cx="6096000" cy="575639"/>
      </dsp:txXfrm>
    </dsp:sp>
    <dsp:sp modelId="{47B3F1E7-A923-485E-BD8A-F1F5F42ABA85}">
      <dsp:nvSpPr>
        <dsp:cNvPr id="0" name=""/>
        <dsp:cNvSpPr/>
      </dsp:nvSpPr>
      <dsp:spPr>
        <a:xfrm>
          <a:off x="0" y="661479"/>
          <a:ext cx="6096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smtClean="0"/>
            <a:t>Look for ways to start working on the problem</a:t>
          </a:r>
          <a:endParaRPr lang="en-US" sz="2000" b="1" kern="1200" dirty="0"/>
        </a:p>
      </dsp:txBody>
      <dsp:txXfrm>
        <a:off x="0" y="661479"/>
        <a:ext cx="6096000" cy="397440"/>
      </dsp:txXfrm>
    </dsp:sp>
    <dsp:sp modelId="{75618700-918E-44BE-B21F-20B047ABBD86}">
      <dsp:nvSpPr>
        <dsp:cNvPr id="0" name=""/>
        <dsp:cNvSpPr/>
      </dsp:nvSpPr>
      <dsp:spPr>
        <a:xfrm>
          <a:off x="0" y="1058919"/>
          <a:ext cx="60960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Analyze the information</a:t>
          </a:r>
          <a:endParaRPr lang="en-US" sz="2400" kern="1200" dirty="0"/>
        </a:p>
      </dsp:txBody>
      <dsp:txXfrm>
        <a:off x="0" y="1058919"/>
        <a:ext cx="6096000" cy="575639"/>
      </dsp:txXfrm>
    </dsp:sp>
    <dsp:sp modelId="{2DD22D02-24B0-4371-BCCA-5271C1A534B5}">
      <dsp:nvSpPr>
        <dsp:cNvPr id="0" name=""/>
        <dsp:cNvSpPr/>
      </dsp:nvSpPr>
      <dsp:spPr>
        <a:xfrm>
          <a:off x="0" y="1634559"/>
          <a:ext cx="6096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smtClean="0"/>
            <a:t>Design a plan </a:t>
          </a:r>
          <a:endParaRPr lang="en-US" sz="2000" b="1" kern="1200" dirty="0"/>
        </a:p>
      </dsp:txBody>
      <dsp:txXfrm>
        <a:off x="0" y="1634559"/>
        <a:ext cx="6096000" cy="397440"/>
      </dsp:txXfrm>
    </dsp:sp>
    <dsp:sp modelId="{366F3378-054D-42D5-9C18-61E2FBB2936A}">
      <dsp:nvSpPr>
        <dsp:cNvPr id="0" name=""/>
        <dsp:cNvSpPr/>
      </dsp:nvSpPr>
      <dsp:spPr>
        <a:xfrm>
          <a:off x="0" y="2031999"/>
          <a:ext cx="60960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Monitor and evaluate their progress</a:t>
          </a:r>
          <a:endParaRPr lang="en-US" sz="2400" kern="1200" dirty="0"/>
        </a:p>
      </dsp:txBody>
      <dsp:txXfrm>
        <a:off x="0" y="2031999"/>
        <a:ext cx="6096000" cy="575639"/>
      </dsp:txXfrm>
    </dsp:sp>
    <dsp:sp modelId="{C6925821-E7BA-4FDF-8ABE-F271A8DC4BB7}">
      <dsp:nvSpPr>
        <dsp:cNvPr id="0" name=""/>
        <dsp:cNvSpPr/>
      </dsp:nvSpPr>
      <dsp:spPr>
        <a:xfrm>
          <a:off x="0" y="2607639"/>
          <a:ext cx="6096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smtClean="0"/>
            <a:t>Change course as necessary</a:t>
          </a:r>
          <a:endParaRPr lang="en-US" sz="2000" b="1" kern="1200" dirty="0"/>
        </a:p>
      </dsp:txBody>
      <dsp:txXfrm>
        <a:off x="0" y="2607639"/>
        <a:ext cx="6096000" cy="397440"/>
      </dsp:txXfrm>
    </dsp:sp>
    <dsp:sp modelId="{3585ED26-6730-42C4-B323-959AABDD2EE6}">
      <dsp:nvSpPr>
        <dsp:cNvPr id="0" name=""/>
        <dsp:cNvSpPr/>
      </dsp:nvSpPr>
      <dsp:spPr>
        <a:xfrm>
          <a:off x="0" y="3005079"/>
          <a:ext cx="609600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Check their answers to problems </a:t>
          </a:r>
          <a:endParaRPr lang="en-US" sz="2400" kern="1200" dirty="0"/>
        </a:p>
      </dsp:txBody>
      <dsp:txXfrm>
        <a:off x="0" y="3005079"/>
        <a:ext cx="6096000" cy="575639"/>
      </dsp:txXfrm>
    </dsp:sp>
    <dsp:sp modelId="{6C727CB4-2792-4E84-AE59-F89124ACAAD6}">
      <dsp:nvSpPr>
        <dsp:cNvPr id="0" name=""/>
        <dsp:cNvSpPr/>
      </dsp:nvSpPr>
      <dsp:spPr>
        <a:xfrm>
          <a:off x="0" y="3666560"/>
          <a:ext cx="6096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smtClean="0"/>
            <a:t>Know if their answer makes sense</a:t>
          </a:r>
          <a:endParaRPr lang="en-US" sz="2000" b="1" kern="1200" dirty="0"/>
        </a:p>
      </dsp:txBody>
      <dsp:txXfrm>
        <a:off x="0" y="3666560"/>
        <a:ext cx="6096000" cy="3974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0" y="157008"/>
          <a:ext cx="2136427"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Example 1</a:t>
          </a:r>
          <a:endParaRPr lang="en-US" sz="2400" kern="1200" dirty="0"/>
        </a:p>
      </dsp:txBody>
      <dsp:txXfrm>
        <a:off x="0" y="157008"/>
        <a:ext cx="2136427" cy="691200"/>
      </dsp:txXfrm>
    </dsp:sp>
    <dsp:sp modelId="{68B1C079-D995-493F-8763-51EF538714E3}">
      <dsp:nvSpPr>
        <dsp:cNvPr id="0" name=""/>
        <dsp:cNvSpPr/>
      </dsp:nvSpPr>
      <dsp:spPr>
        <a:xfrm>
          <a:off x="22" y="725229"/>
          <a:ext cx="2136427" cy="200934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 can tell you what the problem is asking me to do.</a:t>
          </a:r>
          <a:endParaRPr lang="en-US" sz="2400" kern="1200" dirty="0"/>
        </a:p>
      </dsp:txBody>
      <dsp:txXfrm>
        <a:off x="22" y="725229"/>
        <a:ext cx="2136427" cy="2009340"/>
      </dsp:txXfrm>
    </dsp:sp>
    <dsp:sp modelId="{B9966E6A-E07C-4A4E-8675-FD94C0BFBA2F}">
      <dsp:nvSpPr>
        <dsp:cNvPr id="0" name=""/>
        <dsp:cNvSpPr/>
      </dsp:nvSpPr>
      <dsp:spPr>
        <a:xfrm>
          <a:off x="2435549" y="125475"/>
          <a:ext cx="2136427"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Example 2</a:t>
          </a:r>
          <a:endParaRPr lang="en-US" sz="2400" kern="1200" dirty="0"/>
        </a:p>
      </dsp:txBody>
      <dsp:txXfrm>
        <a:off x="2435549" y="125475"/>
        <a:ext cx="2136427" cy="691200"/>
      </dsp:txXfrm>
    </dsp:sp>
    <dsp:sp modelId="{608A05A6-F678-47C6-8E0A-C08A09464C72}">
      <dsp:nvSpPr>
        <dsp:cNvPr id="0" name=""/>
        <dsp:cNvSpPr/>
      </dsp:nvSpPr>
      <dsp:spPr>
        <a:xfrm>
          <a:off x="2435572" y="709999"/>
          <a:ext cx="2136427" cy="200934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 can solve problems without giving up.</a:t>
          </a:r>
          <a:endParaRPr lang="en-US" sz="2400" kern="1200" dirty="0"/>
        </a:p>
      </dsp:txBody>
      <dsp:txXfrm>
        <a:off x="2435572" y="709999"/>
        <a:ext cx="2136427" cy="20093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B5C6DC-9660-443B-9E45-5EFC626295F7}">
      <dsp:nvSpPr>
        <dsp:cNvPr id="0" name=""/>
        <dsp:cNvSpPr/>
      </dsp:nvSpPr>
      <dsp:spPr>
        <a:xfrm>
          <a:off x="0" y="0"/>
          <a:ext cx="5791200" cy="1112520"/>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What does it mean to reason</a:t>
          </a:r>
          <a:endParaRPr lang="en-US" sz="3600" kern="1200" dirty="0"/>
        </a:p>
      </dsp:txBody>
      <dsp:txXfrm>
        <a:off x="0" y="0"/>
        <a:ext cx="5791200" cy="1112520"/>
      </dsp:txXfrm>
    </dsp:sp>
    <dsp:sp modelId="{C8C2DE32-15AB-41F1-8657-F6369A862FDB}">
      <dsp:nvSpPr>
        <dsp:cNvPr id="0" name=""/>
        <dsp:cNvSpPr/>
      </dsp:nvSpPr>
      <dsp:spPr>
        <a:xfrm>
          <a:off x="0" y="1112520"/>
          <a:ext cx="2895599" cy="233629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Abstractly?</a:t>
          </a:r>
          <a:endParaRPr lang="en-US" sz="3300" kern="1200" dirty="0"/>
        </a:p>
      </dsp:txBody>
      <dsp:txXfrm>
        <a:off x="0" y="1112520"/>
        <a:ext cx="2895599" cy="2336292"/>
      </dsp:txXfrm>
    </dsp:sp>
    <dsp:sp modelId="{A75D9F0F-B3FA-45EC-8262-175E44509542}">
      <dsp:nvSpPr>
        <dsp:cNvPr id="0" name=""/>
        <dsp:cNvSpPr/>
      </dsp:nvSpPr>
      <dsp:spPr>
        <a:xfrm>
          <a:off x="2895600" y="1112520"/>
          <a:ext cx="2895599" cy="233629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Quantitatively?</a:t>
          </a:r>
          <a:endParaRPr lang="en-US" sz="3300" kern="1200" dirty="0"/>
        </a:p>
      </dsp:txBody>
      <dsp:txXfrm>
        <a:off x="2895600" y="1112520"/>
        <a:ext cx="2895599" cy="2336292"/>
      </dsp:txXfrm>
    </dsp:sp>
    <dsp:sp modelId="{F6415D02-235A-4D12-A1BE-1D6155659018}">
      <dsp:nvSpPr>
        <dsp:cNvPr id="0" name=""/>
        <dsp:cNvSpPr/>
      </dsp:nvSpPr>
      <dsp:spPr>
        <a:xfrm>
          <a:off x="0" y="3448812"/>
          <a:ext cx="5791200" cy="259588"/>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2160" y="146552"/>
          <a:ext cx="2106959"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Example 1</a:t>
          </a:r>
          <a:endParaRPr lang="en-US" sz="2200" kern="1200" dirty="0"/>
        </a:p>
      </dsp:txBody>
      <dsp:txXfrm>
        <a:off x="2160" y="146552"/>
        <a:ext cx="2106959" cy="633600"/>
      </dsp:txXfrm>
    </dsp:sp>
    <dsp:sp modelId="{68B1C079-D995-493F-8763-51EF538714E3}">
      <dsp:nvSpPr>
        <dsp:cNvPr id="0" name=""/>
        <dsp:cNvSpPr/>
      </dsp:nvSpPr>
      <dsp:spPr>
        <a:xfrm>
          <a:off x="2160" y="780152"/>
          <a:ext cx="2106959" cy="1841895"/>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I can represent the problem with math symbols and numbers.  </a:t>
          </a:r>
          <a:endParaRPr lang="en-US" sz="2200" kern="1200" dirty="0"/>
        </a:p>
      </dsp:txBody>
      <dsp:txXfrm>
        <a:off x="2160" y="780152"/>
        <a:ext cx="2106959" cy="1841895"/>
      </dsp:txXfrm>
    </dsp:sp>
    <dsp:sp modelId="{B9966E6A-E07C-4A4E-8675-FD94C0BFBA2F}">
      <dsp:nvSpPr>
        <dsp:cNvPr id="0" name=""/>
        <dsp:cNvSpPr/>
      </dsp:nvSpPr>
      <dsp:spPr>
        <a:xfrm>
          <a:off x="2404095" y="146552"/>
          <a:ext cx="2106959"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Example 2</a:t>
          </a:r>
          <a:endParaRPr lang="en-US" sz="2200" kern="1200" dirty="0"/>
        </a:p>
      </dsp:txBody>
      <dsp:txXfrm>
        <a:off x="2404095" y="146552"/>
        <a:ext cx="2106959" cy="633600"/>
      </dsp:txXfrm>
    </dsp:sp>
    <dsp:sp modelId="{608A05A6-F678-47C6-8E0A-C08A09464C72}">
      <dsp:nvSpPr>
        <dsp:cNvPr id="0" name=""/>
        <dsp:cNvSpPr/>
      </dsp:nvSpPr>
      <dsp:spPr>
        <a:xfrm>
          <a:off x="2404095" y="780152"/>
          <a:ext cx="2106959" cy="1841895"/>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I can read the problem and write it as a number sentence.</a:t>
          </a:r>
          <a:endParaRPr lang="en-US" sz="2200" kern="1200" dirty="0"/>
        </a:p>
      </dsp:txBody>
      <dsp:txXfrm>
        <a:off x="2404095" y="780152"/>
        <a:ext cx="2106959" cy="1841895"/>
      </dsp:txXfrm>
    </dsp:sp>
    <dsp:sp modelId="{1FD9C451-5C62-4C85-8509-275019B3C352}">
      <dsp:nvSpPr>
        <dsp:cNvPr id="0" name=""/>
        <dsp:cNvSpPr/>
      </dsp:nvSpPr>
      <dsp:spPr>
        <a:xfrm>
          <a:off x="4806029" y="146552"/>
          <a:ext cx="2106959"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Example 3</a:t>
          </a:r>
          <a:endParaRPr lang="en-US" sz="2200" kern="1200" dirty="0"/>
        </a:p>
      </dsp:txBody>
      <dsp:txXfrm>
        <a:off x="4806029" y="146552"/>
        <a:ext cx="2106959" cy="633600"/>
      </dsp:txXfrm>
    </dsp:sp>
    <dsp:sp modelId="{5F4C7A6C-8ACE-43F6-912B-2D0C6924E624}">
      <dsp:nvSpPr>
        <dsp:cNvPr id="0" name=""/>
        <dsp:cNvSpPr/>
      </dsp:nvSpPr>
      <dsp:spPr>
        <a:xfrm>
          <a:off x="4806029" y="780152"/>
          <a:ext cx="2106959" cy="1841895"/>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 I can tell if my answer fits the problem.</a:t>
          </a:r>
          <a:endParaRPr lang="en-US" sz="2200" kern="1200" dirty="0"/>
        </a:p>
      </dsp:txBody>
      <dsp:txXfrm>
        <a:off x="4806029" y="780152"/>
        <a:ext cx="2106959" cy="184189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2226" y="93206"/>
          <a:ext cx="2170807"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Example 1</a:t>
          </a:r>
          <a:endParaRPr lang="en-US" sz="2400" kern="1200" dirty="0"/>
        </a:p>
      </dsp:txBody>
      <dsp:txXfrm>
        <a:off x="2226" y="93206"/>
        <a:ext cx="2170807" cy="691200"/>
      </dsp:txXfrm>
    </dsp:sp>
    <dsp:sp modelId="{68B1C079-D995-493F-8763-51EF538714E3}">
      <dsp:nvSpPr>
        <dsp:cNvPr id="0" name=""/>
        <dsp:cNvSpPr/>
      </dsp:nvSpPr>
      <dsp:spPr>
        <a:xfrm>
          <a:off x="2226" y="801030"/>
          <a:ext cx="2170807" cy="167994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 can use </a:t>
          </a:r>
          <a:r>
            <a:rPr lang="en-US" sz="2400" b="1" kern="1200" dirty="0" smtClean="0"/>
            <a:t>math words </a:t>
          </a:r>
          <a:r>
            <a:rPr lang="en-US" sz="2400" kern="1200" dirty="0" smtClean="0"/>
            <a:t>to explain my thinking.</a:t>
          </a:r>
          <a:endParaRPr lang="en-US" sz="2400" kern="1200" dirty="0"/>
        </a:p>
      </dsp:txBody>
      <dsp:txXfrm>
        <a:off x="2226" y="801030"/>
        <a:ext cx="2170807" cy="1679940"/>
      </dsp:txXfrm>
    </dsp:sp>
    <dsp:sp modelId="{B9966E6A-E07C-4A4E-8675-FD94C0BFBA2F}">
      <dsp:nvSpPr>
        <dsp:cNvPr id="0" name=""/>
        <dsp:cNvSpPr/>
      </dsp:nvSpPr>
      <dsp:spPr>
        <a:xfrm>
          <a:off x="2508705" y="75836"/>
          <a:ext cx="2170807"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Example 2</a:t>
          </a:r>
          <a:endParaRPr lang="en-US" sz="2400" kern="1200" dirty="0"/>
        </a:p>
      </dsp:txBody>
      <dsp:txXfrm>
        <a:off x="2508705" y="75836"/>
        <a:ext cx="2170807" cy="691200"/>
      </dsp:txXfrm>
    </dsp:sp>
    <dsp:sp modelId="{608A05A6-F678-47C6-8E0A-C08A09464C72}">
      <dsp:nvSpPr>
        <dsp:cNvPr id="0" name=""/>
        <dsp:cNvSpPr/>
      </dsp:nvSpPr>
      <dsp:spPr>
        <a:xfrm>
          <a:off x="2476946" y="798039"/>
          <a:ext cx="2170807" cy="167994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 can </a:t>
          </a:r>
          <a:r>
            <a:rPr lang="en-US" sz="2400" b="1" kern="1200" dirty="0" smtClean="0"/>
            <a:t>prove</a:t>
          </a:r>
          <a:r>
            <a:rPr lang="en-US" sz="2400" kern="1200" dirty="0" smtClean="0"/>
            <a:t> my answer is correct.</a:t>
          </a:r>
          <a:endParaRPr lang="en-US" sz="2400" kern="1200" dirty="0"/>
        </a:p>
      </dsp:txBody>
      <dsp:txXfrm>
        <a:off x="2476946" y="798039"/>
        <a:ext cx="2170807" cy="1679940"/>
      </dsp:txXfrm>
    </dsp:sp>
    <dsp:sp modelId="{1FD9C451-5C62-4C85-8509-275019B3C352}">
      <dsp:nvSpPr>
        <dsp:cNvPr id="0" name=""/>
        <dsp:cNvSpPr/>
      </dsp:nvSpPr>
      <dsp:spPr>
        <a:xfrm>
          <a:off x="4951666" y="76583"/>
          <a:ext cx="2170807"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Example 3</a:t>
          </a:r>
          <a:endParaRPr lang="en-US" sz="2400" kern="1200" dirty="0"/>
        </a:p>
      </dsp:txBody>
      <dsp:txXfrm>
        <a:off x="4951666" y="76583"/>
        <a:ext cx="2170807" cy="691200"/>
      </dsp:txXfrm>
    </dsp:sp>
    <dsp:sp modelId="{5F4C7A6C-8ACE-43F6-912B-2D0C6924E624}">
      <dsp:nvSpPr>
        <dsp:cNvPr id="0" name=""/>
        <dsp:cNvSpPr/>
      </dsp:nvSpPr>
      <dsp:spPr>
        <a:xfrm>
          <a:off x="4951666" y="801030"/>
          <a:ext cx="2170807" cy="167994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 can ask questions about others’ work.</a:t>
          </a:r>
          <a:endParaRPr lang="en-US" sz="2400" kern="1200" dirty="0"/>
        </a:p>
      </dsp:txBody>
      <dsp:txXfrm>
        <a:off x="4951666" y="801030"/>
        <a:ext cx="2170807" cy="167994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71562C-6D66-4A2F-B2FF-CDEC4855676F}">
      <dsp:nvSpPr>
        <dsp:cNvPr id="0" name=""/>
        <dsp:cNvSpPr/>
      </dsp:nvSpPr>
      <dsp:spPr>
        <a:xfrm>
          <a:off x="28" y="86663"/>
          <a:ext cx="2741748"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Example 1</a:t>
          </a:r>
          <a:endParaRPr lang="en-US" sz="2400" kern="1200" dirty="0"/>
        </a:p>
      </dsp:txBody>
      <dsp:txXfrm>
        <a:off x="28" y="86663"/>
        <a:ext cx="2741748" cy="691200"/>
      </dsp:txXfrm>
    </dsp:sp>
    <dsp:sp modelId="{68B1C079-D995-493F-8763-51EF538714E3}">
      <dsp:nvSpPr>
        <dsp:cNvPr id="0" name=""/>
        <dsp:cNvSpPr/>
      </dsp:nvSpPr>
      <dsp:spPr>
        <a:xfrm>
          <a:off x="28" y="796912"/>
          <a:ext cx="2741748" cy="1688175"/>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 can show my work in many ways.</a:t>
          </a:r>
          <a:endParaRPr lang="en-US" sz="2400" kern="1200" dirty="0"/>
        </a:p>
      </dsp:txBody>
      <dsp:txXfrm>
        <a:off x="28" y="796912"/>
        <a:ext cx="2741748" cy="1688175"/>
      </dsp:txXfrm>
    </dsp:sp>
    <dsp:sp modelId="{B9966E6A-E07C-4A4E-8675-FD94C0BFBA2F}">
      <dsp:nvSpPr>
        <dsp:cNvPr id="0" name=""/>
        <dsp:cNvSpPr/>
      </dsp:nvSpPr>
      <dsp:spPr>
        <a:xfrm>
          <a:off x="3125649" y="74145"/>
          <a:ext cx="2741748"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Example 2</a:t>
          </a:r>
          <a:endParaRPr lang="en-US" sz="2400" kern="1200" dirty="0"/>
        </a:p>
      </dsp:txBody>
      <dsp:txXfrm>
        <a:off x="3125649" y="74145"/>
        <a:ext cx="2741748" cy="691200"/>
      </dsp:txXfrm>
    </dsp:sp>
    <dsp:sp modelId="{608A05A6-F678-47C6-8E0A-C08A09464C72}">
      <dsp:nvSpPr>
        <dsp:cNvPr id="0" name=""/>
        <dsp:cNvSpPr/>
      </dsp:nvSpPr>
      <dsp:spPr>
        <a:xfrm>
          <a:off x="3125622" y="796912"/>
          <a:ext cx="2741748" cy="1688175"/>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 can use math symbols and numbers to solve the problem.</a:t>
          </a:r>
          <a:endParaRPr lang="en-US" sz="2400" kern="1200" dirty="0"/>
        </a:p>
      </dsp:txBody>
      <dsp:txXfrm>
        <a:off x="3125622" y="796912"/>
        <a:ext cx="2741748" cy="16881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3/6/2014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a:p>
        </p:txBody>
      </p:sp>
    </p:spTree>
    <p:extLst>
      <p:ext uri="{BB962C8B-B14F-4D97-AF65-F5344CB8AC3E}">
        <p14:creationId xmlns=""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3/6/2014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a:p>
        </p:txBody>
      </p:sp>
    </p:spTree>
    <p:extLst>
      <p:ext uri="{BB962C8B-B14F-4D97-AF65-F5344CB8AC3E}">
        <p14:creationId xmlns=""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a:p>
        </p:txBody>
      </p:sp>
    </p:spTree>
    <p:extLst>
      <p:ext uri="{BB962C8B-B14F-4D97-AF65-F5344CB8AC3E}">
        <p14:creationId xmlns=""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defTabSz="922081" fontAlgn="base">
              <a:spcBef>
                <a:spcPct val="0"/>
              </a:spcBef>
              <a:spcAft>
                <a:spcPct val="0"/>
              </a:spcAft>
              <a:defRPr/>
            </a:pPr>
            <a:r>
              <a:rPr lang="en-US" b="1" dirty="0" smtClean="0"/>
              <a:t>Coherence: </a:t>
            </a:r>
            <a:r>
              <a:rPr lang="en-US" dirty="0" smtClean="0"/>
              <a:t>Coherence means ensuring that there is a clear sequence of concepts and skills that build on each other across the grades. In the example of </a:t>
            </a:r>
            <a:r>
              <a:rPr lang="en-US" i="1" dirty="0" smtClean="0"/>
              <a:t>Coherence </a:t>
            </a:r>
            <a:r>
              <a:rPr lang="en-US" i="0" dirty="0" smtClean="0"/>
              <a:t>in the Participant Guide </a:t>
            </a:r>
            <a:r>
              <a:rPr lang="en-US" b="1" dirty="0" smtClean="0"/>
              <a:t>on page 8,</a:t>
            </a:r>
            <a:r>
              <a:rPr lang="en-US" dirty="0" smtClean="0"/>
              <a:t> point out the grade 1 standard 4 and grade 2 standard 5. The connection between these is that in grade 1, students add within 100 using strategies, concrete models, etc. Then, in grade 2, students are expected to fluently add and subtract within 100. Then point out the grade 2 standard 7 and grade 3 standard 2 to show a similar progression for adding and subtracting within 1000.</a:t>
            </a:r>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0F864F-60E5-47A3-AA0F-8D6C3E193DFD}" type="slidenum">
              <a:rPr lang="en-US">
                <a:solidFill>
                  <a:prstClr val="black"/>
                </a:solidFill>
                <a:latin typeface="Arial" pitchFamily="34" charset="0"/>
              </a:rPr>
              <a:pPr/>
              <a:t>10</a:t>
            </a:fld>
            <a:endParaRPr lang="en-US">
              <a:solidFill>
                <a:prstClr val="black"/>
              </a:solidFill>
              <a:latin typeface="Arial" pitchFamily="34" charset="0"/>
            </a:endParaRPr>
          </a:p>
        </p:txBody>
      </p:sp>
    </p:spTree>
    <p:extLst>
      <p:ext uri="{BB962C8B-B14F-4D97-AF65-F5344CB8AC3E}">
        <p14:creationId xmlns="" xmlns:p14="http://schemas.microsoft.com/office/powerpoint/2010/main" val="641055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Coherence: </a:t>
            </a:r>
            <a:r>
              <a:rPr lang="en-US" dirty="0" smtClean="0"/>
              <a:t>The chart on the slide shows one of the progression in the CCS-Math that builds up to algebra in high school. Note that the Operations and Algebraic Thinking standards in grades K–5 lead up to and are designed to help middle school students work with Expressions and Equations, which will then help students to be successful in high school algebra. This same progression takes place with the Number and Operations domains. In K–5 the Number and Operations standards are split over two domains, Base Ten and Fractions. This does not mean that the standards within the domains are not connected, but that there is a focus on each. Fractions are not explicitly focused on until 3</a:t>
            </a:r>
            <a:r>
              <a:rPr lang="en-US" baseline="30000" dirty="0" smtClean="0"/>
              <a:t>rd</a:t>
            </a:r>
            <a:r>
              <a:rPr lang="en-US" dirty="0" smtClean="0"/>
              <a:t> grade, after students have formed a foundation for Base Ten. Deep work over time within these two Number and Operations domains will support middle school students to be able to work within the Number System, supporting further success as they progress into high school algebra. </a:t>
            </a: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84BCF8-0785-4876-8D8D-0D3B7AEAB050}" type="slidenum">
              <a:rPr lang="en-US">
                <a:solidFill>
                  <a:prstClr val="black"/>
                </a:solidFill>
                <a:latin typeface="Arial" pitchFamily="34" charset="0"/>
              </a:rPr>
              <a:pPr/>
              <a:t>11</a:t>
            </a:fld>
            <a:endParaRPr lang="en-US">
              <a:solidFill>
                <a:prstClr val="black"/>
              </a:solidFill>
              <a:latin typeface="Arial" pitchFamily="34" charset="0"/>
            </a:endParaRPr>
          </a:p>
        </p:txBody>
      </p:sp>
    </p:spTree>
    <p:extLst>
      <p:ext uri="{BB962C8B-B14F-4D97-AF65-F5344CB8AC3E}">
        <p14:creationId xmlns="" xmlns:p14="http://schemas.microsoft.com/office/powerpoint/2010/main" val="319747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Coherence: </a:t>
            </a:r>
            <a:r>
              <a:rPr lang="en-US" dirty="0" smtClean="0"/>
              <a:t>Coherence also means ensuring that connections and relationships among ideas are highlighted and made clear. Students should see each standard as an extension of previous learning, not as a new and separate chunk. The arrows on the slide are pointing to examples of key pieces of learning from other domains being integrated into the standards in the Measurement and Data domain, such as using operations to solve word problems covering domain specific topics of time, distance, volume (etc.), using number lines to represent measurements, and using equations to solve domain specific mathematical problems. Each of these examples shows how learning gained in other domains such as Number and Operations in Base Ten and Operations and Algebraic Thinking crosses over into the domain of Measurement and Data.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7B6A65-5E97-4497-8369-911611431C4B}" type="slidenum">
              <a:rPr lang="en-US">
                <a:solidFill>
                  <a:prstClr val="black"/>
                </a:solidFill>
                <a:latin typeface="Arial" pitchFamily="34" charset="0"/>
              </a:rPr>
              <a:pPr/>
              <a:t>12</a:t>
            </a:fld>
            <a:endParaRPr lang="en-US">
              <a:solidFill>
                <a:prstClr val="black"/>
              </a:solidFill>
              <a:latin typeface="Arial" pitchFamily="34" charset="0"/>
            </a:endParaRPr>
          </a:p>
        </p:txBody>
      </p:sp>
    </p:spTree>
    <p:extLst>
      <p:ext uri="{BB962C8B-B14F-4D97-AF65-F5344CB8AC3E}">
        <p14:creationId xmlns="" xmlns:p14="http://schemas.microsoft.com/office/powerpoint/2010/main" val="4256887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Rigor: </a:t>
            </a:r>
            <a:r>
              <a:rPr lang="en-US" dirty="0" smtClean="0"/>
              <a:t>Rigor means learning that is based in the deep understanding of ideas AND fluency with computational procedures AND the capacity to use both to solve a variety of real world and mathematical problems. Tell participants that conceptual understanding, procedural skill and fluency, and application of mathematics will be addressed in much more depth in future modules when we discuss planning lessons around specific content learning goals and when we discuss how to assess both the Practice and the Content Standards.</a:t>
            </a:r>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B50E85-6C75-438A-AE77-F6332DA8F7DE}" type="slidenum">
              <a:rPr lang="en-US">
                <a:solidFill>
                  <a:prstClr val="black"/>
                </a:solidFill>
                <a:latin typeface="Arial" pitchFamily="34" charset="0"/>
              </a:rPr>
              <a:pPr/>
              <a:t>13</a:t>
            </a:fld>
            <a:endParaRPr lang="en-US">
              <a:solidFill>
                <a:prstClr val="black"/>
              </a:solidFill>
              <a:latin typeface="Arial" pitchFamily="34" charset="0"/>
            </a:endParaRPr>
          </a:p>
        </p:txBody>
      </p:sp>
    </p:spTree>
    <p:extLst>
      <p:ext uri="{BB962C8B-B14F-4D97-AF65-F5344CB8AC3E}">
        <p14:creationId xmlns="" xmlns:p14="http://schemas.microsoft.com/office/powerpoint/2010/main" val="4211214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The Impact</a:t>
            </a:r>
            <a:r>
              <a:rPr lang="en-US" b="1" baseline="0" dirty="0" smtClean="0"/>
              <a:t> of the Shifts</a:t>
            </a:r>
            <a:r>
              <a:rPr lang="en-US" b="1" dirty="0" smtClean="0"/>
              <a:t>: </a:t>
            </a:r>
            <a:r>
              <a:rPr lang="en-US" dirty="0" smtClean="0"/>
              <a:t>Distribute copies</a:t>
            </a:r>
            <a:r>
              <a:rPr lang="en-US" baseline="0" dirty="0" smtClean="0"/>
              <a:t> of the EQuIP Rubric. Explain to participants that the </a:t>
            </a:r>
            <a:r>
              <a:rPr lang="en-US" baseline="0" dirty="0" err="1" smtClean="0"/>
              <a:t>EQuIP</a:t>
            </a:r>
            <a:r>
              <a:rPr lang="en-US" baseline="0" dirty="0" smtClean="0"/>
              <a:t> Rubric is a tool for evaluating CCS-Math lesson plans. Allow participants to review the rubric on their own and then as a group. As they discuss the rubric in their groups, ask them to think about their responses to the comparison of mathematics instruction in the past and in the present that were provided in the first activity of this section and to think now about how those changes will impact planning, teaching, and learning at the classroom level. Debrief the small group discussions by adding to the chart of what participants know about the CCS-Math. </a:t>
            </a:r>
            <a:endParaRPr lang="en-US" b="1" dirty="0"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C93993-617B-493E-B00B-88962FDFC5A1}" type="slidenum">
              <a:rPr lang="en-US">
                <a:solidFill>
                  <a:prstClr val="black"/>
                </a:solidFill>
                <a:latin typeface="Arial" pitchFamily="34" charset="0"/>
              </a:rPr>
              <a:pPr/>
              <a:t>14</a:t>
            </a:fld>
            <a:endParaRPr lang="en-US">
              <a:solidFill>
                <a:prstClr val="black"/>
              </a:solidFill>
              <a:latin typeface="Arial" pitchFamily="34" charset="0"/>
            </a:endParaRPr>
          </a:p>
        </p:txBody>
      </p:sp>
    </p:spTree>
    <p:extLst>
      <p:ext uri="{BB962C8B-B14F-4D97-AF65-F5344CB8AC3E}">
        <p14:creationId xmlns="" xmlns:p14="http://schemas.microsoft.com/office/powerpoint/2010/main" val="1664730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The Personal Journey of the CCS: </a:t>
            </a:r>
            <a:r>
              <a:rPr lang="en-US" dirty="0" smtClean="0"/>
              <a:t>Explain to participants that before they move on the next section, you want them to take a moment to write down</a:t>
            </a:r>
            <a:r>
              <a:rPr lang="en-US" baseline="0" dirty="0" smtClean="0"/>
              <a:t>, in the Questions column in the chart on page 10, any questions that they personally have right now about the CCS-Math. Further explain that throughout this and future sessions they can refer back to their list of questions and document the answers as they are found. </a:t>
            </a:r>
            <a:endParaRPr lang="en-US" b="1" dirty="0"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B19B74-0017-4336-AD96-667870E47EA2}" type="slidenum">
              <a:rPr lang="en-US">
                <a:solidFill>
                  <a:prstClr val="black"/>
                </a:solidFill>
                <a:latin typeface="Arial" pitchFamily="34" charset="0"/>
              </a:rPr>
              <a:pPr/>
              <a:t>15</a:t>
            </a:fld>
            <a:endParaRPr lang="en-US">
              <a:solidFill>
                <a:prstClr val="black"/>
              </a:solidFill>
              <a:latin typeface="Arial" pitchFamily="34" charset="0"/>
            </a:endParaRPr>
          </a:p>
        </p:txBody>
      </p:sp>
    </p:spTree>
    <p:extLst>
      <p:ext uri="{BB962C8B-B14F-4D97-AF65-F5344CB8AC3E}">
        <p14:creationId xmlns="" xmlns:p14="http://schemas.microsoft.com/office/powerpoint/2010/main" val="2836728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Phil </a:t>
            </a:r>
            <a:r>
              <a:rPr lang="en-US" b="1" dirty="0" err="1" smtClean="0"/>
              <a:t>Daro</a:t>
            </a:r>
            <a:r>
              <a:rPr lang="en-US" b="1" dirty="0" smtClean="0"/>
              <a:t>: </a:t>
            </a:r>
            <a:r>
              <a:rPr lang="en-US" b="0" dirty="0" smtClean="0"/>
              <a:t>Tell</a:t>
            </a:r>
            <a:r>
              <a:rPr lang="en-US" b="0" baseline="0" dirty="0" smtClean="0"/>
              <a:t> participants that to find answers to their questions they will now hear from </a:t>
            </a:r>
            <a:r>
              <a:rPr lang="en-US" dirty="0" smtClean="0"/>
              <a:t>Phil </a:t>
            </a:r>
            <a:r>
              <a:rPr lang="en-US" dirty="0" err="1" smtClean="0"/>
              <a:t>Daro</a:t>
            </a:r>
            <a:r>
              <a:rPr lang="en-US" dirty="0" smtClean="0"/>
              <a:t>, one of the major figures involved in writing the Common Core Standards and a professor at Stanford University, as he discusses what mathematics instruction should look like</a:t>
            </a:r>
            <a:r>
              <a:rPr lang="en-US" baseline="0" dirty="0" smtClean="0"/>
              <a:t> in the era of the Common Core and the need for change in mathematics teaching and learning. Play the video and then wrap-up Section 1 by debriefing the video with participants as a large group. Use the overarching topic of change to transition to Section 2, in which participants will begin to look at their role in helping teachers make the changes within their classroom that have been discussed.</a:t>
            </a:r>
            <a:endParaRPr lang="en-US" dirty="0"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F4392B-DDEF-4AB8-A0A5-0A6E6830FD66}" type="slidenum">
              <a:rPr lang="en-US">
                <a:solidFill>
                  <a:prstClr val="black"/>
                </a:solidFill>
                <a:latin typeface="Arial" pitchFamily="34" charset="0"/>
              </a:rPr>
              <a:pPr/>
              <a:t>16</a:t>
            </a:fld>
            <a:endParaRPr lang="en-US">
              <a:solidFill>
                <a:prstClr val="black"/>
              </a:solidFill>
              <a:latin typeface="Arial" pitchFamily="34" charset="0"/>
            </a:endParaRPr>
          </a:p>
        </p:txBody>
      </p:sp>
    </p:spTree>
    <p:extLst>
      <p:ext uri="{BB962C8B-B14F-4D97-AF65-F5344CB8AC3E}">
        <p14:creationId xmlns="" xmlns:p14="http://schemas.microsoft.com/office/powerpoint/2010/main" val="4256029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b="1" dirty="0" smtClean="0"/>
              <a:t>Section 2: Supporting Change</a:t>
            </a:r>
            <a:endParaRPr lang="en-US" dirty="0" smtClean="0"/>
          </a:p>
          <a:p>
            <a:r>
              <a:rPr lang="en-US" dirty="0" smtClean="0"/>
              <a:t> </a:t>
            </a:r>
          </a:p>
          <a:p>
            <a:r>
              <a:rPr lang="en-US" dirty="0" smtClean="0"/>
              <a:t>Section 2 Training Objectives:</a:t>
            </a:r>
          </a:p>
          <a:p>
            <a:pPr lvl="0">
              <a:buFont typeface="Arial" pitchFamily="34" charset="0"/>
              <a:buChar char="•"/>
            </a:pPr>
            <a:r>
              <a:rPr lang="en-US" dirty="0" smtClean="0"/>
              <a:t>To understand the stages of change that teachers will go through as they work through their implementation of the CCS.</a:t>
            </a:r>
          </a:p>
          <a:p>
            <a:pPr lvl="0">
              <a:buFont typeface="Arial" pitchFamily="34" charset="0"/>
              <a:buChar char="•"/>
            </a:pPr>
            <a:r>
              <a:rPr lang="en-US" dirty="0" smtClean="0"/>
              <a:t>To practice the process for setting norms within a learning group in order to anticipate how they will support teachers through their stages of change. </a:t>
            </a:r>
          </a:p>
          <a:p>
            <a:endParaRPr lang="en-US" dirty="0" smtClean="0"/>
          </a:p>
          <a:p>
            <a:r>
              <a:rPr lang="en-US" dirty="0" smtClean="0"/>
              <a:t>Section 2 Outline:</a:t>
            </a:r>
          </a:p>
          <a:p>
            <a:pPr marL="230520" indent="-230520">
              <a:buAutoNum type="arabicPeriod"/>
            </a:pPr>
            <a:r>
              <a:rPr lang="en-US" dirty="0" smtClean="0"/>
              <a:t>Participants will first be introduced to the stages of change and will discuss the implications of working with teachers through these stages. A focus will be placed on creating a professional learning environment in which teachers feel comfortable in expressing their ideas, strengths, and challenges on their personal implementations of the CCS. </a:t>
            </a:r>
          </a:p>
          <a:p>
            <a:pPr marL="230520" indent="-230520">
              <a:buAutoNum type="arabicPeriod"/>
            </a:pPr>
            <a:r>
              <a:rPr lang="en-US" dirty="0" smtClean="0"/>
              <a:t>Participants will then go through the process of setting norms for working within their professional groups in this session as a way to model the types of considerations that will need to be made back at their school. As they engage in this process, participants will work in their group to answer questions such as: </a:t>
            </a:r>
            <a:r>
              <a:rPr lang="en-US" i="1" dirty="0" smtClean="0"/>
              <a:t>In a conversation what is something that encourages you to speak your mind? What is something that deters you from expressing your ideas?</a:t>
            </a:r>
            <a:r>
              <a:rPr lang="en-US" dirty="0" smtClean="0"/>
              <a:t>  Responses will be recorded on chart paper. Later, in Section 4, when perseverance is addressed, these norms will be referenced as a way to look at creating a classroom environment in which the Standards for Mathematical Practice can be developed. </a:t>
            </a:r>
          </a:p>
          <a:p>
            <a:pPr marL="230520" indent="-230520"/>
            <a:endParaRPr lang="en-US" dirty="0" smtClean="0"/>
          </a:p>
          <a:p>
            <a:r>
              <a:rPr lang="en-US" b="1" dirty="0" smtClean="0"/>
              <a:t>Supporting Documents</a:t>
            </a:r>
            <a:endParaRPr lang="en-US" dirty="0" smtClean="0"/>
          </a:p>
          <a:p>
            <a:pPr lvl="0"/>
            <a:r>
              <a:rPr lang="en-US" dirty="0" smtClean="0"/>
              <a:t>Stages of Change</a:t>
            </a:r>
          </a:p>
          <a:p>
            <a:pPr lvl="0"/>
            <a:r>
              <a:rPr lang="en-US" dirty="0" smtClean="0"/>
              <a:t>Creating an Environment for Personal Change</a:t>
            </a:r>
          </a:p>
          <a:p>
            <a:r>
              <a:rPr lang="en-US" b="1" dirty="0" smtClean="0"/>
              <a:t>Materials</a:t>
            </a:r>
            <a:endParaRPr lang="en-US" dirty="0" smtClean="0"/>
          </a:p>
          <a:p>
            <a:pPr lvl="0"/>
            <a:r>
              <a:rPr lang="en-US" dirty="0" smtClean="0"/>
              <a:t>Chart paper, markers</a:t>
            </a:r>
          </a:p>
          <a:p>
            <a:pPr marL="230520" indent="-230520"/>
            <a:endParaRPr lang="en-US" dirty="0" smtClean="0"/>
          </a:p>
        </p:txBody>
      </p:sp>
      <p:sp>
        <p:nvSpPr>
          <p:cNvPr id="1382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382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550F5EF-EA7A-4F7E-B452-463359D24A4E}"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382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82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05CC7A-BD72-4614-86BB-531A03EB3EEC}" type="slidenum">
              <a:rPr lang="en-US">
                <a:solidFill>
                  <a:prstClr val="black"/>
                </a:solidFill>
                <a:latin typeface="Arial" pitchFamily="34" charset="0"/>
              </a:rPr>
              <a:pPr/>
              <a:t>17</a:t>
            </a:fld>
            <a:endParaRPr lang="en-US">
              <a:solidFill>
                <a:prstClr val="black"/>
              </a:solidFill>
              <a:latin typeface="Arial" pitchFamily="34" charset="0"/>
            </a:endParaRPr>
          </a:p>
        </p:txBody>
      </p:sp>
    </p:spTree>
    <p:extLst>
      <p:ext uri="{BB962C8B-B14F-4D97-AF65-F5344CB8AC3E}">
        <p14:creationId xmlns="" xmlns:p14="http://schemas.microsoft.com/office/powerpoint/2010/main" val="3301014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2" name="Shape 355"/>
          <p:cNvSpPr>
            <a:spLocks noGrp="1" noRot="1" noChangeAspect="1" noTextEdit="1"/>
          </p:cNvSpPr>
          <p:nvPr>
            <p:ph type="sldImg" idx="2"/>
          </p:nvPr>
        </p:nvSpPr>
        <p:spPr bwMode="auto">
          <a:noFill/>
          <a:ln>
            <a:solidFill>
              <a:srgbClr val="000000"/>
            </a:solidFill>
            <a:miter lim="800000"/>
            <a:headEnd/>
            <a:tailEnd/>
          </a:ln>
        </p:spPr>
      </p:sp>
      <p:sp>
        <p:nvSpPr>
          <p:cNvPr id="153603" name="Shape 356"/>
          <p:cNvSpPr>
            <a:spLocks noGrp="1"/>
          </p:cNvSpPr>
          <p:nvPr>
            <p:ph type="body" idx="1"/>
          </p:nvPr>
        </p:nvSpPr>
        <p:spPr bwMode="auto">
          <a:xfrm>
            <a:off x="702150" y="4421863"/>
            <a:ext cx="5618801" cy="17268121"/>
          </a:xfrm>
          <a:noFill/>
        </p:spPr>
        <p:txBody>
          <a:bodyPr wrap="square" tIns="46639" bIns="46639" numCol="1" anchor="t" anchorCtr="0" compatLnSpc="1">
            <a:prstTxWarp prst="textNoShape">
              <a:avLst/>
            </a:prstTxWarp>
            <a:spAutoFit/>
          </a:bodyPr>
          <a:lstStyle/>
          <a:p>
            <a:pPr>
              <a:spcBef>
                <a:spcPct val="0"/>
              </a:spcBef>
            </a:pPr>
            <a:r>
              <a:rPr lang="en-US" sz="1800" b="1" dirty="0" smtClean="0">
                <a:latin typeface="Arial" pitchFamily="34" charset="0"/>
              </a:rPr>
              <a:t>Change Isn’t Easy: </a:t>
            </a:r>
            <a:r>
              <a:rPr lang="en-US" sz="1800" dirty="0" smtClean="0">
                <a:latin typeface="Arial" pitchFamily="34" charset="0"/>
              </a:rPr>
              <a:t>Explain to participants that change is often difficult, and full implementation of the new standards cannot and will not happen overnight. It will be a process. In this regard, it is helpful to think about the stages of change</a:t>
            </a:r>
            <a:r>
              <a:rPr lang="en-US" sz="1800" baseline="0" dirty="0" smtClean="0">
                <a:latin typeface="Arial" pitchFamily="34" charset="0"/>
              </a:rPr>
              <a:t> </a:t>
            </a:r>
            <a:r>
              <a:rPr lang="en-US" sz="1800" dirty="0" smtClean="0">
                <a:latin typeface="Arial" pitchFamily="34" charset="0"/>
              </a:rPr>
              <a:t>and celebrate progress through the stages. Note that the chart on the slide has been provided on </a:t>
            </a:r>
            <a:r>
              <a:rPr lang="en-US" sz="1800" b="1" dirty="0" smtClean="0">
                <a:latin typeface="Arial" pitchFamily="34" charset="0"/>
              </a:rPr>
              <a:t>page 12. </a:t>
            </a:r>
          </a:p>
          <a:p>
            <a:pPr>
              <a:spcBef>
                <a:spcPct val="0"/>
              </a:spcBef>
            </a:pPr>
            <a:endParaRPr lang="en-US" sz="1800" dirty="0" smtClean="0">
              <a:latin typeface="Arial" pitchFamily="34" charset="0"/>
            </a:endParaRPr>
          </a:p>
          <a:p>
            <a:pPr>
              <a:spcBef>
                <a:spcPct val="0"/>
              </a:spcBef>
            </a:pPr>
            <a:r>
              <a:rPr lang="en-US" sz="1800" dirty="0" smtClean="0">
                <a:latin typeface="Arial" pitchFamily="34" charset="0"/>
              </a:rPr>
              <a:t>Review the stages as follows: </a:t>
            </a:r>
          </a:p>
          <a:p>
            <a:pPr>
              <a:spcBef>
                <a:spcPct val="0"/>
              </a:spcBef>
            </a:pPr>
            <a:r>
              <a:rPr lang="en-US" sz="1800" dirty="0" smtClean="0">
                <a:latin typeface="Arial" pitchFamily="34" charset="0"/>
              </a:rPr>
              <a:t>Stage 1 is Awareness – simply knowing what is being asked and what it means</a:t>
            </a:r>
          </a:p>
          <a:p>
            <a:pPr>
              <a:spcBef>
                <a:spcPct val="0"/>
              </a:spcBef>
            </a:pPr>
            <a:r>
              <a:rPr lang="en-US" sz="1800" dirty="0" smtClean="0">
                <a:latin typeface="Arial" pitchFamily="34" charset="0"/>
              </a:rPr>
              <a:t>Stage 2 is Application and Experimentation – Getting your toes wet, trying out new strategies and perspectives</a:t>
            </a:r>
          </a:p>
          <a:p>
            <a:pPr>
              <a:spcBef>
                <a:spcPct val="0"/>
              </a:spcBef>
            </a:pPr>
            <a:r>
              <a:rPr lang="en-US" sz="1800" dirty="0" smtClean="0">
                <a:latin typeface="Arial" pitchFamily="34" charset="0"/>
              </a:rPr>
              <a:t>Stage 3 is Ownership – That’s the moment you get buy-in; you believe in the change and take it on personally</a:t>
            </a:r>
          </a:p>
          <a:p>
            <a:pPr>
              <a:spcBef>
                <a:spcPct val="0"/>
              </a:spcBef>
            </a:pPr>
            <a:r>
              <a:rPr lang="en-US" sz="1800" dirty="0" smtClean="0">
                <a:latin typeface="Arial" pitchFamily="34" charset="0"/>
              </a:rPr>
              <a:t>Stage 4 is Advocacy and Innovation – This is the point where you are proficient and can help others and make improvements in the work itself.  </a:t>
            </a:r>
          </a:p>
          <a:p>
            <a:pPr>
              <a:spcBef>
                <a:spcPct val="0"/>
              </a:spcBef>
            </a:pPr>
            <a:r>
              <a:rPr lang="en-US" sz="1800" dirty="0" smtClean="0">
                <a:latin typeface="Arial" pitchFamily="34" charset="0"/>
              </a:rPr>
              <a:t>Let participants know that, as coaches, they should look for signs of where people are and find appropriate ways to support them where they are, and to leverage current stage. They need to understand that for many teachers the CCS-Math may represent a new way of understanding math themselves.</a:t>
            </a:r>
          </a:p>
          <a:p>
            <a:pPr>
              <a:spcBef>
                <a:spcPct val="0"/>
              </a:spcBef>
            </a:pPr>
            <a:r>
              <a:rPr lang="en-US" sz="1800" dirty="0" smtClean="0">
                <a:latin typeface="Arial" pitchFamily="34" charset="0"/>
              </a:rPr>
              <a:t>It’s also important to know where you are as a coach on this road and to keep yourself moving, celebrating the progress you make and simultaneously preparing for the next steps. </a:t>
            </a:r>
          </a:p>
          <a:p>
            <a:pPr>
              <a:spcBef>
                <a:spcPct val="0"/>
              </a:spcBef>
            </a:pPr>
            <a:endParaRPr lang="en-US" sz="1800" dirty="0" smtClean="0">
              <a:latin typeface="Arial" pitchFamily="34" charset="0"/>
            </a:endParaRPr>
          </a:p>
          <a:p>
            <a:pPr>
              <a:spcBef>
                <a:spcPct val="0"/>
              </a:spcBef>
            </a:pPr>
            <a:r>
              <a:rPr lang="en-US" sz="1800" dirty="0" smtClean="0">
                <a:latin typeface="Arial" pitchFamily="34" charset="0"/>
              </a:rPr>
              <a:t>After reviewing the stages, ask participants to think about where the teachers in their school are now and how they can help teachers work through these stages of change. Depending on where each school is in their implementation of the CCS, some teachers may only be a the Know It stage, while others may be at the Try It stage or beyond. For those that are at the Know It stage, participants will need to think carefully about the information being presented within each module in order to determine how they will bring the information back to teachers. They will also need to consider how they will help teachers to implement strategies that will be presented in order to help teachers to move to the Try It stage. Knowing where teachers are in the change process will help participants frame their goals for each session in terms of what they need to do to help teachers move forward towards Advocacy and Innovation. </a:t>
            </a:r>
          </a:p>
          <a:p>
            <a:pPr>
              <a:spcBef>
                <a:spcPct val="0"/>
              </a:spcBef>
            </a:pPr>
            <a:endParaRPr lang="en-US" sz="1800" dirty="0" smtClean="0">
              <a:latin typeface="Arial" pitchFamily="34" charset="0"/>
            </a:endParaRPr>
          </a:p>
          <a:p>
            <a:pPr>
              <a:spcBef>
                <a:spcPct val="0"/>
              </a:spcBef>
            </a:pPr>
            <a:r>
              <a:rPr lang="en-US" sz="1800" dirty="0" smtClean="0">
                <a:latin typeface="Arial" pitchFamily="34" charset="0"/>
              </a:rPr>
              <a:t>Transition to the next activity by explaining to participants that because teachers are all at a different place with the change process, the environment for change needs to be one that supports each individual. Transition to the next activity by explaining that one way they can begin to shape the environment for change is to have teachers set norms for how they will work together and discuss the changes that are taking place. </a:t>
            </a:r>
          </a:p>
        </p:txBody>
      </p:sp>
      <p:sp>
        <p:nvSpPr>
          <p:cNvPr id="153604" name="Shape 357"/>
          <p:cNvSpPr>
            <a:spLocks noGrp="1"/>
          </p:cNvSpPr>
          <p:nvPr>
            <p:ph type="sldNum" sz="quarter" idx="5"/>
          </p:nvPr>
        </p:nvSpPr>
        <p:spPr bwMode="auto">
          <a:xfrm>
            <a:off x="3977245" y="9027636"/>
            <a:ext cx="3044251" cy="279864"/>
          </a:xfrm>
          <a:noFill/>
          <a:ln>
            <a:miter lim="800000"/>
            <a:headEnd/>
            <a:tailEnd/>
          </a:ln>
        </p:spPr>
        <p:txBody>
          <a:bodyPr wrap="square" tIns="46639" bIns="46639" numCol="1" anchorCtr="0" compatLnSpc="1">
            <a:prstTxWarp prst="textNoShape">
              <a:avLst/>
            </a:prstTxWarp>
            <a:spAutoFit/>
          </a:bodyPr>
          <a:lstStyle/>
          <a:p>
            <a:pPr>
              <a:buSzPct val="25000"/>
            </a:pPr>
            <a:r>
              <a:rPr lang="en-US">
                <a:solidFill>
                  <a:srgbClr val="000000"/>
                </a:solidFill>
                <a:latin typeface="Arial" pitchFamily="34" charset="0"/>
                <a:ea typeface="ＭＳ Ｐゴシック"/>
                <a:cs typeface="Arial" pitchFamily="34" charset="0"/>
                <a:sym typeface="Arial" pitchFamily="34" charset="0"/>
              </a:rPr>
              <a:t> </a:t>
            </a:r>
          </a:p>
        </p:txBody>
      </p:sp>
    </p:spTree>
    <p:extLst>
      <p:ext uri="{BB962C8B-B14F-4D97-AF65-F5344CB8AC3E}">
        <p14:creationId xmlns="" xmlns:p14="http://schemas.microsoft.com/office/powerpoint/2010/main" val="2227028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Creating an Environment for Personal Change? </a:t>
            </a:r>
            <a:r>
              <a:rPr lang="en-US" dirty="0" smtClean="0"/>
              <a:t>Ask participants to silently answer the questions on </a:t>
            </a:r>
            <a:r>
              <a:rPr lang="en-US" b="1" dirty="0" smtClean="0"/>
              <a:t>page 13</a:t>
            </a:r>
            <a:r>
              <a:rPr lang="en-US" dirty="0" smtClean="0"/>
              <a:t>. Tell them that when everyone at the table has written their answers, they share responses, noting any features of conversation that seem really important in facilitating comfort and productivity. Then ask participants to share one or two important ideas from each table. As they share, chart the responses. Develop a consensus around the list for how participants will try to keep the conversation comfortable and productive for everyone. Hang the completed list on the wall as later, when perseverance and student discourse are addressed, these norms can be referenced. Explain that these norms for working together will</a:t>
            </a:r>
            <a:r>
              <a:rPr lang="en-US" baseline="0" dirty="0" smtClean="0"/>
              <a:t> be used throughout the work that participants will do within each module and that this is a process that they can use back at their school to help teachers begin to get comfortable with working with each other through the changes required by the CCS.</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solidFill>
                  <a:prstClr val="black"/>
                </a:solidFill>
                <a:latin typeface="Arial" pitchFamily="34" charset="0"/>
              </a:rPr>
              <a:pPr/>
              <a:t>19</a:t>
            </a:fld>
            <a:endParaRPr lang="en-US">
              <a:solidFill>
                <a:prstClr val="black"/>
              </a:solidFill>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Tree>
    <p:extLst>
      <p:ext uri="{BB962C8B-B14F-4D97-AF65-F5344CB8AC3E}">
        <p14:creationId xmlns="" xmlns:p14="http://schemas.microsoft.com/office/powerpoint/2010/main" val="289292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 sharing what you hope to accomplish throughout the full day session. </a:t>
            </a:r>
          </a:p>
          <a:p>
            <a:pPr>
              <a:spcBef>
                <a:spcPct val="0"/>
              </a:spcBef>
            </a:pPr>
            <a:r>
              <a:rPr lang="en-US" dirty="0" smtClean="0"/>
              <a:t>There are the outcomes for this session. They are presented to the participants over two slides. Explain that the session will include an in-depth look at all eight Standards for Mathematical Practice but will provide specific insight and depth into Practices 1 and 6. </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2</a:t>
            </a:fld>
            <a:endParaRPr lang="en-US">
              <a:solidFill>
                <a:prstClr val="black"/>
              </a:solidFill>
              <a:latin typeface="Arial" pitchFamily="34" charset="0"/>
            </a:endParaRPr>
          </a:p>
        </p:txBody>
      </p:sp>
    </p:spTree>
    <p:extLst>
      <p:ext uri="{BB962C8B-B14F-4D97-AF65-F5344CB8AC3E}">
        <p14:creationId xmlns="" xmlns:p14="http://schemas.microsoft.com/office/powerpoint/2010/main" val="1711646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52500" y="854075"/>
            <a:ext cx="5118100" cy="3838575"/>
          </a:xfrm>
          <a:noFill/>
          <a:ln>
            <a:solidFill>
              <a:srgbClr val="000000"/>
            </a:solidFill>
            <a:miter lim="800000"/>
            <a:headEnd/>
            <a:tailEnd/>
          </a:ln>
        </p:spPr>
      </p:sp>
      <p:sp>
        <p:nvSpPr>
          <p:cNvPr id="80899" name="Notes Placeholder 2"/>
          <p:cNvSpPr>
            <a:spLocks noGrp="1"/>
          </p:cNvSpPr>
          <p:nvPr>
            <p:ph type="body" idx="1"/>
          </p:nvPr>
        </p:nvSpPr>
        <p:spPr bwMode="auto">
          <a:xfrm>
            <a:off x="702310" y="5176572"/>
            <a:ext cx="5618480" cy="3665458"/>
          </a:xfrm>
          <a:noFill/>
        </p:spPr>
        <p:txBody>
          <a:bodyPr wrap="square" numCol="1" anchor="t" anchorCtr="0" compatLnSpc="1">
            <a:prstTxWarp prst="textNoShape">
              <a:avLst/>
            </a:prstTxWarp>
          </a:bodyPr>
          <a:lstStyle/>
          <a:p>
            <a:pPr eaLnBrk="1" hangingPunct="1">
              <a:spcBef>
                <a:spcPct val="0"/>
              </a:spcBef>
            </a:pPr>
            <a:r>
              <a:rPr lang="en-US" dirty="0" smtClean="0"/>
              <a:t>The break should be 10 minutes.</a:t>
            </a:r>
            <a:r>
              <a:rPr lang="en-US" baseline="0" dirty="0" smtClean="0"/>
              <a:t> </a:t>
            </a:r>
            <a:r>
              <a:rPr lang="en-US" dirty="0" smtClean="0"/>
              <a:t>Remind the participants to try to be timely in their return. When participants return, we will look at Instructional Shifts 2 and 3. </a:t>
            </a:r>
          </a:p>
        </p:txBody>
      </p:sp>
      <p:sp>
        <p:nvSpPr>
          <p:cNvPr id="1321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80901" name="Date Placeholder 4"/>
          <p:cNvSpPr>
            <a:spLocks noGrp="1"/>
          </p:cNvSpPr>
          <p:nvPr>
            <p:ph type="dt" sz="quarter" idx="1"/>
          </p:nvPr>
        </p:nvSpPr>
        <p:spPr bwMode="auto">
          <a:noFill/>
          <a:ln>
            <a:miter lim="800000"/>
            <a:headEnd/>
            <a:tailEnd/>
          </a:ln>
        </p:spPr>
        <p:txBody>
          <a:bodyPr anchor="t"/>
          <a:lstStyle/>
          <a:p>
            <a:fld id="{B2A9FBA6-6B01-4CA3-A0D9-EE7D90FC28D8}" type="datetime1">
              <a:rPr lang="en-US" smtClean="0">
                <a:latin typeface="Arial" pitchFamily="34" charset="0"/>
              </a:rPr>
              <a:pPr/>
              <a:t>3/6/2014</a:t>
            </a:fld>
            <a:endParaRPr lang="en-US" smtClean="0">
              <a:latin typeface="Arial" pitchFamily="34" charset="0"/>
            </a:endParaRPr>
          </a:p>
        </p:txBody>
      </p:sp>
      <p:sp>
        <p:nvSpPr>
          <p:cNvPr id="1321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80903" name="Slide Number Placeholder 6"/>
          <p:cNvSpPr>
            <a:spLocks noGrp="1"/>
          </p:cNvSpPr>
          <p:nvPr>
            <p:ph type="sldNum" sz="quarter" idx="5"/>
          </p:nvPr>
        </p:nvSpPr>
        <p:spPr bwMode="auto">
          <a:noFill/>
          <a:ln>
            <a:miter lim="800000"/>
            <a:headEnd/>
            <a:tailEnd/>
          </a:ln>
        </p:spPr>
        <p:txBody>
          <a:bodyPr/>
          <a:lstStyle/>
          <a:p>
            <a:fld id="{97303154-0DE2-4FCD-9524-3B8CD64C3B34}" type="slidenum">
              <a:rPr lang="en-US"/>
              <a:pPr/>
              <a:t>20</a:t>
            </a:fld>
            <a:endParaRPr lang="en-US"/>
          </a:p>
        </p:txBody>
      </p:sp>
    </p:spTree>
    <p:extLst>
      <p:ext uri="{BB962C8B-B14F-4D97-AF65-F5344CB8AC3E}">
        <p14:creationId xmlns="" xmlns:p14="http://schemas.microsoft.com/office/powerpoint/2010/main" val="3028778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US" b="1" dirty="0" smtClean="0"/>
              <a:t>Section 3: Understanding the Standards for Mathematical Practice: Developing Mathematical Expertise</a:t>
            </a:r>
            <a:endParaRPr lang="en-US" dirty="0" smtClean="0"/>
          </a:p>
          <a:p>
            <a:r>
              <a:rPr lang="en-US" dirty="0" smtClean="0"/>
              <a:t> </a:t>
            </a:r>
          </a:p>
          <a:p>
            <a:r>
              <a:rPr lang="en-US" dirty="0" smtClean="0"/>
              <a:t>Section 3 Training Objectives:</a:t>
            </a:r>
          </a:p>
          <a:p>
            <a:pPr lvl="0">
              <a:buFont typeface="Arial" pitchFamily="34" charset="0"/>
              <a:buChar char="•"/>
            </a:pPr>
            <a:r>
              <a:rPr lang="en-US" dirty="0" smtClean="0"/>
              <a:t>To introduce all eight of the Standards for Mathematical Practice and adapting the language of the practices to make each grade level appropriate without reducing rigor.</a:t>
            </a:r>
          </a:p>
          <a:p>
            <a:endParaRPr lang="en-US" dirty="0" smtClean="0"/>
          </a:p>
          <a:p>
            <a:r>
              <a:rPr lang="en-US" dirty="0" smtClean="0"/>
              <a:t>Section 3 Outline:</a:t>
            </a:r>
          </a:p>
          <a:p>
            <a:pPr marL="230520" indent="-230520">
              <a:buAutoNum type="arabicPeriod"/>
            </a:pPr>
            <a:r>
              <a:rPr lang="en-US" dirty="0" smtClean="0"/>
              <a:t>Section 3 begins with participants solving problems that are each aligned to one of the Standards for Mathematical Practice. </a:t>
            </a:r>
          </a:p>
          <a:p>
            <a:pPr marL="230520" indent="-230520">
              <a:buAutoNum type="arabicPeriod"/>
            </a:pPr>
            <a:r>
              <a:rPr lang="en-US" dirty="0" smtClean="0"/>
              <a:t>The facilitator then provides information on each of the eight practices, including information about the standard, what the standard means, instructional supports for helping students to develop the practice, and sample “I Can” statements. Throughout the presentation participants will answer questions and work in groups to determine which of the problems was an example of the Practice, and to create grade level “I Can” statements for each of the practices based on their new understanding of each practice. </a:t>
            </a:r>
          </a:p>
          <a:p>
            <a:r>
              <a:rPr lang="en-US" dirty="0" smtClean="0"/>
              <a:t>3. The section wraps up with teachers discussing how they would pair the practices based on their attributes and then being shown Bill McCallum’s Mathematical Practices Grouping Chart. </a:t>
            </a:r>
            <a:endParaRPr lang="en-US" b="1" dirty="0" smtClean="0"/>
          </a:p>
          <a:p>
            <a:pPr>
              <a:spcBef>
                <a:spcPct val="0"/>
              </a:spcBef>
            </a:pPr>
            <a:endParaRPr lang="en-US" b="1" dirty="0" smtClean="0"/>
          </a:p>
          <a:p>
            <a:r>
              <a:rPr lang="en-US" b="1" dirty="0" smtClean="0"/>
              <a:t>Supporting Documents</a:t>
            </a:r>
            <a:endParaRPr lang="en-US" dirty="0" smtClean="0"/>
          </a:p>
          <a:p>
            <a:pPr lvl="0"/>
            <a:r>
              <a:rPr lang="en-US" dirty="0" smtClean="0"/>
              <a:t>Problem Set: Practice Standards Alignment </a:t>
            </a:r>
            <a:endParaRPr lang="en-US" sz="1100" dirty="0" smtClean="0"/>
          </a:p>
          <a:p>
            <a:pPr lvl="0"/>
            <a:r>
              <a:rPr lang="en-US" dirty="0" smtClean="0"/>
              <a:t>Activity 3: Understanding the Mathematical Practices </a:t>
            </a:r>
            <a:endParaRPr lang="en-US" sz="1100" dirty="0" smtClean="0"/>
          </a:p>
          <a:p>
            <a:r>
              <a:rPr lang="en-US" dirty="0" smtClean="0"/>
              <a:t> </a:t>
            </a:r>
          </a:p>
          <a:p>
            <a:r>
              <a:rPr lang="en-US" b="1" dirty="0" smtClean="0"/>
              <a:t>Materials</a:t>
            </a:r>
            <a:endParaRPr lang="en-US" dirty="0" smtClean="0"/>
          </a:p>
          <a:p>
            <a:pPr lvl="0"/>
            <a:r>
              <a:rPr lang="en-US" dirty="0" smtClean="0"/>
              <a:t>Chart paper, markers</a:t>
            </a:r>
            <a:endParaRPr lang="en-US" sz="1100" dirty="0" smtClean="0"/>
          </a:p>
          <a:p>
            <a:pPr>
              <a:spcBef>
                <a:spcPct val="0"/>
              </a:spcBef>
            </a:pPr>
            <a:endParaRPr lang="en-US" b="1" dirty="0" smtClean="0"/>
          </a:p>
          <a:p>
            <a:pPr>
              <a:spcBef>
                <a:spcPct val="0"/>
              </a:spcBef>
            </a:pPr>
            <a:r>
              <a:rPr lang="en-US" b="1" dirty="0" smtClean="0"/>
              <a:t>Key</a:t>
            </a:r>
            <a:r>
              <a:rPr lang="en-US" b="1" baseline="0" dirty="0" smtClean="0"/>
              <a:t> Implementation Notes:</a:t>
            </a:r>
            <a:endParaRPr lang="en-US" b="1" dirty="0" smtClean="0"/>
          </a:p>
          <a:p>
            <a:pPr>
              <a:spcBef>
                <a:spcPct val="0"/>
              </a:spcBef>
            </a:pPr>
            <a:r>
              <a:rPr lang="en-US" dirty="0" smtClean="0"/>
              <a:t>In this activity participants will work sample problems that will help them to understand what each of the Standards for Mathematical Practice look like in a classroom situation. Participants will work the problems without knowing the Practice Standard they are most aligned with and the alignment is revealed later during the presentation. </a:t>
            </a:r>
          </a:p>
          <a:p>
            <a:pPr>
              <a:spcBef>
                <a:spcPct val="0"/>
              </a:spcBef>
            </a:pPr>
            <a:endParaRPr lang="en-US" dirty="0" smtClean="0"/>
          </a:p>
          <a:p>
            <a:pPr>
              <a:spcBef>
                <a:spcPct val="0"/>
              </a:spcBef>
            </a:pPr>
            <a:r>
              <a:rPr lang="en-US" dirty="0" smtClean="0"/>
              <a:t>Begin the activity by asking participants to form eight GRADE LEVEL table groups. Once grade level groups have been formed, ask participants to turn to the Problem Set in their Participant Guide on pages 15-16. Number the groups. Teachers should work the problem that coincides with their group number. Participants should work the problem individually and hold off on the group discussion until directed to do so during the presentation of each of the Practice Standards. </a:t>
            </a:r>
          </a:p>
          <a:p>
            <a:pPr>
              <a:spcBef>
                <a:spcPct val="0"/>
              </a:spcBef>
            </a:pPr>
            <a:endParaRPr lang="en-US" dirty="0" smtClean="0"/>
          </a:p>
          <a:p>
            <a:pPr>
              <a:spcBef>
                <a:spcPct val="0"/>
              </a:spcBef>
            </a:pPr>
            <a:r>
              <a:rPr lang="en-US" dirty="0" smtClean="0"/>
              <a:t>While participants are working the problems, hang eight pieces of chart paper around the room. Each piece of chart paper should be labeled with one of the practices. After participants finish working the problems in the Problem Set tell them to move around the room and rate their personal understanding of each of the practices. They should use a rating scale of 1–5 with 1 having little or no understanding and 5 having a deep understanding of the practice. This exercise will allow you to gauge participants’ understanding of the practices and help you to determine the pace of the Practices Presentation. </a:t>
            </a:r>
          </a:p>
          <a:p>
            <a:pPr>
              <a:spcBef>
                <a:spcPct val="0"/>
              </a:spcBef>
            </a:pPr>
            <a:endParaRPr lang="en-US" dirty="0" smtClean="0"/>
          </a:p>
          <a:p>
            <a:pPr>
              <a:spcBef>
                <a:spcPct val="0"/>
              </a:spcBef>
            </a:pPr>
            <a:r>
              <a:rPr lang="en-US" dirty="0" smtClean="0"/>
              <a:t>During the interactive presentation on all eight of the practices, participants will need their copy of the Standards for Mathematical Practice. Suggest that participants use the </a:t>
            </a:r>
            <a:r>
              <a:rPr lang="en-US" i="1" dirty="0" smtClean="0"/>
              <a:t>Understanding the Mathematical Practices  </a:t>
            </a:r>
            <a:r>
              <a:rPr lang="en-US" dirty="0" smtClean="0"/>
              <a:t>to make notes and answer questions in each of the designated areas. </a:t>
            </a:r>
          </a:p>
          <a:p>
            <a:pPr>
              <a:spcBef>
                <a:spcPct val="0"/>
              </a:spcBef>
            </a:pPr>
            <a:endParaRPr lang="en-US" dirty="0" smtClean="0"/>
          </a:p>
          <a:p>
            <a:pPr>
              <a:spcBef>
                <a:spcPct val="0"/>
              </a:spcBef>
            </a:pPr>
            <a:r>
              <a:rPr lang="en-US" dirty="0" smtClean="0"/>
              <a:t>Note: You should spend approximately </a:t>
            </a:r>
            <a:r>
              <a:rPr lang="en-US" b="1" dirty="0" smtClean="0"/>
              <a:t>5-7 minutes </a:t>
            </a:r>
            <a:r>
              <a:rPr lang="en-US" dirty="0" smtClean="0"/>
              <a:t>per practice for the first four practices, and then </a:t>
            </a:r>
            <a:r>
              <a:rPr lang="en-US" b="1" dirty="0" smtClean="0"/>
              <a:t>20-25 minutes </a:t>
            </a:r>
            <a:r>
              <a:rPr lang="en-US" dirty="0" smtClean="0"/>
              <a:t>on the small group discussions of the last four practices and </a:t>
            </a:r>
            <a:r>
              <a:rPr lang="en-US" b="1" dirty="0" smtClean="0"/>
              <a:t>5-10 minutes </a:t>
            </a:r>
            <a:r>
              <a:rPr lang="en-US" dirty="0" smtClean="0"/>
              <a:t>debriefing the small group discussions. </a:t>
            </a:r>
          </a:p>
        </p:txBody>
      </p:sp>
      <p:sp>
        <p:nvSpPr>
          <p:cNvPr id="15565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556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8C4AEE8-95B2-4833-BD1C-191CF648D73F}"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5565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5565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B3F4F9-9224-472F-8F68-877724A9C3D3}" type="slidenum">
              <a:rPr lang="en-US">
                <a:solidFill>
                  <a:prstClr val="black"/>
                </a:solidFill>
                <a:latin typeface="Arial" pitchFamily="34" charset="0"/>
              </a:rPr>
              <a:pPr/>
              <a:t>21</a:t>
            </a:fld>
            <a:endParaRPr lang="en-US">
              <a:solidFill>
                <a:prstClr val="black"/>
              </a:solidFill>
              <a:latin typeface="Arial" pitchFamily="34" charset="0"/>
            </a:endParaRPr>
          </a:p>
        </p:txBody>
      </p:sp>
    </p:spTree>
    <p:extLst>
      <p:ext uri="{BB962C8B-B14F-4D97-AF65-F5344CB8AC3E}">
        <p14:creationId xmlns="" xmlns:p14="http://schemas.microsoft.com/office/powerpoint/2010/main" val="3079805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b="1" dirty="0" smtClean="0"/>
              <a:t>SMP1: </a:t>
            </a:r>
            <a:r>
              <a:rPr lang="en-US" dirty="0" smtClean="0"/>
              <a:t>Have participants think for a moment about the questions on the slides. Ask for one or two volunteers to share their answer to the questions. Responses that you want to listen for include points such as:</a:t>
            </a:r>
          </a:p>
          <a:p>
            <a:pPr marL="174983" indent="-174983">
              <a:buFont typeface="Arial" pitchFamily="34" charset="0"/>
              <a:buChar char="•"/>
              <a:defRPr/>
            </a:pPr>
            <a:r>
              <a:rPr lang="en-US" dirty="0" smtClean="0"/>
              <a:t>Making sense of a problem means that students are able to break the problem into usable parts and determine how each part will be used to answer the question.</a:t>
            </a:r>
          </a:p>
          <a:p>
            <a:pPr marL="174983" indent="-174983">
              <a:buFont typeface="Arial" pitchFamily="34" charset="0"/>
              <a:buChar char="•"/>
              <a:defRPr/>
            </a:pPr>
            <a:r>
              <a:rPr lang="en-US" dirty="0" smtClean="0"/>
              <a:t>Making sense of a problem means that students are able to use the information in the problem to determine the final questions to be answered. </a:t>
            </a:r>
          </a:p>
          <a:p>
            <a:pPr marL="174983" indent="-174983">
              <a:buFont typeface="Arial" pitchFamily="34" charset="0"/>
              <a:buChar char="•"/>
              <a:defRPr/>
            </a:pPr>
            <a:r>
              <a:rPr lang="en-US" dirty="0" smtClean="0"/>
              <a:t>Persevering in solving a problem means that students ‘stick with it’ and do not give up when they find themselves challenged. </a:t>
            </a:r>
          </a:p>
          <a:p>
            <a:pPr marL="174983" indent="-174983">
              <a:buFont typeface="Arial" pitchFamily="34" charset="0"/>
              <a:buChar char="•"/>
              <a:defRPr/>
            </a:pPr>
            <a:r>
              <a:rPr lang="en-US" dirty="0" smtClean="0"/>
              <a:t>Persevering in solving a problem means that students are able to ask questions about the problem that will help them clarify points of the problem and make the final problem question make sense rather than wait for someone to tell them how to solve the problem.</a:t>
            </a:r>
          </a:p>
          <a:p>
            <a:pPr>
              <a:defRPr/>
            </a:pPr>
            <a:endParaRPr lang="en-US" dirty="0" smtClean="0"/>
          </a:p>
          <a:p>
            <a:pPr>
              <a:defRPr/>
            </a:pPr>
            <a:r>
              <a:rPr lang="en-US" dirty="0" smtClean="0"/>
              <a:t>These two questions are answered in more depth over the next four slides. </a:t>
            </a:r>
            <a:endParaRPr lang="en-US" b="1" dirty="0"/>
          </a:p>
        </p:txBody>
      </p:sp>
      <p:sp>
        <p:nvSpPr>
          <p:cNvPr id="156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FD3529-9267-4688-A8AE-8335E67B2250}" type="slidenum">
              <a:rPr lang="en-US">
                <a:solidFill>
                  <a:prstClr val="black"/>
                </a:solidFill>
                <a:latin typeface="Arial" pitchFamily="34" charset="0"/>
              </a:rPr>
              <a:pPr/>
              <a:t>22</a:t>
            </a:fld>
            <a:endParaRPr lang="en-US">
              <a:solidFill>
                <a:prstClr val="black"/>
              </a:solidFill>
              <a:latin typeface="Arial" pitchFamily="34" charset="0"/>
            </a:endParaRPr>
          </a:p>
        </p:txBody>
      </p:sp>
    </p:spTree>
    <p:extLst>
      <p:ext uri="{BB962C8B-B14F-4D97-AF65-F5344CB8AC3E}">
        <p14:creationId xmlns="" xmlns:p14="http://schemas.microsoft.com/office/powerpoint/2010/main" val="87484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SMP1: </a:t>
            </a:r>
            <a:r>
              <a:rPr lang="en-US" dirty="0" smtClean="0"/>
              <a:t>Review the check list of attributes on the slide. As you get to the end of the list, ask participants who had a problem that required them to do a number of these things as they came up with a solution. Allow groups a minute to discuss with their group to determine if their problem was the one aligned to this practice. </a:t>
            </a:r>
          </a:p>
          <a:p>
            <a:pPr>
              <a:spcBef>
                <a:spcPct val="0"/>
              </a:spcBef>
            </a:pPr>
            <a:r>
              <a:rPr lang="en-US" dirty="0" smtClean="0"/>
              <a:t>Note: Participants may say that all of the problems had some element of this practice, however, the problem on the next slide was chosen because it exemplified this practice more than any of the others. </a:t>
            </a:r>
            <a:endParaRPr lang="en-US" b="1" dirty="0" smtClean="0"/>
          </a:p>
        </p:txBody>
      </p:sp>
      <p:sp>
        <p:nvSpPr>
          <p:cNvPr id="157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57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4B49713-84B0-4251-B89F-37EE2309FD59}"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57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57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9067B7-6B6B-4AF0-B5AF-5730FCDC546A}" type="slidenum">
              <a:rPr lang="en-US">
                <a:solidFill>
                  <a:prstClr val="black"/>
                </a:solidFill>
                <a:latin typeface="Arial" pitchFamily="34" charset="0"/>
              </a:rPr>
              <a:pPr/>
              <a:t>23</a:t>
            </a:fld>
            <a:endParaRPr lang="en-US">
              <a:solidFill>
                <a:prstClr val="black"/>
              </a:solidFill>
              <a:latin typeface="Arial" pitchFamily="34" charset="0"/>
            </a:endParaRPr>
          </a:p>
        </p:txBody>
      </p:sp>
    </p:spTree>
    <p:extLst>
      <p:ext uri="{BB962C8B-B14F-4D97-AF65-F5344CB8AC3E}">
        <p14:creationId xmlns="" xmlns:p14="http://schemas.microsoft.com/office/powerpoint/2010/main" val="1201935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SMP1: </a:t>
            </a:r>
            <a:r>
              <a:rPr lang="en-US" dirty="0" smtClean="0"/>
              <a:t>Explain that this problem was chosen as the most closely aligned to this practice. Ask for a volunteer from the group who worked this task to walk through this alignment. Key things to bring out:</a:t>
            </a:r>
          </a:p>
          <a:p>
            <a:pPr>
              <a:spcBef>
                <a:spcPct val="0"/>
              </a:spcBef>
              <a:buFontTx/>
              <a:buChar char="•"/>
            </a:pPr>
            <a:r>
              <a:rPr lang="en-US" dirty="0" smtClean="0"/>
              <a:t>There is an amount that is unknown so participants have to understand all of the elements of the problem to determine how that unknown amount would be used. </a:t>
            </a:r>
          </a:p>
          <a:p>
            <a:pPr>
              <a:spcBef>
                <a:spcPct val="0"/>
              </a:spcBef>
              <a:buFontTx/>
              <a:buChar char="•"/>
            </a:pPr>
            <a:r>
              <a:rPr lang="en-US" dirty="0" smtClean="0"/>
              <a:t>Students may be uncomfortable thinking about a problem that has this level of ambiguity. They will have to work through this discomfort in order to successfully answer the question in the problem. Note that this means that to be successful, we need to provide frequent opportunities to deal with ambiguous problems as well as strategies for how to approach such problems. </a:t>
            </a:r>
            <a:endParaRPr lang="en-US" b="1" dirty="0" smtClean="0"/>
          </a:p>
        </p:txBody>
      </p:sp>
      <p:sp>
        <p:nvSpPr>
          <p:cNvPr id="1587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587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2E408350-F266-45C6-8545-E388A2940467}"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587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587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D797CB-E0AE-4694-A077-652370CB8AFA}" type="slidenum">
              <a:rPr lang="en-US">
                <a:solidFill>
                  <a:prstClr val="black"/>
                </a:solidFill>
                <a:latin typeface="Arial" pitchFamily="34" charset="0"/>
              </a:rPr>
              <a:pPr/>
              <a:t>24</a:t>
            </a:fld>
            <a:endParaRPr lang="en-US">
              <a:solidFill>
                <a:prstClr val="black"/>
              </a:solidFill>
              <a:latin typeface="Arial" pitchFamily="34" charset="0"/>
            </a:endParaRPr>
          </a:p>
        </p:txBody>
      </p:sp>
    </p:spTree>
    <p:extLst>
      <p:ext uri="{BB962C8B-B14F-4D97-AF65-F5344CB8AC3E}">
        <p14:creationId xmlns="" xmlns:p14="http://schemas.microsoft.com/office/powerpoint/2010/main" val="3985680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SMP1: </a:t>
            </a:r>
            <a:r>
              <a:rPr lang="en-US" dirty="0" smtClean="0"/>
              <a:t>Review the instructional supports on the slide. Note that the first support or idea “don’t be afraid to challenge students” will be seen throughout the practices. Ask participants what they think it means to challenge students. As participants discuss, focusing their thinking on how to challenge students by requiring students to really think about the mathematics. The Common Core is not about learning how to get an answer as we heard Phil </a:t>
            </a:r>
            <a:r>
              <a:rPr lang="en-US" dirty="0" err="1" smtClean="0"/>
              <a:t>Daro</a:t>
            </a:r>
            <a:r>
              <a:rPr lang="en-US" dirty="0" smtClean="0"/>
              <a:t> discuss. The Common Core is about learning to solve problems. Solving problems is much more rigorous than getting answers. Students need to be challenged to gain conceptual understanding of the mathematics being taught to reach a point of being able to recognize, on their own without prompting, when to apply the mathematics that they have learned to solve problems in new situations. This will be challenging and possibly uncomfortable for many students. However students will need to be challenged, and supported, in order to develop their mathematical expertise. </a:t>
            </a:r>
            <a:endParaRPr lang="en-US" b="1" dirty="0" smtClean="0"/>
          </a:p>
        </p:txBody>
      </p:sp>
      <p:sp>
        <p:nvSpPr>
          <p:cNvPr id="15974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597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D0859513-64C6-4265-83FA-C30A7DF48F6D}"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5975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5975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3CCD53-DEF5-45D3-B7D2-A6E07B1515B1}" type="slidenum">
              <a:rPr lang="en-US">
                <a:solidFill>
                  <a:prstClr val="black"/>
                </a:solidFill>
                <a:latin typeface="Arial" pitchFamily="34" charset="0"/>
              </a:rPr>
              <a:pPr/>
              <a:t>25</a:t>
            </a:fld>
            <a:endParaRPr lang="en-US">
              <a:solidFill>
                <a:prstClr val="black"/>
              </a:solidFill>
              <a:latin typeface="Arial" pitchFamily="34" charset="0"/>
            </a:endParaRPr>
          </a:p>
        </p:txBody>
      </p:sp>
    </p:spTree>
    <p:extLst>
      <p:ext uri="{BB962C8B-B14F-4D97-AF65-F5344CB8AC3E}">
        <p14:creationId xmlns="" xmlns:p14="http://schemas.microsoft.com/office/powerpoint/2010/main" val="2896151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charset="-128"/>
              </a:rPr>
              <a:t>SMP1: </a:t>
            </a:r>
            <a:r>
              <a:rPr lang="en-US" dirty="0" smtClean="0">
                <a:ea typeface="ＭＳ Ｐゴシック" charset="-128"/>
              </a:rPr>
              <a:t>Review the ‘I Can” statements on the slide. Ask participants if they would add any statements here that would better fit students at their grade level. As volunteers provide their statements, make sure that they align with the practice so that students are receiving the correct information.</a:t>
            </a:r>
            <a:r>
              <a:rPr lang="en-US" b="1" dirty="0" smtClean="0">
                <a:ea typeface="ＭＳ Ｐゴシック" charset="-128"/>
              </a:rPr>
              <a:t> </a:t>
            </a:r>
            <a:endParaRPr lang="en-US" b="1" dirty="0" smtClean="0"/>
          </a:p>
        </p:txBody>
      </p:sp>
      <p:sp>
        <p:nvSpPr>
          <p:cNvPr id="1607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07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4AE85C7B-6A76-4167-A54A-02D64766C16C}"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607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077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5F8EB5-6FEC-4228-99D6-7CB1A1709E09}" type="slidenum">
              <a:rPr lang="en-US">
                <a:solidFill>
                  <a:prstClr val="black"/>
                </a:solidFill>
                <a:latin typeface="Arial" pitchFamily="34" charset="0"/>
              </a:rPr>
              <a:pPr/>
              <a:t>26</a:t>
            </a:fld>
            <a:endParaRPr lang="en-US">
              <a:solidFill>
                <a:prstClr val="black"/>
              </a:solidFill>
              <a:latin typeface="Arial" pitchFamily="34" charset="0"/>
            </a:endParaRPr>
          </a:p>
        </p:txBody>
      </p:sp>
    </p:spTree>
    <p:extLst>
      <p:ext uri="{BB962C8B-B14F-4D97-AF65-F5344CB8AC3E}">
        <p14:creationId xmlns="" xmlns:p14="http://schemas.microsoft.com/office/powerpoint/2010/main" val="3205728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b="1" dirty="0" smtClean="0"/>
              <a:t>SMP2: </a:t>
            </a:r>
            <a:r>
              <a:rPr lang="en-US" dirty="0" smtClean="0"/>
              <a:t>Review the questions on the slide. Allow participants to think for a moment and then ask for volunteers to share their answers. </a:t>
            </a:r>
          </a:p>
          <a:p>
            <a:pPr>
              <a:defRPr/>
            </a:pPr>
            <a:r>
              <a:rPr lang="en-US" dirty="0" smtClean="0"/>
              <a:t>As you listen to participants’ answers, listen for things such as:</a:t>
            </a:r>
          </a:p>
          <a:p>
            <a:pPr marL="174983" indent="-174983">
              <a:buFont typeface="Arial" pitchFamily="34" charset="0"/>
              <a:buChar char="•"/>
              <a:defRPr/>
            </a:pPr>
            <a:r>
              <a:rPr lang="en-US" dirty="0" smtClean="0"/>
              <a:t>Reasoning abstractly means to reason within a context or within a situation, form theories, understanding problems on a complex level through analysis and evaluation, and having the ability to know what and when to apply knowledge when solving problems.</a:t>
            </a:r>
          </a:p>
          <a:p>
            <a:pPr marL="174983" indent="-174983">
              <a:buFont typeface="Arial" pitchFamily="34" charset="0"/>
              <a:buChar char="•"/>
              <a:defRPr/>
            </a:pPr>
            <a:r>
              <a:rPr lang="en-US" dirty="0" smtClean="0"/>
              <a:t>Reasoning quantitatively means to apply their mathematical skills to solve a problem. Students understand the values that they are working with and are able to relate those to the problem itself. </a:t>
            </a:r>
            <a:endParaRPr lang="en-US" b="1" dirty="0"/>
          </a:p>
          <a:p>
            <a:pPr>
              <a:defRPr/>
            </a:pPr>
            <a:r>
              <a:rPr lang="en-US" dirty="0" smtClean="0"/>
              <a:t>Again these questions will be answered in more depth over the next four slides. </a:t>
            </a:r>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A8BC9D-1683-4988-B676-E8460AE344F2}" type="slidenum">
              <a:rPr lang="en-US">
                <a:solidFill>
                  <a:prstClr val="black"/>
                </a:solidFill>
                <a:latin typeface="Arial" pitchFamily="34" charset="0"/>
              </a:rPr>
              <a:pPr/>
              <a:t>27</a:t>
            </a:fld>
            <a:endParaRPr lang="en-US">
              <a:solidFill>
                <a:prstClr val="black"/>
              </a:solidFill>
              <a:latin typeface="Arial" pitchFamily="34" charset="0"/>
            </a:endParaRPr>
          </a:p>
        </p:txBody>
      </p:sp>
    </p:spTree>
    <p:extLst>
      <p:ext uri="{BB962C8B-B14F-4D97-AF65-F5344CB8AC3E}">
        <p14:creationId xmlns="" xmlns:p14="http://schemas.microsoft.com/office/powerpoint/2010/main" val="2885992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SMP2: </a:t>
            </a:r>
            <a:r>
              <a:rPr lang="en-US" dirty="0" smtClean="0"/>
              <a:t>Review the points on the slide. At the end of the list, know that some participants may not understand what it means for students to able to </a:t>
            </a:r>
            <a:r>
              <a:rPr lang="en-US" i="1" dirty="0" err="1" smtClean="0"/>
              <a:t>decontextualize</a:t>
            </a:r>
            <a:r>
              <a:rPr lang="en-US" dirty="0" smtClean="0"/>
              <a:t> and </a:t>
            </a:r>
            <a:r>
              <a:rPr lang="en-US" i="1" dirty="0" smtClean="0"/>
              <a:t>contextualize</a:t>
            </a:r>
            <a:r>
              <a:rPr lang="en-US" dirty="0" smtClean="0"/>
              <a:t>. To </a:t>
            </a:r>
            <a:r>
              <a:rPr lang="en-US" i="1" dirty="0" err="1" smtClean="0"/>
              <a:t>decontextualize</a:t>
            </a:r>
            <a:r>
              <a:rPr lang="en-US" dirty="0" smtClean="0"/>
              <a:t> means to be able to pull the values out of the problem situation and do the work with them that needs to be done. For example, in the problem Olivia has 4 apples and Sophia has 6 apples. If they both give their apples to Anna, how many apples will Anna have? When </a:t>
            </a:r>
            <a:r>
              <a:rPr lang="en-US" i="1" dirty="0" err="1" smtClean="0"/>
              <a:t>decontextualizing</a:t>
            </a:r>
            <a:r>
              <a:rPr lang="en-US" dirty="0" smtClean="0"/>
              <a:t> students are able to represent the problem as 4+6=10. And then to </a:t>
            </a:r>
            <a:r>
              <a:rPr lang="en-US" i="1" dirty="0" smtClean="0"/>
              <a:t>contextualize</a:t>
            </a:r>
            <a:r>
              <a:rPr lang="en-US" dirty="0" smtClean="0"/>
              <a:t> they are able to put the final values back in to the problem situation. If students were given the number sentence 4+6=10 and are able to create a problem situation that makes the number sentence, this would be considered </a:t>
            </a:r>
            <a:r>
              <a:rPr lang="en-US" i="1" dirty="0" smtClean="0"/>
              <a:t>contextualizing</a:t>
            </a:r>
            <a:r>
              <a:rPr lang="en-US" dirty="0" smtClean="0"/>
              <a:t> as well. </a:t>
            </a:r>
          </a:p>
          <a:p>
            <a:pPr>
              <a:spcBef>
                <a:spcPct val="0"/>
              </a:spcBef>
            </a:pPr>
            <a:r>
              <a:rPr lang="en-US" dirty="0" smtClean="0"/>
              <a:t>Before moving to the next slide ask participants to look at the problems they solved and determine whose problem would be aligned with this practice. </a:t>
            </a:r>
            <a:endParaRPr lang="en-US" b="1" dirty="0" smtClean="0"/>
          </a:p>
        </p:txBody>
      </p:sp>
      <p:sp>
        <p:nvSpPr>
          <p:cNvPr id="1628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28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0BA277C-C751-488F-865F-263D30578C57}"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628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282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7CF25B-F206-493E-BDA3-41E9D73EFF49}" type="slidenum">
              <a:rPr lang="en-US">
                <a:solidFill>
                  <a:prstClr val="black"/>
                </a:solidFill>
                <a:latin typeface="Arial" pitchFamily="34" charset="0"/>
              </a:rPr>
              <a:pPr/>
              <a:t>28</a:t>
            </a:fld>
            <a:endParaRPr lang="en-US">
              <a:solidFill>
                <a:prstClr val="black"/>
              </a:solidFill>
              <a:latin typeface="Arial" pitchFamily="34" charset="0"/>
            </a:endParaRPr>
          </a:p>
        </p:txBody>
      </p:sp>
    </p:spTree>
    <p:extLst>
      <p:ext uri="{BB962C8B-B14F-4D97-AF65-F5344CB8AC3E}">
        <p14:creationId xmlns="" xmlns:p14="http://schemas.microsoft.com/office/powerpoint/2010/main" val="614285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SMP2: </a:t>
            </a:r>
            <a:r>
              <a:rPr lang="en-US" dirty="0" smtClean="0"/>
              <a:t>Reveal that the ‘field trip’ problem was chosen as most aligned to this practice because not only do students need to apply the practice when working the problem, but they must also think about their answer within the context of the problem itself. While 167 divided by 48 gives us an answer of 3.47 or 3 with a remainder of 23, a student cannot use their calculated answer to solve the problem because the problem is not asking them to solve 167 divided by 48. The problem is asking them to determine how many buses are needed. Division is one tool that can be used to determine this. Others are estimating, rounding, etc. The final answer is that 4 buses are needed. </a:t>
            </a:r>
            <a:endParaRPr lang="en-US" b="1" dirty="0" smtClean="0"/>
          </a:p>
        </p:txBody>
      </p:sp>
      <p:sp>
        <p:nvSpPr>
          <p:cNvPr id="1638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38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91B16CA4-B179-42F7-9F80-4A9CD9B72870}"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638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DBBD5D-2642-4C37-8782-2D91E37C4AD4}" type="slidenum">
              <a:rPr lang="en-US">
                <a:solidFill>
                  <a:prstClr val="black"/>
                </a:solidFill>
                <a:latin typeface="Arial" pitchFamily="34" charset="0"/>
              </a:rPr>
              <a:pPr/>
              <a:t>29</a:t>
            </a:fld>
            <a:endParaRPr lang="en-US">
              <a:solidFill>
                <a:prstClr val="black"/>
              </a:solidFill>
              <a:latin typeface="Arial" pitchFamily="34" charset="0"/>
            </a:endParaRPr>
          </a:p>
        </p:txBody>
      </p:sp>
    </p:spTree>
    <p:extLst>
      <p:ext uri="{BB962C8B-B14F-4D97-AF65-F5344CB8AC3E}">
        <p14:creationId xmlns="" xmlns:p14="http://schemas.microsoft.com/office/powerpoint/2010/main" val="413668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There are seven outcomes for this session. These are presented to the participants over two slides. </a:t>
            </a:r>
          </a:p>
          <a:p>
            <a:pPr>
              <a:spcBef>
                <a:spcPct val="0"/>
              </a:spcBef>
            </a:pPr>
            <a:endParaRPr lang="en-US" dirty="0" smtClean="0"/>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3</a:t>
            </a:fld>
            <a:endParaRPr lang="en-US">
              <a:solidFill>
                <a:prstClr val="black"/>
              </a:solidFill>
              <a:latin typeface="Arial" pitchFamily="34" charset="0"/>
            </a:endParaRPr>
          </a:p>
        </p:txBody>
      </p:sp>
    </p:spTree>
    <p:extLst>
      <p:ext uri="{BB962C8B-B14F-4D97-AF65-F5344CB8AC3E}">
        <p14:creationId xmlns="" xmlns:p14="http://schemas.microsoft.com/office/powerpoint/2010/main" val="2714650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SMP2: </a:t>
            </a:r>
            <a:r>
              <a:rPr lang="en-US" dirty="0" smtClean="0"/>
              <a:t>Review the instructional supports on the slide. </a:t>
            </a:r>
            <a:endParaRPr lang="en-US" b="1" dirty="0" smtClean="0"/>
          </a:p>
        </p:txBody>
      </p:sp>
      <p:sp>
        <p:nvSpPr>
          <p:cNvPr id="16486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48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6F390DB-942B-4DFD-B4D0-F1472F142236}"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648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487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981235-1DF7-43EF-8C34-1F16DDE6FDD1}" type="slidenum">
              <a:rPr lang="en-US">
                <a:solidFill>
                  <a:prstClr val="black"/>
                </a:solidFill>
                <a:latin typeface="Arial" pitchFamily="34" charset="0"/>
              </a:rPr>
              <a:pPr/>
              <a:t>30</a:t>
            </a:fld>
            <a:endParaRPr lang="en-US">
              <a:solidFill>
                <a:prstClr val="black"/>
              </a:solidFill>
              <a:latin typeface="Arial" pitchFamily="34" charset="0"/>
            </a:endParaRPr>
          </a:p>
        </p:txBody>
      </p:sp>
    </p:spTree>
    <p:extLst>
      <p:ext uri="{BB962C8B-B14F-4D97-AF65-F5344CB8AC3E}">
        <p14:creationId xmlns="" xmlns:p14="http://schemas.microsoft.com/office/powerpoint/2010/main" val="3959354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SMP2: </a:t>
            </a:r>
            <a:r>
              <a:rPr lang="en-US" dirty="0" smtClean="0"/>
              <a:t>Review the ‘I Can” statements on the slide. Ask participants if they would add any statements here that would better fit students at their grade level. As volunteers provide their statements, make sure that they align with the practice so that students are receiving the correct information. </a:t>
            </a:r>
            <a:endParaRPr lang="en-US" b="1" dirty="0" smtClean="0"/>
          </a:p>
        </p:txBody>
      </p:sp>
      <p:sp>
        <p:nvSpPr>
          <p:cNvPr id="16589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589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95260352-EFB4-488E-B465-8F74EA35B916}"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6589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589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BC41BD-D970-43E0-B70C-58B69458A911}" type="slidenum">
              <a:rPr lang="en-US">
                <a:solidFill>
                  <a:prstClr val="black"/>
                </a:solidFill>
                <a:latin typeface="Arial" pitchFamily="34" charset="0"/>
              </a:rPr>
              <a:pPr/>
              <a:t>31</a:t>
            </a:fld>
            <a:endParaRPr lang="en-US">
              <a:solidFill>
                <a:prstClr val="black"/>
              </a:solidFill>
              <a:latin typeface="Arial" pitchFamily="34" charset="0"/>
            </a:endParaRPr>
          </a:p>
        </p:txBody>
      </p:sp>
    </p:spTree>
    <p:extLst>
      <p:ext uri="{BB962C8B-B14F-4D97-AF65-F5344CB8AC3E}">
        <p14:creationId xmlns="" xmlns:p14="http://schemas.microsoft.com/office/powerpoint/2010/main" val="224734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SMP3: </a:t>
            </a:r>
            <a:r>
              <a:rPr lang="en-US" dirty="0" smtClean="0"/>
              <a:t>Ask volunteers to read the two quotes on the slide aloud. Ask participants to tell you some thoughts or key words that jump out at them and to chart their responses so that there is a visual to discuss. Some things to watch and listen for are: construct arguments, arguments of others, decide, ask useful questions, improve arguments. As participants look at the completed list of their responses on the chart paper, have them think about what is not said. After a 30 second wait time, explain that this practice is not just about students just explaining their work. It is about students telling why what they did works, or didn’t work. Remember, it is important for students to know and understand where something went wrong. Not knowing why something did or did not work can lead to misconceptions. Critiquing the reasoning of others does not mean to simply tell if another student got the answer right or wrong. It means that a student has to understand a peer’s approach and be able to tell why the mathematics behind that approach worked or did not work. </a:t>
            </a:r>
          </a:p>
          <a:p>
            <a:pPr>
              <a:spcBef>
                <a:spcPct val="0"/>
              </a:spcBef>
            </a:pPr>
            <a:r>
              <a:rPr lang="en-US" dirty="0" smtClean="0"/>
              <a:t>Use the next four slides to support these two quotes. </a:t>
            </a:r>
            <a:endParaRPr lang="en-US" b="1" dirty="0" smtClean="0"/>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921545-1181-42AE-85E1-85BC67A6FF92}" type="slidenum">
              <a:rPr lang="en-US">
                <a:solidFill>
                  <a:prstClr val="black"/>
                </a:solidFill>
                <a:latin typeface="Arial" pitchFamily="34" charset="0"/>
              </a:rPr>
              <a:pPr/>
              <a:t>32</a:t>
            </a:fld>
            <a:endParaRPr lang="en-US">
              <a:solidFill>
                <a:prstClr val="black"/>
              </a:solidFill>
              <a:latin typeface="Arial" pitchFamily="34" charset="0"/>
            </a:endParaRPr>
          </a:p>
        </p:txBody>
      </p:sp>
    </p:spTree>
    <p:extLst>
      <p:ext uri="{BB962C8B-B14F-4D97-AF65-F5344CB8AC3E}">
        <p14:creationId xmlns="" xmlns:p14="http://schemas.microsoft.com/office/powerpoint/2010/main" val="1927028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SMP3: </a:t>
            </a:r>
            <a:r>
              <a:rPr lang="en-US" dirty="0" smtClean="0"/>
              <a:t>Go over the points on the slide and further emphasize to participants that this practice is continuous as in “ongoing.” Constructing viable arguments and critiquing the reasoning of others is something that should be done in small and large group discussions, in students’ own work, etc. This should happen all the time! Before moving on, have participants determine which of the problems best align with this practice. </a:t>
            </a:r>
            <a:endParaRPr lang="en-US" b="1" dirty="0" smtClean="0"/>
          </a:p>
        </p:txBody>
      </p:sp>
      <p:sp>
        <p:nvSpPr>
          <p:cNvPr id="16794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794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D9A4175F-B242-4E88-8DAC-FCAFCCC8BA98}"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6794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794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E102E9-91D9-48B9-A9E7-E41D6EF6D897}" type="slidenum">
              <a:rPr lang="en-US">
                <a:solidFill>
                  <a:prstClr val="black"/>
                </a:solidFill>
                <a:latin typeface="Arial" pitchFamily="34" charset="0"/>
              </a:rPr>
              <a:pPr/>
              <a:t>33</a:t>
            </a:fld>
            <a:endParaRPr lang="en-US">
              <a:solidFill>
                <a:prstClr val="black"/>
              </a:solidFill>
              <a:latin typeface="Arial" pitchFamily="34" charset="0"/>
            </a:endParaRPr>
          </a:p>
        </p:txBody>
      </p:sp>
    </p:spTree>
    <p:extLst>
      <p:ext uri="{BB962C8B-B14F-4D97-AF65-F5344CB8AC3E}">
        <p14:creationId xmlns="" xmlns:p14="http://schemas.microsoft.com/office/powerpoint/2010/main" val="1603307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SMP3: </a:t>
            </a:r>
            <a:r>
              <a:rPr lang="en-US" dirty="0" smtClean="0"/>
              <a:t>Explain that this problem was chosen because students have to justify their answer using mathematics. In a classroom situation, this would be a good problem to have students compare answers and strategies for answering the question. If different answers are given, have students examine each other’s approach and determine whose was correct and why. Ask participants if anyone currently does this in their classroom and if so, have them describe the strategies that they use. Allow other participants to ask questions. The next two slides provide additional instructional supports. </a:t>
            </a:r>
            <a:endParaRPr lang="en-US" b="1" dirty="0" smtClean="0"/>
          </a:p>
        </p:txBody>
      </p:sp>
      <p:sp>
        <p:nvSpPr>
          <p:cNvPr id="16896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89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2A48B5C-7F22-4008-BD34-11174771FA8F}"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689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896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27C800-5C64-4ED4-AE55-44D633FAAE32}" type="slidenum">
              <a:rPr lang="en-US">
                <a:solidFill>
                  <a:prstClr val="black"/>
                </a:solidFill>
                <a:latin typeface="Arial" pitchFamily="34" charset="0"/>
              </a:rPr>
              <a:pPr/>
              <a:t>34</a:t>
            </a:fld>
            <a:endParaRPr lang="en-US">
              <a:solidFill>
                <a:prstClr val="black"/>
              </a:solidFill>
              <a:latin typeface="Arial" pitchFamily="34" charset="0"/>
            </a:endParaRPr>
          </a:p>
        </p:txBody>
      </p:sp>
    </p:spTree>
    <p:extLst>
      <p:ext uri="{BB962C8B-B14F-4D97-AF65-F5344CB8AC3E}">
        <p14:creationId xmlns="" xmlns:p14="http://schemas.microsoft.com/office/powerpoint/2010/main" val="4131791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SMP3: </a:t>
            </a:r>
            <a:r>
              <a:rPr lang="en-US" dirty="0" smtClean="0"/>
              <a:t>Review the instructional supports on the slide </a:t>
            </a:r>
            <a:endParaRPr lang="en-US" b="1" dirty="0" smtClean="0"/>
          </a:p>
        </p:txBody>
      </p:sp>
      <p:sp>
        <p:nvSpPr>
          <p:cNvPr id="16998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699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269878FB-2540-40AA-9EA2-8FE1B79D5CE8}"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699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F023D2-AF3F-448A-A39A-60665CC48E31}" type="slidenum">
              <a:rPr lang="en-US">
                <a:solidFill>
                  <a:prstClr val="black"/>
                </a:solidFill>
                <a:latin typeface="Arial" pitchFamily="34" charset="0"/>
              </a:rPr>
              <a:pPr/>
              <a:t>35</a:t>
            </a:fld>
            <a:endParaRPr lang="en-US">
              <a:solidFill>
                <a:prstClr val="black"/>
              </a:solidFill>
              <a:latin typeface="Arial" pitchFamily="34" charset="0"/>
            </a:endParaRPr>
          </a:p>
        </p:txBody>
      </p:sp>
    </p:spTree>
    <p:extLst>
      <p:ext uri="{BB962C8B-B14F-4D97-AF65-F5344CB8AC3E}">
        <p14:creationId xmlns="" xmlns:p14="http://schemas.microsoft.com/office/powerpoint/2010/main" val="1554359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SMP3: </a:t>
            </a:r>
            <a:r>
              <a:rPr lang="en-US" dirty="0" smtClean="0"/>
              <a:t>Go over the ‘I Can’ statements on the slide and ask participants if they would add anything to the list. Allow volunteers to share their ideas and then move to the next Practice. </a:t>
            </a:r>
            <a:endParaRPr lang="en-US" b="1" dirty="0" smtClean="0"/>
          </a:p>
        </p:txBody>
      </p:sp>
      <p:sp>
        <p:nvSpPr>
          <p:cNvPr id="17101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7101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7961FFA-5729-45C2-9F48-E2DFAD02A1BB}"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7101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7101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E0A29C-9191-4A32-B494-F2192F79DEDC}" type="slidenum">
              <a:rPr lang="en-US">
                <a:solidFill>
                  <a:prstClr val="black"/>
                </a:solidFill>
                <a:latin typeface="Arial" pitchFamily="34" charset="0"/>
              </a:rPr>
              <a:pPr/>
              <a:t>36</a:t>
            </a:fld>
            <a:endParaRPr lang="en-US">
              <a:solidFill>
                <a:prstClr val="black"/>
              </a:solidFill>
              <a:latin typeface="Arial" pitchFamily="34" charset="0"/>
            </a:endParaRPr>
          </a:p>
        </p:txBody>
      </p:sp>
    </p:spTree>
    <p:extLst>
      <p:ext uri="{BB962C8B-B14F-4D97-AF65-F5344CB8AC3E}">
        <p14:creationId xmlns="" xmlns:p14="http://schemas.microsoft.com/office/powerpoint/2010/main" val="4116786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SMP4: </a:t>
            </a:r>
            <a:r>
              <a:rPr lang="en-US" dirty="0" smtClean="0"/>
              <a:t>Ask participants to think about the question on the slide and explain that Practice 4 is one that tends to be interpreted rather narrowly. </a:t>
            </a:r>
            <a:r>
              <a:rPr lang="en-US" i="1" dirty="0" smtClean="0"/>
              <a:t>Modeling with mathematics </a:t>
            </a:r>
            <a:r>
              <a:rPr lang="en-US" dirty="0" smtClean="0"/>
              <a:t>is not just about building a concrete model or drawing a picture. It is more about doing those things to diagnose a mathematical problem and, based on the model, develop an equation or number sentence that makes sense for the problem. There is more on this over the next four slides. Before moving on, ask participants which of the problems in the Problem Set best aligns to the Practice of Model with Mathematics. </a:t>
            </a:r>
            <a:endParaRPr lang="en-US" b="1" dirty="0" smtClean="0"/>
          </a:p>
        </p:txBody>
      </p:sp>
      <p:sp>
        <p:nvSpPr>
          <p:cNvPr id="172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7C730C-CAD8-4561-B609-421E2196364B}" type="slidenum">
              <a:rPr lang="en-US">
                <a:solidFill>
                  <a:prstClr val="black"/>
                </a:solidFill>
                <a:latin typeface="Arial" pitchFamily="34" charset="0"/>
              </a:rPr>
              <a:pPr/>
              <a:t>37</a:t>
            </a:fld>
            <a:endParaRPr lang="en-US">
              <a:solidFill>
                <a:prstClr val="black"/>
              </a:solidFill>
              <a:latin typeface="Arial" pitchFamily="34" charset="0"/>
            </a:endParaRPr>
          </a:p>
        </p:txBody>
      </p:sp>
    </p:spTree>
    <p:extLst>
      <p:ext uri="{BB962C8B-B14F-4D97-AF65-F5344CB8AC3E}">
        <p14:creationId xmlns="" xmlns:p14="http://schemas.microsoft.com/office/powerpoint/2010/main" val="1480196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SMP4: </a:t>
            </a:r>
            <a:r>
              <a:rPr lang="en-US" dirty="0" smtClean="0"/>
              <a:t>Review the points on the slide and have participants look hard at the purple text at the bottom of the screen as this is an extremely important point. </a:t>
            </a:r>
            <a:endParaRPr lang="en-US" b="1" dirty="0" smtClean="0"/>
          </a:p>
        </p:txBody>
      </p:sp>
      <p:sp>
        <p:nvSpPr>
          <p:cNvPr id="1730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73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9C063026-E02A-45EF-BE0E-09143103A0F4}"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73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7306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08E2F1-4502-40AB-9522-393BF1EBB090}" type="slidenum">
              <a:rPr lang="en-US">
                <a:solidFill>
                  <a:prstClr val="black"/>
                </a:solidFill>
                <a:latin typeface="Arial" pitchFamily="34" charset="0"/>
              </a:rPr>
              <a:pPr/>
              <a:t>38</a:t>
            </a:fld>
            <a:endParaRPr lang="en-US">
              <a:solidFill>
                <a:prstClr val="black"/>
              </a:solidFill>
              <a:latin typeface="Arial" pitchFamily="34" charset="0"/>
            </a:endParaRPr>
          </a:p>
        </p:txBody>
      </p:sp>
    </p:spTree>
    <p:extLst>
      <p:ext uri="{BB962C8B-B14F-4D97-AF65-F5344CB8AC3E}">
        <p14:creationId xmlns="" xmlns:p14="http://schemas.microsoft.com/office/powerpoint/2010/main" val="4099212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SMP4. </a:t>
            </a:r>
            <a:r>
              <a:rPr lang="en-US" dirty="0" smtClean="0"/>
              <a:t>Explain that in this problem students will generally have to come up with some type of model that will help them determine how to solve the problem. It also requires them to make assumptions and estimations which are also an important part of this practice. </a:t>
            </a:r>
            <a:endParaRPr lang="en-US" b="1" dirty="0" smtClean="0"/>
          </a:p>
        </p:txBody>
      </p:sp>
      <p:sp>
        <p:nvSpPr>
          <p:cNvPr id="17408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7408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1662541-B9FE-400D-A9FC-EECEE33D5F2D}"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7408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7408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49F817-540D-4C6A-9235-C6C93AA53153}" type="slidenum">
              <a:rPr lang="en-US">
                <a:solidFill>
                  <a:prstClr val="black"/>
                </a:solidFill>
                <a:latin typeface="Arial" pitchFamily="34" charset="0"/>
              </a:rPr>
              <a:pPr/>
              <a:t>39</a:t>
            </a:fld>
            <a:endParaRPr lang="en-US">
              <a:solidFill>
                <a:prstClr val="black"/>
              </a:solidFill>
              <a:latin typeface="Arial" pitchFamily="34" charset="0"/>
            </a:endParaRPr>
          </a:p>
        </p:txBody>
      </p:sp>
    </p:spTree>
    <p:extLst>
      <p:ext uri="{BB962C8B-B14F-4D97-AF65-F5344CB8AC3E}">
        <p14:creationId xmlns="" xmlns:p14="http://schemas.microsoft.com/office/powerpoint/2010/main" val="257646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agenda letting participants know that this is the pathway they will travel in order accomplish the outcomes discussed earlier. Note that in addition to the 45 minute break for lunch there will also be a morning and afternoon break. Emphasize the importance of coming back from breaks on time to ensure enough time to complete all the work of the day.</a:t>
            </a:r>
          </a:p>
        </p:txBody>
      </p:sp>
      <p:sp>
        <p:nvSpPr>
          <p:cNvPr id="1361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361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B8E3411-EFBF-4FCB-866D-F106F036A656}"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361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61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D34C6E-B6B7-4E28-9B83-09471AD03AE0}" type="slidenum">
              <a:rPr lang="en-US">
                <a:solidFill>
                  <a:prstClr val="black"/>
                </a:solidFill>
                <a:latin typeface="Arial" pitchFamily="34" charset="0"/>
              </a:rPr>
              <a:pPr/>
              <a:t>4</a:t>
            </a:fld>
            <a:endParaRPr lang="en-US">
              <a:solidFill>
                <a:prstClr val="black"/>
              </a:solidFill>
              <a:latin typeface="Arial" pitchFamily="34" charset="0"/>
            </a:endParaRPr>
          </a:p>
        </p:txBody>
      </p:sp>
    </p:spTree>
    <p:extLst>
      <p:ext uri="{BB962C8B-B14F-4D97-AF65-F5344CB8AC3E}">
        <p14:creationId xmlns="" xmlns:p14="http://schemas.microsoft.com/office/powerpoint/2010/main" val="28200507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SMP4: </a:t>
            </a:r>
            <a:r>
              <a:rPr lang="en-US" dirty="0" smtClean="0"/>
              <a:t>Review the instructional supports on the slide. When you get to the last point ask participants if they have heard of a C-R-A approach? If some have, ask them to explain this approach to the others. If no one has, explain that it is a continuum that they should use with students as they work through problems. Start with the </a:t>
            </a:r>
            <a:r>
              <a:rPr lang="en-US" i="1" dirty="0" smtClean="0"/>
              <a:t>concrete</a:t>
            </a:r>
            <a:r>
              <a:rPr lang="en-US" dirty="0" smtClean="0"/>
              <a:t> (C) such as using counters or cubes, move to the </a:t>
            </a:r>
            <a:r>
              <a:rPr lang="en-US" i="1" dirty="0" smtClean="0"/>
              <a:t>representational </a:t>
            </a:r>
            <a:r>
              <a:rPr lang="en-US" i="0" dirty="0" smtClean="0"/>
              <a:t>(R) </a:t>
            </a:r>
            <a:r>
              <a:rPr lang="en-US" dirty="0" smtClean="0"/>
              <a:t>such as pictures and drawings (things you have to create on paper that you cannot hold in your hand and physically manipulate), and then to the </a:t>
            </a:r>
            <a:r>
              <a:rPr lang="en-US" i="1" dirty="0" smtClean="0"/>
              <a:t>abstract</a:t>
            </a:r>
            <a:r>
              <a:rPr lang="en-US" dirty="0" smtClean="0"/>
              <a:t>  (A) using mathematical symbols. As students work through problems they can go back and forth on this continuum. For example, if a student is having trouble at the abstract stage, go back a stage until they are successful and then move forward again. </a:t>
            </a:r>
            <a:endParaRPr lang="en-US" b="1" dirty="0" smtClean="0"/>
          </a:p>
        </p:txBody>
      </p:sp>
      <p:sp>
        <p:nvSpPr>
          <p:cNvPr id="17510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7510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42F167D-DD99-4987-B07F-7804FBD4D9ED}"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7511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7511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F49330-72B2-45D3-A799-32A7ED589C6A}" type="slidenum">
              <a:rPr lang="en-US">
                <a:solidFill>
                  <a:prstClr val="black"/>
                </a:solidFill>
                <a:latin typeface="Arial" pitchFamily="34" charset="0"/>
              </a:rPr>
              <a:pPr/>
              <a:t>40</a:t>
            </a:fld>
            <a:endParaRPr lang="en-US">
              <a:solidFill>
                <a:prstClr val="black"/>
              </a:solidFill>
              <a:latin typeface="Arial" pitchFamily="34" charset="0"/>
            </a:endParaRPr>
          </a:p>
        </p:txBody>
      </p:sp>
    </p:spTree>
    <p:extLst>
      <p:ext uri="{BB962C8B-B14F-4D97-AF65-F5344CB8AC3E}">
        <p14:creationId xmlns="" xmlns:p14="http://schemas.microsoft.com/office/powerpoint/2010/main" val="2880482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SMP4: </a:t>
            </a:r>
            <a:r>
              <a:rPr lang="en-US" dirty="0" smtClean="0"/>
              <a:t>Go over the ‘I Can’ statements on the slide. Ask participants if they would add anything to the list that would make these statements more grade level specific. After volunteers have given their statements, move to the next practice. </a:t>
            </a:r>
            <a:endParaRPr lang="en-US" b="1" dirty="0" smtClean="0"/>
          </a:p>
        </p:txBody>
      </p:sp>
      <p:sp>
        <p:nvSpPr>
          <p:cNvPr id="17613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7613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F4CFA4DB-D8A3-4277-BF7A-6A87E8DA636A}"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7613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7613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4930FF-6B41-4806-AF50-735BA563796B}" type="slidenum">
              <a:rPr lang="en-US">
                <a:solidFill>
                  <a:prstClr val="black"/>
                </a:solidFill>
                <a:latin typeface="Arial" pitchFamily="34" charset="0"/>
              </a:rPr>
              <a:pPr/>
              <a:t>41</a:t>
            </a:fld>
            <a:endParaRPr lang="en-US">
              <a:solidFill>
                <a:prstClr val="black"/>
              </a:solidFill>
              <a:latin typeface="Arial" pitchFamily="34" charset="0"/>
            </a:endParaRPr>
          </a:p>
        </p:txBody>
      </p:sp>
    </p:spTree>
    <p:extLst>
      <p:ext uri="{BB962C8B-B14F-4D97-AF65-F5344CB8AC3E}">
        <p14:creationId xmlns="" xmlns:p14="http://schemas.microsoft.com/office/powerpoint/2010/main" val="719825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Two Sentence Summary: </a:t>
            </a:r>
            <a:r>
              <a:rPr lang="en-US" dirty="0" smtClean="0"/>
              <a:t>Around the room, hang pieces of chart paper that are labeled with the first four practices. There will need to be three pieces of chart paper per practice. On the first sheet divide the space in half so that K and 1</a:t>
            </a:r>
            <a:r>
              <a:rPr lang="en-US" baseline="30000" dirty="0" smtClean="0"/>
              <a:t>st</a:t>
            </a:r>
            <a:r>
              <a:rPr lang="en-US" dirty="0" smtClean="0"/>
              <a:t> grade each have half of the piece on which to write their summary, 2</a:t>
            </a:r>
            <a:r>
              <a:rPr lang="en-US" baseline="30000" dirty="0" smtClean="0"/>
              <a:t>nd</a:t>
            </a:r>
            <a:r>
              <a:rPr lang="en-US" dirty="0" smtClean="0"/>
              <a:t> grade and 3</a:t>
            </a:r>
            <a:r>
              <a:rPr lang="en-US" baseline="30000" dirty="0" smtClean="0"/>
              <a:t>rd</a:t>
            </a:r>
            <a:r>
              <a:rPr lang="en-US" dirty="0" smtClean="0"/>
              <a:t> grade on the second sheet, and 4</a:t>
            </a:r>
            <a:r>
              <a:rPr lang="en-US" baseline="30000" dirty="0" smtClean="0"/>
              <a:t>th</a:t>
            </a:r>
            <a:r>
              <a:rPr lang="en-US" dirty="0" smtClean="0"/>
              <a:t> and 5</a:t>
            </a:r>
            <a:r>
              <a:rPr lang="en-US" baseline="30000" dirty="0" smtClean="0"/>
              <a:t>th</a:t>
            </a:r>
            <a:r>
              <a:rPr lang="en-US" dirty="0" smtClean="0"/>
              <a:t> on the third sheet. Allow participants </a:t>
            </a:r>
            <a:r>
              <a:rPr lang="en-US" b="1" dirty="0" smtClean="0"/>
              <a:t>10 minutes </a:t>
            </a:r>
            <a:r>
              <a:rPr lang="en-US" dirty="0" smtClean="0"/>
              <a:t> to complete this portion of the activity and then move on to the last four practices. </a:t>
            </a:r>
            <a:endParaRPr lang="en-US" b="1" dirty="0" smtClean="0"/>
          </a:p>
        </p:txBody>
      </p:sp>
      <p:sp>
        <p:nvSpPr>
          <p:cNvPr id="177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EFBD47-6259-44BB-92D3-4ACD6E0A71C0}" type="slidenum">
              <a:rPr lang="en-US">
                <a:solidFill>
                  <a:prstClr val="black"/>
                </a:solidFill>
                <a:latin typeface="Arial" pitchFamily="34" charset="0"/>
              </a:rPr>
              <a:pPr/>
              <a:t>42</a:t>
            </a:fld>
            <a:endParaRPr lang="en-US">
              <a:solidFill>
                <a:prstClr val="black"/>
              </a:solidFill>
              <a:latin typeface="Arial" pitchFamily="34" charset="0"/>
            </a:endParaRPr>
          </a:p>
        </p:txBody>
      </p:sp>
    </p:spTree>
    <p:extLst>
      <p:ext uri="{BB962C8B-B14F-4D97-AF65-F5344CB8AC3E}">
        <p14:creationId xmlns="" xmlns:p14="http://schemas.microsoft.com/office/powerpoint/2010/main" val="3146829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SMP5:</a:t>
            </a:r>
            <a:r>
              <a:rPr lang="en-US" dirty="0" smtClean="0"/>
              <a:t> Have participants brainstorm a list of the tools that students have available to them in and out of the classroom and chart their responses. If not brought up by participants, suggest tools such as tens frames, number lines, word walls, multiplication charts, their own previous work (fraction scripts, etc). These are things that we may not normally think of as tools but that can be used strategically when solving problems.</a:t>
            </a:r>
            <a:endParaRPr lang="en-US" b="1" dirty="0" smtClean="0"/>
          </a:p>
        </p:txBody>
      </p:sp>
      <p:sp>
        <p:nvSpPr>
          <p:cNvPr id="178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4381A1-CA5A-4C23-899A-B2A27557BD2D}" type="slidenum">
              <a:rPr lang="en-US">
                <a:solidFill>
                  <a:prstClr val="black"/>
                </a:solidFill>
                <a:latin typeface="Arial" pitchFamily="34" charset="0"/>
              </a:rPr>
              <a:pPr/>
              <a:t>43</a:t>
            </a:fld>
            <a:endParaRPr lang="en-US">
              <a:solidFill>
                <a:prstClr val="black"/>
              </a:solidFill>
              <a:latin typeface="Arial" pitchFamily="34" charset="0"/>
            </a:endParaRPr>
          </a:p>
        </p:txBody>
      </p:sp>
    </p:spTree>
    <p:extLst>
      <p:ext uri="{BB962C8B-B14F-4D97-AF65-F5344CB8AC3E}">
        <p14:creationId xmlns="" xmlns:p14="http://schemas.microsoft.com/office/powerpoint/2010/main" val="2484904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charset="-128"/>
              </a:rPr>
              <a:t>SMP5: </a:t>
            </a:r>
            <a:r>
              <a:rPr lang="en-US" dirty="0" smtClean="0">
                <a:ea typeface="ＭＳ Ｐゴシック" charset="-128"/>
              </a:rPr>
              <a:t>Review the points on the slide and ask participants to determine which problem from the Problem Set most closely aligns with this practice. </a:t>
            </a:r>
            <a:endParaRPr lang="en-US" b="1" dirty="0" smtClean="0"/>
          </a:p>
        </p:txBody>
      </p:sp>
      <p:sp>
        <p:nvSpPr>
          <p:cNvPr id="12595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ea typeface="ＭＳ Ｐゴシック" charset="-128"/>
              </a:rPr>
              <a:t>Public Consulting Group</a:t>
            </a:r>
          </a:p>
        </p:txBody>
      </p:sp>
      <p:sp>
        <p:nvSpPr>
          <p:cNvPr id="125957" name="Date Placeholder 4"/>
          <p:cNvSpPr>
            <a:spLocks noGrp="1"/>
          </p:cNvSpPr>
          <p:nvPr>
            <p:ph type="dt" sz="quarter" idx="1"/>
          </p:nvPr>
        </p:nvSpPr>
        <p:spPr bwMode="auto">
          <a:noFill/>
          <a:ln>
            <a:miter lim="800000"/>
            <a:headEnd/>
            <a:tailEnd/>
          </a:ln>
        </p:spPr>
        <p:txBody>
          <a:bodyPr/>
          <a:lstStyle/>
          <a:p>
            <a:fld id="{185C9A86-9973-41F6-BBC2-7996E2E78C4D}" type="datetime1">
              <a:rPr lang="en-US">
                <a:solidFill>
                  <a:prstClr val="black"/>
                </a:solidFill>
              </a:rPr>
              <a:pPr/>
              <a:t>3/6/2014</a:t>
            </a:fld>
            <a:endParaRPr lang="en-US">
              <a:solidFill>
                <a:prstClr val="black"/>
              </a:solidFill>
            </a:endParaRPr>
          </a:p>
        </p:txBody>
      </p:sp>
      <p:sp>
        <p:nvSpPr>
          <p:cNvPr id="1259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ea typeface="ＭＳ Ｐゴシック" charset="-128"/>
              </a:rPr>
              <a:t>www.publicconsultinggroup.com</a:t>
            </a:r>
          </a:p>
        </p:txBody>
      </p:sp>
      <p:sp>
        <p:nvSpPr>
          <p:cNvPr id="125959" name="Slide Number Placeholder 6"/>
          <p:cNvSpPr>
            <a:spLocks noGrp="1"/>
          </p:cNvSpPr>
          <p:nvPr>
            <p:ph type="sldNum" sz="quarter" idx="5"/>
          </p:nvPr>
        </p:nvSpPr>
        <p:spPr bwMode="auto">
          <a:noFill/>
          <a:ln>
            <a:miter lim="800000"/>
            <a:headEnd/>
            <a:tailEnd/>
          </a:ln>
        </p:spPr>
        <p:txBody>
          <a:bodyPr/>
          <a:lstStyle/>
          <a:p>
            <a:fld id="{B24A7B9A-14EB-463F-89AE-BB37A3E99AFF}" type="slidenum">
              <a:rPr lang="en-US">
                <a:solidFill>
                  <a:prstClr val="black"/>
                </a:solidFill>
              </a:rPr>
              <a:pPr/>
              <a:t>44</a:t>
            </a:fld>
            <a:endParaRPr lang="en-US">
              <a:solidFill>
                <a:prstClr val="black"/>
              </a:solidFill>
            </a:endParaRPr>
          </a:p>
        </p:txBody>
      </p:sp>
    </p:spTree>
    <p:extLst>
      <p:ext uri="{BB962C8B-B14F-4D97-AF65-F5344CB8AC3E}">
        <p14:creationId xmlns="" xmlns:p14="http://schemas.microsoft.com/office/powerpoint/2010/main" val="1883104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SMP5: </a:t>
            </a:r>
            <a:r>
              <a:rPr lang="en-US" dirty="0" smtClean="0"/>
              <a:t>Now that participants have had practice looking at four other problems and determining the alignment to the practices, have them talk for a moment at their tables and determine why this problem was chosen to represent the practice of </a:t>
            </a:r>
            <a:r>
              <a:rPr lang="en-US" i="1" dirty="0" smtClean="0"/>
              <a:t>Use appropriate tools strategically</a:t>
            </a:r>
            <a:r>
              <a:rPr lang="en-US" dirty="0" smtClean="0"/>
              <a:t>. As participants talk, points that you will want to listen for—and raise if not mentioned—include: </a:t>
            </a:r>
          </a:p>
          <a:p>
            <a:pPr>
              <a:spcBef>
                <a:spcPct val="0"/>
              </a:spcBef>
              <a:buFontTx/>
              <a:buChar char="•"/>
            </a:pPr>
            <a:r>
              <a:rPr lang="en-US" dirty="0" smtClean="0"/>
              <a:t>To solve this problem without using common denominators or decimals will require most students to find some sort of tool with which to compare the size of these fractions. This can be in the form of pattern blocks, fraction strips, number lines, etc. </a:t>
            </a:r>
          </a:p>
          <a:p>
            <a:pPr>
              <a:spcBef>
                <a:spcPct val="0"/>
              </a:spcBef>
              <a:buFontTx/>
              <a:buChar char="•"/>
            </a:pPr>
            <a:r>
              <a:rPr lang="en-US" dirty="0" smtClean="0"/>
              <a:t>There are those students that may be able to skip the tool by using common numerators or by reasoning about the size of the fractions. However, most will still need a tool at this point in their mathematical development. </a:t>
            </a:r>
          </a:p>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Note to facilitator:</a:t>
            </a:r>
            <a:r>
              <a:rPr lang="en-US" b="1" baseline="0" dirty="0" smtClean="0"/>
              <a:t> </a:t>
            </a:r>
            <a:r>
              <a:rPr lang="en-US" b="0" baseline="0" dirty="0" smtClean="0"/>
              <a:t>S</a:t>
            </a:r>
            <a:r>
              <a:rPr lang="en-US" sz="1200" b="0" kern="1200" dirty="0" smtClean="0">
                <a:solidFill>
                  <a:schemeClr val="tx1"/>
                </a:solidFill>
                <a:latin typeface="+mn-lt"/>
                <a:ea typeface="+mn-ea"/>
                <a:cs typeface="+mn-cs"/>
              </a:rPr>
              <a:t>o</a:t>
            </a:r>
            <a:r>
              <a:rPr lang="en-US" sz="1200" kern="1200" dirty="0" smtClean="0">
                <a:solidFill>
                  <a:schemeClr val="tx1"/>
                </a:solidFill>
                <a:latin typeface="+mn-lt"/>
                <a:ea typeface="+mn-ea"/>
                <a:cs typeface="+mn-cs"/>
              </a:rPr>
              <a:t>me problems, such as this one, have restrictions put in because participants are solving these as adults and they may automatically go straight to an algorithmic solution. Students may not know these ways, thus the need for the restrictions. </a:t>
            </a:r>
            <a:endParaRPr lang="en-US" b="1" dirty="0" smtClean="0"/>
          </a:p>
        </p:txBody>
      </p:sp>
      <p:sp>
        <p:nvSpPr>
          <p:cNvPr id="1802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02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FC62CD39-927A-4C38-B154-BFA5BB5ADED7}"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802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02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D02635-11CD-4E72-B4FE-9AD6E4AFB8CE}" type="slidenum">
              <a:rPr lang="en-US">
                <a:solidFill>
                  <a:prstClr val="black"/>
                </a:solidFill>
                <a:latin typeface="Arial" pitchFamily="34" charset="0"/>
              </a:rPr>
              <a:pPr/>
              <a:t>45</a:t>
            </a:fld>
            <a:endParaRPr lang="en-US">
              <a:solidFill>
                <a:prstClr val="black"/>
              </a:solidFill>
              <a:latin typeface="Arial" pitchFamily="34" charset="0"/>
            </a:endParaRPr>
          </a:p>
        </p:txBody>
      </p:sp>
    </p:spTree>
    <p:extLst>
      <p:ext uri="{BB962C8B-B14F-4D97-AF65-F5344CB8AC3E}">
        <p14:creationId xmlns="" xmlns:p14="http://schemas.microsoft.com/office/powerpoint/2010/main" val="819008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SMP5: </a:t>
            </a:r>
            <a:r>
              <a:rPr lang="en-US" dirty="0" smtClean="0"/>
              <a:t>Review the instructional supports on the slide.</a:t>
            </a:r>
            <a:endParaRPr lang="en-US" b="1" dirty="0" smtClean="0"/>
          </a:p>
        </p:txBody>
      </p:sp>
      <p:sp>
        <p:nvSpPr>
          <p:cNvPr id="18125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125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ABCCE4E-212C-4836-812A-9A2A3F09EE6F}"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8125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125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50027C-5D35-41EF-B2B4-6D01F38E88D5}" type="slidenum">
              <a:rPr lang="en-US">
                <a:solidFill>
                  <a:prstClr val="black"/>
                </a:solidFill>
                <a:latin typeface="Arial" pitchFamily="34" charset="0"/>
              </a:rPr>
              <a:pPr/>
              <a:t>46</a:t>
            </a:fld>
            <a:endParaRPr lang="en-US">
              <a:solidFill>
                <a:prstClr val="black"/>
              </a:solidFill>
              <a:latin typeface="Arial" pitchFamily="34" charset="0"/>
            </a:endParaRPr>
          </a:p>
        </p:txBody>
      </p:sp>
    </p:spTree>
    <p:extLst>
      <p:ext uri="{BB962C8B-B14F-4D97-AF65-F5344CB8AC3E}">
        <p14:creationId xmlns="" xmlns:p14="http://schemas.microsoft.com/office/powerpoint/2010/main" val="29300354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SMP5: </a:t>
            </a:r>
            <a:r>
              <a:rPr lang="en-US" dirty="0" smtClean="0"/>
              <a:t>Review the ‘I Can’ statements on the slide and ask participants if they want to add anything to make these grade level specific. Ask for volunteers to share their thoughts and then move to the next practice. </a:t>
            </a:r>
            <a:endParaRPr lang="en-US" b="1" dirty="0" smtClean="0"/>
          </a:p>
        </p:txBody>
      </p:sp>
      <p:sp>
        <p:nvSpPr>
          <p:cNvPr id="1822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22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521A682-A4C1-4E22-B6AC-6FB62D61F8A0}"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822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22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29709C-4155-499C-BE77-B13420FA6CF7}" type="slidenum">
              <a:rPr lang="en-US">
                <a:solidFill>
                  <a:prstClr val="black"/>
                </a:solidFill>
                <a:latin typeface="Arial" pitchFamily="34" charset="0"/>
              </a:rPr>
              <a:pPr/>
              <a:t>47</a:t>
            </a:fld>
            <a:endParaRPr lang="en-US">
              <a:solidFill>
                <a:prstClr val="black"/>
              </a:solidFill>
              <a:latin typeface="Arial" pitchFamily="34" charset="0"/>
            </a:endParaRPr>
          </a:p>
        </p:txBody>
      </p:sp>
    </p:spTree>
    <p:extLst>
      <p:ext uri="{BB962C8B-B14F-4D97-AF65-F5344CB8AC3E}">
        <p14:creationId xmlns="" xmlns:p14="http://schemas.microsoft.com/office/powerpoint/2010/main" val="34355385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SMP6: </a:t>
            </a:r>
            <a:r>
              <a:rPr lang="en-US" dirty="0" smtClean="0"/>
              <a:t>Review the two points on the slide. Explain that while we have to focus much of our attention on how students think and reason within mathematics, we do still want them to be precise as well. </a:t>
            </a:r>
            <a:endParaRPr lang="en-US" b="1" dirty="0" smtClean="0"/>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F8F9AB-1DB4-4713-BD80-797E05D8F376}" type="slidenum">
              <a:rPr lang="en-US">
                <a:solidFill>
                  <a:prstClr val="black"/>
                </a:solidFill>
                <a:latin typeface="Arial" pitchFamily="34" charset="0"/>
              </a:rPr>
              <a:pPr/>
              <a:t>48</a:t>
            </a:fld>
            <a:endParaRPr lang="en-US">
              <a:solidFill>
                <a:prstClr val="black"/>
              </a:solidFill>
              <a:latin typeface="Arial" pitchFamily="34" charset="0"/>
            </a:endParaRPr>
          </a:p>
        </p:txBody>
      </p:sp>
    </p:spTree>
    <p:extLst>
      <p:ext uri="{BB962C8B-B14F-4D97-AF65-F5344CB8AC3E}">
        <p14:creationId xmlns="" xmlns:p14="http://schemas.microsoft.com/office/powerpoint/2010/main" val="21759761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SMP6: </a:t>
            </a:r>
            <a:r>
              <a:rPr lang="en-US" dirty="0" smtClean="0"/>
              <a:t>Review the points on the slide. </a:t>
            </a:r>
            <a:endParaRPr lang="en-US" b="1" dirty="0" smtClean="0"/>
          </a:p>
        </p:txBody>
      </p:sp>
      <p:sp>
        <p:nvSpPr>
          <p:cNvPr id="1843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43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18EF195-DA22-43E9-B433-0C97A2C64D26}"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843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43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459500-FC0D-4604-BFFE-12C1CF0D05FB}" type="slidenum">
              <a:rPr lang="en-US">
                <a:solidFill>
                  <a:prstClr val="black"/>
                </a:solidFill>
                <a:latin typeface="Arial" pitchFamily="34" charset="0"/>
              </a:rPr>
              <a:pPr/>
              <a:t>49</a:t>
            </a:fld>
            <a:endParaRPr lang="en-US">
              <a:solidFill>
                <a:prstClr val="black"/>
              </a:solidFill>
              <a:latin typeface="Arial" pitchFamily="34" charset="0"/>
            </a:endParaRPr>
          </a:p>
        </p:txBody>
      </p:sp>
    </p:spTree>
    <p:extLst>
      <p:ext uri="{BB962C8B-B14F-4D97-AF65-F5344CB8AC3E}">
        <p14:creationId xmlns="" xmlns:p14="http://schemas.microsoft.com/office/powerpoint/2010/main" val="65794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will be a short self-assessment, which will be found in the Participant Guide on </a:t>
            </a:r>
            <a:r>
              <a:rPr lang="en-US" b="1" dirty="0" smtClean="0"/>
              <a:t>page 5.</a:t>
            </a:r>
            <a:r>
              <a:rPr lang="en-US" dirty="0" smtClean="0"/>
              <a:t> It will assess where the coaches are now with understanding the implementing the Standards for Mathematical Practice. The participants will complete the same assessment at the end of the session. </a:t>
            </a:r>
            <a:r>
              <a:rPr lang="en-US" b="1" dirty="0" smtClean="0"/>
              <a:t>Allow 3-4 minutes to complete.</a:t>
            </a:r>
            <a:endParaRPr lang="en-US" dirty="0" smtClean="0"/>
          </a:p>
        </p:txBody>
      </p:sp>
      <p:sp>
        <p:nvSpPr>
          <p:cNvPr id="1372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372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18121AA-0325-4E14-BDE1-2EAE263EAB61}"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372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722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76FE76-AC6A-4604-99FB-6B2232888865}" type="slidenum">
              <a:rPr lang="en-US">
                <a:solidFill>
                  <a:prstClr val="black"/>
                </a:solidFill>
                <a:latin typeface="Arial" pitchFamily="34" charset="0"/>
              </a:rPr>
              <a:pPr/>
              <a:t>5</a:t>
            </a:fld>
            <a:endParaRPr lang="en-US">
              <a:solidFill>
                <a:prstClr val="black"/>
              </a:solidFill>
              <a:latin typeface="Arial" pitchFamily="34" charset="0"/>
            </a:endParaRPr>
          </a:p>
        </p:txBody>
      </p:sp>
    </p:spTree>
    <p:extLst>
      <p:ext uri="{BB962C8B-B14F-4D97-AF65-F5344CB8AC3E}">
        <p14:creationId xmlns="" xmlns:p14="http://schemas.microsoft.com/office/powerpoint/2010/main" val="3347170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SMP6: </a:t>
            </a:r>
            <a:r>
              <a:rPr lang="en-US" dirty="0" smtClean="0"/>
              <a:t>Have participants work for 3 minutes in their small group to determine what specific academic language/terms students would need to attend to when answering these questions from the Problem Set.</a:t>
            </a:r>
            <a:endParaRPr lang="en-US" b="1" dirty="0" smtClean="0"/>
          </a:p>
        </p:txBody>
      </p:sp>
      <p:sp>
        <p:nvSpPr>
          <p:cNvPr id="18534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534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DFAB5C66-D6D8-4257-939C-86B30365156B}"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8535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535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FAFA35-F5A4-4C66-BD12-03C14C641F3A}" type="slidenum">
              <a:rPr lang="en-US">
                <a:solidFill>
                  <a:prstClr val="black"/>
                </a:solidFill>
                <a:latin typeface="Arial" pitchFamily="34" charset="0"/>
              </a:rPr>
              <a:pPr/>
              <a:t>50</a:t>
            </a:fld>
            <a:endParaRPr lang="en-US">
              <a:solidFill>
                <a:prstClr val="black"/>
              </a:solidFill>
              <a:latin typeface="Arial" pitchFamily="34" charset="0"/>
            </a:endParaRPr>
          </a:p>
        </p:txBody>
      </p:sp>
    </p:spTree>
    <p:extLst>
      <p:ext uri="{BB962C8B-B14F-4D97-AF65-F5344CB8AC3E}">
        <p14:creationId xmlns="" xmlns:p14="http://schemas.microsoft.com/office/powerpoint/2010/main" val="10138797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SMP6: </a:t>
            </a:r>
            <a:r>
              <a:rPr lang="en-US" dirty="0" smtClean="0"/>
              <a:t>Review the instructional supports on the slide. </a:t>
            </a:r>
            <a:endParaRPr lang="en-US" b="1" dirty="0" smtClean="0"/>
          </a:p>
        </p:txBody>
      </p:sp>
      <p:sp>
        <p:nvSpPr>
          <p:cNvPr id="1863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63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4FBE4E24-5375-44D9-98D0-04FD9C1F6C33}"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863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637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7F6AFE-06F4-4255-886F-6929F6959A76}" type="slidenum">
              <a:rPr lang="en-US">
                <a:solidFill>
                  <a:prstClr val="black"/>
                </a:solidFill>
                <a:latin typeface="Arial" pitchFamily="34" charset="0"/>
              </a:rPr>
              <a:pPr/>
              <a:t>51</a:t>
            </a:fld>
            <a:endParaRPr lang="en-US">
              <a:solidFill>
                <a:prstClr val="black"/>
              </a:solidFill>
              <a:latin typeface="Arial" pitchFamily="34" charset="0"/>
            </a:endParaRPr>
          </a:p>
        </p:txBody>
      </p:sp>
    </p:spTree>
    <p:extLst>
      <p:ext uri="{BB962C8B-B14F-4D97-AF65-F5344CB8AC3E}">
        <p14:creationId xmlns="" xmlns:p14="http://schemas.microsoft.com/office/powerpoint/2010/main" val="10882284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SMP6: </a:t>
            </a:r>
            <a:r>
              <a:rPr lang="en-US" dirty="0" smtClean="0"/>
              <a:t>Review the ‘I Can’ statements on the slide and ask participants if they would add any to the slide to make them more grade level specific. After volunteers make suggestions, move to the next practice. </a:t>
            </a:r>
          </a:p>
        </p:txBody>
      </p:sp>
      <p:sp>
        <p:nvSpPr>
          <p:cNvPr id="1873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73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2D3491B6-F940-480D-BD31-315C4424C9AF}"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873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73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7B6845-A09E-4BF0-8846-9D9B053B36AB}" type="slidenum">
              <a:rPr lang="en-US">
                <a:solidFill>
                  <a:prstClr val="black"/>
                </a:solidFill>
                <a:latin typeface="Arial" pitchFamily="34" charset="0"/>
              </a:rPr>
              <a:pPr/>
              <a:t>52</a:t>
            </a:fld>
            <a:endParaRPr lang="en-US">
              <a:solidFill>
                <a:prstClr val="black"/>
              </a:solidFill>
              <a:latin typeface="Arial" pitchFamily="34" charset="0"/>
            </a:endParaRPr>
          </a:p>
        </p:txBody>
      </p:sp>
    </p:spTree>
    <p:extLst>
      <p:ext uri="{BB962C8B-B14F-4D97-AF65-F5344CB8AC3E}">
        <p14:creationId xmlns="" xmlns:p14="http://schemas.microsoft.com/office/powerpoint/2010/main" val="15866172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SMP7: </a:t>
            </a:r>
            <a:r>
              <a:rPr lang="en-US" dirty="0" smtClean="0"/>
              <a:t>Ask participants to think about the question on the slide and in their table groups try to come up with an answer to describe structure in mathematics. If participants struggle with this let them know that its ok. Practice 7 and 8 are the two of the most difficult Practices for teachers to visualize. This is due in part to the language that is used within the Practice which doesn’t always align to the language that would be used at the elementary level. An example to give participants of </a:t>
            </a:r>
            <a:r>
              <a:rPr lang="en-US" i="1" dirty="0" smtClean="0"/>
              <a:t>structure</a:t>
            </a:r>
            <a:r>
              <a:rPr lang="en-US" dirty="0" smtClean="0"/>
              <a:t> is base ten. Ask participants to think about how our number system is built off of base ten and all of the ‘things’ that we can do in mathematics because of our base ten structure. When </a:t>
            </a:r>
            <a:r>
              <a:rPr lang="en-US" i="1" dirty="0" smtClean="0"/>
              <a:t>students look for and make use of structure</a:t>
            </a:r>
            <a:r>
              <a:rPr lang="en-US" dirty="0" smtClean="0"/>
              <a:t>, they can see the systems of ‘10s’ in place value or understand regrouping based on 10s. The next four slides will help to better describe this Practice. Also note that we will return to these two Practices when we look at the content standards in Module 6. </a:t>
            </a:r>
            <a:endParaRPr lang="en-US" b="1" dirty="0" smtClean="0"/>
          </a:p>
        </p:txBody>
      </p:sp>
      <p:sp>
        <p:nvSpPr>
          <p:cNvPr id="188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2D7AB7-19F7-41D8-9FFD-7EC30AA67B7B}" type="slidenum">
              <a:rPr lang="en-US">
                <a:solidFill>
                  <a:prstClr val="black"/>
                </a:solidFill>
                <a:latin typeface="Arial" pitchFamily="34" charset="0"/>
              </a:rPr>
              <a:pPr/>
              <a:t>53</a:t>
            </a:fld>
            <a:endParaRPr lang="en-US">
              <a:solidFill>
                <a:prstClr val="black"/>
              </a:solidFill>
              <a:latin typeface="Arial" pitchFamily="34" charset="0"/>
            </a:endParaRPr>
          </a:p>
        </p:txBody>
      </p:sp>
    </p:spTree>
    <p:extLst>
      <p:ext uri="{BB962C8B-B14F-4D97-AF65-F5344CB8AC3E}">
        <p14:creationId xmlns="" xmlns:p14="http://schemas.microsoft.com/office/powerpoint/2010/main" val="42198962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SMP7: </a:t>
            </a:r>
            <a:r>
              <a:rPr lang="en-US" dirty="0" smtClean="0"/>
              <a:t>Review the points on the slide. Use the example to further describe the idea of using structure. Students use structure when they understand that 8 x 7 is the same as 5 x 7 plus 3 x 7. </a:t>
            </a:r>
            <a:endParaRPr lang="en-US" b="1" dirty="0" smtClean="0"/>
          </a:p>
        </p:txBody>
      </p:sp>
      <p:sp>
        <p:nvSpPr>
          <p:cNvPr id="18944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8944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F4005AFB-AE5E-4AF7-B811-C39BB39785F3}"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8944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8944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BE54C7-275C-41B1-A3AA-A53CA0519FFE}" type="slidenum">
              <a:rPr lang="en-US">
                <a:solidFill>
                  <a:prstClr val="black"/>
                </a:solidFill>
                <a:latin typeface="Arial" pitchFamily="34" charset="0"/>
              </a:rPr>
              <a:pPr/>
              <a:t>54</a:t>
            </a:fld>
            <a:endParaRPr lang="en-US">
              <a:solidFill>
                <a:prstClr val="black"/>
              </a:solidFill>
              <a:latin typeface="Arial" pitchFamily="34" charset="0"/>
            </a:endParaRPr>
          </a:p>
        </p:txBody>
      </p:sp>
    </p:spTree>
    <p:extLst>
      <p:ext uri="{BB962C8B-B14F-4D97-AF65-F5344CB8AC3E}">
        <p14:creationId xmlns="" xmlns:p14="http://schemas.microsoft.com/office/powerpoint/2010/main" val="10858409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SMP7: </a:t>
            </a:r>
            <a:r>
              <a:rPr lang="en-US" dirty="0" smtClean="0"/>
              <a:t>Have participants look at their solution to this problem and determine what mathematical structure they used to solve the problem. Most responses will have to do with the use of division.</a:t>
            </a:r>
            <a:endParaRPr lang="en-US" b="1" dirty="0" smtClean="0"/>
          </a:p>
        </p:txBody>
      </p:sp>
      <p:sp>
        <p:nvSpPr>
          <p:cNvPr id="19046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904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BA752A4-E309-4A27-AFA9-ABBF9DE0BF79}"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904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9047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E52EFF-11A4-46BC-B3BC-C5A538589B0E}" type="slidenum">
              <a:rPr lang="en-US">
                <a:solidFill>
                  <a:prstClr val="black"/>
                </a:solidFill>
                <a:latin typeface="Arial" pitchFamily="34" charset="0"/>
              </a:rPr>
              <a:pPr/>
              <a:t>55</a:t>
            </a:fld>
            <a:endParaRPr lang="en-US">
              <a:solidFill>
                <a:prstClr val="black"/>
              </a:solidFill>
              <a:latin typeface="Arial" pitchFamily="34" charset="0"/>
            </a:endParaRPr>
          </a:p>
        </p:txBody>
      </p:sp>
    </p:spTree>
    <p:extLst>
      <p:ext uri="{BB962C8B-B14F-4D97-AF65-F5344CB8AC3E}">
        <p14:creationId xmlns="" xmlns:p14="http://schemas.microsoft.com/office/powerpoint/2010/main" val="15775780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SMP7: </a:t>
            </a:r>
            <a:r>
              <a:rPr lang="en-US" dirty="0" smtClean="0"/>
              <a:t>Review the instructional supports on the slide. </a:t>
            </a:r>
            <a:endParaRPr lang="en-US" b="1" dirty="0" smtClean="0"/>
          </a:p>
        </p:txBody>
      </p:sp>
      <p:sp>
        <p:nvSpPr>
          <p:cNvPr id="19149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9149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6C61787E-CCC8-46CD-8F62-7644B688A23E}"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9149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9149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8F05F4-A1C1-4623-8448-5DC9E3E8936F}" type="slidenum">
              <a:rPr lang="en-US">
                <a:solidFill>
                  <a:prstClr val="black"/>
                </a:solidFill>
                <a:latin typeface="Arial" pitchFamily="34" charset="0"/>
              </a:rPr>
              <a:pPr/>
              <a:t>56</a:t>
            </a:fld>
            <a:endParaRPr lang="en-US">
              <a:solidFill>
                <a:prstClr val="black"/>
              </a:solidFill>
              <a:latin typeface="Arial" pitchFamily="34" charset="0"/>
            </a:endParaRPr>
          </a:p>
        </p:txBody>
      </p:sp>
    </p:spTree>
    <p:extLst>
      <p:ext uri="{BB962C8B-B14F-4D97-AF65-F5344CB8AC3E}">
        <p14:creationId xmlns="" xmlns:p14="http://schemas.microsoft.com/office/powerpoint/2010/main" val="18429195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SMP7: </a:t>
            </a:r>
            <a:r>
              <a:rPr lang="en-US" dirty="0" smtClean="0"/>
              <a:t>Review the ‘I Can’ statement on the slide. Ask participants to come up with at least one other statement that can be used at their grade level. After volunteers have shared their statements, move on to the final practice. </a:t>
            </a:r>
            <a:endParaRPr lang="en-US" b="1" dirty="0" smtClean="0"/>
          </a:p>
        </p:txBody>
      </p:sp>
      <p:sp>
        <p:nvSpPr>
          <p:cNvPr id="19251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9251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001FB9B-F9EE-4E42-B092-781682837244}"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925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9251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7204DB-E4E3-434D-8922-E07EAEDF11EC}" type="slidenum">
              <a:rPr lang="en-US">
                <a:solidFill>
                  <a:prstClr val="black"/>
                </a:solidFill>
                <a:latin typeface="Arial" pitchFamily="34" charset="0"/>
              </a:rPr>
              <a:pPr/>
              <a:t>57</a:t>
            </a:fld>
            <a:endParaRPr lang="en-US">
              <a:solidFill>
                <a:prstClr val="black"/>
              </a:solidFill>
              <a:latin typeface="Arial" pitchFamily="34" charset="0"/>
            </a:endParaRPr>
          </a:p>
        </p:txBody>
      </p:sp>
    </p:spTree>
    <p:extLst>
      <p:ext uri="{BB962C8B-B14F-4D97-AF65-F5344CB8AC3E}">
        <p14:creationId xmlns="" xmlns:p14="http://schemas.microsoft.com/office/powerpoint/2010/main" val="3306904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SMP8. </a:t>
            </a:r>
            <a:r>
              <a:rPr lang="en-US" dirty="0" smtClean="0"/>
              <a:t>To introduce this final, and very challenging practice, have participants think about examples they have seen of students using repeated reasoning in their classroom. This can be as simple as knowing which block comes next based on a pattern, or as complex as being able to determine a function based on the pattern seen in a table, chart, or graph. The next four slides will be used to support this practice. </a:t>
            </a:r>
            <a:endParaRPr lang="en-US" b="1" dirty="0" smtClean="0"/>
          </a:p>
        </p:txBody>
      </p:sp>
      <p:sp>
        <p:nvSpPr>
          <p:cNvPr id="193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8EC33B-324C-49F6-93C2-EF57DBC1CF1C}" type="slidenum">
              <a:rPr lang="en-US">
                <a:solidFill>
                  <a:prstClr val="black"/>
                </a:solidFill>
                <a:latin typeface="Arial" pitchFamily="34" charset="0"/>
              </a:rPr>
              <a:pPr/>
              <a:t>58</a:t>
            </a:fld>
            <a:endParaRPr lang="en-US">
              <a:solidFill>
                <a:prstClr val="black"/>
              </a:solidFill>
              <a:latin typeface="Arial" pitchFamily="34" charset="0"/>
            </a:endParaRPr>
          </a:p>
        </p:txBody>
      </p:sp>
    </p:spTree>
    <p:extLst>
      <p:ext uri="{BB962C8B-B14F-4D97-AF65-F5344CB8AC3E}">
        <p14:creationId xmlns="" xmlns:p14="http://schemas.microsoft.com/office/powerpoint/2010/main" val="7678886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SMP8: </a:t>
            </a:r>
            <a:r>
              <a:rPr lang="en-US" dirty="0" smtClean="0"/>
              <a:t>Review the points on the slide. Ask participants how students can use repeated reasoning to find the missing value in the chart. </a:t>
            </a:r>
            <a:endParaRPr lang="en-US" b="1" dirty="0" smtClean="0"/>
          </a:p>
        </p:txBody>
      </p:sp>
      <p:sp>
        <p:nvSpPr>
          <p:cNvPr id="19456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945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ACBD4632-EA9B-4ADA-8BB8-034A257B37F8}"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945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9456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34AC99-E54F-4C88-AC79-1DC4E0F68C72}" type="slidenum">
              <a:rPr lang="en-US">
                <a:solidFill>
                  <a:prstClr val="black"/>
                </a:solidFill>
                <a:latin typeface="Arial" pitchFamily="34" charset="0"/>
              </a:rPr>
              <a:pPr/>
              <a:t>59</a:t>
            </a:fld>
            <a:endParaRPr lang="en-US">
              <a:solidFill>
                <a:prstClr val="black"/>
              </a:solidFill>
              <a:latin typeface="Arial" pitchFamily="34" charset="0"/>
            </a:endParaRPr>
          </a:p>
        </p:txBody>
      </p:sp>
    </p:spTree>
    <p:extLst>
      <p:ext uri="{BB962C8B-B14F-4D97-AF65-F5344CB8AC3E}">
        <p14:creationId xmlns="" xmlns:p14="http://schemas.microsoft.com/office/powerpoint/2010/main" val="382226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3/6/2014</a:t>
            </a:fld>
            <a:endParaRPr lang="en-US"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a:t>
            </a:fld>
            <a:endParaRPr lang="en-US"/>
          </a:p>
        </p:txBody>
      </p:sp>
    </p:spTree>
    <p:extLst>
      <p:ext uri="{BB962C8B-B14F-4D97-AF65-F5344CB8AC3E}">
        <p14:creationId xmlns="" xmlns:p14="http://schemas.microsoft.com/office/powerpoint/2010/main" val="33946814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SMP8: </a:t>
            </a:r>
            <a:r>
              <a:rPr lang="en-US" dirty="0" smtClean="0"/>
              <a:t>Now challenge participants to look at Problem 5</a:t>
            </a:r>
            <a:r>
              <a:rPr lang="en-US" baseline="0" dirty="0" smtClean="0"/>
              <a:t> </a:t>
            </a:r>
            <a:r>
              <a:rPr lang="en-US" b="0" baseline="0" dirty="0" smtClean="0"/>
              <a:t>on</a:t>
            </a:r>
            <a:r>
              <a:rPr lang="en-US" b="1" baseline="0" dirty="0" smtClean="0"/>
              <a:t> page 16</a:t>
            </a:r>
            <a:r>
              <a:rPr lang="en-US" dirty="0" smtClean="0"/>
              <a:t>. Ask for those that worked this problem to share their solution. A generalization to watch for and to bring out, if not raised by participants, is that whenever you have a problem that incorporates the dividend as the divisor times some number plus half of the divisor your answer will always have a .5 in it. Have participants try this for any number they choose and see if it works. Note that problems such as this require the use of repeated reasoning.</a:t>
            </a:r>
            <a:endParaRPr lang="en-US" b="1" dirty="0" smtClean="0"/>
          </a:p>
        </p:txBody>
      </p:sp>
      <p:sp>
        <p:nvSpPr>
          <p:cNvPr id="19558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955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1D481209-11E6-4A92-B1ED-B6703BD1AEC8}"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955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9559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AF95E8-D498-41DB-AB17-6A7AD98CB93B}" type="slidenum">
              <a:rPr lang="en-US">
                <a:solidFill>
                  <a:prstClr val="black"/>
                </a:solidFill>
                <a:latin typeface="Arial" pitchFamily="34" charset="0"/>
              </a:rPr>
              <a:pPr/>
              <a:t>60</a:t>
            </a:fld>
            <a:endParaRPr lang="en-US">
              <a:solidFill>
                <a:prstClr val="black"/>
              </a:solidFill>
              <a:latin typeface="Arial" pitchFamily="34" charset="0"/>
            </a:endParaRPr>
          </a:p>
        </p:txBody>
      </p:sp>
    </p:spTree>
    <p:extLst>
      <p:ext uri="{BB962C8B-B14F-4D97-AF65-F5344CB8AC3E}">
        <p14:creationId xmlns="" xmlns:p14="http://schemas.microsoft.com/office/powerpoint/2010/main" val="4998908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SMP8: </a:t>
            </a:r>
            <a:r>
              <a:rPr lang="en-US" dirty="0" smtClean="0"/>
              <a:t>Review the instructional supports on the slide. </a:t>
            </a:r>
            <a:endParaRPr lang="en-US" b="1" dirty="0" smtClean="0"/>
          </a:p>
        </p:txBody>
      </p:sp>
      <p:sp>
        <p:nvSpPr>
          <p:cNvPr id="19661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9661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63647A83-667C-4B7F-83CD-7B7CF6F8A252}"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9661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9661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34D175-2C0E-4B5C-A5D7-F52C501C4E71}" type="slidenum">
              <a:rPr lang="en-US">
                <a:solidFill>
                  <a:prstClr val="black"/>
                </a:solidFill>
                <a:latin typeface="Arial" pitchFamily="34" charset="0"/>
              </a:rPr>
              <a:pPr/>
              <a:t>61</a:t>
            </a:fld>
            <a:endParaRPr lang="en-US">
              <a:solidFill>
                <a:prstClr val="black"/>
              </a:solidFill>
              <a:latin typeface="Arial" pitchFamily="34" charset="0"/>
            </a:endParaRPr>
          </a:p>
        </p:txBody>
      </p:sp>
    </p:spTree>
    <p:extLst>
      <p:ext uri="{BB962C8B-B14F-4D97-AF65-F5344CB8AC3E}">
        <p14:creationId xmlns="" xmlns:p14="http://schemas.microsoft.com/office/powerpoint/2010/main" val="11813232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SMP8: </a:t>
            </a:r>
            <a:r>
              <a:rPr lang="en-US" dirty="0" smtClean="0"/>
              <a:t>Review the ‘I Can’ statements on the slide ask participants one last time to modify these to make them grade level specific. Once volunteers have shared, move to the next slide. </a:t>
            </a:r>
            <a:endParaRPr lang="en-US" b="1" dirty="0" smtClean="0"/>
          </a:p>
        </p:txBody>
      </p:sp>
      <p:sp>
        <p:nvSpPr>
          <p:cNvPr id="19763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9763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4E2EAB3-CAE5-4FEF-8BC7-70C7C0594A64}"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9763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9763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2E271D-29F9-4025-8861-DA1DBFB686E2}" type="slidenum">
              <a:rPr lang="en-US">
                <a:solidFill>
                  <a:prstClr val="black"/>
                </a:solidFill>
                <a:latin typeface="Arial" pitchFamily="34" charset="0"/>
              </a:rPr>
              <a:pPr/>
              <a:t>62</a:t>
            </a:fld>
            <a:endParaRPr lang="en-US">
              <a:solidFill>
                <a:prstClr val="black"/>
              </a:solidFill>
              <a:latin typeface="Arial" pitchFamily="34" charset="0"/>
            </a:endParaRPr>
          </a:p>
        </p:txBody>
      </p:sp>
    </p:spTree>
    <p:extLst>
      <p:ext uri="{BB962C8B-B14F-4D97-AF65-F5344CB8AC3E}">
        <p14:creationId xmlns="" xmlns:p14="http://schemas.microsoft.com/office/powerpoint/2010/main" val="607578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Two Sentence Summary: </a:t>
            </a:r>
            <a:r>
              <a:rPr lang="en-US" dirty="0" smtClean="0"/>
              <a:t>Around the room, hang pieces of chart paper that are labeled with the last four practices. There will need to be three pieces of chart paper per practice. On the first sheet, divide the space in half so that K and 1</a:t>
            </a:r>
            <a:r>
              <a:rPr lang="en-US" baseline="30000" dirty="0" smtClean="0"/>
              <a:t>st</a:t>
            </a:r>
            <a:r>
              <a:rPr lang="en-US" dirty="0" smtClean="0"/>
              <a:t> grade each have half of the piece on which to write their summary, 2</a:t>
            </a:r>
            <a:r>
              <a:rPr lang="en-US" baseline="30000" dirty="0" smtClean="0"/>
              <a:t>nd</a:t>
            </a:r>
            <a:r>
              <a:rPr lang="en-US" dirty="0" smtClean="0"/>
              <a:t> grade and 3</a:t>
            </a:r>
            <a:r>
              <a:rPr lang="en-US" baseline="30000" dirty="0" smtClean="0"/>
              <a:t>rd</a:t>
            </a:r>
            <a:r>
              <a:rPr lang="en-US" dirty="0" smtClean="0"/>
              <a:t> grade on the second sheet, and 4</a:t>
            </a:r>
            <a:r>
              <a:rPr lang="en-US" baseline="30000" dirty="0" smtClean="0"/>
              <a:t>th</a:t>
            </a:r>
            <a:r>
              <a:rPr lang="en-US" dirty="0" smtClean="0"/>
              <a:t> and 5</a:t>
            </a:r>
            <a:r>
              <a:rPr lang="en-US" baseline="30000" dirty="0" smtClean="0"/>
              <a:t>th</a:t>
            </a:r>
            <a:r>
              <a:rPr lang="en-US" dirty="0" smtClean="0"/>
              <a:t> on the third sheet. Allow participants </a:t>
            </a:r>
            <a:r>
              <a:rPr lang="en-US" b="1" dirty="0" smtClean="0"/>
              <a:t>10 minutes </a:t>
            </a:r>
            <a:r>
              <a:rPr lang="en-US" dirty="0" smtClean="0"/>
              <a:t> to complete this portion of the activity. Once participants have completed their summaries, have them revisit the chart on which they gave their initial rating of understanding and ask them to change the ratings based on the last hour’s worth of work. Discuss with participants changes in their thinking, what they better understand now, and what they want to do back in their classroom.</a:t>
            </a:r>
            <a:endParaRPr lang="en-US" b="1" dirty="0" smtClean="0"/>
          </a:p>
        </p:txBody>
      </p:sp>
      <p:sp>
        <p:nvSpPr>
          <p:cNvPr id="177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EFBD47-6259-44BB-92D3-4ACD6E0A71C0}" type="slidenum">
              <a:rPr lang="en-US">
                <a:solidFill>
                  <a:prstClr val="black"/>
                </a:solidFill>
                <a:latin typeface="Arial" pitchFamily="34" charset="0"/>
              </a:rPr>
              <a:pPr/>
              <a:t>63</a:t>
            </a:fld>
            <a:endParaRPr lang="en-US">
              <a:solidFill>
                <a:prstClr val="black"/>
              </a:solidFill>
              <a:latin typeface="Arial" pitchFamily="34" charset="0"/>
            </a:endParaRPr>
          </a:p>
        </p:txBody>
      </p:sp>
    </p:spTree>
    <p:extLst>
      <p:ext uri="{BB962C8B-B14F-4D97-AF65-F5344CB8AC3E}">
        <p14:creationId xmlns="" xmlns:p14="http://schemas.microsoft.com/office/powerpoint/2010/main" val="31468298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Pause and Reflect: </a:t>
            </a:r>
            <a:r>
              <a:rPr lang="en-US" dirty="0" smtClean="0"/>
              <a:t>Allow participants two or three minutes to look back over their notes on the practices and make any needed additions. Before moving to the next slide, ask participants how they might group the standards based on the relationships they see and that we have discussed thus far. The next slide will show an example of how the practices have been grouped by some of the writers of the CCSS-Math.</a:t>
            </a:r>
            <a:endParaRPr lang="en-US" b="1" dirty="0" smtClean="0"/>
          </a:p>
        </p:txBody>
      </p:sp>
      <p:sp>
        <p:nvSpPr>
          <p:cNvPr id="199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0E83BF-F428-4249-AAD0-0ACA90A0E16F}" type="slidenum">
              <a:rPr lang="en-US">
                <a:solidFill>
                  <a:prstClr val="black"/>
                </a:solidFill>
                <a:latin typeface="Arial" pitchFamily="34" charset="0"/>
              </a:rPr>
              <a:pPr/>
              <a:t>64</a:t>
            </a:fld>
            <a:endParaRPr lang="en-US">
              <a:solidFill>
                <a:prstClr val="black"/>
              </a:solidFill>
              <a:latin typeface="Arial" pitchFamily="34" charset="0"/>
            </a:endParaRPr>
          </a:p>
        </p:txBody>
      </p:sp>
    </p:spTree>
    <p:extLst>
      <p:ext uri="{BB962C8B-B14F-4D97-AF65-F5344CB8AC3E}">
        <p14:creationId xmlns="" xmlns:p14="http://schemas.microsoft.com/office/powerpoint/2010/main" val="5480995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Finding Relationships: </a:t>
            </a:r>
            <a:r>
              <a:rPr lang="en-US" dirty="0" smtClean="0"/>
              <a:t>Explain to participants that Bill McCallum, one of the writers of the CCSS-Math, put together this chart to show how the practices can be grouped or organized based on their relationships. Ask participants if they would have grouped them differently and why. If participants are unsure of this grouping, have them look for evidence in the standards themselves that support the organization found here. Further explain that Practice 1: “Make sense of problems and persevere in solving them” and Practice 6: “Attend to precision” are considered the overarching habits of mind of mathematical thinkers. This does not mean that these two practices are somehow more important. It means that these two practices are related to each of the other six practices. If needed, go back and look at the sample problems that were completed for each of the eight practices and have participants find evidence of Practice 1 and Practice 6 in each. When participants are ready to move on, let them know that because of the relationship that Practices 1 and 6 have to the other six practices, we are going to look more in-depth at each</a:t>
            </a:r>
            <a:r>
              <a:rPr lang="en-US" baseline="0" dirty="0" smtClean="0"/>
              <a:t> of those practices</a:t>
            </a:r>
            <a:r>
              <a:rPr lang="en-US" dirty="0" smtClean="0"/>
              <a:t>. </a:t>
            </a:r>
            <a:endParaRPr lang="en-US" b="1" dirty="0" smtClean="0"/>
          </a:p>
        </p:txBody>
      </p:sp>
      <p:sp>
        <p:nvSpPr>
          <p:cNvPr id="200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58DDD1-D57B-47BC-BBDC-05DB6C835801}" type="slidenum">
              <a:rPr lang="en-US">
                <a:solidFill>
                  <a:prstClr val="black"/>
                </a:solidFill>
                <a:latin typeface="Arial" pitchFamily="34" charset="0"/>
              </a:rPr>
              <a:pPr/>
              <a:t>65</a:t>
            </a:fld>
            <a:endParaRPr lang="en-US">
              <a:solidFill>
                <a:prstClr val="black"/>
              </a:solidFill>
              <a:latin typeface="Arial" pitchFamily="34" charset="0"/>
            </a:endParaRPr>
          </a:p>
        </p:txBody>
      </p:sp>
    </p:spTree>
    <p:extLst>
      <p:ext uri="{BB962C8B-B14F-4D97-AF65-F5344CB8AC3E}">
        <p14:creationId xmlns="" xmlns:p14="http://schemas.microsoft.com/office/powerpoint/2010/main" val="22304814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3/6/2014</a:t>
            </a:fld>
            <a:endParaRPr lang="en-US"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66</a:t>
            </a:fld>
            <a:endParaRPr lang="en-US"/>
          </a:p>
        </p:txBody>
      </p:sp>
    </p:spTree>
    <p:extLst>
      <p:ext uri="{BB962C8B-B14F-4D97-AF65-F5344CB8AC3E}">
        <p14:creationId xmlns="" xmlns:p14="http://schemas.microsoft.com/office/powerpoint/2010/main" val="38854932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b="1" dirty="0" smtClean="0"/>
              <a:t>Section 4: Supporting Students to “Make sense of problems and persevere in solving them.”</a:t>
            </a:r>
            <a:endParaRPr lang="en-US" dirty="0" smtClean="0"/>
          </a:p>
          <a:p>
            <a:r>
              <a:rPr lang="en-US" dirty="0" smtClean="0"/>
              <a:t> </a:t>
            </a:r>
          </a:p>
          <a:p>
            <a:r>
              <a:rPr lang="en-US" dirty="0" smtClean="0"/>
              <a:t>Section 4:Training Objectives:</a:t>
            </a:r>
          </a:p>
          <a:p>
            <a:pPr lvl="0">
              <a:buFont typeface="Arial" pitchFamily="34" charset="0"/>
              <a:buChar char="•"/>
            </a:pPr>
            <a:r>
              <a:rPr lang="en-US" dirty="0" smtClean="0"/>
              <a:t>For participants to experience a mathematics task from a students perspective in order to gain a deeper understanding of what it means to make sense of a problem and persevere in solving it. </a:t>
            </a:r>
          </a:p>
          <a:p>
            <a:r>
              <a:rPr lang="en-US" dirty="0" smtClean="0"/>
              <a:t> </a:t>
            </a:r>
          </a:p>
          <a:p>
            <a:r>
              <a:rPr lang="en-US" dirty="0" smtClean="0"/>
              <a:t>Section 4 Outline:</a:t>
            </a:r>
          </a:p>
          <a:p>
            <a:r>
              <a:rPr lang="en-US" dirty="0" smtClean="0"/>
              <a:t>1. Participants will begin by working through  the </a:t>
            </a:r>
            <a:r>
              <a:rPr lang="en-US" i="1" dirty="0" smtClean="0"/>
              <a:t>Two Machines, One Job</a:t>
            </a:r>
            <a:r>
              <a:rPr lang="en-US" dirty="0" smtClean="0"/>
              <a:t> task. Participants will debrief the task as a large group and talk about the experience from a personal standpoint. 2. Participants will then work together to discuss what would be needed to help students make sense of this problem and to persevere in solving it. Using this information and the experience of the </a:t>
            </a:r>
            <a:r>
              <a:rPr lang="en-US" i="1" dirty="0" smtClean="0"/>
              <a:t>Two Machines, One Job</a:t>
            </a:r>
            <a:r>
              <a:rPr lang="en-US" dirty="0" smtClean="0"/>
              <a:t> task, participants  will create a description of a classroom environment that is set up to help students “</a:t>
            </a:r>
            <a:r>
              <a:rPr lang="en-US" i="1" dirty="0" smtClean="0"/>
              <a:t>Make sense of problems and persevere in solving them.”</a:t>
            </a:r>
            <a:endParaRPr lang="en-US" dirty="0" smtClean="0"/>
          </a:p>
          <a:p>
            <a:pPr>
              <a:spcBef>
                <a:spcPct val="0"/>
              </a:spcBef>
            </a:pPr>
            <a:endParaRPr lang="en-US" b="1" dirty="0" smtClean="0"/>
          </a:p>
          <a:p>
            <a:r>
              <a:rPr lang="en-US" b="1" dirty="0" smtClean="0"/>
              <a:t>Supporting Documents</a:t>
            </a:r>
            <a:endParaRPr lang="en-US" dirty="0" smtClean="0"/>
          </a:p>
          <a:p>
            <a:pPr lvl="0"/>
            <a:r>
              <a:rPr lang="en-US" dirty="0" smtClean="0"/>
              <a:t>Activity 4: Two Machines, One Job </a:t>
            </a:r>
          </a:p>
          <a:p>
            <a:r>
              <a:rPr lang="en-US" dirty="0" smtClean="0"/>
              <a:t> </a:t>
            </a:r>
          </a:p>
          <a:p>
            <a:r>
              <a:rPr lang="en-US" b="1" dirty="0" smtClean="0"/>
              <a:t>Materials</a:t>
            </a:r>
            <a:endParaRPr lang="en-US" dirty="0" smtClean="0"/>
          </a:p>
          <a:p>
            <a:pPr lvl="0"/>
            <a:r>
              <a:rPr lang="en-US" dirty="0" smtClean="0"/>
              <a:t>Chart paper, markers, tape</a:t>
            </a:r>
          </a:p>
          <a:p>
            <a:pPr>
              <a:spcBef>
                <a:spcPct val="0"/>
              </a:spcBef>
            </a:pPr>
            <a:endParaRPr lang="en-US" b="1" dirty="0" smtClean="0"/>
          </a:p>
          <a:p>
            <a:pPr>
              <a:spcBef>
                <a:spcPct val="0"/>
              </a:spcBef>
            </a:pPr>
            <a:endParaRPr lang="en-US" b="1" dirty="0" smtClean="0"/>
          </a:p>
          <a:p>
            <a:pPr>
              <a:spcBef>
                <a:spcPct val="0"/>
              </a:spcBef>
            </a:pPr>
            <a:r>
              <a:rPr lang="en-US" b="1" dirty="0" smtClean="0"/>
              <a:t>Key Implementation</a:t>
            </a:r>
            <a:r>
              <a:rPr lang="en-US" b="1" baseline="0" dirty="0" smtClean="0"/>
              <a:t> Notes:</a:t>
            </a:r>
          </a:p>
          <a:p>
            <a:pPr>
              <a:spcBef>
                <a:spcPct val="0"/>
              </a:spcBef>
            </a:pPr>
            <a:r>
              <a:rPr lang="en-US" dirty="0" smtClean="0"/>
              <a:t>In this activity participants will work a challenging problem and then discuss what information they needed in order to make sense of the problem and how they helped themselves to persevere. Note that this problem is NOT a K-5 problem. However, it was chosen in order to have participants feel, see, and understand what students go through as they work to make sense of problem and persevere in solving them. With that in mind, be sure to move throughout the room as participants work, ask questions that will help participants move forward if they get stuck, and to listen closely as groups work. Make note of interesting comments, ideas, and strategies that you will want to make sure to raise in the large group discussion. </a:t>
            </a:r>
            <a:endParaRPr lang="en-US" b="1" dirty="0" smtClean="0"/>
          </a:p>
        </p:txBody>
      </p:sp>
      <p:sp>
        <p:nvSpPr>
          <p:cNvPr id="20275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2027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1C4AAFC-C8AF-4184-A5A2-52CD5DA5891D}"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2027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20275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7421D8-27AD-493C-913A-036CB3BC90BD}" type="slidenum">
              <a:rPr lang="en-US">
                <a:solidFill>
                  <a:prstClr val="black"/>
                </a:solidFill>
                <a:latin typeface="Arial" pitchFamily="34" charset="0"/>
              </a:rPr>
              <a:pPr/>
              <a:t>67</a:t>
            </a:fld>
            <a:endParaRPr lang="en-US">
              <a:solidFill>
                <a:prstClr val="black"/>
              </a:solidFill>
              <a:latin typeface="Arial" pitchFamily="34" charset="0"/>
            </a:endParaRPr>
          </a:p>
        </p:txBody>
      </p:sp>
    </p:spTree>
    <p:extLst>
      <p:ext uri="{BB962C8B-B14F-4D97-AF65-F5344CB8AC3E}">
        <p14:creationId xmlns="" xmlns:p14="http://schemas.microsoft.com/office/powerpoint/2010/main" val="35504482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defTabSz="931686">
              <a:spcBef>
                <a:spcPct val="0"/>
              </a:spcBef>
            </a:pPr>
            <a:r>
              <a:rPr lang="en-US" b="1" dirty="0" smtClean="0"/>
              <a:t>Two Machines, One Job: </a:t>
            </a:r>
            <a:r>
              <a:rPr lang="en-US" dirty="0" smtClean="0"/>
              <a:t> Explain to participants that you want to give them an opportunity to see, think, and feel what their students do when solving problems. Have them first read the problem (on the slide and in the</a:t>
            </a:r>
            <a:r>
              <a:rPr lang="en-US" i="1" dirty="0" smtClean="0"/>
              <a:t> </a:t>
            </a:r>
            <a:r>
              <a:rPr lang="en-US" i="0" dirty="0" smtClean="0"/>
              <a:t>Participant Guide on page</a:t>
            </a:r>
            <a:r>
              <a:rPr lang="en-US" i="0" baseline="0" dirty="0" smtClean="0"/>
              <a:t> 26) </a:t>
            </a:r>
            <a:r>
              <a:rPr lang="en-US" dirty="0" smtClean="0"/>
              <a:t>and take 3 minutes to start working on this lone. When three minutes are up, have participants work in small groups to solve the problem. The first 5 minutes of their group work should entail each group member taking one minute to present their initial thoughts. No one else should talk as they should be in listening mode only. After the 5 minutes of sharing has been completed, have participants work together to expand on those ideas and solve the problem. Give them 20 minutes to work and explain that each group should put their final solution on chart paper. If you see that groups are struggling, stop the work about every 5 minutes and have the whole group discuss where they are, what their thinking is, and strategies that they are trying. This is a good way to help those that are struggling to hear other ideas and perspectives rather than waiting until right at the end. Also, use this time to answer questions that participants might have about the problem. Just be careful not to give away a possible solution with your answers. When time is finally called, have groups share their work and, as a large group, talk about what made this problem challenging, what did they have to do to make sense of the problem, and what it felt like to persevere with this problem. This will give participants a quick look into what we are asking students to do. Also, ask</a:t>
            </a:r>
            <a:r>
              <a:rPr lang="en-US" baseline="0" dirty="0" smtClean="0"/>
              <a:t> participants to identify specific strategies that you used in order to assist them in persevering with solving this problem. Answers to look for may include strategies such as the following: the questions that were asked, having participants draw a picture, having participants break the problem into smaller parts, and so forth. The goal of this portion of the discussion is to provide examples of instructional strategies that can be used with students to help them persevere when solving challenging problems. </a:t>
            </a:r>
            <a:endParaRPr lang="en-US" b="1" dirty="0" smtClean="0"/>
          </a:p>
        </p:txBody>
      </p:sp>
      <p:sp>
        <p:nvSpPr>
          <p:cNvPr id="203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206619-00BC-429A-ADDD-F68B1359E1F7}" type="slidenum">
              <a:rPr lang="en-US">
                <a:solidFill>
                  <a:prstClr val="black"/>
                </a:solidFill>
                <a:latin typeface="Arial" pitchFamily="34" charset="0"/>
              </a:rPr>
              <a:pPr/>
              <a:t>68</a:t>
            </a:fld>
            <a:endParaRPr lang="en-US">
              <a:solidFill>
                <a:prstClr val="black"/>
              </a:solidFill>
              <a:latin typeface="Arial" pitchFamily="34" charset="0"/>
            </a:endParaRPr>
          </a:p>
        </p:txBody>
      </p:sp>
    </p:spTree>
    <p:extLst>
      <p:ext uri="{BB962C8B-B14F-4D97-AF65-F5344CB8AC3E}">
        <p14:creationId xmlns="" xmlns:p14="http://schemas.microsoft.com/office/powerpoint/2010/main" val="10525348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pPr defTabSz="931686">
              <a:spcBef>
                <a:spcPct val="0"/>
              </a:spcBef>
            </a:pPr>
            <a:r>
              <a:rPr lang="en-US" b="1" dirty="0" smtClean="0"/>
              <a:t>Classroom Environment that Supports</a:t>
            </a:r>
            <a:r>
              <a:rPr lang="en-US" b="1" baseline="0" dirty="0" smtClean="0"/>
              <a:t> Perseverance. </a:t>
            </a:r>
            <a:r>
              <a:rPr lang="en-US" b="0" baseline="0" dirty="0" smtClean="0"/>
              <a:t>Direct participants attention back to the norms they created for working together as adults and ask them to think about the environment that was created that allowed them to feel comfortable with struggling and persevering with the </a:t>
            </a:r>
            <a:r>
              <a:rPr lang="en-US" b="0" i="1" baseline="0" dirty="0" smtClean="0"/>
              <a:t>Two Machines, One Job </a:t>
            </a:r>
            <a:r>
              <a:rPr lang="en-US" b="0" i="0" baseline="0" dirty="0" smtClean="0"/>
              <a:t>problem. Now, ask them to think about how those environmental elements translate into the classroom environment. Have participants, on </a:t>
            </a:r>
            <a:r>
              <a:rPr lang="en-US" b="1" i="0" baseline="0" dirty="0" smtClean="0"/>
              <a:t>page 27</a:t>
            </a:r>
            <a:r>
              <a:rPr lang="en-US" b="0" i="0" baseline="0" dirty="0" smtClean="0"/>
              <a:t>, create a description of a classroom environment that supports perseverance. </a:t>
            </a:r>
            <a:r>
              <a:rPr lang="en-US" dirty="0" smtClean="0"/>
              <a:t>As time permits, have volunteers share their ideas before moving on to the next activity. Key aspects that need to be brought out in the conversation</a:t>
            </a:r>
            <a:r>
              <a:rPr lang="en-US" baseline="0" dirty="0" smtClean="0"/>
              <a:t> include, a safe environment for asking questions, an understanding that mistakes are important steps in learning, an understanding that multiple perspectives are helpful in creating a solution strategy, and that there is not always one right way to solve a problem. Transition to the next section by explaining to participants that even though multiple and varied strategies for solving the same problem are promoted within the standards, one thing that must stay constant is students’ attention to the precision of the mathematics. </a:t>
            </a:r>
            <a:endParaRPr lang="en-US" b="1" dirty="0" smtClean="0"/>
          </a:p>
        </p:txBody>
      </p:sp>
      <p:sp>
        <p:nvSpPr>
          <p:cNvPr id="204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0A6D2D-02F8-44B0-9F4E-F8C9B6424FED}" type="slidenum">
              <a:rPr lang="en-US">
                <a:solidFill>
                  <a:prstClr val="black"/>
                </a:solidFill>
                <a:latin typeface="Arial" pitchFamily="34" charset="0"/>
              </a:rPr>
              <a:pPr/>
              <a:t>69</a:t>
            </a:fld>
            <a:endParaRPr lang="en-US">
              <a:solidFill>
                <a:prstClr val="black"/>
              </a:solidFill>
              <a:latin typeface="Arial" pitchFamily="34" charset="0"/>
            </a:endParaRPr>
          </a:p>
        </p:txBody>
      </p:sp>
    </p:spTree>
    <p:extLst>
      <p:ext uri="{BB962C8B-B14F-4D97-AF65-F5344CB8AC3E}">
        <p14:creationId xmlns="" xmlns:p14="http://schemas.microsoft.com/office/powerpoint/2010/main" val="368087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What do we know? – </a:t>
            </a:r>
            <a:r>
              <a:rPr lang="en-US" dirty="0" smtClean="0"/>
              <a:t>Have participants take </a:t>
            </a:r>
            <a:r>
              <a:rPr lang="en-US" b="1" dirty="0" smtClean="0"/>
              <a:t>five minutes </a:t>
            </a:r>
            <a:r>
              <a:rPr lang="en-US" dirty="0" smtClean="0"/>
              <a:t>to answer the first question on the slide by talking with the people at their table. Space has been provided on </a:t>
            </a:r>
            <a:r>
              <a:rPr lang="en-US" b="1" dirty="0" smtClean="0">
                <a:solidFill>
                  <a:srgbClr val="FF0000"/>
                </a:solidFill>
              </a:rPr>
              <a:t>page 7 </a:t>
            </a:r>
            <a:r>
              <a:rPr lang="en-US" dirty="0" smtClean="0"/>
              <a:t>for participants to make a list of everything they collectively know about the CCS-Math. </a:t>
            </a:r>
            <a:endParaRPr lang="en-US" b="1" dirty="0" smtClean="0"/>
          </a:p>
          <a:p>
            <a:pPr>
              <a:spcBef>
                <a:spcPct val="0"/>
              </a:spcBef>
            </a:pPr>
            <a:endParaRPr lang="en-US" dirty="0" smtClean="0"/>
          </a:p>
          <a:p>
            <a:pPr>
              <a:spcBef>
                <a:spcPct val="0"/>
              </a:spcBef>
            </a:pPr>
            <a:r>
              <a:rPr lang="en-US" dirty="0" smtClean="0"/>
              <a:t>When time is called, debrief</a:t>
            </a:r>
            <a:r>
              <a:rPr lang="en-US" baseline="0" dirty="0" smtClean="0"/>
              <a:t> the small groups discussions as a large group and chart participants’ </a:t>
            </a:r>
            <a:r>
              <a:rPr lang="en-US" dirty="0" smtClean="0"/>
              <a:t>key understandings about the CCS-Math. After</a:t>
            </a:r>
            <a:r>
              <a:rPr lang="en-US" baseline="0" dirty="0" smtClean="0"/>
              <a:t> a list is generated, ask the question ‘how is what they know about the CCS-Math different from what they know about past instruction in mathematics’. Possible answers to listen for include: in the past mathematics focused on basic skills and the CCS require a focus on learning to solve problems and in the past mathematics was taught from perspective of repetitive calculations and now mathematics needs to focus more on solving problems.  </a:t>
            </a:r>
            <a:r>
              <a:rPr lang="en-US" dirty="0" smtClean="0"/>
              <a:t> Use this</a:t>
            </a:r>
            <a:r>
              <a:rPr lang="en-US" baseline="0" dirty="0" smtClean="0"/>
              <a:t> quick comparison as you </a:t>
            </a:r>
            <a:r>
              <a:rPr lang="en-US" dirty="0" smtClean="0"/>
              <a:t>proceed to the next few slides that summarize shifts in the CCS. Refer back to participants</a:t>
            </a:r>
            <a:r>
              <a:rPr lang="en-US" baseline="0" dirty="0" smtClean="0"/>
              <a:t> answers and </a:t>
            </a:r>
            <a:r>
              <a:rPr lang="en-US" dirty="0" smtClean="0"/>
              <a:t>move quickly through those that the group clearly knows about and linger a bit more on the ones that present new information.</a:t>
            </a:r>
          </a:p>
          <a:p>
            <a:pPr>
              <a:spcBef>
                <a:spcPct val="0"/>
              </a:spcBef>
            </a:pPr>
            <a:endParaRPr lang="en-US" dirty="0" smtClean="0"/>
          </a:p>
          <a:p>
            <a:pPr>
              <a:spcBef>
                <a:spcPct val="0"/>
              </a:spcBef>
            </a:pPr>
            <a:r>
              <a:rPr lang="en-US" dirty="0" smtClean="0"/>
              <a:t>Explain to participants that as you go through the next slides that they can make additional notes in the </a:t>
            </a:r>
            <a:r>
              <a:rPr lang="en-US" i="1" dirty="0" smtClean="0"/>
              <a:t>What do we</a:t>
            </a:r>
            <a:r>
              <a:rPr lang="en-US" i="1" baseline="0" dirty="0" smtClean="0"/>
              <a:t> </a:t>
            </a:r>
            <a:r>
              <a:rPr lang="en-US" i="1" dirty="0" smtClean="0"/>
              <a:t>know about the CCS-Math? </a:t>
            </a:r>
            <a:r>
              <a:rPr lang="en-US" dirty="0" smtClean="0"/>
              <a:t>on </a:t>
            </a:r>
            <a:r>
              <a:rPr lang="en-US" b="1" dirty="0" smtClean="0">
                <a:solidFill>
                  <a:srgbClr val="FF0000"/>
                </a:solidFill>
              </a:rPr>
              <a:t>page 7 </a:t>
            </a:r>
            <a:r>
              <a:rPr lang="en-US" dirty="0" smtClean="0">
                <a:solidFill>
                  <a:srgbClr val="FFFF00"/>
                </a:solidFill>
              </a:rPr>
              <a:t>in the Participant Guide.</a:t>
            </a:r>
            <a:endParaRPr lang="en-US" i="1" dirty="0" smtClean="0"/>
          </a:p>
          <a:p>
            <a:pPr>
              <a:spcBef>
                <a:spcPct val="0"/>
              </a:spcBef>
            </a:pPr>
            <a:endParaRPr lang="en-US" dirty="0" smtClean="0"/>
          </a:p>
          <a:p>
            <a:pPr>
              <a:spcBef>
                <a:spcPct val="0"/>
              </a:spcBef>
            </a:pPr>
            <a:endParaRPr lang="en-US" dirty="0"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BB02C8-1098-48B2-ABC9-274A1B4EA14E}" type="slidenum">
              <a:rPr lang="en-US">
                <a:solidFill>
                  <a:prstClr val="black"/>
                </a:solidFill>
                <a:latin typeface="Arial" pitchFamily="34" charset="0"/>
              </a:rPr>
              <a:pPr/>
              <a:t>7</a:t>
            </a:fld>
            <a:endParaRPr lang="en-US">
              <a:solidFill>
                <a:prstClr val="black"/>
              </a:solidFill>
              <a:latin typeface="Arial" pitchFamily="34" charset="0"/>
            </a:endParaRPr>
          </a:p>
        </p:txBody>
      </p:sp>
      <p:sp>
        <p:nvSpPr>
          <p:cNvPr id="14234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F2320216-C37A-4224-9EB9-732D986BCD7E}"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4234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42343"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Tree>
    <p:extLst>
      <p:ext uri="{BB962C8B-B14F-4D97-AF65-F5344CB8AC3E}">
        <p14:creationId xmlns="" xmlns:p14="http://schemas.microsoft.com/office/powerpoint/2010/main" val="38542386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b="1" dirty="0" smtClean="0"/>
              <a:t>Section 5: Attending to Precision in Every Lesson</a:t>
            </a:r>
            <a:endParaRPr lang="en-US" dirty="0" smtClean="0"/>
          </a:p>
          <a:p>
            <a:r>
              <a:rPr lang="en-US" dirty="0" smtClean="0"/>
              <a:t>Section 5 Training Objectives:</a:t>
            </a:r>
          </a:p>
          <a:p>
            <a:pPr lvl="0">
              <a:buFont typeface="Arial" pitchFamily="34" charset="0"/>
              <a:buChar char="•"/>
            </a:pPr>
            <a:r>
              <a:rPr lang="en-US" dirty="0" smtClean="0"/>
              <a:t>To provide participants with a deeper understanding of how to help students attend to precision in classroom lessons.</a:t>
            </a:r>
          </a:p>
          <a:p>
            <a:pPr lvl="0">
              <a:buFont typeface="Arial" pitchFamily="34" charset="0"/>
              <a:buChar char="•"/>
            </a:pPr>
            <a:r>
              <a:rPr lang="en-US" dirty="0" smtClean="0"/>
              <a:t>For participants to begin to identify instructional strategies that can be implemented to help students attend to precision. </a:t>
            </a:r>
          </a:p>
          <a:p>
            <a:r>
              <a:rPr lang="en-US" dirty="0" smtClean="0"/>
              <a:t> </a:t>
            </a:r>
          </a:p>
          <a:p>
            <a:r>
              <a:rPr lang="en-US" dirty="0" smtClean="0"/>
              <a:t>Section 5 Outline:</a:t>
            </a:r>
          </a:p>
          <a:p>
            <a:pPr marL="230520" indent="-230520">
              <a:buAutoNum type="arabicPeriod"/>
            </a:pPr>
            <a:r>
              <a:rPr lang="en-US" dirty="0" smtClean="0"/>
              <a:t>Participants will watch a classroom lesson in which the teacher helps students attend to precision.  </a:t>
            </a:r>
          </a:p>
          <a:p>
            <a:pPr marL="230520" indent="-230520">
              <a:buAutoNum type="arabicPeriod"/>
            </a:pPr>
            <a:r>
              <a:rPr lang="en-US" dirty="0" smtClean="0"/>
              <a:t>In groups, they will then discuss how this teacher gets students to attend to both the precision of the mathematical language and the calculations needed to complete the work.  </a:t>
            </a:r>
          </a:p>
          <a:p>
            <a:pPr marL="230520" indent="-230520">
              <a:buAutoNum type="arabicPeriod"/>
            </a:pPr>
            <a:r>
              <a:rPr lang="en-US" dirty="0" smtClean="0"/>
              <a:t>The facilitator will wrap up Section 5 by charting the instructional strategies identified by the participants and using that list of strategies to transition to Section 6.</a:t>
            </a:r>
          </a:p>
          <a:p>
            <a:pPr>
              <a:spcBef>
                <a:spcPct val="0"/>
              </a:spcBef>
            </a:pPr>
            <a:endParaRPr lang="en-US" dirty="0" smtClean="0"/>
          </a:p>
          <a:p>
            <a:r>
              <a:rPr lang="en-US" b="1" dirty="0" smtClean="0"/>
              <a:t>Supporting Documents</a:t>
            </a:r>
            <a:endParaRPr lang="en-US" dirty="0" smtClean="0"/>
          </a:p>
          <a:p>
            <a:pPr lvl="0"/>
            <a:r>
              <a:rPr lang="en-US" dirty="0" smtClean="0"/>
              <a:t>Video Observations Sheet </a:t>
            </a:r>
          </a:p>
          <a:p>
            <a:r>
              <a:rPr lang="en-US" b="1" dirty="0" smtClean="0"/>
              <a:t> </a:t>
            </a:r>
            <a:endParaRPr lang="en-US" dirty="0" smtClean="0"/>
          </a:p>
          <a:p>
            <a:r>
              <a:rPr lang="en-US" b="1" dirty="0" smtClean="0"/>
              <a:t>Materials</a:t>
            </a:r>
            <a:endParaRPr lang="en-US" dirty="0" smtClean="0"/>
          </a:p>
          <a:p>
            <a:pPr lvl="0"/>
            <a:r>
              <a:rPr lang="en-US" dirty="0" smtClean="0"/>
              <a:t>Chart paper, markers</a:t>
            </a:r>
          </a:p>
          <a:p>
            <a:r>
              <a:rPr lang="en-US" b="1" dirty="0" smtClean="0"/>
              <a:t> </a:t>
            </a:r>
            <a:endParaRPr lang="en-US" dirty="0" smtClean="0"/>
          </a:p>
          <a:p>
            <a:r>
              <a:rPr lang="en-US" b="1" dirty="0" smtClean="0"/>
              <a:t>Video</a:t>
            </a:r>
            <a:endParaRPr lang="en-US" dirty="0" smtClean="0"/>
          </a:p>
          <a:p>
            <a:pPr>
              <a:spcBef>
                <a:spcPct val="0"/>
              </a:spcBef>
            </a:pPr>
            <a:r>
              <a:rPr lang="en-US" dirty="0" smtClean="0"/>
              <a:t>Exploring Math Practice</a:t>
            </a:r>
            <a:r>
              <a:rPr lang="en-US" baseline="0" dirty="0" smtClean="0"/>
              <a:t> Standard: Precision https://www.teachingchannel.org/videos/exploring-math-practice-standards</a:t>
            </a:r>
          </a:p>
          <a:p>
            <a:pPr>
              <a:spcBef>
                <a:spcPct val="0"/>
              </a:spcBef>
            </a:pPr>
            <a:endParaRPr lang="en-US" baseline="0" dirty="0" smtClean="0"/>
          </a:p>
          <a:p>
            <a:pPr>
              <a:spcBef>
                <a:spcPct val="0"/>
              </a:spcBef>
            </a:pPr>
            <a:r>
              <a:rPr lang="en-US" b="1" baseline="0" dirty="0" smtClean="0"/>
              <a:t>Key Implementation Notes:</a:t>
            </a:r>
          </a:p>
          <a:p>
            <a:pPr>
              <a:spcBef>
                <a:spcPct val="0"/>
              </a:spcBef>
            </a:pPr>
            <a:r>
              <a:rPr lang="en-US" b="0" baseline="0" dirty="0" smtClean="0"/>
              <a:t>Explain to participants that when they watch the video of others’ teaching, they need to keep in mind that no one lesson is perfect. The teacher and students sometimes make mistakes, the teacher may do or say something that the participants may find annoying or not in-line with their personal beliefs. However, each video presented as we go forward has been chosen for a distinct purpose and that purpose is the lens through which the video should be observed. For example, in this section the key things for participants to pay attention to are the strategies that the teacher uses to help her students attend to precision within the lesson. </a:t>
            </a:r>
            <a:endParaRPr lang="en-US" b="0" dirty="0" smtClean="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70</a:t>
            </a:fld>
            <a:endParaRPr lang="en-US">
              <a:solidFill>
                <a:prstClr val="black"/>
              </a:solidFill>
              <a:latin typeface="Arial" pitchFamily="34" charset="0"/>
            </a:endParaRPr>
          </a:p>
        </p:txBody>
      </p:sp>
    </p:spTree>
    <p:extLst>
      <p:ext uri="{BB962C8B-B14F-4D97-AF65-F5344CB8AC3E}">
        <p14:creationId xmlns="" xmlns:p14="http://schemas.microsoft.com/office/powerpoint/2010/main" val="40121873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Let’s Observe: </a:t>
            </a:r>
            <a:r>
              <a:rPr lang="en-US" dirty="0" smtClean="0"/>
              <a:t>Play the video </a:t>
            </a:r>
            <a:r>
              <a:rPr lang="en-US" i="1" dirty="0" smtClean="0"/>
              <a:t>Exploring the Math Practice Standards: Precision </a:t>
            </a:r>
            <a:r>
              <a:rPr lang="en-US" dirty="0" smtClean="0"/>
              <a:t> for participants. The video can be found here: https://www.teachingchannel.org/videos/exploring-math-practice-standards on the Teaching Channel website. As they watch, ask participants to use the </a:t>
            </a:r>
            <a:r>
              <a:rPr lang="en-US" i="1" dirty="0" smtClean="0"/>
              <a:t>Video Observation  Sheet </a:t>
            </a:r>
            <a:r>
              <a:rPr lang="en-US" dirty="0" smtClean="0"/>
              <a:t> to record how they observe the teacher helping her students to attend to precision. After the video, debrief the participants’ observations as a large group and chart the strategies identified. Before the</a:t>
            </a:r>
            <a:r>
              <a:rPr lang="en-US" baseline="0" dirty="0" smtClean="0"/>
              <a:t> break, have participants look back at their questions and fill in any answers that have been found thus far.</a:t>
            </a:r>
            <a:endParaRPr lang="en-US" b="1" dirty="0" smtClean="0"/>
          </a:p>
        </p:txBody>
      </p:sp>
      <p:sp>
        <p:nvSpPr>
          <p:cNvPr id="206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B38059-B5B5-4AA7-9E23-CD3A6AFBB0AD}" type="slidenum">
              <a:rPr lang="en-US">
                <a:solidFill>
                  <a:prstClr val="black"/>
                </a:solidFill>
                <a:latin typeface="Arial" pitchFamily="34" charset="0"/>
              </a:rPr>
              <a:pPr/>
              <a:t>71</a:t>
            </a:fld>
            <a:endParaRPr lang="en-US">
              <a:solidFill>
                <a:prstClr val="black"/>
              </a:solidFill>
              <a:latin typeface="Arial" pitchFamily="34" charset="0"/>
            </a:endParaRPr>
          </a:p>
        </p:txBody>
      </p:sp>
    </p:spTree>
    <p:extLst>
      <p:ext uri="{BB962C8B-B14F-4D97-AF65-F5344CB8AC3E}">
        <p14:creationId xmlns="" xmlns:p14="http://schemas.microsoft.com/office/powerpoint/2010/main" val="26100339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52500" y="854075"/>
            <a:ext cx="5118100" cy="3838575"/>
          </a:xfrm>
          <a:noFill/>
          <a:ln>
            <a:solidFill>
              <a:srgbClr val="000000"/>
            </a:solidFill>
            <a:miter lim="800000"/>
            <a:headEnd/>
            <a:tailEnd/>
          </a:ln>
        </p:spPr>
      </p:sp>
      <p:sp>
        <p:nvSpPr>
          <p:cNvPr id="80899" name="Notes Placeholder 2"/>
          <p:cNvSpPr>
            <a:spLocks noGrp="1"/>
          </p:cNvSpPr>
          <p:nvPr>
            <p:ph type="body" idx="1"/>
          </p:nvPr>
        </p:nvSpPr>
        <p:spPr bwMode="auto">
          <a:xfrm>
            <a:off x="702310" y="5176572"/>
            <a:ext cx="5618480" cy="3665458"/>
          </a:xfrm>
          <a:noFill/>
        </p:spPr>
        <p:txBody>
          <a:bodyPr wrap="square" numCol="1" anchor="t" anchorCtr="0" compatLnSpc="1">
            <a:prstTxWarp prst="textNoShape">
              <a:avLst/>
            </a:prstTxWarp>
          </a:bodyPr>
          <a:lstStyle/>
          <a:p>
            <a:pPr eaLnBrk="1" hangingPunct="1">
              <a:spcBef>
                <a:spcPct val="0"/>
              </a:spcBef>
            </a:pPr>
            <a:r>
              <a:rPr lang="en-US" dirty="0" smtClean="0"/>
              <a:t>The break should be 10 minutes.</a:t>
            </a:r>
            <a:r>
              <a:rPr lang="en-US" baseline="0" dirty="0" smtClean="0"/>
              <a:t> </a:t>
            </a:r>
            <a:r>
              <a:rPr lang="en-US" dirty="0" smtClean="0"/>
              <a:t>Remind the participants to try to be timely in their return. When participants return, we will look at Instructional Shifts 2 and 3. </a:t>
            </a:r>
          </a:p>
        </p:txBody>
      </p:sp>
      <p:sp>
        <p:nvSpPr>
          <p:cNvPr id="1321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80901" name="Date Placeholder 4"/>
          <p:cNvSpPr>
            <a:spLocks noGrp="1"/>
          </p:cNvSpPr>
          <p:nvPr>
            <p:ph type="dt" sz="quarter" idx="1"/>
          </p:nvPr>
        </p:nvSpPr>
        <p:spPr bwMode="auto">
          <a:noFill/>
          <a:ln>
            <a:miter lim="800000"/>
            <a:headEnd/>
            <a:tailEnd/>
          </a:ln>
        </p:spPr>
        <p:txBody>
          <a:bodyPr anchor="t"/>
          <a:lstStyle/>
          <a:p>
            <a:fld id="{B2A9FBA6-6B01-4CA3-A0D9-EE7D90FC28D8}" type="datetime1">
              <a:rPr lang="en-US" smtClean="0">
                <a:latin typeface="Arial" pitchFamily="34" charset="0"/>
              </a:rPr>
              <a:pPr/>
              <a:t>3/6/2014</a:t>
            </a:fld>
            <a:endParaRPr lang="en-US" smtClean="0">
              <a:latin typeface="Arial" pitchFamily="34" charset="0"/>
            </a:endParaRPr>
          </a:p>
        </p:txBody>
      </p:sp>
      <p:sp>
        <p:nvSpPr>
          <p:cNvPr id="1321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80903" name="Slide Number Placeholder 6"/>
          <p:cNvSpPr>
            <a:spLocks noGrp="1"/>
          </p:cNvSpPr>
          <p:nvPr>
            <p:ph type="sldNum" sz="quarter" idx="5"/>
          </p:nvPr>
        </p:nvSpPr>
        <p:spPr bwMode="auto">
          <a:noFill/>
          <a:ln>
            <a:miter lim="800000"/>
            <a:headEnd/>
            <a:tailEnd/>
          </a:ln>
        </p:spPr>
        <p:txBody>
          <a:bodyPr/>
          <a:lstStyle/>
          <a:p>
            <a:fld id="{97303154-0DE2-4FCD-9524-3B8CD64C3B34}" type="slidenum">
              <a:rPr lang="en-US"/>
              <a:pPr/>
              <a:t>72</a:t>
            </a:fld>
            <a:endParaRPr lang="en-US"/>
          </a:p>
        </p:txBody>
      </p:sp>
    </p:spTree>
    <p:extLst>
      <p:ext uri="{BB962C8B-B14F-4D97-AF65-F5344CB8AC3E}">
        <p14:creationId xmlns="" xmlns:p14="http://schemas.microsoft.com/office/powerpoint/2010/main" val="16207306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b="1" dirty="0" smtClean="0"/>
              <a:t>Section 6: Teaching with the Standards for Mathematical Practice</a:t>
            </a:r>
            <a:endParaRPr lang="en-US" dirty="0" smtClean="0"/>
          </a:p>
          <a:p>
            <a:r>
              <a:rPr lang="en-US" dirty="0" smtClean="0"/>
              <a:t> </a:t>
            </a:r>
          </a:p>
          <a:p>
            <a:r>
              <a:rPr lang="en-US" dirty="0" smtClean="0"/>
              <a:t>Section 6 Training Objectives:</a:t>
            </a:r>
          </a:p>
          <a:p>
            <a:pPr lvl="0">
              <a:buFont typeface="Arial" pitchFamily="34" charset="0"/>
              <a:buChar char="•"/>
            </a:pPr>
            <a:r>
              <a:rPr lang="en-US" dirty="0" smtClean="0"/>
              <a:t>To introduce participants to specific instructional strategies that will promote the development of the mathematics practices. </a:t>
            </a:r>
          </a:p>
          <a:p>
            <a:pPr lvl="0">
              <a:buFont typeface="Arial" pitchFamily="34" charset="0"/>
              <a:buChar char="•"/>
            </a:pPr>
            <a:r>
              <a:rPr lang="en-US" dirty="0" smtClean="0"/>
              <a:t>To help participants plan for the inclusion of the mathematical practices in everyday classroom lessons. </a:t>
            </a:r>
          </a:p>
          <a:p>
            <a:pPr lvl="0">
              <a:buFont typeface="Arial" pitchFamily="34" charset="0"/>
              <a:buChar char="•"/>
            </a:pPr>
            <a:r>
              <a:rPr lang="en-US" dirty="0" smtClean="0"/>
              <a:t>To provide an opportunity for participants to apply the </a:t>
            </a:r>
            <a:r>
              <a:rPr lang="en-US" dirty="0" err="1" smtClean="0"/>
              <a:t>EQuIP</a:t>
            </a:r>
            <a:r>
              <a:rPr lang="en-US" dirty="0" smtClean="0"/>
              <a:t> Rubric for evaluating lesson plans. </a:t>
            </a:r>
          </a:p>
          <a:p>
            <a:r>
              <a:rPr lang="en-US" dirty="0" smtClean="0"/>
              <a:t> </a:t>
            </a:r>
          </a:p>
          <a:p>
            <a:r>
              <a:rPr lang="en-US" dirty="0" smtClean="0"/>
              <a:t>Section 6 Outline:</a:t>
            </a:r>
          </a:p>
          <a:p>
            <a:pPr marL="230520" indent="-230520">
              <a:buAutoNum type="arabicPeriod"/>
            </a:pPr>
            <a:r>
              <a:rPr lang="en-US" dirty="0" smtClean="0"/>
              <a:t>Participants are first engaged in an exploration of the instructional strategies of asking effective questions, engaging students in mathematical discourse, and teaching and learning mathematics through multiple representations. Through their exploration, participants will engage in a discussion around how these strategies can be used to help students develop the mathematical practices.  </a:t>
            </a:r>
          </a:p>
          <a:p>
            <a:pPr marL="230520" indent="-230520">
              <a:buAutoNum type="arabicPeriod"/>
            </a:pPr>
            <a:r>
              <a:rPr lang="en-US" dirty="0" smtClean="0"/>
              <a:t>Participants will then use this information to assist in an examination of a sample lesson plan through the lens of the </a:t>
            </a:r>
            <a:r>
              <a:rPr lang="en-US" dirty="0" err="1" smtClean="0"/>
              <a:t>EQuIP</a:t>
            </a:r>
            <a:r>
              <a:rPr lang="en-US" dirty="0" smtClean="0"/>
              <a:t> Rubric. During the lesson examination, participants will focus only on sections of the rubric that specifically discuss the Standards for Mathematical Practice. </a:t>
            </a:r>
          </a:p>
          <a:p>
            <a:pPr marL="230520" indent="-230520">
              <a:buAutoNum type="arabicPeriod"/>
            </a:pPr>
            <a:r>
              <a:rPr lang="en-US" dirty="0" smtClean="0"/>
              <a:t>Participants will build off of this experience and work within a small group to plan a set of instructional suggestions around a given mathematics task that teachers could use with students and that will meet the expectations set forth in the </a:t>
            </a:r>
            <a:r>
              <a:rPr lang="en-US" dirty="0" err="1" smtClean="0"/>
              <a:t>EQuIP.</a:t>
            </a:r>
            <a:r>
              <a:rPr lang="en-US" dirty="0" smtClean="0"/>
              <a:t>  The facilitator will wrap up Section 6 by having participants discuss their experience and identify possible teacher questions and challenges that they may encounter back at their school. </a:t>
            </a:r>
          </a:p>
          <a:p>
            <a:pPr marL="230520" indent="-230520">
              <a:buNone/>
            </a:pPr>
            <a:endParaRPr lang="en-US" dirty="0" smtClean="0"/>
          </a:p>
          <a:p>
            <a:r>
              <a:rPr lang="en-US" b="1" dirty="0" smtClean="0"/>
              <a:t>Note to facilitator:</a:t>
            </a:r>
            <a:r>
              <a:rPr lang="en-US" b="1" baseline="0" dirty="0" smtClean="0"/>
              <a:t> </a:t>
            </a:r>
            <a:r>
              <a:rPr lang="en-US" b="0" baseline="0" dirty="0" smtClean="0"/>
              <a:t>Item #</a:t>
            </a:r>
            <a:r>
              <a:rPr lang="en-US" baseline="0" dirty="0" smtClean="0"/>
              <a:t>5 on the </a:t>
            </a:r>
            <a:r>
              <a:rPr lang="en-US" i="1" baseline="0" dirty="0" smtClean="0"/>
              <a:t>Asking Effective Questions </a:t>
            </a:r>
            <a:r>
              <a:rPr lang="en-US" baseline="0" dirty="0" smtClean="0"/>
              <a:t> (page 31) </a:t>
            </a:r>
            <a:r>
              <a:rPr lang="en-US" b="0" baseline="0" dirty="0" smtClean="0"/>
              <a:t>mentions </a:t>
            </a:r>
            <a:r>
              <a:rPr lang="en-US" sz="1200" b="0" kern="1200" dirty="0" smtClean="0">
                <a:solidFill>
                  <a:schemeClr val="tx1"/>
                </a:solidFill>
                <a:latin typeface="+mn-lt"/>
                <a:ea typeface="+mn-ea"/>
                <a:cs typeface="+mn-cs"/>
              </a:rPr>
              <a:t>Bloom’s Taxonomy. In Connecticut, and in alignment with the SBAC Content Specifications, we use Hess’ Cognitive Rigor Matrix which expands on the ideas that Bloom’s taxonomy frames for better questioning.</a:t>
            </a:r>
            <a:endParaRPr lang="en-US" b="1" dirty="0" smtClean="0"/>
          </a:p>
        </p:txBody>
      </p:sp>
      <p:sp>
        <p:nvSpPr>
          <p:cNvPr id="2099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2099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CA3A6D0-2E92-444A-A7CA-14E035BFF955}"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2099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2099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F5710D-8DAC-4A61-8260-2E77C04A21E9}" type="slidenum">
              <a:rPr lang="en-US">
                <a:solidFill>
                  <a:prstClr val="black"/>
                </a:solidFill>
                <a:latin typeface="Arial" pitchFamily="34" charset="0"/>
              </a:rPr>
              <a:pPr/>
              <a:t>73</a:t>
            </a:fld>
            <a:endParaRPr lang="en-US">
              <a:solidFill>
                <a:prstClr val="black"/>
              </a:solidFill>
              <a:latin typeface="Arial" pitchFamily="34" charset="0"/>
            </a:endParaRPr>
          </a:p>
        </p:txBody>
      </p:sp>
    </p:spTree>
    <p:extLst>
      <p:ext uri="{BB962C8B-B14F-4D97-AF65-F5344CB8AC3E}">
        <p14:creationId xmlns="" xmlns:p14="http://schemas.microsoft.com/office/powerpoint/2010/main" val="10469424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Asking Effective Questions: </a:t>
            </a:r>
            <a:r>
              <a:rPr lang="en-US" dirty="0" smtClean="0"/>
              <a:t>Begin the discussion by asking for some examples of questions that were asked in the </a:t>
            </a:r>
            <a:r>
              <a:rPr lang="en-US" i="1" dirty="0" smtClean="0"/>
              <a:t>Two</a:t>
            </a:r>
            <a:r>
              <a:rPr lang="en-US" i="1" baseline="0" dirty="0" smtClean="0"/>
              <a:t> Machines, One Job </a:t>
            </a:r>
            <a:r>
              <a:rPr lang="en-US" i="0" baseline="0" dirty="0" smtClean="0"/>
              <a:t>activity </a:t>
            </a:r>
            <a:r>
              <a:rPr lang="en-US" dirty="0" smtClean="0"/>
              <a:t>and have participants think about why the those questions were asked. Then, have participants</a:t>
            </a:r>
            <a:r>
              <a:rPr lang="en-US" baseline="0" dirty="0" smtClean="0"/>
              <a:t> </a:t>
            </a:r>
            <a:r>
              <a:rPr lang="en-US" dirty="0" smtClean="0"/>
              <a:t>compare the those questions to the list of questions generated during Activity 3 around each of the Practices. Lead participants in a discussion of how the questions were similar and how they were different.</a:t>
            </a:r>
          </a:p>
          <a:p>
            <a:pPr>
              <a:spcBef>
                <a:spcPct val="0"/>
              </a:spcBef>
            </a:pPr>
            <a:endParaRPr lang="en-US" dirty="0" smtClean="0"/>
          </a:p>
          <a:p>
            <a:pPr>
              <a:spcBef>
                <a:spcPct val="0"/>
              </a:spcBef>
            </a:pPr>
            <a:r>
              <a:rPr lang="en-US" dirty="0" smtClean="0"/>
              <a:t>Have participants review the </a:t>
            </a:r>
            <a:r>
              <a:rPr lang="en-US" i="1" dirty="0" smtClean="0"/>
              <a:t>Asking Effective Questions </a:t>
            </a:r>
            <a:r>
              <a:rPr lang="en-US" dirty="0" smtClean="0"/>
              <a:t>handout. As they review, have them highlight or underline ideas that are new to them that they would like to try or that are important for them personally to remember. Also, have participants consider</a:t>
            </a:r>
            <a:r>
              <a:rPr lang="en-US" baseline="0" dirty="0" smtClean="0"/>
              <a:t> how they will introduce the strategy of asking effective questions to teachers at their school.</a:t>
            </a:r>
            <a:r>
              <a:rPr lang="en-US" dirty="0" smtClean="0"/>
              <a:t> If time permits, ask for volunteers to share their thoughts. </a:t>
            </a:r>
            <a:endParaRPr lang="en-US" b="1" dirty="0" smtClean="0"/>
          </a:p>
        </p:txBody>
      </p:sp>
      <p:sp>
        <p:nvSpPr>
          <p:cNvPr id="211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8FC200-D247-4F2A-AD6B-FEB814347E0B}" type="slidenum">
              <a:rPr lang="en-US">
                <a:solidFill>
                  <a:prstClr val="black"/>
                </a:solidFill>
                <a:latin typeface="Arial" pitchFamily="34" charset="0"/>
              </a:rPr>
              <a:pPr/>
              <a:t>74</a:t>
            </a:fld>
            <a:endParaRPr lang="en-US">
              <a:solidFill>
                <a:prstClr val="black"/>
              </a:solidFill>
              <a:latin typeface="Arial" pitchFamily="34" charset="0"/>
            </a:endParaRPr>
          </a:p>
        </p:txBody>
      </p:sp>
    </p:spTree>
    <p:extLst>
      <p:ext uri="{BB962C8B-B14F-4D97-AF65-F5344CB8AC3E}">
        <p14:creationId xmlns="" xmlns:p14="http://schemas.microsoft.com/office/powerpoint/2010/main" val="10123843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Use of Multiple Representations: </a:t>
            </a:r>
            <a:r>
              <a:rPr lang="en-US" dirty="0" smtClean="0"/>
              <a:t>Have participants look at the two models for using multiple representations on the slide. Explain that the model on the left can be used by younger students to guide their use of multiple representations while the model on the right can be used by older students. Have participants discuss briefly in their groups how the different representations are connected in both models. Have participants discuss how the use of multiple representations were used in solving</a:t>
            </a:r>
            <a:r>
              <a:rPr lang="en-US" baseline="0" dirty="0" smtClean="0"/>
              <a:t> the </a:t>
            </a:r>
            <a:r>
              <a:rPr lang="en-US" i="1" baseline="0" dirty="0" smtClean="0"/>
              <a:t>Two Machines, One Job </a:t>
            </a:r>
            <a:r>
              <a:rPr lang="en-US" b="0" i="0" baseline="0" dirty="0" smtClean="0"/>
              <a:t> problem </a:t>
            </a:r>
            <a:r>
              <a:rPr lang="en-US" dirty="0" smtClean="0"/>
              <a:t>and have them provide examples of the practices that can be supported by their use. Wrap up the discussion by calling on 5–6 participants in rapid succession and having them give one sentence that summarizes their thinking about the use of multiple representations and one</a:t>
            </a:r>
            <a:r>
              <a:rPr lang="en-US" baseline="0" dirty="0" smtClean="0"/>
              <a:t> strategy for introducing the importance of multiple representations to their teachers</a:t>
            </a:r>
            <a:r>
              <a:rPr lang="en-US" dirty="0" smtClean="0"/>
              <a:t>. </a:t>
            </a:r>
            <a:endParaRPr lang="en-US" b="1" dirty="0" smtClean="0"/>
          </a:p>
        </p:txBody>
      </p:sp>
      <p:sp>
        <p:nvSpPr>
          <p:cNvPr id="212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D42B33-2188-4CBC-B63A-7AC70C7C161B}" type="slidenum">
              <a:rPr lang="en-US">
                <a:solidFill>
                  <a:prstClr val="black"/>
                </a:solidFill>
                <a:latin typeface="Arial" pitchFamily="34" charset="0"/>
              </a:rPr>
              <a:pPr/>
              <a:t>75</a:t>
            </a:fld>
            <a:endParaRPr lang="en-US">
              <a:solidFill>
                <a:prstClr val="black"/>
              </a:solidFill>
              <a:latin typeface="Arial" pitchFamily="34" charset="0"/>
            </a:endParaRPr>
          </a:p>
        </p:txBody>
      </p:sp>
    </p:spTree>
    <p:extLst>
      <p:ext uri="{BB962C8B-B14F-4D97-AF65-F5344CB8AC3E}">
        <p14:creationId xmlns="" xmlns:p14="http://schemas.microsoft.com/office/powerpoint/2010/main" val="41990390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Promoting Student Discourse: </a:t>
            </a:r>
            <a:r>
              <a:rPr lang="en-US" dirty="0" smtClean="0"/>
              <a:t>Have participants look at their copy of the eight practices and identify how many have “communication of ideas” embedded within them. The answer is that </a:t>
            </a:r>
            <a:r>
              <a:rPr lang="en-US" i="1" dirty="0" smtClean="0"/>
              <a:t>all eight </a:t>
            </a:r>
            <a:r>
              <a:rPr lang="en-US" dirty="0" smtClean="0"/>
              <a:t>say something about communication somewhere in the standard. This just reiterates the importance of having students talk both in small and large groups as this gives them practice with learning to express their mathematical thinking and ideas. </a:t>
            </a:r>
          </a:p>
          <a:p>
            <a:pPr>
              <a:spcBef>
                <a:spcPct val="0"/>
              </a:spcBef>
            </a:pPr>
            <a:r>
              <a:rPr lang="en-US" dirty="0" smtClean="0"/>
              <a:t>In small groups have participants review the </a:t>
            </a:r>
            <a:r>
              <a:rPr lang="en-US" i="1" dirty="0" smtClean="0"/>
              <a:t>Steps to Get K–5 Students Talking  </a:t>
            </a:r>
            <a:r>
              <a:rPr lang="en-US" dirty="0" smtClean="0"/>
              <a:t>handout</a:t>
            </a:r>
            <a:r>
              <a:rPr lang="en-US" i="1" dirty="0" smtClean="0"/>
              <a:t> (page 33) </a:t>
            </a:r>
            <a:r>
              <a:rPr lang="en-US" dirty="0" smtClean="0"/>
              <a:t>and ask each group to come up with two more ideas that they got from the video or from the discussion today to add to the list. Wrap up this discussion by having groups share their two ideas. </a:t>
            </a:r>
            <a:endParaRPr lang="en-US" b="1" dirty="0" smtClean="0"/>
          </a:p>
        </p:txBody>
      </p:sp>
      <p:sp>
        <p:nvSpPr>
          <p:cNvPr id="214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41098-84FD-4AB8-836E-B4C97884DA0C}" type="slidenum">
              <a:rPr lang="en-US">
                <a:solidFill>
                  <a:prstClr val="black"/>
                </a:solidFill>
                <a:latin typeface="Arial" pitchFamily="34" charset="0"/>
              </a:rPr>
              <a:pPr/>
              <a:t>76</a:t>
            </a:fld>
            <a:endParaRPr lang="en-US">
              <a:solidFill>
                <a:prstClr val="black"/>
              </a:solidFill>
              <a:latin typeface="Arial" pitchFamily="34" charset="0"/>
            </a:endParaRPr>
          </a:p>
        </p:txBody>
      </p:sp>
    </p:spTree>
    <p:extLst>
      <p:ext uri="{BB962C8B-B14F-4D97-AF65-F5344CB8AC3E}">
        <p14:creationId xmlns="" xmlns:p14="http://schemas.microsoft.com/office/powerpoint/2010/main" val="7055203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Examining a Lesson.</a:t>
            </a:r>
            <a:r>
              <a:rPr lang="en-US" b="1" baseline="0" dirty="0" smtClean="0"/>
              <a:t> </a:t>
            </a:r>
            <a:r>
              <a:rPr lang="en-US" b="0" baseline="0" dirty="0" smtClean="0"/>
              <a:t>Explain to participants that in this activity, they are going to work together as a group to examine a lesson plan designed to teach the standards. They will examine this lesson by using the </a:t>
            </a:r>
            <a:r>
              <a:rPr lang="en-US" b="0" baseline="0" dirty="0" err="1" smtClean="0"/>
              <a:t>EQuIP</a:t>
            </a:r>
            <a:r>
              <a:rPr lang="en-US" b="0" baseline="0" dirty="0" smtClean="0"/>
              <a:t> rubric. Note for participants that every criteria on the rubric WILL NOT be used at this point. Have participants note or underline the following criteria as these are the criteria that they will use in their examination:</a:t>
            </a:r>
          </a:p>
          <a:p>
            <a:r>
              <a:rPr lang="en-US" b="0" baseline="0" dirty="0" smtClean="0"/>
              <a:t>I.   Alignment to the Depth of the CCS: Bullet 2.</a:t>
            </a:r>
          </a:p>
          <a:p>
            <a:r>
              <a:rPr lang="en-US" b="0" baseline="0" dirty="0" smtClean="0"/>
              <a:t>II.  Key Shifts in the CCS: Application under Bullet 3. </a:t>
            </a:r>
          </a:p>
          <a:p>
            <a:r>
              <a:rPr lang="en-US" b="0" baseline="0" dirty="0" smtClean="0"/>
              <a:t>III. Instructional Supports: Bullets 1-4.</a:t>
            </a:r>
          </a:p>
          <a:p>
            <a:endParaRPr lang="en-US" b="0" baseline="0" dirty="0" smtClean="0"/>
          </a:p>
          <a:p>
            <a:pPr algn="l">
              <a:buNone/>
            </a:pPr>
            <a:r>
              <a:rPr lang="en-US" b="0" baseline="0" dirty="0" smtClean="0"/>
              <a:t>Within their group participants should use the lessons in the Participant Guide to complete both parts of the lesson examination.  </a:t>
            </a:r>
          </a:p>
          <a:p>
            <a:pPr algn="l">
              <a:buNone/>
            </a:pPr>
            <a:r>
              <a:rPr lang="en-US" dirty="0" smtClean="0">
                <a:solidFill>
                  <a:schemeClr val="bg1"/>
                </a:solidFill>
              </a:rPr>
              <a:t>Part 1: Rate the lesson on the criteria using the following scale:</a:t>
            </a:r>
          </a:p>
          <a:p>
            <a:pPr algn="l">
              <a:buNone/>
            </a:pPr>
            <a:r>
              <a:rPr lang="en-US" dirty="0" smtClean="0">
                <a:solidFill>
                  <a:schemeClr val="bg1"/>
                </a:solidFill>
              </a:rPr>
              <a:t>3: Meets most to all of the criteria.</a:t>
            </a:r>
          </a:p>
          <a:p>
            <a:pPr algn="l">
              <a:buNone/>
            </a:pPr>
            <a:r>
              <a:rPr lang="en-US" dirty="0" smtClean="0">
                <a:solidFill>
                  <a:schemeClr val="bg1"/>
                </a:solidFill>
              </a:rPr>
              <a:t>2: Meets most of the criteria.</a:t>
            </a:r>
          </a:p>
          <a:p>
            <a:pPr algn="l">
              <a:buNone/>
            </a:pPr>
            <a:r>
              <a:rPr lang="en-US" dirty="0" smtClean="0">
                <a:solidFill>
                  <a:schemeClr val="bg1"/>
                </a:solidFill>
              </a:rPr>
              <a:t>1: Meets some of the criteria.</a:t>
            </a:r>
          </a:p>
          <a:p>
            <a:pPr algn="l">
              <a:buNone/>
            </a:pPr>
            <a:r>
              <a:rPr lang="en-US" dirty="0" smtClean="0">
                <a:solidFill>
                  <a:schemeClr val="bg1"/>
                </a:solidFill>
              </a:rPr>
              <a:t>0: Does not meet the criteria</a:t>
            </a:r>
          </a:p>
          <a:p>
            <a:pPr algn="l">
              <a:buNone/>
            </a:pPr>
            <a:endParaRPr lang="en-US" dirty="0" smtClean="0">
              <a:solidFill>
                <a:schemeClr val="bg1"/>
              </a:solidFill>
            </a:endParaRPr>
          </a:p>
          <a:p>
            <a:pPr defTabSz="922081" fontAlgn="base">
              <a:spcBef>
                <a:spcPct val="30000"/>
              </a:spcBef>
              <a:spcAft>
                <a:spcPct val="0"/>
              </a:spcAft>
              <a:defRPr/>
            </a:pPr>
            <a:r>
              <a:rPr lang="en-US" dirty="0" smtClean="0">
                <a:solidFill>
                  <a:schemeClr val="bg1"/>
                </a:solidFill>
              </a:rPr>
              <a:t>Part 2: Identify the strengths of the lesson and provide recommendations for strengthening the lesson to meet the criteria. </a:t>
            </a:r>
          </a:p>
          <a:p>
            <a:pPr algn="l">
              <a:buNone/>
            </a:pPr>
            <a:endParaRPr lang="en-US" dirty="0" smtClean="0">
              <a:solidFill>
                <a:schemeClr val="bg1"/>
              </a:solidFill>
            </a:endParaRPr>
          </a:p>
          <a:p>
            <a:pPr algn="l">
              <a:buNone/>
            </a:pPr>
            <a:r>
              <a:rPr lang="en-US" b="0" dirty="0" smtClean="0"/>
              <a:t>After</a:t>
            </a:r>
            <a:r>
              <a:rPr lang="en-US" b="0" baseline="0" dirty="0" smtClean="0"/>
              <a:t> groups work, engage participants in a large group discussion on their findings. Transition to the next activity by explaining to participants that they will use their experiences with the practices, solving </a:t>
            </a:r>
            <a:r>
              <a:rPr lang="en-US" b="0" i="1" baseline="0" dirty="0" smtClean="0"/>
              <a:t>Two Machines, One Job, </a:t>
            </a:r>
            <a:r>
              <a:rPr lang="en-US" b="0" i="0" baseline="0" dirty="0" smtClean="0"/>
              <a:t>and examining the lesson to think through instructional suggestions that they might provide to a teacher around a central mathematics task within a lesson. </a:t>
            </a:r>
            <a:endParaRPr lang="en-US" b="0"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a:solidFill>
                  <a:prstClr val="black"/>
                </a:solidFill>
              </a:rPr>
              <a:pPr>
                <a:defRPr/>
              </a:pPr>
              <a:t>77</a:t>
            </a:fld>
            <a:endParaRPr lang="en-US">
              <a:solidFill>
                <a:prstClr val="black"/>
              </a:solidFill>
            </a:endParaRPr>
          </a:p>
        </p:txBody>
      </p:sp>
    </p:spTree>
    <p:extLst>
      <p:ext uri="{BB962C8B-B14F-4D97-AF65-F5344CB8AC3E}">
        <p14:creationId xmlns="" xmlns:p14="http://schemas.microsoft.com/office/powerpoint/2010/main" val="5806925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Providing Support fo</a:t>
            </a:r>
            <a:r>
              <a:rPr lang="en-US" b="1" baseline="0" dirty="0" smtClean="0"/>
              <a:t>r Planning Instruction</a:t>
            </a:r>
            <a:r>
              <a:rPr lang="en-US" b="1" dirty="0" smtClean="0"/>
              <a:t>: </a:t>
            </a:r>
            <a:r>
              <a:rPr lang="en-US" dirty="0" smtClean="0"/>
              <a:t>Have each group choose one task from those provided</a:t>
            </a:r>
            <a:r>
              <a:rPr lang="en-US" b="0" baseline="0" dirty="0" smtClean="0"/>
              <a:t>.</a:t>
            </a:r>
            <a:r>
              <a:rPr lang="en-US" b="1" baseline="0" dirty="0" smtClean="0"/>
              <a:t> </a:t>
            </a:r>
            <a:r>
              <a:rPr lang="en-US" b="0" baseline="0" dirty="0" smtClean="0"/>
              <a:t>Explain for their lesson they will create several suggestions that they might give a teacher if they were helping them to plan a lesson around the task. For example their list might look something like:</a:t>
            </a:r>
          </a:p>
          <a:p>
            <a:pPr marL="230520" indent="-230520">
              <a:spcBef>
                <a:spcPct val="0"/>
              </a:spcBef>
              <a:buAutoNum type="arabicPeriod"/>
            </a:pPr>
            <a:r>
              <a:rPr lang="en-US" b="0" baseline="0" dirty="0" smtClean="0"/>
              <a:t>Begin the lesson by explaining or demonstrating…</a:t>
            </a:r>
          </a:p>
          <a:p>
            <a:pPr marL="230520" indent="-230520">
              <a:spcBef>
                <a:spcPct val="0"/>
              </a:spcBef>
              <a:buAutoNum type="arabicPeriod"/>
            </a:pPr>
            <a:r>
              <a:rPr lang="en-US" b="0" baseline="0" dirty="0" smtClean="0"/>
              <a:t>Have students first think about the problem alone. </a:t>
            </a:r>
          </a:p>
          <a:p>
            <a:pPr marL="230520" indent="-230520">
              <a:spcBef>
                <a:spcPct val="0"/>
              </a:spcBef>
              <a:buAutoNum type="arabicPeriod"/>
            </a:pPr>
            <a:r>
              <a:rPr lang="en-US" b="0" baseline="0" dirty="0" smtClean="0"/>
              <a:t>Put students in groups and ask them to…</a:t>
            </a:r>
          </a:p>
          <a:p>
            <a:pPr marL="230520" indent="-230520">
              <a:spcBef>
                <a:spcPct val="0"/>
              </a:spcBef>
              <a:buAutoNum type="arabicPeriod"/>
            </a:pPr>
            <a:r>
              <a:rPr lang="en-US" b="0" baseline="0" dirty="0" smtClean="0"/>
              <a:t>Use the following questions if students are having difficulty with the task…</a:t>
            </a:r>
          </a:p>
          <a:p>
            <a:pPr marL="230520" indent="-230520">
              <a:spcBef>
                <a:spcPct val="0"/>
              </a:spcBef>
              <a:buAutoNum type="arabicPeriod"/>
            </a:pPr>
            <a:r>
              <a:rPr lang="en-US" b="0" baseline="0" dirty="0" smtClean="0"/>
              <a:t>Think about how the following representations might help students solve the problem…</a:t>
            </a:r>
          </a:p>
          <a:p>
            <a:pPr marL="230520" indent="-230520">
              <a:spcBef>
                <a:spcPct val="0"/>
              </a:spcBef>
              <a:buAutoNum type="arabicPeriod"/>
            </a:pPr>
            <a:endParaRPr lang="en-US" b="0" baseline="0" dirty="0" smtClean="0"/>
          </a:p>
          <a:p>
            <a:pPr marL="0" indent="0">
              <a:spcBef>
                <a:spcPct val="0"/>
              </a:spcBef>
            </a:pPr>
            <a:r>
              <a:rPr lang="en-US" b="0" baseline="0" dirty="0" smtClean="0"/>
              <a:t>As time permits have participants share their suggestions with the larger group.</a:t>
            </a:r>
            <a:endParaRPr lang="en-US" dirty="0" smtClean="0"/>
          </a:p>
          <a:p>
            <a:pPr>
              <a:spcBef>
                <a:spcPct val="0"/>
              </a:spcBef>
            </a:pPr>
            <a:r>
              <a:rPr lang="en-US" dirty="0" smtClean="0"/>
              <a:t> </a:t>
            </a:r>
            <a:endParaRPr lang="en-US" b="1" dirty="0" smtClean="0"/>
          </a:p>
        </p:txBody>
      </p:sp>
      <p:sp>
        <p:nvSpPr>
          <p:cNvPr id="214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841098-84FD-4AB8-836E-B4C97884DA0C}" type="slidenum">
              <a:rPr lang="en-US">
                <a:solidFill>
                  <a:prstClr val="black"/>
                </a:solidFill>
                <a:latin typeface="Arial" pitchFamily="34" charset="0"/>
              </a:rPr>
              <a:pPr/>
              <a:t>78</a:t>
            </a:fld>
            <a:endParaRPr lang="en-US">
              <a:solidFill>
                <a:prstClr val="black"/>
              </a:solidFill>
              <a:latin typeface="Arial" pitchFamily="34" charset="0"/>
            </a:endParaRPr>
          </a:p>
        </p:txBody>
      </p:sp>
    </p:spTree>
    <p:extLst>
      <p:ext uri="{BB962C8B-B14F-4D97-AF65-F5344CB8AC3E}">
        <p14:creationId xmlns="" xmlns:p14="http://schemas.microsoft.com/office/powerpoint/2010/main" val="17502242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Pause and Reflect: </a:t>
            </a:r>
            <a:r>
              <a:rPr lang="en-US" dirty="0" smtClean="0"/>
              <a:t>Before moving to the next activity allow participants two or three minutes to look back over their questions and fill in any new answers found in the second</a:t>
            </a:r>
            <a:r>
              <a:rPr lang="en-US" baseline="0" dirty="0" smtClean="0"/>
              <a:t> half of the day</a:t>
            </a:r>
            <a:r>
              <a:rPr lang="en-US" dirty="0" smtClean="0"/>
              <a:t>. </a:t>
            </a:r>
          </a:p>
        </p:txBody>
      </p:sp>
      <p:sp>
        <p:nvSpPr>
          <p:cNvPr id="215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C2954B-901D-4313-B66D-A809CEB86F07}" type="slidenum">
              <a:rPr lang="en-US">
                <a:solidFill>
                  <a:prstClr val="black"/>
                </a:solidFill>
                <a:latin typeface="Arial" pitchFamily="34" charset="0"/>
              </a:rPr>
              <a:pPr/>
              <a:t>79</a:t>
            </a:fld>
            <a:endParaRPr lang="en-US">
              <a:solidFill>
                <a:prstClr val="black"/>
              </a:solidFill>
              <a:latin typeface="Arial" pitchFamily="34" charset="0"/>
            </a:endParaRPr>
          </a:p>
        </p:txBody>
      </p:sp>
    </p:spTree>
    <p:extLst>
      <p:ext uri="{BB962C8B-B14F-4D97-AF65-F5344CB8AC3E}">
        <p14:creationId xmlns="" xmlns:p14="http://schemas.microsoft.com/office/powerpoint/2010/main" val="23118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p:txBody>
          <a:bodyPr wrap="square" numCol="1" anchor="t" anchorCtr="0" compatLnSpc="1">
            <a:prstTxWarp prst="textNoShape">
              <a:avLst/>
            </a:prstTxWarp>
          </a:bodyPr>
          <a:lstStyle/>
          <a:p>
            <a:pPr>
              <a:lnSpc>
                <a:spcPct val="90000"/>
              </a:lnSpc>
              <a:spcBef>
                <a:spcPct val="0"/>
              </a:spcBef>
            </a:pPr>
            <a:r>
              <a:rPr lang="en-US" b="1" dirty="0" smtClean="0"/>
              <a:t>What’s in the CCS-Math? </a:t>
            </a:r>
            <a:r>
              <a:rPr lang="en-US" dirty="0" smtClean="0"/>
              <a:t>There are two parts to the Connecticut Core Standards for Mathematics, Standards for Mathematical Content and Standards for Mathematical Practice. Together they define what students should understand and be able to do in their study of mathematics in order to be College and Career Ready.  </a:t>
            </a:r>
          </a:p>
          <a:p>
            <a:pPr>
              <a:lnSpc>
                <a:spcPct val="90000"/>
              </a:lnSpc>
              <a:spcBef>
                <a:spcPct val="0"/>
              </a:spcBef>
            </a:pPr>
            <a:r>
              <a:rPr lang="en-US" dirty="0" smtClean="0"/>
              <a:t>The Standards for Mathematical Content are very specific about concepts, procedures, and skills that are to be learned at each grade level, and contain a defined set of endpoints in the development of each. Explain to participants that while today’s focus is on the Standards for Mathematical Practice, we will be going in-depth into the Standards for Mathematical Content in the next a future</a:t>
            </a:r>
            <a:r>
              <a:rPr lang="en-US" baseline="0" dirty="0" smtClean="0"/>
              <a:t> session.</a:t>
            </a:r>
            <a:endParaRPr lang="en-US" dirty="0" smtClean="0"/>
          </a:p>
          <a:p>
            <a:pPr>
              <a:lnSpc>
                <a:spcPct val="90000"/>
              </a:lnSpc>
              <a:spcBef>
                <a:spcPct val="0"/>
              </a:spcBef>
            </a:pPr>
            <a:r>
              <a:rPr lang="en-US" dirty="0" smtClean="0"/>
              <a:t>Focus participants back on the Standards for Mathematical Practice. Explain that these standards are often simply called the Practice Standards or the practices, and that is the way they will be referred to during the remainder of this session. The practices include the mathematical habits of mind and mathematical expertise that students should develop such as reasoning, communication, making arguments, and modeling. </a:t>
            </a:r>
          </a:p>
          <a:p>
            <a:pPr>
              <a:lnSpc>
                <a:spcPct val="90000"/>
              </a:lnSpc>
              <a:spcBef>
                <a:spcPct val="0"/>
              </a:spcBef>
            </a:pPr>
            <a:endParaRPr lang="en-US" sz="1400" dirty="0" smtClean="0"/>
          </a:p>
          <a:p>
            <a:pPr>
              <a:lnSpc>
                <a:spcPct val="90000"/>
              </a:lnSpc>
              <a:spcBef>
                <a:spcPct val="0"/>
              </a:spcBef>
            </a:pPr>
            <a:r>
              <a:rPr lang="en-US" sz="1400" b="1" dirty="0" smtClean="0"/>
              <a:t>What’s New About the CCS-Math?</a:t>
            </a:r>
          </a:p>
          <a:p>
            <a:pPr>
              <a:lnSpc>
                <a:spcPct val="90000"/>
              </a:lnSpc>
              <a:spcBef>
                <a:spcPct val="0"/>
              </a:spcBef>
            </a:pPr>
            <a:r>
              <a:rPr lang="en-US" sz="1400" dirty="0" smtClean="0"/>
              <a:t>In order to meet both the Content Standards and the Practice Standards, the writer’s of the Common Core explicitly based the standards on three very important fundamentals of mathematics that were missing from or were not as explicit in different versions of mathematics standards. Those are: Focus, Coherence, and Rigor. Explain to participants that we will now take a few moments using the next five slides to explore how these are embedded within the Common Core.</a:t>
            </a:r>
            <a:endParaRPr lang="en-US" sz="1400" b="1" dirty="0"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89EF49-ADAF-4361-A670-13F7F57D0012}" type="slidenum">
              <a:rPr lang="en-US">
                <a:solidFill>
                  <a:prstClr val="black"/>
                </a:solidFill>
                <a:latin typeface="Arial" pitchFamily="34" charset="0"/>
              </a:rPr>
              <a:pPr/>
              <a:t>8</a:t>
            </a:fld>
            <a:endParaRPr lang="en-US">
              <a:solidFill>
                <a:prstClr val="black"/>
              </a:solidFill>
              <a:latin typeface="Arial" pitchFamily="34" charset="0"/>
            </a:endParaRPr>
          </a:p>
        </p:txBody>
      </p:sp>
      <p:sp>
        <p:nvSpPr>
          <p:cNvPr id="1433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2CD23109-4651-485E-B5F4-14B63985B56C}"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433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4336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Tree>
    <p:extLst>
      <p:ext uri="{BB962C8B-B14F-4D97-AF65-F5344CB8AC3E}">
        <p14:creationId xmlns="" xmlns:p14="http://schemas.microsoft.com/office/powerpoint/2010/main" val="1902752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Section 7: Supporting Change</a:t>
            </a:r>
            <a:endParaRPr lang="en-US" dirty="0" smtClean="0"/>
          </a:p>
          <a:p>
            <a:r>
              <a:rPr lang="en-US" dirty="0" smtClean="0"/>
              <a:t>Section 7 Training Objectives:</a:t>
            </a:r>
          </a:p>
          <a:p>
            <a:pPr lvl="0">
              <a:buFont typeface="Arial" pitchFamily="34" charset="0"/>
              <a:buChar char="•"/>
            </a:pPr>
            <a:r>
              <a:rPr lang="en-US" dirty="0" smtClean="0"/>
              <a:t>To have participants create a plan for disseminating big ideas from the session with teachers at their school.</a:t>
            </a:r>
          </a:p>
          <a:p>
            <a:pPr lvl="0">
              <a:buFont typeface="Arial" pitchFamily="34" charset="0"/>
              <a:buChar char="•"/>
            </a:pPr>
            <a:r>
              <a:rPr lang="en-US" dirty="0" smtClean="0"/>
              <a:t>To have participants anticipate specific teacher questions and challenges around implementing lessons that incorporate the Standards for Mathematical Practices. </a:t>
            </a:r>
          </a:p>
          <a:p>
            <a:r>
              <a:rPr lang="en-US" dirty="0" smtClean="0"/>
              <a:t> </a:t>
            </a:r>
          </a:p>
          <a:p>
            <a:r>
              <a:rPr lang="en-US" dirty="0" smtClean="0"/>
              <a:t>Section 7 Outline:</a:t>
            </a:r>
          </a:p>
          <a:p>
            <a:r>
              <a:rPr lang="en-US" dirty="0" smtClean="0"/>
              <a:t>Participants will work in grade band groups to reflect on the module activities and discuss how big ideas from each will be shared with teachers back at their school. Facilitator will review module outcomes.</a:t>
            </a:r>
            <a:endParaRPr lang="en-US" b="1" dirty="0" smtClean="0"/>
          </a:p>
        </p:txBody>
      </p:sp>
      <p:sp>
        <p:nvSpPr>
          <p:cNvPr id="21606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2160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F960920A-41DB-4B87-B699-72534B428F39}"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2160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21607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AD822A-19F9-4B21-940B-D50FC813AE11}" type="slidenum">
              <a:rPr lang="en-US">
                <a:solidFill>
                  <a:prstClr val="black"/>
                </a:solidFill>
                <a:latin typeface="Arial" pitchFamily="34" charset="0"/>
              </a:rPr>
              <a:pPr/>
              <a:t>80</a:t>
            </a:fld>
            <a:endParaRPr lang="en-US">
              <a:solidFill>
                <a:prstClr val="black"/>
              </a:solidFill>
              <a:latin typeface="Arial" pitchFamily="34" charset="0"/>
            </a:endParaRPr>
          </a:p>
        </p:txBody>
      </p:sp>
    </p:spTree>
    <p:extLst>
      <p:ext uri="{BB962C8B-B14F-4D97-AF65-F5344CB8AC3E}">
        <p14:creationId xmlns="" xmlns:p14="http://schemas.microsoft.com/office/powerpoint/2010/main" val="31827038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What’s Your Plan? </a:t>
            </a:r>
            <a:r>
              <a:rPr lang="en-US" dirty="0" smtClean="0"/>
              <a:t>Allow participants the remaining time to </a:t>
            </a:r>
            <a:r>
              <a:rPr lang="en-US" b="0" dirty="0" smtClean="0"/>
              <a:t>use</a:t>
            </a:r>
            <a:r>
              <a:rPr lang="en-US" b="0" baseline="0" dirty="0" smtClean="0"/>
              <a:t> the space provided in the Participant Guide to plan for disseminating key learning from each of the module sections back at their school.</a:t>
            </a:r>
            <a:endParaRPr lang="en-US" dirty="0" smtClean="0"/>
          </a:p>
        </p:txBody>
      </p:sp>
      <p:sp>
        <p:nvSpPr>
          <p:cNvPr id="22630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22630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830BB7B-A423-4D5B-9256-D77F3C643705}"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22631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22631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6624A5-9F5E-413C-AF9A-01EAFA7C6645}" type="slidenum">
              <a:rPr lang="en-US">
                <a:solidFill>
                  <a:prstClr val="black"/>
                </a:solidFill>
                <a:latin typeface="Arial" pitchFamily="34" charset="0"/>
              </a:rPr>
              <a:pPr/>
              <a:t>81</a:t>
            </a:fld>
            <a:endParaRPr lang="en-US">
              <a:solidFill>
                <a:prstClr val="black"/>
              </a:solidFill>
              <a:latin typeface="Arial" pitchFamily="34" charset="0"/>
            </a:endParaRPr>
          </a:p>
        </p:txBody>
      </p:sp>
    </p:spTree>
    <p:extLst>
      <p:ext uri="{BB962C8B-B14F-4D97-AF65-F5344CB8AC3E}">
        <p14:creationId xmlns="" xmlns:p14="http://schemas.microsoft.com/office/powerpoint/2010/main" val="18065268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82</a:t>
            </a:fld>
            <a:endParaRPr lang="en-US">
              <a:solidFill>
                <a:prstClr val="black"/>
              </a:solidFill>
              <a:latin typeface="Arial" pitchFamily="34" charset="0"/>
            </a:endParaRPr>
          </a:p>
        </p:txBody>
      </p:sp>
    </p:spTree>
    <p:extLst>
      <p:ext uri="{BB962C8B-B14F-4D97-AF65-F5344CB8AC3E}">
        <p14:creationId xmlns="" xmlns:p14="http://schemas.microsoft.com/office/powerpoint/2010/main" val="31467360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a:t>
            </a:r>
            <a:r>
              <a:rPr lang="en-US" baseline="0" dirty="0" smtClean="0"/>
              <a:t> (cont’d).</a:t>
            </a:r>
            <a:endParaRPr lang="en-US" dirty="0" smtClean="0"/>
          </a:p>
          <a:p>
            <a:pPr>
              <a:spcBef>
                <a:spcPct val="0"/>
              </a:spcBef>
            </a:pPr>
            <a:endParaRPr lang="en-US" dirty="0" smtClean="0"/>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83</a:t>
            </a:fld>
            <a:endParaRPr lang="en-US">
              <a:solidFill>
                <a:prstClr val="black"/>
              </a:solidFill>
              <a:latin typeface="Arial" pitchFamily="34" charset="0"/>
            </a:endParaRPr>
          </a:p>
        </p:txBody>
      </p:sp>
    </p:spTree>
    <p:extLst>
      <p:ext uri="{BB962C8B-B14F-4D97-AF65-F5344CB8AC3E}">
        <p14:creationId xmlns="" xmlns:p14="http://schemas.microsoft.com/office/powerpoint/2010/main" val="31822728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This Post-Assessment will be the same as the Pre-Assessment they took in the beginning of the session. This assessment is to gauge their learning based on the activities of the full day session. Remind the participants to fill out their </a:t>
            </a:r>
            <a:r>
              <a:rPr lang="en-US" b="1" dirty="0" smtClean="0"/>
              <a:t>Session Evaluation </a:t>
            </a:r>
            <a:r>
              <a:rPr lang="en-US" b="0" dirty="0" smtClean="0"/>
              <a:t>survey</a:t>
            </a:r>
            <a:r>
              <a:rPr lang="en-US" dirty="0" smtClean="0"/>
              <a:t> online.</a:t>
            </a:r>
          </a:p>
        </p:txBody>
      </p:sp>
      <p:sp>
        <p:nvSpPr>
          <p:cNvPr id="230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latin typeface="Arial" pitchFamily="34" charset="0"/>
              </a:rPr>
              <a:t>Public Consulting Group</a:t>
            </a:r>
          </a:p>
        </p:txBody>
      </p:sp>
      <p:sp>
        <p:nvSpPr>
          <p:cNvPr id="230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65E4D3F-EE0F-479E-AC22-92697D51B405}" type="datetime1">
              <a:rPr lang="en-US">
                <a:solidFill>
                  <a:prstClr val="black"/>
                </a:solidFill>
                <a:latin typeface="Arial" pitchFamily="34" charset="0"/>
              </a:rPr>
              <a:pPr/>
              <a:t>3/6/2014</a:t>
            </a:fld>
            <a:endParaRPr lang="en-US">
              <a:solidFill>
                <a:prstClr val="black"/>
              </a:solidFill>
              <a:latin typeface="Arial" pitchFamily="34" charset="0"/>
            </a:endParaRPr>
          </a:p>
        </p:txBody>
      </p:sp>
      <p:sp>
        <p:nvSpPr>
          <p:cNvPr id="230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prstClr val="black"/>
                </a:solidFill>
                <a:latin typeface="Arial" pitchFamily="34" charset="0"/>
              </a:rPr>
              <a:t>www.publicconsultinggroup.com</a:t>
            </a:r>
          </a:p>
        </p:txBody>
      </p:sp>
      <p:sp>
        <p:nvSpPr>
          <p:cNvPr id="230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AEAAA-3454-44D5-90F4-C75A93E9B012}" type="slidenum">
              <a:rPr lang="en-US">
                <a:solidFill>
                  <a:prstClr val="black"/>
                </a:solidFill>
                <a:latin typeface="Arial" pitchFamily="34" charset="0"/>
              </a:rPr>
              <a:pPr/>
              <a:t>85</a:t>
            </a:fld>
            <a:endParaRPr lang="en-US">
              <a:solidFill>
                <a:prstClr val="black"/>
              </a:solidFill>
              <a:latin typeface="Arial" pitchFamily="34" charset="0"/>
            </a:endParaRPr>
          </a:p>
        </p:txBody>
      </p:sp>
    </p:spTree>
    <p:extLst>
      <p:ext uri="{BB962C8B-B14F-4D97-AF65-F5344CB8AC3E}">
        <p14:creationId xmlns="" xmlns:p14="http://schemas.microsoft.com/office/powerpoint/2010/main" val="29560747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38F621-8F2C-4F90-852A-E36809B397B3}"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there are dates set for the next professional development session this would be a great time to share that information. </a:t>
            </a:r>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987BF-41CF-43EC-9FC3-FCCE2C4AEE1E}" type="slidenum">
              <a:rPr lang="en-US">
                <a:solidFill>
                  <a:prstClr val="black"/>
                </a:solidFill>
                <a:latin typeface="Arial" pitchFamily="34" charset="0"/>
              </a:rPr>
              <a:pPr/>
              <a:t>87</a:t>
            </a:fld>
            <a:endParaRPr lang="en-US">
              <a:solidFill>
                <a:prstClr val="black"/>
              </a:solidFill>
              <a:latin typeface="Arial" pitchFamily="34" charset="0"/>
            </a:endParaRPr>
          </a:p>
        </p:txBody>
      </p:sp>
    </p:spTree>
    <p:extLst>
      <p:ext uri="{BB962C8B-B14F-4D97-AF65-F5344CB8AC3E}">
        <p14:creationId xmlns="" xmlns:p14="http://schemas.microsoft.com/office/powerpoint/2010/main" val="327183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Focus: </a:t>
            </a:r>
            <a:r>
              <a:rPr lang="en-US" dirty="0" smtClean="0"/>
              <a:t>The writers of the standards worked very hard to reduce the number of expectations at each grade level. This work was not done arbitrarily. They focused on the different domains of mathematics such as Operations and Algebraic Thinking, Number and Operations in Base Ten, Geometry, and Measurement</a:t>
            </a:r>
            <a:r>
              <a:rPr lang="en-US" baseline="0" dirty="0" smtClean="0"/>
              <a:t> </a:t>
            </a:r>
            <a:r>
              <a:rPr lang="en-US" dirty="0" smtClean="0"/>
              <a:t>and Data, and determined what work was critical for students at each grade level to address in order to develop the concepts in each domain over time. This reduction in the number of standards allows teachers to shift their instruction to focus on the major work at their grade and to spend more time in each of these critical areas in order for students to develop a deep understanding through investigation, inquiry, and problem solving.</a:t>
            </a:r>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AA0B5B-7A2C-490F-9F81-238A261E5C1C}" type="slidenum">
              <a:rPr lang="en-US">
                <a:solidFill>
                  <a:prstClr val="black"/>
                </a:solidFill>
                <a:latin typeface="Arial" pitchFamily="34" charset="0"/>
              </a:rPr>
              <a:pPr/>
              <a:t>9</a:t>
            </a:fld>
            <a:endParaRPr lang="en-US">
              <a:solidFill>
                <a:prstClr val="black"/>
              </a:solidFill>
              <a:latin typeface="Arial" pitchFamily="34" charset="0"/>
            </a:endParaRPr>
          </a:p>
        </p:txBody>
      </p:sp>
    </p:spTree>
    <p:extLst>
      <p:ext uri="{BB962C8B-B14F-4D97-AF65-F5344CB8AC3E}">
        <p14:creationId xmlns="" xmlns:p14="http://schemas.microsoft.com/office/powerpoint/2010/main" val="61571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a:p>
        </p:txBody>
      </p:sp>
      <p:pic>
        <p:nvPicPr>
          <p:cNvPr id="5" name="Picture 4"/>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79061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322838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131620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341475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3037956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3303544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2012027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1260326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112226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2419931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286108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a:p>
        </p:txBody>
      </p:sp>
    </p:spTree>
    <p:extLst>
      <p:ext uri="{BB962C8B-B14F-4D97-AF65-F5344CB8AC3E}">
        <p14:creationId xmlns=""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hyperlink" Target="http://www.youtube.com/watch?v=B6UQcwzyE1U"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hW3TqIfxUmo"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png"/><Relationship Id="rId7" Type="http://schemas.openxmlformats.org/officeDocument/2006/relationships/diagramColors" Target="../diagrams/colors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12.png"/></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microsoft.com/office/2007/relationships/hdphoto" Target="../media/hdphoto2.wdp"/></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youtube.com/watch?v=hW3TqIfxUmo" TargetMode="External"/><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www.teachingchannel.org/videos/exploring-math-practice-standards"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COj5-ogfgZb5mM&amp;tbnid=FFgjfyQmv2utaM:&amp;ved=0CAUQjRw&amp;url=http://teachingmathwithtechnology.blogspot.com/2009_11_01_archive.html&amp;ei=6YJLUaLnK42c8QTGuoDQDg&amp;bvm=bv.44158598,d.eWU&amp;psig=AFQjCNFlkPwB1O7gJCgxs4G_h-hCaBZmsw&amp;ust=1363989597394151" TargetMode="External"/><Relationship Id="rId2" Type="http://schemas.openxmlformats.org/officeDocument/2006/relationships/notesSlide" Target="../notesSlides/notesSlide75.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jpeg"/></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6.xml"/><Relationship Id="rId1" Type="http://schemas.openxmlformats.org/officeDocument/2006/relationships/slideLayout" Target="../slideLayouts/slideLayout8.xml"/><Relationship Id="rId5" Type="http://schemas.openxmlformats.org/officeDocument/2006/relationships/image" Target="../media/image40.jpeg"/><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0.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hyperlink" Target="http://tinyurl.com/K5Mod1MATH" TargetMode="External"/><Relationship Id="rId4" Type="http://schemas.openxmlformats.org/officeDocument/2006/relationships/image" Target="../media/image42.jpeg"/></Relationships>
</file>

<file path=ppt/slides/_rels/slide8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ctcorestandards.org/" TargetMode="External"/><Relationship Id="rId7" Type="http://schemas.openxmlformats.org/officeDocument/2006/relationships/hyperlink" Target="http://www.achievethecore.org/" TargetMode="External"/><Relationship Id="rId12" Type="http://schemas.openxmlformats.org/officeDocument/2006/relationships/image" Target="../media/image5.png"/><Relationship Id="rId2" Type="http://schemas.openxmlformats.org/officeDocument/2006/relationships/notesSlide" Target="../notesSlides/notesSlide86.xml"/><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4.png"/><Relationship Id="rId5" Type="http://schemas.openxmlformats.org/officeDocument/2006/relationships/hyperlink" Target="http://www.engageny.org/" TargetMode="External"/><Relationship Id="rId10" Type="http://schemas.openxmlformats.org/officeDocument/2006/relationships/image" Target="../media/image45.png"/><Relationship Id="rId4" Type="http://schemas.openxmlformats.org/officeDocument/2006/relationships/image" Target="../media/image9.png"/><Relationship Id="rId9" Type="http://schemas.openxmlformats.org/officeDocument/2006/relationships/hyperlink" Target="http://www.americaachieves.org/"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1 Grades K–5: </a:t>
            </a:r>
          </a:p>
          <a:p>
            <a:r>
              <a:rPr lang="en-US" i="0" dirty="0" smtClean="0">
                <a:solidFill>
                  <a:schemeClr val="tx2"/>
                </a:solidFill>
              </a:rPr>
              <a:t>Focus on Practice Standards</a:t>
            </a:r>
            <a:endParaRPr lang="en-US" dirty="0"/>
          </a:p>
        </p:txBody>
      </p:sp>
      <p:pic>
        <p:nvPicPr>
          <p:cNvPr id="18" name="Picture 17"/>
          <p:cNvPicPr>
            <a:picLocks noChangeAspect="1"/>
          </p:cNvPicPr>
          <p:nvPr/>
        </p:nvPicPr>
        <p:blipFill>
          <a:blip r:embed="rId3" cstate="print">
            <a:extLst>
              <a:ext uri="{BEBA8EAE-BF5A-486C-A8C5-ECC9F3942E4B}">
                <a14:imgProps xmlns="" xmlns:a14="http://schemas.microsoft.com/office/drawing/2010/main">
                  <a14:imgLayer r:embed="rId4">
                    <a14:imgEffect>
                      <a14:backgroundRemoval t="0" b="100000" l="0" r="99306"/>
                    </a14:imgEffect>
                  </a14:imgLayer>
                </a14:imgProps>
              </a:ext>
              <a:ext uri="{28A0092B-C50C-407E-A947-70E740481C1C}">
                <a14:useLocalDpi xmlns=""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3091543" y="324757"/>
            <a:ext cx="5181600" cy="1569660"/>
          </a:xfrm>
          <a:prstGeom prst="rect">
            <a:avLst/>
          </a:prstGeom>
          <a:noFill/>
          <a:ln w="9525">
            <a:noFill/>
            <a:miter lim="800000"/>
            <a:headEnd/>
            <a:tailEnd/>
          </a:ln>
        </p:spPr>
        <p:txBody>
          <a:bodyPr>
            <a:spAutoFit/>
          </a:bodyPr>
          <a:lstStyle/>
          <a:p>
            <a:pPr fontAlgn="base">
              <a:spcBef>
                <a:spcPct val="0"/>
              </a:spcBef>
              <a:spcAft>
                <a:spcPct val="0"/>
              </a:spcAft>
            </a:pPr>
            <a:r>
              <a:rPr lang="en-US" sz="3200" dirty="0">
                <a:solidFill>
                  <a:prstClr val="black"/>
                </a:solidFill>
              </a:rPr>
              <a:t>The </a:t>
            </a:r>
            <a:r>
              <a:rPr lang="en-US" sz="3200" dirty="0" smtClean="0">
                <a:solidFill>
                  <a:prstClr val="black"/>
                </a:solidFill>
              </a:rPr>
              <a:t>standards </a:t>
            </a:r>
            <a:r>
              <a:rPr lang="en-US" sz="3200" dirty="0">
                <a:solidFill>
                  <a:prstClr val="black"/>
                </a:solidFill>
              </a:rPr>
              <a:t>are designed around coherent progressions and conceptual connections.  </a:t>
            </a:r>
          </a:p>
        </p:txBody>
      </p:sp>
      <p:grpSp>
        <p:nvGrpSpPr>
          <p:cNvPr id="2" name="Group 7"/>
          <p:cNvGrpSpPr/>
          <p:nvPr/>
        </p:nvGrpSpPr>
        <p:grpSpPr>
          <a:xfrm>
            <a:off x="228600" y="152400"/>
            <a:ext cx="2416423" cy="1933138"/>
            <a:chOff x="3135188" y="-189496"/>
            <a:chExt cx="2416423" cy="1933138"/>
          </a:xfrm>
          <a:solidFill>
            <a:schemeClr val="accent4"/>
          </a:solidFill>
        </p:grpSpPr>
        <p:sp>
          <p:nvSpPr>
            <p:cNvPr id="9" name="Rounded Rectangle 8"/>
            <p:cNvSpPr/>
            <p:nvPr/>
          </p:nvSpPr>
          <p:spPr>
            <a:xfrm>
              <a:off x="3135188" y="-189496"/>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213579" y="-111105"/>
              <a:ext cx="2267712" cy="1801368"/>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Coherence</a:t>
              </a:r>
            </a:p>
          </p:txBody>
        </p:sp>
      </p:grpSp>
      <p:graphicFrame>
        <p:nvGraphicFramePr>
          <p:cNvPr id="20" name="Diagram 19"/>
          <p:cNvGraphicFramePr/>
          <p:nvPr/>
        </p:nvGraphicFramePr>
        <p:xfrm>
          <a:off x="0" y="1193800"/>
          <a:ext cx="9144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52400" y="3886200"/>
            <a:ext cx="2895600" cy="1323439"/>
          </a:xfrm>
          <a:prstGeom prst="rect">
            <a:avLst/>
          </a:prstGeom>
          <a:noFill/>
        </p:spPr>
        <p:txBody>
          <a:bodyPr wrap="square" rtlCol="0">
            <a:spAutoFit/>
          </a:bodyPr>
          <a:lstStyle/>
          <a:p>
            <a:pPr algn="ctr" fontAlgn="base">
              <a:spcBef>
                <a:spcPct val="0"/>
              </a:spcBef>
              <a:spcAft>
                <a:spcPct val="0"/>
              </a:spcAft>
            </a:pPr>
            <a:r>
              <a:rPr lang="en-US" sz="2000" dirty="0" smtClean="0">
                <a:solidFill>
                  <a:prstClr val="black"/>
                </a:solidFill>
              </a:rPr>
              <a:t>Use place value understanding and properties of operations </a:t>
            </a:r>
            <a:br>
              <a:rPr lang="en-US" sz="2000" dirty="0" smtClean="0">
                <a:solidFill>
                  <a:prstClr val="black"/>
                </a:solidFill>
              </a:rPr>
            </a:br>
            <a:r>
              <a:rPr lang="en-US" sz="2000" dirty="0" smtClean="0">
                <a:solidFill>
                  <a:prstClr val="black"/>
                </a:solidFill>
              </a:rPr>
              <a:t>to add and subtract.</a:t>
            </a:r>
            <a:endParaRPr lang="en-US" sz="2000" dirty="0">
              <a:solidFill>
                <a:prstClr val="black"/>
              </a:solidFill>
            </a:endParaRPr>
          </a:p>
        </p:txBody>
      </p:sp>
      <p:sp>
        <p:nvSpPr>
          <p:cNvPr id="13" name="TextBox 12"/>
          <p:cNvSpPr txBox="1"/>
          <p:nvPr/>
        </p:nvSpPr>
        <p:spPr>
          <a:xfrm>
            <a:off x="2971800" y="3886200"/>
            <a:ext cx="2971800" cy="1323439"/>
          </a:xfrm>
          <a:prstGeom prst="rect">
            <a:avLst/>
          </a:prstGeom>
          <a:noFill/>
        </p:spPr>
        <p:txBody>
          <a:bodyPr wrap="square" rtlCol="0">
            <a:spAutoFit/>
          </a:bodyPr>
          <a:lstStyle/>
          <a:p>
            <a:pPr algn="ctr" fontAlgn="base">
              <a:spcBef>
                <a:spcPct val="0"/>
              </a:spcBef>
              <a:spcAft>
                <a:spcPct val="0"/>
              </a:spcAft>
            </a:pPr>
            <a:r>
              <a:rPr lang="en-US" sz="2000" dirty="0">
                <a:solidFill>
                  <a:prstClr val="black"/>
                </a:solidFill>
              </a:rPr>
              <a:t>Use place value understanding and properties of operations </a:t>
            </a:r>
            <a:br>
              <a:rPr lang="en-US" sz="2000" dirty="0">
                <a:solidFill>
                  <a:prstClr val="black"/>
                </a:solidFill>
              </a:rPr>
            </a:br>
            <a:r>
              <a:rPr lang="en-US" sz="2000" dirty="0">
                <a:solidFill>
                  <a:prstClr val="black"/>
                </a:solidFill>
              </a:rPr>
              <a:t>to add and </a:t>
            </a:r>
            <a:r>
              <a:rPr lang="en-US" sz="2000" dirty="0" smtClean="0">
                <a:solidFill>
                  <a:prstClr val="black"/>
                </a:solidFill>
              </a:rPr>
              <a:t>subtract.</a:t>
            </a:r>
            <a:endParaRPr lang="en-US" sz="2000" dirty="0">
              <a:solidFill>
                <a:prstClr val="black"/>
              </a:solidFill>
            </a:endParaRPr>
          </a:p>
        </p:txBody>
      </p:sp>
      <p:sp>
        <p:nvSpPr>
          <p:cNvPr id="14" name="TextBox 13"/>
          <p:cNvSpPr txBox="1"/>
          <p:nvPr/>
        </p:nvSpPr>
        <p:spPr>
          <a:xfrm>
            <a:off x="5900057" y="3856672"/>
            <a:ext cx="2862943" cy="1631216"/>
          </a:xfrm>
          <a:prstGeom prst="rect">
            <a:avLst/>
          </a:prstGeom>
          <a:noFill/>
        </p:spPr>
        <p:txBody>
          <a:bodyPr wrap="square" rtlCol="0">
            <a:spAutoFit/>
          </a:bodyPr>
          <a:lstStyle/>
          <a:p>
            <a:pPr algn="ctr" fontAlgn="base">
              <a:spcBef>
                <a:spcPct val="0"/>
              </a:spcBef>
              <a:spcAft>
                <a:spcPct val="0"/>
              </a:spcAft>
            </a:pPr>
            <a:r>
              <a:rPr lang="en-US" sz="2000" dirty="0">
                <a:solidFill>
                  <a:prstClr val="black"/>
                </a:solidFill>
              </a:rPr>
              <a:t>Use place value understanding and properties of operations to perform multi-digit </a:t>
            </a:r>
            <a:r>
              <a:rPr lang="en-US" sz="2000" dirty="0" smtClean="0">
                <a:solidFill>
                  <a:prstClr val="black"/>
                </a:solidFill>
              </a:rPr>
              <a:t>arithmetic.</a:t>
            </a:r>
            <a:endParaRPr lang="en-US" sz="2000" dirty="0">
              <a:solidFill>
                <a:prstClr val="black"/>
              </a:solidFill>
            </a:endParaRPr>
          </a:p>
        </p:txBody>
      </p:sp>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3091543" y="281215"/>
            <a:ext cx="5181600" cy="1569660"/>
          </a:xfrm>
          <a:prstGeom prst="rect">
            <a:avLst/>
          </a:prstGeom>
          <a:noFill/>
          <a:ln w="9525">
            <a:noFill/>
            <a:miter lim="800000"/>
            <a:headEnd/>
            <a:tailEnd/>
          </a:ln>
        </p:spPr>
        <p:txBody>
          <a:bodyPr>
            <a:spAutoFit/>
          </a:bodyPr>
          <a:lstStyle/>
          <a:p>
            <a:pPr fontAlgn="base">
              <a:spcBef>
                <a:spcPct val="0"/>
              </a:spcBef>
              <a:spcAft>
                <a:spcPct val="0"/>
              </a:spcAft>
            </a:pPr>
            <a:r>
              <a:rPr lang="en-US" sz="3200" dirty="0">
                <a:solidFill>
                  <a:prstClr val="black"/>
                </a:solidFill>
              </a:rPr>
              <a:t>The </a:t>
            </a:r>
            <a:r>
              <a:rPr lang="en-US" sz="3200" dirty="0" smtClean="0">
                <a:solidFill>
                  <a:prstClr val="black"/>
                </a:solidFill>
              </a:rPr>
              <a:t>Standards </a:t>
            </a:r>
            <a:r>
              <a:rPr lang="en-US" sz="3200" dirty="0">
                <a:solidFill>
                  <a:prstClr val="black"/>
                </a:solidFill>
              </a:rPr>
              <a:t>are designed around coherent progressions and conceptual connections.  </a:t>
            </a:r>
          </a:p>
        </p:txBody>
      </p:sp>
      <p:grpSp>
        <p:nvGrpSpPr>
          <p:cNvPr id="2" name="Group 7"/>
          <p:cNvGrpSpPr/>
          <p:nvPr/>
        </p:nvGrpSpPr>
        <p:grpSpPr>
          <a:xfrm>
            <a:off x="228600" y="152400"/>
            <a:ext cx="2416423" cy="1933138"/>
            <a:chOff x="3135188" y="-189496"/>
            <a:chExt cx="2416423" cy="1933138"/>
          </a:xfrm>
          <a:solidFill>
            <a:schemeClr val="accent4"/>
          </a:solidFill>
        </p:grpSpPr>
        <p:sp>
          <p:nvSpPr>
            <p:cNvPr id="9" name="Rounded Rectangle 8"/>
            <p:cNvSpPr/>
            <p:nvPr/>
          </p:nvSpPr>
          <p:spPr>
            <a:xfrm>
              <a:off x="3135188" y="-189496"/>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213579" y="-111105"/>
              <a:ext cx="2267712" cy="1801368"/>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Coherence</a:t>
              </a:r>
            </a:p>
          </p:txBody>
        </p:sp>
      </p:grpSp>
      <p:pic>
        <p:nvPicPr>
          <p:cNvPr id="37892" name="Picture 17"/>
          <p:cNvPicPr>
            <a:picLocks noChangeAspect="1" noChangeArrowheads="1"/>
          </p:cNvPicPr>
          <p:nvPr/>
        </p:nvPicPr>
        <p:blipFill>
          <a:blip r:embed="rId3" cstate="print"/>
          <a:srcRect l="11058" t="17178" r="24840" b="18205"/>
          <a:stretch>
            <a:fillRect/>
          </a:stretch>
        </p:blipFill>
        <p:spPr bwMode="auto">
          <a:xfrm>
            <a:off x="2057400" y="2436055"/>
            <a:ext cx="5486400" cy="3276600"/>
          </a:xfrm>
          <a:prstGeom prst="rect">
            <a:avLst/>
          </a:prstGeom>
          <a:noFill/>
          <a:ln w="9525">
            <a:solidFill>
              <a:schemeClr val="tx1"/>
            </a:solidFill>
            <a:miter lim="800000"/>
            <a:headEnd/>
            <a:tailEnd/>
          </a:ln>
        </p:spPr>
      </p:pic>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p:cNvSpPr txBox="1">
            <a:spLocks noChangeArrowheads="1"/>
          </p:cNvSpPr>
          <p:nvPr/>
        </p:nvSpPr>
        <p:spPr bwMode="auto">
          <a:xfrm>
            <a:off x="2960914" y="272143"/>
            <a:ext cx="5366657" cy="1569660"/>
          </a:xfrm>
          <a:prstGeom prst="rect">
            <a:avLst/>
          </a:prstGeom>
          <a:noFill/>
          <a:ln w="9525">
            <a:noFill/>
            <a:miter lim="800000"/>
            <a:headEnd/>
            <a:tailEnd/>
          </a:ln>
        </p:spPr>
        <p:txBody>
          <a:bodyPr wrap="square">
            <a:spAutoFit/>
          </a:bodyPr>
          <a:lstStyle/>
          <a:p>
            <a:pPr fontAlgn="base">
              <a:spcBef>
                <a:spcPct val="0"/>
              </a:spcBef>
              <a:spcAft>
                <a:spcPct val="0"/>
              </a:spcAft>
            </a:pPr>
            <a:r>
              <a:rPr lang="en-US" sz="3200" dirty="0">
                <a:solidFill>
                  <a:prstClr val="black"/>
                </a:solidFill>
              </a:rPr>
              <a:t>The </a:t>
            </a:r>
            <a:r>
              <a:rPr lang="en-US" sz="3200" dirty="0" smtClean="0">
                <a:solidFill>
                  <a:prstClr val="black"/>
                </a:solidFill>
              </a:rPr>
              <a:t>standards </a:t>
            </a:r>
            <a:r>
              <a:rPr lang="en-US" sz="3200" dirty="0">
                <a:solidFill>
                  <a:prstClr val="black"/>
                </a:solidFill>
              </a:rPr>
              <a:t>are designed around coherent progressions and conceptual </a:t>
            </a:r>
            <a:r>
              <a:rPr lang="en-US" sz="3200" dirty="0" smtClean="0">
                <a:solidFill>
                  <a:prstClr val="black"/>
                </a:solidFill>
              </a:rPr>
              <a:t>connections.  </a:t>
            </a:r>
            <a:endParaRPr lang="en-US" sz="3200" dirty="0">
              <a:solidFill>
                <a:prstClr val="black"/>
              </a:solidFill>
            </a:endParaRPr>
          </a:p>
        </p:txBody>
      </p:sp>
      <p:grpSp>
        <p:nvGrpSpPr>
          <p:cNvPr id="2" name="Group 7"/>
          <p:cNvGrpSpPr/>
          <p:nvPr/>
        </p:nvGrpSpPr>
        <p:grpSpPr>
          <a:xfrm>
            <a:off x="228600" y="152400"/>
            <a:ext cx="2416423" cy="1933138"/>
            <a:chOff x="3135188" y="-189496"/>
            <a:chExt cx="2416423" cy="1933138"/>
          </a:xfrm>
          <a:solidFill>
            <a:schemeClr val="accent4"/>
          </a:solidFill>
        </p:grpSpPr>
        <p:sp>
          <p:nvSpPr>
            <p:cNvPr id="9" name="Rounded Rectangle 8"/>
            <p:cNvSpPr/>
            <p:nvPr/>
          </p:nvSpPr>
          <p:spPr>
            <a:xfrm>
              <a:off x="3135188" y="-189496"/>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213579" y="-111105"/>
              <a:ext cx="2267712" cy="1801368"/>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Coherence</a:t>
              </a:r>
            </a:p>
          </p:txBody>
        </p:sp>
      </p:grpSp>
      <p:pic>
        <p:nvPicPr>
          <p:cNvPr id="11" name="Picture 10"/>
          <p:cNvPicPr/>
          <p:nvPr/>
        </p:nvPicPr>
        <p:blipFill>
          <a:blip r:embed="rId3" cstate="print"/>
          <a:srcRect l="15064" t="23590" r="22917" b="6154"/>
          <a:stretch>
            <a:fillRect/>
          </a:stretch>
        </p:blipFill>
        <p:spPr bwMode="auto">
          <a:xfrm>
            <a:off x="2895599" y="2057400"/>
            <a:ext cx="4463143" cy="3864429"/>
          </a:xfrm>
          <a:prstGeom prst="rect">
            <a:avLst/>
          </a:prstGeom>
          <a:noFill/>
          <a:ln w="9525">
            <a:solidFill>
              <a:schemeClr val="tx2">
                <a:lumMod val="50000"/>
                <a:lumOff val="50000"/>
              </a:schemeClr>
            </a:solidFill>
            <a:miter lim="800000"/>
            <a:headEnd/>
            <a:tailEnd/>
          </a:ln>
        </p:spPr>
      </p:pic>
      <p:cxnSp>
        <p:nvCxnSpPr>
          <p:cNvPr id="12" name="Straight Arrow Connector 11"/>
          <p:cNvCxnSpPr/>
          <p:nvPr/>
        </p:nvCxnSpPr>
        <p:spPr>
          <a:xfrm flipH="1">
            <a:off x="5562600" y="3429000"/>
            <a:ext cx="2971800" cy="990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57800" y="2438400"/>
            <a:ext cx="2971800" cy="990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867400" y="4419600"/>
            <a:ext cx="2971800" cy="990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5"/>
          <p:cNvSpPr txBox="1">
            <a:spLocks noChangeArrowheads="1"/>
          </p:cNvSpPr>
          <p:nvPr/>
        </p:nvSpPr>
        <p:spPr bwMode="auto">
          <a:xfrm>
            <a:off x="3243944" y="511628"/>
            <a:ext cx="5159829" cy="1077218"/>
          </a:xfrm>
          <a:prstGeom prst="rect">
            <a:avLst/>
          </a:prstGeom>
          <a:noFill/>
          <a:ln w="9525">
            <a:noFill/>
            <a:miter lim="800000"/>
            <a:headEnd/>
            <a:tailEnd/>
          </a:ln>
        </p:spPr>
        <p:txBody>
          <a:bodyPr wrap="square">
            <a:spAutoFit/>
          </a:bodyPr>
          <a:lstStyle/>
          <a:p>
            <a:pPr fontAlgn="base">
              <a:spcBef>
                <a:spcPct val="0"/>
              </a:spcBef>
              <a:spcAft>
                <a:spcPct val="0"/>
              </a:spcAft>
            </a:pPr>
            <a:r>
              <a:rPr lang="en-US" sz="3200" dirty="0">
                <a:solidFill>
                  <a:prstClr val="black"/>
                </a:solidFill>
              </a:rPr>
              <a:t>The major topics at each grade level focus equally on:</a:t>
            </a:r>
          </a:p>
        </p:txBody>
      </p:sp>
      <p:grpSp>
        <p:nvGrpSpPr>
          <p:cNvPr id="2" name="Group 8"/>
          <p:cNvGrpSpPr>
            <a:grpSpLocks/>
          </p:cNvGrpSpPr>
          <p:nvPr/>
        </p:nvGrpSpPr>
        <p:grpSpPr bwMode="auto">
          <a:xfrm>
            <a:off x="304800" y="152400"/>
            <a:ext cx="2416175" cy="1933575"/>
            <a:chOff x="6042200" y="1323797"/>
            <a:chExt cx="2416423" cy="1933138"/>
          </a:xfrm>
        </p:grpSpPr>
        <p:sp>
          <p:nvSpPr>
            <p:cNvPr id="10" name="Rounded Rectangle 9"/>
            <p:cNvSpPr/>
            <p:nvPr/>
          </p:nvSpPr>
          <p:spPr>
            <a:xfrm>
              <a:off x="6042200" y="1323797"/>
              <a:ext cx="2416423" cy="1933138"/>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6099356" y="1380934"/>
              <a:ext cx="2302111" cy="1818864"/>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Rigor</a:t>
              </a:r>
            </a:p>
          </p:txBody>
        </p:sp>
      </p:grpSp>
      <p:sp>
        <p:nvSpPr>
          <p:cNvPr id="14" name="TextBox 13"/>
          <p:cNvSpPr txBox="1"/>
          <p:nvPr/>
        </p:nvSpPr>
        <p:spPr>
          <a:xfrm>
            <a:off x="228600" y="2514600"/>
            <a:ext cx="2743200" cy="2893100"/>
          </a:xfrm>
          <a:prstGeom prst="rect">
            <a:avLst/>
          </a:prstGeom>
          <a:solidFill>
            <a:schemeClr val="accent4">
              <a:lumMod val="40000"/>
              <a:lumOff val="60000"/>
            </a:schemeClr>
          </a:solidFill>
          <a:ln>
            <a:solidFill>
              <a:schemeClr val="tx1"/>
            </a:solidFill>
          </a:ln>
        </p:spPr>
        <p:txBody>
          <a:bodyPr wrap="square">
            <a:spAutoFit/>
          </a:bodyPr>
          <a:lstStyle/>
          <a:p>
            <a:pPr algn="ctr" fontAlgn="base">
              <a:spcBef>
                <a:spcPct val="0"/>
              </a:spcBef>
              <a:spcAft>
                <a:spcPct val="0"/>
              </a:spcAft>
              <a:defRPr/>
            </a:pPr>
            <a:r>
              <a:rPr lang="en-US" sz="2000" b="1" dirty="0">
                <a:solidFill>
                  <a:prstClr val="black"/>
                </a:solidFill>
              </a:rPr>
              <a:t>Conceptual Understanding</a:t>
            </a:r>
          </a:p>
          <a:p>
            <a:pPr algn="ctr" fontAlgn="base">
              <a:spcBef>
                <a:spcPct val="0"/>
              </a:spcBef>
              <a:spcAft>
                <a:spcPct val="0"/>
              </a:spcAft>
              <a:defRPr/>
            </a:pPr>
            <a:endParaRPr lang="en-US" sz="1400" b="1" dirty="0">
              <a:solidFill>
                <a:prstClr val="black"/>
              </a:solidFill>
            </a:endParaRPr>
          </a:p>
          <a:p>
            <a:pPr marL="182880" indent="-182880" fontAlgn="base">
              <a:spcBef>
                <a:spcPct val="0"/>
              </a:spcBef>
              <a:spcAft>
                <a:spcPct val="0"/>
              </a:spcAft>
              <a:buFont typeface="Arial" pitchFamily="34" charset="0"/>
              <a:buChar char="•"/>
              <a:defRPr/>
            </a:pPr>
            <a:r>
              <a:rPr lang="en-US" sz="2000" dirty="0">
                <a:solidFill>
                  <a:prstClr val="black"/>
                </a:solidFill>
              </a:rPr>
              <a:t>More than getting answers</a:t>
            </a:r>
          </a:p>
          <a:p>
            <a:pPr marL="182880" indent="-182880" fontAlgn="base">
              <a:spcBef>
                <a:spcPct val="0"/>
              </a:spcBef>
              <a:spcAft>
                <a:spcPct val="0"/>
              </a:spcAft>
              <a:defRPr/>
            </a:pPr>
            <a:endParaRPr lang="en-US" sz="1400" dirty="0">
              <a:solidFill>
                <a:prstClr val="black"/>
              </a:solidFill>
            </a:endParaRPr>
          </a:p>
          <a:p>
            <a:pPr marL="182880" indent="-182880" fontAlgn="base">
              <a:spcBef>
                <a:spcPct val="0"/>
              </a:spcBef>
              <a:spcAft>
                <a:spcPct val="0"/>
              </a:spcAft>
              <a:buFont typeface="Arial" pitchFamily="34" charset="0"/>
              <a:buChar char="•"/>
              <a:defRPr/>
            </a:pPr>
            <a:r>
              <a:rPr lang="en-US" sz="2000" dirty="0">
                <a:solidFill>
                  <a:prstClr val="black"/>
                </a:solidFill>
              </a:rPr>
              <a:t>Not just procedures</a:t>
            </a:r>
          </a:p>
          <a:p>
            <a:pPr marL="182880" indent="-182880" fontAlgn="base">
              <a:spcBef>
                <a:spcPct val="0"/>
              </a:spcBef>
              <a:spcAft>
                <a:spcPct val="0"/>
              </a:spcAft>
              <a:defRPr/>
            </a:pPr>
            <a:endParaRPr lang="en-US" sz="1400" dirty="0">
              <a:solidFill>
                <a:prstClr val="black"/>
              </a:solidFill>
            </a:endParaRPr>
          </a:p>
          <a:p>
            <a:pPr marL="182880" indent="-182880" fontAlgn="base">
              <a:spcBef>
                <a:spcPct val="0"/>
              </a:spcBef>
              <a:spcAft>
                <a:spcPct val="0"/>
              </a:spcAft>
              <a:buFont typeface="Arial" pitchFamily="34" charset="0"/>
              <a:buChar char="•"/>
              <a:defRPr/>
            </a:pPr>
            <a:r>
              <a:rPr lang="en-US" sz="2000" dirty="0" smtClean="0">
                <a:solidFill>
                  <a:prstClr val="black"/>
                </a:solidFill>
              </a:rPr>
              <a:t>Accessing </a:t>
            </a:r>
            <a:r>
              <a:rPr lang="en-US" sz="2000" dirty="0">
                <a:solidFill>
                  <a:prstClr val="black"/>
                </a:solidFill>
              </a:rPr>
              <a:t>concepts to solve problems</a:t>
            </a:r>
          </a:p>
        </p:txBody>
      </p:sp>
      <p:sp>
        <p:nvSpPr>
          <p:cNvPr id="15" name="TextBox 14"/>
          <p:cNvSpPr txBox="1"/>
          <p:nvPr/>
        </p:nvSpPr>
        <p:spPr>
          <a:xfrm>
            <a:off x="3124200" y="2514599"/>
            <a:ext cx="3048000" cy="2898648"/>
          </a:xfrm>
          <a:prstGeom prst="rect">
            <a:avLst/>
          </a:prstGeom>
          <a:solidFill>
            <a:schemeClr val="accent4">
              <a:lumMod val="40000"/>
              <a:lumOff val="60000"/>
            </a:schemeClr>
          </a:solidFill>
          <a:ln>
            <a:solidFill>
              <a:schemeClr val="tx1"/>
            </a:solidFill>
          </a:ln>
        </p:spPr>
        <p:txBody>
          <a:bodyPr>
            <a:spAutoFit/>
          </a:bodyPr>
          <a:lstStyle/>
          <a:p>
            <a:pPr algn="ctr" fontAlgn="base">
              <a:spcBef>
                <a:spcPct val="0"/>
              </a:spcBef>
              <a:spcAft>
                <a:spcPct val="0"/>
              </a:spcAft>
              <a:defRPr/>
            </a:pPr>
            <a:r>
              <a:rPr lang="en-US" sz="2000" b="1" dirty="0">
                <a:solidFill>
                  <a:prstClr val="black"/>
                </a:solidFill>
              </a:rPr>
              <a:t>Procedural Skill </a:t>
            </a:r>
          </a:p>
          <a:p>
            <a:pPr algn="ctr" fontAlgn="base">
              <a:spcBef>
                <a:spcPct val="0"/>
              </a:spcBef>
              <a:spcAft>
                <a:spcPct val="0"/>
              </a:spcAft>
              <a:defRPr/>
            </a:pPr>
            <a:r>
              <a:rPr lang="en-US" sz="2000" b="1" dirty="0">
                <a:solidFill>
                  <a:prstClr val="black"/>
                </a:solidFill>
              </a:rPr>
              <a:t>and Fluency </a:t>
            </a:r>
          </a:p>
          <a:p>
            <a:pPr algn="ctr" fontAlgn="base">
              <a:spcBef>
                <a:spcPct val="0"/>
              </a:spcBef>
              <a:spcAft>
                <a:spcPct val="0"/>
              </a:spcAft>
              <a:defRPr/>
            </a:pPr>
            <a:endParaRPr lang="en-US" sz="1200" b="1" dirty="0">
              <a:solidFill>
                <a:prstClr val="black"/>
              </a:solidFill>
            </a:endParaRPr>
          </a:p>
          <a:p>
            <a:pPr marL="182880" indent="-182880" fontAlgn="base">
              <a:spcBef>
                <a:spcPct val="0"/>
              </a:spcBef>
              <a:spcAft>
                <a:spcPct val="0"/>
              </a:spcAft>
              <a:buFont typeface="Arial" pitchFamily="34" charset="0"/>
              <a:buChar char="•"/>
              <a:defRPr/>
            </a:pPr>
            <a:r>
              <a:rPr lang="en-US" sz="2000" dirty="0">
                <a:solidFill>
                  <a:prstClr val="black"/>
                </a:solidFill>
              </a:rPr>
              <a:t>Speed and accuracy</a:t>
            </a:r>
          </a:p>
          <a:p>
            <a:pPr marL="182880" indent="-182880" fontAlgn="base">
              <a:spcBef>
                <a:spcPct val="0"/>
              </a:spcBef>
              <a:spcAft>
                <a:spcPct val="0"/>
              </a:spcAft>
              <a:defRPr/>
            </a:pPr>
            <a:endParaRPr lang="en-US" sz="1400" dirty="0">
              <a:solidFill>
                <a:prstClr val="black"/>
              </a:solidFill>
            </a:endParaRPr>
          </a:p>
          <a:p>
            <a:pPr marL="182880" indent="-182880" fontAlgn="base">
              <a:spcBef>
                <a:spcPct val="0"/>
              </a:spcBef>
              <a:spcAft>
                <a:spcPct val="0"/>
              </a:spcAft>
              <a:buFont typeface="Arial" pitchFamily="34" charset="0"/>
              <a:buChar char="•"/>
              <a:defRPr/>
            </a:pPr>
            <a:r>
              <a:rPr lang="en-US" sz="2000" dirty="0">
                <a:solidFill>
                  <a:prstClr val="black"/>
                </a:solidFill>
              </a:rPr>
              <a:t>Used in solving more complex problems</a:t>
            </a:r>
          </a:p>
          <a:p>
            <a:pPr marL="182880" indent="-182880" fontAlgn="base">
              <a:spcBef>
                <a:spcPct val="0"/>
              </a:spcBef>
              <a:spcAft>
                <a:spcPct val="0"/>
              </a:spcAft>
              <a:defRPr/>
            </a:pPr>
            <a:endParaRPr lang="en-US" sz="1400" dirty="0">
              <a:solidFill>
                <a:prstClr val="black"/>
              </a:solidFill>
            </a:endParaRPr>
          </a:p>
          <a:p>
            <a:pPr marL="182880" indent="-182880" fontAlgn="base">
              <a:spcBef>
                <a:spcPct val="0"/>
              </a:spcBef>
              <a:spcAft>
                <a:spcPct val="0"/>
              </a:spcAft>
              <a:buFont typeface="Arial" pitchFamily="34" charset="0"/>
              <a:buChar char="•"/>
              <a:defRPr/>
            </a:pPr>
            <a:r>
              <a:rPr lang="en-US" sz="2000" dirty="0">
                <a:solidFill>
                  <a:prstClr val="black"/>
                </a:solidFill>
              </a:rPr>
              <a:t>Comes after conceptual understanding</a:t>
            </a:r>
          </a:p>
        </p:txBody>
      </p:sp>
      <p:sp>
        <p:nvSpPr>
          <p:cNvPr id="16" name="TextBox 15"/>
          <p:cNvSpPr txBox="1"/>
          <p:nvPr/>
        </p:nvSpPr>
        <p:spPr>
          <a:xfrm>
            <a:off x="6324600" y="2514600"/>
            <a:ext cx="2667000" cy="2895600"/>
          </a:xfrm>
          <a:prstGeom prst="rect">
            <a:avLst/>
          </a:prstGeom>
          <a:solidFill>
            <a:schemeClr val="accent4">
              <a:lumMod val="40000"/>
              <a:lumOff val="60000"/>
            </a:schemeClr>
          </a:solidFill>
          <a:ln>
            <a:solidFill>
              <a:schemeClr val="tx1"/>
            </a:solidFill>
          </a:ln>
        </p:spPr>
        <p:txBody>
          <a:bodyPr>
            <a:spAutoFit/>
          </a:bodyPr>
          <a:lstStyle/>
          <a:p>
            <a:pPr algn="ctr" fontAlgn="base">
              <a:spcBef>
                <a:spcPct val="0"/>
              </a:spcBef>
              <a:spcAft>
                <a:spcPct val="0"/>
              </a:spcAft>
              <a:defRPr/>
            </a:pPr>
            <a:r>
              <a:rPr lang="en-US" sz="2000" b="1" dirty="0">
                <a:solidFill>
                  <a:prstClr val="black"/>
                </a:solidFill>
              </a:rPr>
              <a:t>Application of the Mathematics</a:t>
            </a:r>
          </a:p>
          <a:p>
            <a:pPr algn="ctr" fontAlgn="base">
              <a:spcBef>
                <a:spcPct val="0"/>
              </a:spcBef>
              <a:spcAft>
                <a:spcPct val="0"/>
              </a:spcAft>
              <a:defRPr/>
            </a:pPr>
            <a:endParaRPr lang="en-US" sz="1400" b="1" dirty="0">
              <a:solidFill>
                <a:prstClr val="black"/>
              </a:solidFill>
            </a:endParaRPr>
          </a:p>
          <a:p>
            <a:pPr marL="182880" indent="-182880" fontAlgn="base">
              <a:spcBef>
                <a:spcPct val="0"/>
              </a:spcBef>
              <a:spcAft>
                <a:spcPct val="0"/>
              </a:spcAft>
              <a:buFont typeface="Arial" pitchFamily="34" charset="0"/>
              <a:buChar char="•"/>
              <a:defRPr/>
            </a:pPr>
            <a:r>
              <a:rPr lang="en-US" sz="2000" dirty="0">
                <a:solidFill>
                  <a:prstClr val="black"/>
                </a:solidFill>
              </a:rPr>
              <a:t>Using math in real-world scenarios</a:t>
            </a:r>
          </a:p>
          <a:p>
            <a:pPr marL="182880" indent="-182880" fontAlgn="base">
              <a:spcBef>
                <a:spcPct val="0"/>
              </a:spcBef>
              <a:spcAft>
                <a:spcPct val="0"/>
              </a:spcAft>
              <a:defRPr/>
            </a:pPr>
            <a:endParaRPr lang="en-US" sz="1400" dirty="0">
              <a:solidFill>
                <a:prstClr val="black"/>
              </a:solidFill>
            </a:endParaRPr>
          </a:p>
          <a:p>
            <a:pPr marL="182880" indent="-182880" fontAlgn="base">
              <a:spcBef>
                <a:spcPct val="0"/>
              </a:spcBef>
              <a:spcAft>
                <a:spcPct val="0"/>
              </a:spcAft>
              <a:buFont typeface="Arial" pitchFamily="34" charset="0"/>
              <a:buChar char="•"/>
              <a:defRPr/>
            </a:pPr>
            <a:r>
              <a:rPr lang="en-US" sz="2000" dirty="0">
                <a:solidFill>
                  <a:prstClr val="black"/>
                </a:solidFill>
              </a:rPr>
              <a:t>Choosing concepts without prompting</a:t>
            </a:r>
          </a:p>
          <a:p>
            <a:pPr fontAlgn="base">
              <a:spcBef>
                <a:spcPct val="0"/>
              </a:spcBef>
              <a:spcAft>
                <a:spcPct val="0"/>
              </a:spcAft>
              <a:buFont typeface="Arial" pitchFamily="34" charset="0"/>
              <a:buChar char="•"/>
              <a:defRPr/>
            </a:pPr>
            <a:endParaRPr lang="en-US" sz="2000" dirty="0">
              <a:solidFill>
                <a:prstClr val="black"/>
              </a:solidFill>
            </a:endParaRPr>
          </a:p>
          <a:p>
            <a:pPr fontAlgn="base">
              <a:spcBef>
                <a:spcPct val="0"/>
              </a:spcBef>
              <a:spcAft>
                <a:spcPct val="0"/>
              </a:spcAft>
              <a:defRPr/>
            </a:pPr>
            <a:endParaRPr lang="en-US" sz="1400" dirty="0">
              <a:solidFill>
                <a:prstClr val="black"/>
              </a:solidFill>
            </a:endParaRPr>
          </a:p>
        </p:txBody>
      </p:sp>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417FCE5-F759-4E54-87FC-488B2DA3A03C}" type="slidenum">
              <a:rPr lang="en-US" smtClean="0"/>
              <a:pPr/>
              <a:t>14</a:t>
            </a:fld>
            <a:endParaRPr lang="en-US" dirty="0"/>
          </a:p>
        </p:txBody>
      </p:sp>
      <p:sp>
        <p:nvSpPr>
          <p:cNvPr id="40962" name="Title 2"/>
          <p:cNvSpPr>
            <a:spLocks noGrp="1"/>
          </p:cNvSpPr>
          <p:nvPr>
            <p:ph type="title" idx="4294967295"/>
          </p:nvPr>
        </p:nvSpPr>
        <p:spPr>
          <a:xfrm>
            <a:off x="252256" y="333702"/>
            <a:ext cx="6858000" cy="664797"/>
          </a:xfrm>
        </p:spPr>
        <p:txBody>
          <a:bodyPr/>
          <a:lstStyle/>
          <a:p>
            <a:r>
              <a:rPr dirty="0" smtClean="0"/>
              <a:t>The Impact of the Shifts</a:t>
            </a:r>
          </a:p>
        </p:txBody>
      </p:sp>
      <p:pic>
        <p:nvPicPr>
          <p:cNvPr id="1026" name="Picture 2"/>
          <p:cNvPicPr>
            <a:picLocks noChangeAspect="1" noChangeArrowheads="1"/>
          </p:cNvPicPr>
          <p:nvPr/>
        </p:nvPicPr>
        <p:blipFill>
          <a:blip r:embed="rId3" cstate="print"/>
          <a:srcRect/>
          <a:stretch>
            <a:fillRect/>
          </a:stretch>
        </p:blipFill>
        <p:spPr bwMode="auto">
          <a:xfrm>
            <a:off x="1219200" y="1295400"/>
            <a:ext cx="6962775" cy="4224662"/>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2"/>
          <p:cNvSpPr>
            <a:spLocks noGrp="1"/>
          </p:cNvSpPr>
          <p:nvPr>
            <p:ph type="title"/>
          </p:nvPr>
        </p:nvSpPr>
        <p:spPr/>
        <p:txBody>
          <a:bodyPr/>
          <a:lstStyle/>
          <a:p>
            <a:r>
              <a:rPr lang="en-US" dirty="0" smtClean="0"/>
              <a:t>The Personal Journey of the CCS</a:t>
            </a:r>
          </a:p>
        </p:txBody>
      </p:sp>
      <p:sp>
        <p:nvSpPr>
          <p:cNvPr id="4" name="Slide Number Placeholder 3"/>
          <p:cNvSpPr>
            <a:spLocks noGrp="1"/>
          </p:cNvSpPr>
          <p:nvPr>
            <p:ph type="sldNum" sz="quarter" idx="11"/>
          </p:nvPr>
        </p:nvSpPr>
        <p:spPr/>
        <p:txBody>
          <a:bodyPr/>
          <a:lstStyle/>
          <a:p>
            <a:fld id="{A3F4BFB0-DC17-4956-8915-1D2B3E77BFB6}" type="slidenum">
              <a:rPr lang="en-US" smtClean="0"/>
              <a:pPr/>
              <a:t>15</a:t>
            </a:fld>
            <a:endParaRPr lang="en-US" dirty="0"/>
          </a:p>
        </p:txBody>
      </p:sp>
      <p:graphicFrame>
        <p:nvGraphicFramePr>
          <p:cNvPr id="9" name="Table 8"/>
          <p:cNvGraphicFramePr>
            <a:graphicFrameLocks noGrp="1"/>
          </p:cNvGraphicFramePr>
          <p:nvPr>
            <p:extLst>
              <p:ext uri="{D42A27DB-BD31-4B8C-83A1-F6EECF244321}">
                <p14:modId xmlns="" xmlns:p14="http://schemas.microsoft.com/office/powerpoint/2010/main" val="149542996"/>
              </p:ext>
            </p:extLst>
          </p:nvPr>
        </p:nvGraphicFramePr>
        <p:xfrm>
          <a:off x="956424" y="1268242"/>
          <a:ext cx="6096000" cy="3937000"/>
        </p:xfrm>
        <a:graphic>
          <a:graphicData uri="http://schemas.openxmlformats.org/drawingml/2006/table">
            <a:tbl>
              <a:tblPr firstRow="1" bandRow="1">
                <a:tableStyleId>{00A15C55-8517-42AA-B614-E9B94910E393}</a:tableStyleId>
              </a:tblPr>
              <a:tblGrid>
                <a:gridCol w="3048000"/>
                <a:gridCol w="3048000"/>
              </a:tblGrid>
              <a:tr h="807590">
                <a:tc>
                  <a:txBody>
                    <a:bodyPr/>
                    <a:lstStyle/>
                    <a:p>
                      <a:pPr algn="ctr"/>
                      <a:endParaRPr lang="en-US" sz="1200" dirty="0" smtClean="0"/>
                    </a:p>
                    <a:p>
                      <a:pPr algn="ctr"/>
                      <a:r>
                        <a:rPr lang="en-US" dirty="0" smtClean="0"/>
                        <a:t>Questions</a:t>
                      </a:r>
                      <a:endParaRPr lang="en-US" dirty="0"/>
                    </a:p>
                  </a:txBody>
                  <a:tcPr/>
                </a:tc>
                <a:tc>
                  <a:txBody>
                    <a:bodyPr/>
                    <a:lstStyle/>
                    <a:p>
                      <a:pPr algn="ctr"/>
                      <a:endParaRPr lang="en-US" sz="1400" dirty="0" smtClean="0"/>
                    </a:p>
                    <a:p>
                      <a:pPr algn="ctr"/>
                      <a:r>
                        <a:rPr lang="en-US" dirty="0" smtClean="0"/>
                        <a:t>Answers</a:t>
                      </a:r>
                      <a:endParaRPr lang="en-US" dirty="0"/>
                    </a:p>
                  </a:txBody>
                  <a:tcPr/>
                </a:tc>
              </a:tr>
              <a:tr h="3129410">
                <a:tc>
                  <a:txBody>
                    <a:bodyPr/>
                    <a:lstStyle/>
                    <a:p>
                      <a:endParaRPr lang="en-US" dirty="0"/>
                    </a:p>
                  </a:txBody>
                  <a:tcPr/>
                </a:tc>
                <a:tc>
                  <a:txBody>
                    <a:bodyPr/>
                    <a:lstStyle/>
                    <a:p>
                      <a:endParaRPr lang="en-US" dirty="0"/>
                    </a:p>
                  </a:txBody>
                  <a:tcPr/>
                </a:tc>
              </a:tr>
            </a:tbl>
          </a:graphicData>
        </a:graphic>
      </p:graphicFrame>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302793" y="2197794"/>
            <a:ext cx="1262044" cy="2143125"/>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ath McGregor\AppData\Local\Microsoft\Windows\Temporary Internet Files\Content.IE5\7MT9TXVO\MP900399275[1].jpg"/>
          <p:cNvPicPr>
            <a:picLocks noChangeAspect="1" noChangeArrowheads="1"/>
          </p:cNvPicPr>
          <p:nvPr/>
        </p:nvPicPr>
        <p:blipFill>
          <a:blip r:embed="rId3" cstate="print"/>
          <a:srcRect r="12598" b="38320"/>
          <a:stretch>
            <a:fillRect/>
          </a:stretch>
        </p:blipFill>
        <p:spPr bwMode="auto">
          <a:xfrm>
            <a:off x="1524000" y="1417320"/>
            <a:ext cx="5143500" cy="3318387"/>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1"/>
          </p:nvPr>
        </p:nvSpPr>
        <p:spPr/>
        <p:txBody>
          <a:bodyPr/>
          <a:lstStyle/>
          <a:p>
            <a:fld id="{9E197822-AF29-4641-88DD-8EA656C33A1D}" type="slidenum">
              <a:rPr lang="en-US" smtClean="0"/>
              <a:pPr/>
              <a:t>16</a:t>
            </a:fld>
            <a:endParaRPr lang="en-US" dirty="0"/>
          </a:p>
        </p:txBody>
      </p:sp>
      <p:sp>
        <p:nvSpPr>
          <p:cNvPr id="2" name="Content Placeholder 1"/>
          <p:cNvSpPr>
            <a:spLocks noGrp="1"/>
          </p:cNvSpPr>
          <p:nvPr>
            <p:ph idx="4294967295"/>
          </p:nvPr>
        </p:nvSpPr>
        <p:spPr>
          <a:xfrm>
            <a:off x="0" y="1417638"/>
            <a:ext cx="8153400" cy="3971925"/>
          </a:xfrm>
        </p:spPr>
        <p:txBody>
          <a:bodyPr/>
          <a:lstStyle/>
          <a:p>
            <a:endParaRPr lang="en-US" dirty="0" smtClean="0"/>
          </a:p>
          <a:p>
            <a:endParaRPr lang="en-US" dirty="0" smtClean="0"/>
          </a:p>
        </p:txBody>
      </p:sp>
      <p:sp>
        <p:nvSpPr>
          <p:cNvPr id="43012" name="Title 1"/>
          <p:cNvSpPr>
            <a:spLocks noGrp="1"/>
          </p:cNvSpPr>
          <p:nvPr>
            <p:ph type="title" idx="4294967295"/>
          </p:nvPr>
        </p:nvSpPr>
        <p:spPr>
          <a:xfrm>
            <a:off x="182880" y="228600"/>
            <a:ext cx="8153400" cy="1066800"/>
          </a:xfrm>
        </p:spPr>
        <p:txBody>
          <a:bodyPr>
            <a:normAutofit/>
          </a:bodyPr>
          <a:lstStyle/>
          <a:p>
            <a:r>
              <a:rPr lang="en-US" sz="3600" dirty="0" smtClean="0"/>
              <a:t>Phil </a:t>
            </a:r>
            <a:r>
              <a:rPr lang="en-US" sz="3600" dirty="0" err="1" smtClean="0"/>
              <a:t>Daro</a:t>
            </a:r>
            <a:r>
              <a:rPr lang="en-US" sz="3600" dirty="0" smtClean="0"/>
              <a:t> Co-Author </a:t>
            </a:r>
            <a:br>
              <a:rPr lang="en-US" sz="3600" dirty="0" smtClean="0"/>
            </a:br>
            <a:r>
              <a:rPr lang="en-US" sz="3600" dirty="0" smtClean="0"/>
              <a:t>Common Core State Standards for Mathematics</a:t>
            </a:r>
          </a:p>
        </p:txBody>
      </p:sp>
      <p:pic>
        <p:nvPicPr>
          <p:cNvPr id="43014" name="Picture 4"/>
          <p:cNvPicPr>
            <a:picLocks noChangeAspect="1" noChangeArrowheads="1"/>
          </p:cNvPicPr>
          <p:nvPr/>
        </p:nvPicPr>
        <p:blipFill>
          <a:blip r:embed="rId4" cstate="print"/>
          <a:srcRect l="22064" t="16280" r="37383" b="44186"/>
          <a:stretch>
            <a:fillRect/>
          </a:stretch>
        </p:blipFill>
        <p:spPr bwMode="auto">
          <a:xfrm>
            <a:off x="2175510" y="1517967"/>
            <a:ext cx="3429000" cy="1981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dirty="0" smtClean="0"/>
              <a:t> </a:t>
            </a:r>
            <a:endParaRPr lang="en-US" dirty="0"/>
          </a:p>
        </p:txBody>
      </p:sp>
      <p:sp>
        <p:nvSpPr>
          <p:cNvPr id="10" name="Rectangle 9"/>
          <p:cNvSpPr/>
          <p:nvPr/>
        </p:nvSpPr>
        <p:spPr>
          <a:xfrm>
            <a:off x="2650225" y="4825484"/>
            <a:ext cx="3081549" cy="369332"/>
          </a:xfrm>
          <a:prstGeom prst="rect">
            <a:avLst/>
          </a:prstGeom>
        </p:spPr>
        <p:txBody>
          <a:bodyPr wrap="none">
            <a:spAutoFit/>
          </a:bodyPr>
          <a:lstStyle/>
          <a:p>
            <a:r>
              <a:rPr lang="en-US" b="1" dirty="0" smtClean="0"/>
              <a:t>Phil </a:t>
            </a:r>
            <a:r>
              <a:rPr lang="en-US" b="1" dirty="0" err="1" smtClean="0"/>
              <a:t>Daro</a:t>
            </a:r>
            <a:r>
              <a:rPr lang="en-US" b="1" dirty="0" smtClean="0"/>
              <a:t> at CMC-North Ignite </a:t>
            </a:r>
            <a:endParaRPr lang="en-US" dirty="0"/>
          </a:p>
        </p:txBody>
      </p:sp>
      <p:sp>
        <p:nvSpPr>
          <p:cNvPr id="11" name="Rectangle 10"/>
          <p:cNvSpPr/>
          <p:nvPr/>
        </p:nvSpPr>
        <p:spPr>
          <a:xfrm>
            <a:off x="1123950" y="5220384"/>
            <a:ext cx="6248400" cy="400110"/>
          </a:xfrm>
          <a:prstGeom prst="rect">
            <a:avLst/>
          </a:prstGeom>
        </p:spPr>
        <p:txBody>
          <a:bodyPr wrap="square">
            <a:spAutoFit/>
          </a:bodyPr>
          <a:lstStyle/>
          <a:p>
            <a:pPr algn="ctr"/>
            <a:r>
              <a:rPr lang="en-US" sz="2000" u="sng" dirty="0" smtClean="0">
                <a:hlinkClick r:id="rId5"/>
              </a:rPr>
              <a:t>http://www.youtube.com/watch?v=B6UQcwzyE1U</a:t>
            </a:r>
            <a:endParaRPr lang="en-US" sz="20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Supporting Change</a:t>
            </a:r>
          </a:p>
        </p:txBody>
      </p:sp>
      <p:sp>
        <p:nvSpPr>
          <p:cNvPr id="4" name="Text Placeholder 3"/>
          <p:cNvSpPr>
            <a:spLocks noGrp="1"/>
          </p:cNvSpPr>
          <p:nvPr>
            <p:ph type="body" idx="1"/>
          </p:nvPr>
        </p:nvSpPr>
        <p:spPr/>
        <p:txBody>
          <a:bodyPr/>
          <a:lstStyle/>
          <a:p>
            <a:r>
              <a:rPr lang="en-US" dirty="0" smtClean="0"/>
              <a:t>Section 2</a:t>
            </a:r>
            <a:endParaRPr lang="en-US" dirty="0"/>
          </a:p>
        </p:txBody>
      </p:sp>
      <p:sp>
        <p:nvSpPr>
          <p:cNvPr id="6" name="Slide Number Placeholder 5"/>
          <p:cNvSpPr>
            <a:spLocks noGrp="1"/>
          </p:cNvSpPr>
          <p:nvPr>
            <p:ph type="sldNum" sz="quarter" idx="12"/>
          </p:nvPr>
        </p:nvSpPr>
        <p:spPr>
          <a:prstGeom prst="rect">
            <a:avLst/>
          </a:prstGeom>
        </p:spPr>
        <p:txBody>
          <a:bodyPr/>
          <a:lstStyle/>
          <a:p>
            <a:pPr>
              <a:defRPr/>
            </a:pPr>
            <a:fld id="{3611EA82-1C65-4BB5-848E-566682F190E3}" type="slidenum">
              <a:rPr lang="en-US" smtClean="0">
                <a:solidFill>
                  <a:prstClr val="black">
                    <a:tint val="75000"/>
                  </a:prstClr>
                </a:solidFill>
              </a:rPr>
              <a:pPr>
                <a:defRPr/>
              </a:pPr>
              <a:t>17</a:t>
            </a:fld>
            <a:endParaRPr lang="en-US" dirty="0">
              <a:solidFill>
                <a:prstClr val="black">
                  <a:tint val="75000"/>
                </a:prstClr>
              </a:solidFill>
            </a:endParaRPr>
          </a:p>
        </p:txBody>
      </p:sp>
      <p:pic>
        <p:nvPicPr>
          <p:cNvPr id="7" name="Picture 5" descr="Picture10.png"/>
          <p:cNvPicPr>
            <a:picLocks noChangeAspect="1"/>
          </p:cNvPicPr>
          <p:nvPr/>
        </p:nvPicPr>
        <p:blipFill>
          <a:blip r:embed="rId3" cstate="print"/>
          <a:srcRect/>
          <a:stretch>
            <a:fillRect/>
          </a:stretch>
        </p:blipFill>
        <p:spPr bwMode="auto">
          <a:xfrm>
            <a:off x="1012757" y="4942291"/>
            <a:ext cx="932688" cy="1017051"/>
          </a:xfrm>
          <a:prstGeom prst="rect">
            <a:avLst/>
          </a:prstGeom>
          <a:noFill/>
          <a:ln w="9525">
            <a:noFill/>
            <a:miter lim="800000"/>
            <a:headEnd/>
            <a:tailEnd/>
          </a:ln>
        </p:spPr>
      </p:pic>
      <p:sp>
        <p:nvSpPr>
          <p:cNvPr id="8" name="TextBox 5"/>
          <p:cNvSpPr txBox="1">
            <a:spLocks noChangeArrowheads="1"/>
          </p:cNvSpPr>
          <p:nvPr/>
        </p:nvSpPr>
        <p:spPr bwMode="auto">
          <a:xfrm>
            <a:off x="823160" y="4910386"/>
            <a:ext cx="1295400" cy="415498"/>
          </a:xfrm>
          <a:prstGeom prst="rect">
            <a:avLst/>
          </a:prstGeom>
          <a:noFill/>
          <a:ln w="9525">
            <a:noFill/>
            <a:miter lim="800000"/>
            <a:headEnd/>
            <a:tailEnd/>
          </a:ln>
        </p:spPr>
        <p:txBody>
          <a:bodyPr>
            <a:spAutoFit/>
          </a:bodyPr>
          <a:lstStyle/>
          <a:p>
            <a:pPr algn="ctr" eaLnBrk="1" hangingPunct="1"/>
            <a:r>
              <a:rPr lang="en-US" sz="2000" dirty="0" smtClean="0"/>
              <a:t>Page 12</a:t>
            </a:r>
            <a:endParaRPr lang="en-US" sz="2000" dirty="0"/>
          </a:p>
        </p:txBody>
      </p:sp>
    </p:spTree>
    <p:extLst>
      <p:ext uri="{BB962C8B-B14F-4D97-AF65-F5344CB8AC3E}">
        <p14:creationId xmlns="" xmlns:p14="http://schemas.microsoft.com/office/powerpoint/2010/main" val="348191027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Shape 352"/>
          <p:cNvSpPr>
            <a:spLocks noGrp="1"/>
          </p:cNvSpPr>
          <p:nvPr>
            <p:ph idx="1"/>
          </p:nvPr>
        </p:nvSpPr>
        <p:spPr>
          <a:xfrm>
            <a:off x="387096" y="1292922"/>
            <a:ext cx="3989832" cy="1458861"/>
          </a:xfrm>
        </p:spPr>
        <p:txBody>
          <a:bodyPr/>
          <a:lstStyle/>
          <a:p>
            <a:r>
              <a:rPr lang="en-US" dirty="0" smtClean="0">
                <a:sym typeface="Arial" charset="0"/>
              </a:rPr>
              <a:t>Stages of Change</a:t>
            </a:r>
          </a:p>
          <a:p>
            <a:pPr lvl="1"/>
            <a:r>
              <a:rPr lang="en-US" dirty="0" smtClean="0">
                <a:sym typeface="Arial" charset="0"/>
              </a:rPr>
              <a:t>Achievethecore.org</a:t>
            </a:r>
          </a:p>
          <a:p>
            <a:endParaRPr lang="en-US" dirty="0">
              <a:sym typeface="Arial" charset="0"/>
            </a:endParaRPr>
          </a:p>
        </p:txBody>
      </p:sp>
      <p:sp>
        <p:nvSpPr>
          <p:cNvPr id="69634" name="Shape 351"/>
          <p:cNvSpPr>
            <a:spLocks noGrp="1"/>
          </p:cNvSpPr>
          <p:nvPr>
            <p:ph type="title"/>
          </p:nvPr>
        </p:nvSpPr>
        <p:spPr/>
        <p:txBody>
          <a:bodyPr/>
          <a:lstStyle/>
          <a:p>
            <a:r>
              <a:rPr lang="en-US" dirty="0" smtClean="0"/>
              <a:t>Change Isn’t Easy</a:t>
            </a:r>
            <a:endParaRPr lang="en-US" dirty="0"/>
          </a:p>
        </p:txBody>
      </p:sp>
      <p:sp>
        <p:nvSpPr>
          <p:cNvPr id="45061" name="Slide Number Placeholder 5"/>
          <p:cNvSpPr>
            <a:spLocks noGrp="1"/>
          </p:cNvSpPr>
          <p:nvPr>
            <p:ph type="sldNum" sz="quarter" idx="11"/>
          </p:nvPr>
        </p:nvSpPr>
        <p:spPr/>
        <p:txBody>
          <a:bodyPr/>
          <a:lstStyle/>
          <a:p>
            <a:fld id="{A52E2925-BEE5-439A-A3E1-4EDE29EE9E33}" type="slidenum">
              <a:rPr lang="en-US" smtClean="0">
                <a:sym typeface="Arial" pitchFamily="34" charset="0"/>
              </a:rPr>
              <a:pPr/>
              <a:t>18</a:t>
            </a:fld>
            <a:endParaRPr lang="en-US">
              <a:sym typeface="Arial" pitchFamily="34" charset="0"/>
            </a:endParaRPr>
          </a:p>
        </p:txBody>
      </p:sp>
      <p:sp>
        <p:nvSpPr>
          <p:cNvPr id="45060" name="Shape 353"/>
          <p:cNvSpPr>
            <a:spLocks noChangeAspect="1" noChangeArrowheads="1"/>
          </p:cNvSpPr>
          <p:nvPr/>
        </p:nvSpPr>
        <p:spPr bwMode="auto">
          <a:xfrm>
            <a:off x="4602480" y="1292922"/>
            <a:ext cx="4160520" cy="3800810"/>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a:solidFill>
                <a:prstClr val="black"/>
              </a:solidFill>
              <a:latin typeface="Arial" pitchFamily="34" charset="0"/>
            </a:endParaRPr>
          </a:p>
        </p:txBody>
      </p:sp>
    </p:spTree>
    <p:extLst>
      <p:ext uri="{BB962C8B-B14F-4D97-AF65-F5344CB8AC3E}">
        <p14:creationId xmlns="" xmlns:p14="http://schemas.microsoft.com/office/powerpoint/2010/main" val="1378705897"/>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smtClean="0">
                <a:effectLst/>
              </a:rPr>
              <a:t>How can we work well together?</a:t>
            </a:r>
          </a:p>
        </p:txBody>
      </p:sp>
      <p:sp>
        <p:nvSpPr>
          <p:cNvPr id="30722" name="Text Placeholder 5"/>
          <p:cNvSpPr>
            <a:spLocks noGrp="1"/>
          </p:cNvSpPr>
          <p:nvPr>
            <p:ph sz="half" idx="1"/>
          </p:nvPr>
        </p:nvSpPr>
        <p:spPr>
          <a:xfrm>
            <a:off x="609600" y="1981201"/>
            <a:ext cx="6057900" cy="1871282"/>
          </a:xfrm>
        </p:spPr>
        <p:txBody>
          <a:bodyPr/>
          <a:lstStyle/>
          <a:p>
            <a:r>
              <a:rPr lang="en-US" dirty="0" smtClean="0"/>
              <a:t>In a conversation, what is something that encourages you to speak your mind?</a:t>
            </a:r>
          </a:p>
          <a:p>
            <a:endParaRPr lang="en-US" dirty="0" smtClean="0">
              <a:hlinkClick r:id="rId3"/>
            </a:endParaRPr>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19</a:t>
            </a:fld>
            <a:endParaRPr lang="en-US" dirty="0"/>
          </a:p>
        </p:txBody>
      </p:sp>
      <p:pic>
        <p:nvPicPr>
          <p:cNvPr id="30726" name="Picture 2" descr="C:\Users\Heath McGregor\AppData\Local\Microsoft\Windows\Temporary Internet Files\Content.IE5\ENZV3BCG\MP910216391[1].png"/>
          <p:cNvPicPr>
            <a:picLocks noChangeAspect="1" noChangeArrowheads="1"/>
          </p:cNvPicPr>
          <p:nvPr/>
        </p:nvPicPr>
        <p:blipFill>
          <a:blip r:embed="rId4" cstate="print"/>
          <a:srcRect/>
          <a:stretch>
            <a:fillRect/>
          </a:stretch>
        </p:blipFill>
        <p:spPr bwMode="auto">
          <a:xfrm>
            <a:off x="-270434" y="3402913"/>
            <a:ext cx="3375584" cy="2940738"/>
          </a:xfrm>
          <a:prstGeom prst="rect">
            <a:avLst/>
          </a:prstGeom>
          <a:noFill/>
          <a:ln w="9525">
            <a:noFill/>
            <a:miter lim="800000"/>
            <a:headEnd/>
            <a:tailEnd/>
          </a:ln>
        </p:spPr>
      </p:pic>
      <p:sp>
        <p:nvSpPr>
          <p:cNvPr id="9" name="Title 1"/>
          <p:cNvSpPr txBox="1">
            <a:spLocks/>
          </p:cNvSpPr>
          <p:nvPr/>
        </p:nvSpPr>
        <p:spPr bwMode="auto">
          <a:xfrm>
            <a:off x="381000" y="1281724"/>
            <a:ext cx="8382000" cy="655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fontAlgn="base">
              <a:spcBef>
                <a:spcPct val="0"/>
              </a:spcBef>
              <a:spcAft>
                <a:spcPct val="0"/>
              </a:spcAft>
              <a:defRPr/>
            </a:pPr>
            <a:r>
              <a:rPr lang="en-US" sz="3200" b="1" dirty="0" smtClean="0">
                <a:solidFill>
                  <a:srgbClr val="214291"/>
                </a:solidFill>
              </a:rPr>
              <a:t>Creating an Environment for</a:t>
            </a:r>
            <a:br>
              <a:rPr lang="en-US" sz="3200" b="1" dirty="0" smtClean="0">
                <a:solidFill>
                  <a:srgbClr val="214291"/>
                </a:solidFill>
              </a:rPr>
            </a:br>
            <a:r>
              <a:rPr lang="en-US" sz="3200" b="1" dirty="0" smtClean="0">
                <a:solidFill>
                  <a:srgbClr val="214291"/>
                </a:solidFill>
              </a:rPr>
              <a:t> Personal Change</a:t>
            </a:r>
          </a:p>
        </p:txBody>
      </p:sp>
      <p:pic>
        <p:nvPicPr>
          <p:cNvPr id="7" name="Picture 6"/>
          <p:cNvPicPr>
            <a:picLocks noChangeAspect="1"/>
          </p:cNvPicPr>
          <p:nvPr/>
        </p:nvPicPr>
        <p:blipFill rotWithShape="1">
          <a:blip r:embed="rId5" cstate="print">
            <a:extLst>
              <a:ext uri="{28A0092B-C50C-407E-A947-70E740481C1C}">
                <a14:useLocalDpi xmlns="" xmlns:a14="http://schemas.microsoft.com/office/drawing/2010/main" val="0"/>
              </a:ext>
            </a:extLst>
          </a:blip>
          <a:srcRect l="19747" r="21365"/>
          <a:stretch/>
        </p:blipFill>
        <p:spPr>
          <a:xfrm>
            <a:off x="7000894" y="1004504"/>
            <a:ext cx="1262044" cy="2143125"/>
          </a:xfrm>
          <a:prstGeom prst="rect">
            <a:avLst/>
          </a:prstGeom>
        </p:spPr>
      </p:pic>
      <p:sp>
        <p:nvSpPr>
          <p:cNvPr id="8" name="Rectangle 7"/>
          <p:cNvSpPr/>
          <p:nvPr/>
        </p:nvSpPr>
        <p:spPr>
          <a:xfrm>
            <a:off x="3143250" y="3576935"/>
            <a:ext cx="4572000" cy="1421928"/>
          </a:xfrm>
          <a:prstGeom prst="rect">
            <a:avLst/>
          </a:prstGeom>
        </p:spPr>
        <p:txBody>
          <a:bodyPr wrap="square">
            <a:spAutoFit/>
          </a:bodyPr>
          <a:lstStyle/>
          <a:p>
            <a:pPr marL="396875" indent="-396875" defTabSz="914363">
              <a:lnSpc>
                <a:spcPct val="90000"/>
              </a:lnSpc>
              <a:spcBef>
                <a:spcPct val="20000"/>
              </a:spcBef>
              <a:buBlip>
                <a:blip r:embed="rId6"/>
              </a:buBlip>
            </a:pPr>
            <a:r>
              <a:rPr lang="en-US" sz="3200" dirty="0" smtClean="0"/>
              <a:t>What is something that deters you from expressing your ideas?</a:t>
            </a:r>
          </a:p>
        </p:txBody>
      </p:sp>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1"/>
          <p:cNvSpPr>
            <a:spLocks noGrp="1"/>
          </p:cNvSpPr>
          <p:nvPr>
            <p:ph idx="1"/>
          </p:nvPr>
        </p:nvSpPr>
        <p:spPr>
          <a:xfrm>
            <a:off x="384048" y="1417320"/>
            <a:ext cx="8153400" cy="4770537"/>
          </a:xfrm>
        </p:spPr>
        <p:txBody>
          <a:bodyPr/>
          <a:lstStyle/>
          <a:p>
            <a:pPr marL="0" indent="0">
              <a:buNone/>
            </a:pPr>
            <a:r>
              <a:rPr lang="en-US" sz="2800" dirty="0" smtClean="0"/>
              <a:t>By the end of this session you will have:</a:t>
            </a:r>
          </a:p>
          <a:p>
            <a:r>
              <a:rPr lang="en-US" sz="2600" dirty="0" smtClean="0"/>
              <a:t>Gained an initial understanding of the CCS-Math and the embedded changes and instructional shifts.</a:t>
            </a:r>
          </a:p>
          <a:p>
            <a:r>
              <a:rPr lang="en-US" sz="2600" dirty="0" smtClean="0"/>
              <a:t>Explored all eight of the Standards for Mathematical Practice and identified how they are related.</a:t>
            </a:r>
          </a:p>
          <a:p>
            <a:r>
              <a:rPr lang="en-US" sz="2600" dirty="0" smtClean="0"/>
              <a:t>Explored how practices can be clustered and examine the reasons why Practice 1: Make sense of problems and persevere in solving them and Practice 6: Attend to precision are considered the two “umbrella” standards that describe the habits of mind of successful mathematical thinkers. </a:t>
            </a:r>
          </a:p>
          <a:p>
            <a:endParaRPr lang="en-US" dirty="0" smtClean="0"/>
          </a:p>
        </p:txBody>
      </p:sp>
      <p:sp>
        <p:nvSpPr>
          <p:cNvPr id="23555" name="Title 2"/>
          <p:cNvSpPr>
            <a:spLocks noGrp="1"/>
          </p:cNvSpPr>
          <p:nvPr>
            <p:ph type="title"/>
          </p:nvPr>
        </p:nvSpPr>
        <p:spPr/>
        <p:txBody>
          <a:bodyPr>
            <a:noAutofit/>
          </a:bodyPr>
          <a:lstStyle/>
          <a:p>
            <a:r>
              <a:rPr lang="en-US" sz="4000" dirty="0" smtClean="0"/>
              <a:t>Focus on Standards for Mathematical Practice Outcomes</a:t>
            </a:r>
          </a:p>
        </p:txBody>
      </p:sp>
      <p:sp>
        <p:nvSpPr>
          <p:cNvPr id="5" name="Slide Number Placeholder 4"/>
          <p:cNvSpPr>
            <a:spLocks noGrp="1"/>
          </p:cNvSpPr>
          <p:nvPr>
            <p:ph type="sldNum" sz="quarter" idx="11"/>
          </p:nvPr>
        </p:nvSpPr>
        <p:spPr/>
        <p:txBody>
          <a:bodyPr/>
          <a:lstStyle/>
          <a:p>
            <a:fld id="{AD8D4AF1-7CC8-4517-894C-95FE2C0637D7}" type="slidenum">
              <a:rPr lang="en-US" smtClean="0"/>
              <a:pPr/>
              <a:t>2</a:t>
            </a:fld>
            <a:endParaRPr lang="en-US" dirty="0"/>
          </a:p>
        </p:txBody>
      </p:sp>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eaLnBrk="1" fontAlgn="auto" hangingPunct="1">
              <a:spcBef>
                <a:spcPts val="0"/>
              </a:spcBef>
              <a:spcAft>
                <a:spcPts val="0"/>
              </a:spcAft>
              <a:defRPr/>
            </a:pPr>
            <a:endParaRPr lang="en-US" sz="1000" dirty="0">
              <a:solidFill>
                <a:schemeClr val="tx1">
                  <a:tint val="75000"/>
                </a:schemeClr>
              </a:solidFill>
              <a:latin typeface="+mn-lt"/>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4184" y="883919"/>
            <a:ext cx="7232732" cy="4339639"/>
          </a:xfrm>
          <a:prstGeom prst="rect">
            <a:avLst/>
          </a:prstGeom>
        </p:spPr>
      </p:pic>
      <p:sp>
        <p:nvSpPr>
          <p:cNvPr id="79874" name="Title 2"/>
          <p:cNvSpPr>
            <a:spLocks noGrp="1"/>
          </p:cNvSpPr>
          <p:nvPr>
            <p:ph type="title" idx="4294967295"/>
          </p:nvPr>
        </p:nvSpPr>
        <p:spPr>
          <a:xfrm>
            <a:off x="3746290" y="2172441"/>
            <a:ext cx="3548671" cy="443198"/>
          </a:xfrm>
        </p:spPr>
        <p:txBody>
          <a:bodyPr/>
          <a:lstStyle/>
          <a:p>
            <a:r>
              <a:rPr lang="en-US" sz="3200" dirty="0" smtClean="0"/>
              <a:t>Let’s Take A Break…</a:t>
            </a:r>
          </a:p>
        </p:txBody>
      </p:sp>
      <p:sp>
        <p:nvSpPr>
          <p:cNvPr id="79878"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20</a:t>
            </a:fld>
            <a:endParaRPr lang="en-US" dirty="0"/>
          </a:p>
        </p:txBody>
      </p:sp>
    </p:spTree>
    <p:extLst>
      <p:ext uri="{BB962C8B-B14F-4D97-AF65-F5344CB8AC3E}">
        <p14:creationId xmlns="" xmlns:p14="http://schemas.microsoft.com/office/powerpoint/2010/main" val="159074577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23888" y="1340687"/>
            <a:ext cx="6516052" cy="2552046"/>
          </a:xfrm>
        </p:spPr>
        <p:txBody>
          <a:bodyPr/>
          <a:lstStyle/>
          <a:p>
            <a:r>
              <a:rPr lang="en-US" dirty="0" smtClean="0"/>
              <a:t>Understanding the Standards for Mathematical Practice: Developing Mathematical Expertise</a:t>
            </a:r>
          </a:p>
        </p:txBody>
      </p:sp>
      <p:sp>
        <p:nvSpPr>
          <p:cNvPr id="4" name="Text Placeholder 3"/>
          <p:cNvSpPr>
            <a:spLocks noGrp="1"/>
          </p:cNvSpPr>
          <p:nvPr>
            <p:ph type="body" idx="1"/>
          </p:nvPr>
        </p:nvSpPr>
        <p:spPr/>
        <p:txBody>
          <a:bodyPr/>
          <a:lstStyle/>
          <a:p>
            <a:r>
              <a:rPr lang="en-US" smtClean="0"/>
              <a:t>Section 3</a:t>
            </a:r>
            <a:endParaRPr lang="en-US" dirty="0"/>
          </a:p>
        </p:txBody>
      </p:sp>
      <p:sp>
        <p:nvSpPr>
          <p:cNvPr id="6" name="Slide Number Placeholder 5"/>
          <p:cNvSpPr>
            <a:spLocks noGrp="1"/>
          </p:cNvSpPr>
          <p:nvPr>
            <p:ph type="sldNum" sz="quarter" idx="12"/>
          </p:nvPr>
        </p:nvSpPr>
        <p:spPr/>
        <p:txBody>
          <a:bodyPr/>
          <a:lstStyle/>
          <a:p>
            <a:fld id="{102C7609-A6B2-43F8-A080-491430B58063}" type="slidenum">
              <a:rPr lang="en-US" smtClean="0"/>
              <a:pPr/>
              <a:t>21</a:t>
            </a:fld>
            <a:endParaRPr lang="en-US"/>
          </a:p>
        </p:txBody>
      </p:sp>
      <p:pic>
        <p:nvPicPr>
          <p:cNvPr id="47109" name="Picture 4" descr="participant guide call out.png"/>
          <p:cNvPicPr>
            <a:picLocks noChangeAspect="1" noChangeArrowheads="1"/>
          </p:cNvPicPr>
          <p:nvPr/>
        </p:nvPicPr>
        <p:blipFill>
          <a:blip r:embed="rId3" cstate="print"/>
          <a:srcRect/>
          <a:stretch>
            <a:fillRect/>
          </a:stretch>
        </p:blipFill>
        <p:spPr bwMode="auto">
          <a:xfrm>
            <a:off x="940151" y="4866809"/>
            <a:ext cx="932688" cy="1010412"/>
          </a:xfrm>
          <a:prstGeom prst="rect">
            <a:avLst/>
          </a:prstGeom>
          <a:noFill/>
          <a:ln w="9525">
            <a:noFill/>
            <a:miter lim="800000"/>
            <a:headEnd/>
            <a:tailEnd/>
          </a:ln>
        </p:spPr>
      </p:pic>
      <p:sp>
        <p:nvSpPr>
          <p:cNvPr id="47110" name="TextBox 6"/>
          <p:cNvSpPr txBox="1">
            <a:spLocks noChangeArrowheads="1"/>
          </p:cNvSpPr>
          <p:nvPr/>
        </p:nvSpPr>
        <p:spPr bwMode="auto">
          <a:xfrm>
            <a:off x="597247" y="4831883"/>
            <a:ext cx="1600200" cy="692497"/>
          </a:xfrm>
          <a:prstGeom prst="rect">
            <a:avLst/>
          </a:prstGeom>
          <a:noFill/>
          <a:ln w="9525">
            <a:noFill/>
            <a:miter lim="800000"/>
            <a:headEnd/>
            <a:tailEnd/>
          </a:ln>
        </p:spPr>
        <p:txBody>
          <a:bodyPr>
            <a:spAutoFit/>
          </a:bodyPr>
          <a:lstStyle/>
          <a:p>
            <a:pPr algn="ctr" fontAlgn="base">
              <a:spcBef>
                <a:spcPct val="0"/>
              </a:spcBef>
              <a:spcAft>
                <a:spcPct val="0"/>
              </a:spcAft>
            </a:pPr>
            <a:r>
              <a:rPr lang="en-US" sz="2100" dirty="0" smtClean="0">
                <a:solidFill>
                  <a:prstClr val="black"/>
                </a:solidFill>
              </a:rPr>
              <a:t>Page 15</a:t>
            </a:r>
            <a:endParaRPr lang="en-US" sz="2100"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pic>
        <p:nvPicPr>
          <p:cNvPr id="10" name="Picture 9"/>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7248544" y="2299904"/>
            <a:ext cx="1262044" cy="2143125"/>
          </a:xfrm>
          <a:prstGeom prst="rect">
            <a:avLst/>
          </a:prstGeom>
        </p:spPr>
      </p:pic>
    </p:spTree>
    <p:extLst>
      <p:ext uri="{BB962C8B-B14F-4D97-AF65-F5344CB8AC3E}">
        <p14:creationId xmlns="" xmlns:p14="http://schemas.microsoft.com/office/powerpoint/2010/main" val="131945592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2"/>
          <p:cNvSpPr>
            <a:spLocks noGrp="1"/>
          </p:cNvSpPr>
          <p:nvPr>
            <p:ph type="title"/>
          </p:nvPr>
        </p:nvSpPr>
        <p:spPr/>
        <p:txBody>
          <a:bodyPr>
            <a:normAutofit fontScale="90000"/>
          </a:bodyPr>
          <a:lstStyle/>
          <a:p>
            <a:r>
              <a:rPr lang="en-US" dirty="0" smtClean="0"/>
              <a:t>SMP1: Make sense of problems and persevere in solving them </a:t>
            </a:r>
          </a:p>
        </p:txBody>
      </p:sp>
      <p:sp>
        <p:nvSpPr>
          <p:cNvPr id="48130" name="Content Placeholder 1"/>
          <p:cNvSpPr>
            <a:spLocks noGrp="1"/>
          </p:cNvSpPr>
          <p:nvPr>
            <p:ph type="body" sz="quarter" idx="10"/>
          </p:nvPr>
        </p:nvSpPr>
        <p:spPr>
          <a:xfrm>
            <a:off x="444062" y="1401555"/>
            <a:ext cx="8382000" cy="4244969"/>
          </a:xfrm>
        </p:spPr>
        <p:txBody>
          <a:bodyPr/>
          <a:lstStyle/>
          <a:p>
            <a:endParaRPr lang="en-US" smtClean="0"/>
          </a:p>
          <a:p>
            <a:endParaRPr lang="en-US" smtClean="0"/>
          </a:p>
        </p:txBody>
      </p:sp>
      <p:sp>
        <p:nvSpPr>
          <p:cNvPr id="4" name="Slide Number Placeholder 3"/>
          <p:cNvSpPr>
            <a:spLocks noGrp="1"/>
          </p:cNvSpPr>
          <p:nvPr>
            <p:ph type="sldNum" sz="quarter" idx="12"/>
          </p:nvPr>
        </p:nvSpPr>
        <p:spPr/>
        <p:txBody>
          <a:bodyPr/>
          <a:lstStyle/>
          <a:p>
            <a:fld id="{47F1CC1B-AFBF-4D22-9F28-44871AFA1302}" type="slidenum">
              <a:rPr lang="en-US" smtClean="0"/>
              <a:pPr/>
              <a:t>22</a:t>
            </a:fld>
            <a:endParaRPr lang="en-US"/>
          </a:p>
        </p:txBody>
      </p:sp>
      <p:pic>
        <p:nvPicPr>
          <p:cNvPr id="48133" name="Picture 4" descr="discussion 2.png"/>
          <p:cNvPicPr>
            <a:picLocks noChangeAspect="1" noChangeArrowheads="1"/>
          </p:cNvPicPr>
          <p:nvPr/>
        </p:nvPicPr>
        <p:blipFill>
          <a:blip r:embed="rId3" cstate="print"/>
          <a:srcRect/>
          <a:stretch>
            <a:fillRect/>
          </a:stretch>
        </p:blipFill>
        <p:spPr bwMode="auto">
          <a:xfrm>
            <a:off x="6477000" y="4876800"/>
            <a:ext cx="1600200" cy="1524000"/>
          </a:xfrm>
          <a:prstGeom prst="rect">
            <a:avLst/>
          </a:prstGeom>
          <a:noFill/>
          <a:ln w="9525">
            <a:noFill/>
            <a:miter lim="800000"/>
            <a:headEnd/>
            <a:tailEnd/>
          </a:ln>
        </p:spPr>
      </p:pic>
      <p:graphicFrame>
        <p:nvGraphicFramePr>
          <p:cNvPr id="7" name="Diagram 6"/>
          <p:cNvGraphicFramePr/>
          <p:nvPr/>
        </p:nvGraphicFramePr>
        <p:xfrm>
          <a:off x="609600" y="1270000"/>
          <a:ext cx="78486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noAutofit/>
          </a:bodyPr>
          <a:lstStyle/>
          <a:p>
            <a:r>
              <a:rPr lang="en-US" sz="4000" dirty="0" smtClean="0"/>
              <a:t>SMP 1: Make sense of problems and persevere in solving them </a:t>
            </a:r>
          </a:p>
        </p:txBody>
      </p:sp>
      <p:sp>
        <p:nvSpPr>
          <p:cNvPr id="49156" name="Content Placeholder 6"/>
          <p:cNvSpPr>
            <a:spLocks noGrp="1"/>
          </p:cNvSpPr>
          <p:nvPr>
            <p:ph type="body" sz="quarter" idx="10"/>
          </p:nvPr>
        </p:nvSpPr>
        <p:spPr>
          <a:xfrm>
            <a:off x="381000" y="1444752"/>
            <a:ext cx="8382000" cy="443198"/>
          </a:xfrm>
        </p:spPr>
        <p:txBody>
          <a:bodyPr/>
          <a:lstStyle/>
          <a:p>
            <a:pPr>
              <a:buNone/>
            </a:pPr>
            <a:r>
              <a:rPr lang="en-US" b="1" dirty="0"/>
              <a:t>Mathematically proficient students:</a:t>
            </a:r>
          </a:p>
        </p:txBody>
      </p:sp>
      <p:sp>
        <p:nvSpPr>
          <p:cNvPr id="5" name="Slide Number Placeholder 4"/>
          <p:cNvSpPr>
            <a:spLocks noGrp="1"/>
          </p:cNvSpPr>
          <p:nvPr>
            <p:ph type="sldNum" sz="quarter" idx="12"/>
          </p:nvPr>
        </p:nvSpPr>
        <p:spPr/>
        <p:txBody>
          <a:bodyPr/>
          <a:lstStyle/>
          <a:p>
            <a:fld id="{B05FA9AB-1051-4E61-8536-E37E8A1AAD47}" type="slidenum">
              <a:rPr lang="en-US" smtClean="0"/>
              <a:pPr/>
              <a:t>23</a:t>
            </a:fld>
            <a:endParaRPr lang="en-US" dirty="0"/>
          </a:p>
        </p:txBody>
      </p:sp>
      <p:graphicFrame>
        <p:nvGraphicFramePr>
          <p:cNvPr id="6" name="Diagram 5"/>
          <p:cNvGraphicFramePr/>
          <p:nvPr>
            <p:extLst>
              <p:ext uri="{D42A27DB-BD31-4B8C-83A1-F6EECF244321}">
                <p14:modId xmlns="" xmlns:p14="http://schemas.microsoft.com/office/powerpoint/2010/main" val="4134894806"/>
              </p:ext>
            </p:extLst>
          </p:nvPr>
        </p:nvGraphicFramePr>
        <p:xfrm>
          <a:off x="1524000" y="190768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88014" y="1404113"/>
            <a:ext cx="6178296" cy="39345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0179" name="Title 2"/>
          <p:cNvSpPr>
            <a:spLocks noGrp="1"/>
          </p:cNvSpPr>
          <p:nvPr>
            <p:ph type="title"/>
          </p:nvPr>
        </p:nvSpPr>
        <p:spPr>
          <a:xfrm>
            <a:off x="274320" y="69724"/>
            <a:ext cx="8382000" cy="1049972"/>
          </a:xfrm>
        </p:spPr>
        <p:txBody>
          <a:bodyPr>
            <a:normAutofit fontScale="90000"/>
          </a:bodyPr>
          <a:lstStyle/>
          <a:p>
            <a:r>
              <a:rPr lang="en-US" dirty="0" smtClean="0"/>
              <a:t>SMP1: Make sense of problems and persevere in solving them </a:t>
            </a:r>
          </a:p>
        </p:txBody>
      </p:sp>
      <p:sp>
        <p:nvSpPr>
          <p:cNvPr id="50181" name="Content Placeholder 6"/>
          <p:cNvSpPr>
            <a:spLocks noGrp="1"/>
          </p:cNvSpPr>
          <p:nvPr>
            <p:ph type="body" sz="quarter" idx="10"/>
          </p:nvPr>
        </p:nvSpPr>
        <p:spPr>
          <a:xfrm>
            <a:off x="781960" y="1756410"/>
            <a:ext cx="4800600" cy="3046988"/>
          </a:xfrm>
        </p:spPr>
        <p:txBody>
          <a:bodyPr/>
          <a:lstStyle/>
          <a:p>
            <a:pPr marL="0" indent="0" algn="ctr">
              <a:buNone/>
            </a:pPr>
            <a:r>
              <a:rPr lang="en-US" sz="2200" dirty="0" smtClean="0"/>
              <a:t>Jack collected hats. He collected</a:t>
            </a:r>
            <a:br>
              <a:rPr lang="en-US" sz="2200" dirty="0" smtClean="0"/>
            </a:br>
            <a:r>
              <a:rPr lang="en-US" sz="2200" dirty="0" smtClean="0"/>
              <a:t>both baseball team and football team hats and he wanted to hang his hat collection on his wall. He started with 16 baseball team hats and some football team hats. In the morning he hung 22 hats. If you knew how many football team hats he started with, how could you figure out how many hats he needed to hang in the afternoon?</a:t>
            </a:r>
          </a:p>
        </p:txBody>
      </p:sp>
      <p:sp>
        <p:nvSpPr>
          <p:cNvPr id="5" name="Slide Number Placeholder 4"/>
          <p:cNvSpPr>
            <a:spLocks noGrp="1"/>
          </p:cNvSpPr>
          <p:nvPr>
            <p:ph type="sldNum" sz="quarter" idx="12"/>
          </p:nvPr>
        </p:nvSpPr>
        <p:spPr/>
        <p:txBody>
          <a:bodyPr/>
          <a:lstStyle/>
          <a:p>
            <a:fld id="{BEA9661A-8F4E-459E-B708-523DAC8400F0}" type="slidenum">
              <a:rPr lang="en-US" smtClean="0"/>
              <a:pPr/>
              <a:t>24</a:t>
            </a:fld>
            <a:endParaRPr lang="en-US" dirty="0"/>
          </a:p>
        </p:txBody>
      </p:sp>
      <p:pic>
        <p:nvPicPr>
          <p:cNvPr id="1026" name="Picture 2" descr="C:\Users\Heath McGregor\AppData\Local\Microsoft\Windows\Temporary Internet Files\Content.IE5\SMDR8R45\MP900175587[1].jpg"/>
          <p:cNvPicPr>
            <a:picLocks noChangeAspect="1" noChangeArrowheads="1"/>
          </p:cNvPicPr>
          <p:nvPr/>
        </p:nvPicPr>
        <p:blipFill>
          <a:blip r:embed="rId3" cstate="print"/>
          <a:srcRect/>
          <a:stretch>
            <a:fillRect/>
          </a:stretch>
        </p:blipFill>
        <p:spPr bwMode="auto">
          <a:xfrm>
            <a:off x="5181600" y="3855720"/>
            <a:ext cx="3657600" cy="2456688"/>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p:txBody>
          <a:bodyPr>
            <a:noAutofit/>
          </a:bodyPr>
          <a:lstStyle/>
          <a:p>
            <a:r>
              <a:rPr lang="en-US" sz="4000" dirty="0" smtClean="0"/>
              <a:t>SMP1: Make sense of problems and persevere in solving them </a:t>
            </a:r>
          </a:p>
        </p:txBody>
      </p:sp>
      <p:sp>
        <p:nvSpPr>
          <p:cNvPr id="7" name="Content Placeholder 6"/>
          <p:cNvSpPr>
            <a:spLocks noGrp="1"/>
          </p:cNvSpPr>
          <p:nvPr>
            <p:ph type="body" sz="quarter" idx="10"/>
          </p:nvPr>
        </p:nvSpPr>
        <p:spPr>
          <a:xfrm>
            <a:off x="365760" y="1417320"/>
            <a:ext cx="8382000" cy="4226735"/>
          </a:xfrm>
        </p:spPr>
        <p:txBody>
          <a:bodyPr/>
          <a:lstStyle/>
          <a:p>
            <a:pPr marL="0" indent="0">
              <a:buNone/>
            </a:pPr>
            <a:r>
              <a:rPr lang="en-US" b="1" dirty="0" smtClean="0"/>
              <a:t>Instructional Supports:</a:t>
            </a:r>
          </a:p>
          <a:p>
            <a:r>
              <a:rPr lang="en-US" sz="2800" dirty="0" smtClean="0"/>
              <a:t>Don’t be afraid to challenge students! </a:t>
            </a:r>
          </a:p>
          <a:p>
            <a:r>
              <a:rPr lang="en-US" sz="2800" dirty="0" smtClean="0"/>
              <a:t>Ask clarifying questions such as:</a:t>
            </a:r>
          </a:p>
          <a:p>
            <a:pPr lvl="1"/>
            <a:r>
              <a:rPr lang="en-US" sz="2600" dirty="0" smtClean="0"/>
              <a:t>What is the problem asking?</a:t>
            </a:r>
          </a:p>
          <a:p>
            <a:pPr lvl="1"/>
            <a:r>
              <a:rPr lang="en-US" sz="2600" dirty="0" smtClean="0"/>
              <a:t>How could you start the problem?</a:t>
            </a:r>
          </a:p>
          <a:p>
            <a:pPr lvl="1"/>
            <a:r>
              <a:rPr lang="en-US" sz="2600" dirty="0" smtClean="0"/>
              <a:t>What tools might be helpful?</a:t>
            </a:r>
          </a:p>
          <a:p>
            <a:pPr lvl="1"/>
            <a:r>
              <a:rPr lang="en-US" sz="2600" dirty="0" smtClean="0"/>
              <a:t>How can you check this?</a:t>
            </a:r>
          </a:p>
          <a:p>
            <a:pPr lvl="1"/>
            <a:r>
              <a:rPr lang="en-US" sz="2600" dirty="0" smtClean="0"/>
              <a:t>Does you answer make sense?</a:t>
            </a:r>
          </a:p>
          <a:p>
            <a:pPr lvl="1"/>
            <a:r>
              <a:rPr lang="en-US" sz="2600" dirty="0" smtClean="0"/>
              <a:t>How could you make this easier?  	</a:t>
            </a:r>
          </a:p>
          <a:p>
            <a:pPr marL="0" indent="0">
              <a:buNone/>
            </a:pPr>
            <a:endParaRPr lang="en-US" sz="2400" dirty="0" smtClean="0"/>
          </a:p>
          <a:p>
            <a:pPr marL="517525" lvl="1" indent="0">
              <a:buNone/>
            </a:pPr>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fld id="{63CC479B-F249-4A66-BE7C-0C148FA6251A}" type="slidenum">
              <a:rPr lang="en-US" smtClean="0"/>
              <a:pPr/>
              <a:t>25</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p:txBody>
          <a:bodyPr>
            <a:noAutofit/>
          </a:bodyPr>
          <a:lstStyle/>
          <a:p>
            <a:r>
              <a:rPr lang="en-US" sz="4000" dirty="0" smtClean="0"/>
              <a:t>SMP1: Make sense of problems and persevere in solving them </a:t>
            </a:r>
          </a:p>
        </p:txBody>
      </p:sp>
      <p:sp>
        <p:nvSpPr>
          <p:cNvPr id="7" name="Content Placeholder 6"/>
          <p:cNvSpPr>
            <a:spLocks noGrp="1"/>
          </p:cNvSpPr>
          <p:nvPr>
            <p:ph type="body" sz="quarter" idx="10"/>
          </p:nvPr>
        </p:nvSpPr>
        <p:spPr>
          <a:xfrm>
            <a:off x="381000" y="1417320"/>
            <a:ext cx="8382000" cy="1304973"/>
          </a:xfrm>
        </p:spPr>
        <p:txBody>
          <a:bodyPr/>
          <a:lstStyle/>
          <a:p>
            <a:pPr marL="0" indent="0">
              <a:buNone/>
            </a:pPr>
            <a:r>
              <a:rPr lang="en-US" b="1" dirty="0" smtClean="0"/>
              <a:t>Instructional Supports:</a:t>
            </a:r>
            <a:endParaRPr lang="en-US" sz="2800" dirty="0" smtClean="0"/>
          </a:p>
          <a:p>
            <a:pPr marL="0" indent="0">
              <a:buNone/>
            </a:pPr>
            <a:r>
              <a:rPr lang="en-US" sz="2800"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95019ADA-14C8-4693-8508-831490973AC8}" type="slidenum">
              <a:rPr lang="en-US" smtClean="0"/>
              <a:pPr/>
              <a:t>26</a:t>
            </a:fld>
            <a:endParaRPr lang="en-US" dirty="0"/>
          </a:p>
        </p:txBody>
      </p:sp>
      <p:graphicFrame>
        <p:nvGraphicFramePr>
          <p:cNvPr id="9" name="Diagram 8"/>
          <p:cNvGraphicFramePr/>
          <p:nvPr>
            <p:extLst>
              <p:ext uri="{D42A27DB-BD31-4B8C-83A1-F6EECF244321}">
                <p14:modId xmlns="" xmlns:p14="http://schemas.microsoft.com/office/powerpoint/2010/main" val="394931122"/>
              </p:ext>
            </p:extLst>
          </p:nvPr>
        </p:nvGraphicFramePr>
        <p:xfrm>
          <a:off x="2259723" y="2853559"/>
          <a:ext cx="4572000" cy="276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2"/>
          <p:cNvSpPr>
            <a:spLocks noGrp="1"/>
          </p:cNvSpPr>
          <p:nvPr>
            <p:ph type="title"/>
          </p:nvPr>
        </p:nvSpPr>
        <p:spPr>
          <a:xfrm>
            <a:off x="381000" y="321628"/>
            <a:ext cx="8382000" cy="1049972"/>
          </a:xfrm>
        </p:spPr>
        <p:txBody>
          <a:bodyPr>
            <a:normAutofit/>
          </a:bodyPr>
          <a:lstStyle/>
          <a:p>
            <a:r>
              <a:rPr lang="en-US" sz="4000" dirty="0" smtClean="0"/>
              <a:t>SMP2: Reason abstractly and quantitatively </a:t>
            </a:r>
          </a:p>
        </p:txBody>
      </p:sp>
      <p:sp>
        <p:nvSpPr>
          <p:cNvPr id="4" name="Slide Number Placeholder 3"/>
          <p:cNvSpPr>
            <a:spLocks noGrp="1"/>
          </p:cNvSpPr>
          <p:nvPr>
            <p:ph type="sldNum" sz="quarter" idx="12"/>
          </p:nvPr>
        </p:nvSpPr>
        <p:spPr/>
        <p:txBody>
          <a:bodyPr/>
          <a:lstStyle/>
          <a:p>
            <a:fld id="{CA2C9373-DC88-467E-BA1E-EABC0A4ADD3D}" type="slidenum">
              <a:rPr lang="en-US" smtClean="0"/>
              <a:pPr/>
              <a:t>27</a:t>
            </a:fld>
            <a:endParaRPr lang="en-US"/>
          </a:p>
        </p:txBody>
      </p:sp>
      <p:graphicFrame>
        <p:nvGraphicFramePr>
          <p:cNvPr id="7" name="Diagram 6"/>
          <p:cNvGraphicFramePr/>
          <p:nvPr/>
        </p:nvGraphicFramePr>
        <p:xfrm>
          <a:off x="1371600" y="1428750"/>
          <a:ext cx="57912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3253" name="Picture 4" descr="discussion 2.png"/>
          <p:cNvPicPr>
            <a:picLocks noChangeAspect="1" noChangeArrowheads="1"/>
          </p:cNvPicPr>
          <p:nvPr/>
        </p:nvPicPr>
        <p:blipFill>
          <a:blip r:embed="rId8" cstate="print"/>
          <a:srcRect/>
          <a:stretch>
            <a:fillRect/>
          </a:stretch>
        </p:blipFill>
        <p:spPr bwMode="auto">
          <a:xfrm>
            <a:off x="6777990" y="4305300"/>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itle 2"/>
          <p:cNvSpPr>
            <a:spLocks noGrp="1"/>
          </p:cNvSpPr>
          <p:nvPr>
            <p:ph type="title"/>
          </p:nvPr>
        </p:nvSpPr>
        <p:spPr>
          <a:xfrm>
            <a:off x="441960" y="161352"/>
            <a:ext cx="8382000" cy="814689"/>
          </a:xfrm>
        </p:spPr>
        <p:txBody>
          <a:bodyPr>
            <a:normAutofit/>
          </a:bodyPr>
          <a:lstStyle/>
          <a:p>
            <a:r>
              <a:rPr lang="en-US" sz="4000" dirty="0" smtClean="0"/>
              <a:t>SMP2: Reason abstractly and quantitatively </a:t>
            </a:r>
          </a:p>
        </p:txBody>
      </p:sp>
      <p:sp>
        <p:nvSpPr>
          <p:cNvPr id="54275" name="Content Placeholder 6"/>
          <p:cNvSpPr>
            <a:spLocks noGrp="1"/>
          </p:cNvSpPr>
          <p:nvPr>
            <p:ph type="body" sz="quarter" idx="10"/>
          </p:nvPr>
        </p:nvSpPr>
        <p:spPr>
          <a:xfrm>
            <a:off x="384810" y="929980"/>
            <a:ext cx="5787390" cy="3086999"/>
          </a:xfrm>
        </p:spPr>
        <p:txBody>
          <a:bodyPr/>
          <a:lstStyle/>
          <a:p>
            <a:pPr marL="0" indent="0">
              <a:buNone/>
            </a:pPr>
            <a:r>
              <a:rPr lang="en-US" sz="3000" b="1" dirty="0" smtClean="0"/>
              <a:t>Mathematically proficient students:</a:t>
            </a:r>
          </a:p>
          <a:p>
            <a:r>
              <a:rPr lang="en-US" sz="2800" dirty="0" smtClean="0"/>
              <a:t>Make sense of quantities and relationships</a:t>
            </a:r>
          </a:p>
          <a:p>
            <a:r>
              <a:rPr lang="en-US" sz="2800" dirty="0" smtClean="0"/>
              <a:t>Represent a problem symbolically</a:t>
            </a:r>
          </a:p>
          <a:p>
            <a:r>
              <a:rPr lang="en-US" sz="2800" dirty="0" smtClean="0"/>
              <a:t>Considers the units involved</a:t>
            </a:r>
          </a:p>
          <a:p>
            <a:r>
              <a:rPr lang="en-US" sz="2800" dirty="0" smtClean="0"/>
              <a:t>Understand and use properties </a:t>
            </a:r>
            <a:br>
              <a:rPr lang="en-US" sz="2800" dirty="0" smtClean="0"/>
            </a:br>
            <a:r>
              <a:rPr lang="en-US" sz="2800" dirty="0"/>
              <a:t>of operations</a:t>
            </a:r>
          </a:p>
        </p:txBody>
      </p:sp>
      <p:sp>
        <p:nvSpPr>
          <p:cNvPr id="5" name="Slide Number Placeholder 4"/>
          <p:cNvSpPr>
            <a:spLocks noGrp="1"/>
          </p:cNvSpPr>
          <p:nvPr>
            <p:ph type="sldNum" sz="quarter" idx="12"/>
          </p:nvPr>
        </p:nvSpPr>
        <p:spPr/>
        <p:txBody>
          <a:bodyPr/>
          <a:lstStyle/>
          <a:p>
            <a:fld id="{C2A73921-4E86-47D5-82F9-8FB228AFA530}" type="slidenum">
              <a:rPr lang="en-US" smtClean="0"/>
              <a:pPr/>
              <a:t>28</a:t>
            </a:fld>
            <a:endParaRPr lang="en-US" dirty="0"/>
          </a:p>
        </p:txBody>
      </p:sp>
      <p:pic>
        <p:nvPicPr>
          <p:cNvPr id="54277" name="Picture 3" descr="C:\Users\Heath McGregor\AppData\Local\Microsoft\Windows\Temporary Internet Files\Content.IE5\C6EBCBBA\MP900399539[1].jpg"/>
          <p:cNvPicPr>
            <a:picLocks noChangeAspect="1" noChangeArrowheads="1"/>
          </p:cNvPicPr>
          <p:nvPr/>
        </p:nvPicPr>
        <p:blipFill>
          <a:blip r:embed="rId3" cstate="print"/>
          <a:srcRect/>
          <a:stretch>
            <a:fillRect/>
          </a:stretch>
        </p:blipFill>
        <p:spPr bwMode="auto">
          <a:xfrm>
            <a:off x="6126480" y="1417320"/>
            <a:ext cx="2835275" cy="2270125"/>
          </a:xfrm>
          <a:prstGeom prst="rect">
            <a:avLst/>
          </a:prstGeom>
          <a:noFill/>
          <a:ln w="9525">
            <a:solidFill>
              <a:schemeClr val="tx1"/>
            </a:solidFill>
            <a:miter lim="800000"/>
            <a:headEnd/>
            <a:tailEnd/>
          </a:ln>
        </p:spPr>
      </p:pic>
      <p:sp>
        <p:nvSpPr>
          <p:cNvPr id="8" name="Rectangle 7"/>
          <p:cNvSpPr/>
          <p:nvPr/>
        </p:nvSpPr>
        <p:spPr>
          <a:xfrm>
            <a:off x="970919" y="4171950"/>
            <a:ext cx="4783425" cy="923330"/>
          </a:xfrm>
          <a:prstGeom prst="rect">
            <a:avLst/>
          </a:prstGeom>
          <a:noFill/>
        </p:spPr>
        <p:txBody>
          <a:bodyPr wrap="square">
            <a:spAutoFit/>
          </a:bodyPr>
          <a:lstStyle/>
          <a:p>
            <a:pPr algn="ctr" fontAlgn="base">
              <a:spcBef>
                <a:spcPct val="0"/>
              </a:spcBef>
              <a:spcAft>
                <a:spcPct val="0"/>
              </a:spcAft>
              <a:defRPr/>
            </a:pPr>
            <a:r>
              <a:rPr lang="en-US" sz="54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Decontextualize</a:t>
            </a:r>
          </a:p>
        </p:txBody>
      </p:sp>
      <p:sp>
        <p:nvSpPr>
          <p:cNvPr id="11" name="Rectangle 10"/>
          <p:cNvSpPr/>
          <p:nvPr/>
        </p:nvSpPr>
        <p:spPr>
          <a:xfrm>
            <a:off x="4610100" y="4885470"/>
            <a:ext cx="4305300" cy="923330"/>
          </a:xfrm>
          <a:prstGeom prst="rect">
            <a:avLst/>
          </a:prstGeom>
          <a:noFill/>
        </p:spPr>
        <p:txBody>
          <a:bodyPr wrap="square">
            <a:spAutoFit/>
          </a:bodyPr>
          <a:lstStyle/>
          <a:p>
            <a:pPr algn="ctr" fontAlgn="base">
              <a:spcBef>
                <a:spcPct val="0"/>
              </a:spcBef>
              <a:spcAft>
                <a:spcPct val="0"/>
              </a:spcAft>
              <a:defRPr/>
            </a:pPr>
            <a:r>
              <a:rPr lang="en-US" sz="54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Contextualize</a:t>
            </a:r>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23900" y="838200"/>
            <a:ext cx="4476750" cy="419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5301" name="Title 2"/>
          <p:cNvSpPr>
            <a:spLocks noGrp="1"/>
          </p:cNvSpPr>
          <p:nvPr>
            <p:ph type="title"/>
          </p:nvPr>
        </p:nvSpPr>
        <p:spPr>
          <a:xfrm>
            <a:off x="381000" y="230188"/>
            <a:ext cx="8382000" cy="553998"/>
          </a:xfrm>
        </p:spPr>
        <p:txBody>
          <a:bodyPr/>
          <a:lstStyle/>
          <a:p>
            <a:r>
              <a:rPr lang="en-US" sz="4000" dirty="0" smtClean="0"/>
              <a:t>SMP2: Reason abstractly and quantitatively </a:t>
            </a:r>
          </a:p>
        </p:txBody>
      </p:sp>
      <p:sp>
        <p:nvSpPr>
          <p:cNvPr id="5" name="Slide Number Placeholder 4"/>
          <p:cNvSpPr>
            <a:spLocks noGrp="1"/>
          </p:cNvSpPr>
          <p:nvPr>
            <p:ph type="sldNum" sz="quarter" idx="11"/>
          </p:nvPr>
        </p:nvSpPr>
        <p:spPr/>
        <p:txBody>
          <a:bodyPr/>
          <a:lstStyle/>
          <a:p>
            <a:fld id="{74AEC284-0B15-4783-884A-34FD0B03F171}" type="slidenum">
              <a:rPr lang="en-US" smtClean="0"/>
              <a:pPr/>
              <a:t>29</a:t>
            </a:fld>
            <a:endParaRPr lang="en-US" dirty="0"/>
          </a:p>
        </p:txBody>
      </p:sp>
      <p:sp>
        <p:nvSpPr>
          <p:cNvPr id="55300" name="Content Placeholder 6"/>
          <p:cNvSpPr>
            <a:spLocks noGrp="1"/>
          </p:cNvSpPr>
          <p:nvPr>
            <p:ph idx="4294967295"/>
          </p:nvPr>
        </p:nvSpPr>
        <p:spPr>
          <a:xfrm>
            <a:off x="674370" y="1756410"/>
            <a:ext cx="4038600" cy="2326791"/>
          </a:xfrm>
        </p:spPr>
        <p:txBody>
          <a:bodyPr/>
          <a:lstStyle/>
          <a:p>
            <a:pPr algn="ctr">
              <a:buFont typeface="Arial" pitchFamily="34" charset="0"/>
              <a:buNone/>
            </a:pPr>
            <a:r>
              <a:rPr lang="en-US" sz="2000" dirty="0" smtClean="0"/>
              <a:t>	</a:t>
            </a:r>
            <a:r>
              <a:rPr lang="en-US" sz="2800" dirty="0" smtClean="0"/>
              <a:t>Fourth graders are going on a field trip. There are 167 students going. How many buses are needed for the trip if each bus can hold 48 students?</a:t>
            </a:r>
          </a:p>
        </p:txBody>
      </p:sp>
      <p:pic>
        <p:nvPicPr>
          <p:cNvPr id="7" name="Picture 2" descr="C:\Users\Heath McGregor\AppData\Local\Microsoft\Windows\Temporary Internet Files\Content.IE5\C6EBCBBA\MP900442337[1].jpg"/>
          <p:cNvPicPr>
            <a:picLocks noChangeAspect="1" noChangeArrowheads="1"/>
          </p:cNvPicPr>
          <p:nvPr/>
        </p:nvPicPr>
        <p:blipFill>
          <a:blip r:embed="rId3" cstate="print"/>
          <a:stretch>
            <a:fillRect/>
          </a:stretch>
        </p:blipFill>
        <p:spPr bwMode="auto">
          <a:xfrm>
            <a:off x="4930902" y="2171700"/>
            <a:ext cx="3309600" cy="35693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1"/>
          <p:cNvSpPr>
            <a:spLocks noGrp="1"/>
          </p:cNvSpPr>
          <p:nvPr>
            <p:ph idx="1"/>
          </p:nvPr>
        </p:nvSpPr>
        <p:spPr>
          <a:xfrm>
            <a:off x="384048" y="1417320"/>
            <a:ext cx="8153400" cy="5013680"/>
          </a:xfrm>
        </p:spPr>
        <p:txBody>
          <a:bodyPr/>
          <a:lstStyle/>
          <a:p>
            <a:pPr marL="0" indent="0">
              <a:buNone/>
            </a:pPr>
            <a:r>
              <a:rPr lang="en-US" sz="2800" dirty="0" smtClean="0"/>
              <a:t>By the end of this session you will have:</a:t>
            </a:r>
          </a:p>
          <a:p>
            <a:r>
              <a:rPr lang="en-US" sz="2600" dirty="0" smtClean="0"/>
              <a:t>Identified evidence of the practices in tasks.</a:t>
            </a:r>
          </a:p>
          <a:p>
            <a:r>
              <a:rPr lang="en-US" sz="2600" dirty="0" smtClean="0"/>
              <a:t>Discussed and created grade-level descriptors for all eight practices.</a:t>
            </a:r>
          </a:p>
          <a:p>
            <a:r>
              <a:rPr lang="en-US" sz="2600" dirty="0" smtClean="0"/>
              <a:t>Explored how specific instructional strategies can help students meet major learning goals. </a:t>
            </a:r>
          </a:p>
          <a:p>
            <a:r>
              <a:rPr lang="en-US" sz="2600" dirty="0" smtClean="0"/>
              <a:t>Identified relevant resources for implementing the CCS-Math and created a peer support network. </a:t>
            </a:r>
          </a:p>
          <a:p>
            <a:r>
              <a:rPr lang="en-US" sz="2600" dirty="0" smtClean="0"/>
              <a:t>Identified ways in which you will share information with and provide support for teachers as they make changes to </a:t>
            </a:r>
            <a:r>
              <a:rPr lang="en-US" sz="2600" dirty="0"/>
              <a:t>their instructional practice. </a:t>
            </a:r>
          </a:p>
          <a:p>
            <a:endParaRPr lang="en-US" dirty="0" smtClean="0"/>
          </a:p>
        </p:txBody>
      </p:sp>
      <p:sp>
        <p:nvSpPr>
          <p:cNvPr id="24579" name="Title 2"/>
          <p:cNvSpPr>
            <a:spLocks noGrp="1"/>
          </p:cNvSpPr>
          <p:nvPr>
            <p:ph type="title"/>
          </p:nvPr>
        </p:nvSpPr>
        <p:spPr/>
        <p:txBody>
          <a:bodyPr>
            <a:noAutofit/>
          </a:bodyPr>
          <a:lstStyle/>
          <a:p>
            <a:r>
              <a:rPr lang="en-US" sz="4000" dirty="0" smtClean="0"/>
              <a:t>Focus on Standards for Mathematical Practice Outcomes (cont'd)</a:t>
            </a:r>
          </a:p>
        </p:txBody>
      </p:sp>
      <p:sp>
        <p:nvSpPr>
          <p:cNvPr id="5" name="Slide Number Placeholder 4"/>
          <p:cNvSpPr>
            <a:spLocks noGrp="1"/>
          </p:cNvSpPr>
          <p:nvPr>
            <p:ph type="sldNum" sz="quarter" idx="11"/>
          </p:nvPr>
        </p:nvSpPr>
        <p:spPr/>
        <p:txBody>
          <a:bodyPr/>
          <a:lstStyle/>
          <a:p>
            <a:fld id="{1B164E58-F631-4785-8D59-D7BB0BAC1458}" type="slidenum">
              <a:rPr lang="en-US" smtClean="0"/>
              <a:pPr/>
              <a:t>3</a:t>
            </a:fld>
            <a:endParaRPr lang="en-US" dirty="0"/>
          </a:p>
        </p:txBody>
      </p:sp>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2"/>
          <p:cNvSpPr>
            <a:spLocks noGrp="1"/>
          </p:cNvSpPr>
          <p:nvPr>
            <p:ph type="title"/>
          </p:nvPr>
        </p:nvSpPr>
        <p:spPr/>
        <p:txBody>
          <a:bodyPr>
            <a:normAutofit/>
          </a:bodyPr>
          <a:lstStyle/>
          <a:p>
            <a:r>
              <a:rPr lang="en-US" sz="4000" dirty="0" smtClean="0"/>
              <a:t>SMP2: Reason abstractly and quantitatively </a:t>
            </a:r>
          </a:p>
        </p:txBody>
      </p:sp>
      <p:sp>
        <p:nvSpPr>
          <p:cNvPr id="7" name="Content Placeholder 6"/>
          <p:cNvSpPr>
            <a:spLocks noGrp="1"/>
          </p:cNvSpPr>
          <p:nvPr>
            <p:ph type="body" sz="quarter" idx="10"/>
          </p:nvPr>
        </p:nvSpPr>
        <p:spPr>
          <a:xfrm>
            <a:off x="381000" y="1207770"/>
            <a:ext cx="8382000" cy="4198072"/>
          </a:xfrm>
        </p:spPr>
        <p:txBody>
          <a:bodyPr/>
          <a:lstStyle/>
          <a:p>
            <a:pPr marL="0" indent="0">
              <a:buNone/>
            </a:pPr>
            <a:r>
              <a:rPr lang="en-US" b="1" dirty="0" smtClean="0"/>
              <a:t>Instructional Supports:</a:t>
            </a:r>
          </a:p>
          <a:p>
            <a:r>
              <a:rPr lang="en-US" dirty="0" smtClean="0"/>
              <a:t>Don’t be afraid to challenge students!</a:t>
            </a:r>
          </a:p>
          <a:p>
            <a:r>
              <a:rPr lang="en-US" dirty="0" smtClean="0"/>
              <a:t>Ask clarifying questions such as:</a:t>
            </a:r>
          </a:p>
          <a:p>
            <a:pPr lvl="1"/>
            <a:r>
              <a:rPr lang="en-US" dirty="0" smtClean="0"/>
              <a:t>What does the number___ represent in the problem?</a:t>
            </a:r>
          </a:p>
          <a:p>
            <a:pPr lvl="1"/>
            <a:r>
              <a:rPr lang="en-US" dirty="0" smtClean="0"/>
              <a:t>How can you represent the problem with symbols and numbers?</a:t>
            </a:r>
          </a:p>
          <a:p>
            <a:pPr lvl="1"/>
            <a:r>
              <a:rPr lang="en-US" dirty="0" smtClean="0"/>
              <a:t>Does your answer fit what the problem is asking?</a:t>
            </a:r>
          </a:p>
          <a:p>
            <a:pPr lvl="1"/>
            <a:endParaRPr lang="en-US" dirty="0" smtClean="0"/>
          </a:p>
        </p:txBody>
      </p:sp>
      <p:sp>
        <p:nvSpPr>
          <p:cNvPr id="5" name="Slide Number Placeholder 4"/>
          <p:cNvSpPr>
            <a:spLocks noGrp="1"/>
          </p:cNvSpPr>
          <p:nvPr>
            <p:ph type="sldNum" sz="quarter" idx="12"/>
          </p:nvPr>
        </p:nvSpPr>
        <p:spPr/>
        <p:txBody>
          <a:bodyPr/>
          <a:lstStyle/>
          <a:p>
            <a:fld id="{BE39DC67-B169-4553-A8C2-F77A8593D740}" type="slidenum">
              <a:rPr lang="en-US" smtClean="0"/>
              <a:pPr/>
              <a:t>30</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itle 2"/>
          <p:cNvSpPr>
            <a:spLocks noGrp="1"/>
          </p:cNvSpPr>
          <p:nvPr>
            <p:ph type="title"/>
          </p:nvPr>
        </p:nvSpPr>
        <p:spPr/>
        <p:txBody>
          <a:bodyPr>
            <a:normAutofit/>
          </a:bodyPr>
          <a:lstStyle/>
          <a:p>
            <a:r>
              <a:rPr lang="en-US" sz="4000" dirty="0" smtClean="0"/>
              <a:t>SMP2: Reason abstractly and quantitatively </a:t>
            </a:r>
          </a:p>
        </p:txBody>
      </p:sp>
      <p:sp>
        <p:nvSpPr>
          <p:cNvPr id="7" name="Content Placeholder 6"/>
          <p:cNvSpPr>
            <a:spLocks noGrp="1"/>
          </p:cNvSpPr>
          <p:nvPr>
            <p:ph type="body" sz="quarter" idx="10"/>
          </p:nvPr>
        </p:nvSpPr>
        <p:spPr>
          <a:xfrm>
            <a:off x="381000" y="1223010"/>
            <a:ext cx="8382000" cy="1428083"/>
          </a:xfrm>
        </p:spPr>
        <p:txBody>
          <a:bodyPr/>
          <a:lstStyle/>
          <a:p>
            <a:pPr marL="0" indent="0">
              <a:buNone/>
            </a:pPr>
            <a:r>
              <a:rPr lang="en-US" b="1" dirty="0" smtClean="0"/>
              <a:t>Instructional Supports:</a:t>
            </a:r>
          </a:p>
          <a:p>
            <a:pPr marL="0" indent="0">
              <a:buNone/>
            </a:pPr>
            <a:r>
              <a:rPr lang="en-US"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4C785385-3723-42E5-8D2E-B680C17D1C8C}" type="slidenum">
              <a:rPr lang="en-US" smtClean="0"/>
              <a:pPr/>
              <a:t>31</a:t>
            </a:fld>
            <a:endParaRPr lang="en-US" dirty="0"/>
          </a:p>
        </p:txBody>
      </p:sp>
      <p:graphicFrame>
        <p:nvGraphicFramePr>
          <p:cNvPr id="12" name="Diagram 11"/>
          <p:cNvGraphicFramePr/>
          <p:nvPr/>
        </p:nvGraphicFramePr>
        <p:xfrm>
          <a:off x="1104900" y="2743200"/>
          <a:ext cx="6915150" cy="276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350" name="Picture 9" descr="discussion 2.png"/>
          <p:cNvPicPr>
            <a:picLocks noChangeAspect="1" noChangeArrowheads="1"/>
          </p:cNvPicPr>
          <p:nvPr/>
        </p:nvPicPr>
        <p:blipFill>
          <a:blip r:embed="rId8" cstate="print"/>
          <a:srcRect/>
          <a:stretch>
            <a:fillRect/>
          </a:stretch>
        </p:blipFill>
        <p:spPr bwMode="auto">
          <a:xfrm>
            <a:off x="6781800" y="4953000"/>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2"/>
          <p:cNvSpPr>
            <a:spLocks noGrp="1"/>
          </p:cNvSpPr>
          <p:nvPr>
            <p:ph type="title"/>
          </p:nvPr>
        </p:nvSpPr>
        <p:spPr/>
        <p:txBody>
          <a:bodyPr>
            <a:noAutofit/>
          </a:bodyPr>
          <a:lstStyle/>
          <a:p>
            <a:r>
              <a:rPr lang="en-US" sz="4000" dirty="0" smtClean="0"/>
              <a:t>SMP3: Construct viable arguments and </a:t>
            </a:r>
            <a:br>
              <a:rPr lang="en-US" sz="4000" dirty="0" smtClean="0"/>
            </a:br>
            <a:r>
              <a:rPr lang="en-US" sz="4000" dirty="0" smtClean="0"/>
              <a:t>critique the reasoning of others </a:t>
            </a:r>
          </a:p>
        </p:txBody>
      </p:sp>
      <p:sp>
        <p:nvSpPr>
          <p:cNvPr id="58370" name="Content Placeholder 1"/>
          <p:cNvSpPr>
            <a:spLocks noGrp="1"/>
          </p:cNvSpPr>
          <p:nvPr>
            <p:ph type="body" sz="quarter" idx="10"/>
          </p:nvPr>
        </p:nvSpPr>
        <p:spPr>
          <a:xfrm>
            <a:off x="381000" y="1459230"/>
            <a:ext cx="8382000" cy="3936462"/>
          </a:xfrm>
        </p:spPr>
        <p:txBody>
          <a:bodyPr/>
          <a:lstStyle/>
          <a:p>
            <a:pPr marL="0" indent="0">
              <a:buNone/>
            </a:pPr>
            <a:r>
              <a:rPr lang="en-US" dirty="0" smtClean="0"/>
              <a:t>“</a:t>
            </a:r>
            <a:r>
              <a:rPr lang="en-US" sz="2800" dirty="0" smtClean="0"/>
              <a:t>Elementary students can construct arguments using concrete referents such as objects, drawings, diagrams, and actions. Such arguments can make sense and be correct, even though they are not generalized or made formal until later grades.” CCSS-Math</a:t>
            </a:r>
          </a:p>
          <a:p>
            <a:pPr marL="0" indent="0">
              <a:buNone/>
            </a:pPr>
            <a:endParaRPr lang="en-US" sz="1600" dirty="0" smtClean="0"/>
          </a:p>
          <a:p>
            <a:pPr marL="0" indent="0">
              <a:buNone/>
            </a:pPr>
            <a:r>
              <a:rPr lang="en-US" sz="2800" dirty="0" smtClean="0"/>
              <a:t>“Students at all grades can listen or read the arguments of others, decide whether they make sense, and ask useful questions to clarify or improve the arguments.” CCSS-Math</a:t>
            </a:r>
          </a:p>
        </p:txBody>
      </p:sp>
      <p:sp>
        <p:nvSpPr>
          <p:cNvPr id="4" name="Slide Number Placeholder 3"/>
          <p:cNvSpPr>
            <a:spLocks noGrp="1"/>
          </p:cNvSpPr>
          <p:nvPr>
            <p:ph type="sldNum" sz="quarter" idx="12"/>
          </p:nvPr>
        </p:nvSpPr>
        <p:spPr/>
        <p:txBody>
          <a:bodyPr/>
          <a:lstStyle/>
          <a:p>
            <a:fld id="{78E20BB3-8917-4CD2-BA8C-AA42E5AA7A3F}" type="slidenum">
              <a:rPr lang="en-US" smtClean="0"/>
              <a:pPr/>
              <a:t>32</a:t>
            </a:fld>
            <a:endParaRPr lang="en-US"/>
          </a:p>
        </p:txBody>
      </p:sp>
      <p:pic>
        <p:nvPicPr>
          <p:cNvPr id="58373" name="Picture 4" descr="discussion 2.png"/>
          <p:cNvPicPr>
            <a:picLocks noChangeAspect="1" noChangeArrowheads="1"/>
          </p:cNvPicPr>
          <p:nvPr/>
        </p:nvPicPr>
        <p:blipFill>
          <a:blip r:embed="rId3" cstate="print"/>
          <a:srcRect/>
          <a:stretch>
            <a:fillRect/>
          </a:stretch>
        </p:blipFill>
        <p:spPr bwMode="auto">
          <a:xfrm>
            <a:off x="6553200" y="5410200"/>
            <a:ext cx="1447800" cy="12192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2"/>
          <p:cNvSpPr>
            <a:spLocks noGrp="1"/>
          </p:cNvSpPr>
          <p:nvPr>
            <p:ph type="title"/>
          </p:nvPr>
        </p:nvSpPr>
        <p:spPr/>
        <p:txBody>
          <a:bodyPr>
            <a:noAutofit/>
          </a:bodyPr>
          <a:lstStyle/>
          <a:p>
            <a:r>
              <a:rPr lang="en-US" sz="4000" dirty="0" smtClean="0"/>
              <a:t>SMP3: Construct viable arguments and </a:t>
            </a:r>
            <a:br>
              <a:rPr lang="en-US" sz="4000" dirty="0" smtClean="0"/>
            </a:br>
            <a:r>
              <a:rPr lang="en-US" sz="4000" dirty="0" smtClean="0"/>
              <a:t>critique the reasoning of others </a:t>
            </a:r>
          </a:p>
        </p:txBody>
      </p:sp>
      <p:sp>
        <p:nvSpPr>
          <p:cNvPr id="7" name="Content Placeholder 6"/>
          <p:cNvSpPr>
            <a:spLocks noGrp="1"/>
          </p:cNvSpPr>
          <p:nvPr>
            <p:ph type="body" sz="quarter" idx="10"/>
          </p:nvPr>
        </p:nvSpPr>
        <p:spPr>
          <a:xfrm>
            <a:off x="381000" y="1417320"/>
            <a:ext cx="8382000" cy="3939540"/>
          </a:xfrm>
        </p:spPr>
        <p:txBody>
          <a:bodyPr/>
          <a:lstStyle/>
          <a:p>
            <a:pPr marL="0" indent="0" algn="ctr">
              <a:buNone/>
            </a:pPr>
            <a:r>
              <a:rPr lang="en-US" b="1" dirty="0" smtClean="0"/>
              <a:t>Two more points…</a:t>
            </a:r>
          </a:p>
          <a:p>
            <a:pPr marL="0" indent="0">
              <a:buNone/>
            </a:pPr>
            <a:r>
              <a:rPr lang="en-US" b="1" dirty="0" smtClean="0"/>
              <a:t>Mathematically proficient students:</a:t>
            </a:r>
          </a:p>
          <a:p>
            <a:r>
              <a:rPr lang="en-US" dirty="0" smtClean="0"/>
              <a:t>Use definitions and previously established results in constructing arguments</a:t>
            </a:r>
          </a:p>
          <a:p>
            <a:r>
              <a:rPr lang="en-US" dirty="0" smtClean="0"/>
              <a:t>Make conjectures and attempts to prove or disprove through examples and counterexamples</a:t>
            </a:r>
          </a:p>
          <a:p>
            <a:endParaRPr lang="en-US" dirty="0" smtClean="0"/>
          </a:p>
        </p:txBody>
      </p:sp>
      <p:sp>
        <p:nvSpPr>
          <p:cNvPr id="5" name="Slide Number Placeholder 4"/>
          <p:cNvSpPr>
            <a:spLocks noGrp="1"/>
          </p:cNvSpPr>
          <p:nvPr>
            <p:ph type="sldNum" sz="quarter" idx="12"/>
          </p:nvPr>
        </p:nvSpPr>
        <p:spPr/>
        <p:txBody>
          <a:bodyPr/>
          <a:lstStyle/>
          <a:p>
            <a:fld id="{97BC4183-3A32-4C72-9FB3-4A7C36FFF5E8}" type="slidenum">
              <a:rPr lang="en-US" smtClean="0"/>
              <a:pPr/>
              <a:t>33</a:t>
            </a:fld>
            <a:endParaRPr lang="en-US" dirty="0"/>
          </a:p>
        </p:txBody>
      </p:sp>
      <p:sp>
        <p:nvSpPr>
          <p:cNvPr id="14" name="Rectangle 13"/>
          <p:cNvSpPr/>
          <p:nvPr/>
        </p:nvSpPr>
        <p:spPr>
          <a:xfrm>
            <a:off x="3931920" y="4754880"/>
            <a:ext cx="43434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defRPr/>
            </a:pPr>
            <a:r>
              <a:rPr lang="en-US" sz="5400" b="1" dirty="0">
                <a:ln w="11430"/>
                <a:gradFill>
                  <a:gsLst>
                    <a:gs pos="0">
                      <a:srgbClr val="C0AF01">
                        <a:tint val="70000"/>
                        <a:satMod val="245000"/>
                      </a:srgbClr>
                    </a:gs>
                    <a:gs pos="75000">
                      <a:srgbClr val="C0AF01">
                        <a:tint val="90000"/>
                        <a:shade val="60000"/>
                        <a:satMod val="240000"/>
                      </a:srgbClr>
                    </a:gs>
                    <a:gs pos="100000">
                      <a:srgbClr val="C0AF01">
                        <a:tint val="100000"/>
                        <a:shade val="50000"/>
                        <a:satMod val="240000"/>
                      </a:srgbClr>
                    </a:gs>
                  </a:gsLst>
                  <a:lin ang="5400000"/>
                </a:gradFill>
                <a:effectLst>
                  <a:outerShdw blurRad="50800" dist="39000" dir="5460000" algn="tl">
                    <a:srgbClr val="000000">
                      <a:alpha val="38000"/>
                    </a:srgbClr>
                  </a:outerShdw>
                </a:effectLst>
                <a:latin typeface="Arial" charset="0"/>
              </a:rPr>
              <a:t>Continuous</a:t>
            </a:r>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p:nvPr>
        </p:nvSpPr>
        <p:spPr/>
        <p:txBody>
          <a:bodyPr>
            <a:noAutofit/>
          </a:bodyPr>
          <a:lstStyle/>
          <a:p>
            <a:r>
              <a:rPr lang="en-US" sz="4000" dirty="0" smtClean="0"/>
              <a:t>SMP3: Construct viable arguments and </a:t>
            </a:r>
            <a:br>
              <a:rPr lang="en-US" sz="4000" dirty="0" smtClean="0"/>
            </a:br>
            <a:r>
              <a:rPr lang="en-US" sz="4000" dirty="0" smtClean="0"/>
              <a:t>critique the reasoning of others </a:t>
            </a:r>
          </a:p>
        </p:txBody>
      </p:sp>
      <p:sp>
        <p:nvSpPr>
          <p:cNvPr id="60418" name="Content Placeholder 6"/>
          <p:cNvSpPr>
            <a:spLocks noGrp="1"/>
          </p:cNvSpPr>
          <p:nvPr>
            <p:ph type="body" sz="quarter" idx="10"/>
          </p:nvPr>
        </p:nvSpPr>
        <p:spPr>
          <a:xfrm>
            <a:off x="381000" y="1844040"/>
            <a:ext cx="5135880" cy="2677656"/>
          </a:xfrm>
        </p:spPr>
        <p:txBody>
          <a:bodyPr/>
          <a:lstStyle/>
          <a:p>
            <a:pPr marL="0" indent="0">
              <a:buNone/>
            </a:pPr>
            <a:r>
              <a:rPr lang="en-US" sz="3000" dirty="0" smtClean="0"/>
              <a:t>Using pennies, dimes, and quarters, how many different ways can you make $0.58?</a:t>
            </a:r>
          </a:p>
          <a:p>
            <a:pPr marL="0" indent="0">
              <a:buNone/>
            </a:pPr>
            <a:r>
              <a:rPr lang="en-US" sz="3000" dirty="0" smtClean="0"/>
              <a:t> </a:t>
            </a:r>
          </a:p>
          <a:p>
            <a:pPr marL="0" indent="0">
              <a:buNone/>
            </a:pPr>
            <a:r>
              <a:rPr lang="en-US" sz="3000" dirty="0" smtClean="0"/>
              <a:t>How do you know that there are </a:t>
            </a:r>
            <a:br>
              <a:rPr lang="en-US" sz="3000" dirty="0" smtClean="0"/>
            </a:br>
            <a:r>
              <a:rPr lang="en-US" sz="3000" dirty="0" smtClean="0"/>
              <a:t>no other ways?</a:t>
            </a:r>
          </a:p>
        </p:txBody>
      </p:sp>
      <p:sp>
        <p:nvSpPr>
          <p:cNvPr id="5" name="Slide Number Placeholder 4"/>
          <p:cNvSpPr>
            <a:spLocks noGrp="1"/>
          </p:cNvSpPr>
          <p:nvPr>
            <p:ph type="sldNum" sz="quarter" idx="12"/>
          </p:nvPr>
        </p:nvSpPr>
        <p:spPr/>
        <p:txBody>
          <a:bodyPr/>
          <a:lstStyle/>
          <a:p>
            <a:fld id="{B8AB8291-7760-4B6F-85A1-1B743E330713}" type="slidenum">
              <a:rPr lang="en-US" smtClean="0"/>
              <a:pPr/>
              <a:t>34</a:t>
            </a:fld>
            <a:endParaRPr lang="en-US" dirty="0"/>
          </a:p>
        </p:txBody>
      </p:sp>
      <p:pic>
        <p:nvPicPr>
          <p:cNvPr id="60421" name="Picture 3" descr="C:\Users\Heath McGregor\AppData\Local\Microsoft\Windows\Temporary Internet Files\Content.IE5\7MT9TXVO\MP900305770[1].jpg"/>
          <p:cNvPicPr>
            <a:picLocks noChangeAspect="1" noChangeArrowheads="1"/>
          </p:cNvPicPr>
          <p:nvPr/>
        </p:nvPicPr>
        <p:blipFill>
          <a:blip r:embed="rId3" cstate="print"/>
          <a:srcRect/>
          <a:stretch>
            <a:fillRect/>
          </a:stretch>
        </p:blipFill>
        <p:spPr bwMode="auto">
          <a:xfrm>
            <a:off x="5882640" y="1417320"/>
            <a:ext cx="2749550" cy="3657600"/>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2"/>
          <p:cNvSpPr>
            <a:spLocks noGrp="1"/>
          </p:cNvSpPr>
          <p:nvPr>
            <p:ph type="title"/>
          </p:nvPr>
        </p:nvSpPr>
        <p:spPr/>
        <p:txBody>
          <a:bodyPr>
            <a:noAutofit/>
          </a:bodyPr>
          <a:lstStyle/>
          <a:p>
            <a:r>
              <a:rPr lang="en-US" sz="4000" dirty="0" smtClean="0"/>
              <a:t>SMP3: Construct viable arguments and </a:t>
            </a:r>
            <a:br>
              <a:rPr lang="en-US" sz="4000" dirty="0" smtClean="0"/>
            </a:br>
            <a:r>
              <a:rPr lang="en-US" sz="4000" dirty="0" smtClean="0"/>
              <a:t>critique the reasoning of others </a:t>
            </a:r>
          </a:p>
        </p:txBody>
      </p:sp>
      <p:sp>
        <p:nvSpPr>
          <p:cNvPr id="7" name="Content Placeholder 6"/>
          <p:cNvSpPr>
            <a:spLocks noGrp="1"/>
          </p:cNvSpPr>
          <p:nvPr>
            <p:ph type="body" sz="quarter" idx="10"/>
          </p:nvPr>
        </p:nvSpPr>
        <p:spPr>
          <a:xfrm>
            <a:off x="381000" y="1417320"/>
            <a:ext cx="8382000" cy="6066276"/>
          </a:xfrm>
        </p:spPr>
        <p:txBody>
          <a:bodyPr/>
          <a:lstStyle/>
          <a:p>
            <a:pPr marL="0" indent="0">
              <a:buNone/>
            </a:pPr>
            <a:r>
              <a:rPr lang="en-US" b="1" dirty="0" smtClean="0"/>
              <a:t>Instructional Supports:</a:t>
            </a:r>
          </a:p>
          <a:p>
            <a:r>
              <a:rPr lang="en-US" sz="2800" dirty="0" smtClean="0"/>
              <a:t>Don’t be afraid to challenge students! </a:t>
            </a:r>
          </a:p>
          <a:p>
            <a:r>
              <a:rPr lang="en-US" sz="2800" dirty="0" smtClean="0"/>
              <a:t>Create tasks that directly involve argumentation and critique. </a:t>
            </a:r>
          </a:p>
          <a:p>
            <a:r>
              <a:rPr lang="en-US" sz="2800" dirty="0" smtClean="0"/>
              <a:t>Ask questions such as:</a:t>
            </a:r>
          </a:p>
          <a:p>
            <a:pPr lvl="1"/>
            <a:r>
              <a:rPr lang="en-US" sz="2600" dirty="0" smtClean="0"/>
              <a:t>How can </a:t>
            </a:r>
            <a:r>
              <a:rPr lang="en-US" sz="2600" dirty="0"/>
              <a:t>you prove that your answer is correct?</a:t>
            </a:r>
          </a:p>
          <a:p>
            <a:pPr lvl="1"/>
            <a:r>
              <a:rPr lang="en-US" sz="2600" dirty="0"/>
              <a:t>What examples could prove or disprove your argument</a:t>
            </a:r>
            <a:r>
              <a:rPr lang="en-US" sz="2600" dirty="0" smtClean="0"/>
              <a:t>?</a:t>
            </a:r>
          </a:p>
          <a:p>
            <a:pPr lvl="1"/>
            <a:r>
              <a:rPr lang="en-US" sz="2600" dirty="0" smtClean="0"/>
              <a:t>How </a:t>
            </a:r>
            <a:r>
              <a:rPr lang="en-US" sz="2600" dirty="0"/>
              <a:t>is your answer different from _____’s answer</a:t>
            </a:r>
            <a:r>
              <a:rPr lang="en-US" sz="2600" dirty="0" smtClean="0"/>
              <a:t>?</a:t>
            </a:r>
          </a:p>
          <a:p>
            <a:pPr lvl="1"/>
            <a:r>
              <a:rPr lang="en-US" sz="2600" dirty="0" smtClean="0"/>
              <a:t>What </a:t>
            </a:r>
            <a:r>
              <a:rPr lang="en-US" sz="2600" dirty="0"/>
              <a:t>questions do you have for_____?</a:t>
            </a:r>
          </a:p>
          <a:p>
            <a:pPr marL="517525" lvl="1" indent="0">
              <a:buNone/>
            </a:pPr>
            <a:endParaRPr lang="en-US" sz="2400" dirty="0" smtClean="0"/>
          </a:p>
          <a:p>
            <a:pPr lvl="1"/>
            <a:endParaRPr lang="en-US" sz="2400" dirty="0" smtClean="0"/>
          </a:p>
          <a:p>
            <a:pPr lvl="1"/>
            <a:endParaRPr lang="en-US" sz="2400" dirty="0" smtClean="0"/>
          </a:p>
          <a:p>
            <a:pPr marL="517525" lvl="1" indent="0">
              <a:buNone/>
            </a:pPr>
            <a:endParaRPr lang="en-US" dirty="0" smtClean="0"/>
          </a:p>
        </p:txBody>
      </p:sp>
      <p:sp>
        <p:nvSpPr>
          <p:cNvPr id="5" name="Slide Number Placeholder 4"/>
          <p:cNvSpPr>
            <a:spLocks noGrp="1"/>
          </p:cNvSpPr>
          <p:nvPr>
            <p:ph type="sldNum" sz="quarter" idx="12"/>
          </p:nvPr>
        </p:nvSpPr>
        <p:spPr/>
        <p:txBody>
          <a:bodyPr/>
          <a:lstStyle/>
          <a:p>
            <a:fld id="{B12D876C-AF1F-4657-9C70-C02552E6254D}" type="slidenum">
              <a:rPr lang="en-US" smtClean="0"/>
              <a:pPr/>
              <a:t>35</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2"/>
          <p:cNvSpPr>
            <a:spLocks noGrp="1"/>
          </p:cNvSpPr>
          <p:nvPr>
            <p:ph type="title"/>
          </p:nvPr>
        </p:nvSpPr>
        <p:spPr>
          <a:xfrm>
            <a:off x="381000" y="173038"/>
            <a:ext cx="8382000" cy="1049972"/>
          </a:xfrm>
        </p:spPr>
        <p:txBody>
          <a:bodyPr>
            <a:noAutofit/>
          </a:bodyPr>
          <a:lstStyle/>
          <a:p>
            <a:r>
              <a:rPr lang="en-US" sz="4000" dirty="0" smtClean="0"/>
              <a:t>SMP3: Construct viable arguments and </a:t>
            </a:r>
            <a:br>
              <a:rPr lang="en-US" sz="4000" dirty="0" smtClean="0"/>
            </a:br>
            <a:r>
              <a:rPr lang="en-US" sz="4000" dirty="0" smtClean="0"/>
              <a:t>critique the reasoning of others </a:t>
            </a:r>
          </a:p>
        </p:txBody>
      </p:sp>
      <p:sp>
        <p:nvSpPr>
          <p:cNvPr id="7" name="Content Placeholder 6"/>
          <p:cNvSpPr>
            <a:spLocks noGrp="1"/>
          </p:cNvSpPr>
          <p:nvPr>
            <p:ph type="body" sz="quarter" idx="10"/>
          </p:nvPr>
        </p:nvSpPr>
        <p:spPr>
          <a:xfrm>
            <a:off x="381000" y="1417320"/>
            <a:ext cx="8382000" cy="1249573"/>
          </a:xfrm>
        </p:spPr>
        <p:txBody>
          <a:bodyPr/>
          <a:lstStyle/>
          <a:p>
            <a:pPr marL="0" indent="0">
              <a:buNone/>
            </a:pPr>
            <a:r>
              <a:rPr lang="en-US" sz="2800" b="1" dirty="0" smtClean="0"/>
              <a:t>Instructional Supports:</a:t>
            </a:r>
          </a:p>
          <a:p>
            <a:pPr marL="0" indent="0">
              <a:buNone/>
            </a:pPr>
            <a:r>
              <a:rPr lang="en-US" sz="2800"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D843B476-6E83-432F-AFBA-4731B39AFDC5}" type="slidenum">
              <a:rPr lang="en-US" smtClean="0"/>
              <a:pPr/>
              <a:t>36</a:t>
            </a:fld>
            <a:endParaRPr lang="en-US" dirty="0"/>
          </a:p>
        </p:txBody>
      </p:sp>
      <p:graphicFrame>
        <p:nvGraphicFramePr>
          <p:cNvPr id="15" name="Diagram 14"/>
          <p:cNvGraphicFramePr/>
          <p:nvPr>
            <p:extLst>
              <p:ext uri="{D42A27DB-BD31-4B8C-83A1-F6EECF244321}">
                <p14:modId xmlns="" xmlns:p14="http://schemas.microsoft.com/office/powerpoint/2010/main" val="1180869458"/>
              </p:ext>
            </p:extLst>
          </p:nvPr>
        </p:nvGraphicFramePr>
        <p:xfrm>
          <a:off x="857250" y="2884170"/>
          <a:ext cx="71247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2470" name="Picture 9" descr="discussion 2.png"/>
          <p:cNvPicPr>
            <a:picLocks noChangeAspect="1" noChangeArrowheads="1"/>
          </p:cNvPicPr>
          <p:nvPr/>
        </p:nvPicPr>
        <p:blipFill>
          <a:blip r:embed="rId8" cstate="print"/>
          <a:srcRect/>
          <a:stretch>
            <a:fillRect/>
          </a:stretch>
        </p:blipFill>
        <p:spPr bwMode="auto">
          <a:xfrm>
            <a:off x="4533900" y="4991100"/>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itle 2"/>
          <p:cNvSpPr>
            <a:spLocks noGrp="1"/>
          </p:cNvSpPr>
          <p:nvPr>
            <p:ph type="title"/>
          </p:nvPr>
        </p:nvSpPr>
        <p:spPr/>
        <p:txBody>
          <a:bodyPr>
            <a:normAutofit/>
          </a:bodyPr>
          <a:lstStyle/>
          <a:p>
            <a:r>
              <a:rPr lang="en-US" sz="4000" dirty="0" smtClean="0"/>
              <a:t>SMP4: Model with mathematics </a:t>
            </a:r>
          </a:p>
        </p:txBody>
      </p:sp>
      <p:sp>
        <p:nvSpPr>
          <p:cNvPr id="2" name="Content Placeholder 1"/>
          <p:cNvSpPr>
            <a:spLocks noGrp="1"/>
          </p:cNvSpPr>
          <p:nvPr>
            <p:ph type="body" sz="quarter" idx="10"/>
          </p:nvPr>
        </p:nvSpPr>
        <p:spPr>
          <a:xfrm>
            <a:off x="381000" y="1280160"/>
            <a:ext cx="8382000" cy="997196"/>
          </a:xfrm>
        </p:spPr>
        <p:txBody>
          <a:bodyPr/>
          <a:lstStyle/>
          <a:p>
            <a:r>
              <a:rPr lang="en-US" sz="3600" dirty="0"/>
              <a:t>What does it mean to model with mathematics</a:t>
            </a:r>
            <a:r>
              <a:rPr lang="en-US" dirty="0"/>
              <a:t>? </a:t>
            </a:r>
          </a:p>
        </p:txBody>
      </p:sp>
      <p:sp>
        <p:nvSpPr>
          <p:cNvPr id="4" name="Slide Number Placeholder 3"/>
          <p:cNvSpPr>
            <a:spLocks noGrp="1"/>
          </p:cNvSpPr>
          <p:nvPr>
            <p:ph type="sldNum" sz="quarter" idx="12"/>
          </p:nvPr>
        </p:nvSpPr>
        <p:spPr/>
        <p:txBody>
          <a:bodyPr/>
          <a:lstStyle/>
          <a:p>
            <a:fld id="{DAEAAA87-6C9E-41F0-90F8-EDB976D74FEC}" type="slidenum">
              <a:rPr lang="en-US" smtClean="0"/>
              <a:pPr/>
              <a:t>37</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itle 2"/>
          <p:cNvSpPr>
            <a:spLocks noGrp="1"/>
          </p:cNvSpPr>
          <p:nvPr>
            <p:ph type="title"/>
          </p:nvPr>
        </p:nvSpPr>
        <p:spPr>
          <a:xfrm>
            <a:off x="381000" y="230188"/>
            <a:ext cx="8382000" cy="827850"/>
          </a:xfrm>
        </p:spPr>
        <p:txBody>
          <a:bodyPr>
            <a:normAutofit/>
          </a:bodyPr>
          <a:lstStyle/>
          <a:p>
            <a:r>
              <a:rPr lang="en-US" sz="4000" dirty="0" smtClean="0"/>
              <a:t>SMP4: Model with mathematics</a:t>
            </a:r>
          </a:p>
        </p:txBody>
      </p:sp>
      <p:sp>
        <p:nvSpPr>
          <p:cNvPr id="64515" name="Content Placeholder 6"/>
          <p:cNvSpPr>
            <a:spLocks noGrp="1"/>
          </p:cNvSpPr>
          <p:nvPr>
            <p:ph type="body" sz="quarter" idx="10"/>
          </p:nvPr>
        </p:nvSpPr>
        <p:spPr>
          <a:xfrm>
            <a:off x="381000" y="906780"/>
            <a:ext cx="8382000" cy="3879524"/>
          </a:xfrm>
        </p:spPr>
        <p:txBody>
          <a:bodyPr/>
          <a:lstStyle/>
          <a:p>
            <a:pPr marL="0" indent="0">
              <a:buNone/>
            </a:pPr>
            <a:r>
              <a:rPr lang="en-US" sz="2800" b="1" dirty="0" smtClean="0"/>
              <a:t>Mathematically proficient students:</a:t>
            </a:r>
          </a:p>
          <a:p>
            <a:r>
              <a:rPr lang="en-US" sz="2700" dirty="0" smtClean="0"/>
              <a:t>Apply reasoning to create a plan or analyze a real world problem</a:t>
            </a:r>
          </a:p>
          <a:p>
            <a:r>
              <a:rPr lang="en-US" sz="2700" dirty="0" smtClean="0"/>
              <a:t>Apply formulas/equations</a:t>
            </a:r>
          </a:p>
          <a:p>
            <a:r>
              <a:rPr lang="en-US" sz="2700" dirty="0" smtClean="0"/>
              <a:t>Make assumptions and approximations to make a problem simpler</a:t>
            </a:r>
          </a:p>
          <a:p>
            <a:r>
              <a:rPr lang="en-US" sz="2700" dirty="0" smtClean="0"/>
              <a:t>Check to see if an answer makes sense and changes a model when necessary</a:t>
            </a:r>
          </a:p>
          <a:p>
            <a:endParaRPr lang="en-US" dirty="0" smtClean="0"/>
          </a:p>
        </p:txBody>
      </p:sp>
      <p:sp>
        <p:nvSpPr>
          <p:cNvPr id="5" name="Slide Number Placeholder 4"/>
          <p:cNvSpPr>
            <a:spLocks noGrp="1"/>
          </p:cNvSpPr>
          <p:nvPr>
            <p:ph type="sldNum" sz="quarter" idx="12"/>
          </p:nvPr>
        </p:nvSpPr>
        <p:spPr/>
        <p:txBody>
          <a:bodyPr/>
          <a:lstStyle/>
          <a:p>
            <a:fld id="{6F1C9493-31A5-4B66-AFA0-9C10D64ACCA6}" type="slidenum">
              <a:rPr lang="en-US" smtClean="0"/>
              <a:pPr/>
              <a:t>38</a:t>
            </a:fld>
            <a:endParaRPr lang="en-US" dirty="0"/>
          </a:p>
        </p:txBody>
      </p:sp>
      <p:sp>
        <p:nvSpPr>
          <p:cNvPr id="6" name="Content Placeholder 6"/>
          <p:cNvSpPr txBox="1">
            <a:spLocks/>
          </p:cNvSpPr>
          <p:nvPr/>
        </p:nvSpPr>
        <p:spPr bwMode="auto">
          <a:xfrm>
            <a:off x="1314450" y="4168140"/>
            <a:ext cx="6160770" cy="1828800"/>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defRPr/>
            </a:pPr>
            <a:r>
              <a:rPr lang="en-US" sz="2000" dirty="0">
                <a:solidFill>
                  <a:srgbClr val="C00000"/>
                </a:solidFill>
              </a:rPr>
              <a:t>	</a:t>
            </a:r>
            <a:r>
              <a:rPr lang="en-US" sz="2200" b="1" dirty="0">
                <a:solidFill>
                  <a:schemeClr val="accent6">
                    <a:lumMod val="75000"/>
                  </a:schemeClr>
                </a:solidFill>
              </a:rPr>
              <a:t>Young students may use concrete materials to help them make sense of a problem. With modeling, the expectation is that they will translate what is happening with those concrete materials into a number sentence. </a:t>
            </a:r>
          </a:p>
          <a:p>
            <a:pPr marL="342900" indent="-342900" fontAlgn="base">
              <a:spcBef>
                <a:spcPct val="20000"/>
              </a:spcBef>
              <a:spcAft>
                <a:spcPct val="0"/>
              </a:spcAft>
              <a:buFont typeface="Arial" charset="0"/>
              <a:buNone/>
              <a:defRPr/>
            </a:pPr>
            <a:endParaRPr lang="en-US" sz="2000" dirty="0">
              <a:solidFill>
                <a:srgbClr val="000000"/>
              </a:solidFill>
            </a:endParaRPr>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itle 2"/>
          <p:cNvSpPr>
            <a:spLocks noGrp="1"/>
          </p:cNvSpPr>
          <p:nvPr>
            <p:ph type="title"/>
          </p:nvPr>
        </p:nvSpPr>
        <p:spPr/>
        <p:txBody>
          <a:bodyPr>
            <a:normAutofit/>
          </a:bodyPr>
          <a:lstStyle/>
          <a:p>
            <a:r>
              <a:rPr lang="en-US" sz="4000" dirty="0" smtClean="0"/>
              <a:t>SMP4: Model with mathematics</a:t>
            </a:r>
          </a:p>
        </p:txBody>
      </p:sp>
      <p:sp>
        <p:nvSpPr>
          <p:cNvPr id="65539" name="Content Placeholder 6"/>
          <p:cNvSpPr>
            <a:spLocks noGrp="1"/>
          </p:cNvSpPr>
          <p:nvPr>
            <p:ph type="body" sz="quarter" idx="10"/>
          </p:nvPr>
        </p:nvSpPr>
        <p:spPr>
          <a:xfrm>
            <a:off x="381000" y="1692153"/>
            <a:ext cx="4328160" cy="2659190"/>
          </a:xfrm>
        </p:spPr>
        <p:txBody>
          <a:bodyPr/>
          <a:lstStyle/>
          <a:p>
            <a:pPr marL="0" indent="0">
              <a:buNone/>
            </a:pPr>
            <a:r>
              <a:rPr lang="en-US" dirty="0" smtClean="0"/>
              <a:t>How many students are in your school? You don’t have to tell me the exact number but you should be close. </a:t>
            </a:r>
          </a:p>
        </p:txBody>
      </p:sp>
      <p:sp>
        <p:nvSpPr>
          <p:cNvPr id="5" name="Slide Number Placeholder 4"/>
          <p:cNvSpPr>
            <a:spLocks noGrp="1"/>
          </p:cNvSpPr>
          <p:nvPr>
            <p:ph type="sldNum" sz="quarter" idx="12"/>
          </p:nvPr>
        </p:nvSpPr>
        <p:spPr/>
        <p:txBody>
          <a:bodyPr/>
          <a:lstStyle/>
          <a:p>
            <a:fld id="{FB761C22-DDF4-4E1A-B6FA-78441698A3E0}" type="slidenum">
              <a:rPr lang="en-US" smtClean="0"/>
              <a:pPr/>
              <a:t>39</a:t>
            </a:fld>
            <a:endParaRPr lang="en-US" dirty="0"/>
          </a:p>
        </p:txBody>
      </p:sp>
      <p:pic>
        <p:nvPicPr>
          <p:cNvPr id="5123" name="Picture 3" descr="C:\Users\Heath McGregor\AppData\Local\Microsoft\Windows\Temporary Internet Files\Content.IE5\C6EBCBBA\MP900439327[1].jpg"/>
          <p:cNvPicPr>
            <a:picLocks noChangeAspect="1" noChangeArrowheads="1"/>
          </p:cNvPicPr>
          <p:nvPr/>
        </p:nvPicPr>
        <p:blipFill>
          <a:blip r:embed="rId3" cstate="print"/>
          <a:srcRect/>
          <a:stretch>
            <a:fillRect/>
          </a:stretch>
        </p:blipFill>
        <p:spPr bwMode="auto">
          <a:xfrm>
            <a:off x="5283200" y="1570233"/>
            <a:ext cx="3479800" cy="2959100"/>
          </a:xfrm>
          <a:prstGeom prst="rect">
            <a:avLst/>
          </a:prstGeom>
          <a:noFill/>
          <a:ln>
            <a:solidFill>
              <a:schemeClr val="bg2">
                <a:lumMod val="65000"/>
              </a:schemeClr>
            </a:solidFill>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7"/>
          <p:cNvSpPr>
            <a:spLocks noGrp="1"/>
          </p:cNvSpPr>
          <p:nvPr>
            <p:ph idx="1"/>
          </p:nvPr>
        </p:nvSpPr>
        <p:spPr>
          <a:xfrm>
            <a:off x="384048" y="834518"/>
            <a:ext cx="8561832" cy="6155531"/>
          </a:xfrm>
        </p:spPr>
        <p:txBody>
          <a:bodyPr/>
          <a:lstStyle/>
          <a:p>
            <a:pPr marL="0" indent="0">
              <a:buNone/>
            </a:pPr>
            <a:r>
              <a:rPr lang="en-US" sz="2400" b="1" dirty="0" smtClean="0"/>
              <a:t>Morning Session </a:t>
            </a:r>
          </a:p>
          <a:p>
            <a:r>
              <a:rPr lang="en-US" sz="2200" dirty="0" smtClean="0"/>
              <a:t>Welcome and Introductions</a:t>
            </a:r>
          </a:p>
          <a:p>
            <a:r>
              <a:rPr lang="en-US" sz="2200" dirty="0" smtClean="0"/>
              <a:t>Understanding the Foundations of the CCS</a:t>
            </a:r>
          </a:p>
          <a:p>
            <a:r>
              <a:rPr lang="en-US" sz="2200" dirty="0" smtClean="0"/>
              <a:t>Supporting Change</a:t>
            </a:r>
          </a:p>
          <a:p>
            <a:r>
              <a:rPr lang="en-US" sz="2200" dirty="0" smtClean="0"/>
              <a:t>Understanding the Standards for Mathematical </a:t>
            </a:r>
            <a:br>
              <a:rPr lang="en-US" sz="2200" dirty="0" smtClean="0"/>
            </a:br>
            <a:r>
              <a:rPr lang="en-US" sz="2200" dirty="0" smtClean="0"/>
              <a:t>Practice: Developing Mathematical Expertise</a:t>
            </a:r>
          </a:p>
          <a:p>
            <a:pPr marL="0" indent="0">
              <a:buNone/>
            </a:pPr>
            <a:r>
              <a:rPr lang="en-US" sz="2400" b="1" dirty="0" smtClean="0"/>
              <a:t>Afternoon Session </a:t>
            </a:r>
          </a:p>
          <a:p>
            <a:r>
              <a:rPr lang="en-US" sz="2200" dirty="0" smtClean="0"/>
              <a:t>Supporting Students to Make Sense of Problems</a:t>
            </a:r>
            <a:br>
              <a:rPr lang="en-US" sz="2200" dirty="0" smtClean="0"/>
            </a:br>
            <a:r>
              <a:rPr lang="en-US" sz="2200" dirty="0" smtClean="0"/>
              <a:t>and Persevere in Solving Them</a:t>
            </a:r>
          </a:p>
          <a:p>
            <a:r>
              <a:rPr lang="en-US" sz="2200" dirty="0" smtClean="0"/>
              <a:t>Attending to Precision in Every Lesson</a:t>
            </a:r>
          </a:p>
          <a:p>
            <a:r>
              <a:rPr lang="en-US" sz="2200" dirty="0" smtClean="0"/>
              <a:t>Teaching the Standards for Mathematical Practice</a:t>
            </a:r>
          </a:p>
          <a:p>
            <a:r>
              <a:rPr lang="en-US" sz="2200" dirty="0" smtClean="0"/>
              <a:t>Planning for Change</a:t>
            </a:r>
          </a:p>
          <a:p>
            <a:r>
              <a:rPr lang="en-US" sz="2200" dirty="0" smtClean="0"/>
              <a:t>Next Steps</a:t>
            </a:r>
          </a:p>
          <a:p>
            <a:pPr marL="0" indent="0">
              <a:buNone/>
            </a:pPr>
            <a:r>
              <a:rPr lang="en-US" sz="2400" b="1" dirty="0" smtClean="0"/>
              <a:t>Post- Assessment, Session Evaluation, and Wrap Up</a:t>
            </a:r>
          </a:p>
          <a:p>
            <a:endParaRPr lang="en-US" dirty="0" smtClean="0"/>
          </a:p>
          <a:p>
            <a:endParaRPr lang="en-US" dirty="0" smtClean="0"/>
          </a:p>
        </p:txBody>
      </p:sp>
      <p:sp>
        <p:nvSpPr>
          <p:cNvPr id="27651" name="Title 2"/>
          <p:cNvSpPr>
            <a:spLocks noGrp="1"/>
          </p:cNvSpPr>
          <p:nvPr>
            <p:ph type="title"/>
          </p:nvPr>
        </p:nvSpPr>
        <p:spPr>
          <a:xfrm>
            <a:off x="384048" y="228600"/>
            <a:ext cx="8153400" cy="563880"/>
          </a:xfrm>
        </p:spPr>
        <p:txBody>
          <a:bodyPr>
            <a:normAutofit/>
          </a:bodyPr>
          <a:lstStyle/>
          <a:p>
            <a:r>
              <a:rPr lang="en-US" sz="4000" dirty="0" smtClean="0"/>
              <a:t>Today’s Agenda</a:t>
            </a:r>
          </a:p>
        </p:txBody>
      </p:sp>
      <p:sp>
        <p:nvSpPr>
          <p:cNvPr id="5" name="Slide Number Placeholder 4"/>
          <p:cNvSpPr>
            <a:spLocks noGrp="1"/>
          </p:cNvSpPr>
          <p:nvPr>
            <p:ph type="sldNum" sz="quarter" idx="11"/>
          </p:nvPr>
        </p:nvSpPr>
        <p:spPr/>
        <p:txBody>
          <a:bodyPr/>
          <a:lstStyle/>
          <a:p>
            <a:fld id="{08BBAEDF-87C4-4E53-9FCE-8615966C3AA6}" type="slidenum">
              <a:rPr lang="en-US" smtClean="0"/>
              <a:pPr/>
              <a:t>4</a:t>
            </a:fld>
            <a:endParaRPr lang="en-US" dirty="0"/>
          </a:p>
        </p:txBody>
      </p:sp>
      <p:sp>
        <p:nvSpPr>
          <p:cNvPr id="27653"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fontAlgn="base">
              <a:spcBef>
                <a:spcPct val="0"/>
              </a:spcBef>
              <a:spcAft>
                <a:spcPct val="0"/>
              </a:spcAft>
            </a:pPr>
            <a:endParaRPr lang="en-US">
              <a:solidFill>
                <a:prstClr val="black"/>
              </a:solidFill>
              <a:latin typeface="Arial" pitchFamily="34" charset="0"/>
            </a:endParaRPr>
          </a:p>
        </p:txBody>
      </p:sp>
      <p:pic>
        <p:nvPicPr>
          <p:cNvPr id="1030" name="Picture 6" descr="C:\Users\Heath McGregor\AppData\Local\Microsoft\Windows\Temporary Internet Files\Content.IE5\6LMP111W\MP900289183[1].jpg"/>
          <p:cNvPicPr>
            <a:picLocks noChangeAspect="1" noChangeArrowheads="1"/>
          </p:cNvPicPr>
          <p:nvPr/>
        </p:nvPicPr>
        <p:blipFill>
          <a:blip r:embed="rId3" cstate="print"/>
          <a:stretch>
            <a:fillRect/>
          </a:stretch>
        </p:blipFill>
        <p:spPr bwMode="auto">
          <a:xfrm>
            <a:off x="6601460" y="1356360"/>
            <a:ext cx="2451100" cy="3657600"/>
          </a:xfrm>
          <a:prstGeom prst="rect">
            <a:avLst/>
          </a:prstGeom>
          <a:noFill/>
          <a:ln>
            <a:solidFill>
              <a:schemeClr val="tx1">
                <a:lumMod val="50000"/>
                <a:lumOff val="50000"/>
              </a:schemeClr>
            </a:solidFill>
          </a:ln>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itle 2"/>
          <p:cNvSpPr>
            <a:spLocks noGrp="1"/>
          </p:cNvSpPr>
          <p:nvPr>
            <p:ph type="title"/>
          </p:nvPr>
        </p:nvSpPr>
        <p:spPr>
          <a:xfrm>
            <a:off x="381000" y="230188"/>
            <a:ext cx="8382000" cy="1103312"/>
          </a:xfrm>
        </p:spPr>
        <p:txBody>
          <a:bodyPr>
            <a:normAutofit/>
          </a:bodyPr>
          <a:lstStyle/>
          <a:p>
            <a:r>
              <a:rPr lang="en-US" sz="4000" dirty="0" smtClean="0"/>
              <a:t>SMP4: Model with mathematics </a:t>
            </a:r>
          </a:p>
        </p:txBody>
      </p:sp>
      <p:sp>
        <p:nvSpPr>
          <p:cNvPr id="7" name="Content Placeholder 6"/>
          <p:cNvSpPr>
            <a:spLocks noGrp="1"/>
          </p:cNvSpPr>
          <p:nvPr>
            <p:ph type="body" sz="quarter" idx="10"/>
          </p:nvPr>
        </p:nvSpPr>
        <p:spPr>
          <a:xfrm>
            <a:off x="381000" y="1005840"/>
            <a:ext cx="8382000" cy="4924425"/>
          </a:xfrm>
        </p:spPr>
        <p:txBody>
          <a:bodyPr/>
          <a:lstStyle/>
          <a:p>
            <a:pPr marL="0" indent="0">
              <a:buNone/>
            </a:pPr>
            <a:r>
              <a:rPr lang="en-US" b="1" dirty="0" smtClean="0"/>
              <a:t>Instructional Supports:</a:t>
            </a:r>
          </a:p>
          <a:p>
            <a:r>
              <a:rPr lang="en-US" sz="3100" dirty="0" smtClean="0"/>
              <a:t>Don’t be afraid to challenge students! </a:t>
            </a:r>
          </a:p>
          <a:p>
            <a:r>
              <a:rPr lang="en-US" sz="3100" dirty="0" smtClean="0"/>
              <a:t>Do not interpret the standard too narrowly. </a:t>
            </a:r>
          </a:p>
          <a:p>
            <a:r>
              <a:rPr lang="en-US" sz="3100" dirty="0" smtClean="0"/>
              <a:t>Provide a problem and explicitly ask students to write the equation or number sentence called for in the situation.</a:t>
            </a:r>
          </a:p>
          <a:p>
            <a:r>
              <a:rPr lang="en-US" sz="3100" dirty="0" smtClean="0"/>
              <a:t>Provide a model and ask students to create a situation that matches.</a:t>
            </a:r>
          </a:p>
          <a:p>
            <a:r>
              <a:rPr lang="en-US" sz="3100" dirty="0" smtClean="0"/>
              <a:t>Apply a C-R-A sequence when helping students to progress their thinking. </a:t>
            </a:r>
          </a:p>
        </p:txBody>
      </p:sp>
      <p:sp>
        <p:nvSpPr>
          <p:cNvPr id="5" name="Slide Number Placeholder 4"/>
          <p:cNvSpPr>
            <a:spLocks noGrp="1"/>
          </p:cNvSpPr>
          <p:nvPr>
            <p:ph type="sldNum" sz="quarter" idx="12"/>
          </p:nvPr>
        </p:nvSpPr>
        <p:spPr/>
        <p:txBody>
          <a:bodyPr/>
          <a:lstStyle/>
          <a:p>
            <a:fld id="{897F94DA-C051-4827-92BF-7F0E020D1540}" type="slidenum">
              <a:rPr lang="en-US" smtClean="0"/>
              <a:pPr/>
              <a:t>40</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itle 2"/>
          <p:cNvSpPr>
            <a:spLocks noGrp="1"/>
          </p:cNvSpPr>
          <p:nvPr>
            <p:ph type="title"/>
          </p:nvPr>
        </p:nvSpPr>
        <p:spPr>
          <a:xfrm>
            <a:off x="381000" y="230188"/>
            <a:ext cx="8382000" cy="775139"/>
          </a:xfrm>
        </p:spPr>
        <p:txBody>
          <a:bodyPr>
            <a:normAutofit/>
          </a:bodyPr>
          <a:lstStyle/>
          <a:p>
            <a:r>
              <a:rPr lang="en-US" sz="4000" dirty="0" smtClean="0"/>
              <a:t>SMP4: Model with mathematics</a:t>
            </a:r>
          </a:p>
        </p:txBody>
      </p:sp>
      <p:sp>
        <p:nvSpPr>
          <p:cNvPr id="7" name="Content Placeholder 6"/>
          <p:cNvSpPr>
            <a:spLocks noGrp="1"/>
          </p:cNvSpPr>
          <p:nvPr>
            <p:ph type="body" sz="quarter" idx="10"/>
          </p:nvPr>
        </p:nvSpPr>
        <p:spPr>
          <a:xfrm>
            <a:off x="381000" y="1127760"/>
            <a:ext cx="8382000" cy="1428083"/>
          </a:xfrm>
        </p:spPr>
        <p:txBody>
          <a:bodyPr/>
          <a:lstStyle/>
          <a:p>
            <a:pPr marL="0" indent="0">
              <a:buNone/>
            </a:pPr>
            <a:r>
              <a:rPr lang="en-US" b="1" dirty="0" smtClean="0"/>
              <a:t>Instructional Supports:</a:t>
            </a:r>
          </a:p>
          <a:p>
            <a:pPr marL="0" indent="0">
              <a:buNone/>
            </a:pPr>
            <a:r>
              <a:rPr lang="en-US"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9C04B39A-A1E6-40BE-9A63-F6347CB2AC34}" type="slidenum">
              <a:rPr lang="en-US" smtClean="0"/>
              <a:pPr/>
              <a:t>41</a:t>
            </a:fld>
            <a:endParaRPr lang="en-US" dirty="0"/>
          </a:p>
        </p:txBody>
      </p:sp>
      <p:graphicFrame>
        <p:nvGraphicFramePr>
          <p:cNvPr id="10" name="Diagram 9"/>
          <p:cNvGraphicFramePr/>
          <p:nvPr/>
        </p:nvGraphicFramePr>
        <p:xfrm>
          <a:off x="1466850" y="2667000"/>
          <a:ext cx="58674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7590" name="Picture 8" descr="discussion 2.png"/>
          <p:cNvPicPr>
            <a:picLocks noChangeAspect="1" noChangeArrowheads="1"/>
          </p:cNvPicPr>
          <p:nvPr/>
        </p:nvPicPr>
        <p:blipFill>
          <a:blip r:embed="rId8" cstate="print"/>
          <a:srcRect/>
          <a:stretch>
            <a:fillRect/>
          </a:stretch>
        </p:blipFill>
        <p:spPr bwMode="auto">
          <a:xfrm>
            <a:off x="6858000" y="4953000"/>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sz="4000" dirty="0" smtClean="0"/>
              <a:t>Two Sentence Summary</a:t>
            </a:r>
          </a:p>
        </p:txBody>
      </p:sp>
      <p:sp>
        <p:nvSpPr>
          <p:cNvPr id="4" name="Slide Number Placeholder 3"/>
          <p:cNvSpPr>
            <a:spLocks noGrp="1"/>
          </p:cNvSpPr>
          <p:nvPr>
            <p:ph type="sldNum" sz="quarter" idx="11"/>
          </p:nvPr>
        </p:nvSpPr>
        <p:spPr/>
        <p:txBody>
          <a:bodyPr/>
          <a:lstStyle/>
          <a:p>
            <a:fld id="{E2AC2B6D-EBFF-4EDC-B05D-D6CD9E282CD3}" type="slidenum">
              <a:rPr lang="en-US" smtClean="0"/>
              <a:pPr/>
              <a:t>42</a:t>
            </a:fld>
            <a:endParaRPr lang="en-US" dirty="0"/>
          </a:p>
        </p:txBody>
      </p:sp>
      <p:graphicFrame>
        <p:nvGraphicFramePr>
          <p:cNvPr id="9" name="Diagram 8"/>
          <p:cNvGraphicFramePr/>
          <p:nvPr/>
        </p:nvGraphicFramePr>
        <p:xfrm>
          <a:off x="476250" y="1143000"/>
          <a:ext cx="6477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8613" name="Picture 6" descr="discussion 2.png"/>
          <p:cNvPicPr>
            <a:picLocks noChangeAspect="1" noChangeArrowheads="1"/>
          </p:cNvPicPr>
          <p:nvPr/>
        </p:nvPicPr>
        <p:blipFill>
          <a:blip r:embed="rId8" cstate="print"/>
          <a:srcRect/>
          <a:stretch>
            <a:fillRect/>
          </a:stretch>
        </p:blipFill>
        <p:spPr bwMode="auto">
          <a:xfrm>
            <a:off x="6400800" y="4495800"/>
            <a:ext cx="1600200" cy="1524000"/>
          </a:xfrm>
          <a:prstGeom prst="rect">
            <a:avLst/>
          </a:prstGeom>
          <a:noFill/>
          <a:ln w="9525">
            <a:noFill/>
            <a:miter lim="800000"/>
            <a:headEnd/>
            <a:tailEnd/>
          </a:ln>
        </p:spPr>
      </p:pic>
      <p:pic>
        <p:nvPicPr>
          <p:cNvPr id="7" name="Picture 6"/>
          <p:cNvPicPr>
            <a:picLocks noChangeAspect="1"/>
          </p:cNvPicPr>
          <p:nvPr/>
        </p:nvPicPr>
        <p:blipFill rotWithShape="1">
          <a:blip r:embed="rId9" cstate="print">
            <a:extLst>
              <a:ext uri="{28A0092B-C50C-407E-A947-70E740481C1C}">
                <a14:useLocalDpi xmlns="" xmlns:a14="http://schemas.microsoft.com/office/drawing/2010/main" val="0"/>
              </a:ext>
            </a:extLst>
          </a:blip>
          <a:srcRect l="19747" r="21365"/>
          <a:stretch/>
        </p:blipFill>
        <p:spPr>
          <a:xfrm>
            <a:off x="7302793" y="2197794"/>
            <a:ext cx="1262044" cy="2143125"/>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188720"/>
            <a:ext cx="8153400" cy="443198"/>
          </a:xfrm>
        </p:spPr>
        <p:txBody>
          <a:bodyPr/>
          <a:lstStyle/>
          <a:p>
            <a:pPr marL="0" indent="0" algn="ctr">
              <a:buNone/>
            </a:pPr>
            <a:r>
              <a:rPr lang="en-US" b="1" dirty="0" smtClean="0"/>
              <a:t>What tools do students have available? </a:t>
            </a:r>
          </a:p>
        </p:txBody>
      </p:sp>
      <p:sp>
        <p:nvSpPr>
          <p:cNvPr id="69635" name="Title 2"/>
          <p:cNvSpPr>
            <a:spLocks noGrp="1"/>
          </p:cNvSpPr>
          <p:nvPr>
            <p:ph type="title"/>
          </p:nvPr>
        </p:nvSpPr>
        <p:spPr>
          <a:xfrm>
            <a:off x="384048" y="228600"/>
            <a:ext cx="8153400" cy="970726"/>
          </a:xfrm>
        </p:spPr>
        <p:txBody>
          <a:bodyPr>
            <a:normAutofit/>
          </a:bodyPr>
          <a:lstStyle/>
          <a:p>
            <a:r>
              <a:rPr lang="en-US" sz="4000" dirty="0" smtClean="0"/>
              <a:t>SMP5: Use appropriate tools strategically </a:t>
            </a:r>
          </a:p>
        </p:txBody>
      </p:sp>
      <p:sp>
        <p:nvSpPr>
          <p:cNvPr id="4" name="Slide Number Placeholder 3"/>
          <p:cNvSpPr>
            <a:spLocks noGrp="1"/>
          </p:cNvSpPr>
          <p:nvPr>
            <p:ph type="sldNum" sz="quarter" idx="11"/>
          </p:nvPr>
        </p:nvSpPr>
        <p:spPr/>
        <p:txBody>
          <a:bodyPr/>
          <a:lstStyle/>
          <a:p>
            <a:fld id="{55CC2170-9313-4086-83F0-DFC54B8D0B76}" type="slidenum">
              <a:rPr lang="en-US" smtClean="0"/>
              <a:pPr/>
              <a:t>43</a:t>
            </a:fld>
            <a:endParaRPr lang="en-US" dirty="0"/>
          </a:p>
        </p:txBody>
      </p:sp>
      <p:pic>
        <p:nvPicPr>
          <p:cNvPr id="69637" name="Picture 3" descr="C:\Users\Heath McGregor\AppData\Local\Microsoft\Windows\Temporary Internet Files\Content.IE5\SMDR8R45\MP900305812[1].jpg"/>
          <p:cNvPicPr>
            <a:picLocks noChangeAspect="1" noChangeArrowheads="1"/>
          </p:cNvPicPr>
          <p:nvPr/>
        </p:nvPicPr>
        <p:blipFill>
          <a:blip r:embed="rId3" cstate="print"/>
          <a:srcRect/>
          <a:stretch>
            <a:fillRect/>
          </a:stretch>
        </p:blipFill>
        <p:spPr bwMode="auto">
          <a:xfrm>
            <a:off x="4267200" y="3081052"/>
            <a:ext cx="2743200" cy="2560638"/>
          </a:xfrm>
          <a:prstGeom prst="rect">
            <a:avLst/>
          </a:prstGeom>
          <a:noFill/>
          <a:ln w="9525">
            <a:noFill/>
            <a:miter lim="800000"/>
            <a:headEnd/>
            <a:tailEnd/>
          </a:ln>
        </p:spPr>
      </p:pic>
      <p:pic>
        <p:nvPicPr>
          <p:cNvPr id="69638" name="Picture 6" descr="discussion 2.png"/>
          <p:cNvPicPr>
            <a:picLocks noChangeAspect="1" noChangeArrowheads="1"/>
          </p:cNvPicPr>
          <p:nvPr/>
        </p:nvPicPr>
        <p:blipFill>
          <a:blip r:embed="rId4" cstate="print"/>
          <a:srcRect/>
          <a:stretch>
            <a:fillRect/>
          </a:stretch>
        </p:blipFill>
        <p:spPr bwMode="auto">
          <a:xfrm>
            <a:off x="7010400" y="4332288"/>
            <a:ext cx="1600200" cy="1524000"/>
          </a:xfrm>
          <a:prstGeom prst="rect">
            <a:avLst/>
          </a:prstGeom>
          <a:noFill/>
          <a:ln w="9525">
            <a:noFill/>
            <a:miter lim="800000"/>
            <a:headEnd/>
            <a:tailEnd/>
          </a:ln>
        </p:spPr>
      </p:pic>
      <p:pic>
        <p:nvPicPr>
          <p:cNvPr id="69639" name="Picture 7" descr="laptop.JPG"/>
          <p:cNvPicPr>
            <a:picLocks noChangeAspect="1"/>
          </p:cNvPicPr>
          <p:nvPr/>
        </p:nvPicPr>
        <p:blipFill>
          <a:blip r:embed="rId5" cstate="print"/>
          <a:srcRect/>
          <a:stretch>
            <a:fillRect/>
          </a:stretch>
        </p:blipFill>
        <p:spPr bwMode="auto">
          <a:xfrm>
            <a:off x="731520" y="1722120"/>
            <a:ext cx="3505200" cy="2503488"/>
          </a:xfrm>
          <a:prstGeom prst="rect">
            <a:avLst/>
          </a:prstGeom>
          <a:ln w="9525">
            <a:noFill/>
            <a:miter lim="800000"/>
            <a:headEnd/>
            <a:tailEnd/>
          </a:ln>
        </p:spPr>
      </p:pic>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6"/>
          <p:cNvSpPr>
            <a:spLocks noGrp="1"/>
          </p:cNvSpPr>
          <p:nvPr>
            <p:ph idx="1"/>
          </p:nvPr>
        </p:nvSpPr>
        <p:spPr>
          <a:xfrm>
            <a:off x="342900" y="1071410"/>
            <a:ext cx="5626227" cy="4973669"/>
          </a:xfrm>
        </p:spPr>
        <p:txBody>
          <a:bodyPr/>
          <a:lstStyle/>
          <a:p>
            <a:pPr marL="0" indent="0">
              <a:buNone/>
            </a:pPr>
            <a:r>
              <a:rPr lang="en-US" sz="3000" b="1" dirty="0" smtClean="0"/>
              <a:t>Mathematically proficient students:</a:t>
            </a:r>
          </a:p>
          <a:p>
            <a:r>
              <a:rPr lang="en-US" sz="3000" dirty="0" smtClean="0"/>
              <a:t>Identify relevant math resources and use them to pose or solve problems</a:t>
            </a:r>
          </a:p>
          <a:p>
            <a:r>
              <a:rPr lang="en-US" sz="3000" dirty="0" smtClean="0"/>
              <a:t>Make sound decisions about the use of specific tools</a:t>
            </a:r>
          </a:p>
          <a:p>
            <a:r>
              <a:rPr lang="en-US" sz="3000" dirty="0" smtClean="0"/>
              <a:t>Use technological tools to explore and deepen understanding of concepts</a:t>
            </a:r>
          </a:p>
          <a:p>
            <a:endParaRPr lang="en-US" dirty="0" smtClean="0"/>
          </a:p>
        </p:txBody>
      </p:sp>
      <p:sp>
        <p:nvSpPr>
          <p:cNvPr id="124931" name="Title 2"/>
          <p:cNvSpPr>
            <a:spLocks noGrp="1"/>
          </p:cNvSpPr>
          <p:nvPr>
            <p:ph type="title"/>
          </p:nvPr>
        </p:nvSpPr>
        <p:spPr>
          <a:xfrm>
            <a:off x="384048" y="169509"/>
            <a:ext cx="8759952" cy="763941"/>
          </a:xfrm>
        </p:spPr>
        <p:txBody>
          <a:bodyPr>
            <a:normAutofit fontScale="90000"/>
          </a:bodyPr>
          <a:lstStyle/>
          <a:p>
            <a:r>
              <a:rPr lang="en-US" dirty="0" smtClean="0"/>
              <a:t>SMP5: Use appropriate tools strategically</a:t>
            </a:r>
          </a:p>
        </p:txBody>
      </p:sp>
      <p:sp>
        <p:nvSpPr>
          <p:cNvPr id="124932" name="Slide Number Placeholder 4"/>
          <p:cNvSpPr>
            <a:spLocks noGrp="1"/>
          </p:cNvSpPr>
          <p:nvPr>
            <p:ph type="sldNum" sz="quarter" idx="11"/>
          </p:nvPr>
        </p:nvSpPr>
        <p:spPr/>
        <p:txBody>
          <a:bodyPr/>
          <a:lstStyle/>
          <a:p>
            <a:fld id="{6742A4BC-50DA-4367-82E4-B865C1433F71}" type="slidenum">
              <a:rPr lang="en-US" smtClean="0"/>
              <a:pPr/>
              <a:t>44</a:t>
            </a:fld>
            <a:endParaRPr lang="en-US"/>
          </a:p>
        </p:txBody>
      </p:sp>
      <p:pic>
        <p:nvPicPr>
          <p:cNvPr id="14338" name="Picture 2" descr="https://encrypted-tbn1.gstatic.com/images?q=tbn:ANd9GcSGPFHZHhtZCaqjNfLeBhstLRvNhO1Ils7M04HS0Y4UVx9qLW2jQg"/>
          <p:cNvPicPr>
            <a:picLocks noChangeAspect="1" noChangeArrowheads="1"/>
          </p:cNvPicPr>
          <p:nvPr/>
        </p:nvPicPr>
        <p:blipFill>
          <a:blip r:embed="rId3" cstate="print"/>
          <a:srcRect t="18250" b="16698"/>
          <a:stretch>
            <a:fillRect/>
          </a:stretch>
        </p:blipFill>
        <p:spPr bwMode="auto">
          <a:xfrm>
            <a:off x="6010275" y="2514600"/>
            <a:ext cx="2752725" cy="1790700"/>
          </a:xfrm>
          <a:prstGeom prst="rect">
            <a:avLst/>
          </a:prstGeom>
          <a:noFill/>
          <a:ln>
            <a:solidFill>
              <a:schemeClr val="tx1">
                <a:lumMod val="50000"/>
                <a:lumOff val="50000"/>
              </a:schemeClr>
            </a:solidFill>
          </a:ln>
        </p:spPr>
      </p:pic>
      <p:sp>
        <p:nvSpPr>
          <p:cNvPr id="2" name="Footer Placeholder 1"/>
          <p:cNvSpPr>
            <a:spLocks noGrp="1"/>
          </p:cNvSpPr>
          <p:nvPr>
            <p:ph type="ftr" sz="quarter" idx="10"/>
          </p:nvPr>
        </p:nvSpPr>
        <p:spPr/>
        <p:txBody>
          <a:bodyPr/>
          <a:lstStyle/>
          <a:p>
            <a:r>
              <a:rPr lang="en-US" smtClean="0"/>
              <a:t> </a:t>
            </a:r>
            <a:endParaRPr lang="en-US" dirty="0"/>
          </a:p>
        </p:txBody>
      </p:sp>
    </p:spTree>
    <p:extLst>
      <p:ext uri="{BB962C8B-B14F-4D97-AF65-F5344CB8AC3E}">
        <p14:creationId xmlns="" xmlns:p14="http://schemas.microsoft.com/office/powerpoint/2010/main" val="58822130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2"/>
          <p:cNvSpPr>
            <a:spLocks noGrp="1"/>
          </p:cNvSpPr>
          <p:nvPr>
            <p:ph type="title"/>
          </p:nvPr>
        </p:nvSpPr>
        <p:spPr/>
        <p:txBody>
          <a:bodyPr>
            <a:normAutofit/>
          </a:bodyPr>
          <a:lstStyle/>
          <a:p>
            <a:r>
              <a:rPr lang="en-US" sz="4000" dirty="0" smtClean="0"/>
              <a:t>SMP5: Use appropriate tools strategically</a:t>
            </a:r>
          </a:p>
        </p:txBody>
      </p:sp>
      <p:sp>
        <p:nvSpPr>
          <p:cNvPr id="71682" name="Content Placeholder 6"/>
          <p:cNvSpPr>
            <a:spLocks noGrp="1"/>
          </p:cNvSpPr>
          <p:nvPr>
            <p:ph type="body" sz="quarter" idx="10"/>
          </p:nvPr>
        </p:nvSpPr>
        <p:spPr>
          <a:xfrm>
            <a:off x="381000" y="1417320"/>
            <a:ext cx="8382000" cy="1329595"/>
          </a:xfrm>
        </p:spPr>
        <p:txBody>
          <a:bodyPr/>
          <a:lstStyle/>
          <a:p>
            <a:pPr marL="0" indent="0">
              <a:buNone/>
            </a:pPr>
            <a:r>
              <a:rPr lang="en-US" dirty="0" smtClean="0"/>
              <a:t>Arrange the fractions 4/9, 5/8, and 7/12 in order from least to greatest without making common denominators or using decimals. </a:t>
            </a:r>
          </a:p>
        </p:txBody>
      </p:sp>
      <p:sp>
        <p:nvSpPr>
          <p:cNvPr id="5" name="Slide Number Placeholder 4"/>
          <p:cNvSpPr>
            <a:spLocks noGrp="1"/>
          </p:cNvSpPr>
          <p:nvPr>
            <p:ph type="sldNum" sz="quarter" idx="12"/>
          </p:nvPr>
        </p:nvSpPr>
        <p:spPr/>
        <p:txBody>
          <a:bodyPr/>
          <a:lstStyle/>
          <a:p>
            <a:fld id="{79F2A9BE-4B39-43CB-A34A-1AA30A015A85}" type="slidenum">
              <a:rPr lang="en-US" smtClean="0"/>
              <a:pPr/>
              <a:t>45</a:t>
            </a:fld>
            <a:endParaRPr lang="en-US" dirty="0"/>
          </a:p>
        </p:txBody>
      </p:sp>
      <p:sp>
        <p:nvSpPr>
          <p:cNvPr id="8" name="Rectangle 7"/>
          <p:cNvSpPr/>
          <p:nvPr/>
        </p:nvSpPr>
        <p:spPr>
          <a:xfrm>
            <a:off x="914400" y="3447871"/>
            <a:ext cx="6705600" cy="1200329"/>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base">
              <a:spcBef>
                <a:spcPct val="0"/>
              </a:spcBef>
              <a:spcAft>
                <a:spcPct val="0"/>
              </a:spcAft>
              <a:defRPr/>
            </a:pPr>
            <a:r>
              <a:rPr lang="en-US" sz="7200" b="1" baseline="30000" dirty="0">
                <a:ln/>
                <a:solidFill>
                  <a:srgbClr val="1C3E95"/>
                </a:solidFill>
                <a:latin typeface="Arial" charset="0"/>
              </a:rPr>
              <a:t>4</a:t>
            </a:r>
            <a:r>
              <a:rPr lang="en-US" sz="7200" b="1" dirty="0">
                <a:ln/>
                <a:solidFill>
                  <a:srgbClr val="1C3E95"/>
                </a:solidFill>
                <a:latin typeface="Arial" charset="0"/>
              </a:rPr>
              <a:t>/</a:t>
            </a:r>
            <a:r>
              <a:rPr lang="en-US" sz="7200" b="1" baseline="-25000" dirty="0">
                <a:ln/>
                <a:solidFill>
                  <a:srgbClr val="1C3E95"/>
                </a:solidFill>
                <a:latin typeface="Arial" charset="0"/>
              </a:rPr>
              <a:t>9</a:t>
            </a:r>
            <a:r>
              <a:rPr lang="en-US" sz="7200" b="1" dirty="0">
                <a:ln/>
                <a:solidFill>
                  <a:srgbClr val="1C3E95"/>
                </a:solidFill>
                <a:latin typeface="Arial" charset="0"/>
              </a:rPr>
              <a:t>	</a:t>
            </a:r>
            <a:r>
              <a:rPr lang="en-US" sz="7200" b="1" baseline="30000" dirty="0">
                <a:ln/>
                <a:solidFill>
                  <a:srgbClr val="1C3E95"/>
                </a:solidFill>
                <a:latin typeface="Arial" charset="0"/>
              </a:rPr>
              <a:t>5</a:t>
            </a:r>
            <a:r>
              <a:rPr lang="en-US" sz="7200" b="1" dirty="0">
                <a:ln/>
                <a:solidFill>
                  <a:srgbClr val="1C3E95"/>
                </a:solidFill>
                <a:latin typeface="Arial" charset="0"/>
              </a:rPr>
              <a:t>/</a:t>
            </a:r>
            <a:r>
              <a:rPr lang="en-US" sz="7200" b="1" baseline="-25000" dirty="0">
                <a:ln/>
                <a:solidFill>
                  <a:srgbClr val="1C3E95"/>
                </a:solidFill>
                <a:latin typeface="Arial" charset="0"/>
              </a:rPr>
              <a:t>8</a:t>
            </a:r>
            <a:r>
              <a:rPr lang="en-US" sz="7200" b="1" dirty="0">
                <a:ln/>
                <a:solidFill>
                  <a:srgbClr val="1C3E95"/>
                </a:solidFill>
                <a:latin typeface="Arial" charset="0"/>
              </a:rPr>
              <a:t>	</a:t>
            </a:r>
            <a:r>
              <a:rPr lang="en-US" sz="7200" b="1" baseline="30000" dirty="0">
                <a:ln/>
                <a:solidFill>
                  <a:srgbClr val="1C3E95"/>
                </a:solidFill>
                <a:latin typeface="Arial" charset="0"/>
              </a:rPr>
              <a:t>7</a:t>
            </a:r>
            <a:r>
              <a:rPr lang="en-US" sz="7200" b="1" dirty="0">
                <a:ln/>
                <a:solidFill>
                  <a:srgbClr val="1C3E95"/>
                </a:solidFill>
                <a:latin typeface="Arial" charset="0"/>
              </a:rPr>
              <a:t>/</a:t>
            </a:r>
            <a:r>
              <a:rPr lang="en-US" sz="7200" b="1" baseline="-25000" dirty="0">
                <a:ln/>
                <a:solidFill>
                  <a:srgbClr val="1C3E95"/>
                </a:solidFill>
                <a:latin typeface="Arial" charset="0"/>
              </a:rPr>
              <a:t>12</a:t>
            </a:r>
          </a:p>
        </p:txBody>
      </p:sp>
      <p:pic>
        <p:nvPicPr>
          <p:cNvPr id="71686" name="Picture 5" descr="discussion 2.png"/>
          <p:cNvPicPr>
            <a:picLocks noChangeAspect="1" noChangeArrowheads="1"/>
          </p:cNvPicPr>
          <p:nvPr/>
        </p:nvPicPr>
        <p:blipFill>
          <a:blip r:embed="rId3" cstate="print"/>
          <a:srcRect/>
          <a:stretch>
            <a:fillRect/>
          </a:stretch>
        </p:blipFill>
        <p:spPr bwMode="auto">
          <a:xfrm>
            <a:off x="7239000" y="4581525"/>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2"/>
          <p:cNvSpPr>
            <a:spLocks noGrp="1"/>
          </p:cNvSpPr>
          <p:nvPr>
            <p:ph type="title"/>
          </p:nvPr>
        </p:nvSpPr>
        <p:spPr>
          <a:xfrm>
            <a:off x="381000" y="230188"/>
            <a:ext cx="8382000" cy="882332"/>
          </a:xfrm>
        </p:spPr>
        <p:txBody>
          <a:bodyPr>
            <a:normAutofit/>
          </a:bodyPr>
          <a:lstStyle/>
          <a:p>
            <a:r>
              <a:rPr lang="en-US" sz="4000" dirty="0" smtClean="0"/>
              <a:t>SMP5: Use appropriate tools strategically </a:t>
            </a:r>
          </a:p>
        </p:txBody>
      </p:sp>
      <p:sp>
        <p:nvSpPr>
          <p:cNvPr id="7" name="Content Placeholder 6"/>
          <p:cNvSpPr>
            <a:spLocks noGrp="1"/>
          </p:cNvSpPr>
          <p:nvPr>
            <p:ph type="body" sz="quarter" idx="10"/>
          </p:nvPr>
        </p:nvSpPr>
        <p:spPr>
          <a:xfrm>
            <a:off x="381000" y="998220"/>
            <a:ext cx="8382000" cy="4644348"/>
          </a:xfrm>
        </p:spPr>
        <p:txBody>
          <a:bodyPr/>
          <a:lstStyle/>
          <a:p>
            <a:pPr marL="0" indent="0">
              <a:buNone/>
            </a:pPr>
            <a:r>
              <a:rPr lang="en-US" b="1" dirty="0" smtClean="0"/>
              <a:t>Instructional Supports: </a:t>
            </a:r>
          </a:p>
          <a:p>
            <a:r>
              <a:rPr lang="en-US" sz="3000" dirty="0" smtClean="0"/>
              <a:t>Don’t be afraid to challenge students! </a:t>
            </a:r>
          </a:p>
          <a:p>
            <a:r>
              <a:rPr lang="en-US" sz="3000" dirty="0" smtClean="0"/>
              <a:t>Have students brainstorm tools that they might use to solve the problem during the problem introduction.</a:t>
            </a:r>
          </a:p>
          <a:p>
            <a:r>
              <a:rPr lang="en-US" sz="3000" dirty="0" smtClean="0"/>
              <a:t>Use students’ prior knowledge about how they used tools to solve other problems.</a:t>
            </a:r>
          </a:p>
          <a:p>
            <a:r>
              <a:rPr lang="en-US" sz="3000" dirty="0" smtClean="0"/>
              <a:t>Make a variety of math tools available.</a:t>
            </a:r>
          </a:p>
          <a:p>
            <a:r>
              <a:rPr lang="en-US" sz="3000" dirty="0" smtClean="0"/>
              <a:t>Have participants evaluate their choice of tool after they have solved to problem.</a:t>
            </a:r>
            <a:endParaRPr lang="en-US" dirty="0" smtClean="0"/>
          </a:p>
        </p:txBody>
      </p:sp>
      <p:sp>
        <p:nvSpPr>
          <p:cNvPr id="5" name="Slide Number Placeholder 4"/>
          <p:cNvSpPr>
            <a:spLocks noGrp="1"/>
          </p:cNvSpPr>
          <p:nvPr>
            <p:ph type="sldNum" sz="quarter" idx="12"/>
          </p:nvPr>
        </p:nvSpPr>
        <p:spPr/>
        <p:txBody>
          <a:bodyPr/>
          <a:lstStyle/>
          <a:p>
            <a:fld id="{FD746767-6D2F-4105-9163-6489A9F432C4}" type="slidenum">
              <a:rPr lang="en-US" smtClean="0"/>
              <a:pPr/>
              <a:t>46</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itle 2"/>
          <p:cNvSpPr>
            <a:spLocks noGrp="1"/>
          </p:cNvSpPr>
          <p:nvPr>
            <p:ph type="title"/>
          </p:nvPr>
        </p:nvSpPr>
        <p:spPr>
          <a:xfrm>
            <a:off x="381000" y="230188"/>
            <a:ext cx="8382000" cy="827850"/>
          </a:xfrm>
        </p:spPr>
        <p:txBody>
          <a:bodyPr>
            <a:normAutofit/>
          </a:bodyPr>
          <a:lstStyle/>
          <a:p>
            <a:r>
              <a:rPr lang="en-US" sz="4000" dirty="0" smtClean="0"/>
              <a:t>SMP5: Use appropriate tools strategically</a:t>
            </a:r>
          </a:p>
        </p:txBody>
      </p:sp>
      <p:sp>
        <p:nvSpPr>
          <p:cNvPr id="7" name="Content Placeholder 6"/>
          <p:cNvSpPr>
            <a:spLocks noGrp="1"/>
          </p:cNvSpPr>
          <p:nvPr>
            <p:ph type="body" sz="quarter" idx="10"/>
          </p:nvPr>
        </p:nvSpPr>
        <p:spPr>
          <a:xfrm>
            <a:off x="381000" y="922020"/>
            <a:ext cx="8382000" cy="1428083"/>
          </a:xfrm>
        </p:spPr>
        <p:txBody>
          <a:bodyPr/>
          <a:lstStyle/>
          <a:p>
            <a:pPr marL="0" indent="0">
              <a:buNone/>
            </a:pPr>
            <a:r>
              <a:rPr lang="en-US" b="1" dirty="0" smtClean="0"/>
              <a:t>Instructional Supports:</a:t>
            </a:r>
          </a:p>
          <a:p>
            <a:pPr marL="0" indent="0">
              <a:buNone/>
            </a:pPr>
            <a:r>
              <a:rPr lang="en-US"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19EF2A77-AAB6-436E-95CB-0AD354DB57B1}" type="slidenum">
              <a:rPr lang="en-US" smtClean="0"/>
              <a:pPr/>
              <a:t>47</a:t>
            </a:fld>
            <a:endParaRPr lang="en-US" dirty="0"/>
          </a:p>
        </p:txBody>
      </p:sp>
      <p:graphicFrame>
        <p:nvGraphicFramePr>
          <p:cNvPr id="10" name="Diagram 9"/>
          <p:cNvGraphicFramePr/>
          <p:nvPr>
            <p:extLst>
              <p:ext uri="{D42A27DB-BD31-4B8C-83A1-F6EECF244321}">
                <p14:modId xmlns="" xmlns:p14="http://schemas.microsoft.com/office/powerpoint/2010/main" val="3807860612"/>
              </p:ext>
            </p:extLst>
          </p:nvPr>
        </p:nvGraphicFramePr>
        <p:xfrm>
          <a:off x="800100" y="2682240"/>
          <a:ext cx="66675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3734" name="Picture 8" descr="discussion 2.png"/>
          <p:cNvPicPr>
            <a:picLocks noChangeAspect="1" noChangeArrowheads="1"/>
          </p:cNvPicPr>
          <p:nvPr/>
        </p:nvPicPr>
        <p:blipFill>
          <a:blip r:embed="rId8" cstate="print"/>
          <a:srcRect/>
          <a:stretch>
            <a:fillRect/>
          </a:stretch>
        </p:blipFill>
        <p:spPr bwMode="auto">
          <a:xfrm>
            <a:off x="5638800" y="4968240"/>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p:cNvSpPr>
            <a:spLocks noGrp="1"/>
          </p:cNvSpPr>
          <p:nvPr>
            <p:ph type="title"/>
          </p:nvPr>
        </p:nvSpPr>
        <p:spPr/>
        <p:txBody>
          <a:bodyPr>
            <a:normAutofit/>
          </a:bodyPr>
          <a:lstStyle/>
          <a:p>
            <a:r>
              <a:rPr lang="en-US" sz="4000" dirty="0" smtClean="0"/>
              <a:t>SMP6: Attend to precision </a:t>
            </a:r>
          </a:p>
        </p:txBody>
      </p:sp>
      <p:sp>
        <p:nvSpPr>
          <p:cNvPr id="4" name="Slide Number Placeholder 3"/>
          <p:cNvSpPr>
            <a:spLocks noGrp="1"/>
          </p:cNvSpPr>
          <p:nvPr>
            <p:ph type="sldNum" sz="quarter" idx="12"/>
          </p:nvPr>
        </p:nvSpPr>
        <p:spPr/>
        <p:txBody>
          <a:bodyPr/>
          <a:lstStyle/>
          <a:p>
            <a:fld id="{D126A3D1-048C-44B9-B4D3-26FE606CB7B2}" type="slidenum">
              <a:rPr lang="en-US" smtClean="0"/>
              <a:pPr/>
              <a:t>48</a:t>
            </a:fld>
            <a:endParaRPr lang="en-US" dirty="0"/>
          </a:p>
        </p:txBody>
      </p:sp>
      <p:graphicFrame>
        <p:nvGraphicFramePr>
          <p:cNvPr id="9" name="Diagram 8"/>
          <p:cNvGraphicFramePr/>
          <p:nvPr>
            <p:extLst>
              <p:ext uri="{D42A27DB-BD31-4B8C-83A1-F6EECF244321}">
                <p14:modId xmlns="" xmlns:p14="http://schemas.microsoft.com/office/powerpoint/2010/main" val="1229149689"/>
              </p:ext>
            </p:extLst>
          </p:nvPr>
        </p:nvGraphicFramePr>
        <p:xfrm>
          <a:off x="685800" y="1352550"/>
          <a:ext cx="77038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itle 2"/>
          <p:cNvSpPr>
            <a:spLocks noGrp="1"/>
          </p:cNvSpPr>
          <p:nvPr>
            <p:ph type="title"/>
          </p:nvPr>
        </p:nvSpPr>
        <p:spPr/>
        <p:txBody>
          <a:bodyPr>
            <a:normAutofit/>
          </a:bodyPr>
          <a:lstStyle/>
          <a:p>
            <a:r>
              <a:rPr lang="en-US" sz="4000" dirty="0" smtClean="0"/>
              <a:t>SMP6: Attend to precision</a:t>
            </a:r>
          </a:p>
        </p:txBody>
      </p:sp>
      <p:sp>
        <p:nvSpPr>
          <p:cNvPr id="75779" name="Content Placeholder 6"/>
          <p:cNvSpPr>
            <a:spLocks noGrp="1"/>
          </p:cNvSpPr>
          <p:nvPr>
            <p:ph type="body" sz="quarter" idx="10"/>
          </p:nvPr>
        </p:nvSpPr>
        <p:spPr>
          <a:xfrm>
            <a:off x="304800" y="1085850"/>
            <a:ext cx="5886450" cy="5275290"/>
          </a:xfrm>
        </p:spPr>
        <p:txBody>
          <a:bodyPr wrap="square"/>
          <a:lstStyle/>
          <a:p>
            <a:pPr marL="0" indent="0">
              <a:spcAft>
                <a:spcPts val="1200"/>
              </a:spcAft>
              <a:buNone/>
            </a:pPr>
            <a:r>
              <a:rPr lang="en-US" b="1" dirty="0" smtClean="0"/>
              <a:t>Mathematically proficient students:</a:t>
            </a:r>
          </a:p>
          <a:p>
            <a:r>
              <a:rPr lang="en-US" sz="3000" dirty="0" smtClean="0"/>
              <a:t>Communicate precisely using clear definitions</a:t>
            </a:r>
          </a:p>
          <a:p>
            <a:r>
              <a:rPr lang="en-US" sz="3000" dirty="0" smtClean="0"/>
              <a:t>State the meaning of symbols, calculate accurately and efficiently</a:t>
            </a:r>
          </a:p>
          <a:p>
            <a:r>
              <a:rPr lang="en-US" sz="3000" dirty="0" smtClean="0"/>
              <a:t>Provide carefully formulated explanations</a:t>
            </a:r>
          </a:p>
          <a:p>
            <a:r>
              <a:rPr lang="en-US" sz="3000" dirty="0" smtClean="0"/>
              <a:t>Label accurately when measuring and graphing</a:t>
            </a:r>
          </a:p>
          <a:p>
            <a:endParaRPr lang="en-US" dirty="0" smtClean="0"/>
          </a:p>
        </p:txBody>
      </p:sp>
      <p:sp>
        <p:nvSpPr>
          <p:cNvPr id="5" name="Slide Number Placeholder 4"/>
          <p:cNvSpPr>
            <a:spLocks noGrp="1"/>
          </p:cNvSpPr>
          <p:nvPr>
            <p:ph type="sldNum" sz="quarter" idx="12"/>
          </p:nvPr>
        </p:nvSpPr>
        <p:spPr/>
        <p:txBody>
          <a:bodyPr/>
          <a:lstStyle/>
          <a:p>
            <a:fld id="{0CE42934-ABCC-4F73-AD8E-44B9CB26FB22}" type="slidenum">
              <a:rPr lang="en-US" smtClean="0"/>
              <a:pPr/>
              <a:t>49</a:t>
            </a:fld>
            <a:endParaRPr lang="en-US" dirty="0"/>
          </a:p>
        </p:txBody>
      </p:sp>
      <p:pic>
        <p:nvPicPr>
          <p:cNvPr id="246790" name="Picture 6" descr="C:\Users\Heath McGregor\AppData\Local\Microsoft\Windows\Temporary Internet Files\Content.IE5\6FBSS5NJ\MP900399542[1].jpg"/>
          <p:cNvPicPr>
            <a:picLocks noChangeAspect="1" noChangeArrowheads="1"/>
          </p:cNvPicPr>
          <p:nvPr/>
        </p:nvPicPr>
        <p:blipFill>
          <a:blip r:embed="rId3" cstate="print"/>
          <a:stretch>
            <a:fillRect/>
          </a:stretch>
        </p:blipFill>
        <p:spPr bwMode="auto">
          <a:xfrm>
            <a:off x="6316980" y="944880"/>
            <a:ext cx="2486025" cy="1985963"/>
          </a:xfrm>
          <a:prstGeom prst="rect">
            <a:avLst/>
          </a:prstGeom>
          <a:noFill/>
          <a:ln>
            <a:solidFill>
              <a:schemeClr val="tx1">
                <a:lumMod val="50000"/>
                <a:lumOff val="50000"/>
              </a:schemeClr>
            </a:solidFill>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participant guide call out.png"/>
          <p:cNvPicPr>
            <a:picLocks noChangeAspect="1" noChangeArrowheads="1"/>
          </p:cNvPicPr>
          <p:nvPr/>
        </p:nvPicPr>
        <p:blipFill>
          <a:blip r:embed="rId3" cstate="print"/>
          <a:srcRect/>
          <a:stretch>
            <a:fillRect/>
          </a:stretch>
        </p:blipFill>
        <p:spPr bwMode="auto">
          <a:xfrm>
            <a:off x="1110693" y="5417316"/>
            <a:ext cx="935822" cy="1013807"/>
          </a:xfrm>
          <a:prstGeom prst="rect">
            <a:avLst/>
          </a:prstGeom>
          <a:noFill/>
          <a:ln w="9525">
            <a:noFill/>
            <a:miter lim="800000"/>
            <a:headEnd/>
            <a:tailEnd/>
          </a:ln>
        </p:spPr>
      </p:pic>
      <p:sp>
        <p:nvSpPr>
          <p:cNvPr id="28675" name="Title 1"/>
          <p:cNvSpPr>
            <a:spLocks noGrp="1"/>
          </p:cNvSpPr>
          <p:nvPr>
            <p:ph type="title"/>
          </p:nvPr>
        </p:nvSpPr>
        <p:spPr>
          <a:xfrm>
            <a:off x="623888" y="2302515"/>
            <a:ext cx="7886700" cy="1218795"/>
          </a:xfrm>
        </p:spPr>
        <p:txBody>
          <a:bodyPr/>
          <a:lstStyle/>
          <a:p>
            <a:r>
              <a:rPr lang="en-US" dirty="0" smtClean="0"/>
              <a:t>Introductory Activity:</a:t>
            </a:r>
            <a:br>
              <a:rPr lang="en-US" dirty="0" smtClean="0"/>
            </a:br>
            <a:r>
              <a:rPr lang="en-US" dirty="0" smtClean="0"/>
              <a:t>Pre-Assessment–CCS Math</a:t>
            </a:r>
          </a:p>
        </p:txBody>
      </p:sp>
      <p:sp>
        <p:nvSpPr>
          <p:cNvPr id="4" name="Text Placeholder 3"/>
          <p:cNvSpPr>
            <a:spLocks noGrp="1"/>
          </p:cNvSpPr>
          <p:nvPr>
            <p:ph type="body" idx="1"/>
          </p:nvPr>
        </p:nvSpPr>
        <p:spPr>
          <a:xfrm>
            <a:off x="623888" y="4257858"/>
            <a:ext cx="7886700" cy="1107996"/>
          </a:xfrm>
        </p:spPr>
        <p:txBody>
          <a:bodyPr/>
          <a:lstStyle/>
          <a:p>
            <a:r>
              <a:rPr lang="en-US" dirty="0" smtClean="0"/>
              <a:t>Please complete the</a:t>
            </a:r>
            <a:br>
              <a:rPr lang="en-US" dirty="0" smtClean="0"/>
            </a:br>
            <a:r>
              <a:rPr lang="en-US" dirty="0" smtClean="0"/>
              <a:t>Pre-Assessment</a:t>
            </a:r>
            <a:endParaRPr lang="en-US" dirty="0"/>
          </a:p>
        </p:txBody>
      </p:sp>
      <p:sp>
        <p:nvSpPr>
          <p:cNvPr id="6" name="Slide Number Placeholder 5"/>
          <p:cNvSpPr>
            <a:spLocks noGrp="1"/>
          </p:cNvSpPr>
          <p:nvPr>
            <p:ph type="sldNum" sz="quarter" idx="12"/>
          </p:nvPr>
        </p:nvSpPr>
        <p:spPr/>
        <p:txBody>
          <a:bodyPr/>
          <a:lstStyle/>
          <a:p>
            <a:fld id="{A2075261-263A-4BB0-9104-0AE8219FD63C}" type="slidenum">
              <a:rPr lang="en-US" smtClean="0"/>
              <a:pPr/>
              <a:t>5</a:t>
            </a:fld>
            <a:endParaRPr lang="en-US" dirty="0"/>
          </a:p>
        </p:txBody>
      </p:sp>
      <p:sp>
        <p:nvSpPr>
          <p:cNvPr id="28678" name="TextBox 7"/>
          <p:cNvSpPr txBox="1">
            <a:spLocks noChangeArrowheads="1"/>
          </p:cNvSpPr>
          <p:nvPr/>
        </p:nvSpPr>
        <p:spPr bwMode="auto">
          <a:xfrm>
            <a:off x="767793" y="5362069"/>
            <a:ext cx="1600200" cy="692497"/>
          </a:xfrm>
          <a:prstGeom prst="rect">
            <a:avLst/>
          </a:prstGeom>
          <a:noFill/>
          <a:ln w="9525">
            <a:noFill/>
            <a:miter lim="800000"/>
            <a:headEnd/>
            <a:tailEnd/>
          </a:ln>
        </p:spPr>
        <p:txBody>
          <a:bodyPr>
            <a:spAutoFit/>
          </a:bodyPr>
          <a:lstStyle/>
          <a:p>
            <a:pPr algn="ctr" fontAlgn="base">
              <a:spcBef>
                <a:spcPct val="0"/>
              </a:spcBef>
              <a:spcAft>
                <a:spcPct val="0"/>
              </a:spcAft>
            </a:pPr>
            <a:r>
              <a:rPr lang="en-US" sz="2100" dirty="0" smtClean="0">
                <a:solidFill>
                  <a:prstClr val="black"/>
                </a:solidFill>
              </a:rPr>
              <a:t>Page 5</a:t>
            </a:r>
            <a:endParaRPr lang="en-US" sz="2100"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pic>
        <p:nvPicPr>
          <p:cNvPr id="7" name="Picture 6"/>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7272356" y="2302515"/>
            <a:ext cx="1262044" cy="2143125"/>
          </a:xfrm>
          <a:prstGeom prst="rect">
            <a:avLst/>
          </a:prstGeom>
        </p:spPr>
      </p:pic>
    </p:spTree>
    <p:extLst>
      <p:ext uri="{BB962C8B-B14F-4D97-AF65-F5344CB8AC3E}">
        <p14:creationId xmlns="" xmlns:p14="http://schemas.microsoft.com/office/powerpoint/2010/main" val="341183299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a:xfrm>
            <a:off x="381000" y="230188"/>
            <a:ext cx="8382000" cy="782643"/>
          </a:xfrm>
        </p:spPr>
        <p:txBody>
          <a:bodyPr>
            <a:normAutofit/>
          </a:bodyPr>
          <a:lstStyle/>
          <a:p>
            <a:r>
              <a:rPr lang="en-US" sz="4000" dirty="0" smtClean="0"/>
              <a:t>SMP6: Attend to precision</a:t>
            </a:r>
          </a:p>
        </p:txBody>
      </p:sp>
      <p:sp>
        <p:nvSpPr>
          <p:cNvPr id="7" name="Content Placeholder 6"/>
          <p:cNvSpPr>
            <a:spLocks noGrp="1"/>
          </p:cNvSpPr>
          <p:nvPr>
            <p:ph type="body" sz="quarter" idx="10"/>
          </p:nvPr>
        </p:nvSpPr>
        <p:spPr>
          <a:xfrm>
            <a:off x="419100" y="1112520"/>
            <a:ext cx="8382000" cy="2068259"/>
          </a:xfrm>
        </p:spPr>
        <p:txBody>
          <a:bodyPr/>
          <a:lstStyle/>
          <a:p>
            <a:pPr marL="0" indent="0">
              <a:buNone/>
            </a:pPr>
            <a:r>
              <a:rPr lang="en-US" dirty="0" smtClean="0"/>
              <a:t>What makes a square a square? </a:t>
            </a:r>
          </a:p>
          <a:p>
            <a:pPr marL="0" indent="0">
              <a:buNone/>
            </a:pPr>
            <a:r>
              <a:rPr lang="en-US" dirty="0" smtClean="0"/>
              <a:t>What makes a rectangle a rectangle?</a:t>
            </a:r>
          </a:p>
          <a:p>
            <a:pPr marL="0" indent="0">
              <a:buNone/>
            </a:pPr>
            <a:r>
              <a:rPr lang="en-US" dirty="0" smtClean="0"/>
              <a:t>Is a rectangle a square?</a:t>
            </a:r>
          </a:p>
          <a:p>
            <a:pPr marL="0" indent="0">
              <a:buNone/>
            </a:pPr>
            <a:r>
              <a:rPr lang="en-US" dirty="0" smtClean="0"/>
              <a:t>Is a square a rectangle?</a:t>
            </a:r>
          </a:p>
        </p:txBody>
      </p:sp>
      <p:sp>
        <p:nvSpPr>
          <p:cNvPr id="5" name="Slide Number Placeholder 4"/>
          <p:cNvSpPr>
            <a:spLocks noGrp="1"/>
          </p:cNvSpPr>
          <p:nvPr>
            <p:ph type="sldNum" sz="quarter" idx="12"/>
          </p:nvPr>
        </p:nvSpPr>
        <p:spPr/>
        <p:txBody>
          <a:bodyPr/>
          <a:lstStyle/>
          <a:p>
            <a:fld id="{1DDEDCDE-FDF9-4242-930E-7069378FC3C0}" type="slidenum">
              <a:rPr lang="en-US" smtClean="0"/>
              <a:pPr/>
              <a:t>50</a:t>
            </a:fld>
            <a:endParaRPr lang="en-US" dirty="0"/>
          </a:p>
        </p:txBody>
      </p:sp>
      <p:sp>
        <p:nvSpPr>
          <p:cNvPr id="6" name="Rectangle 5"/>
          <p:cNvSpPr/>
          <p:nvPr/>
        </p:nvSpPr>
        <p:spPr>
          <a:xfrm>
            <a:off x="800100" y="3676650"/>
            <a:ext cx="129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9"/>
          <p:cNvSpPr/>
          <p:nvPr/>
        </p:nvSpPr>
        <p:spPr>
          <a:xfrm>
            <a:off x="2590800" y="3676650"/>
            <a:ext cx="3048000" cy="1295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76807" name="Picture 7" descr="discussion 2.png"/>
          <p:cNvPicPr>
            <a:picLocks noChangeAspect="1" noChangeArrowheads="1"/>
          </p:cNvPicPr>
          <p:nvPr/>
        </p:nvPicPr>
        <p:blipFill>
          <a:blip r:embed="rId3" cstate="print"/>
          <a:srcRect/>
          <a:stretch>
            <a:fillRect/>
          </a:stretch>
        </p:blipFill>
        <p:spPr bwMode="auto">
          <a:xfrm>
            <a:off x="6671310" y="4476750"/>
            <a:ext cx="1295400" cy="12954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2"/>
          <p:cNvSpPr>
            <a:spLocks noGrp="1"/>
          </p:cNvSpPr>
          <p:nvPr>
            <p:ph type="title"/>
          </p:nvPr>
        </p:nvSpPr>
        <p:spPr>
          <a:xfrm>
            <a:off x="381000" y="230188"/>
            <a:ext cx="8382000" cy="775139"/>
          </a:xfrm>
        </p:spPr>
        <p:txBody>
          <a:bodyPr>
            <a:normAutofit/>
          </a:bodyPr>
          <a:lstStyle/>
          <a:p>
            <a:r>
              <a:rPr lang="en-US" sz="4000" dirty="0" smtClean="0"/>
              <a:t>SMP6: Attend to precision </a:t>
            </a:r>
          </a:p>
        </p:txBody>
      </p:sp>
      <p:sp>
        <p:nvSpPr>
          <p:cNvPr id="7" name="Content Placeholder 6"/>
          <p:cNvSpPr>
            <a:spLocks noGrp="1"/>
          </p:cNvSpPr>
          <p:nvPr>
            <p:ph type="body" sz="quarter" idx="10"/>
          </p:nvPr>
        </p:nvSpPr>
        <p:spPr>
          <a:xfrm>
            <a:off x="381000" y="944880"/>
            <a:ext cx="8382000" cy="5259901"/>
          </a:xfrm>
        </p:spPr>
        <p:txBody>
          <a:bodyPr/>
          <a:lstStyle/>
          <a:p>
            <a:pPr marL="0" indent="0">
              <a:buNone/>
            </a:pPr>
            <a:r>
              <a:rPr lang="en-US" b="1" dirty="0" smtClean="0"/>
              <a:t>Instructional Supports:</a:t>
            </a:r>
          </a:p>
          <a:p>
            <a:r>
              <a:rPr lang="en-US" sz="3000" dirty="0" smtClean="0"/>
              <a:t>Don’t be afraid to challenge students! </a:t>
            </a:r>
          </a:p>
          <a:p>
            <a:r>
              <a:rPr lang="en-US" sz="3000" dirty="0" smtClean="0"/>
              <a:t>Be vigilant. Precision should become habit.</a:t>
            </a:r>
          </a:p>
          <a:p>
            <a:r>
              <a:rPr lang="en-US" sz="3000" dirty="0" smtClean="0"/>
              <a:t>Model the standard. Students will speak the language that you speak. </a:t>
            </a:r>
          </a:p>
          <a:p>
            <a:r>
              <a:rPr lang="en-US" sz="3000" dirty="0" smtClean="0"/>
              <a:t>Ask questions such as:</a:t>
            </a:r>
          </a:p>
          <a:p>
            <a:pPr lvl="1"/>
            <a:r>
              <a:rPr lang="en-US" dirty="0"/>
              <a:t>What </a:t>
            </a:r>
            <a:r>
              <a:rPr lang="en-US" dirty="0" smtClean="0"/>
              <a:t>does </a:t>
            </a:r>
            <a:r>
              <a:rPr lang="en-US" dirty="0"/>
              <a:t>the term/symbol ____ </a:t>
            </a:r>
            <a:r>
              <a:rPr lang="en-US" dirty="0" smtClean="0"/>
              <a:t>mean?</a:t>
            </a:r>
          </a:p>
          <a:p>
            <a:pPr lvl="1"/>
            <a:r>
              <a:rPr lang="en-US" dirty="0" smtClean="0"/>
              <a:t>What math words can you use?</a:t>
            </a:r>
          </a:p>
          <a:p>
            <a:pPr lvl="1"/>
            <a:r>
              <a:rPr lang="en-US" dirty="0" smtClean="0"/>
              <a:t>What labels will you need to use?</a:t>
            </a:r>
          </a:p>
          <a:p>
            <a:pPr lvl="1"/>
            <a:r>
              <a:rPr lang="en-US" dirty="0" smtClean="0"/>
              <a:t>Have you labeled everything correctly?</a:t>
            </a:r>
            <a:endParaRPr lang="en-US" sz="3200" dirty="0" smtClean="0"/>
          </a:p>
          <a:p>
            <a:pPr lvl="1"/>
            <a:endParaRPr lang="en-US" dirty="0" smtClean="0"/>
          </a:p>
        </p:txBody>
      </p:sp>
      <p:sp>
        <p:nvSpPr>
          <p:cNvPr id="5" name="Slide Number Placeholder 4"/>
          <p:cNvSpPr>
            <a:spLocks noGrp="1"/>
          </p:cNvSpPr>
          <p:nvPr>
            <p:ph type="sldNum" sz="quarter" idx="12"/>
          </p:nvPr>
        </p:nvSpPr>
        <p:spPr/>
        <p:txBody>
          <a:bodyPr/>
          <a:lstStyle/>
          <a:p>
            <a:fld id="{50DDC0CB-F610-4B87-A0DF-E1A29A3323E4}" type="slidenum">
              <a:rPr lang="en-US" smtClean="0"/>
              <a:pPr/>
              <a:t>51</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itle 2"/>
          <p:cNvSpPr>
            <a:spLocks noGrp="1"/>
          </p:cNvSpPr>
          <p:nvPr>
            <p:ph type="title"/>
          </p:nvPr>
        </p:nvSpPr>
        <p:spPr/>
        <p:txBody>
          <a:bodyPr>
            <a:normAutofit/>
          </a:bodyPr>
          <a:lstStyle/>
          <a:p>
            <a:r>
              <a:rPr lang="en-US" sz="4000" dirty="0" smtClean="0"/>
              <a:t>SMP6: Attend to precision</a:t>
            </a:r>
          </a:p>
        </p:txBody>
      </p:sp>
      <p:sp>
        <p:nvSpPr>
          <p:cNvPr id="7" name="Content Placeholder 6"/>
          <p:cNvSpPr>
            <a:spLocks noGrp="1"/>
          </p:cNvSpPr>
          <p:nvPr>
            <p:ph type="body" sz="quarter" idx="10"/>
          </p:nvPr>
        </p:nvSpPr>
        <p:spPr>
          <a:xfrm>
            <a:off x="285750" y="922020"/>
            <a:ext cx="8382000" cy="1304973"/>
          </a:xfrm>
        </p:spPr>
        <p:txBody>
          <a:bodyPr/>
          <a:lstStyle/>
          <a:p>
            <a:pPr marL="0" indent="0">
              <a:buNone/>
            </a:pPr>
            <a:r>
              <a:rPr lang="en-US" b="1" dirty="0" smtClean="0"/>
              <a:t>Instructional Supports:</a:t>
            </a:r>
          </a:p>
          <a:p>
            <a:pPr marL="0" indent="0">
              <a:buNone/>
            </a:pPr>
            <a:r>
              <a:rPr lang="en-US" sz="2800"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60597DB8-7A84-42CE-A50C-95B642EA131F}" type="slidenum">
              <a:rPr lang="en-US" smtClean="0"/>
              <a:pPr/>
              <a:t>52</a:t>
            </a:fld>
            <a:endParaRPr lang="en-US" dirty="0"/>
          </a:p>
        </p:txBody>
      </p:sp>
      <p:graphicFrame>
        <p:nvGraphicFramePr>
          <p:cNvPr id="15" name="Diagram 14"/>
          <p:cNvGraphicFramePr/>
          <p:nvPr>
            <p:extLst>
              <p:ext uri="{D42A27DB-BD31-4B8C-83A1-F6EECF244321}">
                <p14:modId xmlns="" xmlns:p14="http://schemas.microsoft.com/office/powerpoint/2010/main" val="1765526279"/>
              </p:ext>
            </p:extLst>
          </p:nvPr>
        </p:nvGraphicFramePr>
        <p:xfrm>
          <a:off x="781050" y="2590800"/>
          <a:ext cx="7543800"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8854" name="Picture 9" descr="discussion 2.png"/>
          <p:cNvPicPr>
            <a:picLocks noChangeAspect="1" noChangeArrowheads="1"/>
          </p:cNvPicPr>
          <p:nvPr/>
        </p:nvPicPr>
        <p:blipFill>
          <a:blip r:embed="rId8" cstate="print"/>
          <a:srcRect/>
          <a:stretch>
            <a:fillRect/>
          </a:stretch>
        </p:blipFill>
        <p:spPr bwMode="auto">
          <a:xfrm>
            <a:off x="3912870" y="4686300"/>
            <a:ext cx="1371600" cy="1371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p:txBody>
          <a:bodyPr>
            <a:normAutofit/>
          </a:bodyPr>
          <a:lstStyle/>
          <a:p>
            <a:r>
              <a:rPr sz="4000" dirty="0" smtClean="0"/>
              <a:t>SMP7: Look for and make use of structure </a:t>
            </a:r>
          </a:p>
        </p:txBody>
      </p:sp>
      <p:sp>
        <p:nvSpPr>
          <p:cNvPr id="2" name="Content Placeholder 1"/>
          <p:cNvSpPr>
            <a:spLocks noGrp="1"/>
          </p:cNvSpPr>
          <p:nvPr>
            <p:ph type="body" sz="quarter" idx="10"/>
          </p:nvPr>
        </p:nvSpPr>
        <p:spPr>
          <a:xfrm>
            <a:off x="381000" y="1417320"/>
            <a:ext cx="8382000" cy="443198"/>
          </a:xfrm>
        </p:spPr>
        <p:txBody>
          <a:bodyPr/>
          <a:lstStyle/>
          <a:p>
            <a:pPr>
              <a:defRPr/>
            </a:pPr>
            <a:r>
              <a:rPr lang="en-US" dirty="0" smtClean="0"/>
              <a:t>What do they meant by “structure”?</a:t>
            </a:r>
          </a:p>
        </p:txBody>
      </p:sp>
      <p:sp>
        <p:nvSpPr>
          <p:cNvPr id="4" name="Slide Number Placeholder 3"/>
          <p:cNvSpPr>
            <a:spLocks noGrp="1"/>
          </p:cNvSpPr>
          <p:nvPr>
            <p:ph type="sldNum" sz="quarter" idx="12"/>
          </p:nvPr>
        </p:nvSpPr>
        <p:spPr/>
        <p:txBody>
          <a:bodyPr/>
          <a:lstStyle/>
          <a:p>
            <a:pPr>
              <a:defRPr/>
            </a:pPr>
            <a:fld id="{97F1165F-EE2F-4051-B872-2DCFEC8128B7}" type="slidenum">
              <a:rPr lang="en-US">
                <a:solidFill>
                  <a:prstClr val="black">
                    <a:tint val="75000"/>
                  </a:prstClr>
                </a:solidFill>
              </a:rPr>
              <a:pPr>
                <a:defRPr/>
              </a:pPr>
              <a:t>53</a:t>
            </a:fld>
            <a:endParaRPr lang="en-US" dirty="0">
              <a:solidFill>
                <a:prstClr val="black">
                  <a:tint val="75000"/>
                </a:prstClr>
              </a:solidFill>
            </a:endParaRPr>
          </a:p>
        </p:txBody>
      </p:sp>
      <p:pic>
        <p:nvPicPr>
          <p:cNvPr id="79877" name="Picture 4" descr="discussion 2.png"/>
          <p:cNvPicPr>
            <a:picLocks noChangeAspect="1" noChangeArrowheads="1"/>
          </p:cNvPicPr>
          <p:nvPr/>
        </p:nvPicPr>
        <p:blipFill>
          <a:blip r:embed="rId3" cstate="print"/>
          <a:srcRect/>
          <a:stretch>
            <a:fillRect/>
          </a:stretch>
        </p:blipFill>
        <p:spPr bwMode="auto">
          <a:xfrm>
            <a:off x="6477000" y="3657600"/>
            <a:ext cx="1371600" cy="13716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Title 2"/>
          <p:cNvSpPr>
            <a:spLocks noGrp="1"/>
          </p:cNvSpPr>
          <p:nvPr>
            <p:ph type="title"/>
          </p:nvPr>
        </p:nvSpPr>
        <p:spPr>
          <a:xfrm>
            <a:off x="381000" y="230188"/>
            <a:ext cx="8382000" cy="775139"/>
          </a:xfrm>
        </p:spPr>
        <p:txBody>
          <a:bodyPr>
            <a:normAutofit/>
          </a:bodyPr>
          <a:lstStyle/>
          <a:p>
            <a:r>
              <a:rPr lang="en-US" sz="4000" dirty="0" smtClean="0"/>
              <a:t>SMP7: Look for and make use of structure </a:t>
            </a:r>
          </a:p>
        </p:txBody>
      </p:sp>
      <p:sp>
        <p:nvSpPr>
          <p:cNvPr id="80899" name="Content Placeholder 6"/>
          <p:cNvSpPr>
            <a:spLocks noGrp="1"/>
          </p:cNvSpPr>
          <p:nvPr>
            <p:ph type="body" sz="quarter" idx="10"/>
          </p:nvPr>
        </p:nvSpPr>
        <p:spPr>
          <a:xfrm>
            <a:off x="381000" y="1150620"/>
            <a:ext cx="8382000" cy="3493264"/>
          </a:xfrm>
        </p:spPr>
        <p:txBody>
          <a:bodyPr/>
          <a:lstStyle/>
          <a:p>
            <a:pPr marL="0" indent="0">
              <a:spcAft>
                <a:spcPts val="600"/>
              </a:spcAft>
              <a:buNone/>
            </a:pPr>
            <a:r>
              <a:rPr lang="en-US" b="1" dirty="0" smtClean="0"/>
              <a:t>Mathematically proficient students:</a:t>
            </a:r>
          </a:p>
          <a:p>
            <a:r>
              <a:rPr lang="en-US" sz="3000" dirty="0" smtClean="0"/>
              <a:t>Look for patterns or structure</a:t>
            </a:r>
          </a:p>
          <a:p>
            <a:r>
              <a:rPr lang="en-US" sz="3000" dirty="0" smtClean="0"/>
              <a:t>Recognize the significance in concepts and models and can apply strategies for solving related problems</a:t>
            </a:r>
          </a:p>
          <a:p>
            <a:r>
              <a:rPr lang="en-US" sz="3000" dirty="0" smtClean="0"/>
              <a:t>Look for the big picture or overview</a:t>
            </a:r>
          </a:p>
          <a:p>
            <a:pPr marL="0" indent="0">
              <a:buNone/>
            </a:pPr>
            <a:endParaRPr lang="en-US" dirty="0" smtClean="0"/>
          </a:p>
        </p:txBody>
      </p:sp>
      <p:sp>
        <p:nvSpPr>
          <p:cNvPr id="5" name="Slide Number Placeholder 4"/>
          <p:cNvSpPr>
            <a:spLocks noGrp="1"/>
          </p:cNvSpPr>
          <p:nvPr>
            <p:ph type="sldNum" sz="quarter" idx="12"/>
          </p:nvPr>
        </p:nvSpPr>
        <p:spPr/>
        <p:txBody>
          <a:bodyPr/>
          <a:lstStyle/>
          <a:p>
            <a:fld id="{8D431FDF-C5C1-4CFB-B1F4-BB12AE4B0AA4}" type="slidenum">
              <a:rPr lang="en-US" smtClean="0"/>
              <a:pPr/>
              <a:t>54</a:t>
            </a:fld>
            <a:endParaRPr lang="en-US" dirty="0"/>
          </a:p>
        </p:txBody>
      </p:sp>
      <p:sp>
        <p:nvSpPr>
          <p:cNvPr id="80901" name="TextBox 8"/>
          <p:cNvSpPr txBox="1">
            <a:spLocks noChangeArrowheads="1"/>
          </p:cNvSpPr>
          <p:nvPr/>
        </p:nvSpPr>
        <p:spPr bwMode="auto">
          <a:xfrm>
            <a:off x="1905000" y="4735830"/>
            <a:ext cx="5181600" cy="708025"/>
          </a:xfrm>
          <a:prstGeom prst="rect">
            <a:avLst/>
          </a:prstGeom>
          <a:noFill/>
          <a:ln w="9525">
            <a:noFill/>
            <a:miter lim="800000"/>
            <a:headEnd/>
            <a:tailEnd/>
          </a:ln>
        </p:spPr>
        <p:txBody>
          <a:bodyPr>
            <a:spAutoFit/>
          </a:bodyPr>
          <a:lstStyle/>
          <a:p>
            <a:pPr fontAlgn="base">
              <a:spcBef>
                <a:spcPct val="0"/>
              </a:spcBef>
              <a:spcAft>
                <a:spcPct val="0"/>
              </a:spcAft>
            </a:pPr>
            <a:r>
              <a:rPr lang="en-US" sz="4000" b="1" dirty="0">
                <a:solidFill>
                  <a:srgbClr val="C00000"/>
                </a:solidFill>
                <a:latin typeface="Arial" pitchFamily="34" charset="0"/>
              </a:rPr>
              <a:t>5 x 7 + 3 x 7 = 8 x 7</a:t>
            </a:r>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914400" y="1143000"/>
            <a:ext cx="5429250" cy="4152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1925" name="Title 2"/>
          <p:cNvSpPr>
            <a:spLocks noGrp="1"/>
          </p:cNvSpPr>
          <p:nvPr>
            <p:ph type="title"/>
          </p:nvPr>
        </p:nvSpPr>
        <p:spPr>
          <a:xfrm>
            <a:off x="381000" y="230188"/>
            <a:ext cx="8534400" cy="1049972"/>
          </a:xfrm>
        </p:spPr>
        <p:txBody>
          <a:bodyPr>
            <a:normAutofit fontScale="90000"/>
          </a:bodyPr>
          <a:lstStyle/>
          <a:p>
            <a:r>
              <a:rPr lang="en-US" dirty="0" smtClean="0"/>
              <a:t>SMP7: Look for and make use of structure</a:t>
            </a:r>
          </a:p>
        </p:txBody>
      </p:sp>
      <p:sp>
        <p:nvSpPr>
          <p:cNvPr id="81924" name="Content Placeholder 6"/>
          <p:cNvSpPr>
            <a:spLocks noGrp="1"/>
          </p:cNvSpPr>
          <p:nvPr>
            <p:ph type="body" sz="quarter" idx="10"/>
          </p:nvPr>
        </p:nvSpPr>
        <p:spPr>
          <a:xfrm>
            <a:off x="1363980" y="2002203"/>
            <a:ext cx="4251960" cy="2326791"/>
          </a:xfrm>
        </p:spPr>
        <p:txBody>
          <a:bodyPr/>
          <a:lstStyle/>
          <a:p>
            <a:pPr marL="0" indent="0" algn="ctr">
              <a:buNone/>
            </a:pPr>
            <a:r>
              <a:rPr lang="en-US" sz="2800" dirty="0" smtClean="0"/>
              <a:t>Andrea has 280 pieces of candy and wants to create treat bags with 8 pieces of candy in each bag. How many bags will Andrea be able to make?</a:t>
            </a:r>
          </a:p>
        </p:txBody>
      </p:sp>
      <p:sp>
        <p:nvSpPr>
          <p:cNvPr id="5" name="Slide Number Placeholder 4"/>
          <p:cNvSpPr>
            <a:spLocks noGrp="1"/>
          </p:cNvSpPr>
          <p:nvPr>
            <p:ph type="sldNum" sz="quarter" idx="12"/>
          </p:nvPr>
        </p:nvSpPr>
        <p:spPr/>
        <p:txBody>
          <a:bodyPr/>
          <a:lstStyle/>
          <a:p>
            <a:fld id="{CAB7A05B-ABBF-41BD-B9B2-7412B51D5494}" type="slidenum">
              <a:rPr lang="en-US" smtClean="0"/>
              <a:pPr/>
              <a:t>55</a:t>
            </a:fld>
            <a:endParaRPr lang="en-US" dirty="0"/>
          </a:p>
        </p:txBody>
      </p:sp>
      <p:pic>
        <p:nvPicPr>
          <p:cNvPr id="247811" name="Picture 3" descr="C:\Users\Heath McGregor\AppData\Local\Microsoft\Windows\Temporary Internet Files\Content.IE5\C6EBCBBA\MP900442446[1].jpg"/>
          <p:cNvPicPr>
            <a:picLocks noChangeAspect="1" noChangeArrowheads="1"/>
          </p:cNvPicPr>
          <p:nvPr/>
        </p:nvPicPr>
        <p:blipFill>
          <a:blip r:embed="rId3" cstate="print"/>
          <a:srcRect/>
          <a:stretch>
            <a:fillRect/>
          </a:stretch>
        </p:blipFill>
        <p:spPr bwMode="auto">
          <a:xfrm>
            <a:off x="5105400" y="3581400"/>
            <a:ext cx="3581400" cy="26860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1927" name="Picture 5" descr="discussion 2.png"/>
          <p:cNvPicPr>
            <a:picLocks noChangeAspect="1" noChangeArrowheads="1"/>
          </p:cNvPicPr>
          <p:nvPr/>
        </p:nvPicPr>
        <p:blipFill>
          <a:blip r:embed="rId4" cstate="print"/>
          <a:srcRect/>
          <a:stretch>
            <a:fillRect/>
          </a:stretch>
        </p:blipFill>
        <p:spPr bwMode="auto">
          <a:xfrm>
            <a:off x="6705600" y="2133600"/>
            <a:ext cx="1371600" cy="1371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itle 2"/>
          <p:cNvSpPr>
            <a:spLocks noGrp="1"/>
          </p:cNvSpPr>
          <p:nvPr>
            <p:ph type="title"/>
          </p:nvPr>
        </p:nvSpPr>
        <p:spPr/>
        <p:txBody>
          <a:bodyPr>
            <a:normAutofit/>
          </a:bodyPr>
          <a:lstStyle/>
          <a:p>
            <a:r>
              <a:rPr lang="en-US" sz="4000" dirty="0" smtClean="0"/>
              <a:t>SMP 7: Look for and make use of structure </a:t>
            </a:r>
          </a:p>
        </p:txBody>
      </p:sp>
      <p:sp>
        <p:nvSpPr>
          <p:cNvPr id="7" name="Content Placeholder 6"/>
          <p:cNvSpPr>
            <a:spLocks noGrp="1"/>
          </p:cNvSpPr>
          <p:nvPr>
            <p:ph type="body" sz="quarter" idx="10"/>
          </p:nvPr>
        </p:nvSpPr>
        <p:spPr>
          <a:xfrm>
            <a:off x="381000" y="1173480"/>
            <a:ext cx="8382000" cy="4989058"/>
          </a:xfrm>
        </p:spPr>
        <p:txBody>
          <a:bodyPr/>
          <a:lstStyle/>
          <a:p>
            <a:pPr marL="0" indent="0">
              <a:buNone/>
            </a:pPr>
            <a:r>
              <a:rPr lang="en-US" b="1" dirty="0" smtClean="0"/>
              <a:t>Instructional Supports:</a:t>
            </a:r>
          </a:p>
          <a:p>
            <a:r>
              <a:rPr lang="en-US" dirty="0" smtClean="0"/>
              <a:t>Don’t be afraid to challenge students! </a:t>
            </a:r>
          </a:p>
          <a:p>
            <a:r>
              <a:rPr lang="en-US" dirty="0" smtClean="0"/>
              <a:t>Take your time with this–it WILL come.</a:t>
            </a:r>
          </a:p>
          <a:p>
            <a:r>
              <a:rPr lang="en-US" dirty="0" smtClean="0"/>
              <a:t>Ask questions such as:</a:t>
            </a:r>
          </a:p>
          <a:p>
            <a:pPr lvl="1"/>
            <a:r>
              <a:rPr lang="en-US" sz="3000" dirty="0" smtClean="0"/>
              <a:t>Why does this happen?</a:t>
            </a:r>
          </a:p>
          <a:p>
            <a:pPr lvl="1"/>
            <a:r>
              <a:rPr lang="en-US" sz="3000" dirty="0"/>
              <a:t>How is ___ related to </a:t>
            </a:r>
            <a:r>
              <a:rPr lang="en-US" sz="3000" dirty="0" smtClean="0"/>
              <a:t>___?</a:t>
            </a:r>
          </a:p>
          <a:p>
            <a:pPr lvl="1"/>
            <a:r>
              <a:rPr lang="en-US" sz="3000" dirty="0" smtClean="0"/>
              <a:t>What </a:t>
            </a:r>
            <a:r>
              <a:rPr lang="en-US" sz="3000" dirty="0"/>
              <a:t>do you know about ___ that can help you figure this out</a:t>
            </a:r>
            <a:r>
              <a:rPr lang="en-US" sz="3000" dirty="0" smtClean="0"/>
              <a:t>?</a:t>
            </a:r>
          </a:p>
          <a:p>
            <a:pPr lvl="1"/>
            <a:r>
              <a:rPr lang="en-US" sz="3000" dirty="0" smtClean="0"/>
              <a:t>What patterns do you see?	</a:t>
            </a:r>
          </a:p>
          <a:p>
            <a:pPr lvl="1"/>
            <a:endParaRPr lang="en-US" dirty="0" smtClean="0"/>
          </a:p>
        </p:txBody>
      </p:sp>
      <p:sp>
        <p:nvSpPr>
          <p:cNvPr id="5" name="Slide Number Placeholder 4"/>
          <p:cNvSpPr>
            <a:spLocks noGrp="1"/>
          </p:cNvSpPr>
          <p:nvPr>
            <p:ph type="sldNum" sz="quarter" idx="12"/>
          </p:nvPr>
        </p:nvSpPr>
        <p:spPr/>
        <p:txBody>
          <a:bodyPr/>
          <a:lstStyle/>
          <a:p>
            <a:fld id="{74910B7E-5905-4BBC-B99C-B5A6A145DB93}" type="slidenum">
              <a:rPr lang="en-US" smtClean="0"/>
              <a:pPr/>
              <a:t>56</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itle 2"/>
          <p:cNvSpPr>
            <a:spLocks noGrp="1"/>
          </p:cNvSpPr>
          <p:nvPr>
            <p:ph type="title"/>
          </p:nvPr>
        </p:nvSpPr>
        <p:spPr/>
        <p:txBody>
          <a:bodyPr>
            <a:normAutofit/>
          </a:bodyPr>
          <a:lstStyle/>
          <a:p>
            <a:r>
              <a:rPr lang="en-US" sz="4000" dirty="0" smtClean="0"/>
              <a:t>SMP7: Look for and make use of structure</a:t>
            </a:r>
          </a:p>
        </p:txBody>
      </p:sp>
      <p:sp>
        <p:nvSpPr>
          <p:cNvPr id="7" name="Content Placeholder 6"/>
          <p:cNvSpPr>
            <a:spLocks noGrp="1"/>
          </p:cNvSpPr>
          <p:nvPr>
            <p:ph type="body" sz="quarter" idx="10"/>
          </p:nvPr>
        </p:nvSpPr>
        <p:spPr>
          <a:xfrm>
            <a:off x="285750" y="1150620"/>
            <a:ext cx="8382000" cy="1428083"/>
          </a:xfrm>
        </p:spPr>
        <p:txBody>
          <a:bodyPr/>
          <a:lstStyle/>
          <a:p>
            <a:pPr marL="0" indent="0">
              <a:buNone/>
            </a:pPr>
            <a:r>
              <a:rPr lang="en-US" b="1" dirty="0" smtClean="0"/>
              <a:t>Instructional Supports:</a:t>
            </a:r>
          </a:p>
          <a:p>
            <a:pPr marL="0" indent="0">
              <a:buNone/>
            </a:pPr>
            <a:r>
              <a:rPr lang="en-US"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6BA47A15-A44E-4C99-B4EA-0595A2BF1138}" type="slidenum">
              <a:rPr lang="en-US" smtClean="0"/>
              <a:pPr/>
              <a:t>57</a:t>
            </a:fld>
            <a:endParaRPr lang="en-US" dirty="0"/>
          </a:p>
        </p:txBody>
      </p:sp>
      <p:graphicFrame>
        <p:nvGraphicFramePr>
          <p:cNvPr id="9" name="Diagram 8"/>
          <p:cNvGraphicFramePr/>
          <p:nvPr/>
        </p:nvGraphicFramePr>
        <p:xfrm>
          <a:off x="1866900" y="3124200"/>
          <a:ext cx="5048250" cy="194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itle 2"/>
          <p:cNvSpPr>
            <a:spLocks noGrp="1"/>
          </p:cNvSpPr>
          <p:nvPr>
            <p:ph type="title"/>
          </p:nvPr>
        </p:nvSpPr>
        <p:spPr/>
        <p:txBody>
          <a:bodyPr>
            <a:noAutofit/>
          </a:bodyPr>
          <a:lstStyle/>
          <a:p>
            <a:r>
              <a:rPr lang="en-US" sz="4000" dirty="0" smtClean="0"/>
              <a:t>SMP8: Look for and express regularity in repeated reasoning </a:t>
            </a:r>
          </a:p>
        </p:txBody>
      </p:sp>
      <p:sp>
        <p:nvSpPr>
          <p:cNvPr id="2" name="Content Placeholder 1"/>
          <p:cNvSpPr>
            <a:spLocks noGrp="1"/>
          </p:cNvSpPr>
          <p:nvPr>
            <p:ph type="body" sz="quarter" idx="10"/>
          </p:nvPr>
        </p:nvSpPr>
        <p:spPr>
          <a:xfrm>
            <a:off x="514350" y="1790700"/>
            <a:ext cx="7734300" cy="984885"/>
          </a:xfrm>
        </p:spPr>
        <p:txBody>
          <a:bodyPr vert="horz" wrap="square" lIns="0" tIns="0" rIns="0" bIns="0" rtlCol="0">
            <a:spAutoFit/>
          </a:bodyPr>
          <a:lstStyle/>
          <a:p>
            <a:r>
              <a:rPr lang="en-US" dirty="0" smtClean="0"/>
              <a:t>What does repeated reasoning look like?</a:t>
            </a:r>
          </a:p>
          <a:p>
            <a:endParaRPr lang="en-US" dirty="0" smtClean="0"/>
          </a:p>
        </p:txBody>
      </p:sp>
      <p:sp>
        <p:nvSpPr>
          <p:cNvPr id="4" name="Slide Number Placeholder 3"/>
          <p:cNvSpPr>
            <a:spLocks noGrp="1"/>
          </p:cNvSpPr>
          <p:nvPr>
            <p:ph type="sldNum" sz="quarter" idx="12"/>
          </p:nvPr>
        </p:nvSpPr>
        <p:spPr/>
        <p:txBody>
          <a:bodyPr/>
          <a:lstStyle/>
          <a:p>
            <a:fld id="{1663BF20-76F7-4DE8-92AB-EE10CBD4DC53}" type="slidenum">
              <a:rPr lang="en-US" smtClean="0"/>
              <a:pPr/>
              <a:t>58</a:t>
            </a:fld>
            <a:endParaRPr lang="en-US" dirty="0"/>
          </a:p>
        </p:txBody>
      </p:sp>
      <p:pic>
        <p:nvPicPr>
          <p:cNvPr id="84997" name="Picture 4" descr="discussion 2.png"/>
          <p:cNvPicPr>
            <a:picLocks noChangeAspect="1" noChangeArrowheads="1"/>
          </p:cNvPicPr>
          <p:nvPr/>
        </p:nvPicPr>
        <p:blipFill>
          <a:blip r:embed="rId3" cstate="print"/>
          <a:srcRect/>
          <a:stretch>
            <a:fillRect/>
          </a:stretch>
        </p:blipFill>
        <p:spPr bwMode="auto">
          <a:xfrm>
            <a:off x="5943600" y="4343400"/>
            <a:ext cx="1371600" cy="13716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itle 2"/>
          <p:cNvSpPr>
            <a:spLocks noGrp="1"/>
          </p:cNvSpPr>
          <p:nvPr>
            <p:ph type="title"/>
          </p:nvPr>
        </p:nvSpPr>
        <p:spPr>
          <a:xfrm>
            <a:off x="381000" y="192088"/>
            <a:ext cx="8382000" cy="1049972"/>
          </a:xfrm>
        </p:spPr>
        <p:txBody>
          <a:bodyPr>
            <a:noAutofit/>
          </a:bodyPr>
          <a:lstStyle/>
          <a:p>
            <a:r>
              <a:rPr lang="en-US" sz="4000" dirty="0" smtClean="0"/>
              <a:t>SMP8: Look for and express regularity</a:t>
            </a:r>
            <a:br>
              <a:rPr lang="en-US" sz="4000" dirty="0" smtClean="0"/>
            </a:br>
            <a:r>
              <a:rPr lang="en-US" sz="4000" dirty="0" smtClean="0"/>
              <a:t> in repeated reasoning </a:t>
            </a:r>
          </a:p>
        </p:txBody>
      </p:sp>
      <p:sp>
        <p:nvSpPr>
          <p:cNvPr id="86019" name="Content Placeholder 6"/>
          <p:cNvSpPr>
            <a:spLocks noGrp="1"/>
          </p:cNvSpPr>
          <p:nvPr>
            <p:ph type="body" sz="quarter" idx="10"/>
          </p:nvPr>
        </p:nvSpPr>
        <p:spPr>
          <a:xfrm>
            <a:off x="381000" y="1417320"/>
            <a:ext cx="8382000" cy="3902607"/>
          </a:xfrm>
        </p:spPr>
        <p:txBody>
          <a:bodyPr/>
          <a:lstStyle/>
          <a:p>
            <a:pPr marL="0" indent="0">
              <a:buNone/>
            </a:pPr>
            <a:r>
              <a:rPr lang="en-US" sz="2800" b="1" dirty="0" smtClean="0"/>
              <a:t>Mathematically proficient students:</a:t>
            </a:r>
          </a:p>
          <a:p>
            <a:r>
              <a:rPr lang="en-US" sz="2800" dirty="0" smtClean="0"/>
              <a:t>Notice repeated calculations and looks for general methods and shortcuts</a:t>
            </a:r>
          </a:p>
          <a:p>
            <a:r>
              <a:rPr lang="en-US" sz="2800" dirty="0" smtClean="0"/>
              <a:t>Continually evaluate the reasonableness of their results while attending to details and make generalizations based on findings </a:t>
            </a:r>
          </a:p>
          <a:p>
            <a:r>
              <a:rPr lang="en-US" sz="2800" dirty="0" smtClean="0"/>
              <a:t>Solve problems arising in </a:t>
            </a:r>
            <a:br>
              <a:rPr lang="en-US" sz="2800" dirty="0" smtClean="0"/>
            </a:br>
            <a:r>
              <a:rPr lang="en-US" sz="2800" dirty="0" smtClean="0"/>
              <a:t>everyday life </a:t>
            </a:r>
          </a:p>
          <a:p>
            <a:endParaRPr lang="en-US" dirty="0" smtClean="0"/>
          </a:p>
        </p:txBody>
      </p:sp>
      <p:sp>
        <p:nvSpPr>
          <p:cNvPr id="5" name="Slide Number Placeholder 4"/>
          <p:cNvSpPr>
            <a:spLocks noGrp="1"/>
          </p:cNvSpPr>
          <p:nvPr>
            <p:ph type="sldNum" sz="quarter" idx="12"/>
          </p:nvPr>
        </p:nvSpPr>
        <p:spPr/>
        <p:txBody>
          <a:bodyPr/>
          <a:lstStyle/>
          <a:p>
            <a:fld id="{0A28560C-323E-40F0-AAE4-F470BE057B1E}" type="slidenum">
              <a:rPr lang="en-US" smtClean="0"/>
              <a:pPr/>
              <a:t>59</a:t>
            </a:fld>
            <a:endParaRPr lang="en-US" dirty="0"/>
          </a:p>
        </p:txBody>
      </p:sp>
      <p:graphicFrame>
        <p:nvGraphicFramePr>
          <p:cNvPr id="11" name="Table 10"/>
          <p:cNvGraphicFramePr>
            <a:graphicFrameLocks noGrp="1"/>
          </p:cNvGraphicFramePr>
          <p:nvPr>
            <p:extLst>
              <p:ext uri="{D42A27DB-BD31-4B8C-83A1-F6EECF244321}">
                <p14:modId xmlns="" xmlns:p14="http://schemas.microsoft.com/office/powerpoint/2010/main" val="99979131"/>
              </p:ext>
            </p:extLst>
          </p:nvPr>
        </p:nvGraphicFramePr>
        <p:xfrm>
          <a:off x="6035040" y="3627120"/>
          <a:ext cx="2819400" cy="2225040"/>
        </p:xfrm>
        <a:graphic>
          <a:graphicData uri="http://schemas.openxmlformats.org/drawingml/2006/table">
            <a:tbl>
              <a:tblPr firstRow="1" bandRow="1">
                <a:tableStyleId>{5C22544A-7EE6-4342-B048-85BDC9FD1C3A}</a:tableStyleId>
              </a:tblPr>
              <a:tblGrid>
                <a:gridCol w="563880"/>
                <a:gridCol w="563880"/>
                <a:gridCol w="563880"/>
                <a:gridCol w="563880"/>
                <a:gridCol w="563880"/>
              </a:tblGrid>
              <a:tr h="370840">
                <a:tc>
                  <a:txBody>
                    <a:bodyPr/>
                    <a:lstStyle/>
                    <a:p>
                      <a:r>
                        <a:rPr lang="en-US" dirty="0" smtClean="0"/>
                        <a:t>___</a:t>
                      </a:r>
                      <a:endParaRPr lang="en-US" dirty="0"/>
                    </a:p>
                  </a:txBody>
                  <a:tcPr/>
                </a:tc>
                <a:tc>
                  <a:txBody>
                    <a:bodyPr/>
                    <a:lstStyle/>
                    <a:p>
                      <a:r>
                        <a:rPr lang="en-US" dirty="0" smtClean="0"/>
                        <a:t>X</a:t>
                      </a:r>
                      <a:endParaRPr lang="en-US" dirty="0"/>
                    </a:p>
                  </a:txBody>
                  <a:tcPr/>
                </a:tc>
                <a:tc>
                  <a:txBody>
                    <a:bodyPr/>
                    <a:lstStyle/>
                    <a:p>
                      <a:r>
                        <a:rPr lang="en-US" dirty="0" smtClean="0"/>
                        <a:t>___</a:t>
                      </a:r>
                      <a:endParaRPr lang="en-US" dirty="0"/>
                    </a:p>
                  </a:txBody>
                  <a:tcPr/>
                </a:tc>
                <a:tc>
                  <a:txBody>
                    <a:bodyPr/>
                    <a:lstStyle/>
                    <a:p>
                      <a:r>
                        <a:rPr lang="en-US" dirty="0" smtClean="0"/>
                        <a:t>=</a:t>
                      </a:r>
                      <a:endParaRPr lang="en-US" dirty="0"/>
                    </a:p>
                  </a:txBody>
                  <a:tcPr/>
                </a:tc>
                <a:tc>
                  <a:txBody>
                    <a:bodyPr/>
                    <a:lstStyle/>
                    <a:p>
                      <a:r>
                        <a:rPr lang="en-US" dirty="0" smtClean="0"/>
                        <a:t>___</a:t>
                      </a:r>
                      <a:endParaRPr lang="en-US" dirty="0"/>
                    </a:p>
                  </a:txBody>
                  <a:tcPr/>
                </a:tc>
              </a:tr>
              <a:tr h="370840">
                <a:tc>
                  <a:txBody>
                    <a:bodyPr/>
                    <a:lstStyle/>
                    <a:p>
                      <a:r>
                        <a:rPr lang="en-US" dirty="0" smtClean="0"/>
                        <a:t>8 </a:t>
                      </a:r>
                      <a:endParaRPr lang="en-US" dirty="0"/>
                    </a:p>
                  </a:txBody>
                  <a:tcPr/>
                </a:tc>
                <a:tc>
                  <a:txBody>
                    <a:bodyPr/>
                    <a:lstStyle/>
                    <a:p>
                      <a:r>
                        <a:rPr lang="en-US" dirty="0" smtClean="0"/>
                        <a:t>X</a:t>
                      </a:r>
                      <a:endParaRPr lang="en-US" dirty="0"/>
                    </a:p>
                  </a:txBody>
                  <a:tcPr/>
                </a:tc>
                <a:tc>
                  <a:txBody>
                    <a:bodyPr/>
                    <a:lstStyle/>
                    <a:p>
                      <a:r>
                        <a:rPr lang="en-US" dirty="0" smtClean="0"/>
                        <a:t>10</a:t>
                      </a:r>
                      <a:endParaRPr lang="en-US" dirty="0"/>
                    </a:p>
                  </a:txBody>
                  <a:tcPr/>
                </a:tc>
                <a:tc>
                  <a:txBody>
                    <a:bodyPr/>
                    <a:lstStyle/>
                    <a:p>
                      <a:r>
                        <a:rPr lang="en-US" dirty="0" smtClean="0"/>
                        <a:t>=</a:t>
                      </a:r>
                      <a:endParaRPr lang="en-US" dirty="0"/>
                    </a:p>
                  </a:txBody>
                  <a:tcPr/>
                </a:tc>
                <a:tc>
                  <a:txBody>
                    <a:bodyPr/>
                    <a:lstStyle/>
                    <a:p>
                      <a:r>
                        <a:rPr lang="en-US" dirty="0" smtClean="0"/>
                        <a:t>80</a:t>
                      </a:r>
                      <a:endParaRPr lang="en-US" dirty="0"/>
                    </a:p>
                  </a:txBody>
                  <a:tcPr/>
                </a:tc>
              </a:tr>
              <a:tr h="370840">
                <a:tc>
                  <a:txBody>
                    <a:bodyPr/>
                    <a:lstStyle/>
                    <a:p>
                      <a:r>
                        <a:rPr lang="en-US" dirty="0" smtClean="0"/>
                        <a:t>9</a:t>
                      </a:r>
                      <a:endParaRPr lang="en-US" dirty="0"/>
                    </a:p>
                  </a:txBody>
                  <a:tcPr/>
                </a:tc>
                <a:tc>
                  <a:txBody>
                    <a:bodyPr/>
                    <a:lstStyle/>
                    <a:p>
                      <a:r>
                        <a:rPr lang="en-US" dirty="0" smtClean="0"/>
                        <a:t>X</a:t>
                      </a:r>
                      <a:endParaRPr lang="en-US" dirty="0"/>
                    </a:p>
                  </a:txBody>
                  <a:tcPr/>
                </a:tc>
                <a:tc>
                  <a:txBody>
                    <a:bodyPr/>
                    <a:lstStyle/>
                    <a:p>
                      <a:r>
                        <a:rPr lang="en-US" dirty="0" smtClean="0"/>
                        <a:t>10</a:t>
                      </a:r>
                      <a:endParaRPr lang="en-US" dirty="0"/>
                    </a:p>
                  </a:txBody>
                  <a:tcPr/>
                </a:tc>
                <a:tc>
                  <a:txBody>
                    <a:bodyPr/>
                    <a:lstStyle/>
                    <a:p>
                      <a:r>
                        <a:rPr lang="en-US" dirty="0" smtClean="0"/>
                        <a:t>=</a:t>
                      </a:r>
                      <a:endParaRPr lang="en-US" dirty="0"/>
                    </a:p>
                  </a:txBody>
                  <a:tcPr/>
                </a:tc>
                <a:tc>
                  <a:txBody>
                    <a:bodyPr/>
                    <a:lstStyle/>
                    <a:p>
                      <a:r>
                        <a:rPr lang="en-US" dirty="0" smtClean="0"/>
                        <a:t>90</a:t>
                      </a:r>
                      <a:endParaRPr lang="en-US" dirty="0"/>
                    </a:p>
                  </a:txBody>
                  <a:tcPr/>
                </a:tc>
              </a:tr>
              <a:tr h="370840">
                <a:tc>
                  <a:txBody>
                    <a:bodyPr/>
                    <a:lstStyle/>
                    <a:p>
                      <a:r>
                        <a:rPr lang="en-US" dirty="0" smtClean="0"/>
                        <a:t>10 </a:t>
                      </a:r>
                      <a:endParaRPr lang="en-US" dirty="0"/>
                    </a:p>
                  </a:txBody>
                  <a:tcPr/>
                </a:tc>
                <a:tc>
                  <a:txBody>
                    <a:bodyPr/>
                    <a:lstStyle/>
                    <a:p>
                      <a:r>
                        <a:rPr lang="en-US" dirty="0" smtClean="0"/>
                        <a:t>X</a:t>
                      </a:r>
                      <a:endParaRPr lang="en-US" dirty="0"/>
                    </a:p>
                  </a:txBody>
                  <a:tcPr/>
                </a:tc>
                <a:tc>
                  <a:txBody>
                    <a:bodyPr/>
                    <a:lstStyle/>
                    <a:p>
                      <a:r>
                        <a:rPr lang="en-US" dirty="0" smtClean="0"/>
                        <a:t>10</a:t>
                      </a:r>
                      <a:endParaRPr lang="en-US" dirty="0"/>
                    </a:p>
                  </a:txBody>
                  <a:tcPr/>
                </a:tc>
                <a:tc>
                  <a:txBody>
                    <a:bodyPr/>
                    <a:lstStyle/>
                    <a:p>
                      <a:r>
                        <a:rPr lang="en-US" dirty="0" smtClean="0"/>
                        <a:t>= </a:t>
                      </a:r>
                      <a:endParaRPr lang="en-US" dirty="0"/>
                    </a:p>
                  </a:txBody>
                  <a:tcPr/>
                </a:tc>
                <a:tc>
                  <a:txBody>
                    <a:bodyPr/>
                    <a:lstStyle/>
                    <a:p>
                      <a:r>
                        <a:rPr lang="en-US" dirty="0" smtClean="0"/>
                        <a:t>100</a:t>
                      </a:r>
                      <a:endParaRPr lang="en-US" dirty="0"/>
                    </a:p>
                  </a:txBody>
                  <a:tcPr/>
                </a:tc>
              </a:tr>
              <a:tr h="370840">
                <a:tc>
                  <a:txBody>
                    <a:bodyPr/>
                    <a:lstStyle/>
                    <a:p>
                      <a:r>
                        <a:rPr lang="en-US" dirty="0" smtClean="0"/>
                        <a:t>11</a:t>
                      </a:r>
                      <a:endParaRPr lang="en-US" dirty="0"/>
                    </a:p>
                  </a:txBody>
                  <a:tcPr/>
                </a:tc>
                <a:tc>
                  <a:txBody>
                    <a:bodyPr/>
                    <a:lstStyle/>
                    <a:p>
                      <a:r>
                        <a:rPr lang="en-US" dirty="0" smtClean="0"/>
                        <a:t>X</a:t>
                      </a:r>
                      <a:endParaRPr lang="en-US" dirty="0"/>
                    </a:p>
                  </a:txBody>
                  <a:tcPr/>
                </a:tc>
                <a:tc>
                  <a:txBody>
                    <a:bodyPr/>
                    <a:lstStyle/>
                    <a:p>
                      <a:r>
                        <a:rPr lang="en-US" dirty="0" smtClean="0"/>
                        <a:t>10</a:t>
                      </a:r>
                      <a:endParaRPr lang="en-US" dirty="0"/>
                    </a:p>
                  </a:txBody>
                  <a:tcPr/>
                </a:tc>
                <a:tc>
                  <a:txBody>
                    <a:bodyPr/>
                    <a:lstStyle/>
                    <a:p>
                      <a:r>
                        <a:rPr lang="en-US" dirty="0" smtClean="0"/>
                        <a:t>=</a:t>
                      </a:r>
                      <a:endParaRPr lang="en-US" dirty="0"/>
                    </a:p>
                  </a:txBody>
                  <a:tcPr/>
                </a:tc>
                <a:tc>
                  <a:txBody>
                    <a:bodyPr/>
                    <a:lstStyle/>
                    <a:p>
                      <a:r>
                        <a:rPr lang="en-US" dirty="0" smtClean="0"/>
                        <a:t>110</a:t>
                      </a:r>
                      <a:endParaRPr lang="en-US" dirty="0"/>
                    </a:p>
                  </a:txBody>
                  <a:tcPr/>
                </a:tc>
              </a:tr>
              <a:tr h="370840">
                <a:tc>
                  <a:txBody>
                    <a:bodyPr/>
                    <a:lstStyle/>
                    <a:p>
                      <a:r>
                        <a:rPr lang="en-US" dirty="0" smtClean="0"/>
                        <a:t>12 </a:t>
                      </a:r>
                      <a:endParaRPr lang="en-US" dirty="0"/>
                    </a:p>
                  </a:txBody>
                  <a:tcPr/>
                </a:tc>
                <a:tc>
                  <a:txBody>
                    <a:bodyPr/>
                    <a:lstStyle/>
                    <a:p>
                      <a:r>
                        <a:rPr lang="en-US" dirty="0" smtClean="0"/>
                        <a:t>X</a:t>
                      </a:r>
                      <a:endParaRPr lang="en-US" dirty="0"/>
                    </a:p>
                  </a:txBody>
                  <a:tcPr/>
                </a:tc>
                <a:tc>
                  <a:txBody>
                    <a:bodyPr/>
                    <a:lstStyle/>
                    <a:p>
                      <a:r>
                        <a:rPr lang="en-US" dirty="0" smtClean="0"/>
                        <a:t>10</a:t>
                      </a:r>
                      <a:endParaRPr lang="en-US" dirty="0"/>
                    </a:p>
                  </a:txBody>
                  <a:tcPr/>
                </a:tc>
                <a:tc>
                  <a:txBody>
                    <a:bodyPr/>
                    <a:lstStyle/>
                    <a:p>
                      <a:r>
                        <a:rPr lang="en-US" dirty="0" smtClean="0"/>
                        <a:t>= </a:t>
                      </a:r>
                      <a:endParaRPr lang="en-US" dirty="0"/>
                    </a:p>
                  </a:txBody>
                  <a:tcPr/>
                </a:tc>
                <a:tc>
                  <a:txBody>
                    <a:bodyPr/>
                    <a:lstStyle/>
                    <a:p>
                      <a:r>
                        <a:rPr lang="en-US" dirty="0" smtClean="0"/>
                        <a:t>?</a:t>
                      </a:r>
                      <a:endParaRPr lang="en-US" dirty="0"/>
                    </a:p>
                  </a:txBody>
                  <a:tcPr/>
                </a:tc>
              </a:tr>
            </a:tbl>
          </a:graphicData>
        </a:graphic>
      </p:graphicFrame>
      <p:pic>
        <p:nvPicPr>
          <p:cNvPr id="86065" name="Picture 5" descr="discussion 2.png"/>
          <p:cNvPicPr>
            <a:picLocks noChangeAspect="1" noChangeArrowheads="1"/>
          </p:cNvPicPr>
          <p:nvPr/>
        </p:nvPicPr>
        <p:blipFill>
          <a:blip r:embed="rId3" cstate="print"/>
          <a:srcRect/>
          <a:stretch>
            <a:fillRect/>
          </a:stretch>
        </p:blipFill>
        <p:spPr bwMode="auto">
          <a:xfrm>
            <a:off x="3962400" y="5029200"/>
            <a:ext cx="1371600" cy="1371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302515"/>
            <a:ext cx="7169676" cy="1218795"/>
          </a:xfrm>
        </p:spPr>
        <p:txBody>
          <a:bodyPr/>
          <a:lstStyle/>
          <a:p>
            <a:r>
              <a:rPr lang="en-US" dirty="0"/>
              <a:t>Understanding the Foundations of the Connecticut Core Standards </a:t>
            </a:r>
            <a:endParaRPr lang="en-US" dirty="0" smtClean="0"/>
          </a:p>
        </p:txBody>
      </p:sp>
      <p:sp>
        <p:nvSpPr>
          <p:cNvPr id="4" name="Text Placeholder 3"/>
          <p:cNvSpPr>
            <a:spLocks noGrp="1"/>
          </p:cNvSpPr>
          <p:nvPr>
            <p:ph type="body" idx="1"/>
          </p:nvPr>
        </p:nvSpPr>
        <p:spPr>
          <a:xfrm>
            <a:off x="623888" y="4193719"/>
            <a:ext cx="7886700" cy="1231106"/>
          </a:xfrm>
        </p:spPr>
        <p:txBody>
          <a:bodyPr/>
          <a:lstStyle/>
          <a:p>
            <a:r>
              <a:rPr lang="en-US" dirty="0" smtClean="0"/>
              <a:t>Section 1</a:t>
            </a:r>
            <a:endParaRPr lang="en-US" dirty="0"/>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6</a:t>
            </a:fld>
            <a:endParaRPr lang="en-US" dirty="0"/>
          </a:p>
        </p:txBody>
      </p:sp>
      <p:pic>
        <p:nvPicPr>
          <p:cNvPr id="10" name="Picture 5" descr="Picture10.png"/>
          <p:cNvPicPr>
            <a:picLocks noChangeAspect="1"/>
          </p:cNvPicPr>
          <p:nvPr/>
        </p:nvPicPr>
        <p:blipFill>
          <a:blip r:embed="rId3" cstate="print"/>
          <a:srcRect/>
          <a:stretch>
            <a:fillRect/>
          </a:stretch>
        </p:blipFill>
        <p:spPr bwMode="auto">
          <a:xfrm>
            <a:off x="969122" y="4735442"/>
            <a:ext cx="932688" cy="1017051"/>
          </a:xfrm>
          <a:prstGeom prst="rect">
            <a:avLst/>
          </a:prstGeom>
          <a:noFill/>
          <a:ln w="9525">
            <a:noFill/>
            <a:miter lim="800000"/>
            <a:headEnd/>
            <a:tailEnd/>
          </a:ln>
        </p:spPr>
      </p:pic>
      <p:sp>
        <p:nvSpPr>
          <p:cNvPr id="11" name="TextBox 5"/>
          <p:cNvSpPr txBox="1">
            <a:spLocks noChangeArrowheads="1"/>
          </p:cNvSpPr>
          <p:nvPr/>
        </p:nvSpPr>
        <p:spPr bwMode="auto">
          <a:xfrm>
            <a:off x="784955" y="4724738"/>
            <a:ext cx="1295400" cy="415498"/>
          </a:xfrm>
          <a:prstGeom prst="rect">
            <a:avLst/>
          </a:prstGeom>
          <a:noFill/>
          <a:ln w="9525">
            <a:noFill/>
            <a:miter lim="800000"/>
            <a:headEnd/>
            <a:tailEnd/>
          </a:ln>
        </p:spPr>
        <p:txBody>
          <a:bodyPr>
            <a:spAutoFit/>
          </a:bodyPr>
          <a:lstStyle/>
          <a:p>
            <a:pPr algn="ctr" eaLnBrk="1" hangingPunct="1"/>
            <a:r>
              <a:rPr lang="en-US" sz="2100" dirty="0" smtClean="0"/>
              <a:t>Page 7</a:t>
            </a:r>
            <a:endParaRPr lang="en-US" sz="2100" dirty="0"/>
          </a:p>
        </p:txBody>
      </p:sp>
    </p:spTree>
    <p:extLst>
      <p:ext uri="{BB962C8B-B14F-4D97-AF65-F5344CB8AC3E}">
        <p14:creationId xmlns="" xmlns:p14="http://schemas.microsoft.com/office/powerpoint/2010/main" val="208682339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itle 2"/>
          <p:cNvSpPr>
            <a:spLocks noGrp="1"/>
          </p:cNvSpPr>
          <p:nvPr>
            <p:ph type="title"/>
          </p:nvPr>
        </p:nvSpPr>
        <p:spPr/>
        <p:txBody>
          <a:bodyPr>
            <a:noAutofit/>
          </a:bodyPr>
          <a:lstStyle/>
          <a:p>
            <a:r>
              <a:rPr lang="en-US" sz="4000" dirty="0" smtClean="0"/>
              <a:t>SMP8: Look for and express regularity</a:t>
            </a:r>
            <a:br>
              <a:rPr lang="en-US" sz="4000" dirty="0" smtClean="0"/>
            </a:br>
            <a:r>
              <a:rPr lang="en-US" sz="4000" dirty="0" smtClean="0"/>
              <a:t> in repeated reasoning </a:t>
            </a:r>
          </a:p>
        </p:txBody>
      </p:sp>
      <p:sp>
        <p:nvSpPr>
          <p:cNvPr id="87043" name="Content Placeholder 6"/>
          <p:cNvSpPr>
            <a:spLocks noGrp="1"/>
          </p:cNvSpPr>
          <p:nvPr>
            <p:ph type="body" sz="quarter" idx="10"/>
          </p:nvPr>
        </p:nvSpPr>
        <p:spPr>
          <a:xfrm>
            <a:off x="381000" y="1417320"/>
            <a:ext cx="8656320" cy="3721019"/>
          </a:xfrm>
        </p:spPr>
        <p:txBody>
          <a:bodyPr/>
          <a:lstStyle/>
          <a:p>
            <a:pPr marL="0" indent="0">
              <a:buNone/>
            </a:pPr>
            <a:endParaRPr lang="en-US" sz="1100" dirty="0"/>
          </a:p>
          <a:p>
            <a:pPr marL="0" indent="0">
              <a:buNone/>
            </a:pPr>
            <a:r>
              <a:rPr lang="en-US" sz="2800" dirty="0" smtClean="0"/>
              <a:t>Solve the following division problems. Use a remainder in your answer. </a:t>
            </a:r>
          </a:p>
          <a:p>
            <a:pPr marL="0" indent="0">
              <a:buNone/>
            </a:pPr>
            <a:endParaRPr lang="en-US" sz="1100" dirty="0" smtClean="0"/>
          </a:p>
          <a:p>
            <a:pPr marL="0" indent="0">
              <a:buNone/>
            </a:pPr>
            <a:r>
              <a:rPr lang="en-US" sz="2800" dirty="0" smtClean="0"/>
              <a:t>	12 ÷ 8 = ___         36 ÷ 8 = ___          804 ÷ 8 = ___</a:t>
            </a:r>
          </a:p>
          <a:p>
            <a:pPr marL="0" indent="0">
              <a:buNone/>
            </a:pPr>
            <a:endParaRPr lang="en-US" sz="2800" dirty="0" smtClean="0"/>
          </a:p>
          <a:p>
            <a:pPr marL="0" indent="0">
              <a:buNone/>
            </a:pPr>
            <a:r>
              <a:rPr lang="en-US" sz="2800" dirty="0" smtClean="0"/>
              <a:t>What observations can you make about the problem and your answer? </a:t>
            </a:r>
          </a:p>
          <a:p>
            <a:pPr marL="0" indent="0">
              <a:buNone/>
            </a:pPr>
            <a:endParaRPr lang="en-US" sz="1400" dirty="0" smtClean="0"/>
          </a:p>
          <a:p>
            <a:pPr marL="0" indent="0">
              <a:buNone/>
            </a:pPr>
            <a:r>
              <a:rPr lang="en-US" sz="2800" dirty="0" smtClean="0"/>
              <a:t>What generalization can you make that involves a decimal?</a:t>
            </a:r>
          </a:p>
        </p:txBody>
      </p:sp>
      <p:sp>
        <p:nvSpPr>
          <p:cNvPr id="5" name="Slide Number Placeholder 4"/>
          <p:cNvSpPr>
            <a:spLocks noGrp="1"/>
          </p:cNvSpPr>
          <p:nvPr>
            <p:ph type="sldNum" sz="quarter" idx="12"/>
          </p:nvPr>
        </p:nvSpPr>
        <p:spPr/>
        <p:txBody>
          <a:bodyPr/>
          <a:lstStyle/>
          <a:p>
            <a:fld id="{9522E78C-AE63-49C0-B16F-1B7D5ABF2D93}" type="slidenum">
              <a:rPr lang="en-US" smtClean="0"/>
              <a:pPr/>
              <a:t>60</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itle 2"/>
          <p:cNvSpPr>
            <a:spLocks noGrp="1"/>
          </p:cNvSpPr>
          <p:nvPr>
            <p:ph type="title"/>
          </p:nvPr>
        </p:nvSpPr>
        <p:spPr/>
        <p:txBody>
          <a:bodyPr>
            <a:noAutofit/>
          </a:bodyPr>
          <a:lstStyle/>
          <a:p>
            <a:r>
              <a:rPr lang="en-US" sz="4000" dirty="0" smtClean="0"/>
              <a:t>SMP8: Look for and express regularity</a:t>
            </a:r>
            <a:br>
              <a:rPr lang="en-US" sz="4000" dirty="0" smtClean="0"/>
            </a:br>
            <a:r>
              <a:rPr lang="en-US" sz="4000" dirty="0" smtClean="0"/>
              <a:t> in repeated reasoning </a:t>
            </a:r>
          </a:p>
        </p:txBody>
      </p:sp>
      <p:sp>
        <p:nvSpPr>
          <p:cNvPr id="7" name="Content Placeholder 6"/>
          <p:cNvSpPr>
            <a:spLocks noGrp="1"/>
          </p:cNvSpPr>
          <p:nvPr>
            <p:ph type="body" sz="quarter" idx="10"/>
          </p:nvPr>
        </p:nvSpPr>
        <p:spPr>
          <a:xfrm>
            <a:off x="381000" y="1539240"/>
            <a:ext cx="8382000" cy="5044458"/>
          </a:xfrm>
        </p:spPr>
        <p:txBody>
          <a:bodyPr/>
          <a:lstStyle/>
          <a:p>
            <a:pPr marL="0" indent="0">
              <a:buNone/>
            </a:pPr>
            <a:r>
              <a:rPr lang="en-US" b="1" dirty="0" smtClean="0"/>
              <a:t>Instructional Supports:</a:t>
            </a:r>
          </a:p>
          <a:p>
            <a:r>
              <a:rPr lang="en-US" sz="3000" dirty="0" smtClean="0"/>
              <a:t>Don’t be afraid to challenge students! </a:t>
            </a:r>
          </a:p>
          <a:p>
            <a:r>
              <a:rPr lang="en-US" sz="3000" dirty="0" smtClean="0"/>
              <a:t>Take your time–it WILL come. </a:t>
            </a:r>
          </a:p>
          <a:p>
            <a:r>
              <a:rPr lang="en-US" sz="3000" dirty="0" smtClean="0"/>
              <a:t>Ask questions such as:</a:t>
            </a:r>
          </a:p>
          <a:p>
            <a:pPr lvl="1"/>
            <a:r>
              <a:rPr lang="en-US" dirty="0" smtClean="0"/>
              <a:t>What generalizations can you make?</a:t>
            </a:r>
          </a:p>
          <a:p>
            <a:pPr lvl="1"/>
            <a:r>
              <a:rPr lang="en-US" dirty="0" smtClean="0"/>
              <a:t>Can you find a short cut to make the problem easier?</a:t>
            </a:r>
          </a:p>
          <a:p>
            <a:pPr lvl="1"/>
            <a:r>
              <a:rPr lang="en-US" dirty="0" smtClean="0"/>
              <a:t>How could this problem help you solve another problem?</a:t>
            </a:r>
          </a:p>
          <a:p>
            <a:pPr marL="0" indent="0">
              <a:buNone/>
            </a:pPr>
            <a:r>
              <a:rPr lang="en-US" sz="2400" dirty="0"/>
              <a:t>	</a:t>
            </a:r>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fld id="{8FC25BC9-14FA-4749-A9FC-6C4E37C55C42}" type="slidenum">
              <a:rPr lang="en-US" smtClean="0"/>
              <a:pPr/>
              <a:t>61</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Title 2"/>
          <p:cNvSpPr>
            <a:spLocks noGrp="1"/>
          </p:cNvSpPr>
          <p:nvPr>
            <p:ph type="title"/>
          </p:nvPr>
        </p:nvSpPr>
        <p:spPr/>
        <p:txBody>
          <a:bodyPr>
            <a:noAutofit/>
          </a:bodyPr>
          <a:lstStyle/>
          <a:p>
            <a:r>
              <a:rPr lang="en-US" sz="4000" dirty="0" smtClean="0"/>
              <a:t>SMP8: Look for and express regularity </a:t>
            </a:r>
            <a:br>
              <a:rPr lang="en-US" sz="4000" dirty="0" smtClean="0"/>
            </a:br>
            <a:r>
              <a:rPr lang="en-US" sz="4000" dirty="0" smtClean="0"/>
              <a:t>in repeated reasoning </a:t>
            </a:r>
          </a:p>
        </p:txBody>
      </p:sp>
      <p:sp>
        <p:nvSpPr>
          <p:cNvPr id="7" name="Content Placeholder 6"/>
          <p:cNvSpPr>
            <a:spLocks noGrp="1"/>
          </p:cNvSpPr>
          <p:nvPr>
            <p:ph type="body" sz="quarter" idx="10"/>
          </p:nvPr>
        </p:nvSpPr>
        <p:spPr>
          <a:xfrm>
            <a:off x="381000" y="1417320"/>
            <a:ext cx="8382000" cy="1304973"/>
          </a:xfrm>
        </p:spPr>
        <p:txBody>
          <a:bodyPr/>
          <a:lstStyle/>
          <a:p>
            <a:pPr marL="0" indent="0">
              <a:buNone/>
            </a:pPr>
            <a:r>
              <a:rPr lang="en-US" b="1" dirty="0" smtClean="0"/>
              <a:t>Instructional Supports:</a:t>
            </a:r>
          </a:p>
          <a:p>
            <a:pPr marL="0" indent="0">
              <a:buNone/>
            </a:pPr>
            <a:r>
              <a:rPr lang="en-US" sz="2800" dirty="0" smtClean="0"/>
              <a:t>Create ‘I Can’ statements for your students so they know what is expected. </a:t>
            </a:r>
          </a:p>
        </p:txBody>
      </p:sp>
      <p:sp>
        <p:nvSpPr>
          <p:cNvPr id="5" name="Slide Number Placeholder 4"/>
          <p:cNvSpPr>
            <a:spLocks noGrp="1"/>
          </p:cNvSpPr>
          <p:nvPr>
            <p:ph type="sldNum" sz="quarter" idx="12"/>
          </p:nvPr>
        </p:nvSpPr>
        <p:spPr/>
        <p:txBody>
          <a:bodyPr/>
          <a:lstStyle/>
          <a:p>
            <a:fld id="{4622196E-44A2-4E56-B795-215DC75D1D4E}" type="slidenum">
              <a:rPr lang="en-US" smtClean="0"/>
              <a:pPr/>
              <a:t>62</a:t>
            </a:fld>
            <a:endParaRPr lang="en-US" dirty="0"/>
          </a:p>
        </p:txBody>
      </p:sp>
      <p:graphicFrame>
        <p:nvGraphicFramePr>
          <p:cNvPr id="8" name="Diagram 7"/>
          <p:cNvGraphicFramePr/>
          <p:nvPr/>
        </p:nvGraphicFramePr>
        <p:xfrm>
          <a:off x="1276350" y="3028950"/>
          <a:ext cx="64389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sz="4000" dirty="0" smtClean="0"/>
              <a:t>Two Sentence Summary</a:t>
            </a:r>
          </a:p>
        </p:txBody>
      </p:sp>
      <p:sp>
        <p:nvSpPr>
          <p:cNvPr id="4" name="Slide Number Placeholder 3"/>
          <p:cNvSpPr>
            <a:spLocks noGrp="1"/>
          </p:cNvSpPr>
          <p:nvPr>
            <p:ph type="sldNum" sz="quarter" idx="11"/>
          </p:nvPr>
        </p:nvSpPr>
        <p:spPr/>
        <p:txBody>
          <a:bodyPr/>
          <a:lstStyle/>
          <a:p>
            <a:fld id="{E2AC2B6D-EBFF-4EDC-B05D-D6CD9E282CD3}" type="slidenum">
              <a:rPr lang="en-US" smtClean="0"/>
              <a:pPr/>
              <a:t>63</a:t>
            </a:fld>
            <a:endParaRPr lang="en-US" dirty="0"/>
          </a:p>
        </p:txBody>
      </p:sp>
      <p:graphicFrame>
        <p:nvGraphicFramePr>
          <p:cNvPr id="9" name="Diagram 8"/>
          <p:cNvGraphicFramePr/>
          <p:nvPr/>
        </p:nvGraphicFramePr>
        <p:xfrm>
          <a:off x="476250" y="1143000"/>
          <a:ext cx="6477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8613" name="Picture 6" descr="discussion 2.png"/>
          <p:cNvPicPr>
            <a:picLocks noChangeAspect="1" noChangeArrowheads="1"/>
          </p:cNvPicPr>
          <p:nvPr/>
        </p:nvPicPr>
        <p:blipFill>
          <a:blip r:embed="rId8" cstate="print"/>
          <a:srcRect/>
          <a:stretch>
            <a:fillRect/>
          </a:stretch>
        </p:blipFill>
        <p:spPr bwMode="auto">
          <a:xfrm>
            <a:off x="6400800" y="4495800"/>
            <a:ext cx="1600200" cy="1524000"/>
          </a:xfrm>
          <a:prstGeom prst="rect">
            <a:avLst/>
          </a:prstGeom>
          <a:noFill/>
          <a:ln w="9525">
            <a:noFill/>
            <a:miter lim="800000"/>
            <a:headEnd/>
            <a:tailEnd/>
          </a:ln>
        </p:spPr>
      </p:pic>
      <p:pic>
        <p:nvPicPr>
          <p:cNvPr id="7" name="Picture 6"/>
          <p:cNvPicPr>
            <a:picLocks noChangeAspect="1"/>
          </p:cNvPicPr>
          <p:nvPr/>
        </p:nvPicPr>
        <p:blipFill rotWithShape="1">
          <a:blip r:embed="rId9" cstate="print">
            <a:extLst>
              <a:ext uri="{28A0092B-C50C-407E-A947-70E740481C1C}">
                <a14:useLocalDpi xmlns="" xmlns:a14="http://schemas.microsoft.com/office/drawing/2010/main" val="0"/>
              </a:ext>
            </a:extLst>
          </a:blip>
          <a:srcRect l="19747" r="21365"/>
          <a:stretch/>
        </p:blipFill>
        <p:spPr>
          <a:xfrm>
            <a:off x="7302793" y="2007294"/>
            <a:ext cx="1262044" cy="2143125"/>
          </a:xfrm>
          <a:prstGeom prst="rect">
            <a:avLst/>
          </a:prstGeom>
        </p:spPr>
      </p:pic>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2"/>
          <p:cNvSpPr>
            <a:spLocks noGrp="1"/>
          </p:cNvSpPr>
          <p:nvPr>
            <p:ph type="title"/>
          </p:nvPr>
        </p:nvSpPr>
        <p:spPr>
          <a:xfrm>
            <a:off x="381000" y="230188"/>
            <a:ext cx="8382000" cy="775139"/>
          </a:xfrm>
        </p:spPr>
        <p:txBody>
          <a:bodyPr>
            <a:normAutofit/>
          </a:bodyPr>
          <a:lstStyle/>
          <a:p>
            <a:r>
              <a:rPr lang="en-US" sz="4000" dirty="0" smtClean="0"/>
              <a:t>Pause and Reflect</a:t>
            </a:r>
          </a:p>
        </p:txBody>
      </p:sp>
      <p:sp>
        <p:nvSpPr>
          <p:cNvPr id="91140" name="Content Placeholder 5"/>
          <p:cNvSpPr>
            <a:spLocks noGrp="1"/>
          </p:cNvSpPr>
          <p:nvPr>
            <p:ph type="body" sz="quarter" idx="10"/>
          </p:nvPr>
        </p:nvSpPr>
        <p:spPr>
          <a:xfrm>
            <a:off x="381000" y="1417320"/>
            <a:ext cx="5886450" cy="2366802"/>
          </a:xfrm>
        </p:spPr>
        <p:txBody>
          <a:bodyPr/>
          <a:lstStyle/>
          <a:p>
            <a:pPr marL="0" indent="0">
              <a:spcAft>
                <a:spcPts val="600"/>
              </a:spcAft>
              <a:buNone/>
            </a:pPr>
            <a:r>
              <a:rPr lang="en-US" b="1" dirty="0" smtClean="0"/>
              <a:t>Look back at all eight practices. </a:t>
            </a:r>
          </a:p>
          <a:p>
            <a:r>
              <a:rPr lang="en-US" sz="3000" dirty="0" smtClean="0"/>
              <a:t>Is there anything that you want to add to your notes?</a:t>
            </a:r>
          </a:p>
          <a:p>
            <a:r>
              <a:rPr lang="en-US" sz="3000" dirty="0" smtClean="0"/>
              <a:t>Do you have additional questions right now?</a:t>
            </a:r>
          </a:p>
        </p:txBody>
      </p:sp>
      <p:sp>
        <p:nvSpPr>
          <p:cNvPr id="4" name="Slide Number Placeholder 3"/>
          <p:cNvSpPr>
            <a:spLocks noGrp="1"/>
          </p:cNvSpPr>
          <p:nvPr>
            <p:ph type="sldNum" sz="quarter" idx="12"/>
          </p:nvPr>
        </p:nvSpPr>
        <p:spPr/>
        <p:txBody>
          <a:bodyPr/>
          <a:lstStyle/>
          <a:p>
            <a:fld id="{BDDF8143-BA88-40F3-AAF3-81F2D5E81EBB}" type="slidenum">
              <a:rPr lang="en-US" smtClean="0"/>
              <a:pPr/>
              <a:t>64</a:t>
            </a:fld>
            <a:endParaRPr lang="en-US" dirty="0"/>
          </a:p>
        </p:txBody>
      </p:sp>
      <p:pic>
        <p:nvPicPr>
          <p:cNvPr id="152578" name="Picture 2" descr="C:\Users\Heath McGregor\AppData\Local\Microsoft\Windows\Temporary Internet Files\Content.IE5\7MT9TXVO\MP900321209[1].jpg"/>
          <p:cNvPicPr>
            <a:picLocks noChangeAspect="1" noChangeArrowheads="1"/>
          </p:cNvPicPr>
          <p:nvPr/>
        </p:nvPicPr>
        <p:blipFill>
          <a:blip r:embed="rId3" cstate="print"/>
          <a:srcRect/>
          <a:stretch>
            <a:fillRect/>
          </a:stretch>
        </p:blipFill>
        <p:spPr bwMode="auto">
          <a:xfrm>
            <a:off x="6385560" y="1334642"/>
            <a:ext cx="2554288" cy="3581400"/>
          </a:xfrm>
          <a:prstGeom prst="rect">
            <a:avLst/>
          </a:prstGeom>
          <a:noFill/>
          <a:ln>
            <a:solidFill>
              <a:schemeClr val="tx1">
                <a:lumMod val="50000"/>
                <a:lumOff val="50000"/>
              </a:schemeClr>
            </a:solidFill>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p:cNvSpPr>
            <a:spLocks noGrp="1"/>
          </p:cNvSpPr>
          <p:nvPr>
            <p:ph type="title"/>
          </p:nvPr>
        </p:nvSpPr>
        <p:spPr>
          <a:xfrm>
            <a:off x="381000" y="230188"/>
            <a:ext cx="8382000" cy="775139"/>
          </a:xfrm>
        </p:spPr>
        <p:txBody>
          <a:bodyPr>
            <a:normAutofit/>
          </a:bodyPr>
          <a:lstStyle/>
          <a:p>
            <a:r>
              <a:rPr lang="en-US" sz="4000" dirty="0" smtClean="0"/>
              <a:t>Finding Relationships</a:t>
            </a:r>
          </a:p>
        </p:txBody>
      </p:sp>
      <p:sp>
        <p:nvSpPr>
          <p:cNvPr id="6" name="Text Placeholder 5"/>
          <p:cNvSpPr>
            <a:spLocks noGrp="1"/>
          </p:cNvSpPr>
          <p:nvPr>
            <p:ph type="body" sz="quarter" idx="10"/>
          </p:nvPr>
        </p:nvSpPr>
        <p:spPr/>
        <p:txBody>
          <a:bodyPr/>
          <a:lstStyle/>
          <a:p>
            <a:endParaRPr lang="en-US"/>
          </a:p>
        </p:txBody>
      </p:sp>
      <p:sp>
        <p:nvSpPr>
          <p:cNvPr id="4" name="Slide Number Placeholder 3"/>
          <p:cNvSpPr>
            <a:spLocks noGrp="1"/>
          </p:cNvSpPr>
          <p:nvPr>
            <p:ph type="sldNum" sz="quarter" idx="12"/>
          </p:nvPr>
        </p:nvSpPr>
        <p:spPr/>
        <p:txBody>
          <a:bodyPr/>
          <a:lstStyle/>
          <a:p>
            <a:fld id="{079D3A7B-697A-408B-9365-72BDEE88C33E}" type="slidenum">
              <a:rPr lang="en-US" smtClean="0"/>
              <a:pPr/>
              <a:t>65</a:t>
            </a:fld>
            <a:endParaRPr lang="en-US" dirty="0"/>
          </a:p>
        </p:txBody>
      </p:sp>
      <p:pic>
        <p:nvPicPr>
          <p:cNvPr id="151554" name="Picture 2" descr="http://www.readtennessee.org/sites/www/Uploads/images/Math/Mathematical%20Practices.jpg"/>
          <p:cNvPicPr>
            <a:picLocks noChangeAspect="1" noChangeArrowheads="1"/>
          </p:cNvPicPr>
          <p:nvPr/>
        </p:nvPicPr>
        <p:blipFill>
          <a:blip r:embed="rId3" cstate="print"/>
          <a:srcRect/>
          <a:stretch>
            <a:fillRect/>
          </a:stretch>
        </p:blipFill>
        <p:spPr bwMode="auto">
          <a:xfrm>
            <a:off x="381000" y="1203959"/>
            <a:ext cx="8382000" cy="4458330"/>
          </a:xfrm>
          <a:prstGeom prst="rect">
            <a:avLst/>
          </a:prstGeom>
          <a:noFill/>
          <a:ln>
            <a:solidFill>
              <a:schemeClr val="bg2">
                <a:lumMod val="65000"/>
              </a:schemeClr>
            </a:solidFill>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smtClean="0"/>
              <a:t>Bon Appétit</a:t>
            </a:r>
            <a:endParaRPr lang="en-US" dirty="0" smtClean="0"/>
          </a:p>
        </p:txBody>
      </p:sp>
      <p:sp>
        <p:nvSpPr>
          <p:cNvPr id="5" name="Slide Number Placeholder 4"/>
          <p:cNvSpPr>
            <a:spLocks noGrp="1"/>
          </p:cNvSpPr>
          <p:nvPr>
            <p:ph type="sldNum" sz="quarter" idx="12"/>
          </p:nvPr>
        </p:nvSpPr>
        <p:spPr/>
        <p:txBody>
          <a:bodyPr/>
          <a:lstStyle/>
          <a:p>
            <a:fld id="{8D79BE21-F712-4A53-802B-F850200F0AA7}" type="slidenum">
              <a:rPr lang="en-US" smtClean="0"/>
              <a:pPr/>
              <a:t>66</a:t>
            </a:fld>
            <a:endParaRPr lang="en-US"/>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 xmlns:a14="http://schemas.microsoft.com/office/drawing/2010/main">
                  <a14:imgLayer r:embed="rId4">
                    <a14:imgEffect>
                      <a14:backgroundRemoval t="10000" b="90000" l="10000" r="90000"/>
                    </a14:imgEffect>
                  </a14:imgLayer>
                </a14:imgProps>
              </a:ext>
            </a:extLst>
          </a:blip>
          <a:srcRect l="13574" r="6766"/>
          <a:stretch/>
        </p:blipFill>
        <p:spPr>
          <a:xfrm>
            <a:off x="3205163" y="1249363"/>
            <a:ext cx="4833937" cy="4038600"/>
          </a:xfrm>
        </p:spPr>
      </p:pic>
    </p:spTree>
    <p:extLst>
      <p:ext uri="{BB962C8B-B14F-4D97-AF65-F5344CB8AC3E}">
        <p14:creationId xmlns="" xmlns:p14="http://schemas.microsoft.com/office/powerpoint/2010/main" val="1141514556"/>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z="3600" dirty="0" smtClean="0"/>
              <a:t>Supporting Students to</a:t>
            </a:r>
            <a:br>
              <a:rPr lang="en-US" sz="3600" dirty="0" smtClean="0"/>
            </a:br>
            <a:r>
              <a:rPr lang="en-US" sz="3600" dirty="0" smtClean="0"/>
              <a:t>"Make sense of problems and persevere</a:t>
            </a:r>
            <a:br>
              <a:rPr lang="en-US" sz="3600" dirty="0" smtClean="0"/>
            </a:br>
            <a:r>
              <a:rPr lang="en-US" sz="3600" dirty="0" smtClean="0"/>
              <a:t> in solving them.”</a:t>
            </a:r>
          </a:p>
        </p:txBody>
      </p:sp>
      <p:sp>
        <p:nvSpPr>
          <p:cNvPr id="7" name="Text Placeholder 6"/>
          <p:cNvSpPr>
            <a:spLocks noGrp="1"/>
          </p:cNvSpPr>
          <p:nvPr>
            <p:ph type="body" idx="1"/>
          </p:nvPr>
        </p:nvSpPr>
        <p:spPr/>
        <p:txBody>
          <a:bodyPr/>
          <a:lstStyle/>
          <a:p>
            <a:r>
              <a:rPr lang="en-US" dirty="0" smtClean="0"/>
              <a:t>Section 4</a:t>
            </a:r>
            <a:endParaRPr lang="en-US" dirty="0"/>
          </a:p>
        </p:txBody>
      </p:sp>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527634" y="2316507"/>
            <a:ext cx="1262044" cy="2143125"/>
          </a:xfrm>
          <a:prstGeom prst="rect">
            <a:avLst/>
          </a:prstGeom>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p:cNvSpPr>
            <a:spLocks noGrp="1"/>
          </p:cNvSpPr>
          <p:nvPr>
            <p:ph type="title"/>
          </p:nvPr>
        </p:nvSpPr>
        <p:spPr/>
        <p:txBody>
          <a:bodyPr>
            <a:normAutofit/>
          </a:bodyPr>
          <a:lstStyle/>
          <a:p>
            <a:r>
              <a:rPr lang="en-US" sz="4000" dirty="0" smtClean="0"/>
              <a:t>Two Machines, One Job</a:t>
            </a:r>
          </a:p>
        </p:txBody>
      </p:sp>
      <p:sp>
        <p:nvSpPr>
          <p:cNvPr id="4" name="Slide Number Placeholder 3"/>
          <p:cNvSpPr>
            <a:spLocks noGrp="1"/>
          </p:cNvSpPr>
          <p:nvPr>
            <p:ph type="sldNum" sz="quarter" idx="11"/>
          </p:nvPr>
        </p:nvSpPr>
        <p:spPr/>
        <p:txBody>
          <a:bodyPr/>
          <a:lstStyle/>
          <a:p>
            <a:fld id="{933E523B-432A-45A6-AB77-E8589D394005}" type="slidenum">
              <a:rPr lang="en-US" smtClean="0"/>
              <a:pPr/>
              <a:t>68</a:t>
            </a:fld>
            <a:endParaRPr lang="en-US" dirty="0"/>
          </a:p>
        </p:txBody>
      </p:sp>
      <p:sp>
        <p:nvSpPr>
          <p:cNvPr id="95236" name="Rectangle 1"/>
          <p:cNvSpPr>
            <a:spLocks noChangeArrowheads="1"/>
          </p:cNvSpPr>
          <p:nvPr/>
        </p:nvSpPr>
        <p:spPr bwMode="auto">
          <a:xfrm>
            <a:off x="438150" y="876300"/>
            <a:ext cx="7277100" cy="3970318"/>
          </a:xfrm>
          <a:prstGeom prst="rect">
            <a:avLst/>
          </a:prstGeom>
          <a:noFill/>
          <a:ln w="9525">
            <a:noFill/>
            <a:miter lim="800000"/>
            <a:headEnd/>
            <a:tailEnd/>
          </a:ln>
        </p:spPr>
        <p:txBody>
          <a:bodyPr wrap="square">
            <a:spAutoFit/>
          </a:bodyPr>
          <a:lstStyle/>
          <a:p>
            <a:pPr fontAlgn="base">
              <a:spcBef>
                <a:spcPct val="0"/>
              </a:spcBef>
              <a:spcAft>
                <a:spcPct val="0"/>
              </a:spcAft>
            </a:pPr>
            <a:r>
              <a:rPr lang="en-US" sz="2800" dirty="0">
                <a:solidFill>
                  <a:prstClr val="black"/>
                </a:solidFill>
                <a:latin typeface="Arial" pitchFamily="34" charset="0"/>
              </a:rPr>
              <a:t>Ron’s Recycle Shop was started when Ron bought a used paper-shredding machine. Business was good, so Ron bought a new shredding </a:t>
            </a:r>
            <a:r>
              <a:rPr lang="en-US" sz="2800" dirty="0" smtClean="0">
                <a:solidFill>
                  <a:prstClr val="black"/>
                </a:solidFill>
                <a:latin typeface="Arial" pitchFamily="34" charset="0"/>
              </a:rPr>
              <a:t>machine. The </a:t>
            </a:r>
            <a:r>
              <a:rPr lang="en-US" sz="2800" dirty="0">
                <a:solidFill>
                  <a:prstClr val="black"/>
                </a:solidFill>
                <a:latin typeface="Arial" pitchFamily="34" charset="0"/>
              </a:rPr>
              <a:t>old machine could shred a truckload of paper in 4 </a:t>
            </a:r>
            <a:r>
              <a:rPr lang="en-US" sz="2800" dirty="0" smtClean="0">
                <a:solidFill>
                  <a:prstClr val="black"/>
                </a:solidFill>
                <a:latin typeface="Arial" pitchFamily="34" charset="0"/>
              </a:rPr>
              <a:t>hours. The </a:t>
            </a:r>
            <a:r>
              <a:rPr lang="en-US" sz="2800" dirty="0">
                <a:solidFill>
                  <a:prstClr val="black"/>
                </a:solidFill>
                <a:latin typeface="Arial" pitchFamily="34" charset="0"/>
              </a:rPr>
              <a:t>new machine could shred the same truckload in only 2 hours. How long will it take to shred a truckload of paper if Ron runs both shredders at the same time? </a:t>
            </a:r>
          </a:p>
        </p:txBody>
      </p:sp>
      <p:pic>
        <p:nvPicPr>
          <p:cNvPr id="95237" name="Picture 4" descr="discussion 2.png"/>
          <p:cNvPicPr>
            <a:picLocks noChangeAspect="1" noChangeArrowheads="1"/>
          </p:cNvPicPr>
          <p:nvPr/>
        </p:nvPicPr>
        <p:blipFill>
          <a:blip r:embed="rId3" cstate="print"/>
          <a:srcRect/>
          <a:stretch>
            <a:fillRect/>
          </a:stretch>
        </p:blipFill>
        <p:spPr bwMode="auto">
          <a:xfrm>
            <a:off x="7219950" y="3990975"/>
            <a:ext cx="1600200" cy="1524000"/>
          </a:xfrm>
          <a:prstGeom prst="rect">
            <a:avLst/>
          </a:prstGeom>
          <a:noFill/>
          <a:ln w="9525">
            <a:noFill/>
            <a:miter lim="800000"/>
            <a:headEnd/>
            <a:tailEnd/>
          </a:ln>
        </p:spPr>
      </p:pic>
      <p:grpSp>
        <p:nvGrpSpPr>
          <p:cNvPr id="2" name="Group 5"/>
          <p:cNvGrpSpPr>
            <a:grpSpLocks/>
          </p:cNvGrpSpPr>
          <p:nvPr/>
        </p:nvGrpSpPr>
        <p:grpSpPr bwMode="auto">
          <a:xfrm>
            <a:off x="152400" y="4819650"/>
            <a:ext cx="1866900" cy="1010412"/>
            <a:chOff x="4324350" y="4838700"/>
            <a:chExt cx="1866900" cy="1010412"/>
          </a:xfrm>
        </p:grpSpPr>
        <p:pic>
          <p:nvPicPr>
            <p:cNvPr id="95239" name="Picture 6" descr="participant guide call out.png"/>
            <p:cNvPicPr>
              <a:picLocks noChangeAspect="1" noChangeArrowheads="1"/>
            </p:cNvPicPr>
            <p:nvPr/>
          </p:nvPicPr>
          <p:blipFill>
            <a:blip r:embed="rId4" cstate="print"/>
            <a:srcRect/>
            <a:stretch>
              <a:fillRect/>
            </a:stretch>
          </p:blipFill>
          <p:spPr bwMode="auto">
            <a:xfrm>
              <a:off x="4800600" y="4838700"/>
              <a:ext cx="932688" cy="1010412"/>
            </a:xfrm>
            <a:prstGeom prst="rect">
              <a:avLst/>
            </a:prstGeom>
            <a:noFill/>
            <a:ln w="9525">
              <a:noFill/>
              <a:miter lim="800000"/>
              <a:headEnd/>
              <a:tailEnd/>
            </a:ln>
          </p:spPr>
        </p:pic>
        <p:sp>
          <p:nvSpPr>
            <p:cNvPr id="95240" name="TextBox 7"/>
            <p:cNvSpPr txBox="1">
              <a:spLocks noChangeArrowheads="1"/>
            </p:cNvSpPr>
            <p:nvPr/>
          </p:nvSpPr>
          <p:spPr bwMode="auto">
            <a:xfrm>
              <a:off x="4324350" y="4840069"/>
              <a:ext cx="1866900" cy="415498"/>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100" dirty="0" smtClean="0">
                  <a:solidFill>
                    <a:prstClr val="black"/>
                  </a:solidFill>
                </a:rPr>
                <a:t>Page 21</a:t>
              </a:r>
              <a:endParaRPr lang="en-US" sz="2100" dirty="0">
                <a:solidFill>
                  <a:prstClr val="black"/>
                </a:solidFill>
              </a:endParaRPr>
            </a:p>
          </p:txBody>
        </p:sp>
      </p:grpSp>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p:txBody>
          <a:bodyPr>
            <a:noAutofit/>
          </a:bodyPr>
          <a:lstStyle/>
          <a:p>
            <a:r>
              <a:rPr lang="en-US" sz="4000" dirty="0" smtClean="0"/>
              <a:t>Classroom Environment that Supports Perseverance</a:t>
            </a:r>
          </a:p>
        </p:txBody>
      </p:sp>
      <p:sp>
        <p:nvSpPr>
          <p:cNvPr id="4" name="Slide Number Placeholder 3"/>
          <p:cNvSpPr>
            <a:spLocks noGrp="1"/>
          </p:cNvSpPr>
          <p:nvPr>
            <p:ph type="sldNum" sz="quarter" idx="12"/>
          </p:nvPr>
        </p:nvSpPr>
        <p:spPr/>
        <p:txBody>
          <a:bodyPr/>
          <a:lstStyle/>
          <a:p>
            <a:fld id="{6467848A-4249-4467-AF09-B15D2A6EEBC9}" type="slidenum">
              <a:rPr lang="en-US" smtClean="0"/>
              <a:pPr/>
              <a:t>69</a:t>
            </a:fld>
            <a:endParaRPr lang="en-US" dirty="0"/>
          </a:p>
        </p:txBody>
      </p:sp>
      <p:sp>
        <p:nvSpPr>
          <p:cNvPr id="2" name="Rectangle 1"/>
          <p:cNvSpPr/>
          <p:nvPr/>
        </p:nvSpPr>
        <p:spPr>
          <a:xfrm>
            <a:off x="1276350" y="1790700"/>
            <a:ext cx="6934200" cy="2062103"/>
          </a:xfrm>
          <a:prstGeom prst="rect">
            <a:avLst/>
          </a:prstGeom>
        </p:spPr>
        <p:txBody>
          <a:bodyPr>
            <a:spAutoFit/>
          </a:bodyPr>
          <a:lstStyle/>
          <a:p>
            <a:pPr fontAlgn="base">
              <a:spcBef>
                <a:spcPct val="0"/>
              </a:spcBef>
              <a:spcAft>
                <a:spcPct val="0"/>
              </a:spcAft>
              <a:defRPr/>
            </a:pPr>
            <a:r>
              <a:rPr lang="en-US" sz="3200" dirty="0" smtClean="0"/>
              <a:t>Describe the elements of a classroom environment that need to be present in order for students to feel comfortable struggling with problems.</a:t>
            </a:r>
            <a:endParaRPr lang="en-US" sz="3200" dirty="0"/>
          </a:p>
        </p:txBody>
      </p:sp>
      <p:sp>
        <p:nvSpPr>
          <p:cNvPr id="3" name="Footer Placeholder 2"/>
          <p:cNvSpPr>
            <a:spLocks noGrp="1"/>
          </p:cNvSpPr>
          <p:nvPr>
            <p:ph type="ftr" sz="quarter" idx="11"/>
          </p:nvPr>
        </p:nvSpPr>
        <p:spPr/>
        <p:txBody>
          <a:bodyPr/>
          <a:lstStyle/>
          <a:p>
            <a:r>
              <a:rPr lang="en-US" smtClean="0"/>
              <a:t> </a:t>
            </a:r>
            <a:endParaRPr lang="en-US" dirty="0"/>
          </a:p>
        </p:txBody>
      </p:sp>
      <p:pic>
        <p:nvPicPr>
          <p:cNvPr id="7" name="Picture 6" descr="participant guide call out.png"/>
          <p:cNvPicPr>
            <a:picLocks noChangeAspect="1" noChangeArrowheads="1"/>
          </p:cNvPicPr>
          <p:nvPr/>
        </p:nvPicPr>
        <p:blipFill>
          <a:blip r:embed="rId3" cstate="print"/>
          <a:srcRect/>
          <a:stretch>
            <a:fillRect/>
          </a:stretch>
        </p:blipFill>
        <p:spPr bwMode="auto">
          <a:xfrm>
            <a:off x="872490" y="4950235"/>
            <a:ext cx="914400" cy="990600"/>
          </a:xfrm>
          <a:prstGeom prst="rect">
            <a:avLst/>
          </a:prstGeom>
          <a:noFill/>
          <a:ln w="9525">
            <a:noFill/>
            <a:miter lim="800000"/>
            <a:headEnd/>
            <a:tailEnd/>
          </a:ln>
        </p:spPr>
      </p:pic>
      <p:sp>
        <p:nvSpPr>
          <p:cNvPr id="8" name="TextBox 7"/>
          <p:cNvSpPr txBox="1">
            <a:spLocks noChangeArrowheads="1"/>
          </p:cNvSpPr>
          <p:nvPr/>
        </p:nvSpPr>
        <p:spPr bwMode="auto">
          <a:xfrm>
            <a:off x="548640" y="5010560"/>
            <a:ext cx="1600200" cy="646331"/>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smtClean="0">
                <a:solidFill>
                  <a:prstClr val="black"/>
                </a:solidFill>
              </a:rPr>
              <a:t>Page 27</a:t>
            </a:r>
            <a:endParaRPr lang="en-US" sz="2000" dirty="0">
              <a:solidFill>
                <a:prstClr val="black"/>
              </a:solidFill>
            </a:endParaRPr>
          </a:p>
          <a:p>
            <a:pPr algn="ctr" fontAlgn="base">
              <a:spcBef>
                <a:spcPct val="0"/>
              </a:spcBef>
              <a:spcAft>
                <a:spcPct val="0"/>
              </a:spcAft>
            </a:pPr>
            <a:endParaRPr lang="en-US" sz="1600" dirty="0">
              <a:solidFill>
                <a:prstClr val="black"/>
              </a:solidFill>
              <a:latin typeface="Arial" pitchFamily="34" charset="0"/>
            </a:endParaRPr>
          </a:p>
        </p:txBody>
      </p:sp>
      <p:pic>
        <p:nvPicPr>
          <p:cNvPr id="9" name="Picture 8"/>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6948506" y="3240557"/>
            <a:ext cx="1262044" cy="2143125"/>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triped Right Arrow 13"/>
          <p:cNvSpPr/>
          <p:nvPr/>
        </p:nvSpPr>
        <p:spPr>
          <a:xfrm rot="10800000">
            <a:off x="2667000" y="2971800"/>
            <a:ext cx="6477000" cy="23622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Striped Right Arrow 12"/>
          <p:cNvSpPr/>
          <p:nvPr/>
        </p:nvSpPr>
        <p:spPr>
          <a:xfrm>
            <a:off x="30480" y="1234440"/>
            <a:ext cx="6477000" cy="19050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lide Number Placeholder 5"/>
          <p:cNvSpPr>
            <a:spLocks noGrp="1"/>
          </p:cNvSpPr>
          <p:nvPr>
            <p:ph type="sldNum" sz="quarter" idx="11"/>
          </p:nvPr>
        </p:nvSpPr>
        <p:spPr/>
        <p:txBody>
          <a:bodyPr/>
          <a:lstStyle>
            <a:lvl1pPr>
              <a:defRPr/>
            </a:lvl1pPr>
          </a:lstStyle>
          <a:p>
            <a:fld id="{D5135FFD-1A0F-4531-9FAA-7D0D7D00BCB5}" type="slidenum">
              <a:rPr lang="en-US" smtClean="0"/>
              <a:pPr/>
              <a:t>7</a:t>
            </a:fld>
            <a:endParaRPr lang="en-US" dirty="0"/>
          </a:p>
        </p:txBody>
      </p:sp>
      <p:sp>
        <p:nvSpPr>
          <p:cNvPr id="33796" name="Text Placeholder 5"/>
          <p:cNvSpPr>
            <a:spLocks noGrp="1"/>
          </p:cNvSpPr>
          <p:nvPr>
            <p:ph idx="4294967295"/>
          </p:nvPr>
        </p:nvSpPr>
        <p:spPr>
          <a:xfrm>
            <a:off x="603504" y="1817941"/>
            <a:ext cx="8153400" cy="1551194"/>
          </a:xfrm>
        </p:spPr>
        <p:txBody>
          <a:bodyPr/>
          <a:lstStyle/>
          <a:p>
            <a:pPr>
              <a:buFont typeface="Arial" pitchFamily="34" charset="0"/>
              <a:buNone/>
            </a:pPr>
            <a:r>
              <a:rPr lang="en-US" sz="2400" b="1" dirty="0" smtClean="0">
                <a:solidFill>
                  <a:schemeClr val="bg1"/>
                </a:solidFill>
              </a:rPr>
              <a:t>Discuss: </a:t>
            </a:r>
            <a:r>
              <a:rPr lang="en-US" sz="2400" dirty="0" smtClean="0">
                <a:solidFill>
                  <a:schemeClr val="bg1"/>
                </a:solidFill>
              </a:rPr>
              <a:t>What do you know about the</a:t>
            </a:r>
          </a:p>
          <a:p>
            <a:pPr>
              <a:buFont typeface="Arial" pitchFamily="34" charset="0"/>
              <a:buNone/>
            </a:pPr>
            <a:r>
              <a:rPr lang="en-US" sz="2400" dirty="0" smtClean="0">
                <a:solidFill>
                  <a:schemeClr val="bg1"/>
                </a:solidFill>
              </a:rPr>
              <a:t> CCS-Math?</a:t>
            </a:r>
          </a:p>
          <a:p>
            <a:pPr>
              <a:buFont typeface="Arial" pitchFamily="34" charset="0"/>
              <a:buNone/>
            </a:pPr>
            <a:endParaRPr lang="en-US" sz="2400" dirty="0" smtClean="0">
              <a:solidFill>
                <a:schemeClr val="tx1"/>
              </a:solidFill>
            </a:endParaRPr>
          </a:p>
          <a:p>
            <a:pPr algn="ctr">
              <a:buFont typeface="Arial" pitchFamily="34" charset="0"/>
              <a:buNone/>
            </a:pPr>
            <a:endParaRPr lang="en-US" sz="2400" i="1" dirty="0" smtClean="0">
              <a:solidFill>
                <a:schemeClr val="tx1"/>
              </a:solidFill>
              <a:hlinkClick r:id="rId3"/>
            </a:endParaRPr>
          </a:p>
        </p:txBody>
      </p:sp>
      <p:sp>
        <p:nvSpPr>
          <p:cNvPr id="33797" name="Title 1"/>
          <p:cNvSpPr>
            <a:spLocks noGrp="1"/>
          </p:cNvSpPr>
          <p:nvPr>
            <p:ph type="title" idx="4294967295"/>
          </p:nvPr>
        </p:nvSpPr>
        <p:spPr>
          <a:xfrm>
            <a:off x="137160" y="563563"/>
            <a:ext cx="6858000" cy="664797"/>
          </a:xfrm>
        </p:spPr>
        <p:txBody>
          <a:bodyPr/>
          <a:lstStyle/>
          <a:p>
            <a:r>
              <a:rPr dirty="0" smtClean="0"/>
              <a:t>What do we know?</a:t>
            </a:r>
          </a:p>
        </p:txBody>
      </p:sp>
      <p:sp>
        <p:nvSpPr>
          <p:cNvPr id="12" name="Text Placeholder 5"/>
          <p:cNvSpPr txBox="1">
            <a:spLocks/>
          </p:cNvSpPr>
          <p:nvPr/>
        </p:nvSpPr>
        <p:spPr bwMode="auto">
          <a:xfrm>
            <a:off x="3159252" y="3576072"/>
            <a:ext cx="5791200" cy="1524000"/>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defRPr/>
            </a:pPr>
            <a:r>
              <a:rPr lang="en-US" sz="2400" dirty="0">
                <a:solidFill>
                  <a:prstClr val="white"/>
                </a:solidFill>
              </a:rPr>
              <a:t>	</a:t>
            </a:r>
            <a:r>
              <a:rPr lang="en-US" sz="2400" b="1" dirty="0">
                <a:solidFill>
                  <a:prstClr val="white"/>
                </a:solidFill>
              </a:rPr>
              <a:t>Discuss: </a:t>
            </a:r>
            <a:r>
              <a:rPr lang="en-US" sz="2400" dirty="0" smtClean="0">
                <a:solidFill>
                  <a:prstClr val="white"/>
                </a:solidFill>
              </a:rPr>
              <a:t>How is what you know about the CCS-Math different from what you know about past instruction in mathematics?</a:t>
            </a:r>
            <a:endParaRPr lang="en-US" sz="2400" dirty="0">
              <a:solidFill>
                <a:prstClr val="white"/>
              </a:solidFill>
            </a:endParaRPr>
          </a:p>
          <a:p>
            <a:pPr marL="342900" indent="-342900" fontAlgn="base">
              <a:spcBef>
                <a:spcPct val="20000"/>
              </a:spcBef>
              <a:spcAft>
                <a:spcPct val="0"/>
              </a:spcAft>
              <a:buFont typeface="Arial" charset="0"/>
              <a:buNone/>
              <a:defRPr/>
            </a:pPr>
            <a:endParaRPr lang="en-US" sz="2400" dirty="0">
              <a:solidFill>
                <a:prstClr val="black"/>
              </a:solidFill>
            </a:endParaRPr>
          </a:p>
          <a:p>
            <a:pPr marL="342900" indent="-342900" algn="ctr" fontAlgn="base">
              <a:spcBef>
                <a:spcPct val="20000"/>
              </a:spcBef>
              <a:spcAft>
                <a:spcPct val="0"/>
              </a:spcAft>
              <a:buFont typeface="Arial" charset="0"/>
              <a:buNone/>
              <a:defRPr/>
            </a:pPr>
            <a:endParaRPr lang="en-US" sz="2400" i="1" dirty="0">
              <a:solidFill>
                <a:prstClr val="black"/>
              </a:solidFill>
              <a:hlinkClick r:id="rId3"/>
            </a:endParaRPr>
          </a:p>
        </p:txBody>
      </p:sp>
      <p:pic>
        <p:nvPicPr>
          <p:cNvPr id="15" name="Picture 10" descr="discussion 2.png"/>
          <p:cNvPicPr>
            <a:picLocks noChangeAspect="1" noChangeArrowheads="1"/>
          </p:cNvPicPr>
          <p:nvPr/>
        </p:nvPicPr>
        <p:blipFill>
          <a:blip r:embed="rId4" cstate="print"/>
          <a:srcRect/>
          <a:stretch>
            <a:fillRect/>
          </a:stretch>
        </p:blipFill>
        <p:spPr bwMode="auto">
          <a:xfrm>
            <a:off x="6781800" y="1524000"/>
            <a:ext cx="1600200" cy="1524000"/>
          </a:xfrm>
          <a:prstGeom prst="rect">
            <a:avLst/>
          </a:prstGeom>
          <a:noFill/>
          <a:ln w="9525">
            <a:noFill/>
            <a:miter lim="800000"/>
            <a:headEnd/>
            <a:tailEnd/>
          </a:ln>
        </p:spPr>
      </p:pic>
      <p:graphicFrame>
        <p:nvGraphicFramePr>
          <p:cNvPr id="16" name="Diagram 15"/>
          <p:cNvGraphicFramePr/>
          <p:nvPr/>
        </p:nvGraphicFramePr>
        <p:xfrm>
          <a:off x="0" y="3505200"/>
          <a:ext cx="2590800" cy="187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Attending to Precision in </a:t>
            </a:r>
            <a:br>
              <a:rPr lang="en-US" dirty="0" smtClean="0"/>
            </a:br>
            <a:r>
              <a:rPr lang="en-US" dirty="0" smtClean="0"/>
              <a:t>Every Lesson</a:t>
            </a:r>
          </a:p>
        </p:txBody>
      </p:sp>
      <p:sp>
        <p:nvSpPr>
          <p:cNvPr id="7" name="Text Placeholder 6"/>
          <p:cNvSpPr>
            <a:spLocks noGrp="1"/>
          </p:cNvSpPr>
          <p:nvPr>
            <p:ph type="body" idx="1"/>
          </p:nvPr>
        </p:nvSpPr>
        <p:spPr/>
        <p:txBody>
          <a:bodyPr/>
          <a:lstStyle/>
          <a:p>
            <a:r>
              <a:rPr lang="en-US" smtClean="0"/>
              <a:t>Section 5</a:t>
            </a:r>
            <a:endParaRPr lang="en-US" dirty="0"/>
          </a:p>
        </p:txBody>
      </p:sp>
      <p:sp>
        <p:nvSpPr>
          <p:cNvPr id="6" name="Slide Number Placeholder 5"/>
          <p:cNvSpPr>
            <a:spLocks noGrp="1"/>
          </p:cNvSpPr>
          <p:nvPr>
            <p:ph type="sldNum" sz="quarter" idx="12"/>
          </p:nvPr>
        </p:nvSpPr>
        <p:spPr/>
        <p:txBody>
          <a:bodyPr/>
          <a:lstStyle/>
          <a:p>
            <a:fld id="{FE5848D7-388A-4B96-9685-F153F1A674E1}" type="slidenum">
              <a:rPr lang="en-US" smtClean="0"/>
              <a:pPr/>
              <a:t>70</a:t>
            </a:fld>
            <a:endParaRPr lang="en-US" dirty="0"/>
          </a:p>
        </p:txBody>
      </p:sp>
      <p:pic>
        <p:nvPicPr>
          <p:cNvPr id="9" name="Picture 6" descr="participant guide call out.png"/>
          <p:cNvPicPr>
            <a:picLocks noChangeAspect="1" noChangeArrowheads="1"/>
          </p:cNvPicPr>
          <p:nvPr/>
        </p:nvPicPr>
        <p:blipFill>
          <a:blip r:embed="rId3" cstate="print"/>
          <a:srcRect/>
          <a:stretch>
            <a:fillRect/>
          </a:stretch>
        </p:blipFill>
        <p:spPr bwMode="auto">
          <a:xfrm>
            <a:off x="1047750" y="4838700"/>
            <a:ext cx="932688" cy="1010412"/>
          </a:xfrm>
          <a:prstGeom prst="rect">
            <a:avLst/>
          </a:prstGeom>
          <a:noFill/>
          <a:ln w="9525">
            <a:noFill/>
            <a:miter lim="800000"/>
            <a:headEnd/>
            <a:tailEnd/>
          </a:ln>
        </p:spPr>
      </p:pic>
      <p:sp>
        <p:nvSpPr>
          <p:cNvPr id="8" name="TextBox 7"/>
          <p:cNvSpPr txBox="1">
            <a:spLocks noChangeArrowheads="1"/>
          </p:cNvSpPr>
          <p:nvPr/>
        </p:nvSpPr>
        <p:spPr bwMode="auto">
          <a:xfrm>
            <a:off x="590550" y="4801969"/>
            <a:ext cx="1866900" cy="415498"/>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dirty="0" smtClean="0">
                <a:solidFill>
                  <a:prstClr val="black"/>
                </a:solidFill>
              </a:rPr>
              <a:t>Page 29</a:t>
            </a:r>
            <a:endParaRPr lang="en-US" sz="2000"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38150" y="247650"/>
            <a:ext cx="8172450" cy="886588"/>
          </a:xfrm>
        </p:spPr>
        <p:txBody>
          <a:bodyPr/>
          <a:lstStyle/>
          <a:p>
            <a:r>
              <a:rPr lang="en-US" dirty="0" smtClean="0"/>
              <a:t>Let’s Observe</a:t>
            </a:r>
            <a:endParaRPr lang="en-US" dirty="0"/>
          </a:p>
        </p:txBody>
      </p:sp>
      <p:sp>
        <p:nvSpPr>
          <p:cNvPr id="4" name="Slide Number Placeholder 3"/>
          <p:cNvSpPr>
            <a:spLocks noGrp="1"/>
          </p:cNvSpPr>
          <p:nvPr>
            <p:ph type="sldNum" sz="quarter" idx="12"/>
          </p:nvPr>
        </p:nvSpPr>
        <p:spPr/>
        <p:txBody>
          <a:bodyPr/>
          <a:lstStyle/>
          <a:p>
            <a:fld id="{81F70349-6A6A-4DA2-AB03-F72A7FF55006}" type="slidenum">
              <a:rPr lang="en-US" smtClean="0"/>
              <a:pPr/>
              <a:t>71</a:t>
            </a:fld>
            <a:endParaRPr lang="en-US" dirty="0"/>
          </a:p>
        </p:txBody>
      </p:sp>
      <p:pic>
        <p:nvPicPr>
          <p:cNvPr id="5" name="Picture 4"/>
          <p:cNvPicPr/>
          <p:nvPr/>
        </p:nvPicPr>
        <p:blipFill>
          <a:blip r:embed="rId3" cstate="print"/>
          <a:srcRect l="20065" t="9535" r="35922" b="36279"/>
          <a:stretch>
            <a:fillRect/>
          </a:stretch>
        </p:blipFill>
        <p:spPr bwMode="auto">
          <a:xfrm>
            <a:off x="857250" y="1043427"/>
            <a:ext cx="4770120" cy="3719073"/>
          </a:xfrm>
          <a:prstGeom prst="rect">
            <a:avLst/>
          </a:prstGeom>
          <a:ln w="38100" cap="sq">
            <a:solidFill>
              <a:schemeClr val="tx1">
                <a:lumMod val="50000"/>
                <a:lumOff val="50000"/>
              </a:schemeClr>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857250" y="5124450"/>
            <a:ext cx="7467600" cy="923330"/>
          </a:xfrm>
          <a:prstGeom prst="rect">
            <a:avLst/>
          </a:prstGeom>
          <a:noFill/>
        </p:spPr>
        <p:txBody>
          <a:bodyPr wrap="square" rtlCol="0">
            <a:spAutoFit/>
          </a:bodyPr>
          <a:lstStyle/>
          <a:p>
            <a:pPr fontAlgn="base">
              <a:spcBef>
                <a:spcPct val="0"/>
              </a:spcBef>
              <a:spcAft>
                <a:spcPct val="0"/>
              </a:spcAft>
            </a:pPr>
            <a:endParaRPr lang="en-US" dirty="0" smtClean="0">
              <a:solidFill>
                <a:prstClr val="black"/>
              </a:solidFill>
            </a:endParaRPr>
          </a:p>
          <a:p>
            <a:pPr fontAlgn="base">
              <a:spcBef>
                <a:spcPct val="0"/>
              </a:spcBef>
              <a:spcAft>
                <a:spcPct val="0"/>
              </a:spcAft>
            </a:pPr>
            <a:r>
              <a:rPr lang="en-US" dirty="0" smtClean="0">
                <a:solidFill>
                  <a:prstClr val="black"/>
                </a:solidFill>
                <a:hlinkClick r:id="rId4"/>
              </a:rPr>
              <a:t>https://www.teachingchannel.org/videos/exploring-math-practice-standards</a:t>
            </a:r>
            <a:endParaRPr lang="en-US" dirty="0" smtClean="0">
              <a:solidFill>
                <a:prstClr val="black"/>
              </a:solidFill>
            </a:endParaRPr>
          </a:p>
          <a:p>
            <a:pPr fontAlgn="base">
              <a:spcBef>
                <a:spcPct val="0"/>
              </a:spcBef>
              <a:spcAft>
                <a:spcPct val="0"/>
              </a:spcAft>
            </a:pPr>
            <a:r>
              <a:rPr lang="en-US" dirty="0" smtClean="0">
                <a:solidFill>
                  <a:prstClr val="black"/>
                </a:solidFill>
              </a:rPr>
              <a:t> </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13" name="TextBox 12"/>
          <p:cNvSpPr txBox="1"/>
          <p:nvPr/>
        </p:nvSpPr>
        <p:spPr>
          <a:xfrm>
            <a:off x="1162050" y="4895850"/>
            <a:ext cx="5543550" cy="400110"/>
          </a:xfrm>
          <a:prstGeom prst="rect">
            <a:avLst/>
          </a:prstGeom>
          <a:noFill/>
        </p:spPr>
        <p:txBody>
          <a:bodyPr wrap="square" rtlCol="0">
            <a:spAutoFit/>
          </a:bodyPr>
          <a:lstStyle/>
          <a:p>
            <a:pPr algn="ctr"/>
            <a:r>
              <a:rPr lang="en-US" sz="2000" b="1" dirty="0" smtClean="0"/>
              <a:t>Exploring Math Practice Standards: Precision</a:t>
            </a:r>
            <a:endParaRPr lang="en-US" sz="2000" dirty="0"/>
          </a:p>
        </p:txBody>
      </p:sp>
      <p:pic>
        <p:nvPicPr>
          <p:cNvPr id="15" name="Picture 14"/>
          <p:cNvPicPr>
            <a:picLocks noChangeAspect="1"/>
          </p:cNvPicPr>
          <p:nvPr/>
        </p:nvPicPr>
        <p:blipFill rotWithShape="1">
          <a:blip r:embed="rId5" cstate="print">
            <a:extLst>
              <a:ext uri="{28A0092B-C50C-407E-A947-70E740481C1C}">
                <a14:useLocalDpi xmlns="" xmlns:a14="http://schemas.microsoft.com/office/drawing/2010/main" val="0"/>
              </a:ext>
            </a:extLst>
          </a:blip>
          <a:srcRect l="19747" r="21365"/>
          <a:stretch/>
        </p:blipFill>
        <p:spPr>
          <a:xfrm>
            <a:off x="6605606" y="1669401"/>
            <a:ext cx="1262044" cy="2143125"/>
          </a:xfrm>
          <a:prstGeom prst="rect">
            <a:avLst/>
          </a:prstGeom>
        </p:spPr>
      </p:pic>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eaLnBrk="1" fontAlgn="auto" hangingPunct="1">
              <a:spcBef>
                <a:spcPts val="0"/>
              </a:spcBef>
              <a:spcAft>
                <a:spcPts val="0"/>
              </a:spcAft>
              <a:defRPr/>
            </a:pPr>
            <a:endParaRPr lang="en-US" sz="1000" dirty="0">
              <a:solidFill>
                <a:schemeClr val="tx1">
                  <a:tint val="75000"/>
                </a:schemeClr>
              </a:solidFill>
              <a:latin typeface="+mn-lt"/>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7984" y="1341119"/>
            <a:ext cx="7232732" cy="4339639"/>
          </a:xfrm>
          <a:prstGeom prst="rect">
            <a:avLst/>
          </a:prstGeom>
        </p:spPr>
      </p:pic>
      <p:sp>
        <p:nvSpPr>
          <p:cNvPr id="79874" name="Title 2"/>
          <p:cNvSpPr>
            <a:spLocks noGrp="1"/>
          </p:cNvSpPr>
          <p:nvPr>
            <p:ph type="title"/>
          </p:nvPr>
        </p:nvSpPr>
        <p:spPr/>
        <p:txBody>
          <a:bodyPr/>
          <a:lstStyle/>
          <a:p>
            <a:r>
              <a:rPr lang="en-US" dirty="0" smtClean="0"/>
              <a:t>Let’s Take A Break…</a:t>
            </a:r>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72</a:t>
            </a:fld>
            <a:endParaRPr lang="en-US" dirty="0"/>
          </a:p>
        </p:txBody>
      </p:sp>
      <p:sp>
        <p:nvSpPr>
          <p:cNvPr id="79878"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Tree>
    <p:extLst>
      <p:ext uri="{BB962C8B-B14F-4D97-AF65-F5344CB8AC3E}">
        <p14:creationId xmlns="" xmlns:p14="http://schemas.microsoft.com/office/powerpoint/2010/main" val="1717577405"/>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dirty="0" smtClean="0"/>
              <a:t>Teaching with the Standards </a:t>
            </a:r>
            <a:br>
              <a:rPr lang="en-US" dirty="0" smtClean="0"/>
            </a:br>
            <a:r>
              <a:rPr lang="en-US" dirty="0" smtClean="0"/>
              <a:t>for Mathematical Practice</a:t>
            </a:r>
          </a:p>
        </p:txBody>
      </p:sp>
      <p:sp>
        <p:nvSpPr>
          <p:cNvPr id="7" name="Text Placeholder 6"/>
          <p:cNvSpPr>
            <a:spLocks noGrp="1"/>
          </p:cNvSpPr>
          <p:nvPr>
            <p:ph type="body" idx="1"/>
          </p:nvPr>
        </p:nvSpPr>
        <p:spPr/>
        <p:txBody>
          <a:bodyPr/>
          <a:lstStyle/>
          <a:p>
            <a:r>
              <a:rPr lang="en-US" smtClean="0"/>
              <a:t>Section 6</a:t>
            </a:r>
            <a:endParaRPr lang="en-US" dirty="0"/>
          </a:p>
        </p:txBody>
      </p:sp>
      <p:sp>
        <p:nvSpPr>
          <p:cNvPr id="6" name="Slide Number Placeholder 5"/>
          <p:cNvSpPr>
            <a:spLocks noGrp="1"/>
          </p:cNvSpPr>
          <p:nvPr>
            <p:ph type="sldNum" sz="quarter" idx="12"/>
          </p:nvPr>
        </p:nvSpPr>
        <p:spPr/>
        <p:txBody>
          <a:bodyPr/>
          <a:lstStyle/>
          <a:p>
            <a:fld id="{FE7EEC6F-2062-46D1-B797-7B4D5FD7AB78}" type="slidenum">
              <a:rPr lang="en-US" smtClean="0"/>
              <a:pPr/>
              <a:t>73</a:t>
            </a:fld>
            <a:endParaRPr lang="en-US" dirty="0"/>
          </a:p>
        </p:txBody>
      </p:sp>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500956" y="2031351"/>
            <a:ext cx="1262044" cy="2143125"/>
          </a:xfrm>
          <a:prstGeom prst="rect">
            <a:avLst/>
          </a:prstGeom>
        </p:spPr>
      </p:pic>
      <p:pic>
        <p:nvPicPr>
          <p:cNvPr id="8" name="Picture 5" descr="participant guide call out.png"/>
          <p:cNvPicPr>
            <a:picLocks noChangeAspect="1" noChangeArrowheads="1"/>
          </p:cNvPicPr>
          <p:nvPr/>
        </p:nvPicPr>
        <p:blipFill>
          <a:blip r:embed="rId4" cstate="print"/>
          <a:srcRect/>
          <a:stretch>
            <a:fillRect/>
          </a:stretch>
        </p:blipFill>
        <p:spPr bwMode="auto">
          <a:xfrm>
            <a:off x="819150" y="4838700"/>
            <a:ext cx="971550" cy="990600"/>
          </a:xfrm>
          <a:prstGeom prst="rect">
            <a:avLst/>
          </a:prstGeom>
          <a:noFill/>
          <a:ln w="9525">
            <a:noFill/>
            <a:miter lim="800000"/>
            <a:headEnd/>
            <a:tailEnd/>
          </a:ln>
        </p:spPr>
      </p:pic>
      <p:sp>
        <p:nvSpPr>
          <p:cNvPr id="9" name="Rectangle 6"/>
          <p:cNvSpPr>
            <a:spLocks noChangeArrowheads="1"/>
          </p:cNvSpPr>
          <p:nvPr/>
        </p:nvSpPr>
        <p:spPr bwMode="auto">
          <a:xfrm>
            <a:off x="742950" y="4914900"/>
            <a:ext cx="1104900" cy="415498"/>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100" dirty="0" smtClean="0">
                <a:solidFill>
                  <a:prstClr val="black"/>
                </a:solidFill>
              </a:rPr>
              <a:t>Page 31</a:t>
            </a:r>
            <a:endParaRPr lang="en-US" sz="2100"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rmAutofit/>
          </a:bodyPr>
          <a:lstStyle/>
          <a:p>
            <a:pPr defTabSz="914400" fontAlgn="base">
              <a:spcAft>
                <a:spcPct val="0"/>
              </a:spcAft>
              <a:defRPr/>
            </a:pPr>
            <a:r>
              <a:rPr lang="en-US" dirty="0" smtClean="0"/>
              <a:t>Asking Effective Questions</a:t>
            </a:r>
            <a:endParaRPr lang="en-US" dirty="0"/>
          </a:p>
        </p:txBody>
      </p:sp>
      <p:sp>
        <p:nvSpPr>
          <p:cNvPr id="3" name="Footer Placeholder 2"/>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2E8E9FDC-AE0E-4410-A07C-1E0513091AC6}" type="slidenum">
              <a:rPr lang="en-US" smtClean="0"/>
              <a:pPr/>
              <a:t>74</a:t>
            </a:fld>
            <a:endParaRPr lang="en-US" dirty="0"/>
          </a:p>
        </p:txBody>
      </p:sp>
      <p:sp>
        <p:nvSpPr>
          <p:cNvPr id="280577" name="Rectangle 1"/>
          <p:cNvSpPr>
            <a:spLocks noChangeArrowheads="1"/>
          </p:cNvSpPr>
          <p:nvPr/>
        </p:nvSpPr>
        <p:spPr bwMode="auto">
          <a:xfrm>
            <a:off x="400050" y="1172399"/>
            <a:ext cx="7980647" cy="2062103"/>
          </a:xfrm>
          <a:prstGeom prst="rect">
            <a:avLst/>
          </a:prstGeom>
          <a:noFill/>
          <a:ln w="9525">
            <a:noFill/>
            <a:miter lim="800000"/>
            <a:headEnd/>
            <a:tailEnd/>
          </a:ln>
          <a:effectLst/>
        </p:spPr>
        <p:txBody>
          <a:bodyPr wrap="none" anchor="ctr">
            <a:spAutoFit/>
          </a:bodyPr>
          <a:lstStyle/>
          <a:p>
            <a:pPr fontAlgn="base">
              <a:spcBef>
                <a:spcPct val="0"/>
              </a:spcBef>
              <a:spcAft>
                <a:spcPct val="0"/>
              </a:spcAft>
              <a:defRPr/>
            </a:pPr>
            <a:r>
              <a:rPr lang="en-US" sz="3200" dirty="0"/>
              <a:t>Well structured questions include three parts:</a:t>
            </a:r>
          </a:p>
          <a:p>
            <a:pPr fontAlgn="base">
              <a:spcBef>
                <a:spcPct val="0"/>
              </a:spcBef>
              <a:spcAft>
                <a:spcPct val="0"/>
              </a:spcAft>
              <a:defRPr/>
            </a:pPr>
            <a:r>
              <a:rPr lang="en-US" sz="3200" dirty="0"/>
              <a:t>1. </a:t>
            </a:r>
            <a:r>
              <a:rPr lang="en-US" sz="3200" dirty="0" smtClean="0"/>
              <a:t> An </a:t>
            </a:r>
            <a:r>
              <a:rPr lang="en-US" sz="3200" dirty="0"/>
              <a:t>invitation to think</a:t>
            </a:r>
          </a:p>
          <a:p>
            <a:pPr fontAlgn="base">
              <a:spcBef>
                <a:spcPct val="0"/>
              </a:spcBef>
              <a:spcAft>
                <a:spcPct val="0"/>
              </a:spcAft>
              <a:defRPr/>
            </a:pPr>
            <a:r>
              <a:rPr lang="en-US" sz="3200" dirty="0"/>
              <a:t>2. </a:t>
            </a:r>
            <a:r>
              <a:rPr lang="en-US" sz="3200" dirty="0" smtClean="0"/>
              <a:t> A </a:t>
            </a:r>
            <a:r>
              <a:rPr lang="en-US" sz="3200" dirty="0"/>
              <a:t>cognitive process  </a:t>
            </a:r>
          </a:p>
          <a:p>
            <a:pPr fontAlgn="base">
              <a:spcBef>
                <a:spcPct val="0"/>
              </a:spcBef>
              <a:spcAft>
                <a:spcPct val="0"/>
              </a:spcAft>
              <a:defRPr/>
            </a:pPr>
            <a:r>
              <a:rPr lang="en-US" sz="3200" dirty="0"/>
              <a:t>3. </a:t>
            </a:r>
            <a:r>
              <a:rPr lang="en-US" sz="3200" dirty="0" smtClean="0"/>
              <a:t> A </a:t>
            </a:r>
            <a:r>
              <a:rPr lang="en-US" sz="3200" dirty="0"/>
              <a:t>specific topic    </a:t>
            </a:r>
            <a:r>
              <a:rPr lang="en-US" sz="3200" b="1" dirty="0">
                <a:solidFill>
                  <a:schemeClr val="accent4"/>
                </a:solidFill>
              </a:rPr>
              <a:t>     </a:t>
            </a:r>
          </a:p>
        </p:txBody>
      </p:sp>
      <p:pic>
        <p:nvPicPr>
          <p:cNvPr id="280580" name="Picture 4" descr="C:\Users\Heath McGregor\AppData\Local\Microsoft\Windows\Temporary Internet Files\Content.IE5\C6EBCBBA\MP900427810[1].jpg"/>
          <p:cNvPicPr>
            <a:picLocks noChangeAspect="1" noChangeArrowheads="1"/>
          </p:cNvPicPr>
          <p:nvPr/>
        </p:nvPicPr>
        <p:blipFill>
          <a:blip r:embed="rId3" cstate="print"/>
          <a:stretch>
            <a:fillRect/>
          </a:stretch>
        </p:blipFill>
        <p:spPr bwMode="auto">
          <a:xfrm>
            <a:off x="2819400" y="3429000"/>
            <a:ext cx="3125788" cy="2324100"/>
          </a:xfrm>
          <a:prstGeom prst="rect">
            <a:avLst/>
          </a:prstGeom>
          <a:noFill/>
          <a:ln>
            <a:solidFill>
              <a:schemeClr val="tx1">
                <a:lumMod val="50000"/>
                <a:lumOff val="50000"/>
              </a:schemeClr>
            </a:solidFill>
          </a:ln>
        </p:spPr>
      </p:pic>
      <p:grpSp>
        <p:nvGrpSpPr>
          <p:cNvPr id="2" name="Group 5"/>
          <p:cNvGrpSpPr>
            <a:grpSpLocks/>
          </p:cNvGrpSpPr>
          <p:nvPr/>
        </p:nvGrpSpPr>
        <p:grpSpPr bwMode="auto">
          <a:xfrm>
            <a:off x="-19050" y="4610100"/>
            <a:ext cx="1600200" cy="1010412"/>
            <a:chOff x="7296150" y="4953000"/>
            <a:chExt cx="1600200" cy="1010412"/>
          </a:xfrm>
        </p:grpSpPr>
        <p:pic>
          <p:nvPicPr>
            <p:cNvPr id="103431" name="Picture 11" descr="participant guide call out.png"/>
            <p:cNvPicPr>
              <a:picLocks noChangeAspect="1" noChangeArrowheads="1"/>
            </p:cNvPicPr>
            <p:nvPr/>
          </p:nvPicPr>
          <p:blipFill>
            <a:blip r:embed="rId4" cstate="print"/>
            <a:srcRect/>
            <a:stretch>
              <a:fillRect/>
            </a:stretch>
          </p:blipFill>
          <p:spPr bwMode="auto">
            <a:xfrm>
              <a:off x="7620000" y="4953000"/>
              <a:ext cx="932688" cy="1010412"/>
            </a:xfrm>
            <a:prstGeom prst="rect">
              <a:avLst/>
            </a:prstGeom>
            <a:noFill/>
            <a:ln w="9525">
              <a:noFill/>
              <a:miter lim="800000"/>
              <a:headEnd/>
              <a:tailEnd/>
            </a:ln>
          </p:spPr>
        </p:pic>
        <p:sp>
          <p:nvSpPr>
            <p:cNvPr id="103432" name="TextBox 12"/>
            <p:cNvSpPr txBox="1">
              <a:spLocks noChangeArrowheads="1"/>
            </p:cNvSpPr>
            <p:nvPr/>
          </p:nvSpPr>
          <p:spPr bwMode="auto">
            <a:xfrm>
              <a:off x="7296150" y="4953000"/>
              <a:ext cx="1600200" cy="400110"/>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smtClean="0">
                  <a:solidFill>
                    <a:prstClr val="black"/>
                  </a:solidFill>
                </a:rPr>
                <a:t>Page</a:t>
              </a:r>
              <a:r>
                <a:rPr lang="en-US" sz="2000" dirty="0">
                  <a:solidFill>
                    <a:prstClr val="black"/>
                  </a:solidFill>
                </a:rPr>
                <a:t> </a:t>
              </a:r>
              <a:r>
                <a:rPr lang="en-US" sz="2000" dirty="0" smtClean="0">
                  <a:solidFill>
                    <a:prstClr val="black"/>
                  </a:solidFill>
                </a:rPr>
                <a:t>31</a:t>
              </a:r>
              <a:endParaRPr lang="en-US" sz="2000" dirty="0">
                <a:solidFill>
                  <a:prstClr val="black"/>
                </a:solidFill>
              </a:endParaRPr>
            </a:p>
          </p:txBody>
        </p:sp>
      </p:gr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3139FAD-E54D-40AB-B1EF-5D3CB96BBA12}" type="slidenum">
              <a:rPr lang="en-US" smtClean="0"/>
              <a:pPr/>
              <a:t>75</a:t>
            </a:fld>
            <a:endParaRPr lang="en-US" dirty="0"/>
          </a:p>
        </p:txBody>
      </p:sp>
      <p:sp>
        <p:nvSpPr>
          <p:cNvPr id="10" name="TextBox 9"/>
          <p:cNvSpPr txBox="1"/>
          <p:nvPr/>
        </p:nvSpPr>
        <p:spPr>
          <a:xfrm>
            <a:off x="190500" y="57150"/>
            <a:ext cx="8229600" cy="830997"/>
          </a:xfrm>
          <a:prstGeom prst="rect">
            <a:avLst/>
          </a:prstGeom>
          <a:noFill/>
        </p:spPr>
        <p:txBody>
          <a:bodyPr>
            <a:spAutoFit/>
          </a:bodyPr>
          <a:lstStyle/>
          <a:p>
            <a:pPr fontAlgn="base">
              <a:spcBef>
                <a:spcPct val="0"/>
              </a:spcBef>
              <a:spcAft>
                <a:spcPct val="0"/>
              </a:spcAft>
              <a:defRPr/>
            </a:pPr>
            <a: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Use of Multiple Representations</a:t>
            </a:r>
          </a:p>
        </p:txBody>
      </p:sp>
      <p:pic>
        <p:nvPicPr>
          <p:cNvPr id="104452" name="Picture 2" descr="http://2.bp.blogspot.com/_jGEftJuOFvw/SvWInhX0WfI/AAAAAAAAABo/ECYlPZrtQ3w/s320/nctm.jpg">
            <a:hlinkClick r:id="rId3"/>
          </p:cNvPr>
          <p:cNvPicPr>
            <a:picLocks noChangeAspect="1" noChangeArrowheads="1"/>
          </p:cNvPicPr>
          <p:nvPr/>
        </p:nvPicPr>
        <p:blipFill>
          <a:blip r:embed="rId4" cstate="print"/>
          <a:srcRect/>
          <a:stretch>
            <a:fillRect/>
          </a:stretch>
        </p:blipFill>
        <p:spPr bwMode="auto">
          <a:xfrm>
            <a:off x="4800600" y="1245870"/>
            <a:ext cx="3505200" cy="3848100"/>
          </a:xfrm>
          <a:prstGeom prst="rect">
            <a:avLst/>
          </a:prstGeom>
          <a:noFill/>
          <a:ln w="9525">
            <a:noFill/>
            <a:miter lim="800000"/>
            <a:headEnd/>
            <a:tailEnd/>
          </a:ln>
        </p:spPr>
      </p:pic>
      <p:pic>
        <p:nvPicPr>
          <p:cNvPr id="104453" name="Picture 7"/>
          <p:cNvPicPr>
            <a:picLocks noChangeAspect="1" noChangeArrowheads="1"/>
          </p:cNvPicPr>
          <p:nvPr/>
        </p:nvPicPr>
        <p:blipFill>
          <a:blip r:embed="rId5" cstate="print"/>
          <a:srcRect l="27779" t="16753" r="29274" b="15385"/>
          <a:stretch>
            <a:fillRect/>
          </a:stretch>
        </p:blipFill>
        <p:spPr bwMode="auto">
          <a:xfrm>
            <a:off x="259080" y="1203960"/>
            <a:ext cx="4267200" cy="4419600"/>
          </a:xfrm>
          <a:prstGeom prst="rect">
            <a:avLst/>
          </a:prstGeom>
          <a:noFill/>
          <a:ln w="9525">
            <a:noFill/>
            <a:miter lim="800000"/>
            <a:headEnd/>
            <a:tailEnd/>
          </a:ln>
        </p:spPr>
      </p:pic>
      <p:sp>
        <p:nvSpPr>
          <p:cNvPr id="104454" name="TextBox 8"/>
          <p:cNvSpPr txBox="1">
            <a:spLocks noChangeArrowheads="1"/>
          </p:cNvSpPr>
          <p:nvPr/>
        </p:nvSpPr>
        <p:spPr bwMode="auto">
          <a:xfrm>
            <a:off x="628650" y="5680710"/>
            <a:ext cx="3352800" cy="246063"/>
          </a:xfrm>
          <a:prstGeom prst="rect">
            <a:avLst/>
          </a:prstGeom>
          <a:noFill/>
          <a:ln w="9525">
            <a:noFill/>
            <a:miter lim="800000"/>
            <a:headEnd/>
            <a:tailEnd/>
          </a:ln>
        </p:spPr>
        <p:txBody>
          <a:bodyPr>
            <a:spAutoFit/>
          </a:bodyPr>
          <a:lstStyle/>
          <a:p>
            <a:pPr fontAlgn="base">
              <a:spcBef>
                <a:spcPct val="0"/>
              </a:spcBef>
              <a:spcAft>
                <a:spcPct val="0"/>
              </a:spcAft>
            </a:pPr>
            <a:r>
              <a:rPr lang="en-US" sz="1000" dirty="0">
                <a:solidFill>
                  <a:prstClr val="black"/>
                </a:solidFill>
              </a:rPr>
              <a:t>Van de </a:t>
            </a:r>
            <a:r>
              <a:rPr lang="en-US" sz="1000" dirty="0" err="1">
                <a:solidFill>
                  <a:prstClr val="black"/>
                </a:solidFill>
              </a:rPr>
              <a:t>Walle</a:t>
            </a:r>
            <a:r>
              <a:rPr lang="en-US" sz="1000" dirty="0">
                <a:solidFill>
                  <a:prstClr val="black"/>
                </a:solidFill>
              </a:rPr>
              <a:t>, Karp, &amp; Bay-Williams 2013. 24.</a:t>
            </a:r>
          </a:p>
        </p:txBody>
      </p:sp>
      <p:sp>
        <p:nvSpPr>
          <p:cNvPr id="104455" name="TextBox 10"/>
          <p:cNvSpPr txBox="1">
            <a:spLocks noChangeArrowheads="1"/>
          </p:cNvSpPr>
          <p:nvPr/>
        </p:nvSpPr>
        <p:spPr bwMode="auto">
          <a:xfrm>
            <a:off x="6216502" y="5169197"/>
            <a:ext cx="1143000" cy="246063"/>
          </a:xfrm>
          <a:prstGeom prst="rect">
            <a:avLst/>
          </a:prstGeom>
          <a:noFill/>
          <a:ln w="9525">
            <a:noFill/>
            <a:miter lim="800000"/>
            <a:headEnd/>
            <a:tailEnd/>
          </a:ln>
        </p:spPr>
        <p:txBody>
          <a:bodyPr>
            <a:spAutoFit/>
          </a:bodyPr>
          <a:lstStyle/>
          <a:p>
            <a:pPr fontAlgn="base">
              <a:spcBef>
                <a:spcPct val="0"/>
              </a:spcBef>
              <a:spcAft>
                <a:spcPct val="0"/>
              </a:spcAft>
            </a:pPr>
            <a:r>
              <a:rPr lang="en-US" sz="1000" dirty="0">
                <a:solidFill>
                  <a:prstClr val="black"/>
                </a:solidFill>
              </a:rPr>
              <a:t>NCTM, 2001.</a:t>
            </a:r>
          </a:p>
        </p:txBody>
      </p:sp>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BBA6880-9170-4201-AA4F-711ED3B93C7F}" type="slidenum">
              <a:rPr lang="en-US" smtClean="0"/>
              <a:pPr/>
              <a:t>76</a:t>
            </a:fld>
            <a:endParaRPr lang="en-US"/>
          </a:p>
        </p:txBody>
      </p:sp>
      <p:sp>
        <p:nvSpPr>
          <p:cNvPr id="10" name="TextBox 9"/>
          <p:cNvSpPr txBox="1"/>
          <p:nvPr/>
        </p:nvSpPr>
        <p:spPr>
          <a:xfrm>
            <a:off x="152400" y="304800"/>
            <a:ext cx="8229600" cy="707886"/>
          </a:xfrm>
          <a:prstGeom prst="rect">
            <a:avLst/>
          </a:prstGeom>
          <a:noFill/>
        </p:spPr>
        <p:txBody>
          <a:bodyPr>
            <a:spAutoFit/>
          </a:bodyPr>
          <a:lstStyle/>
          <a:p>
            <a:pPr fontAlgn="base">
              <a:spcBef>
                <a:spcPct val="0"/>
              </a:spcBef>
              <a:spcAft>
                <a:spcPct val="0"/>
              </a:spcAft>
              <a:defRPr/>
            </a:pPr>
            <a: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Promoting Student Discourse</a:t>
            </a:r>
          </a:p>
        </p:txBody>
      </p:sp>
      <p:grpSp>
        <p:nvGrpSpPr>
          <p:cNvPr id="2" name="Group 5"/>
          <p:cNvGrpSpPr>
            <a:grpSpLocks/>
          </p:cNvGrpSpPr>
          <p:nvPr/>
        </p:nvGrpSpPr>
        <p:grpSpPr bwMode="auto">
          <a:xfrm>
            <a:off x="31532" y="4926724"/>
            <a:ext cx="1600200" cy="1010412"/>
            <a:chOff x="7270532" y="4953000"/>
            <a:chExt cx="1600200" cy="1010412"/>
          </a:xfrm>
        </p:grpSpPr>
        <p:pic>
          <p:nvPicPr>
            <p:cNvPr id="105479" name="Picture 12" descr="participant guide call out.png"/>
            <p:cNvPicPr>
              <a:picLocks noChangeAspect="1" noChangeArrowheads="1"/>
            </p:cNvPicPr>
            <p:nvPr/>
          </p:nvPicPr>
          <p:blipFill>
            <a:blip r:embed="rId3" cstate="print"/>
            <a:srcRect/>
            <a:stretch>
              <a:fillRect/>
            </a:stretch>
          </p:blipFill>
          <p:spPr bwMode="auto">
            <a:xfrm>
              <a:off x="7620000" y="4953000"/>
              <a:ext cx="932688" cy="1010412"/>
            </a:xfrm>
            <a:prstGeom prst="rect">
              <a:avLst/>
            </a:prstGeom>
            <a:noFill/>
            <a:ln w="9525">
              <a:noFill/>
              <a:miter lim="800000"/>
              <a:headEnd/>
              <a:tailEnd/>
            </a:ln>
          </p:spPr>
        </p:pic>
        <p:sp>
          <p:nvSpPr>
            <p:cNvPr id="105480" name="TextBox 13"/>
            <p:cNvSpPr txBox="1">
              <a:spLocks noChangeArrowheads="1"/>
            </p:cNvSpPr>
            <p:nvPr/>
          </p:nvSpPr>
          <p:spPr bwMode="auto">
            <a:xfrm>
              <a:off x="7270532" y="4966136"/>
              <a:ext cx="1600200" cy="40011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dirty="0" smtClean="0">
                  <a:solidFill>
                    <a:prstClr val="black"/>
                  </a:solidFill>
                </a:rPr>
                <a:t>Page 33</a:t>
              </a:r>
              <a:endParaRPr lang="en-US" sz="2000" dirty="0">
                <a:solidFill>
                  <a:prstClr val="black"/>
                </a:solidFill>
              </a:endParaRPr>
            </a:p>
          </p:txBody>
        </p:sp>
      </p:grpSp>
      <p:sp>
        <p:nvSpPr>
          <p:cNvPr id="105477" name="TextBox 14"/>
          <p:cNvSpPr txBox="1">
            <a:spLocks noChangeArrowheads="1"/>
          </p:cNvSpPr>
          <p:nvPr/>
        </p:nvSpPr>
        <p:spPr bwMode="auto">
          <a:xfrm>
            <a:off x="228600" y="1447800"/>
            <a:ext cx="8686800" cy="2782300"/>
          </a:xfrm>
          <a:prstGeom prst="rect">
            <a:avLst/>
          </a:prstGeom>
          <a:noFill/>
          <a:ln w="9525">
            <a:noFill/>
            <a:miter lim="800000"/>
            <a:headEnd/>
            <a:tailEnd/>
          </a:ln>
        </p:spPr>
        <p:txBody>
          <a:bodyPr>
            <a:spAutoFit/>
          </a:bodyPr>
          <a:lstStyle/>
          <a:p>
            <a:pPr marL="396875" indent="-396875" defTabSz="914363" fontAlgn="base">
              <a:lnSpc>
                <a:spcPct val="90000"/>
              </a:lnSpc>
              <a:spcBef>
                <a:spcPct val="20000"/>
              </a:spcBef>
              <a:spcAft>
                <a:spcPct val="0"/>
              </a:spcAft>
              <a:buBlip>
                <a:blip r:embed="rId4"/>
              </a:buBlip>
              <a:defRPr/>
            </a:pPr>
            <a:r>
              <a:rPr lang="en-US" sz="3200" dirty="0" smtClean="0"/>
              <a:t>Review </a:t>
            </a:r>
            <a:r>
              <a:rPr lang="en-US" sz="3200" dirty="0"/>
              <a:t>the Steps to Getting </a:t>
            </a:r>
            <a:r>
              <a:rPr lang="en-US" sz="3200" dirty="0" smtClean="0"/>
              <a:t>K–5 </a:t>
            </a:r>
            <a:r>
              <a:rPr lang="en-US" sz="3200" dirty="0"/>
              <a:t>Students Talking handout.</a:t>
            </a:r>
          </a:p>
          <a:p>
            <a:pPr marL="396875" indent="-396875" defTabSz="914363" fontAlgn="base">
              <a:lnSpc>
                <a:spcPct val="90000"/>
              </a:lnSpc>
              <a:spcBef>
                <a:spcPct val="20000"/>
              </a:spcBef>
              <a:spcAft>
                <a:spcPct val="0"/>
              </a:spcAft>
              <a:buBlip>
                <a:blip r:embed="rId4"/>
              </a:buBlip>
              <a:defRPr/>
            </a:pPr>
            <a:endParaRPr lang="en-US" sz="3200" dirty="0"/>
          </a:p>
          <a:p>
            <a:pPr marL="396875" indent="-396875" defTabSz="914363" fontAlgn="base">
              <a:lnSpc>
                <a:spcPct val="90000"/>
              </a:lnSpc>
              <a:spcBef>
                <a:spcPct val="20000"/>
              </a:spcBef>
              <a:spcAft>
                <a:spcPct val="0"/>
              </a:spcAft>
              <a:buBlip>
                <a:blip r:embed="rId4"/>
              </a:buBlip>
              <a:defRPr/>
            </a:pPr>
            <a:r>
              <a:rPr lang="en-US" sz="3200" dirty="0" smtClean="0"/>
              <a:t>What would you add</a:t>
            </a:r>
            <a:br>
              <a:rPr lang="en-US" sz="3200" dirty="0" smtClean="0"/>
            </a:br>
            <a:r>
              <a:rPr lang="en-US" sz="3200" dirty="0" smtClean="0"/>
              <a:t>to this list?</a:t>
            </a:r>
          </a:p>
          <a:p>
            <a:pPr fontAlgn="base">
              <a:spcBef>
                <a:spcPct val="0"/>
              </a:spcBef>
              <a:spcAft>
                <a:spcPct val="0"/>
              </a:spcAft>
            </a:pPr>
            <a:endParaRPr lang="en-US" dirty="0">
              <a:solidFill>
                <a:prstClr val="black"/>
              </a:solidFill>
              <a:latin typeface="Arial" pitchFamily="34" charset="0"/>
            </a:endParaRPr>
          </a:p>
        </p:txBody>
      </p:sp>
      <p:pic>
        <p:nvPicPr>
          <p:cNvPr id="105478" name="Picture 5" descr="C:\Users\Heath McGregor\AppData\Local\Microsoft\Windows\Temporary Internet Files\Content.IE5\6FBSS5NJ\MP900439319[1].jpg"/>
          <p:cNvPicPr>
            <a:picLocks noChangeAspect="1" noChangeArrowheads="1"/>
          </p:cNvPicPr>
          <p:nvPr/>
        </p:nvPicPr>
        <p:blipFill>
          <a:blip r:embed="rId5" cstate="print"/>
          <a:srcRect/>
          <a:stretch>
            <a:fillRect/>
          </a:stretch>
        </p:blipFill>
        <p:spPr bwMode="auto">
          <a:xfrm>
            <a:off x="4413031" y="2144110"/>
            <a:ext cx="3581400" cy="3151188"/>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2400" y="1036320"/>
            <a:ext cx="84582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 name="Title 2"/>
          <p:cNvSpPr>
            <a:spLocks noGrp="1"/>
          </p:cNvSpPr>
          <p:nvPr>
            <p:ph type="title"/>
          </p:nvPr>
        </p:nvSpPr>
        <p:spPr/>
        <p:txBody>
          <a:bodyPr>
            <a:normAutofit/>
          </a:bodyPr>
          <a:lstStyle/>
          <a:p>
            <a:r>
              <a:rPr lang="en-US" sz="4000" dirty="0" smtClean="0"/>
              <a:t>Examining a Lesson	</a:t>
            </a:r>
            <a:endParaRPr lang="en-US" sz="4000" dirty="0"/>
          </a:p>
        </p:txBody>
      </p:sp>
      <p:sp>
        <p:nvSpPr>
          <p:cNvPr id="2" name="Content Placeholder 1"/>
          <p:cNvSpPr>
            <a:spLocks noGrp="1"/>
          </p:cNvSpPr>
          <p:nvPr>
            <p:ph type="body" sz="quarter" idx="10"/>
          </p:nvPr>
        </p:nvSpPr>
        <p:spPr>
          <a:xfrm>
            <a:off x="384810" y="1042487"/>
            <a:ext cx="7406640" cy="4004173"/>
          </a:xfrm>
        </p:spPr>
        <p:txBody>
          <a:bodyPr/>
          <a:lstStyle/>
          <a:p>
            <a:pPr marL="0" indent="0">
              <a:buNone/>
            </a:pPr>
            <a:r>
              <a:rPr lang="en-US" sz="2600" b="1" dirty="0" smtClean="0">
                <a:solidFill>
                  <a:schemeClr val="bg1"/>
                </a:solidFill>
              </a:rPr>
              <a:t>Part 1: Rate the lesson on the criteria using the following scale:</a:t>
            </a:r>
          </a:p>
          <a:p>
            <a:pPr marL="731520">
              <a:buNone/>
            </a:pPr>
            <a:r>
              <a:rPr lang="en-US" sz="2600" b="1" dirty="0" smtClean="0">
                <a:solidFill>
                  <a:schemeClr val="bg1"/>
                </a:solidFill>
              </a:rPr>
              <a:t>3: Meets most to all of the criteria.</a:t>
            </a:r>
          </a:p>
          <a:p>
            <a:pPr marL="731520">
              <a:buNone/>
            </a:pPr>
            <a:r>
              <a:rPr lang="en-US" sz="2600" b="1" dirty="0" smtClean="0">
                <a:solidFill>
                  <a:schemeClr val="bg1"/>
                </a:solidFill>
              </a:rPr>
              <a:t>2: Meets most of the criteria.</a:t>
            </a:r>
          </a:p>
          <a:p>
            <a:pPr marL="731520">
              <a:buNone/>
            </a:pPr>
            <a:r>
              <a:rPr lang="en-US" sz="2600" b="1" dirty="0" smtClean="0">
                <a:solidFill>
                  <a:schemeClr val="bg1"/>
                </a:solidFill>
              </a:rPr>
              <a:t>1: Meets some of the criteria.</a:t>
            </a:r>
          </a:p>
          <a:p>
            <a:pPr marL="731520">
              <a:buNone/>
            </a:pPr>
            <a:r>
              <a:rPr lang="en-US" sz="2600" b="1" dirty="0" smtClean="0">
                <a:solidFill>
                  <a:schemeClr val="bg1"/>
                </a:solidFill>
              </a:rPr>
              <a:t>0: Does not meet the criteria.</a:t>
            </a:r>
          </a:p>
          <a:p>
            <a:pPr marL="0" indent="0">
              <a:buNone/>
            </a:pPr>
            <a:r>
              <a:rPr lang="en-US" sz="2600" dirty="0" smtClean="0"/>
              <a:t> </a:t>
            </a:r>
          </a:p>
          <a:p>
            <a:endParaRPr lang="en-US" dirty="0" smtClean="0"/>
          </a:p>
          <a:p>
            <a:r>
              <a:rPr lang="en-US" dirty="0" smtClean="0"/>
              <a:t>	</a:t>
            </a:r>
            <a:endParaRPr lang="en-US" dirty="0"/>
          </a:p>
        </p:txBody>
      </p:sp>
      <p:sp>
        <p:nvSpPr>
          <p:cNvPr id="4" name="Slide Number Placeholder 3"/>
          <p:cNvSpPr>
            <a:spLocks noGrp="1"/>
          </p:cNvSpPr>
          <p:nvPr>
            <p:ph type="sldNum" sz="quarter" idx="12"/>
          </p:nvPr>
        </p:nvSpPr>
        <p:spPr/>
        <p:txBody>
          <a:bodyPr/>
          <a:lstStyle/>
          <a:p>
            <a:fld id="{BE8FBD6F-768E-4123-8D7C-9F09EC2F926C}" type="slidenum">
              <a:rPr lang="en-US" smtClean="0"/>
              <a:pPr/>
              <a:t>77</a:t>
            </a:fld>
            <a:endParaRPr lang="en-US"/>
          </a:p>
        </p:txBody>
      </p:sp>
      <p:sp>
        <p:nvSpPr>
          <p:cNvPr id="5" name="Rounded Rectangle 4"/>
          <p:cNvSpPr/>
          <p:nvPr/>
        </p:nvSpPr>
        <p:spPr>
          <a:xfrm>
            <a:off x="228600" y="3702242"/>
            <a:ext cx="8305800" cy="16002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TextBox 5"/>
          <p:cNvSpPr txBox="1"/>
          <p:nvPr/>
        </p:nvSpPr>
        <p:spPr>
          <a:xfrm>
            <a:off x="541020" y="3892384"/>
            <a:ext cx="7543800" cy="1292662"/>
          </a:xfrm>
          <a:prstGeom prst="rect">
            <a:avLst/>
          </a:prstGeom>
          <a:noFill/>
        </p:spPr>
        <p:txBody>
          <a:bodyPr wrap="square" rtlCol="0">
            <a:spAutoFit/>
          </a:bodyPr>
          <a:lstStyle/>
          <a:p>
            <a:pPr fontAlgn="base">
              <a:spcBef>
                <a:spcPct val="0"/>
              </a:spcBef>
              <a:spcAft>
                <a:spcPct val="0"/>
              </a:spcAft>
            </a:pPr>
            <a:r>
              <a:rPr lang="en-US" sz="2600" b="1" dirty="0" smtClean="0">
                <a:solidFill>
                  <a:prstClr val="white"/>
                </a:solidFill>
              </a:rPr>
              <a:t>Part 2: Identify the strengths of the lesson and provide recommendations for strengthening the lesson to meet the criteria. </a:t>
            </a:r>
            <a:endParaRPr lang="en-US" sz="2600" b="1" dirty="0">
              <a:solidFill>
                <a:prstClr val="white"/>
              </a:solidFill>
            </a:endParaRPr>
          </a:p>
        </p:txBody>
      </p:sp>
      <p:sp>
        <p:nvSpPr>
          <p:cNvPr id="7" name="Footer Placeholder 6"/>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BBA6880-9170-4201-AA4F-711ED3B93C7F}" type="slidenum">
              <a:rPr lang="en-US" smtClean="0"/>
              <a:pPr/>
              <a:t>78</a:t>
            </a:fld>
            <a:endParaRPr lang="en-US"/>
          </a:p>
        </p:txBody>
      </p:sp>
      <p:sp>
        <p:nvSpPr>
          <p:cNvPr id="10" name="TextBox 9"/>
          <p:cNvSpPr txBox="1"/>
          <p:nvPr/>
        </p:nvSpPr>
        <p:spPr>
          <a:xfrm>
            <a:off x="152400" y="304800"/>
            <a:ext cx="8229600" cy="707886"/>
          </a:xfrm>
          <a:prstGeom prst="rect">
            <a:avLst/>
          </a:prstGeom>
          <a:noFill/>
        </p:spPr>
        <p:txBody>
          <a:bodyPr>
            <a:spAutoFit/>
          </a:bodyPr>
          <a:lstStyle/>
          <a:p>
            <a:pPr fontAlgn="base">
              <a:spcBef>
                <a:spcPct val="0"/>
              </a:spcBef>
              <a:spcAft>
                <a:spcPct val="0"/>
              </a:spcAft>
              <a:defRPr/>
            </a:pPr>
            <a: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Providing Support for Planning Instruction</a:t>
            </a:r>
          </a:p>
        </p:txBody>
      </p:sp>
      <p:sp>
        <p:nvSpPr>
          <p:cNvPr id="105477" name="TextBox 14"/>
          <p:cNvSpPr txBox="1">
            <a:spLocks noChangeArrowheads="1"/>
          </p:cNvSpPr>
          <p:nvPr/>
        </p:nvSpPr>
        <p:spPr bwMode="auto">
          <a:xfrm>
            <a:off x="228600" y="1371600"/>
            <a:ext cx="8686800" cy="4247317"/>
          </a:xfrm>
          <a:prstGeom prst="rect">
            <a:avLst/>
          </a:prstGeom>
          <a:noFill/>
          <a:ln w="9525">
            <a:noFill/>
            <a:miter lim="800000"/>
            <a:headEnd/>
            <a:tailEnd/>
          </a:ln>
        </p:spPr>
        <p:txBody>
          <a:bodyPr>
            <a:spAutoFit/>
          </a:bodyPr>
          <a:lstStyle/>
          <a:p>
            <a:pPr marL="228600" indent="-228600" fontAlgn="base">
              <a:spcBef>
                <a:spcPct val="0"/>
              </a:spcBef>
              <a:spcAft>
                <a:spcPct val="0"/>
              </a:spcAft>
            </a:pPr>
            <a:r>
              <a:rPr lang="en-US" sz="3200" b="1" dirty="0" smtClean="0">
                <a:solidFill>
                  <a:prstClr val="black"/>
                </a:solidFill>
              </a:rPr>
              <a:t>For Example:</a:t>
            </a:r>
          </a:p>
          <a:p>
            <a:pPr marL="228600" indent="-228600" fontAlgn="base">
              <a:spcBef>
                <a:spcPct val="0"/>
              </a:spcBef>
              <a:spcAft>
                <a:spcPct val="0"/>
              </a:spcAft>
            </a:pPr>
            <a:endParaRPr lang="en-US" sz="1600" dirty="0" smtClean="0">
              <a:solidFill>
                <a:prstClr val="black"/>
              </a:solidFill>
            </a:endParaRPr>
          </a:p>
          <a:p>
            <a:pPr marL="457200" indent="-457200" fontAlgn="base">
              <a:spcBef>
                <a:spcPct val="0"/>
              </a:spcBef>
              <a:spcAft>
                <a:spcPct val="0"/>
              </a:spcAft>
              <a:buFont typeface="+mj-lt"/>
              <a:buAutoNum type="arabicPeriod"/>
            </a:pPr>
            <a:r>
              <a:rPr lang="en-US" sz="2800" dirty="0" smtClean="0">
                <a:solidFill>
                  <a:prstClr val="black"/>
                </a:solidFill>
              </a:rPr>
              <a:t>Begin the lesson by explaining or demonstrating...</a:t>
            </a:r>
          </a:p>
          <a:p>
            <a:pPr marL="457200" indent="-457200" fontAlgn="base">
              <a:spcBef>
                <a:spcPct val="0"/>
              </a:spcBef>
              <a:spcAft>
                <a:spcPct val="0"/>
              </a:spcAft>
              <a:buFont typeface="+mj-lt"/>
              <a:buAutoNum type="arabicPeriod"/>
            </a:pPr>
            <a:r>
              <a:rPr lang="en-US" sz="2800" dirty="0" smtClean="0">
                <a:solidFill>
                  <a:prstClr val="black"/>
                </a:solidFill>
              </a:rPr>
              <a:t>Have students first think about the problem alone. </a:t>
            </a:r>
          </a:p>
          <a:p>
            <a:pPr marL="457200" indent="-457200" fontAlgn="base">
              <a:spcBef>
                <a:spcPct val="0"/>
              </a:spcBef>
              <a:spcAft>
                <a:spcPct val="0"/>
              </a:spcAft>
              <a:buFont typeface="+mj-lt"/>
              <a:buAutoNum type="arabicPeriod"/>
            </a:pPr>
            <a:r>
              <a:rPr lang="en-US" sz="2800" dirty="0" smtClean="0">
                <a:solidFill>
                  <a:prstClr val="black"/>
                </a:solidFill>
              </a:rPr>
              <a:t>Put students in groups and ask them to…</a:t>
            </a:r>
          </a:p>
          <a:p>
            <a:pPr marL="457200" indent="-457200" fontAlgn="base">
              <a:spcBef>
                <a:spcPct val="0"/>
              </a:spcBef>
              <a:spcAft>
                <a:spcPct val="0"/>
              </a:spcAft>
              <a:buFont typeface="+mj-lt"/>
              <a:buAutoNum type="arabicPeriod"/>
            </a:pPr>
            <a:r>
              <a:rPr lang="en-US" sz="2800" dirty="0" smtClean="0">
                <a:solidFill>
                  <a:prstClr val="black"/>
                </a:solidFill>
              </a:rPr>
              <a:t>Use the following questions if students are having difficulty with the task…</a:t>
            </a:r>
          </a:p>
          <a:p>
            <a:pPr marL="457200" indent="-457200" fontAlgn="base">
              <a:spcBef>
                <a:spcPct val="0"/>
              </a:spcBef>
              <a:spcAft>
                <a:spcPct val="0"/>
              </a:spcAft>
              <a:buFont typeface="+mj-lt"/>
              <a:buAutoNum type="arabicPeriod"/>
            </a:pPr>
            <a:r>
              <a:rPr lang="en-US" sz="2800" dirty="0" smtClean="0">
                <a:solidFill>
                  <a:prstClr val="black"/>
                </a:solidFill>
              </a:rPr>
              <a:t>Think about how the following representations might help students solve the problem…</a:t>
            </a:r>
          </a:p>
          <a:p>
            <a:pPr fontAlgn="base">
              <a:spcBef>
                <a:spcPct val="0"/>
              </a:spcBef>
              <a:spcAft>
                <a:spcPct val="0"/>
              </a:spcAft>
            </a:pPr>
            <a:endParaRPr lang="en-US" dirty="0">
              <a:solidFill>
                <a:prstClr val="black"/>
              </a:solidFill>
              <a:latin typeface="Arial" pitchFamily="34" charset="0"/>
            </a:endParaRPr>
          </a:p>
        </p:txBody>
      </p:sp>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2"/>
          <p:cNvSpPr>
            <a:spLocks noGrp="1"/>
          </p:cNvSpPr>
          <p:nvPr>
            <p:ph type="title"/>
          </p:nvPr>
        </p:nvSpPr>
        <p:spPr/>
        <p:txBody>
          <a:bodyPr/>
          <a:lstStyle/>
          <a:p>
            <a:r>
              <a:rPr lang="en-US" smtClean="0"/>
              <a:t>Pause and Reflect</a:t>
            </a:r>
          </a:p>
        </p:txBody>
      </p:sp>
      <p:sp>
        <p:nvSpPr>
          <p:cNvPr id="106500" name="Content Placeholder 5"/>
          <p:cNvSpPr>
            <a:spLocks noGrp="1"/>
          </p:cNvSpPr>
          <p:nvPr>
            <p:ph type="body" sz="quarter" idx="10"/>
          </p:nvPr>
        </p:nvSpPr>
        <p:spPr>
          <a:xfrm>
            <a:off x="381000" y="1417320"/>
            <a:ext cx="5162550" cy="4244969"/>
          </a:xfrm>
        </p:spPr>
        <p:txBody>
          <a:bodyPr/>
          <a:lstStyle/>
          <a:p>
            <a:r>
              <a:rPr lang="en-US" dirty="0" smtClean="0"/>
              <a:t>Look back at all of your notes. </a:t>
            </a:r>
          </a:p>
          <a:p>
            <a:r>
              <a:rPr lang="en-US" dirty="0" smtClean="0"/>
              <a:t>Is there anything that you want to add to your notes?</a:t>
            </a:r>
          </a:p>
          <a:p>
            <a:r>
              <a:rPr lang="en-US" dirty="0" smtClean="0"/>
              <a:t>Do you have additional questions right now?</a:t>
            </a:r>
          </a:p>
        </p:txBody>
      </p:sp>
      <p:sp>
        <p:nvSpPr>
          <p:cNvPr id="4" name="Slide Number Placeholder 3"/>
          <p:cNvSpPr>
            <a:spLocks noGrp="1"/>
          </p:cNvSpPr>
          <p:nvPr>
            <p:ph type="sldNum" sz="quarter" idx="12"/>
          </p:nvPr>
        </p:nvSpPr>
        <p:spPr/>
        <p:txBody>
          <a:bodyPr/>
          <a:lstStyle/>
          <a:p>
            <a:fld id="{BB7373CB-43F4-4772-83C9-38886B355725}" type="slidenum">
              <a:rPr lang="en-US" smtClean="0"/>
              <a:pPr/>
              <a:t>79</a:t>
            </a:fld>
            <a:endParaRPr lang="en-US"/>
          </a:p>
        </p:txBody>
      </p:sp>
      <p:pic>
        <p:nvPicPr>
          <p:cNvPr id="152578" name="Picture 2" descr="C:\Users\Heath McGregor\AppData\Local\Microsoft\Windows\Temporary Internet Files\Content.IE5\7MT9TXVO\MP900321209[1].jpg"/>
          <p:cNvPicPr>
            <a:picLocks noChangeAspect="1" noChangeArrowheads="1"/>
          </p:cNvPicPr>
          <p:nvPr/>
        </p:nvPicPr>
        <p:blipFill>
          <a:blip r:embed="rId3" cstate="print"/>
          <a:srcRect/>
          <a:stretch>
            <a:fillRect/>
          </a:stretch>
        </p:blipFill>
        <p:spPr bwMode="auto">
          <a:xfrm>
            <a:off x="5792788" y="1828800"/>
            <a:ext cx="2554287" cy="3581400"/>
          </a:xfrm>
          <a:prstGeom prst="rect">
            <a:avLst/>
          </a:prstGeom>
          <a:noFill/>
          <a:ln>
            <a:solidFill>
              <a:schemeClr val="tx1">
                <a:lumMod val="50000"/>
                <a:lumOff val="50000"/>
              </a:schemeClr>
            </a:solidFill>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1"/>
          </p:nvPr>
        </p:nvSpPr>
        <p:spPr/>
        <p:txBody>
          <a:bodyPr/>
          <a:lstStyle>
            <a:lvl1pPr>
              <a:defRPr/>
            </a:lvl1pPr>
          </a:lstStyle>
          <a:p>
            <a:fld id="{6D04B575-71D1-4CF5-A03A-08D92AA83335}" type="slidenum">
              <a:rPr lang="en-US" smtClean="0"/>
              <a:pPr/>
              <a:t>8</a:t>
            </a:fld>
            <a:endParaRPr lang="en-US" dirty="0"/>
          </a:p>
        </p:txBody>
      </p:sp>
      <p:sp>
        <p:nvSpPr>
          <p:cNvPr id="34818" name="Title 1"/>
          <p:cNvSpPr>
            <a:spLocks noGrp="1"/>
          </p:cNvSpPr>
          <p:nvPr>
            <p:ph type="title" idx="4294967295"/>
          </p:nvPr>
        </p:nvSpPr>
        <p:spPr>
          <a:xfrm>
            <a:off x="228600" y="381000"/>
            <a:ext cx="6858000" cy="664797"/>
          </a:xfrm>
        </p:spPr>
        <p:txBody>
          <a:bodyPr/>
          <a:lstStyle/>
          <a:p>
            <a:r>
              <a:rPr dirty="0" smtClean="0"/>
              <a:t>What’s in the CCS-Math?</a:t>
            </a:r>
          </a:p>
        </p:txBody>
      </p:sp>
      <p:sp>
        <p:nvSpPr>
          <p:cNvPr id="34820" name="Content Placeholder 2"/>
          <p:cNvSpPr>
            <a:spLocks noGrp="1"/>
          </p:cNvSpPr>
          <p:nvPr>
            <p:ph idx="4294967295"/>
          </p:nvPr>
        </p:nvSpPr>
        <p:spPr>
          <a:xfrm>
            <a:off x="441960" y="1310640"/>
            <a:ext cx="7848600" cy="984885"/>
          </a:xfrm>
        </p:spPr>
        <p:txBody>
          <a:bodyPr/>
          <a:lstStyle/>
          <a:p>
            <a:r>
              <a:rPr lang="en-US" dirty="0" smtClean="0"/>
              <a:t>The Standards for Mathematical Content</a:t>
            </a:r>
          </a:p>
          <a:p>
            <a:r>
              <a:rPr lang="en-US" dirty="0" smtClean="0"/>
              <a:t>The Standards for Mathematical Practice</a:t>
            </a:r>
          </a:p>
        </p:txBody>
      </p:sp>
      <p:sp>
        <p:nvSpPr>
          <p:cNvPr id="34821" name="Title 1"/>
          <p:cNvSpPr txBox="1">
            <a:spLocks/>
          </p:cNvSpPr>
          <p:nvPr/>
        </p:nvSpPr>
        <p:spPr bwMode="auto">
          <a:xfrm>
            <a:off x="365760" y="2606040"/>
            <a:ext cx="7696200" cy="655638"/>
          </a:xfrm>
          <a:prstGeom prst="rect">
            <a:avLst/>
          </a:prstGeom>
          <a:noFill/>
          <a:ln w="9525">
            <a:noFill/>
            <a:miter lim="800000"/>
            <a:headEnd/>
            <a:tailEnd/>
          </a:ln>
        </p:spPr>
        <p:txBody>
          <a:bodyPr anchor="b"/>
          <a:lstStyle/>
          <a:p>
            <a:pPr algn="ctr" fontAlgn="base">
              <a:spcBef>
                <a:spcPct val="0"/>
              </a:spcBef>
              <a:spcAft>
                <a:spcPct val="0"/>
              </a:spcAft>
            </a:pPr>
            <a:r>
              <a:rPr lang="en-US" sz="3200" b="1" u="sng" dirty="0">
                <a:solidFill>
                  <a:srgbClr val="214291"/>
                </a:solidFill>
              </a:rPr>
              <a:t>What’s New About the </a:t>
            </a:r>
            <a:r>
              <a:rPr lang="en-US" sz="3200" b="1" u="sng" dirty="0" smtClean="0">
                <a:solidFill>
                  <a:srgbClr val="214291"/>
                </a:solidFill>
              </a:rPr>
              <a:t>CCS-Math</a:t>
            </a:r>
            <a:r>
              <a:rPr lang="en-US" sz="3200" b="1" u="sng" dirty="0">
                <a:solidFill>
                  <a:srgbClr val="214291"/>
                </a:solidFill>
              </a:rPr>
              <a:t>?</a:t>
            </a:r>
          </a:p>
        </p:txBody>
      </p:sp>
      <p:grpSp>
        <p:nvGrpSpPr>
          <p:cNvPr id="2" name="Group 7"/>
          <p:cNvGrpSpPr/>
          <p:nvPr/>
        </p:nvGrpSpPr>
        <p:grpSpPr>
          <a:xfrm>
            <a:off x="304800" y="3646485"/>
            <a:ext cx="2331636" cy="1920240"/>
            <a:chOff x="176321" y="1298810"/>
            <a:chExt cx="2331636" cy="1865309"/>
          </a:xfrm>
          <a:solidFill>
            <a:schemeClr val="accent2"/>
          </a:solidFill>
        </p:grpSpPr>
        <p:sp>
          <p:nvSpPr>
            <p:cNvPr id="9" name="Rounded Rectangle 8"/>
            <p:cNvSpPr/>
            <p:nvPr/>
          </p:nvSpPr>
          <p:spPr>
            <a:xfrm>
              <a:off x="176321" y="1298810"/>
              <a:ext cx="2331636" cy="186530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250004" y="1371948"/>
              <a:ext cx="2212848" cy="1740955"/>
            </a:xfrm>
            <a:prstGeom prst="rect">
              <a:avLst/>
            </a:prstGeom>
            <a:grpFill/>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fontAlgn="base">
                <a:lnSpc>
                  <a:spcPct val="90000"/>
                </a:lnSpc>
                <a:spcBef>
                  <a:spcPct val="0"/>
                </a:spcBef>
                <a:spcAft>
                  <a:spcPct val="35000"/>
                </a:spcAft>
                <a:defRPr/>
              </a:pPr>
              <a:r>
                <a:rPr lang="en-US" sz="3700" dirty="0">
                  <a:solidFill>
                    <a:prstClr val="white"/>
                  </a:solidFill>
                </a:rPr>
                <a:t>Focus</a:t>
              </a:r>
            </a:p>
          </p:txBody>
        </p:sp>
      </p:grpSp>
      <p:grpSp>
        <p:nvGrpSpPr>
          <p:cNvPr id="3" name="Group 11"/>
          <p:cNvGrpSpPr/>
          <p:nvPr/>
        </p:nvGrpSpPr>
        <p:grpSpPr>
          <a:xfrm>
            <a:off x="3351549" y="3646484"/>
            <a:ext cx="2331636" cy="1920240"/>
            <a:chOff x="3025181" y="-184212"/>
            <a:chExt cx="2331636" cy="1865309"/>
          </a:xfrm>
          <a:solidFill>
            <a:schemeClr val="accent4"/>
          </a:solidFill>
        </p:grpSpPr>
        <p:sp>
          <p:nvSpPr>
            <p:cNvPr id="13" name="Rounded Rectangle 12"/>
            <p:cNvSpPr/>
            <p:nvPr/>
          </p:nvSpPr>
          <p:spPr>
            <a:xfrm>
              <a:off x="3025181" y="-184212"/>
              <a:ext cx="2331636" cy="186530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089025" y="-105139"/>
              <a:ext cx="2221992" cy="1705425"/>
            </a:xfrm>
            <a:prstGeom prst="rect">
              <a:avLst/>
            </a:prstGeom>
            <a:grpFill/>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fontAlgn="base">
                <a:lnSpc>
                  <a:spcPct val="90000"/>
                </a:lnSpc>
                <a:spcBef>
                  <a:spcPct val="0"/>
                </a:spcBef>
                <a:spcAft>
                  <a:spcPct val="35000"/>
                </a:spcAft>
                <a:defRPr/>
              </a:pPr>
              <a:r>
                <a:rPr lang="en-US" sz="3700" dirty="0">
                  <a:solidFill>
                    <a:prstClr val="white"/>
                  </a:solidFill>
                </a:rPr>
                <a:t>Coherence</a:t>
              </a:r>
            </a:p>
          </p:txBody>
        </p:sp>
      </p:grpSp>
      <p:grpSp>
        <p:nvGrpSpPr>
          <p:cNvPr id="4" name="Group 14"/>
          <p:cNvGrpSpPr>
            <a:grpSpLocks/>
          </p:cNvGrpSpPr>
          <p:nvPr/>
        </p:nvGrpSpPr>
        <p:grpSpPr bwMode="auto">
          <a:xfrm>
            <a:off x="6248400" y="3700463"/>
            <a:ext cx="2332038" cy="1920240"/>
            <a:chOff x="5874041" y="1298810"/>
            <a:chExt cx="2331636" cy="1865309"/>
          </a:xfrm>
        </p:grpSpPr>
        <p:sp>
          <p:nvSpPr>
            <p:cNvPr id="16" name="Rounded Rectangle 15"/>
            <p:cNvSpPr/>
            <p:nvPr/>
          </p:nvSpPr>
          <p:spPr>
            <a:xfrm>
              <a:off x="5874041" y="1298810"/>
              <a:ext cx="2331636" cy="1865309"/>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5928007" y="1352785"/>
              <a:ext cx="2223705" cy="1757359"/>
            </a:xfrm>
            <a:prstGeom prst="rect">
              <a:avLst/>
            </a:prstGeom>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fontAlgn="base">
                <a:lnSpc>
                  <a:spcPct val="90000"/>
                </a:lnSpc>
                <a:spcBef>
                  <a:spcPct val="0"/>
                </a:spcBef>
                <a:spcAft>
                  <a:spcPct val="35000"/>
                </a:spcAft>
                <a:defRPr/>
              </a:pPr>
              <a:r>
                <a:rPr lang="en-US" sz="3700" dirty="0">
                  <a:solidFill>
                    <a:prstClr val="white"/>
                  </a:solidFill>
                </a:rPr>
                <a:t>Rigor</a:t>
              </a:r>
            </a:p>
          </p:txBody>
        </p:sp>
      </p:grpSp>
      <p:sp>
        <p:nvSpPr>
          <p:cNvPr id="5" name="Footer Placeholder 4"/>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623888" y="2911912"/>
            <a:ext cx="7886700" cy="609398"/>
          </a:xfrm>
        </p:spPr>
        <p:txBody>
          <a:bodyPr/>
          <a:lstStyle/>
          <a:p>
            <a:r>
              <a:rPr lang="en-US" dirty="0" smtClean="0"/>
              <a:t>Planning for Change</a:t>
            </a:r>
          </a:p>
        </p:txBody>
      </p:sp>
      <p:sp>
        <p:nvSpPr>
          <p:cNvPr id="7" name="Text Placeholder 6"/>
          <p:cNvSpPr>
            <a:spLocks noGrp="1"/>
          </p:cNvSpPr>
          <p:nvPr>
            <p:ph type="body" idx="1"/>
          </p:nvPr>
        </p:nvSpPr>
        <p:spPr/>
        <p:txBody>
          <a:bodyPr/>
          <a:lstStyle/>
          <a:p>
            <a:r>
              <a:rPr lang="en-US" smtClean="0"/>
              <a:t>Section 7</a:t>
            </a:r>
            <a:endParaRPr lang="en-US" dirty="0"/>
          </a:p>
        </p:txBody>
      </p:sp>
      <p:sp>
        <p:nvSpPr>
          <p:cNvPr id="6" name="Slide Number Placeholder 5"/>
          <p:cNvSpPr>
            <a:spLocks noGrp="1"/>
          </p:cNvSpPr>
          <p:nvPr>
            <p:ph type="sldNum" sz="quarter" idx="12"/>
          </p:nvPr>
        </p:nvSpPr>
        <p:spPr/>
        <p:txBody>
          <a:bodyPr/>
          <a:lstStyle/>
          <a:p>
            <a:fld id="{55151567-981F-44F4-8EC7-AA6FCD465944}" type="slidenum">
              <a:rPr lang="en-US" smtClean="0"/>
              <a:pPr/>
              <a:t>80</a:t>
            </a:fld>
            <a:endParaRPr lang="en-US"/>
          </a:p>
        </p:txBody>
      </p:sp>
      <p:pic>
        <p:nvPicPr>
          <p:cNvPr id="107526" name="Picture 7" descr="discussion 2.png"/>
          <p:cNvPicPr>
            <a:picLocks noChangeAspect="1" noChangeArrowheads="1"/>
          </p:cNvPicPr>
          <p:nvPr/>
        </p:nvPicPr>
        <p:blipFill>
          <a:blip r:embed="rId3" cstate="print"/>
          <a:srcRect/>
          <a:stretch>
            <a:fillRect/>
          </a:stretch>
        </p:blipFill>
        <p:spPr bwMode="auto">
          <a:xfrm>
            <a:off x="6400800" y="4572000"/>
            <a:ext cx="1600200" cy="1524000"/>
          </a:xfrm>
          <a:prstGeom prst="rect">
            <a:avLst/>
          </a:prstGeom>
          <a:noFill/>
          <a:ln w="9525">
            <a:noFill/>
            <a:miter lim="800000"/>
            <a:headEnd/>
            <a:tailEnd/>
          </a:ln>
        </p:spPr>
      </p:pic>
      <p:pic>
        <p:nvPicPr>
          <p:cNvPr id="8" name="Picture 7"/>
          <p:cNvPicPr>
            <a:picLocks noChangeAspect="1"/>
          </p:cNvPicPr>
          <p:nvPr/>
        </p:nvPicPr>
        <p:blipFill rotWithShape="1">
          <a:blip r:embed="rId4" cstate="print">
            <a:extLst>
              <a:ext uri="{28A0092B-C50C-407E-A947-70E740481C1C}">
                <a14:useLocalDpi xmlns="" xmlns:a14="http://schemas.microsoft.com/office/drawing/2010/main" val="0"/>
              </a:ext>
            </a:extLst>
          </a:blip>
          <a:srcRect l="19747" r="21365"/>
          <a:stretch/>
        </p:blipFill>
        <p:spPr>
          <a:xfrm>
            <a:off x="7207594" y="2354607"/>
            <a:ext cx="1262044" cy="2143125"/>
          </a:xfrm>
          <a:prstGeom prst="rect">
            <a:avLst/>
          </a:prstGeom>
        </p:spPr>
      </p:pic>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itle 2"/>
          <p:cNvSpPr>
            <a:spLocks noGrp="1"/>
          </p:cNvSpPr>
          <p:nvPr>
            <p:ph type="title"/>
          </p:nvPr>
        </p:nvSpPr>
        <p:spPr/>
        <p:txBody>
          <a:bodyPr>
            <a:normAutofit/>
          </a:bodyPr>
          <a:lstStyle/>
          <a:p>
            <a:r>
              <a:rPr lang="en-US" sz="4000" dirty="0" smtClean="0"/>
              <a:t>What's Your Plan?</a:t>
            </a:r>
          </a:p>
        </p:txBody>
      </p:sp>
      <p:sp>
        <p:nvSpPr>
          <p:cNvPr id="117762" name="Content Placeholder 1"/>
          <p:cNvSpPr>
            <a:spLocks noGrp="1"/>
          </p:cNvSpPr>
          <p:nvPr>
            <p:ph type="body" sz="quarter" idx="10"/>
          </p:nvPr>
        </p:nvSpPr>
        <p:spPr/>
        <p:txBody>
          <a:bodyPr/>
          <a:lstStyle/>
          <a:p>
            <a:r>
              <a:rPr lang="en-US" dirty="0" smtClean="0"/>
              <a:t>Determine how you will bring what you did today back to your school. </a:t>
            </a:r>
          </a:p>
          <a:p>
            <a:endParaRPr lang="en-US" dirty="0" smtClean="0"/>
          </a:p>
          <a:p>
            <a:r>
              <a:rPr lang="en-US" dirty="0" smtClean="0"/>
              <a:t>Determine what questions your colleagues may have. </a:t>
            </a:r>
          </a:p>
        </p:txBody>
      </p:sp>
      <p:sp>
        <p:nvSpPr>
          <p:cNvPr id="5" name="Slide Number Placeholder 4"/>
          <p:cNvSpPr>
            <a:spLocks noGrp="1"/>
          </p:cNvSpPr>
          <p:nvPr>
            <p:ph type="sldNum" sz="quarter" idx="12"/>
          </p:nvPr>
        </p:nvSpPr>
        <p:spPr/>
        <p:txBody>
          <a:bodyPr/>
          <a:lstStyle/>
          <a:p>
            <a:fld id="{9F71CA96-EDF3-4CEF-948A-8F748DB0E868}" type="slidenum">
              <a:rPr lang="en-US" smtClean="0"/>
              <a:pPr/>
              <a:t>81</a:t>
            </a:fld>
            <a:endParaRPr lang="en-US" dirty="0"/>
          </a:p>
        </p:txBody>
      </p:sp>
      <p:pic>
        <p:nvPicPr>
          <p:cNvPr id="117765" name="Picture 5" descr="discussion 2.png"/>
          <p:cNvPicPr>
            <a:picLocks noChangeAspect="1" noChangeArrowheads="1"/>
          </p:cNvPicPr>
          <p:nvPr/>
        </p:nvPicPr>
        <p:blipFill>
          <a:blip r:embed="rId3" cstate="print"/>
          <a:srcRect/>
          <a:stretch>
            <a:fillRect/>
          </a:stretch>
        </p:blipFill>
        <p:spPr bwMode="auto">
          <a:xfrm>
            <a:off x="6210300" y="4495800"/>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noAutofit/>
          </a:bodyPr>
          <a:lstStyle/>
          <a:p>
            <a:r>
              <a:rPr lang="en-US" sz="4000" dirty="0" smtClean="0"/>
              <a:t>Focus on Standards for Mathematical Practice Outcomes</a:t>
            </a:r>
          </a:p>
        </p:txBody>
      </p:sp>
      <p:sp>
        <p:nvSpPr>
          <p:cNvPr id="19459" name="Content Placeholder 1"/>
          <p:cNvSpPr>
            <a:spLocks noGrp="1"/>
          </p:cNvSpPr>
          <p:nvPr>
            <p:ph type="body" sz="quarter" idx="10"/>
          </p:nvPr>
        </p:nvSpPr>
        <p:spPr>
          <a:xfrm>
            <a:off x="381000" y="1417320"/>
            <a:ext cx="8382000" cy="4641271"/>
          </a:xfrm>
        </p:spPr>
        <p:txBody>
          <a:bodyPr/>
          <a:lstStyle/>
          <a:p>
            <a:pPr marL="0" indent="0">
              <a:buNone/>
            </a:pPr>
            <a:r>
              <a:rPr lang="en-US" sz="2800" b="1" dirty="0" smtClean="0"/>
              <a:t>By the end of this session you will have:</a:t>
            </a:r>
          </a:p>
          <a:p>
            <a:r>
              <a:rPr lang="en-US" sz="2600" dirty="0" smtClean="0"/>
              <a:t>Gained an initial understanding of the CCS-Math and the embedded changes and instructional shifts.</a:t>
            </a:r>
          </a:p>
          <a:p>
            <a:r>
              <a:rPr lang="en-US" sz="2600" dirty="0" smtClean="0"/>
              <a:t>Explored all eight of the Standards for Mathematical Practice and identified how they are related.</a:t>
            </a:r>
          </a:p>
          <a:p>
            <a:r>
              <a:rPr lang="en-US" sz="2600" dirty="0" smtClean="0"/>
              <a:t>Explored how practices can be clustered and examine the reasons why Practice 1: Make sense of problems and persevere in solving them and Practice 6: Attend to precision are considered the two “umbrella” standards that describe the habits of mind of successful mathematical thinkers. </a:t>
            </a:r>
          </a:p>
          <a:p>
            <a:endParaRPr lang="en-US" sz="2600" dirty="0" smtClean="0"/>
          </a:p>
        </p:txBody>
      </p:sp>
      <p:sp>
        <p:nvSpPr>
          <p:cNvPr id="5" name="Slide Number Placeholder 4"/>
          <p:cNvSpPr>
            <a:spLocks noGrp="1"/>
          </p:cNvSpPr>
          <p:nvPr>
            <p:ph type="sldNum" sz="quarter" idx="12"/>
          </p:nvPr>
        </p:nvSpPr>
        <p:spPr/>
        <p:txBody>
          <a:bodyPr/>
          <a:lstStyle/>
          <a:p>
            <a:fld id="{AD8D4AF1-7CC8-4517-894C-95FE2C0637D7}" type="slidenum">
              <a:rPr lang="en-US" smtClean="0"/>
              <a:pPr/>
              <a:t>82</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p:txBody>
          <a:bodyPr>
            <a:noAutofit/>
          </a:bodyPr>
          <a:lstStyle/>
          <a:p>
            <a:r>
              <a:rPr lang="en-US" sz="4000" dirty="0" smtClean="0"/>
              <a:t>Focus on Standards for Mathematical Practice Outcomes (cont'd)</a:t>
            </a:r>
          </a:p>
        </p:txBody>
      </p:sp>
      <p:sp>
        <p:nvSpPr>
          <p:cNvPr id="19459" name="Content Placeholder 1"/>
          <p:cNvSpPr>
            <a:spLocks noGrp="1"/>
          </p:cNvSpPr>
          <p:nvPr>
            <p:ph type="body" sz="quarter" idx="10"/>
          </p:nvPr>
        </p:nvSpPr>
        <p:spPr>
          <a:xfrm>
            <a:off x="381000" y="1417320"/>
            <a:ext cx="8382000" cy="4829014"/>
          </a:xfrm>
        </p:spPr>
        <p:txBody>
          <a:bodyPr/>
          <a:lstStyle/>
          <a:p>
            <a:pPr marL="0" indent="0">
              <a:buNone/>
            </a:pPr>
            <a:r>
              <a:rPr lang="en-US" sz="2800" dirty="0" smtClean="0"/>
              <a:t>By the end of this session you will have:</a:t>
            </a:r>
          </a:p>
          <a:p>
            <a:r>
              <a:rPr lang="en-US" sz="2600" dirty="0" smtClean="0"/>
              <a:t>Identified evidence of the practices in tasks.</a:t>
            </a:r>
          </a:p>
          <a:p>
            <a:r>
              <a:rPr lang="en-US" sz="2600" dirty="0" smtClean="0"/>
              <a:t>Discussed and created grade-level descriptors for all eight practices.</a:t>
            </a:r>
          </a:p>
          <a:p>
            <a:r>
              <a:rPr lang="en-US" sz="2600" dirty="0" smtClean="0"/>
              <a:t>Explored how specific instructional strategies can help students meet major learning goals. </a:t>
            </a:r>
          </a:p>
          <a:p>
            <a:r>
              <a:rPr lang="en-US" sz="2600" dirty="0" smtClean="0"/>
              <a:t>Identified relevant resources for implementing the CCS-Math and created a peer support network. </a:t>
            </a:r>
          </a:p>
          <a:p>
            <a:r>
              <a:rPr lang="en-US" sz="2600" dirty="0" smtClean="0"/>
              <a:t>Identified ways in which you will share information with and provide support for teachers as they make changes to their instructional practice. </a:t>
            </a:r>
          </a:p>
          <a:p>
            <a:endParaRPr lang="en-US" sz="2600" dirty="0" smtClean="0"/>
          </a:p>
        </p:txBody>
      </p:sp>
      <p:sp>
        <p:nvSpPr>
          <p:cNvPr id="5" name="Slide Number Placeholder 4"/>
          <p:cNvSpPr>
            <a:spLocks noGrp="1"/>
          </p:cNvSpPr>
          <p:nvPr>
            <p:ph type="sldNum" sz="quarter" idx="12"/>
          </p:nvPr>
        </p:nvSpPr>
        <p:spPr/>
        <p:txBody>
          <a:bodyPr/>
          <a:lstStyle/>
          <a:p>
            <a:fld id="{1B164E58-F631-4785-8D59-D7BB0BAC1458}" type="slidenum">
              <a:rPr lang="en-US" smtClean="0"/>
              <a:pPr/>
              <a:t>83</a:t>
            </a:fld>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dirty="0" smtClean="0">
                <a:effectLst/>
              </a:rPr>
              <a:t>Closing Activities: Post-Assessment–CCS-Math and Session Evaluation</a:t>
            </a:r>
            <a:endParaRPr lang="en-US" dirty="0" smtClean="0"/>
          </a:p>
        </p:txBody>
      </p:sp>
      <p:sp>
        <p:nvSpPr>
          <p:cNvPr id="5" name="Slide Number Placeholder 4"/>
          <p:cNvSpPr>
            <a:spLocks noGrp="1"/>
          </p:cNvSpPr>
          <p:nvPr>
            <p:ph type="sldNum" sz="quarter" idx="12"/>
          </p:nvPr>
        </p:nvSpPr>
        <p:spPr/>
        <p:txBody>
          <a:bodyPr/>
          <a:lstStyle/>
          <a:p>
            <a:fld id="{F4E5B137-F4A5-449F-A4F5-CE6BBDF3DB68}" type="slidenum">
              <a:rPr lang="en-US" smtClean="0"/>
              <a:pPr/>
              <a:t>84</a:t>
            </a:fld>
            <a:endParaRPr lang="en-US"/>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19747" r="21365"/>
          <a:stretch/>
        </p:blipFill>
        <p:spPr>
          <a:xfrm>
            <a:off x="7455244" y="3364257"/>
            <a:ext cx="1262044" cy="2143125"/>
          </a:xfrm>
          <a:prstGeom prst="rect">
            <a:avLst/>
          </a:prstGeom>
        </p:spPr>
      </p:pic>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6" descr="handout icon.png"/>
          <p:cNvPicPr>
            <a:picLocks noChangeAspect="1"/>
          </p:cNvPicPr>
          <p:nvPr/>
        </p:nvPicPr>
        <p:blipFill>
          <a:blip r:embed="rId3" cstate="print"/>
          <a:srcRect/>
          <a:stretch>
            <a:fillRect/>
          </a:stretch>
        </p:blipFill>
        <p:spPr bwMode="auto">
          <a:xfrm>
            <a:off x="552450" y="4610100"/>
            <a:ext cx="932688" cy="1010532"/>
          </a:xfrm>
          <a:prstGeom prst="rect">
            <a:avLst/>
          </a:prstGeom>
          <a:noFill/>
          <a:ln w="9525">
            <a:noFill/>
            <a:miter lim="800000"/>
            <a:headEnd/>
            <a:tailEnd/>
          </a:ln>
        </p:spPr>
      </p:pic>
      <p:sp>
        <p:nvSpPr>
          <p:cNvPr id="14" name="Content Placeholder 13"/>
          <p:cNvSpPr>
            <a:spLocks noGrp="1"/>
          </p:cNvSpPr>
          <p:nvPr>
            <p:ph idx="1"/>
          </p:nvPr>
        </p:nvSpPr>
        <p:spPr>
          <a:xfrm>
            <a:off x="326898" y="902971"/>
            <a:ext cx="5083302" cy="2926080"/>
          </a:xfrm>
        </p:spPr>
        <p:txBody>
          <a:bodyPr/>
          <a:lstStyle/>
          <a:p>
            <a:r>
              <a:rPr lang="en-US" dirty="0" smtClean="0"/>
              <a:t>Where Are You Now?</a:t>
            </a:r>
          </a:p>
          <a:p>
            <a:r>
              <a:rPr lang="en-US" dirty="0" smtClean="0"/>
              <a:t>Assessing Your Learning.</a:t>
            </a:r>
          </a:p>
          <a:p>
            <a:r>
              <a:rPr lang="en-US" dirty="0" smtClean="0"/>
              <a:t>Please complete an online Session Evaluation. Your feedback is very important to us!</a:t>
            </a:r>
          </a:p>
          <a:p>
            <a:endParaRPr lang="en-US" dirty="0" smtClean="0"/>
          </a:p>
        </p:txBody>
      </p:sp>
      <p:sp>
        <p:nvSpPr>
          <p:cNvPr id="122885" name="Title 1"/>
          <p:cNvSpPr>
            <a:spLocks noGrp="1"/>
          </p:cNvSpPr>
          <p:nvPr>
            <p:ph type="title"/>
          </p:nvPr>
        </p:nvSpPr>
        <p:spPr/>
        <p:txBody>
          <a:bodyPr>
            <a:noAutofit/>
          </a:bodyPr>
          <a:lstStyle/>
          <a:p>
            <a:r>
              <a:rPr lang="en-US" sz="4000" dirty="0" smtClean="0"/>
              <a:t>Post Assessment and Session Evaluation</a:t>
            </a:r>
          </a:p>
        </p:txBody>
      </p:sp>
      <p:sp>
        <p:nvSpPr>
          <p:cNvPr id="6" name="Slide Number Placeholder 5"/>
          <p:cNvSpPr>
            <a:spLocks noGrp="1"/>
          </p:cNvSpPr>
          <p:nvPr>
            <p:ph type="sldNum" sz="quarter" idx="11"/>
          </p:nvPr>
        </p:nvSpPr>
        <p:spPr/>
        <p:txBody>
          <a:bodyPr/>
          <a:lstStyle/>
          <a:p>
            <a:fld id="{9C68FFC2-3F6C-4F2E-B8AC-64D7ECA96928}" type="slidenum">
              <a:rPr lang="en-US" smtClean="0"/>
              <a:pPr/>
              <a:t>85</a:t>
            </a:fld>
            <a:endParaRPr lang="en-US"/>
          </a:p>
        </p:txBody>
      </p:sp>
      <p:sp>
        <p:nvSpPr>
          <p:cNvPr id="122886" name="TextBox 7"/>
          <p:cNvSpPr txBox="1">
            <a:spLocks noChangeArrowheads="1"/>
          </p:cNvSpPr>
          <p:nvPr/>
        </p:nvSpPr>
        <p:spPr bwMode="auto">
          <a:xfrm>
            <a:off x="342900" y="4667250"/>
            <a:ext cx="1371600" cy="400110"/>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smtClean="0">
                <a:solidFill>
                  <a:prstClr val="black"/>
                </a:solidFill>
              </a:rPr>
              <a:t>Page 51</a:t>
            </a:r>
            <a:endParaRPr lang="en-US" sz="2000" dirty="0">
              <a:solidFill>
                <a:prstClr val="black"/>
              </a:solidFill>
            </a:endParaRPr>
          </a:p>
        </p:txBody>
      </p:sp>
      <p:pic>
        <p:nvPicPr>
          <p:cNvPr id="9" name="Picture 7" descr="C:\Documents and Settings\mhannon\Local Settings\Temporary Internet Files\Content.IE5\MNS3KWRB\MP900431118[1].jpg"/>
          <p:cNvPicPr>
            <a:picLocks noChangeAspect="1" noChangeArrowheads="1"/>
          </p:cNvPicPr>
          <p:nvPr/>
        </p:nvPicPr>
        <p:blipFill>
          <a:blip r:embed="rId4" cstate="print"/>
          <a:srcRect/>
          <a:stretch>
            <a:fillRect/>
          </a:stretch>
        </p:blipFill>
        <p:spPr bwMode="auto">
          <a:xfrm>
            <a:off x="5543550" y="1009650"/>
            <a:ext cx="3105150" cy="3037647"/>
          </a:xfrm>
          <a:prstGeom prst="rect">
            <a:avLst/>
          </a:prstGeom>
          <a:noFill/>
          <a:ln>
            <a:solidFill>
              <a:schemeClr val="bg2">
                <a:lumMod val="65000"/>
              </a:schemeClr>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10"/>
          </p:nvPr>
        </p:nvSpPr>
        <p:spPr/>
        <p:txBody>
          <a:bodyPr/>
          <a:lstStyle/>
          <a:p>
            <a:r>
              <a:rPr lang="en-US" smtClean="0"/>
              <a:t> </a:t>
            </a:r>
            <a:endParaRPr lang="en-US" dirty="0"/>
          </a:p>
        </p:txBody>
      </p:sp>
      <p:sp>
        <p:nvSpPr>
          <p:cNvPr id="10" name="TextBox 9"/>
          <p:cNvSpPr txBox="1"/>
          <p:nvPr/>
        </p:nvSpPr>
        <p:spPr>
          <a:xfrm>
            <a:off x="266700" y="3924300"/>
            <a:ext cx="5314950" cy="1015663"/>
          </a:xfrm>
          <a:prstGeom prst="rect">
            <a:avLst/>
          </a:prstGeom>
          <a:noFill/>
        </p:spPr>
        <p:txBody>
          <a:bodyPr wrap="square" rtlCol="0">
            <a:spAutoFit/>
          </a:bodyPr>
          <a:lstStyle/>
          <a:p>
            <a:r>
              <a:rPr lang="en-US" sz="2800" b="1" u="sng" dirty="0" smtClean="0">
                <a:hlinkClick r:id="rId5"/>
              </a:rPr>
              <a:t>http://tinyu</a:t>
            </a:r>
            <a:r>
              <a:rPr lang="en-US" sz="3200" b="1" u="sng" dirty="0" smtClean="0">
                <a:hlinkClick r:id="rId5"/>
              </a:rPr>
              <a:t>r</a:t>
            </a:r>
            <a:r>
              <a:rPr lang="en-US" sz="2800" b="1" u="sng" dirty="0" smtClean="0">
                <a:hlinkClick r:id="rId5"/>
              </a:rPr>
              <a:t>l.com/K5Mod1MATH</a:t>
            </a:r>
            <a:r>
              <a:rPr lang="en-US" sz="2800" b="1" dirty="0" smtClean="0"/>
              <a:t> </a:t>
            </a:r>
            <a:endParaRPr lang="en-US" sz="2800"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Some Key Resources</a:t>
            </a:r>
            <a:endParaRPr lang="en-US" dirty="0">
              <a:effectLst/>
            </a:endParaRPr>
          </a:p>
        </p:txBody>
      </p:sp>
      <p:sp>
        <p:nvSpPr>
          <p:cNvPr id="4" name="Text Placeholder 3"/>
          <p:cNvSpPr>
            <a:spLocks noGrp="1"/>
          </p:cNvSpPr>
          <p:nvPr>
            <p:ph sz="half" idx="1"/>
          </p:nvPr>
        </p:nvSpPr>
        <p:spPr>
          <a:xfrm>
            <a:off x="4864815" y="1521328"/>
            <a:ext cx="3886200" cy="984885"/>
          </a:xfrm>
        </p:spPr>
        <p:txBody>
          <a:bodyPr/>
          <a:lstStyle/>
          <a:p>
            <a:r>
              <a:rPr lang="en-US" dirty="0" smtClean="0"/>
              <a:t>achievethecore.org</a:t>
            </a:r>
          </a:p>
          <a:p>
            <a:r>
              <a:rPr lang="en-US" dirty="0" smtClean="0"/>
              <a:t>americaachieves.org</a:t>
            </a:r>
            <a:endParaRPr lang="en-US" dirty="0"/>
          </a:p>
        </p:txBody>
      </p:sp>
      <p:pic>
        <p:nvPicPr>
          <p:cNvPr id="8" name="Picture 2" descr="Connecticut Common Core Standards">
            <a:hlinkClick r:id="rId3"/>
          </p:cNvPr>
          <p:cNvPicPr>
            <a:picLocks noGrp="1" noChangeAspect="1" noChangeArrowheads="1"/>
          </p:cNvPicPr>
          <p:nvPr>
            <p:ph sz="half" idx="2"/>
          </p:nvPr>
        </p:nvPicPr>
        <p:blipFill>
          <a:blip r:embed="rId4" cstate="print">
            <a:extLst>
              <a:ext uri="{28A0092B-C50C-407E-A947-70E740481C1C}">
                <a14:useLocalDpi xmlns="" xmlns:a14="http://schemas.microsoft.com/office/drawing/2010/main" val="0"/>
              </a:ext>
            </a:extLst>
          </a:blip>
          <a:srcRect/>
          <a:stretch>
            <a:fillRect/>
          </a:stretch>
        </p:blipFill>
        <p:spPr bwMode="auto">
          <a:xfrm>
            <a:off x="865179" y="2930716"/>
            <a:ext cx="2600000" cy="57777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Content Placeholder 14">
            <a:hlinkClick r:id="rId5"/>
          </p:cNvPr>
          <p:cNvPicPr>
            <a:picLocks/>
          </p:cNvPicPr>
          <p:nvPr/>
        </p:nvPicPr>
        <p:blipFill>
          <a:blip r:embed="rId6" cstate="print">
            <a:extLst>
              <a:ext uri="{28A0092B-C50C-407E-A947-70E740481C1C}">
                <a14:useLocalDpi xmlns="" xmlns:a14="http://schemas.microsoft.com/office/drawing/2010/main" val="0"/>
              </a:ext>
            </a:extLst>
          </a:blip>
          <a:srcRect l="4968" t="22221" r="62500" b="56696"/>
          <a:stretch>
            <a:fillRect/>
          </a:stretch>
        </p:blipFill>
        <p:spPr>
          <a:xfrm>
            <a:off x="381000" y="3743068"/>
            <a:ext cx="3681412" cy="1493837"/>
          </a:xfrm>
          <a:prstGeom prst="rect">
            <a:avLst/>
          </a:prstGeom>
          <a:ln>
            <a:noFill/>
            <a:miter lim="800000"/>
            <a:headEnd/>
            <a:tailEnd/>
          </a:ln>
        </p:spPr>
      </p:pic>
      <p:pic>
        <p:nvPicPr>
          <p:cNvPr id="10" name="Content Placeholder 13">
            <a:hlinkClick r:id="rId7"/>
          </p:cNvPr>
          <p:cNvPicPr>
            <a:picLocks/>
          </p:cNvPicPr>
          <p:nvPr/>
        </p:nvPicPr>
        <p:blipFill>
          <a:blip r:embed="rId8" cstate="print"/>
          <a:stretch>
            <a:fillRect/>
          </a:stretch>
        </p:blipFill>
        <p:spPr>
          <a:xfrm>
            <a:off x="5467945" y="2780817"/>
            <a:ext cx="3240088" cy="1517650"/>
          </a:xfrm>
          <a:prstGeom prst="rect">
            <a:avLst/>
          </a:prstGeom>
          <a:ln>
            <a:solidFill>
              <a:schemeClr val="tx1"/>
            </a:solidFill>
          </a:ln>
        </p:spPr>
      </p:pic>
      <p:pic>
        <p:nvPicPr>
          <p:cNvPr id="11" name="Content Placeholder 12">
            <a:hlinkClick r:id="rId9"/>
          </p:cNvPr>
          <p:cNvPicPr>
            <a:picLocks/>
          </p:cNvPicPr>
          <p:nvPr/>
        </p:nvPicPr>
        <p:blipFill>
          <a:blip r:embed="rId10" cstate="print"/>
          <a:stretch>
            <a:fillRect/>
          </a:stretch>
        </p:blipFill>
        <p:spPr>
          <a:xfrm>
            <a:off x="5895776" y="4525181"/>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8488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ctcorestandards.org</a:t>
            </a:r>
          </a:p>
          <a:p>
            <a:r>
              <a:rPr lang="en-US" dirty="0" smtClean="0"/>
              <a:t>engageny.org</a:t>
            </a:r>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86</a:t>
            </a:fld>
            <a:endParaRPr lang="en-US" dirty="0"/>
          </a:p>
        </p:txBody>
      </p:sp>
    </p:spTree>
    <p:extLst>
      <p:ext uri="{BB962C8B-B14F-4D97-AF65-F5344CB8AC3E}">
        <p14:creationId xmlns="" xmlns:p14="http://schemas.microsoft.com/office/powerpoint/2010/main" val="1847034280"/>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dirty="0" smtClean="0"/>
              <a:t>Thanks and see you next time!</a:t>
            </a:r>
          </a:p>
        </p:txBody>
      </p:sp>
      <p:sp>
        <p:nvSpPr>
          <p:cNvPr id="6" name="Slide Number Placeholder 5"/>
          <p:cNvSpPr>
            <a:spLocks noGrp="1"/>
          </p:cNvSpPr>
          <p:nvPr>
            <p:ph type="sldNum" sz="quarter" idx="12"/>
          </p:nvPr>
        </p:nvSpPr>
        <p:spPr/>
        <p:txBody>
          <a:bodyPr/>
          <a:lstStyle/>
          <a:p>
            <a:fld id="{C4372BA9-74DA-4A37-92D0-486884245259}" type="slidenum">
              <a:rPr lang="en-US" smtClean="0"/>
              <a:pPr/>
              <a:t>87</a:t>
            </a:fld>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2"/>
          <p:cNvPicPr>
            <a:picLocks noChangeAspect="1" noChangeArrowheads="1"/>
          </p:cNvPicPr>
          <p:nvPr/>
        </p:nvPicPr>
        <p:blipFill>
          <a:blip r:embed="rId3" cstate="print"/>
          <a:srcRect l="29005" t="15640" r="30609" b="2821"/>
          <a:stretch>
            <a:fillRect/>
          </a:stretch>
        </p:blipFill>
        <p:spPr bwMode="auto">
          <a:xfrm>
            <a:off x="6394263" y="2194560"/>
            <a:ext cx="2514600" cy="3581400"/>
          </a:xfrm>
          <a:prstGeom prst="rect">
            <a:avLst/>
          </a:prstGeom>
          <a:noFill/>
          <a:ln w="9525">
            <a:solidFill>
              <a:schemeClr val="tx1"/>
            </a:solidFill>
            <a:miter lim="800000"/>
            <a:headEnd/>
            <a:tailEnd/>
          </a:ln>
        </p:spPr>
      </p:pic>
      <p:sp>
        <p:nvSpPr>
          <p:cNvPr id="35843" name="TextBox 5"/>
          <p:cNvSpPr txBox="1">
            <a:spLocks noChangeArrowheads="1"/>
          </p:cNvSpPr>
          <p:nvPr/>
        </p:nvSpPr>
        <p:spPr bwMode="auto">
          <a:xfrm>
            <a:off x="2819399" y="379190"/>
            <a:ext cx="5736771" cy="1569660"/>
          </a:xfrm>
          <a:prstGeom prst="rect">
            <a:avLst/>
          </a:prstGeom>
          <a:noFill/>
          <a:ln w="9525">
            <a:noFill/>
            <a:miter lim="800000"/>
            <a:headEnd/>
            <a:tailEnd/>
          </a:ln>
        </p:spPr>
        <p:txBody>
          <a:bodyPr wrap="square">
            <a:spAutoFit/>
          </a:bodyPr>
          <a:lstStyle/>
          <a:p>
            <a:pPr fontAlgn="base">
              <a:spcBef>
                <a:spcPct val="0"/>
              </a:spcBef>
              <a:spcAft>
                <a:spcPct val="0"/>
              </a:spcAft>
            </a:pPr>
            <a:r>
              <a:rPr lang="en-US" sz="3200" dirty="0">
                <a:solidFill>
                  <a:prstClr val="black"/>
                </a:solidFill>
              </a:rPr>
              <a:t>Fewer standards allow for focusing on the major work for each </a:t>
            </a:r>
            <a:r>
              <a:rPr lang="en-US" sz="3200" dirty="0" smtClean="0">
                <a:solidFill>
                  <a:prstClr val="black"/>
                </a:solidFill>
              </a:rPr>
              <a:t>grade. </a:t>
            </a:r>
            <a:endParaRPr lang="en-US" sz="3200" dirty="0">
              <a:solidFill>
                <a:prstClr val="black"/>
              </a:solidFill>
            </a:endParaRPr>
          </a:p>
        </p:txBody>
      </p:sp>
      <p:grpSp>
        <p:nvGrpSpPr>
          <p:cNvPr id="2" name="Group 7"/>
          <p:cNvGrpSpPr/>
          <p:nvPr/>
        </p:nvGrpSpPr>
        <p:grpSpPr>
          <a:xfrm>
            <a:off x="228600" y="152400"/>
            <a:ext cx="2416423" cy="1933138"/>
            <a:chOff x="228176" y="1323797"/>
            <a:chExt cx="2416423" cy="1933138"/>
          </a:xfrm>
          <a:solidFill>
            <a:schemeClr val="accent2"/>
          </a:solidFill>
        </p:grpSpPr>
        <p:sp>
          <p:nvSpPr>
            <p:cNvPr id="9" name="Rounded Rectangle 8"/>
            <p:cNvSpPr/>
            <p:nvPr/>
          </p:nvSpPr>
          <p:spPr>
            <a:xfrm>
              <a:off x="228176" y="1323797"/>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06567" y="1402188"/>
              <a:ext cx="2286000" cy="1792224"/>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Focus</a:t>
              </a:r>
            </a:p>
          </p:txBody>
        </p:sp>
      </p:grpSp>
      <p:pic>
        <p:nvPicPr>
          <p:cNvPr id="12" name="Picture 11"/>
          <p:cNvPicPr/>
          <p:nvPr/>
        </p:nvPicPr>
        <p:blipFill>
          <a:blip r:embed="rId3" cstate="print"/>
          <a:srcRect l="32946" t="22868" r="43066" b="63326"/>
          <a:stretch>
            <a:fillRect/>
          </a:stretch>
        </p:blipFill>
        <p:spPr bwMode="auto">
          <a:xfrm>
            <a:off x="130626" y="2346960"/>
            <a:ext cx="6126480" cy="283464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3" name="Footer Placeholder 2"/>
          <p:cNvSpPr>
            <a:spLocks noGrp="1"/>
          </p:cNvSpPr>
          <p:nvPr>
            <p:ph type="ftr" sz="quarter" idx="10"/>
          </p:nvPr>
        </p:nvSpPr>
        <p:spPr/>
        <p:txBody>
          <a:bodyPr/>
          <a:lstStyle/>
          <a:p>
            <a:r>
              <a:rPr lang="en-US" smtClean="0"/>
              <a:t> </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11068</TotalTime>
  <Words>11468</Words>
  <Application>Microsoft Office PowerPoint</Application>
  <PresentationFormat>On-screen Show (4:3)</PresentationFormat>
  <Paragraphs>1117</Paragraphs>
  <Slides>87</Slides>
  <Notes>87</Notes>
  <HiddenSlides>0</HiddenSlides>
  <MMClips>0</MMClips>
  <ScaleCrop>false</ScaleCrop>
  <HeadingPairs>
    <vt:vector size="4" baseType="variant">
      <vt:variant>
        <vt:lpstr>Theme</vt:lpstr>
      </vt:variant>
      <vt:variant>
        <vt:i4>3</vt:i4>
      </vt:variant>
      <vt:variant>
        <vt:lpstr>Slide Titles</vt:lpstr>
      </vt:variant>
      <vt:variant>
        <vt:i4>87</vt:i4>
      </vt:variant>
    </vt:vector>
  </HeadingPairs>
  <TitlesOfParts>
    <vt:vector size="90" baseType="lpstr">
      <vt:lpstr>LtBkgBlueBorder</vt:lpstr>
      <vt:lpstr>LtBkgNoBorder</vt:lpstr>
      <vt:lpstr>Custom Design</vt:lpstr>
      <vt:lpstr>Connecticut Core Standards  for Mathematics</vt:lpstr>
      <vt:lpstr>Focus on Standards for Mathematical Practice Outcomes</vt:lpstr>
      <vt:lpstr>Focus on Standards for Mathematical Practice Outcomes (cont'd)</vt:lpstr>
      <vt:lpstr>Today’s Agenda</vt:lpstr>
      <vt:lpstr>Introductory Activity: Pre-Assessment–CCS Math</vt:lpstr>
      <vt:lpstr>Understanding the Foundations of the Connecticut Core Standards </vt:lpstr>
      <vt:lpstr>What do we know?</vt:lpstr>
      <vt:lpstr>What’s in the CCS-Math?</vt:lpstr>
      <vt:lpstr>Slide 9</vt:lpstr>
      <vt:lpstr>Slide 10</vt:lpstr>
      <vt:lpstr>Slide 11</vt:lpstr>
      <vt:lpstr>Slide 12</vt:lpstr>
      <vt:lpstr>Slide 13</vt:lpstr>
      <vt:lpstr>The Impact of the Shifts</vt:lpstr>
      <vt:lpstr>The Personal Journey of the CCS</vt:lpstr>
      <vt:lpstr>Phil Daro Co-Author  Common Core State Standards for Mathematics</vt:lpstr>
      <vt:lpstr>Supporting Change</vt:lpstr>
      <vt:lpstr>Change Isn’t Easy</vt:lpstr>
      <vt:lpstr>How can we work well together?</vt:lpstr>
      <vt:lpstr>Let’s Take A Break…</vt:lpstr>
      <vt:lpstr>Understanding the Standards for Mathematical Practice: Developing Mathematical Expertise</vt:lpstr>
      <vt:lpstr>SMP1: Make sense of problems and persevere in solving them </vt:lpstr>
      <vt:lpstr>SMP 1: Make sense of problems and persevere in solving them </vt:lpstr>
      <vt:lpstr>SMP1: Make sense of problems and persevere in solving them </vt:lpstr>
      <vt:lpstr>SMP1: Make sense of problems and persevere in solving them </vt:lpstr>
      <vt:lpstr>SMP1: Make sense of problems and persevere in solving them </vt:lpstr>
      <vt:lpstr>SMP2: Reason abstractly and quantitatively </vt:lpstr>
      <vt:lpstr>SMP2: Reason abstractly and quantitatively </vt:lpstr>
      <vt:lpstr>SMP2: Reason abstractly and quantitatively </vt:lpstr>
      <vt:lpstr>SMP2: Reason abstractly and quantitatively </vt:lpstr>
      <vt:lpstr>SMP2: Reason abstractly and quantitatively </vt:lpstr>
      <vt:lpstr>SMP3: Construct viable arguments and  critique the reasoning of others </vt:lpstr>
      <vt:lpstr>SMP3: Construct viable arguments and  critique the reasoning of others </vt:lpstr>
      <vt:lpstr>SMP3: Construct viable arguments and  critique the reasoning of others </vt:lpstr>
      <vt:lpstr>SMP3: Construct viable arguments and  critique the reasoning of others </vt:lpstr>
      <vt:lpstr>SMP3: Construct viable arguments and  critique the reasoning of others </vt:lpstr>
      <vt:lpstr>SMP4: Model with mathematics </vt:lpstr>
      <vt:lpstr>SMP4: Model with mathematics</vt:lpstr>
      <vt:lpstr>SMP4: Model with mathematics</vt:lpstr>
      <vt:lpstr>SMP4: Model with mathematics </vt:lpstr>
      <vt:lpstr>SMP4: Model with mathematics</vt:lpstr>
      <vt:lpstr>Two Sentence Summary</vt:lpstr>
      <vt:lpstr>SMP5: Use appropriate tools strategically </vt:lpstr>
      <vt:lpstr>SMP5: Use appropriate tools strategically</vt:lpstr>
      <vt:lpstr>SMP5: Use appropriate tools strategically</vt:lpstr>
      <vt:lpstr>SMP5: Use appropriate tools strategically </vt:lpstr>
      <vt:lpstr>SMP5: Use appropriate tools strategically</vt:lpstr>
      <vt:lpstr>SMP6: Attend to precision </vt:lpstr>
      <vt:lpstr>SMP6: Attend to precision</vt:lpstr>
      <vt:lpstr>SMP6: Attend to precision</vt:lpstr>
      <vt:lpstr>SMP6: Attend to precision </vt:lpstr>
      <vt:lpstr>SMP6: Attend to precision</vt:lpstr>
      <vt:lpstr>SMP7: Look for and make use of structure </vt:lpstr>
      <vt:lpstr>SMP7: Look for and make use of structure </vt:lpstr>
      <vt:lpstr>SMP7: Look for and make use of structure</vt:lpstr>
      <vt:lpstr>SMP 7: Look for and make use of structure </vt:lpstr>
      <vt:lpstr>SMP7: Look for and make use of structure</vt:lpstr>
      <vt:lpstr>SMP8: Look for and express regularity in repeated reasoning </vt:lpstr>
      <vt:lpstr>SMP8: Look for and express regularity  in repeated reasoning </vt:lpstr>
      <vt:lpstr>SMP8: Look for and express regularity  in repeated reasoning </vt:lpstr>
      <vt:lpstr>SMP8: Look for and express regularity  in repeated reasoning </vt:lpstr>
      <vt:lpstr>SMP8: Look for and express regularity  in repeated reasoning </vt:lpstr>
      <vt:lpstr>Two Sentence Summary</vt:lpstr>
      <vt:lpstr>Pause and Reflect</vt:lpstr>
      <vt:lpstr>Finding Relationships</vt:lpstr>
      <vt:lpstr>Bon Appétit</vt:lpstr>
      <vt:lpstr>Supporting Students to "Make sense of problems and persevere  in solving them.”</vt:lpstr>
      <vt:lpstr>Two Machines, One Job</vt:lpstr>
      <vt:lpstr>Classroom Environment that Supports Perseverance</vt:lpstr>
      <vt:lpstr>Attending to Precision in  Every Lesson</vt:lpstr>
      <vt:lpstr>Let’s Observe</vt:lpstr>
      <vt:lpstr>Let’s Take A Break…</vt:lpstr>
      <vt:lpstr>Teaching with the Standards  for Mathematical Practice</vt:lpstr>
      <vt:lpstr>Asking Effective Questions</vt:lpstr>
      <vt:lpstr>Slide 75</vt:lpstr>
      <vt:lpstr>Slide 76</vt:lpstr>
      <vt:lpstr>Examining a Lesson </vt:lpstr>
      <vt:lpstr>Slide 78</vt:lpstr>
      <vt:lpstr>Pause and Reflect</vt:lpstr>
      <vt:lpstr>Planning for Change</vt:lpstr>
      <vt:lpstr>What's Your Plan?</vt:lpstr>
      <vt:lpstr>Focus on Standards for Mathematical Practice Outcomes</vt:lpstr>
      <vt:lpstr>Focus on Standards for Mathematical Practice Outcomes (cont'd)</vt:lpstr>
      <vt:lpstr>Closing Activities: Post-Assessment–CCS-Math and Session Evaluation</vt:lpstr>
      <vt:lpstr>Post Assessment and Session Evaluation</vt:lpstr>
      <vt:lpstr>Some Key Resources</vt:lpstr>
      <vt:lpstr>Thanks and see you next time!</vt:lpstr>
    </vt:vector>
  </TitlesOfParts>
  <Company>Public Consulting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Michelle Wade</cp:lastModifiedBy>
  <cp:revision>515</cp:revision>
  <dcterms:created xsi:type="dcterms:W3CDTF">2014-01-18T18:47:42Z</dcterms:created>
  <dcterms:modified xsi:type="dcterms:W3CDTF">2014-03-06T22:10:32Z</dcterms:modified>
</cp:coreProperties>
</file>