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71" r:id="rId9"/>
    <p:sldId id="272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8D52D0-AFDA-41E7-A8C2-7063CCE0808B}" v="9" dt="2020-07-08T18:33:26.7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lconer, Matthew" userId="S::matthew.falconer@ct.gov::09cd3e06-133d-48db-b5c7-1ffab9c7b6b9" providerId="AD" clId="Web-{8E8D52D0-AFDA-41E7-A8C2-7063CCE0808B}"/>
    <pc:docChg chg="modSld">
      <pc:chgData name="Falconer, Matthew" userId="S::matthew.falconer@ct.gov::09cd3e06-133d-48db-b5c7-1ffab9c7b6b9" providerId="AD" clId="Web-{8E8D52D0-AFDA-41E7-A8C2-7063CCE0808B}" dt="2020-07-08T18:33:26.751" v="8"/>
      <pc:docMkLst>
        <pc:docMk/>
      </pc:docMkLst>
      <pc:sldChg chg="modSp">
        <pc:chgData name="Falconer, Matthew" userId="S::matthew.falconer@ct.gov::09cd3e06-133d-48db-b5c7-1ffab9c7b6b9" providerId="AD" clId="Web-{8E8D52D0-AFDA-41E7-A8C2-7063CCE0808B}" dt="2020-07-08T18:33:26.751" v="8"/>
        <pc:sldMkLst>
          <pc:docMk/>
          <pc:sldMk cId="3924256265" sldId="267"/>
        </pc:sldMkLst>
        <pc:picChg chg="mod modCrop">
          <ac:chgData name="Falconer, Matthew" userId="S::matthew.falconer@ct.gov::09cd3e06-133d-48db-b5c7-1ffab9c7b6b9" providerId="AD" clId="Web-{8E8D52D0-AFDA-41E7-A8C2-7063CCE0808B}" dt="2020-07-08T18:33:26.751" v="8"/>
          <ac:picMkLst>
            <pc:docMk/>
            <pc:sldMk cId="3924256265" sldId="267"/>
            <ac:picMk id="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59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16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3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06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5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1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17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8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5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31B4-8886-884C-97D5-3124897D6AD0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9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ocurto@uchc.edu" TargetMode="External"/><Relationship Id="rId5" Type="http://schemas.openxmlformats.org/officeDocument/2006/relationships/hyperlink" Target="mailto:bracey@uchc.edu" TargetMode="Externa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di.org/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heshapesystem.com/" TargetMode="External"/><Relationship Id="rId5" Type="http://schemas.openxmlformats.org/officeDocument/2006/relationships/hyperlink" Target="http://www.plan4children.org/" TargetMode="External"/><Relationship Id="rId4" Type="http://schemas.openxmlformats.org/officeDocument/2006/relationships/hyperlink" Target="http://www.kidsmentalhealthinfo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66648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664801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001521"/>
            <a:ext cx="8229600" cy="567663"/>
          </a:xfrm>
        </p:spPr>
        <p:txBody>
          <a:bodyPr>
            <a:normAutofit fontScale="90000"/>
          </a:bodyPr>
          <a:lstStyle/>
          <a:p>
            <a:r>
              <a:rPr lang="en-US" sz="2000" spc="100">
                <a:solidFill>
                  <a:schemeClr val="tx2"/>
                </a:solidFill>
                <a:latin typeface="Times New Roman"/>
                <a:cs typeface="Times New Roman"/>
              </a:rPr>
              <a:t>CONNECTICUT STATE DEPARTMENT OF EDUCATION </a:t>
            </a:r>
            <a:br>
              <a:rPr lang="en-US" sz="2800">
                <a:latin typeface="Times New Roman"/>
                <a:cs typeface="Times New Roman"/>
              </a:rPr>
            </a:br>
            <a:endParaRPr lang="en-US" sz="3600" b="1">
              <a:solidFill>
                <a:srgbClr val="1F497D"/>
              </a:solidFill>
              <a:latin typeface="Times New Roman"/>
              <a:cs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3219184"/>
            <a:ext cx="8229600" cy="302229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>
                <a:solidFill>
                  <a:schemeClr val="tx1">
                    <a:lumMod val="95000"/>
                  </a:schemeClr>
                </a:solidFill>
              </a:rPr>
              <a:t>Healthy Community Responses to Crises</a:t>
            </a:r>
          </a:p>
          <a:p>
            <a:pPr marL="0" indent="0" algn="ctr">
              <a:buNone/>
            </a:pPr>
            <a:br>
              <a:rPr lang="en-US" sz="4000" b="1">
                <a:latin typeface="Helvetica"/>
                <a:cs typeface="Helvetica"/>
              </a:rPr>
            </a:br>
            <a:r>
              <a:rPr lang="en-US" altLang="en-US" sz="4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CRISIS SUPPORTS </a:t>
            </a:r>
          </a:p>
          <a:p>
            <a:pPr marL="0" indent="0" algn="ctr">
              <a:buNone/>
            </a:pPr>
            <a:r>
              <a:rPr lang="en-US" altLang="en-US" sz="4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SCHOOL COMMUNITY</a:t>
            </a:r>
            <a:endParaRPr lang="en-US" sz="4800" b="1">
              <a:latin typeface="Arial Black"/>
              <a:cs typeface="Arial Black"/>
            </a:endParaRPr>
          </a:p>
          <a:p>
            <a:pPr marL="0" indent="0" algn="ctr">
              <a:buNone/>
            </a:pPr>
            <a:endParaRPr lang="en-US" sz="3600" b="1">
              <a:solidFill>
                <a:srgbClr val="1F497D"/>
              </a:solidFill>
              <a:latin typeface="Arial Black"/>
              <a:cs typeface="Arial Black"/>
            </a:endParaRPr>
          </a:p>
          <a:p>
            <a:pPr marL="0" indent="0" algn="ctr">
              <a:buNone/>
            </a:pPr>
            <a:r>
              <a:rPr lang="en-US" sz="2000">
                <a:solidFill>
                  <a:srgbClr val="000090"/>
                </a:solidFill>
                <a:latin typeface="Times New Roman"/>
                <a:cs typeface="Times New Roman"/>
              </a:rPr>
              <a:t>June 5, 2020</a:t>
            </a:r>
          </a:p>
          <a:p>
            <a:pPr marL="0" indent="0" algn="ctr">
              <a:buNone/>
            </a:pPr>
            <a:endParaRPr lang="en-US" sz="3600" b="1">
              <a:solidFill>
                <a:srgbClr val="1F497D"/>
              </a:solidFill>
              <a:latin typeface="Arial Black"/>
              <a:cs typeface="Arial Black"/>
            </a:endParaRPr>
          </a:p>
          <a:p>
            <a:pPr marL="0" indent="0" algn="ctr">
              <a:buNone/>
            </a:pPr>
            <a:endParaRPr lang="en-US" sz="3600" b="1">
              <a:latin typeface="Arial Black"/>
              <a:cs typeface="Arial 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9370" y="2472449"/>
            <a:ext cx="8713260" cy="96994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pic>
        <p:nvPicPr>
          <p:cNvPr id="8" name="Picture 7" descr="CSDElogo_formal_blue.jpg" title="CSDE tre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02" y="460860"/>
            <a:ext cx="1580088" cy="132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73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04165"/>
            <a:ext cx="8229600" cy="3716983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>
                <a:latin typeface="Harlow Solid Italic" panose="04030604020F02020D02" pitchFamily="82" charset="0"/>
              </a:rPr>
              <a:t>Thank you</a:t>
            </a:r>
          </a:p>
          <a:p>
            <a:pPr marL="0" indent="0" algn="ctr">
              <a:buNone/>
            </a:pPr>
            <a:endParaRPr lang="en-US" sz="1600">
              <a:latin typeface="Harlow Solid Italic" panose="04030604020F02020D02" pitchFamily="82" charset="0"/>
            </a:endParaRPr>
          </a:p>
          <a:p>
            <a:pPr marL="0" indent="0" algn="ctr">
              <a:buNone/>
            </a:pPr>
            <a:r>
              <a:rPr lang="en-US" sz="4400">
                <a:latin typeface="Harlow Solid Italic" panose="04030604020F02020D02" pitchFamily="82" charset="0"/>
              </a:rPr>
              <a:t>Stay Safe</a:t>
            </a:r>
          </a:p>
          <a:p>
            <a:pPr marL="0" indent="0">
              <a:buNone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4" name="Picture 3" title="CSDE tre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83" y="5819076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283146" y="6650768"/>
            <a:ext cx="10742077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805217" y="6374494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95801" y="4617802"/>
            <a:ext cx="6600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Contact Information:</a:t>
            </a:r>
          </a:p>
          <a:p>
            <a:pPr algn="ctr"/>
            <a:r>
              <a:rPr lang="en-US"/>
              <a:t>Scott Newgass, MSW, LCSW</a:t>
            </a:r>
          </a:p>
          <a:p>
            <a:pPr algn="ctr"/>
            <a:r>
              <a:rPr lang="en-US"/>
              <a:t>Connecticut State Department of Education</a:t>
            </a:r>
          </a:p>
          <a:p>
            <a:pPr algn="ctr"/>
            <a:r>
              <a:rPr lang="en-US"/>
              <a:t>scott.newgass@ct.gov</a:t>
            </a:r>
          </a:p>
        </p:txBody>
      </p:sp>
    </p:spTree>
    <p:extLst>
      <p:ext uri="{BB962C8B-B14F-4D97-AF65-F5344CB8AC3E}">
        <p14:creationId xmlns:p14="http://schemas.microsoft.com/office/powerpoint/2010/main" val="770261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6130"/>
            <a:ext cx="8229600" cy="1143000"/>
          </a:xfrm>
        </p:spPr>
        <p:txBody>
          <a:bodyPr/>
          <a:lstStyle/>
          <a:p>
            <a:r>
              <a:rPr lang="en-US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1023"/>
            <a:ext cx="109728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/>
              <a:t>Scott Newgass, LCSW</a:t>
            </a:r>
          </a:p>
          <a:p>
            <a:pPr marL="0" indent="0">
              <a:buNone/>
            </a:pPr>
            <a:r>
              <a:rPr lang="en-US" sz="1800"/>
              <a:t>Connecticut State Department of Education</a:t>
            </a:r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r>
              <a:rPr lang="en-US" sz="1800"/>
              <a:t>Kristin Pracitto, LCSW</a:t>
            </a:r>
          </a:p>
          <a:p>
            <a:pPr marL="0" indent="0">
              <a:buNone/>
            </a:pPr>
            <a:r>
              <a:rPr lang="en-US" sz="1800"/>
              <a:t>Vice President of Child Services for </a:t>
            </a:r>
            <a:r>
              <a:rPr lang="en-US" sz="1800" err="1"/>
              <a:t>Wellmore</a:t>
            </a:r>
            <a:r>
              <a:rPr lang="en-US" sz="1800"/>
              <a:t> Behavioral Health</a:t>
            </a:r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r>
              <a:rPr lang="en-US" sz="1800" err="1"/>
              <a:t>Jeana</a:t>
            </a:r>
            <a:r>
              <a:rPr lang="en-US" sz="1800"/>
              <a:t> Bracey, PhD</a:t>
            </a:r>
          </a:p>
          <a:p>
            <a:pPr marL="0" indent="0">
              <a:buNone/>
            </a:pPr>
            <a:r>
              <a:rPr lang="en-US" sz="1800"/>
              <a:t>Child Health and Development Institute</a:t>
            </a:r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r>
              <a:rPr lang="en-US" sz="1800"/>
              <a:t>Jamie </a:t>
            </a:r>
            <a:r>
              <a:rPr lang="en-US" sz="1800" err="1"/>
              <a:t>LoCurto</a:t>
            </a:r>
            <a:r>
              <a:rPr lang="en-US" sz="1800"/>
              <a:t>, PhD</a:t>
            </a:r>
          </a:p>
          <a:p>
            <a:pPr marL="0" indent="0">
              <a:buNone/>
            </a:pPr>
            <a:r>
              <a:rPr lang="en-US" sz="1800"/>
              <a:t>Child Health and Development Institute</a:t>
            </a:r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r>
              <a:rPr lang="en-US" sz="1800"/>
              <a:t>Tim Marshall, LCSW</a:t>
            </a:r>
          </a:p>
          <a:p>
            <a:pPr marL="0" indent="0">
              <a:buNone/>
            </a:pPr>
            <a:r>
              <a:rPr lang="en-US" sz="1800"/>
              <a:t>Director of Community-based Services at the Department of Children and Families</a:t>
            </a:r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r>
              <a:rPr lang="en-US" sz="1800"/>
              <a:t>Meagan Rolla, MA</a:t>
            </a:r>
          </a:p>
          <a:p>
            <a:pPr marL="0" indent="0">
              <a:buNone/>
            </a:pPr>
            <a:r>
              <a:rPr lang="en-US" sz="1800"/>
              <a:t>Naugatuck Assistant Principal/district administrator for Project AWARE</a:t>
            </a:r>
          </a:p>
        </p:txBody>
      </p:sp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335" y="1227041"/>
            <a:ext cx="485337" cy="74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1" descr="Kristin Pracitto Head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42199" y="2088846"/>
            <a:ext cx="764472" cy="76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Content Placeholder 5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670" y="2928150"/>
            <a:ext cx="468664" cy="71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Content Placeholder 6"/>
          <p:cNvPicPr>
            <a:picLocks noGrp="1"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337" y="3711442"/>
            <a:ext cx="494909" cy="75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3" descr="TimMarsh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757" y="4543172"/>
            <a:ext cx="653449" cy="65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" descr="Meg Rolla headsho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976" y="5243594"/>
            <a:ext cx="422727" cy="69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524001" y="2329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524000" y="4248836"/>
            <a:ext cx="2487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524001" y="6558806"/>
            <a:ext cx="199093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">
                <a:latin typeface="Arial" panose="020B0604020202020204" pitchFamily="34" charset="0"/>
              </a:rPr>
              <a:t> 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4" name="Picture 13" title="CSDE tree logo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83" y="5849462"/>
            <a:ext cx="1096963" cy="832417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1283146" y="6650768"/>
            <a:ext cx="10828341" cy="31112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32196" y="6358751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184211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Kristin Pracitto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/>
              <a:t>Vice President of Child Services</a:t>
            </a:r>
          </a:p>
          <a:p>
            <a:pPr marL="0" indent="0" algn="ctr">
              <a:buNone/>
            </a:pPr>
            <a:r>
              <a:rPr lang="en-US" err="1"/>
              <a:t>Wellmore</a:t>
            </a:r>
            <a:r>
              <a:rPr lang="en-US"/>
              <a:t> Behavioral Health</a:t>
            </a:r>
          </a:p>
        </p:txBody>
      </p:sp>
      <p:pic>
        <p:nvPicPr>
          <p:cNvPr id="4" name="Picture 1" descr="Kristin Pracitto Head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7017" y="3189025"/>
            <a:ext cx="3036129" cy="303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title="CSDE tree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3" y="5808945"/>
            <a:ext cx="1096963" cy="83241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309026" y="6651275"/>
            <a:ext cx="10679502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79957" y="6369319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2882117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796" y="1282996"/>
            <a:ext cx="2476820" cy="513341"/>
          </a:xfrm>
          <a:prstGeom prst="rect">
            <a:avLst/>
          </a:prstGeom>
        </p:spPr>
      </p:pic>
      <p:pic>
        <p:nvPicPr>
          <p:cNvPr id="5" name="Content Placeholder 3" descr="https://files.constantcontact.com/2934a99f001/15692d5a-6002-46fd-a9ba-bcf2b3c601f6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628" y="308430"/>
            <a:ext cx="1693540" cy="257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files.constantcontact.com/2934a99f001/928ef455-e626-4b23-9129-c6ab9472f954.jpg" title="Jamie LoCurto, Ph.D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236" y="308430"/>
            <a:ext cx="1691314" cy="26078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35370" y="3241139"/>
            <a:ext cx="5082363" cy="17532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/>
              <a:t>    </a:t>
            </a:r>
            <a:r>
              <a:rPr lang="en-US" sz="3100" err="1"/>
              <a:t>Jeana</a:t>
            </a:r>
            <a:r>
              <a:rPr lang="en-US" sz="3100"/>
              <a:t> Bracey, Ph.D.</a:t>
            </a:r>
            <a:br>
              <a:rPr lang="en-US" sz="3100"/>
            </a:br>
            <a:r>
              <a:rPr lang="en-US" sz="3100"/>
              <a:t>Associate Vice President for School and Community Initiatives</a:t>
            </a:r>
            <a:br>
              <a:rPr lang="en-US" sz="3100"/>
            </a:br>
            <a:r>
              <a:rPr lang="en-US" sz="3100"/>
              <a:t>	      </a:t>
            </a:r>
            <a:r>
              <a:rPr lang="en-US" sz="3100">
                <a:hlinkClick r:id="rId5"/>
              </a:rPr>
              <a:t>bracey@uchc.edu</a:t>
            </a:r>
            <a:r>
              <a:rPr lang="en-US" sz="3100"/>
              <a:t>       </a:t>
            </a:r>
            <a:r>
              <a:rPr lang="en-US" sz="2800"/>
              <a:t>		</a:t>
            </a:r>
            <a:endParaRPr lang="en-US" sz="400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63817" y="3026767"/>
            <a:ext cx="4396153" cy="1603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/>
              <a:t>        Jamie </a:t>
            </a:r>
            <a:r>
              <a:rPr lang="en-US" sz="2800" err="1"/>
              <a:t>LoCurto</a:t>
            </a:r>
            <a:r>
              <a:rPr lang="en-US" sz="2800"/>
              <a:t>, Ph.D.</a:t>
            </a:r>
          </a:p>
          <a:p>
            <a:pPr algn="ctr"/>
            <a:r>
              <a:rPr lang="en-US" sz="2800"/>
              <a:t>Senior Associate</a:t>
            </a:r>
          </a:p>
          <a:p>
            <a:r>
              <a:rPr lang="en-US" sz="2800"/>
              <a:t>         </a:t>
            </a:r>
            <a:r>
              <a:rPr lang="en-US" sz="2800">
                <a:hlinkClick r:id="rId6"/>
              </a:rPr>
              <a:t>locurto@uchc.edu</a:t>
            </a:r>
            <a:r>
              <a:rPr lang="en-US" sz="2800"/>
              <a:t> </a:t>
            </a:r>
          </a:p>
        </p:txBody>
      </p:sp>
      <p:pic>
        <p:nvPicPr>
          <p:cNvPr id="9" name="Picture 8" title="CSDE tree logo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15" y="5819076"/>
            <a:ext cx="1096963" cy="83241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327478" y="6650768"/>
            <a:ext cx="10758130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45453" y="6374494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379558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Meeting the Needs of Families—</a:t>
            </a:r>
            <a:br>
              <a:rPr lang="en-US"/>
            </a:br>
            <a:r>
              <a:rPr lang="en-US"/>
              <a:t>Individual Level</a:t>
            </a:r>
          </a:p>
        </p:txBody>
      </p:sp>
      <p:pic>
        <p:nvPicPr>
          <p:cNvPr id="4" name="Picture 3" title="CSDE tre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16" y="5819076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1326279" y="6650768"/>
            <a:ext cx="10776581" cy="726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882854" y="632254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937" t="25097" r="9465" b="9922"/>
          <a:stretch/>
        </p:blipFill>
        <p:spPr>
          <a:xfrm>
            <a:off x="1587217" y="1667700"/>
            <a:ext cx="9740945" cy="447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5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Meeting the Needs of Families – Systems Level</a:t>
            </a:r>
          </a:p>
        </p:txBody>
      </p:sp>
      <p:pic>
        <p:nvPicPr>
          <p:cNvPr id="4" name="Picture 3" title="CSDE tre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8" y="5827276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222761" y="6650768"/>
            <a:ext cx="10828341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831096" y="631485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79722" y="2023770"/>
            <a:ext cx="4114800" cy="3744590"/>
          </a:xfrm>
        </p:spPr>
        <p:txBody>
          <a:bodyPr>
            <a:noAutofit/>
          </a:bodyPr>
          <a:lstStyle/>
          <a:p>
            <a:r>
              <a:rPr lang="en-US" sz="2000"/>
              <a:t>Integrate SEL, school climate and culture, suicide prevention, and trauma-informed behavioral health</a:t>
            </a:r>
          </a:p>
          <a:p>
            <a:r>
              <a:rPr lang="en-US" sz="2000"/>
              <a:t>Adapt regulations, standards and policies with clear expectations</a:t>
            </a:r>
          </a:p>
          <a:p>
            <a:r>
              <a:rPr lang="en-US" sz="2000"/>
              <a:t>Use data to document innovations and creative approaches </a:t>
            </a:r>
          </a:p>
          <a:p>
            <a:r>
              <a:rPr lang="en-US" sz="2000"/>
              <a:t>Strengthen communication through empathy and formal supports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150" y="1912862"/>
            <a:ext cx="2981944" cy="385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0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List of Resources</a:t>
            </a:r>
          </a:p>
        </p:txBody>
      </p:sp>
      <p:pic>
        <p:nvPicPr>
          <p:cNvPr id="4" name="Picture 3" title="CSDE tre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31" y="5819076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265894" y="6650768"/>
            <a:ext cx="10681691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810946" y="6373769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81199" y="1600201"/>
            <a:ext cx="4259740" cy="4525963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Child Health and Development Institute (CHDI) </a:t>
            </a:r>
            <a:r>
              <a:rPr lang="en-US">
                <a:hlinkClick r:id="rId3"/>
              </a:rPr>
              <a:t>www.chdi.org</a:t>
            </a:r>
            <a:r>
              <a:rPr lang="en-US"/>
              <a:t> </a:t>
            </a:r>
          </a:p>
          <a:p>
            <a:pPr lvl="1"/>
            <a:r>
              <a:rPr lang="en-US"/>
              <a:t>COVID- related resources</a:t>
            </a:r>
          </a:p>
          <a:p>
            <a:pPr lvl="1"/>
            <a:r>
              <a:rPr lang="en-US"/>
              <a:t>4-part Newsletter for School Mental Health </a:t>
            </a:r>
          </a:p>
          <a:p>
            <a:pPr lvl="1"/>
            <a:r>
              <a:rPr lang="en-US">
                <a:hlinkClick r:id="rId4"/>
              </a:rPr>
              <a:t>www.kidsmentalhealthinfo.com</a:t>
            </a:r>
            <a:r>
              <a:rPr lang="en-US"/>
              <a:t> for parents/caregivers</a:t>
            </a:r>
          </a:p>
          <a:p>
            <a:r>
              <a:rPr lang="en-US"/>
              <a:t>Trauma-Informed School Mental Health Task Force</a:t>
            </a:r>
          </a:p>
          <a:p>
            <a:pPr lvl="1"/>
            <a:r>
              <a:rPr lang="en-US">
                <a:hlinkClick r:id="rId5"/>
              </a:rPr>
              <a:t>www.plan4children.org</a:t>
            </a:r>
            <a:r>
              <a:rPr lang="en-US"/>
              <a:t> </a:t>
            </a:r>
          </a:p>
          <a:p>
            <a:r>
              <a:rPr lang="en-US"/>
              <a:t>The School Health Assessment and Performance Evaluation (SHAPE) System</a:t>
            </a:r>
          </a:p>
          <a:p>
            <a:pPr lvl="1"/>
            <a:r>
              <a:rPr lang="en-US">
                <a:hlinkClick r:id="rId6"/>
              </a:rPr>
              <a:t>www.theshapesystem.com</a:t>
            </a:r>
            <a:r>
              <a:rPr lang="en-US"/>
              <a:t>  </a:t>
            </a:r>
          </a:p>
          <a:p>
            <a:pPr marL="0" indent="0" algn="ctr">
              <a:buNone/>
            </a:pPr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7"/>
          <a:srcRect b="16458"/>
          <a:stretch/>
        </p:blipFill>
        <p:spPr>
          <a:xfrm>
            <a:off x="6083054" y="1600200"/>
            <a:ext cx="4380518" cy="386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00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0311" y="26218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/>
              <a:t>Tim Marshall, LCSW</a:t>
            </a:r>
          </a:p>
          <a:p>
            <a:pPr marL="0" indent="0" algn="ctr">
              <a:buNone/>
            </a:pPr>
            <a:r>
              <a:rPr lang="en-US"/>
              <a:t>Director of Community-based Services</a:t>
            </a:r>
          </a:p>
          <a:p>
            <a:pPr marL="0" indent="0" algn="ctr">
              <a:buNone/>
            </a:pPr>
            <a:r>
              <a:rPr lang="en-US"/>
              <a:t>Department of Children and Families</a:t>
            </a:r>
          </a:p>
        </p:txBody>
      </p:sp>
      <p:pic>
        <p:nvPicPr>
          <p:cNvPr id="4" name="Picture 3" title="CSDE tre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31" y="5818131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265894" y="6650548"/>
            <a:ext cx="10776581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819571" y="6373549"/>
            <a:ext cx="4222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</a:p>
        </p:txBody>
      </p:sp>
      <p:pic>
        <p:nvPicPr>
          <p:cNvPr id="7" name="Picture 3" descr="TimMarsh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025" y="2593390"/>
            <a:ext cx="2709747" cy="270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4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Meagan Rolla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33577"/>
            <a:ext cx="10972800" cy="4892587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Assistant Principal - Hop Brook Elementary</a:t>
            </a:r>
          </a:p>
          <a:p>
            <a:pPr marL="0" indent="0" algn="ctr">
              <a:buNone/>
            </a:pPr>
            <a:r>
              <a:rPr lang="en-US"/>
              <a:t>District Administrator of Project AWARE</a:t>
            </a:r>
          </a:p>
        </p:txBody>
      </p:sp>
      <p:pic>
        <p:nvPicPr>
          <p:cNvPr id="4" name="Picture 5" descr="Meg Rolla head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011" y="2376577"/>
            <a:ext cx="2121977" cy="347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title="CSDE tree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31" y="5818131"/>
            <a:ext cx="1096963" cy="83241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265894" y="6650548"/>
            <a:ext cx="10776581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19571" y="6373549"/>
            <a:ext cx="4222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3815234326"/>
      </p:ext>
    </p:extLst>
  </p:cSld>
  <p:clrMapOvr>
    <a:masterClrMapping/>
  </p:clrMapOvr>
</p:sld>
</file>

<file path=ppt/theme/theme1.xml><?xml version="1.0" encoding="utf-8"?>
<a:theme xmlns:a="http://schemas.openxmlformats.org/drawingml/2006/main" name="CSDE_ppt_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SDE_ppt_template2</Template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CSDE_ppt_template2</vt:lpstr>
      <vt:lpstr>CONNECTICUT STATE DEPARTMENT OF EDUCATION  </vt:lpstr>
      <vt:lpstr>Presenters</vt:lpstr>
      <vt:lpstr>Kristin Pracitto</vt:lpstr>
      <vt:lpstr>    Jeana Bracey, Ph.D. Associate Vice President for School and Community Initiatives        bracey@uchc.edu         </vt:lpstr>
      <vt:lpstr>Meeting the Needs of Families— Individual Level</vt:lpstr>
      <vt:lpstr>Meeting the Needs of Families – Systems Level</vt:lpstr>
      <vt:lpstr>List of Resources</vt:lpstr>
      <vt:lpstr>PowerPoint Presentation</vt:lpstr>
      <vt:lpstr>Meagan Rolla</vt:lpstr>
      <vt:lpstr>PowerPoint Presentation</vt:lpstr>
    </vt:vector>
  </TitlesOfParts>
  <Company>CT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CONNECTICUT STATE DEPARTMENT OF EDUCATION</dc:title>
  <dc:creator>Falconer, Matthew</dc:creator>
  <cp:revision>1</cp:revision>
  <cp:lastPrinted>2015-01-26T16:06:10Z</cp:lastPrinted>
  <dcterms:created xsi:type="dcterms:W3CDTF">2020-04-24T13:11:34Z</dcterms:created>
  <dcterms:modified xsi:type="dcterms:W3CDTF">2020-07-08T18:33:35Z</dcterms:modified>
</cp:coreProperties>
</file>