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256" r:id="rId2"/>
    <p:sldId id="260" r:id="rId3"/>
    <p:sldId id="259" r:id="rId4"/>
    <p:sldId id="257" r:id="rId5"/>
    <p:sldId id="261" r:id="rId6"/>
    <p:sldId id="262" r:id="rId7"/>
    <p:sldId id="267" r:id="rId8"/>
    <p:sldId id="264" r:id="rId9"/>
    <p:sldId id="265" r:id="rId10"/>
    <p:sldId id="266" r:id="rId11"/>
    <p:sldId id="268" r:id="rId12"/>
  </p:sldIdLst>
  <p:sldSz cx="9144000" cy="6858000" type="screen4x3"/>
  <p:notesSz cx="7010400" cy="92233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D9ED48-2E57-084C-B0B4-A8289B2E17C8}" type="doc">
      <dgm:prSet loTypeId="urn:microsoft.com/office/officeart/2005/8/layout/arrow3" loCatId="" qsTypeId="urn:microsoft.com/office/officeart/2005/8/quickstyle/simple4" qsCatId="simple" csTypeId="urn:microsoft.com/office/officeart/2005/8/colors/accent1_2" csCatId="accent1" phldr="1"/>
      <dgm:spPr/>
      <dgm:t>
        <a:bodyPr/>
        <a:lstStyle/>
        <a:p>
          <a:endParaRPr lang="en-US"/>
        </a:p>
      </dgm:t>
    </dgm:pt>
    <dgm:pt modelId="{F60B3F7E-9937-AB4B-A7BA-0B0E183C1F86}">
      <dgm:prSet phldrT="[Text]"/>
      <dgm:spPr/>
      <dgm:t>
        <a:bodyPr/>
        <a:lstStyle/>
        <a:p>
          <a:r>
            <a:rPr lang="en-US" dirty="0"/>
            <a:t>Manufacturers</a:t>
          </a:r>
        </a:p>
        <a:p>
          <a:r>
            <a:rPr lang="en-US" dirty="0"/>
            <a:t>Pharmacy Benefit Managers</a:t>
          </a:r>
        </a:p>
      </dgm:t>
    </dgm:pt>
    <dgm:pt modelId="{9843E264-4E96-8540-AC30-0F11D1A1A223}" type="parTrans" cxnId="{9ADD8154-1B25-E84D-8C3B-7E794EAC0F32}">
      <dgm:prSet/>
      <dgm:spPr/>
      <dgm:t>
        <a:bodyPr/>
        <a:lstStyle/>
        <a:p>
          <a:endParaRPr lang="en-US"/>
        </a:p>
      </dgm:t>
    </dgm:pt>
    <dgm:pt modelId="{D533CCB3-95F2-D748-8FE2-319489AA51D0}" type="sibTrans" cxnId="{9ADD8154-1B25-E84D-8C3B-7E794EAC0F32}">
      <dgm:prSet/>
      <dgm:spPr/>
      <dgm:t>
        <a:bodyPr/>
        <a:lstStyle/>
        <a:p>
          <a:endParaRPr lang="en-US"/>
        </a:p>
      </dgm:t>
    </dgm:pt>
    <dgm:pt modelId="{4078E8DE-0CC4-2245-AA2F-F32F31E5969A}">
      <dgm:prSet phldrT="[Text]"/>
      <dgm:spPr/>
      <dgm:t>
        <a:bodyPr/>
        <a:lstStyle/>
        <a:p>
          <a:r>
            <a:rPr lang="en-US" dirty="0"/>
            <a:t>Consumers</a:t>
          </a:r>
        </a:p>
        <a:p>
          <a:r>
            <a:rPr lang="en-US" dirty="0"/>
            <a:t>Employers</a:t>
          </a:r>
        </a:p>
        <a:p>
          <a:r>
            <a:rPr lang="en-US" dirty="0"/>
            <a:t>Pharmacists</a:t>
          </a:r>
        </a:p>
        <a:p>
          <a:r>
            <a:rPr lang="en-US" dirty="0"/>
            <a:t>Payers</a:t>
          </a:r>
        </a:p>
      </dgm:t>
    </dgm:pt>
    <dgm:pt modelId="{C11310BB-3AC8-7548-84B1-1F5E5156AC65}" type="parTrans" cxnId="{8551B5AA-7C3F-214E-BDB5-2285C2D17777}">
      <dgm:prSet/>
      <dgm:spPr/>
      <dgm:t>
        <a:bodyPr/>
        <a:lstStyle/>
        <a:p>
          <a:endParaRPr lang="en-US"/>
        </a:p>
      </dgm:t>
    </dgm:pt>
    <dgm:pt modelId="{F3F82F24-15FE-5F40-9A27-BBA9D49C8A98}" type="sibTrans" cxnId="{8551B5AA-7C3F-214E-BDB5-2285C2D17777}">
      <dgm:prSet/>
      <dgm:spPr/>
      <dgm:t>
        <a:bodyPr/>
        <a:lstStyle/>
        <a:p>
          <a:endParaRPr lang="en-US"/>
        </a:p>
      </dgm:t>
    </dgm:pt>
    <dgm:pt modelId="{6B53C6C8-00A6-A344-8C6B-79DBEFE7B176}" type="pres">
      <dgm:prSet presAssocID="{83D9ED48-2E57-084C-B0B4-A8289B2E17C8}" presName="compositeShape" presStyleCnt="0">
        <dgm:presLayoutVars>
          <dgm:chMax val="2"/>
          <dgm:dir val="rev"/>
          <dgm:resizeHandles val="exact"/>
        </dgm:presLayoutVars>
      </dgm:prSet>
      <dgm:spPr/>
      <dgm:t>
        <a:bodyPr/>
        <a:lstStyle/>
        <a:p>
          <a:endParaRPr lang="en-US"/>
        </a:p>
      </dgm:t>
    </dgm:pt>
    <dgm:pt modelId="{F9ACE667-EBB1-4345-B747-0C1CC93AA4F8}" type="pres">
      <dgm:prSet presAssocID="{83D9ED48-2E57-084C-B0B4-A8289B2E17C8}" presName="divider" presStyleLbl="fgShp" presStyleIdx="0" presStyleCnt="1"/>
      <dgm:spPr/>
    </dgm:pt>
    <dgm:pt modelId="{3FB35BB6-5FFF-9F47-98BF-8C8914AD4BDB}" type="pres">
      <dgm:prSet presAssocID="{F60B3F7E-9937-AB4B-A7BA-0B0E183C1F86}" presName="downArrow" presStyleLbl="node1" presStyleIdx="0" presStyleCnt="2"/>
      <dgm:spPr/>
    </dgm:pt>
    <dgm:pt modelId="{838D0FD7-491C-3E4A-AD1E-A0CC1850CDD9}" type="pres">
      <dgm:prSet presAssocID="{F60B3F7E-9937-AB4B-A7BA-0B0E183C1F86}" presName="downArrowText" presStyleLbl="revTx" presStyleIdx="0" presStyleCnt="2">
        <dgm:presLayoutVars>
          <dgm:bulletEnabled val="1"/>
        </dgm:presLayoutVars>
      </dgm:prSet>
      <dgm:spPr/>
      <dgm:t>
        <a:bodyPr/>
        <a:lstStyle/>
        <a:p>
          <a:endParaRPr lang="en-US"/>
        </a:p>
      </dgm:t>
    </dgm:pt>
    <dgm:pt modelId="{E9B8C1FB-D162-DA47-BA5C-7F0366BAA08D}" type="pres">
      <dgm:prSet presAssocID="{4078E8DE-0CC4-2245-AA2F-F32F31E5969A}" presName="upArrow" presStyleLbl="node1" presStyleIdx="1" presStyleCnt="2"/>
      <dgm:spPr/>
    </dgm:pt>
    <dgm:pt modelId="{2B5E67EC-5536-C74F-A59C-A1E708192537}" type="pres">
      <dgm:prSet presAssocID="{4078E8DE-0CC4-2245-AA2F-F32F31E5969A}" presName="upArrowText" presStyleLbl="revTx" presStyleIdx="1" presStyleCnt="2">
        <dgm:presLayoutVars>
          <dgm:bulletEnabled val="1"/>
        </dgm:presLayoutVars>
      </dgm:prSet>
      <dgm:spPr/>
      <dgm:t>
        <a:bodyPr/>
        <a:lstStyle/>
        <a:p>
          <a:endParaRPr lang="en-US"/>
        </a:p>
      </dgm:t>
    </dgm:pt>
  </dgm:ptLst>
  <dgm:cxnLst>
    <dgm:cxn modelId="{3D2717C4-C51E-6147-80B6-38FF409B4528}" type="presOf" srcId="{83D9ED48-2E57-084C-B0B4-A8289B2E17C8}" destId="{6B53C6C8-00A6-A344-8C6B-79DBEFE7B176}" srcOrd="0" destOrd="0" presId="urn:microsoft.com/office/officeart/2005/8/layout/arrow3"/>
    <dgm:cxn modelId="{90018A06-7DDA-2845-AD02-0CE743E0BB85}" type="presOf" srcId="{F60B3F7E-9937-AB4B-A7BA-0B0E183C1F86}" destId="{838D0FD7-491C-3E4A-AD1E-A0CC1850CDD9}" srcOrd="0" destOrd="0" presId="urn:microsoft.com/office/officeart/2005/8/layout/arrow3"/>
    <dgm:cxn modelId="{441DFDAF-7ECC-164A-BACA-F96BFABD8EBE}" type="presOf" srcId="{4078E8DE-0CC4-2245-AA2F-F32F31E5969A}" destId="{2B5E67EC-5536-C74F-A59C-A1E708192537}" srcOrd="0" destOrd="0" presId="urn:microsoft.com/office/officeart/2005/8/layout/arrow3"/>
    <dgm:cxn modelId="{9ADD8154-1B25-E84D-8C3B-7E794EAC0F32}" srcId="{83D9ED48-2E57-084C-B0B4-A8289B2E17C8}" destId="{F60B3F7E-9937-AB4B-A7BA-0B0E183C1F86}" srcOrd="0" destOrd="0" parTransId="{9843E264-4E96-8540-AC30-0F11D1A1A223}" sibTransId="{D533CCB3-95F2-D748-8FE2-319489AA51D0}"/>
    <dgm:cxn modelId="{8551B5AA-7C3F-214E-BDB5-2285C2D17777}" srcId="{83D9ED48-2E57-084C-B0B4-A8289B2E17C8}" destId="{4078E8DE-0CC4-2245-AA2F-F32F31E5969A}" srcOrd="1" destOrd="0" parTransId="{C11310BB-3AC8-7548-84B1-1F5E5156AC65}" sibTransId="{F3F82F24-15FE-5F40-9A27-BBA9D49C8A98}"/>
    <dgm:cxn modelId="{F66BC340-1E23-4A4C-B37D-05DBE5F29C99}" type="presParOf" srcId="{6B53C6C8-00A6-A344-8C6B-79DBEFE7B176}" destId="{F9ACE667-EBB1-4345-B747-0C1CC93AA4F8}" srcOrd="0" destOrd="0" presId="urn:microsoft.com/office/officeart/2005/8/layout/arrow3"/>
    <dgm:cxn modelId="{199D0B2F-56B3-C447-A1C1-A6DF542F3BCB}" type="presParOf" srcId="{6B53C6C8-00A6-A344-8C6B-79DBEFE7B176}" destId="{3FB35BB6-5FFF-9F47-98BF-8C8914AD4BDB}" srcOrd="1" destOrd="0" presId="urn:microsoft.com/office/officeart/2005/8/layout/arrow3"/>
    <dgm:cxn modelId="{76CAF10A-0AA3-0E43-8848-C30088F5432D}" type="presParOf" srcId="{6B53C6C8-00A6-A344-8C6B-79DBEFE7B176}" destId="{838D0FD7-491C-3E4A-AD1E-A0CC1850CDD9}" srcOrd="2" destOrd="0" presId="urn:microsoft.com/office/officeart/2005/8/layout/arrow3"/>
    <dgm:cxn modelId="{F2F4B85C-1981-5841-BF3E-0BAB276EFCF6}" type="presParOf" srcId="{6B53C6C8-00A6-A344-8C6B-79DBEFE7B176}" destId="{E9B8C1FB-D162-DA47-BA5C-7F0366BAA08D}" srcOrd="3" destOrd="0" presId="urn:microsoft.com/office/officeart/2005/8/layout/arrow3"/>
    <dgm:cxn modelId="{B6670E8E-1843-9840-B0B5-744DC40A3D9B}" type="presParOf" srcId="{6B53C6C8-00A6-A344-8C6B-79DBEFE7B176}" destId="{2B5E67EC-5536-C74F-A59C-A1E708192537}"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169"/>
          </a:xfrm>
          <a:prstGeom prst="rect">
            <a:avLst/>
          </a:prstGeom>
        </p:spPr>
        <p:txBody>
          <a:bodyPr vert="horz" lIns="91440" tIns="45720" rIns="91440" bIns="45720" rtlCol="0"/>
          <a:lstStyle>
            <a:lvl1pPr algn="r">
              <a:defRPr sz="1200"/>
            </a:lvl1pPr>
          </a:lstStyle>
          <a:p>
            <a:fld id="{FCA08B2D-BCEF-F445-8905-F9A349EE0C55}" type="datetimeFigureOut">
              <a:rPr lang="en-US" smtClean="0"/>
              <a:t>11/13/2017</a:t>
            </a:fld>
            <a:endParaRPr lang="en-US"/>
          </a:p>
        </p:txBody>
      </p:sp>
      <p:sp>
        <p:nvSpPr>
          <p:cNvPr id="4" name="Footer Placeholder 3"/>
          <p:cNvSpPr>
            <a:spLocks noGrp="1"/>
          </p:cNvSpPr>
          <p:nvPr>
            <p:ph type="ftr" sz="quarter" idx="2"/>
          </p:nvPr>
        </p:nvSpPr>
        <p:spPr>
          <a:xfrm>
            <a:off x="0" y="8760606"/>
            <a:ext cx="3037840" cy="461169"/>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60606"/>
            <a:ext cx="3037840" cy="461169"/>
          </a:xfrm>
          <a:prstGeom prst="rect">
            <a:avLst/>
          </a:prstGeom>
        </p:spPr>
        <p:txBody>
          <a:bodyPr vert="horz" lIns="91440" tIns="45720" rIns="91440" bIns="45720" rtlCol="0" anchor="b"/>
          <a:lstStyle>
            <a:lvl1pPr algn="r">
              <a:defRPr sz="1200"/>
            </a:lvl1pPr>
          </a:lstStyle>
          <a:p>
            <a:fld id="{6AE4222A-59CA-014F-B549-6977ED4653A3}" type="slidenum">
              <a:rPr lang="en-US" smtClean="0"/>
              <a:t>‹#›</a:t>
            </a:fld>
            <a:endParaRPr lang="en-US"/>
          </a:p>
        </p:txBody>
      </p:sp>
    </p:spTree>
    <p:extLst>
      <p:ext uri="{BB962C8B-B14F-4D97-AF65-F5344CB8AC3E}">
        <p14:creationId xmlns:p14="http://schemas.microsoft.com/office/powerpoint/2010/main" val="31598463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169"/>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169"/>
          </a:xfrm>
          <a:prstGeom prst="rect">
            <a:avLst/>
          </a:prstGeom>
        </p:spPr>
        <p:txBody>
          <a:bodyPr vert="horz" lIns="91440" tIns="45720" rIns="91440" bIns="45720" rtlCol="0"/>
          <a:lstStyle>
            <a:lvl1pPr algn="r">
              <a:defRPr sz="1200"/>
            </a:lvl1pPr>
          </a:lstStyle>
          <a:p>
            <a:fld id="{9400BD4D-5390-C240-8891-A4B4D2657312}" type="datetimeFigureOut">
              <a:rPr lang="en-US" smtClean="0"/>
              <a:t>11/13/2017</a:t>
            </a:fld>
            <a:endParaRPr lang="en-US"/>
          </a:p>
        </p:txBody>
      </p:sp>
      <p:sp>
        <p:nvSpPr>
          <p:cNvPr id="4" name="Slide Image Placeholder 3"/>
          <p:cNvSpPr>
            <a:spLocks noGrp="1" noRot="1" noChangeAspect="1"/>
          </p:cNvSpPr>
          <p:nvPr>
            <p:ph type="sldImg" idx="2"/>
          </p:nvPr>
        </p:nvSpPr>
        <p:spPr>
          <a:xfrm>
            <a:off x="1200150" y="692150"/>
            <a:ext cx="4610100" cy="3457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1103"/>
            <a:ext cx="5608320" cy="415051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60606"/>
            <a:ext cx="3037840" cy="46116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60606"/>
            <a:ext cx="3037840" cy="461169"/>
          </a:xfrm>
          <a:prstGeom prst="rect">
            <a:avLst/>
          </a:prstGeom>
        </p:spPr>
        <p:txBody>
          <a:bodyPr vert="horz" lIns="91440" tIns="45720" rIns="91440" bIns="45720" rtlCol="0" anchor="b"/>
          <a:lstStyle>
            <a:lvl1pPr algn="r">
              <a:defRPr sz="1200"/>
            </a:lvl1pPr>
          </a:lstStyle>
          <a:p>
            <a:fld id="{778BBE78-41A9-3443-8985-744808E7DE83}" type="slidenum">
              <a:rPr lang="en-US" smtClean="0"/>
              <a:t>‹#›</a:t>
            </a:fld>
            <a:endParaRPr lang="en-US"/>
          </a:p>
        </p:txBody>
      </p:sp>
    </p:spTree>
    <p:extLst>
      <p:ext uri="{BB962C8B-B14F-4D97-AF65-F5344CB8AC3E}">
        <p14:creationId xmlns:p14="http://schemas.microsoft.com/office/powerpoint/2010/main" val="209721566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EFC154-8839-9B4E-80A0-0C89286FB6E3}"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1201152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8BDE7F-8616-984A-B7C8-3B2A78969956}"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580703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530E00-9F5B-1347-B5AB-C983F5029F0B}"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233039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3221874-0A4E-4C43-97AF-A30E7231FBBD}"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3099558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CADBE4-D630-7F4C-9B52-261075F2AECF}"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221279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FE4D29-DB20-2249-BE7E-AF5FB7EB6888}"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141369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29D78B3-07A5-0C45-9D53-6DDBBC19864F}" type="datetime4">
              <a:rPr lang="en-US" smtClean="0"/>
              <a:t>November 13, 2017</a:t>
            </a:fld>
            <a:endParaRPr lang="en-US"/>
          </a:p>
        </p:txBody>
      </p:sp>
      <p:sp>
        <p:nvSpPr>
          <p:cNvPr id="8" name="Footer Placeholder 7"/>
          <p:cNvSpPr>
            <a:spLocks noGrp="1"/>
          </p:cNvSpPr>
          <p:nvPr>
            <p:ph type="ftr" sz="quarter" idx="11"/>
          </p:nvPr>
        </p:nvSpPr>
        <p:spPr/>
        <p:txBody>
          <a:bodyPr/>
          <a:lstStyle/>
          <a:p>
            <a:r>
              <a:rPr lang="en-US"/>
              <a:t>Prelimary Recommendations</a:t>
            </a:r>
          </a:p>
        </p:txBody>
      </p:sp>
      <p:sp>
        <p:nvSpPr>
          <p:cNvPr id="9" name="Slide Number Placeholder 8"/>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3190782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C0CF3A-6F70-BD4A-B95A-07FA1862DEE7}" type="datetime4">
              <a:rPr lang="en-US" smtClean="0"/>
              <a:t>November 13, 2017</a:t>
            </a:fld>
            <a:endParaRPr lang="en-US"/>
          </a:p>
        </p:txBody>
      </p:sp>
      <p:sp>
        <p:nvSpPr>
          <p:cNvPr id="4" name="Footer Placeholder 3"/>
          <p:cNvSpPr>
            <a:spLocks noGrp="1"/>
          </p:cNvSpPr>
          <p:nvPr>
            <p:ph type="ftr" sz="quarter" idx="11"/>
          </p:nvPr>
        </p:nvSpPr>
        <p:spPr/>
        <p:txBody>
          <a:bodyPr/>
          <a:lstStyle/>
          <a:p>
            <a:r>
              <a:rPr lang="en-US"/>
              <a:t>Prelimary Recommendations</a:t>
            </a:r>
          </a:p>
        </p:txBody>
      </p:sp>
      <p:sp>
        <p:nvSpPr>
          <p:cNvPr id="5" name="Slide Number Placeholder 4"/>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2040410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A51B01-6825-564B-AFFB-95362876C8B0}" type="datetime4">
              <a:rPr lang="en-US" smtClean="0"/>
              <a:t>November 13, 2017</a:t>
            </a:fld>
            <a:endParaRPr lang="en-US"/>
          </a:p>
        </p:txBody>
      </p:sp>
      <p:sp>
        <p:nvSpPr>
          <p:cNvPr id="3" name="Footer Placeholder 2"/>
          <p:cNvSpPr>
            <a:spLocks noGrp="1"/>
          </p:cNvSpPr>
          <p:nvPr>
            <p:ph type="ftr" sz="quarter" idx="11"/>
          </p:nvPr>
        </p:nvSpPr>
        <p:spPr/>
        <p:txBody>
          <a:bodyPr/>
          <a:lstStyle/>
          <a:p>
            <a:r>
              <a:rPr lang="en-US"/>
              <a:t>Prelimary Recommendations</a:t>
            </a:r>
          </a:p>
        </p:txBody>
      </p:sp>
      <p:sp>
        <p:nvSpPr>
          <p:cNvPr id="4" name="Slide Number Placeholder 3"/>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427615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D747D1-CBA4-B440-965E-3C354BF67B7D}"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3731693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1D6FA4-5885-C84B-A7FF-5768341C1B23}"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a:t>
            </a:fld>
            <a:endParaRPr lang="en-US"/>
          </a:p>
        </p:txBody>
      </p:sp>
    </p:spTree>
    <p:extLst>
      <p:ext uri="{BB962C8B-B14F-4D97-AF65-F5344CB8AC3E}">
        <p14:creationId xmlns:p14="http://schemas.microsoft.com/office/powerpoint/2010/main" val="2066611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8877"/>
            <a:ext cx="8229600" cy="89956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8A7473-26C0-2448-9593-03579345FCB9}" type="datetime4">
              <a:rPr lang="en-US" smtClean="0"/>
              <a:t>November 13, 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Prelimary Recommendations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A014F-3738-EA42-962F-D07E49F2B093}" type="slidenum">
              <a:rPr lang="en-US" smtClean="0"/>
              <a:t>‹#›</a:t>
            </a:fld>
            <a:endParaRPr lang="en-US"/>
          </a:p>
        </p:txBody>
      </p:sp>
      <p:cxnSp>
        <p:nvCxnSpPr>
          <p:cNvPr id="10" name="Straight Connector 9"/>
          <p:cNvCxnSpPr/>
          <p:nvPr userDrawn="1"/>
        </p:nvCxnSpPr>
        <p:spPr>
          <a:xfrm>
            <a:off x="457200" y="1196627"/>
            <a:ext cx="82296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12487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5604" y="2505747"/>
            <a:ext cx="7772400" cy="2189405"/>
          </a:xfrm>
          <a:noFill/>
        </p:spPr>
        <p:txBody>
          <a:bodyPr>
            <a:noAutofit/>
          </a:bodyPr>
          <a:lstStyle/>
          <a:p>
            <a:r>
              <a:rPr lang="en-US" sz="3600" dirty="0">
                <a:solidFill>
                  <a:schemeClr val="accent1">
                    <a:lumMod val="75000"/>
                  </a:schemeClr>
                </a:solidFill>
              </a:rPr>
              <a:t>Connecticut Health Care Cabinet</a:t>
            </a:r>
            <a:br>
              <a:rPr lang="en-US" sz="3600" dirty="0">
                <a:solidFill>
                  <a:schemeClr val="accent1">
                    <a:lumMod val="75000"/>
                  </a:schemeClr>
                </a:solidFill>
              </a:rPr>
            </a:br>
            <a:r>
              <a:rPr lang="en-US" sz="3600" dirty="0">
                <a:solidFill>
                  <a:schemeClr val="accent1">
                    <a:lumMod val="75000"/>
                  </a:schemeClr>
                </a:solidFill>
              </a:rPr>
              <a:t>Work Group on </a:t>
            </a:r>
            <a:br>
              <a:rPr lang="en-US" sz="3600" dirty="0">
                <a:solidFill>
                  <a:schemeClr val="accent1">
                    <a:lumMod val="75000"/>
                  </a:schemeClr>
                </a:solidFill>
              </a:rPr>
            </a:br>
            <a:r>
              <a:rPr lang="en-US" sz="3600" dirty="0">
                <a:solidFill>
                  <a:schemeClr val="accent1">
                    <a:lumMod val="75000"/>
                  </a:schemeClr>
                </a:solidFill>
              </a:rPr>
              <a:t>Prescription Drug Cost Determination and Cost Containment</a:t>
            </a:r>
          </a:p>
        </p:txBody>
      </p:sp>
      <p:sp>
        <p:nvSpPr>
          <p:cNvPr id="3" name="Subtitle 2"/>
          <p:cNvSpPr>
            <a:spLocks noGrp="1"/>
          </p:cNvSpPr>
          <p:nvPr>
            <p:ph type="subTitle" idx="1"/>
          </p:nvPr>
        </p:nvSpPr>
        <p:spPr>
          <a:xfrm>
            <a:off x="1371600" y="4784138"/>
            <a:ext cx="6400800" cy="1219218"/>
          </a:xfrm>
        </p:spPr>
        <p:txBody>
          <a:bodyPr/>
          <a:lstStyle/>
          <a:p>
            <a:r>
              <a:rPr lang="en-US" sz="2800" i="1" dirty="0">
                <a:solidFill>
                  <a:schemeClr val="accent1">
                    <a:lumMod val="75000"/>
                  </a:schemeClr>
                </a:solidFill>
              </a:rPr>
              <a:t>Preliminary Recommendations</a:t>
            </a:r>
          </a:p>
          <a:p>
            <a:r>
              <a:rPr lang="en-US" sz="2400" dirty="0">
                <a:solidFill>
                  <a:schemeClr val="accent1">
                    <a:lumMod val="75000"/>
                  </a:schemeClr>
                </a:solidFill>
              </a:rPr>
              <a:t>November 14, 2017</a:t>
            </a:r>
          </a:p>
          <a:p>
            <a:endParaRPr lang="en-US" dirty="0"/>
          </a:p>
        </p:txBody>
      </p:sp>
      <p:pic>
        <p:nvPicPr>
          <p:cNvPr id="4" name="Picture 3"/>
          <p:cNvPicPr>
            <a:picLocks noChangeAspect="1"/>
          </p:cNvPicPr>
          <p:nvPr/>
        </p:nvPicPr>
        <p:blipFill>
          <a:blip r:embed="rId2"/>
          <a:stretch>
            <a:fillRect/>
          </a:stretch>
        </p:blipFill>
        <p:spPr>
          <a:xfrm>
            <a:off x="3361247" y="577245"/>
            <a:ext cx="2424714" cy="1808703"/>
          </a:xfrm>
          <a:prstGeom prst="rect">
            <a:avLst/>
          </a:prstGeom>
        </p:spPr>
      </p:pic>
    </p:spTree>
    <p:extLst>
      <p:ext uri="{BB962C8B-B14F-4D97-AF65-F5344CB8AC3E}">
        <p14:creationId xmlns:p14="http://schemas.microsoft.com/office/powerpoint/2010/main" val="2256992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8276"/>
            <a:ext cx="8229600" cy="905509"/>
          </a:xfrm>
        </p:spPr>
        <p:txBody>
          <a:bodyPr>
            <a:normAutofit fontScale="90000"/>
          </a:bodyPr>
          <a:lstStyle/>
          <a:p>
            <a:r>
              <a:rPr lang="en-US" sz="2700" dirty="0"/>
              <a:t>Preliminary Recommendations:</a:t>
            </a:r>
            <a:r>
              <a:rPr lang="en-US" sz="2800" dirty="0"/>
              <a:t/>
            </a:r>
            <a:br>
              <a:rPr lang="en-US" sz="2800" dirty="0"/>
            </a:br>
            <a:r>
              <a:rPr lang="en-US" sz="2000" i="1" dirty="0"/>
              <a:t>Promote medication adherence, increase transparency and educate consumers</a:t>
            </a:r>
            <a:endParaRPr lang="en-US" sz="2700" i="1" dirty="0"/>
          </a:p>
        </p:txBody>
      </p:sp>
      <p:sp>
        <p:nvSpPr>
          <p:cNvPr id="3" name="Content Placeholder 2"/>
          <p:cNvSpPr>
            <a:spLocks noGrp="1"/>
          </p:cNvSpPr>
          <p:nvPr>
            <p:ph sz="half" idx="1"/>
          </p:nvPr>
        </p:nvSpPr>
        <p:spPr>
          <a:xfrm>
            <a:off x="340425" y="1348685"/>
            <a:ext cx="4155375" cy="5007665"/>
          </a:xfrm>
          <a:solidFill>
            <a:srgbClr val="B7DEE8"/>
          </a:solidFill>
        </p:spPr>
        <p:txBody>
          <a:bodyPr>
            <a:normAutofit fontScale="77500" lnSpcReduction="20000"/>
          </a:bodyPr>
          <a:lstStyle/>
          <a:p>
            <a:r>
              <a:rPr lang="en-US" sz="2100" dirty="0"/>
              <a:t>Set co-pay/deductible/co-insurance </a:t>
            </a:r>
            <a:r>
              <a:rPr lang="en-US" sz="2100" b="1" dirty="0"/>
              <a:t>maximums</a:t>
            </a:r>
            <a:r>
              <a:rPr lang="en-US" sz="2100" dirty="0"/>
              <a:t> per month of $250 for most plans ($500 for bronze ACA plans), per 30-day supply.</a:t>
            </a:r>
          </a:p>
          <a:p>
            <a:endParaRPr lang="en-US" sz="2100" dirty="0"/>
          </a:p>
          <a:p>
            <a:r>
              <a:rPr lang="en-US" sz="2100" dirty="0"/>
              <a:t>Require benefit designs that separate &amp; have </a:t>
            </a:r>
            <a:r>
              <a:rPr lang="en-US" sz="2100" b="1" dirty="0"/>
              <a:t>much lower deductibles for prescription drugs than medical </a:t>
            </a:r>
            <a:r>
              <a:rPr lang="en-US" sz="2100" dirty="0"/>
              <a:t>deductibles.</a:t>
            </a:r>
          </a:p>
          <a:p>
            <a:endParaRPr lang="en-US" sz="2100" dirty="0"/>
          </a:p>
          <a:p>
            <a:r>
              <a:rPr lang="en-US" sz="2100" dirty="0"/>
              <a:t>Require benefit designs that separate &amp; have a </a:t>
            </a:r>
            <a:r>
              <a:rPr lang="en-US" sz="2100" b="1" dirty="0"/>
              <a:t>lower OOP maximum for prescription drugs </a:t>
            </a:r>
            <a:r>
              <a:rPr lang="en-US" sz="2100" dirty="0"/>
              <a:t>vs. medical OOP max.</a:t>
            </a:r>
          </a:p>
          <a:p>
            <a:endParaRPr lang="en-US" sz="2100" dirty="0"/>
          </a:p>
          <a:p>
            <a:r>
              <a:rPr lang="en-US" sz="2100" b="1" dirty="0"/>
              <a:t>Eliminate co-pays </a:t>
            </a:r>
            <a:r>
              <a:rPr lang="en-US" sz="2100" dirty="0"/>
              <a:t>for asthma, high blood pressure, diabetes &amp; high cholesterol medications.</a:t>
            </a:r>
          </a:p>
          <a:p>
            <a:endParaRPr lang="en-US" sz="2100" dirty="0"/>
          </a:p>
          <a:p>
            <a:r>
              <a:rPr lang="en-US" sz="2100" dirty="0"/>
              <a:t>Adjust fill-dates for newly added meds to </a:t>
            </a:r>
            <a:r>
              <a:rPr lang="en-US" sz="2100" b="1" dirty="0"/>
              <a:t>synchronize pick-up of all meds </a:t>
            </a:r>
            <a:r>
              <a:rPr lang="en-US" sz="2100" dirty="0"/>
              <a:t>at the same time each month</a:t>
            </a:r>
          </a:p>
          <a:p>
            <a:endParaRPr lang="en-US" sz="1600" dirty="0"/>
          </a:p>
          <a:p>
            <a:endParaRPr lang="en-US" sz="1600" dirty="0"/>
          </a:p>
        </p:txBody>
      </p:sp>
      <p:sp>
        <p:nvSpPr>
          <p:cNvPr id="4" name="Content Placeholder 3"/>
          <p:cNvSpPr>
            <a:spLocks noGrp="1"/>
          </p:cNvSpPr>
          <p:nvPr>
            <p:ph sz="half" idx="2"/>
          </p:nvPr>
        </p:nvSpPr>
        <p:spPr>
          <a:xfrm>
            <a:off x="4648199" y="1348685"/>
            <a:ext cx="4189745" cy="5007665"/>
          </a:xfrm>
          <a:solidFill>
            <a:srgbClr val="B7DEE8"/>
          </a:solidFill>
        </p:spPr>
        <p:txBody>
          <a:bodyPr>
            <a:noAutofit/>
          </a:bodyPr>
          <a:lstStyle/>
          <a:p>
            <a:r>
              <a:rPr lang="en-US" sz="1600" dirty="0"/>
              <a:t>Allow </a:t>
            </a:r>
            <a:r>
              <a:rPr lang="en-US" sz="1600" b="1" dirty="0"/>
              <a:t>90-day supplies for chronic disease meds</a:t>
            </a:r>
            <a:r>
              <a:rPr lang="en-US" sz="1600" dirty="0"/>
              <a:t> to be filled at local pharmacies not only by mail order</a:t>
            </a:r>
          </a:p>
          <a:p>
            <a:endParaRPr lang="en-US" sz="1600" dirty="0"/>
          </a:p>
          <a:p>
            <a:r>
              <a:rPr lang="en-US" sz="1600" dirty="0"/>
              <a:t>Require </a:t>
            </a:r>
            <a:r>
              <a:rPr lang="en-US" sz="1600" b="1" dirty="0"/>
              <a:t>on-line availability of price data for drugs covered by co-insurance</a:t>
            </a:r>
            <a:r>
              <a:rPr lang="en-US" sz="1600" dirty="0"/>
              <a:t>. This information should be available on the insurer’s website during open enrollment so consumers can make informed choices.</a:t>
            </a:r>
          </a:p>
          <a:p>
            <a:endParaRPr lang="en-US" sz="1600" dirty="0"/>
          </a:p>
          <a:p>
            <a:r>
              <a:rPr lang="en-US" sz="1600" dirty="0"/>
              <a:t>Educate consumers about </a:t>
            </a:r>
            <a:r>
              <a:rPr lang="en-US" sz="1600" b="1" dirty="0"/>
              <a:t>price variation across pharmacies.</a:t>
            </a:r>
          </a:p>
          <a:p>
            <a:endParaRPr lang="en-US" sz="1600" dirty="0"/>
          </a:p>
          <a:p>
            <a:r>
              <a:rPr lang="en-US" sz="1600" dirty="0"/>
              <a:t>Educate consumers about the different types of </a:t>
            </a:r>
            <a:r>
              <a:rPr lang="en-US" sz="1600" b="1" dirty="0"/>
              <a:t>patient assistance and coupon programs</a:t>
            </a:r>
            <a:r>
              <a:rPr lang="en-US" sz="1600" dirty="0"/>
              <a:t> that may help them afford their meds.</a:t>
            </a:r>
            <a:endParaRPr lang="en-US" sz="1800" dirty="0"/>
          </a:p>
          <a:p>
            <a:r>
              <a:rPr lang="en-US" sz="1600" dirty="0"/>
              <a:t>Compile reports from the APCD to </a:t>
            </a:r>
            <a:r>
              <a:rPr lang="en-US" sz="1600" b="1" dirty="0"/>
              <a:t>illustrate trends in out-of-pocket costs.</a:t>
            </a:r>
          </a:p>
        </p:txBody>
      </p:sp>
      <p:sp>
        <p:nvSpPr>
          <p:cNvPr id="5" name="Date Placeholder 4"/>
          <p:cNvSpPr>
            <a:spLocks noGrp="1"/>
          </p:cNvSpPr>
          <p:nvPr>
            <p:ph type="dt" sz="half" idx="10"/>
          </p:nvPr>
        </p:nvSpPr>
        <p:spPr/>
        <p:txBody>
          <a:bodyPr/>
          <a:lstStyle/>
          <a:p>
            <a:fld id="{D9C63BAD-AB78-E540-90F3-ABDF76A19065}"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10</a:t>
            </a:fld>
            <a:endParaRPr lang="en-US" dirty="0"/>
          </a:p>
        </p:txBody>
      </p:sp>
    </p:spTree>
    <p:extLst>
      <p:ext uri="{BB962C8B-B14F-4D97-AF65-F5344CB8AC3E}">
        <p14:creationId xmlns:p14="http://schemas.microsoft.com/office/powerpoint/2010/main" val="1965794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srcRect t="6758" b="6758"/>
          <a:stretch>
            <a:fillRect/>
          </a:stretch>
        </p:blipFill>
        <p:spPr/>
      </p:pic>
      <p:sp>
        <p:nvSpPr>
          <p:cNvPr id="4" name="Text Placeholder 3"/>
          <p:cNvSpPr>
            <a:spLocks noGrp="1"/>
          </p:cNvSpPr>
          <p:nvPr>
            <p:ph type="body" sz="half" idx="2"/>
          </p:nvPr>
        </p:nvSpPr>
        <p:spPr>
          <a:ln>
            <a:solidFill>
              <a:srgbClr val="4F81BD"/>
            </a:solidFill>
          </a:ln>
        </p:spPr>
        <p:txBody>
          <a:bodyPr>
            <a:normAutofit/>
          </a:bodyPr>
          <a:lstStyle/>
          <a:p>
            <a:pPr algn="ctr"/>
            <a:r>
              <a:rPr lang="en-US" sz="3600" b="1" i="1" dirty="0">
                <a:solidFill>
                  <a:schemeClr val="accent1"/>
                </a:solidFill>
              </a:rPr>
              <a:t>Questions?</a:t>
            </a:r>
          </a:p>
        </p:txBody>
      </p:sp>
      <p:sp>
        <p:nvSpPr>
          <p:cNvPr id="2" name="Date Placeholder 1"/>
          <p:cNvSpPr>
            <a:spLocks noGrp="1"/>
          </p:cNvSpPr>
          <p:nvPr>
            <p:ph type="dt" sz="half" idx="10"/>
          </p:nvPr>
        </p:nvSpPr>
        <p:spPr/>
        <p:txBody>
          <a:bodyPr/>
          <a:lstStyle/>
          <a:p>
            <a:fld id="{3431167E-9465-9B44-A215-A84957AE0D1A}" type="datetime4">
              <a:rPr lang="en-US" smtClean="0"/>
              <a:t>November 13, 2017</a:t>
            </a:fld>
            <a:endParaRPr lang="en-US"/>
          </a:p>
        </p:txBody>
      </p:sp>
      <p:sp>
        <p:nvSpPr>
          <p:cNvPr id="3" name="Footer Placeholder 2"/>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11</a:t>
            </a:fld>
            <a:endParaRPr lang="en-US"/>
          </a:p>
        </p:txBody>
      </p:sp>
    </p:spTree>
    <p:extLst>
      <p:ext uri="{BB962C8B-B14F-4D97-AF65-F5344CB8AC3E}">
        <p14:creationId xmlns:p14="http://schemas.microsoft.com/office/powerpoint/2010/main" val="3999385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1700"/>
            <a:ext cx="8229600" cy="899564"/>
          </a:xfrm>
        </p:spPr>
        <p:txBody>
          <a:bodyPr>
            <a:normAutofit/>
          </a:bodyPr>
          <a:lstStyle/>
          <a:p>
            <a:r>
              <a:rPr lang="en-US" sz="3200" dirty="0"/>
              <a:t>Work Group Charge</a:t>
            </a:r>
          </a:p>
        </p:txBody>
      </p:sp>
      <p:sp>
        <p:nvSpPr>
          <p:cNvPr id="3" name="Content Placeholder 2"/>
          <p:cNvSpPr>
            <a:spLocks noGrp="1"/>
          </p:cNvSpPr>
          <p:nvPr>
            <p:ph idx="1"/>
          </p:nvPr>
        </p:nvSpPr>
        <p:spPr>
          <a:xfrm>
            <a:off x="457200" y="1417638"/>
            <a:ext cx="8229600" cy="4525963"/>
          </a:xfrm>
        </p:spPr>
        <p:txBody>
          <a:bodyPr>
            <a:normAutofit fontScale="62500" lnSpcReduction="20000"/>
          </a:bodyPr>
          <a:lstStyle/>
          <a:p>
            <a:pPr marL="400050" lvl="1" indent="0">
              <a:buNone/>
            </a:pPr>
            <a:r>
              <a:rPr lang="en-US" dirty="0"/>
              <a:t>Develop recommendations to the Health Care Cabinet on ways to lower prescription drug costs for consumers and health care purchasers (e.g., self-insured employers, insurers and government purchasers). Examine policies in the following broad categories:</a:t>
            </a:r>
          </a:p>
          <a:p>
            <a:pPr lvl="2"/>
            <a:r>
              <a:rPr lang="en-US" sz="2800" dirty="0"/>
              <a:t>Price Transparency</a:t>
            </a:r>
          </a:p>
          <a:p>
            <a:pPr lvl="2"/>
            <a:r>
              <a:rPr lang="en-US" sz="2800" dirty="0"/>
              <a:t>Price Regulation</a:t>
            </a:r>
          </a:p>
          <a:p>
            <a:pPr lvl="2"/>
            <a:r>
              <a:rPr lang="en-US" sz="2800" dirty="0"/>
              <a:t>State agency purchasing (other than value based contracts)</a:t>
            </a:r>
          </a:p>
          <a:p>
            <a:pPr lvl="3"/>
            <a:r>
              <a:rPr lang="en-US" dirty="0"/>
              <a:t>Impact on state agency costs</a:t>
            </a:r>
          </a:p>
          <a:p>
            <a:pPr lvl="3"/>
            <a:r>
              <a:rPr lang="en-US" dirty="0"/>
              <a:t>State purchasing that can benefit non-state individual or entities in Connecticut</a:t>
            </a:r>
          </a:p>
          <a:p>
            <a:pPr lvl="3"/>
            <a:endParaRPr lang="en-US" dirty="0"/>
          </a:p>
          <a:p>
            <a:pPr marL="457200" lvl="1" indent="0">
              <a:buNone/>
            </a:pPr>
            <a:r>
              <a:rPr lang="en-US" dirty="0"/>
              <a:t>Work Group Members: </a:t>
            </a:r>
          </a:p>
          <a:p>
            <a:pPr marL="1314450" lvl="2" indent="-457200"/>
            <a:r>
              <a:rPr lang="en-US" sz="2900" u="sng" dirty="0"/>
              <a:t>Cabinet members</a:t>
            </a:r>
            <a:r>
              <a:rPr lang="en-US" sz="2900" dirty="0"/>
              <a:t>: Bob Tessier, </a:t>
            </a:r>
            <a:r>
              <a:rPr lang="en-US" sz="2900" dirty="0" err="1"/>
              <a:t>Marghie</a:t>
            </a:r>
            <a:r>
              <a:rPr lang="en-US" sz="2900" dirty="0"/>
              <a:t> </a:t>
            </a:r>
            <a:r>
              <a:rPr lang="en-US" sz="2900" dirty="0" err="1"/>
              <a:t>Giuiliano</a:t>
            </a:r>
            <a:r>
              <a:rPr lang="en-US" sz="2900" dirty="0"/>
              <a:t>, Josh Wojcik, Paul Lombardo &amp; Lena Bachar for Comr. Katie Wade, Comr. Dr. Raul Pino, Ted Doolittle</a:t>
            </a:r>
          </a:p>
          <a:p>
            <a:pPr marL="1314450" lvl="2" indent="-457200"/>
            <a:endParaRPr lang="en-US" sz="2900" dirty="0"/>
          </a:p>
          <a:p>
            <a:pPr marL="1314450" lvl="2" indent="-457200"/>
            <a:r>
              <a:rPr lang="en-US" sz="2900" dirty="0"/>
              <a:t>Bob Clark (AG’s office), Mark </a:t>
            </a:r>
            <a:r>
              <a:rPr lang="en-US" sz="2900" dirty="0" err="1"/>
              <a:t>Zatyrka</a:t>
            </a:r>
            <a:r>
              <a:rPr lang="en-US" sz="2900" dirty="0"/>
              <a:t> (Consumer Advisory Board), Rob </a:t>
            </a:r>
            <a:r>
              <a:rPr lang="en-US" sz="2900" dirty="0" err="1"/>
              <a:t>Blundo</a:t>
            </a:r>
            <a:r>
              <a:rPr lang="en-US" sz="2900" dirty="0"/>
              <a:t>  (APCD), Jill Zorn (UHCF)</a:t>
            </a:r>
          </a:p>
          <a:p>
            <a:pPr marL="457200" lvl="1" indent="0">
              <a:buNone/>
            </a:pPr>
            <a:endParaRPr lang="en-US" dirty="0"/>
          </a:p>
        </p:txBody>
      </p:sp>
      <p:sp>
        <p:nvSpPr>
          <p:cNvPr id="4" name="Date Placeholder 3"/>
          <p:cNvSpPr>
            <a:spLocks noGrp="1"/>
          </p:cNvSpPr>
          <p:nvPr>
            <p:ph type="dt" sz="half" idx="10"/>
          </p:nvPr>
        </p:nvSpPr>
        <p:spPr/>
        <p:txBody>
          <a:bodyPr/>
          <a:lstStyle/>
          <a:p>
            <a:fld id="{E952ED93-CB57-A142-8750-92B212DA94C6}"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2</a:t>
            </a:fld>
            <a:endParaRPr lang="en-US"/>
          </a:p>
        </p:txBody>
      </p:sp>
    </p:spTree>
    <p:extLst>
      <p:ext uri="{BB962C8B-B14F-4D97-AF65-F5344CB8AC3E}">
        <p14:creationId xmlns:p14="http://schemas.microsoft.com/office/powerpoint/2010/main" val="210574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4198"/>
          </a:xfrm>
        </p:spPr>
        <p:txBody>
          <a:bodyPr>
            <a:normAutofit/>
          </a:bodyPr>
          <a:lstStyle/>
          <a:p>
            <a:r>
              <a:rPr lang="en-US" sz="3600" dirty="0"/>
              <a:t>Questions to be Explored</a:t>
            </a:r>
          </a:p>
        </p:txBody>
      </p:sp>
      <p:sp>
        <p:nvSpPr>
          <p:cNvPr id="3" name="Content Placeholder 2"/>
          <p:cNvSpPr>
            <a:spLocks noGrp="1"/>
          </p:cNvSpPr>
          <p:nvPr>
            <p:ph sz="half" idx="1"/>
          </p:nvPr>
        </p:nvSpPr>
        <p:spPr>
          <a:xfrm>
            <a:off x="295071" y="1128835"/>
            <a:ext cx="4451727" cy="5285005"/>
          </a:xfrm>
        </p:spPr>
        <p:txBody>
          <a:bodyPr>
            <a:normAutofit fontScale="25000" lnSpcReduction="20000"/>
          </a:bodyPr>
          <a:lstStyle/>
          <a:p>
            <a:pPr marL="0" indent="0" algn="ctr">
              <a:lnSpc>
                <a:spcPct val="90000"/>
              </a:lnSpc>
              <a:buNone/>
            </a:pPr>
            <a:endParaRPr lang="en-US" sz="5600" b="1" dirty="0"/>
          </a:p>
          <a:p>
            <a:pPr marL="0" indent="0" algn="ctr">
              <a:lnSpc>
                <a:spcPct val="90000"/>
              </a:lnSpc>
              <a:buNone/>
            </a:pPr>
            <a:r>
              <a:rPr lang="en-US" sz="5600" b="1" dirty="0"/>
              <a:t>Transparency</a:t>
            </a:r>
            <a:r>
              <a:rPr lang="en-US" sz="5600" dirty="0"/>
              <a:t> </a:t>
            </a:r>
            <a:endParaRPr lang="en-US" sz="5600" dirty="0">
              <a:effectLst/>
            </a:endParaRPr>
          </a:p>
          <a:p>
            <a:pPr>
              <a:lnSpc>
                <a:spcPct val="90000"/>
              </a:lnSpc>
            </a:pPr>
            <a:r>
              <a:rPr lang="en-US" sz="6400" dirty="0"/>
              <a:t>What are the transparency policies we’re trying to pursue and what public and commercial data are needed to inform them? </a:t>
            </a:r>
          </a:p>
          <a:p>
            <a:r>
              <a:rPr lang="en-US" sz="6400" dirty="0"/>
              <a:t>How can we best obtain current state agency and commercial data on pharmaceutical costs? </a:t>
            </a:r>
          </a:p>
          <a:p>
            <a:r>
              <a:rPr lang="en-US" sz="6400" dirty="0"/>
              <a:t>What are the data barriers and how can they be overcome? </a:t>
            </a:r>
          </a:p>
          <a:p>
            <a:r>
              <a:rPr lang="en-US" sz="6400" dirty="0"/>
              <a:t>How are specialty drugs defined? </a:t>
            </a:r>
          </a:p>
          <a:p>
            <a:r>
              <a:rPr lang="en-US" sz="6400" dirty="0"/>
              <a:t>How is transparency of drug pricing data useful to consumers? To regulators? To purchasers? </a:t>
            </a:r>
          </a:p>
          <a:p>
            <a:r>
              <a:rPr lang="en-US" sz="6400" dirty="0"/>
              <a:t>Should there be any categories of data excluded from disclosure requirements? </a:t>
            </a:r>
          </a:p>
          <a:p>
            <a:endParaRPr lang="en-US" sz="6400" dirty="0"/>
          </a:p>
          <a:p>
            <a:pPr marL="0" indent="0" algn="ctr">
              <a:buNone/>
            </a:pPr>
            <a:r>
              <a:rPr lang="en-US" sz="6400" b="1" dirty="0"/>
              <a:t>Regulation</a:t>
            </a:r>
            <a:r>
              <a:rPr lang="en-US" sz="6400" dirty="0"/>
              <a:t> </a:t>
            </a:r>
          </a:p>
          <a:p>
            <a:r>
              <a:rPr lang="en-US" sz="6400" dirty="0"/>
              <a:t>What are the different price regulation strategies? </a:t>
            </a:r>
          </a:p>
          <a:p>
            <a:r>
              <a:rPr lang="en-US" sz="6400" dirty="0"/>
              <a:t>How do we define “unaffordable”? List price above $x? An increase in price greater than x% </a:t>
            </a:r>
          </a:p>
          <a:p>
            <a:r>
              <a:rPr lang="en-US" sz="6400" dirty="0"/>
              <a:t>in one or over multiple years? </a:t>
            </a:r>
          </a:p>
          <a:p>
            <a:r>
              <a:rPr lang="en-US" sz="6400" dirty="0"/>
              <a:t>What is the role of coupons and rebates in drug pricing? </a:t>
            </a:r>
          </a:p>
          <a:p>
            <a:endParaRPr lang="en-US" sz="5600" dirty="0"/>
          </a:p>
          <a:p>
            <a:endParaRPr lang="en-US" dirty="0"/>
          </a:p>
        </p:txBody>
      </p:sp>
      <p:sp>
        <p:nvSpPr>
          <p:cNvPr id="4" name="Content Placeholder 3"/>
          <p:cNvSpPr>
            <a:spLocks noGrp="1"/>
          </p:cNvSpPr>
          <p:nvPr>
            <p:ph sz="half" idx="2"/>
          </p:nvPr>
        </p:nvSpPr>
        <p:spPr>
          <a:xfrm>
            <a:off x="4746798" y="1472785"/>
            <a:ext cx="4260731" cy="4656449"/>
          </a:xfrm>
        </p:spPr>
        <p:txBody>
          <a:bodyPr>
            <a:normAutofit fontScale="25000" lnSpcReduction="20000"/>
          </a:bodyPr>
          <a:lstStyle/>
          <a:p>
            <a:r>
              <a:rPr lang="en-US" sz="6400" dirty="0"/>
              <a:t>Who are the stakeholders and how are they impacted? Possible list includes: pharmaceutical companies, pharmacy benefit managers (PBMs), insurance companies, providers that prescribe and/or administer medications, pharmacists and consumers. </a:t>
            </a:r>
          </a:p>
          <a:p>
            <a:r>
              <a:rPr lang="en-US" sz="6400" dirty="0"/>
              <a:t>What are the potential policy pitfalls and/or legal issues associated with any price transparency and/or regulation strategies?</a:t>
            </a:r>
          </a:p>
          <a:p>
            <a:r>
              <a:rPr lang="en-US" sz="6400" dirty="0"/>
              <a:t>What kind of infrastructure would be needed to monitor and potentially regulate drug prices? What existing agencies could become involved? </a:t>
            </a:r>
          </a:p>
          <a:p>
            <a:endParaRPr lang="en-US" sz="6400" dirty="0"/>
          </a:p>
          <a:p>
            <a:pPr marL="0" indent="0" algn="ctr">
              <a:buNone/>
            </a:pPr>
            <a:r>
              <a:rPr lang="en-US" sz="6400" b="1" dirty="0"/>
              <a:t>State Purchasing Policies </a:t>
            </a:r>
            <a:endParaRPr lang="en-US" sz="6400" dirty="0"/>
          </a:p>
          <a:p>
            <a:r>
              <a:rPr lang="en-US" sz="6400" dirty="0"/>
              <a:t>What opportunities exist for leveraging the state’s purchasing power to reduce pharmaceutical costs to the state, other than value-based contracting? To non-state entities? </a:t>
            </a:r>
          </a:p>
          <a:p>
            <a:endParaRPr lang="en-US" sz="6400" dirty="0"/>
          </a:p>
          <a:p>
            <a:pPr marL="0" indent="0">
              <a:buNone/>
            </a:pPr>
            <a:r>
              <a:rPr lang="en-US" sz="6400" dirty="0"/>
              <a:t> </a:t>
            </a:r>
          </a:p>
          <a:p>
            <a:endParaRPr lang="en-US" dirty="0"/>
          </a:p>
        </p:txBody>
      </p:sp>
      <p:sp>
        <p:nvSpPr>
          <p:cNvPr id="5" name="Date Placeholder 4"/>
          <p:cNvSpPr>
            <a:spLocks noGrp="1"/>
          </p:cNvSpPr>
          <p:nvPr>
            <p:ph type="dt" sz="half" idx="10"/>
          </p:nvPr>
        </p:nvSpPr>
        <p:spPr/>
        <p:txBody>
          <a:bodyPr/>
          <a:lstStyle/>
          <a:p>
            <a:fld id="{A66BCA0D-6C37-3544-BEAF-9ACE7493CE8C}"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3</a:t>
            </a:fld>
            <a:endParaRPr lang="en-US"/>
          </a:p>
        </p:txBody>
      </p:sp>
    </p:spTree>
    <p:extLst>
      <p:ext uri="{BB962C8B-B14F-4D97-AF65-F5344CB8AC3E}">
        <p14:creationId xmlns:p14="http://schemas.microsoft.com/office/powerpoint/2010/main" val="93689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27000" y="0"/>
            <a:ext cx="8875059" cy="6858000"/>
          </a:xfrm>
          <a:prstGeom prst="rect">
            <a:avLst/>
          </a:prstGeom>
        </p:spPr>
      </p:pic>
      <p:sp>
        <p:nvSpPr>
          <p:cNvPr id="2" name="Date Placeholder 1"/>
          <p:cNvSpPr>
            <a:spLocks noGrp="1"/>
          </p:cNvSpPr>
          <p:nvPr>
            <p:ph type="dt" sz="half" idx="10"/>
          </p:nvPr>
        </p:nvSpPr>
        <p:spPr/>
        <p:txBody>
          <a:bodyPr/>
          <a:lstStyle/>
          <a:p>
            <a:fld id="{FBC0E9D9-5D23-344E-B8E3-AB7BD955CABD}" type="datetime4">
              <a:rPr lang="en-US" smtClean="0"/>
              <a:t>November 13, 2017</a:t>
            </a:fld>
            <a:endParaRPr lang="en-US"/>
          </a:p>
        </p:txBody>
      </p:sp>
      <p:sp>
        <p:nvSpPr>
          <p:cNvPr id="4" name="Footer Placeholder 3"/>
          <p:cNvSpPr>
            <a:spLocks noGrp="1"/>
          </p:cNvSpPr>
          <p:nvPr>
            <p:ph type="ftr" sz="quarter" idx="11"/>
          </p:nvPr>
        </p:nvSpPr>
        <p:spPr/>
        <p:txBody>
          <a:bodyPr/>
          <a:lstStyle/>
          <a:p>
            <a:r>
              <a:rPr lang="en-US"/>
              <a:t>Prelimary Recommendations</a:t>
            </a:r>
          </a:p>
        </p:txBody>
      </p:sp>
      <p:sp>
        <p:nvSpPr>
          <p:cNvPr id="5" name="Slide Number Placeholder 4"/>
          <p:cNvSpPr>
            <a:spLocks noGrp="1"/>
          </p:cNvSpPr>
          <p:nvPr>
            <p:ph type="sldNum" sz="quarter" idx="12"/>
          </p:nvPr>
        </p:nvSpPr>
        <p:spPr/>
        <p:txBody>
          <a:bodyPr/>
          <a:lstStyle/>
          <a:p>
            <a:fld id="{7E3A014F-3738-EA42-962F-D07E49F2B093}" type="slidenum">
              <a:rPr lang="en-US" smtClean="0"/>
              <a:t>4</a:t>
            </a:fld>
            <a:endParaRPr lang="en-US"/>
          </a:p>
        </p:txBody>
      </p:sp>
    </p:spTree>
    <p:extLst>
      <p:ext uri="{BB962C8B-B14F-4D97-AF65-F5344CB8AC3E}">
        <p14:creationId xmlns:p14="http://schemas.microsoft.com/office/powerpoint/2010/main" val="2676906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7842"/>
            <a:ext cx="8229600" cy="899564"/>
          </a:xfrm>
        </p:spPr>
        <p:txBody>
          <a:bodyPr>
            <a:noAutofit/>
          </a:bodyPr>
          <a:lstStyle/>
          <a:p>
            <a:r>
              <a:rPr lang="en-US" sz="3200" dirty="0"/>
              <a:t>Many different kinds of information may be relevant in manufacturer price determinations. </a:t>
            </a:r>
            <a:endParaRPr lang="en-US" sz="4000" dirty="0"/>
          </a:p>
        </p:txBody>
      </p:sp>
      <p:sp>
        <p:nvSpPr>
          <p:cNvPr id="3" name="Content Placeholder 2"/>
          <p:cNvSpPr>
            <a:spLocks noGrp="1"/>
          </p:cNvSpPr>
          <p:nvPr>
            <p:ph idx="1"/>
          </p:nvPr>
        </p:nvSpPr>
        <p:spPr/>
        <p:txBody>
          <a:bodyPr>
            <a:normAutofit fontScale="70000" lnSpcReduction="20000"/>
          </a:bodyPr>
          <a:lstStyle/>
          <a:p>
            <a:r>
              <a:rPr lang="en-US" sz="2900" dirty="0"/>
              <a:t>Prices offered to other payers</a:t>
            </a:r>
          </a:p>
          <a:p>
            <a:r>
              <a:rPr lang="en-US" sz="2900" dirty="0"/>
              <a:t>Research and development costs including clinical trial costs </a:t>
            </a:r>
          </a:p>
          <a:p>
            <a:r>
              <a:rPr lang="en-US" sz="2900" dirty="0"/>
              <a:t>Manufacturing costs</a:t>
            </a:r>
          </a:p>
          <a:p>
            <a:r>
              <a:rPr lang="en-US" sz="2900" dirty="0"/>
              <a:t>Marketing and advertising costs</a:t>
            </a:r>
          </a:p>
          <a:p>
            <a:r>
              <a:rPr lang="en-US" sz="2900" dirty="0"/>
              <a:t>Patient financial assistance and rebates</a:t>
            </a:r>
          </a:p>
          <a:p>
            <a:r>
              <a:rPr lang="en-US" sz="2900" dirty="0"/>
              <a:t>Intellectual property status</a:t>
            </a:r>
          </a:p>
          <a:p>
            <a:r>
              <a:rPr lang="en-US" sz="2900" dirty="0"/>
              <a:t>Acquisition costs (if relevant)  </a:t>
            </a:r>
          </a:p>
          <a:p>
            <a:r>
              <a:rPr lang="en-US" sz="2900" dirty="0"/>
              <a:t>Pay-for-delay settlements </a:t>
            </a:r>
          </a:p>
          <a:p>
            <a:r>
              <a:rPr lang="en-US" sz="2900" dirty="0"/>
              <a:t>Regulatory approval costs </a:t>
            </a:r>
          </a:p>
          <a:p>
            <a:r>
              <a:rPr lang="en-US" sz="2900" dirty="0"/>
              <a:t>State and federal tax benefits</a:t>
            </a:r>
          </a:p>
          <a:p>
            <a:r>
              <a:rPr lang="en-US" sz="2900" dirty="0"/>
              <a:t>Off-shored profits and jobs</a:t>
            </a:r>
          </a:p>
          <a:p>
            <a:r>
              <a:rPr lang="en-US" sz="2900" dirty="0"/>
              <a:t>Donations to patient disease advocacy groups</a:t>
            </a:r>
          </a:p>
          <a:p>
            <a:r>
              <a:rPr lang="en-US" sz="2900" dirty="0"/>
              <a:t>Grants, subsidies, and costs paid with public funds or by third parties. </a:t>
            </a:r>
          </a:p>
          <a:p>
            <a:endParaRPr lang="en-US" dirty="0"/>
          </a:p>
        </p:txBody>
      </p:sp>
      <p:sp>
        <p:nvSpPr>
          <p:cNvPr id="4" name="Date Placeholder 3"/>
          <p:cNvSpPr>
            <a:spLocks noGrp="1"/>
          </p:cNvSpPr>
          <p:nvPr>
            <p:ph type="dt" sz="half" idx="10"/>
          </p:nvPr>
        </p:nvSpPr>
        <p:spPr/>
        <p:txBody>
          <a:bodyPr/>
          <a:lstStyle/>
          <a:p>
            <a:fld id="{639FFE71-7B8D-7841-A924-22F5DD367DCD}" type="datetime4">
              <a:rPr lang="en-US" smtClean="0"/>
              <a:t>November 13, 2017</a:t>
            </a:fld>
            <a:endParaRPr lang="en-US"/>
          </a:p>
        </p:txBody>
      </p:sp>
      <p:sp>
        <p:nvSpPr>
          <p:cNvPr id="5" name="Footer Placeholder 4"/>
          <p:cNvSpPr>
            <a:spLocks noGrp="1"/>
          </p:cNvSpPr>
          <p:nvPr>
            <p:ph type="ftr" sz="quarter" idx="11"/>
          </p:nvPr>
        </p:nvSpPr>
        <p:spPr/>
        <p:txBody>
          <a:bodyPr/>
          <a:lstStyle/>
          <a:p>
            <a:r>
              <a:rPr lang="en-US"/>
              <a:t>Prelimary Recommendations</a:t>
            </a:r>
          </a:p>
        </p:txBody>
      </p:sp>
      <p:sp>
        <p:nvSpPr>
          <p:cNvPr id="6" name="Slide Number Placeholder 5"/>
          <p:cNvSpPr>
            <a:spLocks noGrp="1"/>
          </p:cNvSpPr>
          <p:nvPr>
            <p:ph type="sldNum" sz="quarter" idx="12"/>
          </p:nvPr>
        </p:nvSpPr>
        <p:spPr/>
        <p:txBody>
          <a:bodyPr/>
          <a:lstStyle/>
          <a:p>
            <a:fld id="{7E3A014F-3738-EA42-962F-D07E49F2B093}" type="slidenum">
              <a:rPr lang="en-US" smtClean="0"/>
              <a:t>5</a:t>
            </a:fld>
            <a:endParaRPr lang="en-US"/>
          </a:p>
        </p:txBody>
      </p:sp>
    </p:spTree>
    <p:extLst>
      <p:ext uri="{BB962C8B-B14F-4D97-AF65-F5344CB8AC3E}">
        <p14:creationId xmlns:p14="http://schemas.microsoft.com/office/powerpoint/2010/main" val="1413300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Two major actors affect employers, payers, pharmacists and consumers most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9111417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5A875AD8-AB24-BF49-8D20-2E07190E9237}" type="datetime4">
              <a:rPr lang="en-US" smtClean="0"/>
              <a:t>November 13, 2017</a:t>
            </a:fld>
            <a:endParaRPr lang="en-US"/>
          </a:p>
        </p:txBody>
      </p:sp>
      <p:sp>
        <p:nvSpPr>
          <p:cNvPr id="4" name="Footer Placeholder 3"/>
          <p:cNvSpPr>
            <a:spLocks noGrp="1"/>
          </p:cNvSpPr>
          <p:nvPr>
            <p:ph type="ftr" sz="quarter" idx="11"/>
          </p:nvPr>
        </p:nvSpPr>
        <p:spPr/>
        <p:txBody>
          <a:bodyPr/>
          <a:lstStyle/>
          <a:p>
            <a:r>
              <a:rPr lang="en-US"/>
              <a:t>Prelimary Recommendations</a:t>
            </a:r>
          </a:p>
        </p:txBody>
      </p:sp>
      <p:sp>
        <p:nvSpPr>
          <p:cNvPr id="5" name="Slide Number Placeholder 4"/>
          <p:cNvSpPr>
            <a:spLocks noGrp="1"/>
          </p:cNvSpPr>
          <p:nvPr>
            <p:ph type="sldNum" sz="quarter" idx="12"/>
          </p:nvPr>
        </p:nvSpPr>
        <p:spPr/>
        <p:txBody>
          <a:bodyPr/>
          <a:lstStyle/>
          <a:p>
            <a:fld id="{7E3A014F-3738-EA42-962F-D07E49F2B093}" type="slidenum">
              <a:rPr lang="en-US" smtClean="0"/>
              <a:t>6</a:t>
            </a:fld>
            <a:endParaRPr lang="en-US"/>
          </a:p>
        </p:txBody>
      </p:sp>
    </p:spTree>
    <p:extLst>
      <p:ext uri="{BB962C8B-B14F-4D97-AF65-F5344CB8AC3E}">
        <p14:creationId xmlns:p14="http://schemas.microsoft.com/office/powerpoint/2010/main" val="1420830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6554"/>
            <a:ext cx="8229600" cy="859454"/>
          </a:xfrm>
        </p:spPr>
        <p:txBody>
          <a:bodyPr>
            <a:normAutofit fontScale="90000"/>
          </a:bodyPr>
          <a:lstStyle/>
          <a:p>
            <a:r>
              <a:rPr lang="en-US" sz="3200" dirty="0"/>
              <a:t>Recommendations are informed by </a:t>
            </a:r>
            <a:br>
              <a:rPr lang="en-US" sz="3200" dirty="0"/>
            </a:br>
            <a:r>
              <a:rPr lang="en-US" sz="3200" dirty="0"/>
              <a:t>various states’ experience</a:t>
            </a:r>
          </a:p>
        </p:txBody>
      </p:sp>
      <p:pic>
        <p:nvPicPr>
          <p:cNvPr id="6" name="Picture 5"/>
          <p:cNvPicPr>
            <a:picLocks noChangeAspect="1"/>
          </p:cNvPicPr>
          <p:nvPr/>
        </p:nvPicPr>
        <p:blipFill>
          <a:blip r:embed="rId2"/>
          <a:stretch>
            <a:fillRect/>
          </a:stretch>
        </p:blipFill>
        <p:spPr>
          <a:xfrm>
            <a:off x="604197" y="1374409"/>
            <a:ext cx="7947291" cy="5231848"/>
          </a:xfrm>
          <a:prstGeom prst="rect">
            <a:avLst/>
          </a:prstGeom>
        </p:spPr>
      </p:pic>
      <p:sp>
        <p:nvSpPr>
          <p:cNvPr id="3" name="Date Placeholder 2"/>
          <p:cNvSpPr>
            <a:spLocks noGrp="1"/>
          </p:cNvSpPr>
          <p:nvPr>
            <p:ph type="dt" sz="half" idx="10"/>
          </p:nvPr>
        </p:nvSpPr>
        <p:spPr/>
        <p:txBody>
          <a:bodyPr/>
          <a:lstStyle/>
          <a:p>
            <a:fld id="{F61E96BB-07D2-AC4B-ADAA-E6D5A6C2100D}" type="datetime4">
              <a:rPr lang="en-US" smtClean="0"/>
              <a:t>November 13, 2017</a:t>
            </a:fld>
            <a:endParaRPr lang="en-US"/>
          </a:p>
        </p:txBody>
      </p:sp>
      <p:sp>
        <p:nvSpPr>
          <p:cNvPr id="4" name="Footer Placeholder 3"/>
          <p:cNvSpPr>
            <a:spLocks noGrp="1"/>
          </p:cNvSpPr>
          <p:nvPr>
            <p:ph type="ftr" sz="quarter" idx="11"/>
          </p:nvPr>
        </p:nvSpPr>
        <p:spPr/>
        <p:txBody>
          <a:bodyPr/>
          <a:lstStyle/>
          <a:p>
            <a:r>
              <a:rPr lang="en-US"/>
              <a:t>Prelimary Recommendations</a:t>
            </a:r>
          </a:p>
        </p:txBody>
      </p:sp>
      <p:sp>
        <p:nvSpPr>
          <p:cNvPr id="5" name="Slide Number Placeholder 4"/>
          <p:cNvSpPr>
            <a:spLocks noGrp="1"/>
          </p:cNvSpPr>
          <p:nvPr>
            <p:ph type="sldNum" sz="quarter" idx="12"/>
          </p:nvPr>
        </p:nvSpPr>
        <p:spPr/>
        <p:txBody>
          <a:bodyPr/>
          <a:lstStyle/>
          <a:p>
            <a:fld id="{7E3A014F-3738-EA42-962F-D07E49F2B093}" type="slidenum">
              <a:rPr lang="en-US" smtClean="0"/>
              <a:t>7</a:t>
            </a:fld>
            <a:endParaRPr lang="en-US"/>
          </a:p>
        </p:txBody>
      </p:sp>
    </p:spTree>
    <p:extLst>
      <p:ext uri="{BB962C8B-B14F-4D97-AF65-F5344CB8AC3E}">
        <p14:creationId xmlns:p14="http://schemas.microsoft.com/office/powerpoint/2010/main" val="3460428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473311"/>
            <a:ext cx="8229600" cy="696507"/>
          </a:xfrm>
        </p:spPr>
        <p:txBody>
          <a:bodyPr>
            <a:normAutofit fontScale="90000"/>
          </a:bodyPr>
          <a:lstStyle/>
          <a:p>
            <a:pPr>
              <a:lnSpc>
                <a:spcPct val="70000"/>
              </a:lnSpc>
            </a:pPr>
            <a:r>
              <a:rPr lang="en-US" sz="3100" dirty="0"/>
              <a:t>Preliminary Recommendations:</a:t>
            </a:r>
            <a:br>
              <a:rPr lang="en-US" sz="3100" dirty="0"/>
            </a:br>
            <a:r>
              <a:rPr lang="en-US" sz="2700" i="1" dirty="0"/>
              <a:t>Create a transparency infrastructure for manufacturer prices </a:t>
            </a:r>
          </a:p>
        </p:txBody>
      </p:sp>
      <p:sp>
        <p:nvSpPr>
          <p:cNvPr id="3" name="Content Placeholder 2"/>
          <p:cNvSpPr>
            <a:spLocks noGrp="1"/>
          </p:cNvSpPr>
          <p:nvPr>
            <p:ph sz="half" idx="1"/>
          </p:nvPr>
        </p:nvSpPr>
        <p:spPr>
          <a:xfrm>
            <a:off x="307900" y="1302026"/>
            <a:ext cx="4187900" cy="5317058"/>
          </a:xfrm>
          <a:solidFill>
            <a:schemeClr val="accent5">
              <a:lumMod val="40000"/>
              <a:lumOff val="60000"/>
            </a:schemeClr>
          </a:solidFill>
        </p:spPr>
        <p:txBody>
          <a:bodyPr>
            <a:normAutofit fontScale="25000" lnSpcReduction="20000"/>
          </a:bodyPr>
          <a:lstStyle/>
          <a:p>
            <a:r>
              <a:rPr lang="en-US" sz="6400" dirty="0"/>
              <a:t>Create a </a:t>
            </a:r>
            <a:r>
              <a:rPr lang="en-US" sz="6400" b="1" dirty="0"/>
              <a:t>Drug Review Board (DRB) </a:t>
            </a:r>
            <a:r>
              <a:rPr lang="en-US" sz="6400" dirty="0"/>
              <a:t>of clinicians, health economists &amp; consumers to </a:t>
            </a:r>
            <a:r>
              <a:rPr lang="en-US" sz="6400" b="1" dirty="0"/>
              <a:t>analyze &amp; determine whether drug prices &amp; price increases are justified</a:t>
            </a:r>
            <a:r>
              <a:rPr lang="en-US" sz="6400" dirty="0"/>
              <a:t>, &amp; result in putting at risk the health of CT patients.</a:t>
            </a:r>
          </a:p>
          <a:p>
            <a:endParaRPr lang="en-US" sz="6400" dirty="0"/>
          </a:p>
          <a:p>
            <a:r>
              <a:rPr lang="en-US" sz="6400" dirty="0"/>
              <a:t>Require insurers to report information to the CID on the </a:t>
            </a:r>
            <a:r>
              <a:rPr lang="en-US" sz="6400" b="1" dirty="0"/>
              <a:t>impact of prescription drug price increases on premiums</a:t>
            </a:r>
            <a:r>
              <a:rPr lang="en-US" sz="6400" dirty="0"/>
              <a:t>.</a:t>
            </a:r>
          </a:p>
          <a:p>
            <a:endParaRPr lang="en-US" sz="6400" dirty="0"/>
          </a:p>
          <a:p>
            <a:r>
              <a:rPr lang="en-US" sz="6400" dirty="0"/>
              <a:t>Require </a:t>
            </a:r>
            <a:r>
              <a:rPr lang="en-US" sz="6400" b="1" dirty="0"/>
              <a:t>CID</a:t>
            </a:r>
            <a:r>
              <a:rPr lang="en-US" sz="6400" dirty="0"/>
              <a:t> to share information with the DRB. Allow the state </a:t>
            </a:r>
            <a:r>
              <a:rPr lang="en-US" sz="6400" b="1" dirty="0"/>
              <a:t>Medicaid</a:t>
            </a:r>
            <a:r>
              <a:rPr lang="en-US" sz="6400" dirty="0"/>
              <a:t> program and the </a:t>
            </a:r>
            <a:r>
              <a:rPr lang="en-US" sz="6400" b="1" dirty="0"/>
              <a:t>State Employee Health Plan </a:t>
            </a:r>
            <a:r>
              <a:rPr lang="en-US" sz="6400" dirty="0"/>
              <a:t>to </a:t>
            </a:r>
            <a:r>
              <a:rPr lang="en-US" sz="6400" b="1" dirty="0"/>
              <a:t>refer drugs to the DRB for review</a:t>
            </a:r>
            <a:r>
              <a:rPr lang="en-US" sz="6400" dirty="0"/>
              <a:t>.  Allow the DRB access to de-identified claims data through the </a:t>
            </a:r>
            <a:r>
              <a:rPr lang="en-US" sz="6400" b="1" dirty="0"/>
              <a:t>APCD</a:t>
            </a:r>
            <a:r>
              <a:rPr lang="en-US" sz="6400" dirty="0"/>
              <a:t> to perform their analysis.</a:t>
            </a:r>
          </a:p>
          <a:p>
            <a:endParaRPr lang="en-US" sz="6400" dirty="0"/>
          </a:p>
          <a:p>
            <a:r>
              <a:rPr lang="en-US" sz="6400" dirty="0"/>
              <a:t>Give the </a:t>
            </a:r>
            <a:r>
              <a:rPr lang="en-US" sz="6400" b="1" dirty="0"/>
              <a:t>DRB authority to request additional information </a:t>
            </a:r>
            <a:r>
              <a:rPr lang="en-US" sz="6400" dirty="0"/>
              <a:t>from manufacturers to inform its review process. </a:t>
            </a:r>
            <a:r>
              <a:rPr lang="en-US" sz="6400" b="1" dirty="0"/>
              <a:t>Exempt information from FOIA</a:t>
            </a:r>
            <a:r>
              <a:rPr lang="en-US" sz="6400" dirty="0"/>
              <a:t>, or clarify that existing exemptions apply.</a:t>
            </a:r>
          </a:p>
          <a:p>
            <a:endParaRPr lang="en-US" sz="4500" dirty="0"/>
          </a:p>
          <a:p>
            <a:pPr marL="0" indent="0">
              <a:buNone/>
            </a:pPr>
            <a:endParaRPr lang="en-US" dirty="0"/>
          </a:p>
        </p:txBody>
      </p:sp>
      <p:sp>
        <p:nvSpPr>
          <p:cNvPr id="4" name="Content Placeholder 3"/>
          <p:cNvSpPr>
            <a:spLocks noGrp="1"/>
          </p:cNvSpPr>
          <p:nvPr>
            <p:ph sz="half" idx="2"/>
          </p:nvPr>
        </p:nvSpPr>
        <p:spPr>
          <a:xfrm>
            <a:off x="4648199" y="1302026"/>
            <a:ext cx="4191107" cy="5317058"/>
          </a:xfrm>
          <a:solidFill>
            <a:schemeClr val="accent5">
              <a:lumMod val="40000"/>
              <a:lumOff val="60000"/>
            </a:schemeClr>
          </a:solidFill>
          <a:ln>
            <a:noFill/>
          </a:ln>
        </p:spPr>
        <p:txBody>
          <a:bodyPr>
            <a:noAutofit/>
          </a:bodyPr>
          <a:lstStyle/>
          <a:p>
            <a:pPr>
              <a:spcBef>
                <a:spcPts val="0"/>
              </a:spcBef>
            </a:pPr>
            <a:r>
              <a:rPr lang="en-US" sz="1600" b="1" dirty="0"/>
              <a:t>Change CT price gouging statutes </a:t>
            </a:r>
            <a:r>
              <a:rPr lang="en-US" sz="1600" dirty="0"/>
              <a:t>to include unjustified pharmaceutical prices or price increases as determined by the DRB.  Give the </a:t>
            </a:r>
            <a:r>
              <a:rPr lang="en-US" sz="1600" b="1" dirty="0"/>
              <a:t>AG authority</a:t>
            </a:r>
            <a:r>
              <a:rPr lang="en-US" sz="1600" dirty="0"/>
              <a:t> to pursue price gouging cases against manufacturers of both generic and brand name drugs, as referred by the DRB.</a:t>
            </a:r>
          </a:p>
          <a:p>
            <a:pPr>
              <a:spcBef>
                <a:spcPts val="0"/>
              </a:spcBef>
            </a:pPr>
            <a:endParaRPr lang="en-US" sz="1600" dirty="0"/>
          </a:p>
          <a:p>
            <a:pPr>
              <a:spcBef>
                <a:spcPts val="0"/>
              </a:spcBef>
            </a:pPr>
            <a:r>
              <a:rPr lang="en-US" sz="1600" dirty="0"/>
              <a:t>Require manufacturers, PBMs &amp; health insurers to </a:t>
            </a:r>
            <a:r>
              <a:rPr lang="en-US" sz="1600" b="1" dirty="0"/>
              <a:t>disclose to OSE </a:t>
            </a:r>
            <a:r>
              <a:rPr lang="en-US" sz="1600" dirty="0"/>
              <a:t>the </a:t>
            </a:r>
            <a:r>
              <a:rPr lang="en-US" sz="1600" b="1" dirty="0"/>
              <a:t>funding</a:t>
            </a:r>
            <a:r>
              <a:rPr lang="en-US" sz="1600" dirty="0"/>
              <a:t> they provide </a:t>
            </a:r>
            <a:r>
              <a:rPr lang="en-US" sz="1600" b="1" dirty="0"/>
              <a:t>to nonprofit patient advocacy groups</a:t>
            </a:r>
            <a:r>
              <a:rPr lang="en-US" sz="1600" dirty="0"/>
              <a:t>, &amp; post such information on a publicly available website.</a:t>
            </a:r>
          </a:p>
          <a:p>
            <a:pPr>
              <a:spcBef>
                <a:spcPts val="0"/>
              </a:spcBef>
            </a:pPr>
            <a:endParaRPr lang="en-US" sz="1600" dirty="0"/>
          </a:p>
          <a:p>
            <a:r>
              <a:rPr lang="en-US" sz="1400" dirty="0"/>
              <a:t>Require manufacturers to report to payers </a:t>
            </a:r>
            <a:r>
              <a:rPr lang="en-US" sz="1400" b="1" dirty="0"/>
              <a:t>60 days in advance of launch prices and an increase in the price</a:t>
            </a:r>
            <a:r>
              <a:rPr lang="en-US" sz="1400" dirty="0"/>
              <a:t> of a drug that exceeds certain thresholds.  Require payers to keep such information </a:t>
            </a:r>
            <a:r>
              <a:rPr lang="en-US" sz="1400" b="1" dirty="0"/>
              <a:t>confidentia</a:t>
            </a:r>
            <a:r>
              <a:rPr lang="en-US" sz="1400" dirty="0"/>
              <a:t>l and that they </a:t>
            </a:r>
            <a:r>
              <a:rPr lang="en-US" sz="1400" b="1" dirty="0"/>
              <a:t>not share such information with any portion of their company which may take possession of drugs</a:t>
            </a:r>
            <a:r>
              <a:rPr lang="en-US" sz="1400" dirty="0"/>
              <a:t> (e.g., pharmacies, including specialty &amp; mail order; or wholesalers).</a:t>
            </a:r>
          </a:p>
          <a:p>
            <a:endParaRPr lang="en-US" sz="1600" dirty="0"/>
          </a:p>
        </p:txBody>
      </p:sp>
      <p:sp>
        <p:nvSpPr>
          <p:cNvPr id="5" name="Date Placeholder 4"/>
          <p:cNvSpPr>
            <a:spLocks noGrp="1"/>
          </p:cNvSpPr>
          <p:nvPr>
            <p:ph type="dt" sz="half" idx="10"/>
          </p:nvPr>
        </p:nvSpPr>
        <p:spPr/>
        <p:txBody>
          <a:bodyPr/>
          <a:lstStyle/>
          <a:p>
            <a:fld id="{2450822E-43D6-CD49-AF95-383060C7803B}"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8</a:t>
            </a:fld>
            <a:endParaRPr lang="en-US" dirty="0"/>
          </a:p>
        </p:txBody>
      </p:sp>
    </p:spTree>
    <p:extLst>
      <p:ext uri="{BB962C8B-B14F-4D97-AF65-F5344CB8AC3E}">
        <p14:creationId xmlns:p14="http://schemas.microsoft.com/office/powerpoint/2010/main" val="2613082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250"/>
            <a:ext cx="8229600" cy="793367"/>
          </a:xfrm>
        </p:spPr>
        <p:txBody>
          <a:bodyPr>
            <a:normAutofit fontScale="90000"/>
          </a:bodyPr>
          <a:lstStyle/>
          <a:p>
            <a:r>
              <a:rPr lang="en-US" sz="3100" dirty="0"/>
              <a:t>Preliminary Recommendations:</a:t>
            </a:r>
            <a:br>
              <a:rPr lang="en-US" sz="3100" dirty="0"/>
            </a:br>
            <a:r>
              <a:rPr lang="en-US" sz="2700" i="1" dirty="0"/>
              <a:t>Increase transparency &amp; accountability of PBMs</a:t>
            </a:r>
            <a:endParaRPr lang="en-US" sz="3100" dirty="0"/>
          </a:p>
        </p:txBody>
      </p:sp>
      <p:sp>
        <p:nvSpPr>
          <p:cNvPr id="3" name="Content Placeholder 2"/>
          <p:cNvSpPr>
            <a:spLocks noGrp="1"/>
          </p:cNvSpPr>
          <p:nvPr>
            <p:ph sz="half" idx="1"/>
          </p:nvPr>
        </p:nvSpPr>
        <p:spPr>
          <a:solidFill>
            <a:srgbClr val="B7DEE8"/>
          </a:solidFill>
        </p:spPr>
        <p:txBody>
          <a:bodyPr>
            <a:normAutofit/>
          </a:bodyPr>
          <a:lstStyle/>
          <a:p>
            <a:r>
              <a:rPr lang="en-US" sz="1600" dirty="0"/>
              <a:t>Require that all </a:t>
            </a:r>
            <a:r>
              <a:rPr lang="en-US" sz="1600" b="1" dirty="0"/>
              <a:t>prices negotiated between PBMs, manufacturers and payers pass through to the consumer </a:t>
            </a:r>
            <a:r>
              <a:rPr lang="en-US" sz="1600" dirty="0"/>
              <a:t>at point-of-sale, and that consumer co-pays will be based on these negotiated prices.</a:t>
            </a:r>
          </a:p>
          <a:p>
            <a:endParaRPr lang="en-US" sz="1600" dirty="0"/>
          </a:p>
          <a:p>
            <a:r>
              <a:rPr lang="en-US" sz="1600" b="1" dirty="0"/>
              <a:t>Define and manage criteria </a:t>
            </a:r>
            <a:r>
              <a:rPr lang="en-US" sz="1600" dirty="0"/>
              <a:t>for the “Maximum Allowable Cost” (MAC), which is what pharmacies can charge for generics and for which there is no transparent formula, only directives from the PBMs.  The PBM’s MAC to the employer </a:t>
            </a:r>
            <a:r>
              <a:rPr lang="en-US" sz="1600" b="1" dirty="0"/>
              <a:t>must be the same </a:t>
            </a:r>
            <a:r>
              <a:rPr lang="en-US" sz="1600" dirty="0"/>
              <a:t>as the PBM’s pharmacy/retail MAC.</a:t>
            </a:r>
          </a:p>
          <a:p>
            <a:endParaRPr lang="en-US" sz="1600" dirty="0"/>
          </a:p>
        </p:txBody>
      </p:sp>
      <p:sp>
        <p:nvSpPr>
          <p:cNvPr id="4" name="Content Placeholder 3"/>
          <p:cNvSpPr>
            <a:spLocks noGrp="1"/>
          </p:cNvSpPr>
          <p:nvPr>
            <p:ph sz="half" idx="2"/>
          </p:nvPr>
        </p:nvSpPr>
        <p:spPr>
          <a:solidFill>
            <a:srgbClr val="B7DEE8"/>
          </a:solidFill>
        </p:spPr>
        <p:txBody>
          <a:bodyPr>
            <a:normAutofit/>
          </a:bodyPr>
          <a:lstStyle/>
          <a:p>
            <a:r>
              <a:rPr lang="en-US" sz="1600" dirty="0"/>
              <a:t>Require that </a:t>
            </a:r>
            <a:r>
              <a:rPr lang="en-US" sz="1600" b="1" dirty="0"/>
              <a:t>PBMs must provide audit information required </a:t>
            </a:r>
            <a:r>
              <a:rPr lang="en-US" sz="1600" dirty="0"/>
              <a:t>within the contractual agreement between the PBM and its insurer or employer client.</a:t>
            </a:r>
          </a:p>
          <a:p>
            <a:endParaRPr lang="en-US" sz="1600" dirty="0"/>
          </a:p>
          <a:p>
            <a:r>
              <a:rPr lang="en-US" sz="1600" dirty="0"/>
              <a:t>Require PBMs to exercise </a:t>
            </a:r>
            <a:r>
              <a:rPr lang="en-US" sz="1600" b="1" dirty="0"/>
              <a:t>“fiduciary responsibility” </a:t>
            </a:r>
            <a:r>
              <a:rPr lang="en-US" sz="1600" dirty="0"/>
              <a:t>(i.e., they must act in their client’s best interest) when contracting in the state of Connecticut.</a:t>
            </a:r>
          </a:p>
          <a:p>
            <a:endParaRPr lang="en-US" sz="1600" dirty="0"/>
          </a:p>
        </p:txBody>
      </p:sp>
      <p:sp>
        <p:nvSpPr>
          <p:cNvPr id="5" name="Date Placeholder 4"/>
          <p:cNvSpPr>
            <a:spLocks noGrp="1"/>
          </p:cNvSpPr>
          <p:nvPr>
            <p:ph type="dt" sz="half" idx="10"/>
          </p:nvPr>
        </p:nvSpPr>
        <p:spPr/>
        <p:txBody>
          <a:bodyPr/>
          <a:lstStyle/>
          <a:p>
            <a:fld id="{C9056571-F53D-5E47-A92D-634109E117B3}" type="datetime4">
              <a:rPr lang="en-US" smtClean="0"/>
              <a:t>November 13, 2017</a:t>
            </a:fld>
            <a:endParaRPr lang="en-US"/>
          </a:p>
        </p:txBody>
      </p:sp>
      <p:sp>
        <p:nvSpPr>
          <p:cNvPr id="6" name="Footer Placeholder 5"/>
          <p:cNvSpPr>
            <a:spLocks noGrp="1"/>
          </p:cNvSpPr>
          <p:nvPr>
            <p:ph type="ftr" sz="quarter" idx="11"/>
          </p:nvPr>
        </p:nvSpPr>
        <p:spPr/>
        <p:txBody>
          <a:bodyPr/>
          <a:lstStyle/>
          <a:p>
            <a:r>
              <a:rPr lang="en-US"/>
              <a:t>Prelimary Recommendations</a:t>
            </a:r>
          </a:p>
        </p:txBody>
      </p:sp>
      <p:sp>
        <p:nvSpPr>
          <p:cNvPr id="7" name="Slide Number Placeholder 6"/>
          <p:cNvSpPr>
            <a:spLocks noGrp="1"/>
          </p:cNvSpPr>
          <p:nvPr>
            <p:ph type="sldNum" sz="quarter" idx="12"/>
          </p:nvPr>
        </p:nvSpPr>
        <p:spPr/>
        <p:txBody>
          <a:bodyPr/>
          <a:lstStyle/>
          <a:p>
            <a:fld id="{7E3A014F-3738-EA42-962F-D07E49F2B093}" type="slidenum">
              <a:rPr lang="en-US" smtClean="0"/>
              <a:t>9</a:t>
            </a:fld>
            <a:endParaRPr lang="en-US"/>
          </a:p>
        </p:txBody>
      </p:sp>
    </p:spTree>
    <p:extLst>
      <p:ext uri="{BB962C8B-B14F-4D97-AF65-F5344CB8AC3E}">
        <p14:creationId xmlns:p14="http://schemas.microsoft.com/office/powerpoint/2010/main" val="665150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346</TotalTime>
  <Words>1130</Words>
  <Application>Microsoft Office PowerPoint</Application>
  <PresentationFormat>On-screen Show (4:3)</PresentationFormat>
  <Paragraphs>129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Connecticut Health Care Cabinet Work Group on  Prescription Drug Cost Determination and Cost Containment</vt:lpstr>
      <vt:lpstr>Work Group Charge</vt:lpstr>
      <vt:lpstr>Questions to be Explored</vt:lpstr>
      <vt:lpstr>PowerPoint Presentation</vt:lpstr>
      <vt:lpstr>Many different kinds of information may be relevant in manufacturer price determinations. </vt:lpstr>
      <vt:lpstr>Two major actors affect employers, payers, pharmacists and consumers most </vt:lpstr>
      <vt:lpstr>Recommendations are informed by  various states’ experience</vt:lpstr>
      <vt:lpstr>Preliminary Recommendations: Create a transparency infrastructure for manufacturer prices </vt:lpstr>
      <vt:lpstr>Preliminary Recommendations: Increase transparency &amp; accountability of PBMs</vt:lpstr>
      <vt:lpstr>Preliminary Recommendations: Promote medication adherence, increase transparency and educate consumers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Frances Padilla</dc:creator>
  <cp:lastModifiedBy>Otero, Blanca</cp:lastModifiedBy>
  <cp:revision>26</cp:revision>
  <cp:lastPrinted>2017-11-13T15:25:06Z</cp:lastPrinted>
  <dcterms:created xsi:type="dcterms:W3CDTF">2017-11-12T11:24:44Z</dcterms:created>
  <dcterms:modified xsi:type="dcterms:W3CDTF">2017-11-13T18:05:10Z</dcterms:modified>
</cp:coreProperties>
</file>