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85" r:id="rId2"/>
    <p:sldId id="316" r:id="rId3"/>
    <p:sldId id="315" r:id="rId4"/>
    <p:sldId id="282" r:id="rId5"/>
    <p:sldId id="317" r:id="rId6"/>
    <p:sldId id="284" r:id="rId7"/>
    <p:sldId id="291" r:id="rId8"/>
    <p:sldId id="292" r:id="rId9"/>
    <p:sldId id="314" r:id="rId10"/>
    <p:sldId id="293" r:id="rId11"/>
    <p:sldId id="295" r:id="rId12"/>
    <p:sldId id="297" r:id="rId13"/>
    <p:sldId id="319" r:id="rId14"/>
    <p:sldId id="305" r:id="rId15"/>
    <p:sldId id="307" r:id="rId16"/>
    <p:sldId id="303" r:id="rId17"/>
    <p:sldId id="289" r:id="rId18"/>
    <p:sldId id="294" r:id="rId19"/>
    <p:sldId id="304" r:id="rId20"/>
    <p:sldId id="309" r:id="rId21"/>
    <p:sldId id="320" r:id="rId22"/>
    <p:sldId id="312" r:id="rId23"/>
    <p:sldId id="313" r:id="rId24"/>
    <p:sldId id="281" r:id="rId25"/>
  </p:sldIdLst>
  <p:sldSz cx="9144000" cy="6858000" type="screen4x3"/>
  <p:notesSz cx="7008813" cy="9294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sorterViewPr>
    <p:cViewPr>
      <p:scale>
        <a:sx n="100" d="100"/>
        <a:sy n="100" d="100"/>
      </p:scale>
      <p:origin x="0" y="145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valueoptions.fhc1.net\files\HVN\HVNGroupShares\QM\Graphs_Charts_Slide%20Shows\2016%20Requests\DMHAS%20Requests\Medicaid%20Cos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US" sz="1400" b="1" dirty="0"/>
              <a:t>Estimated Total and Average  Medicaid Costs by Volume of  BH ED Use </a:t>
            </a:r>
            <a:r>
              <a:rPr lang="en-US" sz="1200" dirty="0"/>
              <a:t>
</a:t>
            </a:r>
            <a:r>
              <a:rPr lang="en-US" sz="1100" b="1" dirty="0"/>
              <a:t>1/1/2014 - 6/30/2014</a:t>
            </a:r>
          </a:p>
        </c:rich>
      </c:tx>
      <c:overlay val="0"/>
      <c:spPr>
        <a:noFill/>
        <a:ln>
          <a:noFill/>
        </a:ln>
        <a:effectLst/>
      </c:spPr>
    </c:title>
    <c:autoTitleDeleted val="0"/>
    <c:plotArea>
      <c:layout/>
      <c:barChart>
        <c:barDir val="col"/>
        <c:grouping val="clustered"/>
        <c:varyColors val="0"/>
        <c:ser>
          <c:idx val="0"/>
          <c:order val="0"/>
          <c:tx>
            <c:strRef>
              <c:f>'Jan-June 2014'!$N$4</c:f>
              <c:strCache>
                <c:ptCount val="1"/>
                <c:pt idx="0">
                  <c:v>Average Spend per Member</c:v>
                </c:pt>
              </c:strCache>
            </c:strRef>
          </c:tx>
          <c:spPr>
            <a:solidFill>
              <a:srgbClr val="40B4E5"/>
            </a:solidFill>
            <a:ln>
              <a:noFill/>
            </a:ln>
            <a:effectLst/>
          </c:spPr>
          <c:invertIfNegative val="0"/>
          <c:dLbls>
            <c:dLbl>
              <c:idx val="0"/>
              <c:layout>
                <c:manualLayout>
                  <c:x val="4.8732943469785572E-3"/>
                  <c:y val="-5.02124372344536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'Jan-June 2014'!$M$5:$M$8</c:f>
              <c:strCache>
                <c:ptCount val="4"/>
                <c:pt idx="0">
                  <c:v>No BH ED Visits </c:v>
                </c:pt>
                <c:pt idx="1">
                  <c:v>One BH ED Visit</c:v>
                </c:pt>
                <c:pt idx="2">
                  <c:v>Moderate BH ED Visitors (2-6 Visits)</c:v>
                </c:pt>
                <c:pt idx="3">
                  <c:v>Frequent BH ED Visitors (7+ Visits)</c:v>
                </c:pt>
              </c:strCache>
            </c:strRef>
          </c:cat>
          <c:val>
            <c:numRef>
              <c:f>'Jan-June 2014'!$N$5:$N$8</c:f>
              <c:numCache>
                <c:formatCode>"$"#,##0,\ "k"</c:formatCode>
                <c:ptCount val="4"/>
                <c:pt idx="0">
                  <c:v>3006.9949999999999</c:v>
                </c:pt>
                <c:pt idx="1">
                  <c:v>9128.8950000000004</c:v>
                </c:pt>
                <c:pt idx="2">
                  <c:v>15846.56</c:v>
                </c:pt>
                <c:pt idx="3">
                  <c:v>32338.86</c:v>
                </c:pt>
              </c:numCache>
            </c:numRef>
          </c:val>
        </c:ser>
        <c:dLbls>
          <c:showLegendKey val="0"/>
          <c:showVal val="0"/>
          <c:showCatName val="0"/>
          <c:showSerName val="0"/>
          <c:showPercent val="0"/>
          <c:showBubbleSize val="0"/>
        </c:dLbls>
        <c:gapWidth val="219"/>
        <c:overlap val="-27"/>
        <c:axId val="211930712"/>
        <c:axId val="211931096"/>
      </c:barChart>
      <c:lineChart>
        <c:grouping val="standard"/>
        <c:varyColors val="0"/>
        <c:ser>
          <c:idx val="1"/>
          <c:order val="1"/>
          <c:tx>
            <c:strRef>
              <c:f>'Jan-June 2014'!$O$4</c:f>
              <c:strCache>
                <c:ptCount val="1"/>
                <c:pt idx="0">
                  <c:v>Total (ALL)</c:v>
                </c:pt>
              </c:strCache>
            </c:strRef>
          </c:tx>
          <c:spPr>
            <a:ln w="28575" cap="rnd">
              <a:solidFill>
                <a:srgbClr val="F47C46"/>
              </a:solidFill>
              <a:round/>
            </a:ln>
            <a:effectLst/>
          </c:spPr>
          <c:marker>
            <c:symbol val="none"/>
          </c:marker>
          <c:dLbls>
            <c:dLbl>
              <c:idx val="0"/>
              <c:layout>
                <c:manualLayout>
                  <c:x val="-0.11452241715399612"/>
                  <c:y val="-3.003003003003003E-2"/>
                </c:manualLayout>
              </c:layout>
              <c:tx>
                <c:rich>
                  <a:bodyPr/>
                  <a:lstStyle/>
                  <a:p>
                    <a:r>
                      <a:rPr lang="en-US" dirty="0"/>
                      <a:t>Adult</a:t>
                    </a:r>
                    <a:r>
                      <a:rPr lang="en-US" baseline="0" dirty="0"/>
                      <a:t> Medicaid Average</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0.29978070175438598"/>
                      <c:h val="8.8926426426426425E-2"/>
                    </c:manualLayout>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'Jan-June 2014'!$M$5:$M$8</c:f>
              <c:strCache>
                <c:ptCount val="4"/>
                <c:pt idx="0">
                  <c:v>No BH ED Visits </c:v>
                </c:pt>
                <c:pt idx="1">
                  <c:v>One BH ED Visit</c:v>
                </c:pt>
                <c:pt idx="2">
                  <c:v>Moderate BH ED Visitors (2-6 Visits)</c:v>
                </c:pt>
                <c:pt idx="3">
                  <c:v>Frequent BH ED Visitors (7+ Visits)</c:v>
                </c:pt>
              </c:strCache>
            </c:strRef>
          </c:cat>
          <c:val>
            <c:numRef>
              <c:f>'Jan-June 2014'!$O$5:$O$8</c:f>
              <c:numCache>
                <c:formatCode>"$"#,##0,\ "k"</c:formatCode>
                <c:ptCount val="4"/>
                <c:pt idx="0">
                  <c:v>3441.2649999999999</c:v>
                </c:pt>
                <c:pt idx="1">
                  <c:v>3441.2649999999999</c:v>
                </c:pt>
                <c:pt idx="2">
                  <c:v>3441.2649999999999</c:v>
                </c:pt>
                <c:pt idx="3">
                  <c:v>3441.2649999999999</c:v>
                </c:pt>
              </c:numCache>
            </c:numRef>
          </c:val>
          <c:smooth val="0"/>
        </c:ser>
        <c:dLbls>
          <c:showLegendKey val="0"/>
          <c:showVal val="0"/>
          <c:showCatName val="0"/>
          <c:showSerName val="0"/>
          <c:showPercent val="0"/>
          <c:showBubbleSize val="0"/>
        </c:dLbls>
        <c:marker val="1"/>
        <c:smooth val="0"/>
        <c:axId val="211930712"/>
        <c:axId val="211931096"/>
      </c:lineChart>
      <c:catAx>
        <c:axId val="211930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1931096"/>
        <c:crosses val="autoZero"/>
        <c:auto val="1"/>
        <c:lblAlgn val="ctr"/>
        <c:lblOffset val="100"/>
        <c:noMultiLvlLbl val="0"/>
      </c:catAx>
      <c:valAx>
        <c:axId val="211931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dirty="0"/>
                  <a:t>Average Spend</a:t>
                </a:r>
              </a:p>
            </c:rich>
          </c:tx>
          <c:layout>
            <c:manualLayout>
              <c:xMode val="edge"/>
              <c:yMode val="edge"/>
              <c:x val="1.5432098765432098E-3"/>
              <c:y val="0.42209161037611415"/>
            </c:manualLayout>
          </c:layout>
          <c:overlay val="0"/>
          <c:spPr>
            <a:noFill/>
            <a:ln>
              <a:noFill/>
            </a:ln>
            <a:effectLst/>
          </c:spPr>
        </c:title>
        <c:numFmt formatCode="&quot;$&quot;#,##0,\ &quot;k&quot;"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193071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ysClr val="windowText" lastClr="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152" cy="464741"/>
          </a:xfrm>
          <a:prstGeom prst="rect">
            <a:avLst/>
          </a:prstGeom>
        </p:spPr>
        <p:txBody>
          <a:bodyPr vert="horz" lIns="93159" tIns="46580" rIns="93159" bIns="46580" rtlCol="0"/>
          <a:lstStyle>
            <a:lvl1pPr algn="l">
              <a:defRPr sz="1200"/>
            </a:lvl1pPr>
          </a:lstStyle>
          <a:p>
            <a:endParaRPr lang="en-US" dirty="0"/>
          </a:p>
        </p:txBody>
      </p:sp>
      <p:sp>
        <p:nvSpPr>
          <p:cNvPr id="3" name="Date Placeholder 2"/>
          <p:cNvSpPr>
            <a:spLocks noGrp="1"/>
          </p:cNvSpPr>
          <p:nvPr>
            <p:ph type="dt" sz="quarter" idx="1"/>
          </p:nvPr>
        </p:nvSpPr>
        <p:spPr>
          <a:xfrm>
            <a:off x="3970039" y="0"/>
            <a:ext cx="3037152" cy="464741"/>
          </a:xfrm>
          <a:prstGeom prst="rect">
            <a:avLst/>
          </a:prstGeom>
        </p:spPr>
        <p:txBody>
          <a:bodyPr vert="horz" lIns="93159" tIns="46580" rIns="93159" bIns="46580" rtlCol="0"/>
          <a:lstStyle>
            <a:lvl1pPr algn="r">
              <a:defRPr sz="1200"/>
            </a:lvl1pPr>
          </a:lstStyle>
          <a:p>
            <a:fld id="{6D99561C-DF7F-4114-A599-1F5C0E5EC75C}" type="datetimeFigureOut">
              <a:rPr lang="en-US" smtClean="0"/>
              <a:t>6/14/2016</a:t>
            </a:fld>
            <a:endParaRPr lang="en-US" dirty="0"/>
          </a:p>
        </p:txBody>
      </p:sp>
      <p:sp>
        <p:nvSpPr>
          <p:cNvPr id="4" name="Footer Placeholder 3"/>
          <p:cNvSpPr>
            <a:spLocks noGrp="1"/>
          </p:cNvSpPr>
          <p:nvPr>
            <p:ph type="ftr" sz="quarter" idx="2"/>
          </p:nvPr>
        </p:nvSpPr>
        <p:spPr>
          <a:xfrm>
            <a:off x="0" y="8828459"/>
            <a:ext cx="3037152" cy="464741"/>
          </a:xfrm>
          <a:prstGeom prst="rect">
            <a:avLst/>
          </a:prstGeom>
        </p:spPr>
        <p:txBody>
          <a:bodyPr vert="horz" lIns="93159" tIns="46580" rIns="93159" bIns="465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039" y="8828459"/>
            <a:ext cx="3037152" cy="464741"/>
          </a:xfrm>
          <a:prstGeom prst="rect">
            <a:avLst/>
          </a:prstGeom>
        </p:spPr>
        <p:txBody>
          <a:bodyPr vert="horz" lIns="93159" tIns="46580" rIns="93159" bIns="46580" rtlCol="0" anchor="b"/>
          <a:lstStyle>
            <a:lvl1pPr algn="r">
              <a:defRPr sz="1200"/>
            </a:lvl1pPr>
          </a:lstStyle>
          <a:p>
            <a:fld id="{0C7222AF-A0D6-4455-8075-54ECC207204E}" type="slidenum">
              <a:rPr lang="en-US" smtClean="0"/>
              <a:t>‹#›</a:t>
            </a:fld>
            <a:endParaRPr lang="en-US" dirty="0"/>
          </a:p>
        </p:txBody>
      </p:sp>
    </p:spTree>
    <p:extLst>
      <p:ext uri="{BB962C8B-B14F-4D97-AF65-F5344CB8AC3E}">
        <p14:creationId xmlns:p14="http://schemas.microsoft.com/office/powerpoint/2010/main" val="2466810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152" cy="464741"/>
          </a:xfrm>
          <a:prstGeom prst="rect">
            <a:avLst/>
          </a:prstGeom>
        </p:spPr>
        <p:txBody>
          <a:bodyPr vert="horz" lIns="93159" tIns="46580" rIns="93159" bIns="46580" rtlCol="0"/>
          <a:lstStyle>
            <a:lvl1pPr algn="l">
              <a:defRPr sz="1200"/>
            </a:lvl1pPr>
          </a:lstStyle>
          <a:p>
            <a:endParaRPr lang="en-US" dirty="0"/>
          </a:p>
        </p:txBody>
      </p:sp>
      <p:sp>
        <p:nvSpPr>
          <p:cNvPr id="3" name="Date Placeholder 2"/>
          <p:cNvSpPr>
            <a:spLocks noGrp="1"/>
          </p:cNvSpPr>
          <p:nvPr>
            <p:ph type="dt" idx="1"/>
          </p:nvPr>
        </p:nvSpPr>
        <p:spPr>
          <a:xfrm>
            <a:off x="3970039" y="0"/>
            <a:ext cx="3037152" cy="464741"/>
          </a:xfrm>
          <a:prstGeom prst="rect">
            <a:avLst/>
          </a:prstGeom>
        </p:spPr>
        <p:txBody>
          <a:bodyPr vert="horz" lIns="93159" tIns="46580" rIns="93159" bIns="46580" rtlCol="0"/>
          <a:lstStyle>
            <a:lvl1pPr algn="r">
              <a:defRPr sz="1200"/>
            </a:lvl1pPr>
          </a:lstStyle>
          <a:p>
            <a:fld id="{9DE7EA89-14D7-4768-9B6A-E7BD3CDF9D3F}" type="datetimeFigureOut">
              <a:rPr lang="en-US" smtClean="0"/>
              <a:t>6/14/2016</a:t>
            </a:fld>
            <a:endParaRPr lang="en-US" dirty="0"/>
          </a:p>
        </p:txBody>
      </p:sp>
      <p:sp>
        <p:nvSpPr>
          <p:cNvPr id="4" name="Slide Image Placeholder 3"/>
          <p:cNvSpPr>
            <a:spLocks noGrp="1" noRot="1" noChangeAspect="1"/>
          </p:cNvSpPr>
          <p:nvPr>
            <p:ph type="sldImg" idx="2"/>
          </p:nvPr>
        </p:nvSpPr>
        <p:spPr>
          <a:xfrm>
            <a:off x="1179513" y="696913"/>
            <a:ext cx="4649787" cy="3486150"/>
          </a:xfrm>
          <a:prstGeom prst="rect">
            <a:avLst/>
          </a:prstGeom>
          <a:noFill/>
          <a:ln w="12700">
            <a:solidFill>
              <a:prstClr val="black"/>
            </a:solidFill>
          </a:ln>
        </p:spPr>
        <p:txBody>
          <a:bodyPr vert="horz" lIns="93159" tIns="46580" rIns="93159" bIns="46580" rtlCol="0" anchor="ctr"/>
          <a:lstStyle/>
          <a:p>
            <a:endParaRPr lang="en-US" dirty="0"/>
          </a:p>
        </p:txBody>
      </p:sp>
      <p:sp>
        <p:nvSpPr>
          <p:cNvPr id="5" name="Notes Placeholder 4"/>
          <p:cNvSpPr>
            <a:spLocks noGrp="1"/>
          </p:cNvSpPr>
          <p:nvPr>
            <p:ph type="body" sz="quarter" idx="3"/>
          </p:nvPr>
        </p:nvSpPr>
        <p:spPr>
          <a:xfrm>
            <a:off x="700882" y="4415036"/>
            <a:ext cx="5607050" cy="4182666"/>
          </a:xfrm>
          <a:prstGeom prst="rect">
            <a:avLst/>
          </a:prstGeom>
        </p:spPr>
        <p:txBody>
          <a:bodyPr vert="horz" lIns="93159" tIns="46580" rIns="93159" bIns="465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8459"/>
            <a:ext cx="3037152" cy="464741"/>
          </a:xfrm>
          <a:prstGeom prst="rect">
            <a:avLst/>
          </a:prstGeom>
        </p:spPr>
        <p:txBody>
          <a:bodyPr vert="horz" lIns="93159" tIns="46580" rIns="93159" bIns="465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039" y="8828459"/>
            <a:ext cx="3037152" cy="464741"/>
          </a:xfrm>
          <a:prstGeom prst="rect">
            <a:avLst/>
          </a:prstGeom>
        </p:spPr>
        <p:txBody>
          <a:bodyPr vert="horz" lIns="93159" tIns="46580" rIns="93159" bIns="46580" rtlCol="0" anchor="b"/>
          <a:lstStyle>
            <a:lvl1pPr algn="r">
              <a:defRPr sz="1200"/>
            </a:lvl1pPr>
          </a:lstStyle>
          <a:p>
            <a:fld id="{4371EA93-4340-441E-974C-D2D49F91CFB1}" type="slidenum">
              <a:rPr lang="en-US" smtClean="0"/>
              <a:t>‹#›</a:t>
            </a:fld>
            <a:endParaRPr lang="en-US" dirty="0"/>
          </a:p>
        </p:txBody>
      </p:sp>
    </p:spTree>
    <p:extLst>
      <p:ext uri="{BB962C8B-B14F-4D97-AF65-F5344CB8AC3E}">
        <p14:creationId xmlns:p14="http://schemas.microsoft.com/office/powerpoint/2010/main" val="2475505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a:t>
            </a:fld>
            <a:endParaRPr lang="en-US" dirty="0"/>
          </a:p>
        </p:txBody>
      </p:sp>
    </p:spTree>
    <p:extLst>
      <p:ext uri="{BB962C8B-B14F-4D97-AF65-F5344CB8AC3E}">
        <p14:creationId xmlns:p14="http://schemas.microsoft.com/office/powerpoint/2010/main" val="1847185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16</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17</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dirty="0" smtClean="0"/>
              <a:t>Deleted blank bullet</a:t>
            </a:r>
          </a:p>
        </p:txBody>
      </p:sp>
      <p:sp>
        <p:nvSpPr>
          <p:cNvPr id="4" name="Slide Number Placeholder 3"/>
          <p:cNvSpPr>
            <a:spLocks noGrp="1"/>
          </p:cNvSpPr>
          <p:nvPr>
            <p:ph type="sldNum" sz="quarter" idx="5"/>
          </p:nvPr>
        </p:nvSpPr>
        <p:spPr/>
        <p:txBody>
          <a:bodyPr/>
          <a:lstStyle/>
          <a:p>
            <a:pPr>
              <a:defRPr/>
            </a:pPr>
            <a:fld id="{5F7086D2-6852-4225-93F4-5AADBC29F1D0}" type="slidenum">
              <a:rPr lang="en-US" smtClean="0"/>
              <a:pPr>
                <a:defRPr/>
              </a:pPr>
              <a:t>18</a:t>
            </a:fld>
            <a:endParaRPr lang="en-US" dirty="0"/>
          </a:p>
        </p:txBody>
      </p:sp>
    </p:spTree>
    <p:extLst>
      <p:ext uri="{BB962C8B-B14F-4D97-AF65-F5344CB8AC3E}">
        <p14:creationId xmlns:p14="http://schemas.microsoft.com/office/powerpoint/2010/main" val="299460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19</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801" indent="-285693">
              <a:defRPr>
                <a:solidFill>
                  <a:schemeClr val="tx1"/>
                </a:solidFill>
                <a:latin typeface="Arial" charset="0"/>
              </a:defRPr>
            </a:lvl2pPr>
            <a:lvl3pPr marL="1142771" indent="-228554">
              <a:defRPr>
                <a:solidFill>
                  <a:schemeClr val="tx1"/>
                </a:solidFill>
                <a:latin typeface="Arial" charset="0"/>
              </a:defRPr>
            </a:lvl3pPr>
            <a:lvl4pPr marL="1599880" indent="-228554">
              <a:defRPr>
                <a:solidFill>
                  <a:schemeClr val="tx1"/>
                </a:solidFill>
                <a:latin typeface="Arial" charset="0"/>
              </a:defRPr>
            </a:lvl4pPr>
            <a:lvl5pPr marL="2056989" indent="-228554">
              <a:defRPr>
                <a:solidFill>
                  <a:schemeClr val="tx1"/>
                </a:solidFill>
                <a:latin typeface="Arial" charset="0"/>
              </a:defRPr>
            </a:lvl5pPr>
            <a:lvl6pPr marL="2514097" indent="-228554" eaLnBrk="0" fontAlgn="base" hangingPunct="0">
              <a:spcBef>
                <a:spcPct val="0"/>
              </a:spcBef>
              <a:spcAft>
                <a:spcPct val="0"/>
              </a:spcAft>
              <a:defRPr>
                <a:solidFill>
                  <a:schemeClr val="tx1"/>
                </a:solidFill>
                <a:latin typeface="Arial" charset="0"/>
              </a:defRPr>
            </a:lvl6pPr>
            <a:lvl7pPr marL="2971206" indent="-228554" eaLnBrk="0" fontAlgn="base" hangingPunct="0">
              <a:spcBef>
                <a:spcPct val="0"/>
              </a:spcBef>
              <a:spcAft>
                <a:spcPct val="0"/>
              </a:spcAft>
              <a:defRPr>
                <a:solidFill>
                  <a:schemeClr val="tx1"/>
                </a:solidFill>
                <a:latin typeface="Arial" charset="0"/>
              </a:defRPr>
            </a:lvl7pPr>
            <a:lvl8pPr marL="3428314" indent="-228554" eaLnBrk="0" fontAlgn="base" hangingPunct="0">
              <a:spcBef>
                <a:spcPct val="0"/>
              </a:spcBef>
              <a:spcAft>
                <a:spcPct val="0"/>
              </a:spcAft>
              <a:defRPr>
                <a:solidFill>
                  <a:schemeClr val="tx1"/>
                </a:solidFill>
                <a:latin typeface="Arial" charset="0"/>
              </a:defRPr>
            </a:lvl8pPr>
            <a:lvl9pPr marL="3885423" indent="-228554" eaLnBrk="0" fontAlgn="base" hangingPunct="0">
              <a:spcBef>
                <a:spcPct val="0"/>
              </a:spcBef>
              <a:spcAft>
                <a:spcPct val="0"/>
              </a:spcAft>
              <a:defRPr>
                <a:solidFill>
                  <a:schemeClr val="tx1"/>
                </a:solidFill>
                <a:latin typeface="Arial" charset="0"/>
              </a:defRPr>
            </a:lvl9pPr>
          </a:lstStyle>
          <a:p>
            <a:fld id="{811C242B-C98C-4F08-A203-EB34CD6B86EE}" type="slidenum">
              <a:rPr lang="en-US" altLang="en-US" smtClean="0"/>
              <a:pPr/>
              <a:t>20</a:t>
            </a:fld>
            <a:endParaRPr lang="en-US" altLang="en-US" dirty="0" smtClean="0"/>
          </a:p>
        </p:txBody>
      </p:sp>
    </p:spTree>
    <p:extLst>
      <p:ext uri="{BB962C8B-B14F-4D97-AF65-F5344CB8AC3E}">
        <p14:creationId xmlns:p14="http://schemas.microsoft.com/office/powerpoint/2010/main" val="2957016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24</a:t>
            </a:fld>
            <a:endParaRPr lang="en-US" dirty="0"/>
          </a:p>
        </p:txBody>
      </p:sp>
    </p:spTree>
    <p:extLst>
      <p:ext uri="{BB962C8B-B14F-4D97-AF65-F5344CB8AC3E}">
        <p14:creationId xmlns:p14="http://schemas.microsoft.com/office/powerpoint/2010/main" val="3509349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A0426476-CB17-4289-A023-BC38B8B50ED7}" type="slidenum">
              <a:rPr lang="en-US" altLang="en-US" smtClean="0">
                <a:latin typeface="Arial" charset="0"/>
              </a:rPr>
              <a:pPr eaLnBrk="1" hangingPunct="1"/>
              <a:t>3</a:t>
            </a:fld>
            <a:endParaRPr lang="en-US" altLang="en-US" smtClean="0">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467254" y="4260123"/>
            <a:ext cx="6152180" cy="4182349"/>
          </a:xfrm>
          <a:noFill/>
        </p:spPr>
        <p:txBody>
          <a:bodyPr/>
          <a:lstStyle/>
          <a:p>
            <a:pPr eaLnBrk="1" hangingPunct="1"/>
            <a:r>
              <a:rPr lang="en-US" altLang="en-US" sz="1100" smtClean="0"/>
              <a:t>Here we can see a quick overview of the DMHAS system.  We’re Connecticut’s public sector behavioral health authority for substance abuse and mental health services.</a:t>
            </a:r>
          </a:p>
          <a:p>
            <a:pPr eaLnBrk="1" hangingPunct="1">
              <a:buFontTx/>
              <a:buChar char="•"/>
            </a:pPr>
            <a:r>
              <a:rPr lang="en-US" altLang="en-US" sz="1100" smtClean="0"/>
              <a:t>We fulfill three distinct roles as:</a:t>
            </a:r>
          </a:p>
          <a:p>
            <a:pPr lvl="2" eaLnBrk="1" hangingPunct="1"/>
            <a:r>
              <a:rPr lang="en-US" altLang="en-US" sz="1100" smtClean="0"/>
              <a:t>Administrator (including quality monitoring)</a:t>
            </a:r>
          </a:p>
          <a:p>
            <a:pPr lvl="2" eaLnBrk="1" hangingPunct="1"/>
            <a:r>
              <a:rPr lang="en-US" altLang="en-US" sz="1100" smtClean="0"/>
              <a:t>payer</a:t>
            </a:r>
          </a:p>
          <a:p>
            <a:pPr lvl="2" eaLnBrk="1" hangingPunct="1"/>
            <a:r>
              <a:rPr lang="en-US" altLang="en-US" sz="1100" smtClean="0"/>
              <a:t>provider</a:t>
            </a:r>
          </a:p>
          <a:p>
            <a:pPr lvl="2" eaLnBrk="1" hangingPunct="1"/>
            <a:endParaRPr lang="en-US" altLang="en-US" sz="1100" smtClean="0"/>
          </a:p>
          <a:p>
            <a:pPr eaLnBrk="1" hangingPunct="1">
              <a:buFontTx/>
              <a:buChar char="•"/>
            </a:pPr>
            <a:r>
              <a:rPr lang="en-US" altLang="en-US" sz="1100" smtClean="0"/>
              <a:t>We serve nearly 70,000 people annually in a full range of clinical and support services</a:t>
            </a:r>
          </a:p>
          <a:p>
            <a:pPr eaLnBrk="1" hangingPunct="1">
              <a:buFontTx/>
              <a:buChar char="•"/>
            </a:pPr>
            <a:r>
              <a:rPr lang="en-US" altLang="en-US" sz="1100" smtClean="0"/>
              <a:t>We have about 4,000  full and part time employees (14% are part time). </a:t>
            </a:r>
          </a:p>
          <a:p>
            <a:pPr eaLnBrk="1" hangingPunct="1">
              <a:buFontTx/>
              <a:buChar char="•"/>
            </a:pPr>
            <a:r>
              <a:rPr lang="en-US" altLang="en-US" sz="1100" smtClean="0"/>
              <a:t>We operate two psychiatric hospitals, both of which also include substance abuse detoxification and rehabilitation services.</a:t>
            </a:r>
          </a:p>
          <a:p>
            <a:pPr eaLnBrk="1" hangingPunct="1">
              <a:buFontTx/>
              <a:buChar char="•"/>
            </a:pPr>
            <a:r>
              <a:rPr lang="en-US" altLang="en-US" sz="1100" smtClean="0"/>
              <a:t>We support 15 Local Mental Health Authorities (LMHAs) covering the entire state We have an annual operating budget of about $525 million.</a:t>
            </a:r>
          </a:p>
          <a:p>
            <a:pPr eaLnBrk="1" hangingPunct="1">
              <a:buFontTx/>
              <a:buChar char="•"/>
            </a:pPr>
            <a:r>
              <a:rPr lang="en-US" altLang="en-US" sz="1100" smtClean="0"/>
              <a:t>We contract with 160 private non-profit agencies that provide a comprehensive array of behavioral health treatment and support services to persons with psychiatric or substance use disorders. This includes over 500 programs throughout the state.</a:t>
            </a:r>
          </a:p>
          <a:p>
            <a:pPr eaLnBrk="1" hangingPunct="1">
              <a:buFontTx/>
              <a:buChar char="•"/>
            </a:pPr>
            <a:r>
              <a:rPr lang="en-US" altLang="en-US" sz="1100" smtClean="0"/>
              <a:t>We also support services designed to </a:t>
            </a:r>
            <a:r>
              <a:rPr lang="en-US" altLang="en-US" sz="1100" u="sng" smtClean="0"/>
              <a:t>promote</a:t>
            </a:r>
            <a:r>
              <a:rPr lang="en-US" altLang="en-US" sz="1100" smtClean="0"/>
              <a:t> behavioral health and </a:t>
            </a:r>
            <a:r>
              <a:rPr lang="en-US" altLang="en-US" sz="1100" u="sng" smtClean="0"/>
              <a:t>prevent</a:t>
            </a:r>
            <a:r>
              <a:rPr lang="en-US" altLang="en-US" sz="1100" smtClean="0"/>
              <a:t> the onset of mental illness and substance use disorders by strengthening the resilience and coping skills of individuals, families and communities.  We fund 40 different agencies that operate over 60 prevention programs.</a:t>
            </a:r>
          </a:p>
          <a:p>
            <a:pPr eaLnBrk="1" hangingPunct="1">
              <a:buFontTx/>
              <a:buChar char="•"/>
            </a:pPr>
            <a:r>
              <a:rPr lang="en-US" altLang="en-US" sz="1100" smtClean="0"/>
              <a:t>Finally, we’re have a major role in combating stigma and in spreading the word about recovery.</a:t>
            </a:r>
          </a:p>
        </p:txBody>
      </p:sp>
    </p:spTree>
    <p:extLst>
      <p:ext uri="{BB962C8B-B14F-4D97-AF65-F5344CB8AC3E}">
        <p14:creationId xmlns:p14="http://schemas.microsoft.com/office/powerpoint/2010/main" val="2808038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4</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6</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9</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10</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11</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71EA93-4340-441E-974C-D2D49F91CFB1}" type="slidenum">
              <a:rPr lang="en-US" smtClean="0"/>
              <a:t>12</a:t>
            </a:fld>
            <a:endParaRPr lang="en-US" dirty="0"/>
          </a:p>
        </p:txBody>
      </p:sp>
    </p:spTree>
    <p:extLst>
      <p:ext uri="{BB962C8B-B14F-4D97-AF65-F5344CB8AC3E}">
        <p14:creationId xmlns:p14="http://schemas.microsoft.com/office/powerpoint/2010/main" val="858014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6C9E4EBD-4752-474B-B6B5-6AE7399CD91F}" type="slidenum">
              <a:rPr lang="en-US" altLang="en-US" smtClean="0">
                <a:latin typeface="Arial" charset="0"/>
              </a:rPr>
              <a:pPr eaLnBrk="1" hangingPunct="1"/>
              <a:t>13</a:t>
            </a:fld>
            <a:endParaRPr lang="en-US" altLang="en-US" smtClean="0">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34509" y="4417259"/>
            <a:ext cx="5139796" cy="4180761"/>
          </a:xfrm>
          <a:noFill/>
        </p:spPr>
        <p:txBody>
          <a:bodyPr/>
          <a:lstStyle/>
          <a:p>
            <a:pPr eaLnBrk="1" hangingPunct="1"/>
            <a:r>
              <a:rPr lang="en-US" altLang="en-US" sz="1000" smtClean="0"/>
              <a:t>Individuals with mental health or substance use problems, especially those with suicidal ideation, often seek help at hospital Emergency Departments. </a:t>
            </a:r>
          </a:p>
          <a:p>
            <a:pPr eaLnBrk="1" hangingPunct="1"/>
            <a:r>
              <a:rPr lang="en-US" altLang="en-US" sz="1000" smtClean="0"/>
              <a:t>Our data revealed that people were being unnecessarily referred to costly inpatient mental health units when they actually needed rapid crisis intervention and less costly community-based substance use treatment.</a:t>
            </a:r>
          </a:p>
          <a:p>
            <a:pPr eaLnBrk="1" hangingPunct="1"/>
            <a:r>
              <a:rPr lang="en-US" altLang="en-US" sz="1000" smtClean="0"/>
              <a:t>This initiative began as a Pilot in the Hartford area in an effort to decrease the number of admissions to acute inpatient mental health services through collaboration of the hospital Emergency Departments, local mobile crisis services and the ASO – and treatment providers.</a:t>
            </a:r>
          </a:p>
          <a:p>
            <a:pPr eaLnBrk="1" hangingPunct="1"/>
            <a:endParaRPr lang="en-US" altLang="en-US" sz="1000" smtClean="0"/>
          </a:p>
          <a:p>
            <a:pPr eaLnBrk="1" hangingPunct="1"/>
            <a:r>
              <a:rPr lang="en-US" altLang="en-US" sz="1000" smtClean="0"/>
              <a:t>Under the ATH initiative, Case Managers assist hospitals in making connections to ongoing treatment and support services for people with substance use problems. </a:t>
            </a:r>
          </a:p>
          <a:p>
            <a:pPr eaLnBrk="1" hangingPunct="1"/>
            <a:r>
              <a:rPr lang="en-US" altLang="en-US" sz="1000" smtClean="0"/>
              <a:t>Since the beginning of ATH, in November 2005, 49% of these clients have been diverted from mental health inpatient admission to a more appropriate level of care.</a:t>
            </a:r>
          </a:p>
          <a:p>
            <a:pPr eaLnBrk="1" hangingPunct="1"/>
            <a:r>
              <a:rPr lang="en-US" altLang="en-US" sz="1000" smtClean="0"/>
              <a:t>And, we’ve saved $1.3 million in mental health inpatient service costs.  This money was re-invested in developing residential rehab programs for people with co-occurring psychiatric and substance use disorders.</a:t>
            </a:r>
          </a:p>
          <a:p>
            <a:pPr eaLnBrk="1" hangingPunct="1"/>
            <a:endParaRPr lang="en-US" altLang="en-US" sz="1000" smtClean="0"/>
          </a:p>
          <a:p>
            <a:pPr eaLnBrk="1" hangingPunct="1"/>
            <a:r>
              <a:rPr lang="en-US" altLang="en-US" sz="1000" b="1" smtClean="0"/>
              <a:t>NOTE to Paul:</a:t>
            </a:r>
          </a:p>
          <a:p>
            <a:pPr eaLnBrk="1" hangingPunct="1"/>
            <a:r>
              <a:rPr lang="en-US" altLang="en-US" sz="1000" smtClean="0"/>
              <a:t>Total # ED Screenings = 614</a:t>
            </a:r>
          </a:p>
          <a:p>
            <a:pPr eaLnBrk="1" hangingPunct="1"/>
            <a:r>
              <a:rPr lang="en-US" altLang="en-US" sz="1000" smtClean="0"/>
              <a:t>Total # of Diversions = 299</a:t>
            </a:r>
          </a:p>
          <a:p>
            <a:pPr eaLnBrk="1" hangingPunct="1"/>
            <a:r>
              <a:rPr lang="en-US" altLang="en-US" sz="1000" smtClean="0"/>
              <a:t>% Successful Diversions = 49%</a:t>
            </a:r>
          </a:p>
        </p:txBody>
      </p:sp>
    </p:spTree>
    <p:extLst>
      <p:ext uri="{BB962C8B-B14F-4D97-AF65-F5344CB8AC3E}">
        <p14:creationId xmlns:p14="http://schemas.microsoft.com/office/powerpoint/2010/main" val="640879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5867400"/>
            <a:ext cx="1212850" cy="685800"/>
          </a:xfrm>
          <a:prstGeom prst="rect">
            <a:avLst/>
          </a:prstGeom>
        </p:spPr>
      </p:pic>
      <p:sp>
        <p:nvSpPr>
          <p:cNvPr id="8" name="TextBox 7"/>
          <p:cNvSpPr txBox="1"/>
          <p:nvPr userDrawn="1"/>
        </p:nvSpPr>
        <p:spPr>
          <a:xfrm>
            <a:off x="1757737" y="6153090"/>
            <a:ext cx="7162800" cy="400110"/>
          </a:xfrm>
          <a:prstGeom prst="rect">
            <a:avLst/>
          </a:prstGeom>
          <a:noFill/>
        </p:spPr>
        <p:txBody>
          <a:bodyPr wrap="square" rtlCol="0">
            <a:spAutoFit/>
          </a:bodyPr>
          <a:lstStyle/>
          <a:p>
            <a:pPr algn="ctr"/>
            <a:r>
              <a:rPr lang="en-US" sz="2000" dirty="0" smtClean="0">
                <a:solidFill>
                  <a:schemeClr val="tx2">
                    <a:lumMod val="50000"/>
                  </a:schemeClr>
                </a:solidFill>
              </a:rPr>
              <a:t>Connecticut Department</a:t>
            </a:r>
            <a:r>
              <a:rPr lang="en-US" sz="2000" baseline="0" dirty="0" smtClean="0">
                <a:solidFill>
                  <a:schemeClr val="tx2">
                    <a:lumMod val="50000"/>
                  </a:schemeClr>
                </a:solidFill>
              </a:rPr>
              <a:t> of Mental Health and Addiction Services</a:t>
            </a:r>
            <a:endParaRPr lang="en-US" sz="2000" dirty="0">
              <a:solidFill>
                <a:schemeClr val="tx2">
                  <a:lumMod val="50000"/>
                </a:schemeClr>
              </a:solidFill>
            </a:endParaRPr>
          </a:p>
        </p:txBody>
      </p:sp>
      <p:cxnSp>
        <p:nvCxnSpPr>
          <p:cNvPr id="10" name="Straight Connector 9"/>
          <p:cNvCxnSpPr/>
          <p:nvPr userDrawn="1"/>
        </p:nvCxnSpPr>
        <p:spPr>
          <a:xfrm>
            <a:off x="1757737" y="6019800"/>
            <a:ext cx="6929063"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2613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108047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103243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5" name="Rectangle 4"/>
          <p:cNvSpPr/>
          <p:nvPr userDrawn="1"/>
        </p:nvSpPr>
        <p:spPr>
          <a:xfrm>
            <a:off x="111033" y="105343"/>
            <a:ext cx="8936182" cy="814481"/>
          </a:xfrm>
          <a:prstGeom prst="rect">
            <a:avLst/>
          </a:prstGeom>
          <a:solidFill>
            <a:srgbClr val="091D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49483"/>
            <a:endParaRPr lang="en-US" sz="1765" dirty="0">
              <a:solidFill>
                <a:prstClr val="white"/>
              </a:solidFill>
            </a:endParaRPr>
          </a:p>
        </p:txBody>
      </p:sp>
      <p:grpSp>
        <p:nvGrpSpPr>
          <p:cNvPr id="11" name="Group 10"/>
          <p:cNvGrpSpPr/>
          <p:nvPr userDrawn="1"/>
        </p:nvGrpSpPr>
        <p:grpSpPr>
          <a:xfrm>
            <a:off x="111033" y="919820"/>
            <a:ext cx="8936182" cy="50648"/>
            <a:chOff x="229456" y="5306734"/>
            <a:chExt cx="9594375" cy="57401"/>
          </a:xfrm>
        </p:grpSpPr>
        <p:sp>
          <p:nvSpPr>
            <p:cNvPr id="12" name="Rectangle 11"/>
            <p:cNvSpPr/>
            <p:nvPr userDrawn="1"/>
          </p:nvSpPr>
          <p:spPr>
            <a:xfrm>
              <a:off x="229456" y="5306734"/>
              <a:ext cx="1140913" cy="57401"/>
            </a:xfrm>
            <a:prstGeom prst="rect">
              <a:avLst/>
            </a:prstGeom>
            <a:solidFill>
              <a:srgbClr val="E850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49483"/>
              <a:endParaRPr lang="en-US" sz="1765" dirty="0">
                <a:solidFill>
                  <a:prstClr val="white"/>
                </a:solidFill>
              </a:endParaRPr>
            </a:p>
          </p:txBody>
        </p:sp>
        <p:sp>
          <p:nvSpPr>
            <p:cNvPr id="13" name="Rectangle 12"/>
            <p:cNvSpPr/>
            <p:nvPr userDrawn="1"/>
          </p:nvSpPr>
          <p:spPr>
            <a:xfrm>
              <a:off x="1370369" y="5306734"/>
              <a:ext cx="5449531" cy="57401"/>
            </a:xfrm>
            <a:prstGeom prst="rect">
              <a:avLst/>
            </a:prstGeom>
            <a:solidFill>
              <a:srgbClr val="EB8E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49483"/>
              <a:endParaRPr lang="en-US" sz="1765" dirty="0">
                <a:solidFill>
                  <a:prstClr val="white"/>
                </a:solidFill>
              </a:endParaRPr>
            </a:p>
          </p:txBody>
        </p:sp>
        <p:sp>
          <p:nvSpPr>
            <p:cNvPr id="14" name="Rectangle 13"/>
            <p:cNvSpPr/>
            <p:nvPr userDrawn="1"/>
          </p:nvSpPr>
          <p:spPr>
            <a:xfrm>
              <a:off x="6819901" y="5306734"/>
              <a:ext cx="3003930" cy="57401"/>
            </a:xfrm>
            <a:prstGeom prst="rect">
              <a:avLst/>
            </a:prstGeom>
            <a:solidFill>
              <a:srgbClr val="3DB5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49483"/>
              <a:endParaRPr lang="en-US" sz="1765" dirty="0">
                <a:solidFill>
                  <a:prstClr val="white"/>
                </a:solidFill>
              </a:endParaRPr>
            </a:p>
          </p:txBody>
        </p:sp>
      </p:grpSp>
      <p:sp>
        <p:nvSpPr>
          <p:cNvPr id="2" name="Title 1"/>
          <p:cNvSpPr>
            <a:spLocks noGrp="1"/>
          </p:cNvSpPr>
          <p:nvPr>
            <p:ph type="title"/>
          </p:nvPr>
        </p:nvSpPr>
        <p:spPr>
          <a:xfrm>
            <a:off x="110837" y="322730"/>
            <a:ext cx="8931564" cy="564776"/>
          </a:xfrm>
          <a:prstGeom prst="rect">
            <a:avLst/>
          </a:prstGeom>
        </p:spPr>
        <p:txBody>
          <a:bodyPr>
            <a:normAutofit/>
          </a:bodyPr>
          <a:lstStyle>
            <a:lvl1pPr>
              <a:lnSpc>
                <a:spcPct val="90000"/>
              </a:lnSpc>
              <a:defRPr sz="2293" baseline="0">
                <a:solidFill>
                  <a:srgbClr val="FFFFFF"/>
                </a:solidFill>
              </a:defRPr>
            </a:lvl1pPr>
          </a:lstStyle>
          <a:p>
            <a:r>
              <a:rPr lang="en-US" dirty="0" smtClean="0"/>
              <a:t>Click to edit Master title style</a:t>
            </a:r>
            <a:endParaRPr lang="en-US" dirty="0"/>
          </a:p>
        </p:txBody>
      </p:sp>
      <p:sp>
        <p:nvSpPr>
          <p:cNvPr id="18" name="Content Placeholder 2"/>
          <p:cNvSpPr>
            <a:spLocks noGrp="1"/>
          </p:cNvSpPr>
          <p:nvPr>
            <p:ph idx="1"/>
          </p:nvPr>
        </p:nvSpPr>
        <p:spPr>
          <a:xfrm>
            <a:off x="457200" y="1151981"/>
            <a:ext cx="8229600" cy="5003606"/>
          </a:xfrm>
        </p:spPr>
        <p:txBody>
          <a:bodyPr/>
          <a:lstStyle>
            <a:lvl1pPr>
              <a:lnSpc>
                <a:spcPct val="110000"/>
              </a:lnSpc>
              <a:defRPr/>
            </a:lvl1pPr>
            <a:lvl2pPr>
              <a:lnSpc>
                <a:spcPct val="110000"/>
              </a:lnSpc>
              <a:defRPr/>
            </a:lvl2pPr>
            <a:lvl3pPr>
              <a:lnSpc>
                <a:spcPct val="110000"/>
              </a:lnSpc>
              <a:defRPr/>
            </a:lvl3pPr>
          </a:lstStyle>
          <a:p>
            <a:pPr lvl="0"/>
            <a:r>
              <a:rPr lang="en-US" dirty="0" smtClean="0"/>
              <a:t>Click to edit Master text styles</a:t>
            </a:r>
          </a:p>
          <a:p>
            <a:pPr lvl="1"/>
            <a:r>
              <a:rPr lang="en-US" dirty="0" smtClean="0"/>
              <a:t>Second level</a:t>
            </a:r>
          </a:p>
          <a:p>
            <a:pPr lvl="2"/>
            <a:r>
              <a:rPr lang="en-US" dirty="0" smtClean="0"/>
              <a:t>Third level</a:t>
            </a:r>
          </a:p>
        </p:txBody>
      </p:sp>
      <p:pic>
        <p:nvPicPr>
          <p:cNvPr id="19" name="Picture 18" descr="CTbhp_white logo.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4612" y="6479977"/>
            <a:ext cx="2260727" cy="245165"/>
          </a:xfrm>
          <a:prstGeom prst="rect">
            <a:avLst/>
          </a:prstGeom>
        </p:spPr>
      </p:pic>
    </p:spTree>
    <p:extLst>
      <p:ext uri="{BB962C8B-B14F-4D97-AF65-F5344CB8AC3E}">
        <p14:creationId xmlns:p14="http://schemas.microsoft.com/office/powerpoint/2010/main" val="311257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01814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0105541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598380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05170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689573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3234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7098587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253348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solidFill>
            <a:schemeClr val="tx2">
              <a:lumMod val="75000"/>
            </a:schemeClr>
          </a:solidFill>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81000" y="5867400"/>
            <a:ext cx="1212850" cy="685800"/>
          </a:xfrm>
          <a:prstGeom prst="rect">
            <a:avLst/>
          </a:prstGeom>
        </p:spPr>
      </p:pic>
      <p:sp>
        <p:nvSpPr>
          <p:cNvPr id="8" name="TextBox 7"/>
          <p:cNvSpPr txBox="1"/>
          <p:nvPr userDrawn="1"/>
        </p:nvSpPr>
        <p:spPr>
          <a:xfrm>
            <a:off x="1757737" y="6153090"/>
            <a:ext cx="7162800" cy="400110"/>
          </a:xfrm>
          <a:prstGeom prst="rect">
            <a:avLst/>
          </a:prstGeom>
          <a:noFill/>
        </p:spPr>
        <p:txBody>
          <a:bodyPr wrap="square" rtlCol="0">
            <a:spAutoFit/>
          </a:bodyPr>
          <a:lstStyle/>
          <a:p>
            <a:pPr algn="ctr"/>
            <a:r>
              <a:rPr lang="en-US" sz="2000" dirty="0" smtClean="0">
                <a:solidFill>
                  <a:schemeClr val="tx2">
                    <a:lumMod val="50000"/>
                  </a:schemeClr>
                </a:solidFill>
              </a:rPr>
              <a:t>Connecticut Department</a:t>
            </a:r>
            <a:r>
              <a:rPr lang="en-US" sz="2000" baseline="0" dirty="0" smtClean="0">
                <a:solidFill>
                  <a:schemeClr val="tx2">
                    <a:lumMod val="50000"/>
                  </a:schemeClr>
                </a:solidFill>
              </a:rPr>
              <a:t> of Mental Health and Addiction Services</a:t>
            </a:r>
            <a:endParaRPr lang="en-US" sz="2000" dirty="0">
              <a:solidFill>
                <a:schemeClr val="tx2">
                  <a:lumMod val="50000"/>
                </a:schemeClr>
              </a:solidFill>
            </a:endParaRPr>
          </a:p>
        </p:txBody>
      </p:sp>
      <p:cxnSp>
        <p:nvCxnSpPr>
          <p:cNvPr id="9" name="Straight Connector 8"/>
          <p:cNvCxnSpPr/>
          <p:nvPr userDrawn="1"/>
        </p:nvCxnSpPr>
        <p:spPr>
          <a:xfrm>
            <a:off x="1757737" y="6019800"/>
            <a:ext cx="6929063"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2406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470025"/>
          </a:xfrm>
        </p:spPr>
        <p:txBody>
          <a:bodyPr>
            <a:normAutofit/>
          </a:bodyPr>
          <a:lstStyle/>
          <a:p>
            <a:r>
              <a:rPr lang="en-US" sz="4000" dirty="0" smtClean="0"/>
              <a:t>Health Care Cabinet:</a:t>
            </a:r>
            <a:br>
              <a:rPr lang="en-US" sz="4000" dirty="0" smtClean="0"/>
            </a:br>
            <a:r>
              <a:rPr lang="en-US" sz="4000" dirty="0" smtClean="0"/>
              <a:t>Cost Containment Efforts</a:t>
            </a:r>
            <a:endParaRPr lang="en-US" sz="4000" dirty="0"/>
          </a:p>
        </p:txBody>
      </p:sp>
      <p:sp>
        <p:nvSpPr>
          <p:cNvPr id="3" name="Subtitle 2"/>
          <p:cNvSpPr>
            <a:spLocks noGrp="1"/>
          </p:cNvSpPr>
          <p:nvPr>
            <p:ph type="subTitle" idx="1"/>
          </p:nvPr>
        </p:nvSpPr>
        <p:spPr>
          <a:xfrm>
            <a:off x="1371600" y="3276600"/>
            <a:ext cx="6400800" cy="1752600"/>
          </a:xfrm>
        </p:spPr>
        <p:txBody>
          <a:bodyPr/>
          <a:lstStyle/>
          <a:p>
            <a:r>
              <a:rPr lang="en-US" i="1" dirty="0">
                <a:solidFill>
                  <a:schemeClr val="tx2"/>
                </a:solidFill>
              </a:rPr>
              <a:t>Legislative Office Building</a:t>
            </a:r>
          </a:p>
          <a:p>
            <a:r>
              <a:rPr lang="en-US" i="1" dirty="0" smtClean="0">
                <a:solidFill>
                  <a:schemeClr val="tx2"/>
                </a:solidFill>
              </a:rPr>
              <a:t>June 14, 2016</a:t>
            </a:r>
          </a:p>
        </p:txBody>
      </p:sp>
    </p:spTree>
    <p:extLst>
      <p:ext uri="{BB962C8B-B14F-4D97-AF65-F5344CB8AC3E}">
        <p14:creationId xmlns:p14="http://schemas.microsoft.com/office/powerpoint/2010/main" val="9340177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038600"/>
          </a:xfrm>
        </p:spPr>
        <p:txBody>
          <a:bodyPr>
            <a:noAutofit/>
          </a:bodyPr>
          <a:lstStyle/>
          <a:p>
            <a:pPr marL="0" indent="0">
              <a:buNone/>
            </a:pPr>
            <a:endParaRPr lang="en-US" sz="2400" dirty="0">
              <a:solidFill>
                <a:prstClr val="black"/>
              </a:solidFill>
            </a:endParaRPr>
          </a:p>
          <a:p>
            <a:endParaRPr lang="en-US" sz="2400" dirty="0" smtClean="0"/>
          </a:p>
          <a:p>
            <a:endParaRPr lang="en-US" sz="2400" dirty="0"/>
          </a:p>
          <a:p>
            <a:pPr marL="0" indent="0">
              <a:buNone/>
            </a:pPr>
            <a:r>
              <a:rPr lang="en-US" sz="2400" dirty="0"/>
              <a:t> </a:t>
            </a:r>
          </a:p>
        </p:txBody>
      </p:sp>
      <p:sp>
        <p:nvSpPr>
          <p:cNvPr id="4" name="Title 3"/>
          <p:cNvSpPr>
            <a:spLocks noGrp="1"/>
          </p:cNvSpPr>
          <p:nvPr>
            <p:ph type="title"/>
          </p:nvPr>
        </p:nvSpPr>
        <p:spPr>
          <a:xfrm>
            <a:off x="152400" y="274638"/>
            <a:ext cx="8763000" cy="1143000"/>
          </a:xfrm>
        </p:spPr>
        <p:txBody>
          <a:bodyPr>
            <a:normAutofit fontScale="90000"/>
          </a:bodyPr>
          <a:lstStyle/>
          <a:p>
            <a:r>
              <a:rPr lang="en-US" sz="4000" dirty="0" smtClean="0"/>
              <a:t>Solution 2: DMHAS Behavioral Health Homes</a:t>
            </a:r>
            <a:endParaRPr lang="en-US" sz="4000" dirty="0"/>
          </a:p>
        </p:txBody>
      </p:sp>
      <p:sp>
        <p:nvSpPr>
          <p:cNvPr id="5" name="Content Placeholder 2"/>
          <p:cNvSpPr txBox="1">
            <a:spLocks/>
          </p:cNvSpPr>
          <p:nvPr/>
        </p:nvSpPr>
        <p:spPr>
          <a:xfrm>
            <a:off x="609600" y="1524000"/>
            <a:ext cx="8229600" cy="4038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200" dirty="0" smtClean="0"/>
              <a:t>Eligibility: Medicaid-eligible</a:t>
            </a:r>
            <a:r>
              <a:rPr lang="en-US" sz="2200" dirty="0"/>
              <a:t>; </a:t>
            </a:r>
            <a:r>
              <a:rPr lang="en-US" sz="2200" dirty="0" smtClean="0"/>
              <a:t>medical </a:t>
            </a:r>
            <a:r>
              <a:rPr lang="en-US" sz="2200" dirty="0"/>
              <a:t>expenses that exceed $10,000 in a year; and who </a:t>
            </a:r>
            <a:r>
              <a:rPr lang="en-US" sz="2200" dirty="0" smtClean="0"/>
              <a:t>have </a:t>
            </a:r>
            <a:r>
              <a:rPr lang="en-US" sz="2200" dirty="0"/>
              <a:t>a serious mental illness. </a:t>
            </a:r>
          </a:p>
          <a:p>
            <a:r>
              <a:rPr lang="en-US" sz="2200" dirty="0" smtClean="0"/>
              <a:t>Co-morbid medical conditions </a:t>
            </a:r>
            <a:r>
              <a:rPr lang="en-US" sz="2200" dirty="0"/>
              <a:t>of eligible adults </a:t>
            </a:r>
            <a:r>
              <a:rPr lang="en-US" sz="2200" dirty="0" smtClean="0"/>
              <a:t>are: </a:t>
            </a:r>
            <a:r>
              <a:rPr lang="en-US" sz="2200" dirty="0"/>
              <a:t>high blood pressure, high cholesterol, diabetes, asthma and chronic obstructive pulmonary </a:t>
            </a:r>
            <a:r>
              <a:rPr lang="en-US" sz="2200" dirty="0" smtClean="0"/>
              <a:t>disease. </a:t>
            </a:r>
          </a:p>
          <a:p>
            <a:r>
              <a:rPr lang="en-US" sz="2200" dirty="0" smtClean="0"/>
              <a:t>Behavioral </a:t>
            </a:r>
            <a:r>
              <a:rPr lang="en-US" sz="2200" dirty="0"/>
              <a:t>Health Homes </a:t>
            </a:r>
            <a:r>
              <a:rPr lang="en-US" sz="2200" dirty="0" smtClean="0"/>
              <a:t>are </a:t>
            </a:r>
            <a:r>
              <a:rPr lang="en-US" sz="2200" dirty="0"/>
              <a:t>currently providing care management, care coordination, health care transition support, referrals, information and support to family members and health education to over 6,700 people statewide. This includes: assessing and identifying primary care needs; developing a plan of care for these needs; connecting enrollees to appropriate treatment; then monitoring their progress. </a:t>
            </a:r>
          </a:p>
        </p:txBody>
      </p:sp>
    </p:spTree>
    <p:extLst>
      <p:ext uri="{BB962C8B-B14F-4D97-AF65-F5344CB8AC3E}">
        <p14:creationId xmlns:p14="http://schemas.microsoft.com/office/powerpoint/2010/main" val="2476162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038600"/>
          </a:xfrm>
        </p:spPr>
        <p:txBody>
          <a:bodyPr>
            <a:noAutofit/>
          </a:bodyPr>
          <a:lstStyle/>
          <a:p>
            <a:pPr marL="0" indent="0">
              <a:buNone/>
            </a:pPr>
            <a:endParaRPr lang="en-US" sz="2000" dirty="0">
              <a:solidFill>
                <a:prstClr val="black"/>
              </a:solidFill>
            </a:endParaRPr>
          </a:p>
          <a:p>
            <a:endParaRPr lang="en-US" sz="2000" dirty="0" smtClean="0"/>
          </a:p>
          <a:p>
            <a:endParaRPr lang="en-US" sz="2000" dirty="0"/>
          </a:p>
          <a:p>
            <a:pPr marL="0" indent="0">
              <a:buNone/>
            </a:pPr>
            <a:r>
              <a:rPr lang="en-US" sz="2000" dirty="0"/>
              <a:t> </a:t>
            </a:r>
          </a:p>
        </p:txBody>
      </p:sp>
      <p:sp>
        <p:nvSpPr>
          <p:cNvPr id="4" name="Title 3"/>
          <p:cNvSpPr>
            <a:spLocks noGrp="1"/>
          </p:cNvSpPr>
          <p:nvPr>
            <p:ph type="title"/>
          </p:nvPr>
        </p:nvSpPr>
        <p:spPr/>
        <p:txBody>
          <a:bodyPr>
            <a:normAutofit/>
          </a:bodyPr>
          <a:lstStyle/>
          <a:p>
            <a:r>
              <a:rPr lang="en-US" sz="4000" dirty="0" smtClean="0"/>
              <a:t>Behavioral Health Home Goals</a:t>
            </a:r>
            <a:endParaRPr lang="en-US" sz="4000" dirty="0"/>
          </a:p>
        </p:txBody>
      </p:sp>
      <p:sp>
        <p:nvSpPr>
          <p:cNvPr id="5" name="Content Placeholder 2"/>
          <p:cNvSpPr txBox="1">
            <a:spLocks/>
          </p:cNvSpPr>
          <p:nvPr/>
        </p:nvSpPr>
        <p:spPr>
          <a:xfrm>
            <a:off x="411480" y="1676400"/>
            <a:ext cx="8458200" cy="4038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300" dirty="0"/>
              <a:t>Reduce unnecessary use of emergency departments</a:t>
            </a:r>
          </a:p>
          <a:p>
            <a:r>
              <a:rPr lang="en-US" sz="2300" dirty="0" smtClean="0"/>
              <a:t>Reduce </a:t>
            </a:r>
            <a:r>
              <a:rPr lang="en-US" sz="2300" dirty="0"/>
              <a:t>the rate of re-admissions to hospital in patient departments</a:t>
            </a:r>
          </a:p>
          <a:p>
            <a:r>
              <a:rPr lang="en-US" sz="2300" dirty="0"/>
              <a:t>S</a:t>
            </a:r>
            <a:r>
              <a:rPr lang="en-US" sz="2300" dirty="0" smtClean="0"/>
              <a:t>tabilize </a:t>
            </a:r>
            <a:r>
              <a:rPr lang="en-US" sz="2300" dirty="0"/>
              <a:t>elevated blood pressures, asthma and Hb1Ac </a:t>
            </a:r>
            <a:r>
              <a:rPr lang="en-US" sz="2300" dirty="0" smtClean="0"/>
              <a:t>(blood </a:t>
            </a:r>
            <a:r>
              <a:rPr lang="en-US" sz="2300" dirty="0"/>
              <a:t>sugar </a:t>
            </a:r>
            <a:r>
              <a:rPr lang="en-US" sz="2300" dirty="0" smtClean="0"/>
              <a:t>levels)</a:t>
            </a:r>
            <a:endParaRPr lang="en-US" sz="2300" dirty="0"/>
          </a:p>
          <a:p>
            <a:r>
              <a:rPr lang="en-US" sz="2300" dirty="0" smtClean="0"/>
              <a:t>Reduce </a:t>
            </a:r>
            <a:r>
              <a:rPr lang="en-US" sz="2300" dirty="0"/>
              <a:t>substance use </a:t>
            </a:r>
          </a:p>
          <a:p>
            <a:r>
              <a:rPr lang="en-US" sz="2300" dirty="0" smtClean="0"/>
              <a:t>Improve connections to care</a:t>
            </a:r>
            <a:endParaRPr lang="en-US" sz="2300" dirty="0"/>
          </a:p>
          <a:p>
            <a:r>
              <a:rPr lang="en-US" sz="2300" dirty="0" smtClean="0"/>
              <a:t>Improve </a:t>
            </a:r>
            <a:r>
              <a:rPr lang="en-US" sz="2300" dirty="0"/>
              <a:t>the percent of individuals who receive preventive care </a:t>
            </a:r>
          </a:p>
          <a:p>
            <a:r>
              <a:rPr lang="en-US" sz="2300" dirty="0" smtClean="0"/>
              <a:t>Increase </a:t>
            </a:r>
            <a:r>
              <a:rPr lang="en-US" sz="2300" dirty="0"/>
              <a:t>person-centeredness and satisfaction with care delivery</a:t>
            </a:r>
          </a:p>
          <a:p>
            <a:r>
              <a:rPr lang="en-US" sz="2300" dirty="0" smtClean="0"/>
              <a:t>Increase </a:t>
            </a:r>
            <a:r>
              <a:rPr lang="en-US" sz="2300" dirty="0"/>
              <a:t>connection to recovery support services</a:t>
            </a:r>
          </a:p>
          <a:p>
            <a:endParaRPr lang="en-US" sz="2300" dirty="0"/>
          </a:p>
        </p:txBody>
      </p:sp>
    </p:spTree>
    <p:extLst>
      <p:ext uri="{BB962C8B-B14F-4D97-AF65-F5344CB8AC3E}">
        <p14:creationId xmlns:p14="http://schemas.microsoft.com/office/powerpoint/2010/main" val="37821284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038600"/>
          </a:xfrm>
        </p:spPr>
        <p:txBody>
          <a:bodyPr>
            <a:noAutofit/>
          </a:bodyPr>
          <a:lstStyle/>
          <a:p>
            <a:pPr marL="0" indent="0">
              <a:buNone/>
            </a:pPr>
            <a:endParaRPr lang="en-US" sz="2000" dirty="0">
              <a:solidFill>
                <a:prstClr val="black"/>
              </a:solidFill>
            </a:endParaRPr>
          </a:p>
          <a:p>
            <a:endParaRPr lang="en-US" sz="2000" dirty="0" smtClean="0"/>
          </a:p>
          <a:p>
            <a:endParaRPr lang="en-US" sz="2000" dirty="0"/>
          </a:p>
          <a:p>
            <a:pPr marL="0" indent="0">
              <a:buNone/>
            </a:pPr>
            <a:r>
              <a:rPr lang="en-US" sz="2000" dirty="0"/>
              <a:t> </a:t>
            </a:r>
          </a:p>
        </p:txBody>
      </p:sp>
      <p:sp>
        <p:nvSpPr>
          <p:cNvPr id="4" name="Title 3"/>
          <p:cNvSpPr>
            <a:spLocks noGrp="1"/>
          </p:cNvSpPr>
          <p:nvPr>
            <p:ph type="title"/>
          </p:nvPr>
        </p:nvSpPr>
        <p:spPr/>
        <p:txBody>
          <a:bodyPr>
            <a:normAutofit/>
          </a:bodyPr>
          <a:lstStyle/>
          <a:p>
            <a:r>
              <a:rPr lang="en-US" sz="4000" dirty="0" smtClean="0"/>
              <a:t>Behavioral Health Homes Cost Savings</a:t>
            </a:r>
            <a:endParaRPr lang="en-US" sz="4000" dirty="0"/>
          </a:p>
        </p:txBody>
      </p:sp>
      <p:sp>
        <p:nvSpPr>
          <p:cNvPr id="5" name="Content Placeholder 2"/>
          <p:cNvSpPr txBox="1">
            <a:spLocks/>
          </p:cNvSpPr>
          <p:nvPr/>
        </p:nvSpPr>
        <p:spPr>
          <a:xfrm>
            <a:off x="609600" y="1676400"/>
            <a:ext cx="8229600" cy="4038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smtClean="0"/>
              <a:t>BHH </a:t>
            </a:r>
            <a:r>
              <a:rPr lang="en-US" sz="2400" dirty="0"/>
              <a:t>will be documenting </a:t>
            </a:r>
            <a:r>
              <a:rPr lang="en-US" sz="2400" b="1" dirty="0"/>
              <a:t>cost drivers</a:t>
            </a:r>
            <a:r>
              <a:rPr lang="en-US" sz="2400" dirty="0"/>
              <a:t> </a:t>
            </a:r>
            <a:r>
              <a:rPr lang="en-US" sz="2400" dirty="0" smtClean="0"/>
              <a:t>among participants </a:t>
            </a:r>
            <a:r>
              <a:rPr lang="en-US" sz="2400" dirty="0"/>
              <a:t>including behavioral health and chronic medical service usage and patterns of Emergency Department and Inpatient utilization.  </a:t>
            </a:r>
            <a:endParaRPr lang="en-US" sz="2400" dirty="0" smtClean="0"/>
          </a:p>
          <a:p>
            <a:pPr marL="0" indent="0">
              <a:buNone/>
            </a:pPr>
            <a:endParaRPr lang="en-US" sz="2400" dirty="0"/>
          </a:p>
          <a:p>
            <a:r>
              <a:rPr lang="en-US" sz="2400" b="1" dirty="0"/>
              <a:t>BHH short term strategies for cost containment</a:t>
            </a:r>
            <a:r>
              <a:rPr lang="en-US" sz="2400" dirty="0"/>
              <a:t> include </a:t>
            </a:r>
            <a:r>
              <a:rPr lang="en-US" sz="2400" dirty="0" smtClean="0"/>
              <a:t>collaborating </a:t>
            </a:r>
            <a:r>
              <a:rPr lang="en-US" sz="2400" dirty="0"/>
              <a:t>with statewide hospital intensive care managers to divert approximately 600 </a:t>
            </a:r>
            <a:r>
              <a:rPr lang="en-US" sz="2400" dirty="0" smtClean="0"/>
              <a:t> </a:t>
            </a:r>
            <a:r>
              <a:rPr lang="en-US" sz="2400" dirty="0"/>
              <a:t>people </a:t>
            </a:r>
            <a:r>
              <a:rPr lang="en-US" sz="2400" dirty="0" smtClean="0"/>
              <a:t>to care </a:t>
            </a:r>
            <a:r>
              <a:rPr lang="en-US" sz="2400" dirty="0"/>
              <a:t>in the </a:t>
            </a:r>
            <a:r>
              <a:rPr lang="en-US" sz="2400" dirty="0" smtClean="0"/>
              <a:t>community. </a:t>
            </a:r>
          </a:p>
          <a:p>
            <a:pPr marL="0" indent="0">
              <a:buNone/>
            </a:pPr>
            <a:endParaRPr lang="en-US" sz="2400" dirty="0"/>
          </a:p>
        </p:txBody>
      </p:sp>
    </p:spTree>
    <p:extLst>
      <p:ext uri="{BB962C8B-B14F-4D97-AF65-F5344CB8AC3E}">
        <p14:creationId xmlns:p14="http://schemas.microsoft.com/office/powerpoint/2010/main" val="16803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609600"/>
            <a:ext cx="8153400" cy="1143000"/>
          </a:xfrm>
        </p:spPr>
        <p:txBody>
          <a:bodyPr>
            <a:normAutofit fontScale="90000"/>
          </a:bodyPr>
          <a:lstStyle/>
          <a:p>
            <a:pPr eaLnBrk="1" hangingPunct="1">
              <a:defRPr/>
            </a:pPr>
            <a:r>
              <a:rPr lang="en-US" altLang="en-US" sz="3600" dirty="0" smtClean="0"/>
              <a:t>Solution 3: Alternatives to Hospitalization (ATH)</a:t>
            </a:r>
          </a:p>
        </p:txBody>
      </p:sp>
      <p:sp>
        <p:nvSpPr>
          <p:cNvPr id="24579" name="Rectangle 3"/>
          <p:cNvSpPr>
            <a:spLocks noGrp="1" noChangeArrowheads="1"/>
          </p:cNvSpPr>
          <p:nvPr>
            <p:ph type="body" idx="1"/>
          </p:nvPr>
        </p:nvSpPr>
        <p:spPr>
          <a:xfrm>
            <a:off x="533400" y="2133600"/>
            <a:ext cx="8153400" cy="3741738"/>
          </a:xfrm>
        </p:spPr>
        <p:txBody>
          <a:bodyPr>
            <a:normAutofit/>
          </a:bodyPr>
          <a:lstStyle/>
          <a:p>
            <a:pPr eaLnBrk="1" hangingPunct="1">
              <a:defRPr/>
            </a:pPr>
            <a:r>
              <a:rPr lang="en-US" altLang="en-US" sz="2400" dirty="0" smtClean="0">
                <a:latin typeface="Arial" charset="0"/>
              </a:rPr>
              <a:t>Relieve “gridlock” in general hospital emergency depts.</a:t>
            </a:r>
          </a:p>
          <a:p>
            <a:pPr eaLnBrk="1" hangingPunct="1">
              <a:defRPr/>
            </a:pPr>
            <a:r>
              <a:rPr lang="en-US" altLang="en-US" sz="2400" dirty="0" smtClean="0">
                <a:latin typeface="Arial" charset="0"/>
              </a:rPr>
              <a:t>Decrease inappropriate use of mental health inpatient.</a:t>
            </a:r>
          </a:p>
          <a:p>
            <a:pPr eaLnBrk="1" hangingPunct="1">
              <a:defRPr/>
            </a:pPr>
            <a:r>
              <a:rPr lang="en-US" altLang="en-US" sz="2400" dirty="0" smtClean="0">
                <a:latin typeface="Arial" charset="0"/>
              </a:rPr>
              <a:t>Improve access to:</a:t>
            </a:r>
          </a:p>
          <a:p>
            <a:pPr lvl="1" eaLnBrk="1" hangingPunct="1">
              <a:defRPr/>
            </a:pPr>
            <a:r>
              <a:rPr lang="en-US" altLang="en-US" sz="2400" dirty="0" smtClean="0">
                <a:latin typeface="Arial" charset="0"/>
              </a:rPr>
              <a:t>appropriate substance abuse treatment</a:t>
            </a:r>
          </a:p>
          <a:p>
            <a:pPr lvl="1" eaLnBrk="1" hangingPunct="1">
              <a:defRPr/>
            </a:pPr>
            <a:r>
              <a:rPr lang="en-US" altLang="en-US" sz="2400" dirty="0" smtClean="0">
                <a:latin typeface="Arial" charset="0"/>
              </a:rPr>
              <a:t>Treatment of co-occurring psychiatric and substance use disorders</a:t>
            </a:r>
          </a:p>
          <a:p>
            <a:pPr eaLnBrk="1" hangingPunct="1">
              <a:defRPr/>
            </a:pPr>
            <a:r>
              <a:rPr lang="en-US" altLang="en-US" sz="2400" dirty="0" smtClean="0">
                <a:latin typeface="Arial" charset="0"/>
              </a:rPr>
              <a:t>Savings used to expand access to community care.</a:t>
            </a:r>
          </a:p>
        </p:txBody>
      </p:sp>
    </p:spTree>
    <p:extLst>
      <p:ext uri="{BB962C8B-B14F-4D97-AF65-F5344CB8AC3E}">
        <p14:creationId xmlns:p14="http://schemas.microsoft.com/office/powerpoint/2010/main" val="1759622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57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Alternatives to Hospitalization</a:t>
            </a:r>
            <a:endParaRPr lang="en-US" dirty="0"/>
          </a:p>
        </p:txBody>
      </p:sp>
      <p:sp>
        <p:nvSpPr>
          <p:cNvPr id="3" name="Content Placeholder 2"/>
          <p:cNvSpPr>
            <a:spLocks noGrp="1"/>
          </p:cNvSpPr>
          <p:nvPr>
            <p:ph idx="1"/>
          </p:nvPr>
        </p:nvSpPr>
        <p:spPr/>
        <p:txBody>
          <a:bodyPr>
            <a:normAutofit/>
          </a:bodyPr>
          <a:lstStyle/>
          <a:p>
            <a:r>
              <a:rPr lang="en-US" sz="2800" dirty="0" smtClean="0"/>
              <a:t>Partnering </a:t>
            </a:r>
            <a:r>
              <a:rPr lang="en-US" sz="2800" dirty="0"/>
              <a:t>Hospitals in the ATH Program:</a:t>
            </a:r>
          </a:p>
          <a:p>
            <a:pPr lvl="1"/>
            <a:r>
              <a:rPr lang="en-US" dirty="0"/>
              <a:t>Hartford, St. Francis, Manchester, Bridgeport, St Vincent’s, Middlesex, Waterbury.</a:t>
            </a:r>
          </a:p>
          <a:p>
            <a:r>
              <a:rPr lang="en-US" sz="2800" dirty="0" smtClean="0"/>
              <a:t>Drivers</a:t>
            </a:r>
            <a:r>
              <a:rPr lang="en-US" sz="2800" dirty="0"/>
              <a:t>: </a:t>
            </a:r>
          </a:p>
          <a:p>
            <a:pPr lvl="1"/>
            <a:r>
              <a:rPr lang="en-US" dirty="0" smtClean="0"/>
              <a:t>A </a:t>
            </a:r>
            <a:r>
              <a:rPr lang="en-US" dirty="0"/>
              <a:t>total of 80% of all ATH presentations (project-to-date) had a primary or co-occurring diagnosis of substance abuse.</a:t>
            </a:r>
          </a:p>
          <a:p>
            <a:endParaRPr lang="en-US" sz="2800" dirty="0"/>
          </a:p>
        </p:txBody>
      </p:sp>
    </p:spTree>
    <p:extLst>
      <p:ext uri="{BB962C8B-B14F-4D97-AF65-F5344CB8AC3E}">
        <p14:creationId xmlns:p14="http://schemas.microsoft.com/office/powerpoint/2010/main" val="12404826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Alternatives to Hospitalization</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905000"/>
            <a:ext cx="7848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9333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57200"/>
            <a:ext cx="8229600" cy="1143000"/>
          </a:xfrm>
        </p:spPr>
        <p:txBody>
          <a:bodyPr>
            <a:normAutofit/>
          </a:bodyPr>
          <a:lstStyle/>
          <a:p>
            <a:r>
              <a:rPr lang="en-US" sz="4000" dirty="0" smtClean="0"/>
              <a:t>Example 2: Cost Driver</a:t>
            </a:r>
            <a:endParaRPr lang="en-US" sz="4000" dirty="0"/>
          </a:p>
        </p:txBody>
      </p:sp>
      <p:sp>
        <p:nvSpPr>
          <p:cNvPr id="5" name="Content Placeholder 2"/>
          <p:cNvSpPr>
            <a:spLocks noGrp="1"/>
          </p:cNvSpPr>
          <p:nvPr>
            <p:ph idx="1"/>
          </p:nvPr>
        </p:nvSpPr>
        <p:spPr>
          <a:xfrm>
            <a:off x="304800" y="2209800"/>
            <a:ext cx="8534400" cy="2971800"/>
          </a:xfrm>
        </p:spPr>
        <p:txBody>
          <a:bodyPr>
            <a:noAutofit/>
          </a:bodyPr>
          <a:lstStyle/>
          <a:p>
            <a:pPr marL="0" indent="0" algn="ctr">
              <a:buNone/>
            </a:pPr>
            <a:r>
              <a:rPr lang="en-US" sz="4400" dirty="0" smtClean="0"/>
              <a:t>Skilled Nursing Facility (SNF) Care for MH Clients</a:t>
            </a:r>
            <a:endParaRPr lang="en-US" sz="4400" dirty="0"/>
          </a:p>
          <a:p>
            <a:pPr marL="0" indent="0">
              <a:buNone/>
            </a:pPr>
            <a:r>
              <a:rPr lang="en-US" sz="4400" dirty="0"/>
              <a:t> </a:t>
            </a:r>
          </a:p>
        </p:txBody>
      </p:sp>
    </p:spTree>
    <p:extLst>
      <p:ext uri="{BB962C8B-B14F-4D97-AF65-F5344CB8AC3E}">
        <p14:creationId xmlns:p14="http://schemas.microsoft.com/office/powerpoint/2010/main" val="491006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686800" cy="4191000"/>
          </a:xfrm>
        </p:spPr>
        <p:txBody>
          <a:bodyPr>
            <a:noAutofit/>
          </a:bodyPr>
          <a:lstStyle/>
          <a:p>
            <a:r>
              <a:rPr lang="en-US" sz="2400" dirty="0" smtClean="0"/>
              <a:t>DSS/DMHAS Partnership on Home and Community Based Services (HCBS) Mental Health Waiver/Money Follows the Person (MFP)</a:t>
            </a:r>
          </a:p>
          <a:p>
            <a:r>
              <a:rPr lang="en-US" sz="2400" dirty="0" smtClean="0"/>
              <a:t>Designed for adults with serious mental illness (SNF discharges and diversions)</a:t>
            </a:r>
          </a:p>
          <a:p>
            <a:r>
              <a:rPr lang="en-US" sz="2400" dirty="0" smtClean="0"/>
              <a:t>CMS funds rebalancing efforts: CT’s goal is to rebalance long-term care systems with an emphasis on </a:t>
            </a:r>
            <a:r>
              <a:rPr lang="en-US" sz="2400" dirty="0"/>
              <a:t>Person-Centered Rehabilitative &amp; Support Services that are  home and community based </a:t>
            </a:r>
          </a:p>
          <a:p>
            <a:r>
              <a:rPr lang="en-US" sz="2400" dirty="0" smtClean="0"/>
              <a:t>Average costs for Nursing Home Care in CT is $87,000/year</a:t>
            </a:r>
          </a:p>
          <a:p>
            <a:r>
              <a:rPr lang="en-US" sz="2400" dirty="0" smtClean="0"/>
              <a:t>Average costs for community based care is $56,000/year (35% savings)</a:t>
            </a:r>
          </a:p>
          <a:p>
            <a:endParaRPr lang="en-US" sz="2400" dirty="0"/>
          </a:p>
          <a:p>
            <a:pPr marL="0" indent="0">
              <a:buNone/>
            </a:pPr>
            <a:r>
              <a:rPr lang="en-US" sz="2400" dirty="0"/>
              <a:t> </a:t>
            </a:r>
          </a:p>
        </p:txBody>
      </p:sp>
      <p:sp>
        <p:nvSpPr>
          <p:cNvPr id="4" name="Title 3"/>
          <p:cNvSpPr>
            <a:spLocks noGrp="1"/>
          </p:cNvSpPr>
          <p:nvPr>
            <p:ph type="title"/>
          </p:nvPr>
        </p:nvSpPr>
        <p:spPr>
          <a:xfrm>
            <a:off x="457200" y="152400"/>
            <a:ext cx="8229600" cy="1143000"/>
          </a:xfrm>
        </p:spPr>
        <p:txBody>
          <a:bodyPr>
            <a:normAutofit/>
          </a:bodyPr>
          <a:lstStyle/>
          <a:p>
            <a:r>
              <a:rPr lang="en-US" sz="4000" dirty="0" smtClean="0"/>
              <a:t>Solution 1: Mental Health Waiver</a:t>
            </a:r>
            <a:endParaRPr lang="en-US" sz="4000" dirty="0"/>
          </a:p>
        </p:txBody>
      </p:sp>
    </p:spTree>
    <p:extLst>
      <p:ext uri="{BB962C8B-B14F-4D97-AF65-F5344CB8AC3E}">
        <p14:creationId xmlns:p14="http://schemas.microsoft.com/office/powerpoint/2010/main" val="4317900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80341" y="1828800"/>
            <a:ext cx="8504238" cy="4572000"/>
          </a:xfrm>
        </p:spPr>
        <p:txBody>
          <a:bodyPr>
            <a:normAutofit/>
          </a:bodyPr>
          <a:lstStyle/>
          <a:p>
            <a:pPr>
              <a:defRPr/>
            </a:pPr>
            <a:r>
              <a:rPr lang="en-US" sz="2400" dirty="0" smtClean="0"/>
              <a:t>Person-centered, holistic </a:t>
            </a:r>
            <a:r>
              <a:rPr lang="en-US" sz="2400" dirty="0"/>
              <a:t>framework emphasizes wellness and recovery </a:t>
            </a:r>
          </a:p>
          <a:p>
            <a:pPr>
              <a:defRPr/>
            </a:pPr>
            <a:r>
              <a:rPr lang="en-US" sz="2400" dirty="0" smtClean="0"/>
              <a:t>Intensive psychiatric </a:t>
            </a:r>
            <a:r>
              <a:rPr lang="en-US" sz="2400" dirty="0"/>
              <a:t>rehabilitation </a:t>
            </a:r>
          </a:p>
          <a:p>
            <a:pPr>
              <a:defRPr/>
            </a:pPr>
            <a:r>
              <a:rPr lang="en-US" sz="2400" dirty="0"/>
              <a:t>Attention to psychiatric, substance use and medical needs </a:t>
            </a:r>
          </a:p>
          <a:p>
            <a:pPr>
              <a:defRPr/>
            </a:pPr>
            <a:r>
              <a:rPr lang="en-US" sz="2400" dirty="0" smtClean="0"/>
              <a:t>Emphasizes </a:t>
            </a:r>
            <a:r>
              <a:rPr lang="en-US" sz="2400" dirty="0"/>
              <a:t>strengths and assets &amp; utilization of natural supports &amp; community </a:t>
            </a:r>
            <a:r>
              <a:rPr lang="en-US" sz="2400" dirty="0" smtClean="0"/>
              <a:t>integration</a:t>
            </a:r>
            <a:endParaRPr lang="en-US" sz="2400" dirty="0"/>
          </a:p>
          <a:p>
            <a:pPr>
              <a:defRPr/>
            </a:pPr>
            <a:r>
              <a:rPr lang="en-US" sz="2400" dirty="0"/>
              <a:t>P</a:t>
            </a:r>
            <a:r>
              <a:rPr lang="en-US" sz="2400" dirty="0" smtClean="0"/>
              <a:t>eer </a:t>
            </a:r>
            <a:r>
              <a:rPr lang="en-US" sz="2400" dirty="0"/>
              <a:t>supports provided by people trained and certified in rehabilitative care, who know from first-hand experience about recovery from mental illness. </a:t>
            </a:r>
          </a:p>
        </p:txBody>
      </p:sp>
      <p:sp>
        <p:nvSpPr>
          <p:cNvPr id="4" name="Title 3"/>
          <p:cNvSpPr txBox="1">
            <a:spLocks/>
          </p:cNvSpPr>
          <p:nvPr/>
        </p:nvSpPr>
        <p:spPr>
          <a:xfrm>
            <a:off x="588021" y="427038"/>
            <a:ext cx="8229600" cy="1143000"/>
          </a:xfrm>
          <a:prstGeom prst="rect">
            <a:avLst/>
          </a:prstGeom>
          <a:solidFill>
            <a:schemeClr val="tx2">
              <a:lumMod val="75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bg1"/>
                </a:solidFill>
                <a:latin typeface="+mj-lt"/>
                <a:ea typeface="+mj-ea"/>
                <a:cs typeface="+mj-cs"/>
              </a:defRPr>
            </a:lvl1pPr>
          </a:lstStyle>
          <a:p>
            <a:r>
              <a:rPr lang="en-US" sz="4000" dirty="0" smtClean="0"/>
              <a:t>Mental Health Waiver</a:t>
            </a:r>
            <a:endParaRPr lang="en-US" sz="4000" dirty="0"/>
          </a:p>
        </p:txBody>
      </p:sp>
    </p:spTree>
    <p:extLst>
      <p:ext uri="{BB962C8B-B14F-4D97-AF65-F5344CB8AC3E}">
        <p14:creationId xmlns:p14="http://schemas.microsoft.com/office/powerpoint/2010/main" val="2576154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57200"/>
            <a:ext cx="8229600" cy="1143000"/>
          </a:xfrm>
        </p:spPr>
        <p:txBody>
          <a:bodyPr>
            <a:normAutofit/>
          </a:bodyPr>
          <a:lstStyle/>
          <a:p>
            <a:r>
              <a:rPr lang="en-US" sz="4000" dirty="0" smtClean="0"/>
              <a:t>Example 3: Cost Driver</a:t>
            </a:r>
            <a:endParaRPr lang="en-US" sz="4000" dirty="0"/>
          </a:p>
        </p:txBody>
      </p:sp>
      <p:sp>
        <p:nvSpPr>
          <p:cNvPr id="5" name="Content Placeholder 2"/>
          <p:cNvSpPr>
            <a:spLocks noGrp="1"/>
          </p:cNvSpPr>
          <p:nvPr>
            <p:ph idx="1"/>
          </p:nvPr>
        </p:nvSpPr>
        <p:spPr>
          <a:xfrm>
            <a:off x="304800" y="2057400"/>
            <a:ext cx="8229600" cy="1752600"/>
          </a:xfrm>
        </p:spPr>
        <p:txBody>
          <a:bodyPr>
            <a:noAutofit/>
          </a:bodyPr>
          <a:lstStyle/>
          <a:p>
            <a:pPr marL="514350" lvl="1" indent="0" algn="ctr">
              <a:buNone/>
            </a:pPr>
            <a:r>
              <a:rPr lang="en-US" sz="4000" dirty="0" smtClean="0"/>
              <a:t>Intersection of Homelessness and Behavioral Health</a:t>
            </a:r>
            <a:r>
              <a:rPr lang="en-US" sz="3200" dirty="0"/>
              <a:t> </a:t>
            </a:r>
          </a:p>
        </p:txBody>
      </p:sp>
    </p:spTree>
    <p:extLst>
      <p:ext uri="{BB962C8B-B14F-4D97-AF65-F5344CB8AC3E}">
        <p14:creationId xmlns:p14="http://schemas.microsoft.com/office/powerpoint/2010/main" val="858779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1143000"/>
          </a:xfrm>
        </p:spPr>
        <p:txBody>
          <a:bodyPr>
            <a:normAutofit/>
          </a:bodyPr>
          <a:lstStyle/>
          <a:p>
            <a:r>
              <a:rPr lang="en-US" sz="4000" dirty="0" smtClean="0"/>
              <a:t>Summary of Mission </a:t>
            </a:r>
            <a:endParaRPr lang="en-US" sz="4000" dirty="0"/>
          </a:p>
        </p:txBody>
      </p:sp>
      <p:sp>
        <p:nvSpPr>
          <p:cNvPr id="3" name="Content Placeholder 2"/>
          <p:cNvSpPr>
            <a:spLocks noGrp="1"/>
          </p:cNvSpPr>
          <p:nvPr>
            <p:ph idx="1"/>
          </p:nvPr>
        </p:nvSpPr>
        <p:spPr>
          <a:xfrm>
            <a:off x="609600" y="1828800"/>
            <a:ext cx="8229600" cy="2209800"/>
          </a:xfrm>
        </p:spPr>
        <p:txBody>
          <a:bodyPr>
            <a:normAutofit/>
          </a:bodyPr>
          <a:lstStyle/>
          <a:p>
            <a:pPr marL="0" indent="0" algn="ctr">
              <a:buNone/>
            </a:pPr>
            <a:r>
              <a:rPr lang="en-US" dirty="0" smtClean="0"/>
              <a:t>DMHAS provides safety net services to individuals with complex mental health and substance use needs</a:t>
            </a:r>
            <a:endParaRPr lang="en-US" dirty="0"/>
          </a:p>
        </p:txBody>
      </p:sp>
    </p:spTree>
    <p:extLst>
      <p:ext uri="{BB962C8B-B14F-4D97-AF65-F5344CB8AC3E}">
        <p14:creationId xmlns:p14="http://schemas.microsoft.com/office/powerpoint/2010/main" val="5730521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eaLnBrk="1" hangingPunct="1"/>
            <a:r>
              <a:rPr lang="en-US" altLang="en-US" sz="3200" dirty="0" smtClean="0"/>
              <a:t>Solution 1: CT Collaborative on Re-Entry (CCR) </a:t>
            </a:r>
            <a:br>
              <a:rPr lang="en-US" altLang="en-US" sz="3200" dirty="0" smtClean="0"/>
            </a:br>
            <a:r>
              <a:rPr lang="en-US" altLang="en-US" sz="3200" dirty="0" smtClean="0"/>
              <a:t>(formerly FUSE)</a:t>
            </a:r>
          </a:p>
        </p:txBody>
      </p:sp>
      <p:sp>
        <p:nvSpPr>
          <p:cNvPr id="145411" name="Rectangle 3"/>
          <p:cNvSpPr>
            <a:spLocks noGrp="1" noChangeArrowheads="1"/>
          </p:cNvSpPr>
          <p:nvPr>
            <p:ph type="body" idx="1"/>
          </p:nvPr>
        </p:nvSpPr>
        <p:spPr>
          <a:xfrm>
            <a:off x="381000" y="1752600"/>
            <a:ext cx="8305800" cy="3886200"/>
          </a:xfrm>
        </p:spPr>
        <p:txBody>
          <a:bodyPr>
            <a:noAutofit/>
          </a:bodyPr>
          <a:lstStyle/>
          <a:p>
            <a:pPr eaLnBrk="1" hangingPunct="1">
              <a:lnSpc>
                <a:spcPct val="80000"/>
              </a:lnSpc>
              <a:defRPr/>
            </a:pPr>
            <a:r>
              <a:rPr lang="en-US" altLang="en-US" sz="2400" dirty="0" smtClean="0"/>
              <a:t>Program targets individuals, diagnosed with mental illness or chronic substance abuse, who cycle through the homeless service and corrections systems </a:t>
            </a:r>
          </a:p>
          <a:p>
            <a:pPr eaLnBrk="1" hangingPunct="1">
              <a:lnSpc>
                <a:spcPct val="80000"/>
              </a:lnSpc>
              <a:defRPr/>
            </a:pPr>
            <a:r>
              <a:rPr lang="en-US" altLang="en-US" sz="2400" dirty="0" smtClean="0"/>
              <a:t>Data is matched from Department of Correction and Homeless Management Information System (HMIS) to identify individuals who cycle repeatedly in and out of correctional settings and emergency shelter system </a:t>
            </a:r>
          </a:p>
          <a:p>
            <a:pPr eaLnBrk="1" hangingPunct="1">
              <a:lnSpc>
                <a:spcPct val="80000"/>
              </a:lnSpc>
              <a:defRPr/>
            </a:pPr>
            <a:r>
              <a:rPr lang="en-US" altLang="en-US" sz="2400" dirty="0" smtClean="0"/>
              <a:t>Started as 30 unit pilot in 3 areas of the state, has grown to 190 units in New Haven, Bridgeport, Hartford and New London County</a:t>
            </a:r>
          </a:p>
          <a:p>
            <a:pPr eaLnBrk="1" hangingPunct="1">
              <a:lnSpc>
                <a:spcPct val="80000"/>
              </a:lnSpc>
              <a:defRPr/>
            </a:pPr>
            <a:r>
              <a:rPr lang="en-US" altLang="en-US" sz="2400" dirty="0" smtClean="0"/>
              <a:t>Housing subsidies provided by Housing Authority of New Haven, Bridgeport Housing Authority and the Department of Housing</a:t>
            </a:r>
          </a:p>
        </p:txBody>
      </p:sp>
    </p:spTree>
    <p:extLst>
      <p:ext uri="{BB962C8B-B14F-4D97-AF65-F5344CB8AC3E}">
        <p14:creationId xmlns:p14="http://schemas.microsoft.com/office/powerpoint/2010/main" val="2354155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5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5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5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 Collaborative on Re-Entry</a:t>
            </a:r>
            <a:endParaRPr lang="en-US" dirty="0"/>
          </a:p>
        </p:txBody>
      </p:sp>
      <p:sp>
        <p:nvSpPr>
          <p:cNvPr id="3" name="Content Placeholder 2"/>
          <p:cNvSpPr>
            <a:spLocks noGrp="1"/>
          </p:cNvSpPr>
          <p:nvPr>
            <p:ph idx="1"/>
          </p:nvPr>
        </p:nvSpPr>
        <p:spPr/>
        <p:txBody>
          <a:bodyPr>
            <a:normAutofit/>
          </a:bodyPr>
          <a:lstStyle/>
          <a:p>
            <a:pPr marL="457200" lvl="1" indent="0">
              <a:lnSpc>
                <a:spcPct val="150000"/>
              </a:lnSpc>
              <a:buNone/>
            </a:pPr>
            <a:r>
              <a:rPr lang="en-US" sz="2400" dirty="0" smtClean="0"/>
              <a:t>Outcomes:</a:t>
            </a:r>
          </a:p>
          <a:p>
            <a:pPr lvl="1">
              <a:lnSpc>
                <a:spcPct val="150000"/>
              </a:lnSpc>
              <a:buFont typeface="Arial" panose="020B0604020202020204" pitchFamily="34" charset="0"/>
              <a:buChar char="•"/>
            </a:pPr>
            <a:r>
              <a:rPr lang="en-US" sz="2400" dirty="0" smtClean="0"/>
              <a:t>114 </a:t>
            </a:r>
            <a:r>
              <a:rPr lang="en-US" sz="2400" dirty="0"/>
              <a:t>individuals housed to </a:t>
            </a:r>
            <a:r>
              <a:rPr lang="en-US" sz="2400" dirty="0" smtClean="0"/>
              <a:t>date</a:t>
            </a:r>
          </a:p>
          <a:p>
            <a:pPr lvl="1">
              <a:lnSpc>
                <a:spcPct val="150000"/>
              </a:lnSpc>
              <a:buFont typeface="Arial" panose="020B0604020202020204" pitchFamily="34" charset="0"/>
              <a:buChar char="•"/>
            </a:pPr>
            <a:r>
              <a:rPr lang="en-US" sz="2400" dirty="0" smtClean="0"/>
              <a:t>90 </a:t>
            </a:r>
            <a:r>
              <a:rPr lang="en-US" sz="2400" dirty="0"/>
              <a:t>additional slots added in October 2015 for a total of 190 </a:t>
            </a:r>
            <a:r>
              <a:rPr lang="en-US" sz="2400" dirty="0" smtClean="0"/>
              <a:t>units</a:t>
            </a:r>
          </a:p>
          <a:p>
            <a:pPr lvl="1">
              <a:lnSpc>
                <a:spcPct val="150000"/>
              </a:lnSpc>
              <a:buFont typeface="Arial" panose="020B0604020202020204" pitchFamily="34" charset="0"/>
              <a:buChar char="•"/>
            </a:pPr>
            <a:r>
              <a:rPr lang="en-US" sz="2400" dirty="0" smtClean="0"/>
              <a:t>Improvements in </a:t>
            </a:r>
            <a:r>
              <a:rPr lang="en-US" sz="2400" dirty="0"/>
              <a:t>housing status, living satisfaction, substance use, jail days, and ER/Hospital use (2013 study N=101)</a:t>
            </a:r>
          </a:p>
          <a:p>
            <a:pPr marL="0" indent="0">
              <a:buNone/>
            </a:pPr>
            <a:endParaRPr lang="en-US" dirty="0"/>
          </a:p>
        </p:txBody>
      </p:sp>
    </p:spTree>
    <p:extLst>
      <p:ext uri="{BB962C8B-B14F-4D97-AF65-F5344CB8AC3E}">
        <p14:creationId xmlns:p14="http://schemas.microsoft.com/office/powerpoint/2010/main" val="261355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b="1" dirty="0" smtClean="0"/>
              <a:t>Solution 2: Social Innovation Fund (SIF) </a:t>
            </a:r>
            <a:endParaRPr lang="en-US" sz="3200" b="1" dirty="0"/>
          </a:p>
        </p:txBody>
      </p:sp>
      <p:sp>
        <p:nvSpPr>
          <p:cNvPr id="5" name="Content Placeholder 4"/>
          <p:cNvSpPr>
            <a:spLocks noGrp="1"/>
          </p:cNvSpPr>
          <p:nvPr>
            <p:ph idx="1"/>
          </p:nvPr>
        </p:nvSpPr>
        <p:spPr/>
        <p:txBody>
          <a:bodyPr>
            <a:noAutofit/>
          </a:bodyPr>
          <a:lstStyle/>
          <a:p>
            <a:r>
              <a:rPr lang="en-US" sz="2000" dirty="0" smtClean="0"/>
              <a:t>Frequent </a:t>
            </a:r>
            <a:r>
              <a:rPr lang="en-US" sz="2000" dirty="0"/>
              <a:t>users of Medicaid Services and Homeless Services – determined by a data match, 160 at four sites.</a:t>
            </a:r>
          </a:p>
          <a:p>
            <a:r>
              <a:rPr lang="en-US" sz="2000" dirty="0" smtClean="0"/>
              <a:t>Employs patient navigators who assists individuals in obtaining primary care and specialty care services and offers a rental assistance subsidy.</a:t>
            </a:r>
          </a:p>
          <a:p>
            <a:r>
              <a:rPr lang="en-US" sz="2000" dirty="0" smtClean="0"/>
              <a:t>Majority </a:t>
            </a:r>
            <a:r>
              <a:rPr lang="en-US" sz="2000" dirty="0"/>
              <a:t>of SIF clients served in Connecticut -- around 92%-- have at least one mental health or substance use condition. In fact, 66% of the population have mental health, substance use, AND chronic health conditions. </a:t>
            </a:r>
            <a:endParaRPr lang="en-US" sz="2000" dirty="0" smtClean="0"/>
          </a:p>
          <a:p>
            <a:r>
              <a:rPr lang="en-US" sz="2000" dirty="0" smtClean="0"/>
              <a:t>Project </a:t>
            </a:r>
            <a:r>
              <a:rPr lang="en-US" sz="2000" dirty="0"/>
              <a:t>staff also provide case management, benefits management and rep payee services.</a:t>
            </a:r>
          </a:p>
          <a:p>
            <a:pPr lvl="0"/>
            <a:r>
              <a:rPr lang="en-US" sz="2000" dirty="0" smtClean="0"/>
              <a:t>Original program did not pay for case management services.  In FY 2015 DMHAS started to fund each agency approximately $7,500.00 per year/per client to augment services.</a:t>
            </a:r>
          </a:p>
          <a:p>
            <a:endParaRPr lang="en-US" sz="2000" dirty="0" smtClean="0"/>
          </a:p>
        </p:txBody>
      </p:sp>
    </p:spTree>
    <p:extLst>
      <p:ext uri="{BB962C8B-B14F-4D97-AF65-F5344CB8AC3E}">
        <p14:creationId xmlns:p14="http://schemas.microsoft.com/office/powerpoint/2010/main" val="42694968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b="1" dirty="0" smtClean="0"/>
              <a:t>Social Innovation Fund (SIF)</a:t>
            </a:r>
            <a:br>
              <a:rPr lang="en-US" sz="3200" b="1" dirty="0" smtClean="0"/>
            </a:br>
            <a:endParaRPr lang="en-US" sz="1800" b="1" dirty="0"/>
          </a:p>
        </p:txBody>
      </p:sp>
      <p:sp>
        <p:nvSpPr>
          <p:cNvPr id="5" name="Content Placeholder 4"/>
          <p:cNvSpPr>
            <a:spLocks noGrp="1"/>
          </p:cNvSpPr>
          <p:nvPr>
            <p:ph idx="1"/>
          </p:nvPr>
        </p:nvSpPr>
        <p:spPr>
          <a:xfrm>
            <a:off x="457200" y="1600200"/>
            <a:ext cx="8229600" cy="4525963"/>
          </a:xfrm>
        </p:spPr>
        <p:txBody>
          <a:bodyPr>
            <a:normAutofit fontScale="55000" lnSpcReduction="20000"/>
          </a:bodyPr>
          <a:lstStyle/>
          <a:p>
            <a:pPr marL="0" indent="0">
              <a:buNone/>
            </a:pPr>
            <a:r>
              <a:rPr lang="en-US" sz="4800" b="1" dirty="0" smtClean="0"/>
              <a:t>Outcomes:</a:t>
            </a:r>
            <a:endParaRPr lang="en-US" sz="4600" dirty="0" smtClean="0">
              <a:effectLst/>
            </a:endParaRPr>
          </a:p>
          <a:p>
            <a:r>
              <a:rPr lang="en-US" sz="4600" dirty="0" smtClean="0">
                <a:effectLst/>
              </a:rPr>
              <a:t>92% housing retention rate.</a:t>
            </a:r>
          </a:p>
          <a:p>
            <a:r>
              <a:rPr lang="en-US" sz="4600" dirty="0" smtClean="0">
                <a:effectLst/>
              </a:rPr>
              <a:t>90% have an active connection </a:t>
            </a:r>
            <a:r>
              <a:rPr lang="en-US" sz="4600" dirty="0" smtClean="0"/>
              <a:t>to a </a:t>
            </a:r>
            <a:r>
              <a:rPr lang="en-US" sz="4600" dirty="0" smtClean="0">
                <a:effectLst/>
              </a:rPr>
              <a:t>primary health care provider.</a:t>
            </a:r>
          </a:p>
          <a:p>
            <a:r>
              <a:rPr lang="en-US" sz="4600" dirty="0" smtClean="0">
                <a:effectLst/>
              </a:rPr>
              <a:t>91% are actively connected to behavioral health care.</a:t>
            </a:r>
          </a:p>
          <a:p>
            <a:r>
              <a:rPr lang="en-US" sz="4600" dirty="0" smtClean="0">
                <a:effectLst/>
              </a:rPr>
              <a:t>89% are connected to specialty care.</a:t>
            </a:r>
          </a:p>
          <a:p>
            <a:r>
              <a:rPr lang="en-US" sz="4600" dirty="0" smtClean="0">
                <a:effectLst/>
              </a:rPr>
              <a:t>Decreased use of Hospital emergency department as main source of care.</a:t>
            </a:r>
          </a:p>
          <a:p>
            <a:r>
              <a:rPr lang="en-US" sz="4600" dirty="0" smtClean="0">
                <a:effectLst/>
              </a:rPr>
              <a:t>Overnight hospitalizations dropped from 8.5 to 2.7 in the 12 months post supportive housing placements.</a:t>
            </a:r>
          </a:p>
          <a:p>
            <a:r>
              <a:rPr lang="en-US" sz="4600" dirty="0" smtClean="0">
                <a:effectLst/>
              </a:rPr>
              <a:t>Emergency department visits decreased from 13 to 5 in the 12 months post supportive housing.</a:t>
            </a:r>
          </a:p>
          <a:p>
            <a:pPr marL="0" indent="0">
              <a:buNone/>
            </a:pPr>
            <a:endParaRPr lang="en-US" sz="2900" baseline="30000" dirty="0" smtClean="0"/>
          </a:p>
        </p:txBody>
      </p:sp>
    </p:spTree>
    <p:extLst>
      <p:ext uri="{BB962C8B-B14F-4D97-AF65-F5344CB8AC3E}">
        <p14:creationId xmlns:p14="http://schemas.microsoft.com/office/powerpoint/2010/main" val="1625907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C000"/>
                </a:solidFill>
              </a:rPr>
              <a:t>QUESTIONS</a:t>
            </a:r>
            <a:endParaRPr lang="en-US" b="1" dirty="0">
              <a:solidFill>
                <a:srgbClr val="FFC000"/>
              </a:solidFill>
            </a:endParaRPr>
          </a:p>
        </p:txBody>
      </p:sp>
    </p:spTree>
    <p:extLst>
      <p:ext uri="{BB962C8B-B14F-4D97-AF65-F5344CB8AC3E}">
        <p14:creationId xmlns:p14="http://schemas.microsoft.com/office/powerpoint/2010/main" val="27166366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228600"/>
            <a:ext cx="7848600" cy="1143000"/>
          </a:xfrm>
        </p:spPr>
        <p:txBody>
          <a:bodyPr>
            <a:normAutofit/>
          </a:bodyPr>
          <a:lstStyle/>
          <a:p>
            <a:pPr eaLnBrk="1" hangingPunct="1">
              <a:defRPr/>
            </a:pPr>
            <a:r>
              <a:rPr lang="en-US" altLang="en-US" sz="4000" dirty="0" smtClean="0"/>
              <a:t>DMHAS Overview</a:t>
            </a:r>
            <a:endParaRPr lang="en-US" altLang="en-US" sz="4000" i="1" dirty="0" smtClean="0">
              <a:solidFill>
                <a:schemeClr val="hlink"/>
              </a:solidFill>
            </a:endParaRPr>
          </a:p>
        </p:txBody>
      </p:sp>
      <p:sp>
        <p:nvSpPr>
          <p:cNvPr id="8195" name="Rectangle 3"/>
          <p:cNvSpPr>
            <a:spLocks noGrp="1" noChangeArrowheads="1"/>
          </p:cNvSpPr>
          <p:nvPr>
            <p:ph type="body" idx="1"/>
          </p:nvPr>
        </p:nvSpPr>
        <p:spPr>
          <a:xfrm>
            <a:off x="320040" y="1813560"/>
            <a:ext cx="8839200" cy="3749040"/>
          </a:xfrm>
        </p:spPr>
        <p:txBody>
          <a:bodyPr>
            <a:normAutofit/>
          </a:bodyPr>
          <a:lstStyle/>
          <a:p>
            <a:pPr eaLnBrk="1" hangingPunct="1">
              <a:lnSpc>
                <a:spcPct val="90000"/>
              </a:lnSpc>
              <a:spcAft>
                <a:spcPts val="600"/>
              </a:spcAft>
              <a:defRPr/>
            </a:pPr>
            <a:r>
              <a:rPr lang="en-US" altLang="en-US" sz="2600" dirty="0" smtClean="0"/>
              <a:t>Lead state agency for substance abuse and mental health services</a:t>
            </a:r>
          </a:p>
          <a:p>
            <a:pPr eaLnBrk="1" hangingPunct="1">
              <a:lnSpc>
                <a:spcPct val="90000"/>
              </a:lnSpc>
              <a:spcAft>
                <a:spcPts val="600"/>
              </a:spcAft>
              <a:defRPr/>
            </a:pPr>
            <a:r>
              <a:rPr lang="en-US" altLang="en-US" sz="2600" dirty="0" smtClean="0"/>
              <a:t>110,000 adults served annually by DMHAS system of care</a:t>
            </a:r>
          </a:p>
          <a:p>
            <a:pPr eaLnBrk="1" hangingPunct="1">
              <a:lnSpc>
                <a:spcPct val="90000"/>
              </a:lnSpc>
              <a:defRPr/>
            </a:pPr>
            <a:r>
              <a:rPr lang="en-US" altLang="en-US" sz="2600" dirty="0" smtClean="0"/>
              <a:t>One State hospital and 7 State-operated Local Mental Health Authorities; 3 with inpatient programs</a:t>
            </a:r>
          </a:p>
          <a:p>
            <a:pPr eaLnBrk="1" hangingPunct="1">
              <a:lnSpc>
                <a:spcPct val="90000"/>
              </a:lnSpc>
              <a:defRPr/>
            </a:pPr>
            <a:r>
              <a:rPr lang="en-US" altLang="en-US" sz="2600" dirty="0" smtClean="0"/>
              <a:t>160 non-profit agencies serve individuals with substance use and mental health services</a:t>
            </a:r>
          </a:p>
          <a:p>
            <a:pPr eaLnBrk="1" hangingPunct="1">
              <a:lnSpc>
                <a:spcPct val="90000"/>
              </a:lnSpc>
              <a:defRPr/>
            </a:pPr>
            <a:r>
              <a:rPr lang="en-US" altLang="en-US" sz="2600" dirty="0" smtClean="0"/>
              <a:t>Treatment, Recovery Support and Prevention</a:t>
            </a:r>
          </a:p>
        </p:txBody>
      </p:sp>
    </p:spTree>
    <p:extLst>
      <p:ext uri="{BB962C8B-B14F-4D97-AF65-F5344CB8AC3E}">
        <p14:creationId xmlns:p14="http://schemas.microsoft.com/office/powerpoint/2010/main" val="4121431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dissolve">
                                      <p:cBhvr>
                                        <p:cTn id="7" dur="5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nimBg="1" autoUpdateAnimBg="0"/>
      <p:bldP spid="819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2971800"/>
          </a:xfrm>
        </p:spPr>
        <p:txBody>
          <a:bodyPr>
            <a:noAutofit/>
          </a:bodyPr>
          <a:lstStyle/>
          <a:p>
            <a:pPr marL="457200" indent="-457200">
              <a:buFont typeface="+mj-lt"/>
              <a:buAutoNum type="arabicPeriod"/>
            </a:pPr>
            <a:r>
              <a:rPr lang="en-US" sz="2800" dirty="0" smtClean="0"/>
              <a:t>Emergency Department and Inpatient Utilization</a:t>
            </a:r>
          </a:p>
          <a:p>
            <a:pPr marL="457200" indent="-457200">
              <a:buFont typeface="+mj-lt"/>
              <a:buAutoNum type="arabicPeriod"/>
            </a:pPr>
            <a:r>
              <a:rPr lang="en-US" sz="2800" dirty="0" smtClean="0"/>
              <a:t>Skilled Nursing Facility (SNF) Care for Mental Health Clients</a:t>
            </a:r>
            <a:endParaRPr lang="en-US" sz="2800" dirty="0"/>
          </a:p>
          <a:p>
            <a:pPr marL="457200" indent="-457200">
              <a:buFont typeface="+mj-lt"/>
              <a:buAutoNum type="arabicPeriod"/>
            </a:pPr>
            <a:r>
              <a:rPr lang="en-US" sz="2800" dirty="0" smtClean="0"/>
              <a:t>Intersection of Homelessness and Behavioral Health</a:t>
            </a:r>
            <a:endParaRPr lang="en-US" sz="2800" dirty="0"/>
          </a:p>
          <a:p>
            <a:pPr marL="0" indent="0">
              <a:buNone/>
            </a:pPr>
            <a:r>
              <a:rPr lang="en-US" sz="2800" dirty="0"/>
              <a:t> </a:t>
            </a:r>
          </a:p>
        </p:txBody>
      </p:sp>
      <p:sp>
        <p:nvSpPr>
          <p:cNvPr id="4" name="Title 3"/>
          <p:cNvSpPr>
            <a:spLocks noGrp="1"/>
          </p:cNvSpPr>
          <p:nvPr>
            <p:ph type="title"/>
          </p:nvPr>
        </p:nvSpPr>
        <p:spPr/>
        <p:txBody>
          <a:bodyPr>
            <a:normAutofit/>
          </a:bodyPr>
          <a:lstStyle/>
          <a:p>
            <a:r>
              <a:rPr lang="en-US" sz="4000" dirty="0" smtClean="0"/>
              <a:t>Examples of Cost Drivers</a:t>
            </a:r>
            <a:endParaRPr lang="en-US" sz="4000" dirty="0"/>
          </a:p>
        </p:txBody>
      </p:sp>
    </p:spTree>
    <p:extLst>
      <p:ext uri="{BB962C8B-B14F-4D97-AF65-F5344CB8AC3E}">
        <p14:creationId xmlns:p14="http://schemas.microsoft.com/office/powerpoint/2010/main" val="2434622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199"/>
            <a:ext cx="8229600" cy="2362201"/>
          </a:xfrm>
        </p:spPr>
        <p:txBody>
          <a:bodyPr>
            <a:normAutofit/>
          </a:bodyPr>
          <a:lstStyle/>
          <a:p>
            <a:pPr marL="0" indent="0" algn="ctr">
              <a:buNone/>
            </a:pPr>
            <a:r>
              <a:rPr lang="en-US" sz="4400" dirty="0" smtClean="0"/>
              <a:t>Emergency </a:t>
            </a:r>
            <a:r>
              <a:rPr lang="en-US" sz="4400" dirty="0"/>
              <a:t>Department and Inpatient Utilization</a:t>
            </a:r>
          </a:p>
        </p:txBody>
      </p:sp>
      <p:sp>
        <p:nvSpPr>
          <p:cNvPr id="5" name="Title 3"/>
          <p:cNvSpPr>
            <a:spLocks noGrp="1"/>
          </p:cNvSpPr>
          <p:nvPr>
            <p:ph type="title"/>
          </p:nvPr>
        </p:nvSpPr>
        <p:spPr>
          <a:xfrm>
            <a:off x="457200" y="457200"/>
            <a:ext cx="8229600" cy="1143000"/>
          </a:xfrm>
        </p:spPr>
        <p:txBody>
          <a:bodyPr>
            <a:normAutofit/>
          </a:bodyPr>
          <a:lstStyle/>
          <a:p>
            <a:r>
              <a:rPr lang="en-US" sz="4000" dirty="0" smtClean="0"/>
              <a:t>Example 1: Cost Driver</a:t>
            </a:r>
            <a:endParaRPr lang="en-US" sz="4000" dirty="0"/>
          </a:p>
        </p:txBody>
      </p:sp>
    </p:spTree>
    <p:extLst>
      <p:ext uri="{BB962C8B-B14F-4D97-AF65-F5344CB8AC3E}">
        <p14:creationId xmlns:p14="http://schemas.microsoft.com/office/powerpoint/2010/main" val="22604702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610600" cy="4038600"/>
          </a:xfrm>
        </p:spPr>
        <p:txBody>
          <a:bodyPr>
            <a:noAutofit/>
          </a:bodyPr>
          <a:lstStyle/>
          <a:p>
            <a:pPr lvl="0"/>
            <a:r>
              <a:rPr lang="en-US" sz="2400" dirty="0" smtClean="0">
                <a:solidFill>
                  <a:prstClr val="black"/>
                </a:solidFill>
              </a:rPr>
              <a:t>Partner </a:t>
            </a:r>
            <a:r>
              <a:rPr lang="en-US" sz="2400" dirty="0">
                <a:solidFill>
                  <a:prstClr val="black"/>
                </a:solidFill>
              </a:rPr>
              <a:t>with 5 high volume Hospital E.D.s (Bristol, Hartford, St. Francis, William Backus and Yale); and Implement Intensive Care Management &amp; Peer Interventions </a:t>
            </a:r>
            <a:r>
              <a:rPr lang="en-US" sz="2400" dirty="0" smtClean="0">
                <a:solidFill>
                  <a:prstClr val="black"/>
                </a:solidFill>
              </a:rPr>
              <a:t>to </a:t>
            </a:r>
            <a:r>
              <a:rPr lang="en-US" sz="2400" u="sng" dirty="0" smtClean="0">
                <a:solidFill>
                  <a:prstClr val="black"/>
                </a:solidFill>
              </a:rPr>
              <a:t>improve connections to care</a:t>
            </a:r>
            <a:r>
              <a:rPr lang="en-US" sz="2400" dirty="0" smtClean="0">
                <a:solidFill>
                  <a:prstClr val="black"/>
                </a:solidFill>
              </a:rPr>
              <a:t>, </a:t>
            </a:r>
            <a:r>
              <a:rPr lang="en-US" sz="2400" u="sng" dirty="0" smtClean="0">
                <a:solidFill>
                  <a:prstClr val="black"/>
                </a:solidFill>
              </a:rPr>
              <a:t>reduce unnecessary ED use</a:t>
            </a:r>
            <a:r>
              <a:rPr lang="en-US" sz="2400" dirty="0" smtClean="0">
                <a:solidFill>
                  <a:prstClr val="black"/>
                </a:solidFill>
              </a:rPr>
              <a:t>, </a:t>
            </a:r>
            <a:r>
              <a:rPr lang="en-US" sz="2400" u="sng" dirty="0" smtClean="0">
                <a:solidFill>
                  <a:prstClr val="black"/>
                </a:solidFill>
              </a:rPr>
              <a:t>reduce recidivism/readmission</a:t>
            </a:r>
          </a:p>
          <a:p>
            <a:pPr lvl="0"/>
            <a:r>
              <a:rPr lang="en-US" sz="2400" dirty="0" smtClean="0">
                <a:solidFill>
                  <a:prstClr val="black"/>
                </a:solidFill>
              </a:rPr>
              <a:t>Cohort: </a:t>
            </a:r>
            <a:r>
              <a:rPr lang="en-US" sz="2400" dirty="0" smtClean="0"/>
              <a:t>18 </a:t>
            </a:r>
            <a:r>
              <a:rPr lang="en-US" sz="2400" dirty="0"/>
              <a:t>years and </a:t>
            </a:r>
            <a:r>
              <a:rPr lang="en-US" sz="2400" dirty="0" smtClean="0"/>
              <a:t>older, visited </a:t>
            </a:r>
            <a:r>
              <a:rPr lang="en-US" sz="2400" dirty="0"/>
              <a:t>the E.D. 7 or more times in a six month </a:t>
            </a:r>
            <a:r>
              <a:rPr lang="en-US" sz="2400" dirty="0" smtClean="0"/>
              <a:t>period, primary </a:t>
            </a:r>
            <a:r>
              <a:rPr lang="en-US" sz="2400" dirty="0"/>
              <a:t>or secondary behavioral health diagnosis on the </a:t>
            </a:r>
            <a:r>
              <a:rPr lang="en-US" sz="2400" dirty="0" smtClean="0"/>
              <a:t>claim</a:t>
            </a:r>
          </a:p>
          <a:p>
            <a:pPr marL="342900" lvl="1" indent="-342900">
              <a:buFont typeface="Arial" pitchFamily="34" charset="0"/>
              <a:buChar char="•"/>
            </a:pPr>
            <a:r>
              <a:rPr lang="en-US" sz="2400" dirty="0" smtClean="0">
                <a:ea typeface="Times New Roman" panose="02020603050405020304" pitchFamily="18" charset="0"/>
                <a:cs typeface="Times New Roman" panose="02020603050405020304" pitchFamily="18" charset="0"/>
              </a:rPr>
              <a:t>A </a:t>
            </a:r>
            <a:r>
              <a:rPr lang="en-US" sz="2400" dirty="0">
                <a:ea typeface="Times New Roman" panose="02020603050405020304" pitchFamily="18" charset="0"/>
                <a:cs typeface="Times New Roman" panose="02020603050405020304" pitchFamily="18" charset="0"/>
              </a:rPr>
              <a:t>total of </a:t>
            </a:r>
            <a:r>
              <a:rPr lang="en-US" sz="2400" b="1" dirty="0">
                <a:ea typeface="Times New Roman" panose="02020603050405020304" pitchFamily="18" charset="0"/>
                <a:cs typeface="Times New Roman" panose="02020603050405020304" pitchFamily="18" charset="0"/>
              </a:rPr>
              <a:t>23,357</a:t>
            </a:r>
            <a:r>
              <a:rPr lang="en-US" sz="2400" dirty="0">
                <a:ea typeface="Times New Roman" panose="02020603050405020304" pitchFamily="18" charset="0"/>
                <a:cs typeface="Times New Roman" panose="02020603050405020304" pitchFamily="18" charset="0"/>
              </a:rPr>
              <a:t> Adult Medicaid members (approximately 5% of the total Adult Medicaid population excluding those with Dual Eligibility) had at least one Behavioral Health ED  (BH ED) visit between 1/1/14 and 6/30/14</a:t>
            </a:r>
          </a:p>
          <a:p>
            <a:pPr marL="0" indent="0">
              <a:buNone/>
            </a:pPr>
            <a:endParaRPr lang="en-US" sz="2400" dirty="0">
              <a:solidFill>
                <a:prstClr val="black"/>
              </a:solidFill>
            </a:endParaRPr>
          </a:p>
          <a:p>
            <a:endParaRPr lang="en-US" sz="2400" dirty="0" smtClean="0"/>
          </a:p>
          <a:p>
            <a:endParaRPr lang="en-US" sz="2400" dirty="0"/>
          </a:p>
          <a:p>
            <a:pPr marL="0" indent="0">
              <a:buNone/>
            </a:pPr>
            <a:r>
              <a:rPr lang="en-US" sz="2400" dirty="0"/>
              <a:t> </a:t>
            </a:r>
          </a:p>
        </p:txBody>
      </p:sp>
      <p:sp>
        <p:nvSpPr>
          <p:cNvPr id="4" name="Title 3"/>
          <p:cNvSpPr>
            <a:spLocks noGrp="1"/>
          </p:cNvSpPr>
          <p:nvPr>
            <p:ph type="title"/>
          </p:nvPr>
        </p:nvSpPr>
        <p:spPr>
          <a:xfrm>
            <a:off x="381000" y="304800"/>
            <a:ext cx="8229600" cy="1143000"/>
          </a:xfrm>
        </p:spPr>
        <p:txBody>
          <a:bodyPr>
            <a:noAutofit/>
          </a:bodyPr>
          <a:lstStyle/>
          <a:p>
            <a:r>
              <a:rPr lang="en-US" sz="3200" dirty="0"/>
              <a:t>Solution 1:  </a:t>
            </a:r>
            <a:r>
              <a:rPr lang="en-US" sz="3200" dirty="0" smtClean="0"/>
              <a:t>Emergency Department </a:t>
            </a:r>
            <a:r>
              <a:rPr lang="en-US" sz="3200" dirty="0"/>
              <a:t>Adult Frequent Visitors  (an initiative of the CTBHP</a:t>
            </a:r>
            <a:r>
              <a:rPr lang="en-US" sz="3200" dirty="0" smtClean="0"/>
              <a:t>)</a:t>
            </a:r>
            <a:endParaRPr lang="en-US" sz="3200" dirty="0"/>
          </a:p>
        </p:txBody>
      </p:sp>
    </p:spTree>
    <p:extLst>
      <p:ext uri="{BB962C8B-B14F-4D97-AF65-F5344CB8AC3E}">
        <p14:creationId xmlns:p14="http://schemas.microsoft.com/office/powerpoint/2010/main" val="1326598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1965619182"/>
              </p:ext>
            </p:extLst>
          </p:nvPr>
        </p:nvGraphicFramePr>
        <p:xfrm>
          <a:off x="457200" y="1152525"/>
          <a:ext cx="8229600" cy="5003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p:cNvSpPr txBox="1">
            <a:spLocks/>
          </p:cNvSpPr>
          <p:nvPr/>
        </p:nvSpPr>
        <p:spPr>
          <a:xfrm>
            <a:off x="76200" y="76200"/>
            <a:ext cx="9067800" cy="990600"/>
          </a:xfrm>
          <a:prstGeom prst="rect">
            <a:avLst/>
          </a:prstGeom>
          <a:solidFill>
            <a:schemeClr val="tx2">
              <a:lumMod val="75000"/>
            </a:schemeClr>
          </a:solidFill>
        </p:spPr>
        <p:txBody>
          <a:bodyPr vert="horz" lIns="91440" tIns="45720" rIns="91440" bIns="45720" rtlCol="0" anchor="ctr">
            <a:normAutofit fontScale="92500" lnSpcReduction="10000"/>
          </a:bodyPr>
          <a:lstStyle>
            <a:lvl1pPr algn="ctr" defTabSz="914400" rtl="0" eaLnBrk="1" latinLnBrk="0" hangingPunct="1">
              <a:lnSpc>
                <a:spcPct val="90000"/>
              </a:lnSpc>
              <a:spcBef>
                <a:spcPct val="0"/>
              </a:spcBef>
              <a:buNone/>
              <a:defRPr sz="2293" kern="1200" baseline="0">
                <a:solidFill>
                  <a:srgbClr val="FFFFFF"/>
                </a:solidFill>
                <a:latin typeface="+mj-lt"/>
                <a:ea typeface="+mj-ea"/>
                <a:cs typeface="+mj-cs"/>
              </a:defRPr>
            </a:lvl1pPr>
          </a:lstStyle>
          <a:p>
            <a:r>
              <a:rPr lang="en-US" sz="3600" dirty="0" smtClean="0"/>
              <a:t>Estimated Costs Associated with Emergency Department Frequent Visitors</a:t>
            </a:r>
            <a:endParaRPr lang="en-US" sz="3600" dirty="0"/>
          </a:p>
        </p:txBody>
      </p:sp>
    </p:spTree>
    <p:extLst>
      <p:ext uri="{BB962C8B-B14F-4D97-AF65-F5344CB8AC3E}">
        <p14:creationId xmlns:p14="http://schemas.microsoft.com/office/powerpoint/2010/main" val="18689985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28760" cy="1066800"/>
          </a:xfrm>
        </p:spPr>
        <p:txBody>
          <a:bodyPr>
            <a:normAutofit/>
          </a:bodyPr>
          <a:lstStyle/>
          <a:p>
            <a:pPr algn="ctr"/>
            <a:r>
              <a:rPr lang="en-US" sz="3200" b="1" spc="53" dirty="0" smtClean="0">
                <a:solidFill>
                  <a:prstClr val="white"/>
                </a:solidFill>
                <a:latin typeface="Calibri" panose="020F0502020204030204"/>
                <a:cs typeface="Century Gothic "/>
              </a:rPr>
              <a:t>Interventions with Emergency Department Visitors</a:t>
            </a:r>
            <a:endParaRPr lang="en-US" sz="3200" dirty="0"/>
          </a:p>
        </p:txBody>
      </p:sp>
      <p:sp>
        <p:nvSpPr>
          <p:cNvPr id="4" name="Content Placeholder 3"/>
          <p:cNvSpPr>
            <a:spLocks noGrp="1"/>
          </p:cNvSpPr>
          <p:nvPr>
            <p:ph idx="1"/>
          </p:nvPr>
        </p:nvSpPr>
        <p:spPr>
          <a:xfrm>
            <a:off x="457200" y="1295400"/>
            <a:ext cx="8153400" cy="5003606"/>
          </a:xfrm>
        </p:spPr>
        <p:txBody>
          <a:bodyPr>
            <a:noAutofit/>
          </a:bodyPr>
          <a:lstStyle/>
          <a:p>
            <a:r>
              <a:rPr lang="en-US" sz="2400" dirty="0"/>
              <a:t>Principles of Wellness Recovery Action Planning (WRAP) &amp; Motivational Interviewing used to engage and </a:t>
            </a:r>
            <a:r>
              <a:rPr lang="en-US" sz="2400" dirty="0" smtClean="0"/>
              <a:t>motivate;</a:t>
            </a:r>
          </a:p>
          <a:p>
            <a:r>
              <a:rPr lang="en-US" sz="2400" dirty="0" smtClean="0"/>
              <a:t>Work </a:t>
            </a:r>
            <a:r>
              <a:rPr lang="en-US" sz="2400" dirty="0"/>
              <a:t>with members to assess unmet needs that result in unnecessary E.D. </a:t>
            </a:r>
            <a:r>
              <a:rPr lang="en-US" sz="2400" dirty="0" smtClean="0"/>
              <a:t>visits/readmissions;</a:t>
            </a:r>
          </a:p>
          <a:p>
            <a:r>
              <a:rPr lang="en-US" sz="2400" dirty="0" smtClean="0"/>
              <a:t>Development </a:t>
            </a:r>
            <a:r>
              <a:rPr lang="en-US" sz="2400" dirty="0"/>
              <a:t>of member centric wellness and recovery goals that include connection </a:t>
            </a:r>
            <a:r>
              <a:rPr lang="en-US" sz="2400" dirty="0" smtClean="0"/>
              <a:t>to/engagement with </a:t>
            </a:r>
            <a:r>
              <a:rPr lang="en-US" sz="2400" dirty="0"/>
              <a:t>community providers, resources and non-traditional supports (CCAR; AU; Journey Home</a:t>
            </a:r>
            <a:r>
              <a:rPr lang="en-US" sz="2400" dirty="0" smtClean="0"/>
              <a:t>);</a:t>
            </a:r>
          </a:p>
          <a:p>
            <a:r>
              <a:rPr lang="en-US" sz="2400" dirty="0" smtClean="0"/>
              <a:t>Partner </a:t>
            </a:r>
            <a:r>
              <a:rPr lang="en-US" sz="2400" dirty="0"/>
              <a:t>with Medicaid Medical ASO, Advanced Behavioral Health, Inc. to address unmet </a:t>
            </a:r>
            <a:r>
              <a:rPr lang="en-US" sz="2400" dirty="0" smtClean="0"/>
              <a:t>needs.</a:t>
            </a:r>
            <a:endParaRPr lang="en-US" sz="2400" dirty="0"/>
          </a:p>
        </p:txBody>
      </p:sp>
    </p:spTree>
    <p:extLst>
      <p:ext uri="{BB962C8B-B14F-4D97-AF65-F5344CB8AC3E}">
        <p14:creationId xmlns:p14="http://schemas.microsoft.com/office/powerpoint/2010/main" val="32583796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038600"/>
          </a:xfrm>
        </p:spPr>
        <p:txBody>
          <a:bodyPr>
            <a:noAutofit/>
          </a:bodyPr>
          <a:lstStyle/>
          <a:p>
            <a:pPr marL="0" indent="0">
              <a:buNone/>
            </a:pPr>
            <a:endParaRPr lang="en-US" sz="3600" dirty="0">
              <a:solidFill>
                <a:prstClr val="black"/>
              </a:solidFill>
            </a:endParaRPr>
          </a:p>
          <a:p>
            <a:endParaRPr lang="en-US" sz="3600" dirty="0" smtClean="0"/>
          </a:p>
          <a:p>
            <a:endParaRPr lang="en-US" sz="3600" dirty="0"/>
          </a:p>
          <a:p>
            <a:pPr marL="0" indent="0">
              <a:buNone/>
            </a:pPr>
            <a:r>
              <a:rPr lang="en-US" sz="3600" dirty="0"/>
              <a:t> </a:t>
            </a:r>
          </a:p>
        </p:txBody>
      </p:sp>
      <p:sp>
        <p:nvSpPr>
          <p:cNvPr id="4" name="Title 3"/>
          <p:cNvSpPr>
            <a:spLocks noGrp="1"/>
          </p:cNvSpPr>
          <p:nvPr>
            <p:ph type="title"/>
          </p:nvPr>
        </p:nvSpPr>
        <p:spPr/>
        <p:txBody>
          <a:bodyPr>
            <a:normAutofit/>
          </a:bodyPr>
          <a:lstStyle/>
          <a:p>
            <a:r>
              <a:rPr lang="en-US" sz="4000" dirty="0" smtClean="0"/>
              <a:t>Anticipated Outcomes</a:t>
            </a:r>
            <a:endParaRPr lang="en-US" sz="4000" dirty="0"/>
          </a:p>
        </p:txBody>
      </p:sp>
      <p:sp>
        <p:nvSpPr>
          <p:cNvPr id="5" name="Content Placeholder 2"/>
          <p:cNvSpPr txBox="1">
            <a:spLocks/>
          </p:cNvSpPr>
          <p:nvPr/>
        </p:nvSpPr>
        <p:spPr>
          <a:xfrm>
            <a:off x="609600" y="1676400"/>
            <a:ext cx="8229600" cy="4038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smtClean="0"/>
              <a:t>Increased connect-to-care rates to behavioral health services.</a:t>
            </a:r>
          </a:p>
          <a:p>
            <a:r>
              <a:rPr lang="en-US" sz="2400" dirty="0" smtClean="0"/>
              <a:t>Decrease in 30-day inpatient readmission rates.</a:t>
            </a:r>
          </a:p>
          <a:p>
            <a:r>
              <a:rPr lang="en-US" sz="2400" dirty="0" smtClean="0"/>
              <a:t>Decrease in 90-day inpatient readmission rates.</a:t>
            </a:r>
            <a:endParaRPr lang="en-US" sz="2400" dirty="0"/>
          </a:p>
        </p:txBody>
      </p:sp>
    </p:spTree>
    <p:extLst>
      <p:ext uri="{BB962C8B-B14F-4D97-AF65-F5344CB8AC3E}">
        <p14:creationId xmlns:p14="http://schemas.microsoft.com/office/powerpoint/2010/main" val="3445729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1049</TotalTime>
  <Words>1719</Words>
  <Application>Microsoft Office PowerPoint</Application>
  <PresentationFormat>On-screen Show (4:3)</PresentationFormat>
  <Paragraphs>171</Paragraphs>
  <Slides>24</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Century Gothic </vt:lpstr>
      <vt:lpstr>Times New Roman</vt:lpstr>
      <vt:lpstr>Office Theme</vt:lpstr>
      <vt:lpstr>Health Care Cabinet: Cost Containment Efforts</vt:lpstr>
      <vt:lpstr>Summary of Mission </vt:lpstr>
      <vt:lpstr>DMHAS Overview</vt:lpstr>
      <vt:lpstr>Examples of Cost Drivers</vt:lpstr>
      <vt:lpstr>Example 1: Cost Driver</vt:lpstr>
      <vt:lpstr>Solution 1:  Emergency Department Adult Frequent Visitors  (an initiative of the CTBHP)</vt:lpstr>
      <vt:lpstr>PowerPoint Presentation</vt:lpstr>
      <vt:lpstr>Interventions with Emergency Department Visitors</vt:lpstr>
      <vt:lpstr>Anticipated Outcomes</vt:lpstr>
      <vt:lpstr>Solution 2: DMHAS Behavioral Health Homes</vt:lpstr>
      <vt:lpstr>Behavioral Health Home Goals</vt:lpstr>
      <vt:lpstr>Behavioral Health Homes Cost Savings</vt:lpstr>
      <vt:lpstr>Solution 3: Alternatives to Hospitalization (ATH)</vt:lpstr>
      <vt:lpstr>Alternatives to Hospitalization</vt:lpstr>
      <vt:lpstr>Alternatives to Hospitalization</vt:lpstr>
      <vt:lpstr>Example 2: Cost Driver</vt:lpstr>
      <vt:lpstr>Solution 1: Mental Health Waiver</vt:lpstr>
      <vt:lpstr>PowerPoint Presentation</vt:lpstr>
      <vt:lpstr>Example 3: Cost Driver</vt:lpstr>
      <vt:lpstr>Solution 1: CT Collaborative on Re-Entry (CCR)  (formerly FUSE)</vt:lpstr>
      <vt:lpstr>CT Collaborative on Re-Entry</vt:lpstr>
      <vt:lpstr>Solution 2: Social Innovation Fund (SIF) </vt:lpstr>
      <vt:lpstr>Social Innovation Fund (SIF) </vt:lpstr>
      <vt:lpstr>QUESTIONS</vt:lpstr>
    </vt:vector>
  </TitlesOfParts>
  <Company>DMHAS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Lejardi, Diana</dc:creator>
  <cp:lastModifiedBy>Koss, Sherri</cp:lastModifiedBy>
  <cp:revision>119</cp:revision>
  <cp:lastPrinted>2016-06-13T15:56:38Z</cp:lastPrinted>
  <dcterms:created xsi:type="dcterms:W3CDTF">2016-02-10T19:29:56Z</dcterms:created>
  <dcterms:modified xsi:type="dcterms:W3CDTF">2016-06-14T16:26:45Z</dcterms:modified>
</cp:coreProperties>
</file>