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59" r:id="rId4"/>
    <p:sldId id="263" r:id="rId5"/>
    <p:sldId id="264" r:id="rId6"/>
    <p:sldId id="260" r:id="rId7"/>
    <p:sldId id="261" r:id="rId8"/>
    <p:sldId id="265" r:id="rId9"/>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 Number</a:t>
            </a:r>
            <a:r>
              <a:rPr lang="en-US" baseline="0"/>
              <a:t> </a:t>
            </a:r>
            <a:r>
              <a:rPr lang="en-US"/>
              <a:t>of Youth ED Stuck</a:t>
            </a:r>
          </a:p>
          <a:p>
            <a:pPr>
              <a:defRPr/>
            </a:pPr>
            <a:r>
              <a:rPr lang="en-US" baseline="0"/>
              <a:t>2014 and 2015 </a:t>
            </a:r>
            <a:endParaRPr lang="en-US"/>
          </a:p>
        </c:rich>
      </c:tx>
      <c:overlay val="0"/>
    </c:title>
    <c:autoTitleDeleted val="0"/>
    <c:plotArea>
      <c:layout/>
      <c:lineChart>
        <c:grouping val="standard"/>
        <c:varyColors val="0"/>
        <c:ser>
          <c:idx val="0"/>
          <c:order val="0"/>
          <c:tx>
            <c:strRef>
              <c:f>Graph!$C$1</c:f>
              <c:strCache>
                <c:ptCount val="1"/>
                <c:pt idx="0">
                  <c:v>Non DCF</c:v>
                </c:pt>
              </c:strCache>
            </c:strRef>
          </c:tx>
          <c:marker>
            <c:symbol val="none"/>
          </c:marker>
          <c:dLbls>
            <c:dLbl>
              <c:idx val="24"/>
              <c:dLblPos val="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numRef>
              <c:f>Graph!$A$2:$A$30</c:f>
              <c:numCache>
                <c:formatCode>mmm\-yy</c:formatCode>
                <c:ptCount val="29"/>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pt idx="24">
                  <c:v>42370</c:v>
                </c:pt>
              </c:numCache>
            </c:numRef>
          </c:cat>
          <c:val>
            <c:numRef>
              <c:f>Graph!$C$2:$C$30</c:f>
              <c:numCache>
                <c:formatCode>General</c:formatCode>
                <c:ptCount val="29"/>
                <c:pt idx="0">
                  <c:v>98</c:v>
                </c:pt>
                <c:pt idx="1">
                  <c:v>91</c:v>
                </c:pt>
                <c:pt idx="2">
                  <c:v>114</c:v>
                </c:pt>
                <c:pt idx="3">
                  <c:v>67</c:v>
                </c:pt>
                <c:pt idx="4">
                  <c:v>127</c:v>
                </c:pt>
                <c:pt idx="5">
                  <c:v>57</c:v>
                </c:pt>
                <c:pt idx="6">
                  <c:v>19</c:v>
                </c:pt>
                <c:pt idx="7">
                  <c:v>15</c:v>
                </c:pt>
                <c:pt idx="8">
                  <c:v>32</c:v>
                </c:pt>
                <c:pt idx="9">
                  <c:v>48</c:v>
                </c:pt>
                <c:pt idx="10">
                  <c:v>47</c:v>
                </c:pt>
                <c:pt idx="11">
                  <c:v>52</c:v>
                </c:pt>
                <c:pt idx="12">
                  <c:v>42</c:v>
                </c:pt>
                <c:pt idx="13">
                  <c:v>52</c:v>
                </c:pt>
                <c:pt idx="14">
                  <c:v>100</c:v>
                </c:pt>
                <c:pt idx="15">
                  <c:v>53</c:v>
                </c:pt>
                <c:pt idx="16">
                  <c:v>67</c:v>
                </c:pt>
                <c:pt idx="17">
                  <c:v>30</c:v>
                </c:pt>
                <c:pt idx="18">
                  <c:v>11</c:v>
                </c:pt>
                <c:pt idx="19">
                  <c:v>13</c:v>
                </c:pt>
                <c:pt idx="20">
                  <c:v>29</c:v>
                </c:pt>
                <c:pt idx="21">
                  <c:v>41</c:v>
                </c:pt>
                <c:pt idx="22">
                  <c:v>43</c:v>
                </c:pt>
                <c:pt idx="23">
                  <c:v>22</c:v>
                </c:pt>
                <c:pt idx="24">
                  <c:v>26</c:v>
                </c:pt>
              </c:numCache>
            </c:numRef>
          </c:val>
          <c:smooth val="0"/>
        </c:ser>
        <c:ser>
          <c:idx val="1"/>
          <c:order val="1"/>
          <c:tx>
            <c:strRef>
              <c:f>Graph!$B$1</c:f>
              <c:strCache>
                <c:ptCount val="1"/>
                <c:pt idx="0">
                  <c:v>DCF</c:v>
                </c:pt>
              </c:strCache>
            </c:strRef>
          </c:tx>
          <c:marker>
            <c:symbol val="none"/>
          </c:marker>
          <c:dLbls>
            <c:dLbl>
              <c:idx val="24"/>
              <c:dLblPos val="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numRef>
              <c:f>Graph!$A$2:$A$30</c:f>
              <c:numCache>
                <c:formatCode>mmm\-yy</c:formatCode>
                <c:ptCount val="29"/>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pt idx="24">
                  <c:v>42370</c:v>
                </c:pt>
              </c:numCache>
            </c:numRef>
          </c:cat>
          <c:val>
            <c:numRef>
              <c:f>Graph!$B$2:$B$30</c:f>
              <c:numCache>
                <c:formatCode>General</c:formatCode>
                <c:ptCount val="29"/>
                <c:pt idx="0">
                  <c:v>27</c:v>
                </c:pt>
                <c:pt idx="1">
                  <c:v>25</c:v>
                </c:pt>
                <c:pt idx="2">
                  <c:v>37</c:v>
                </c:pt>
                <c:pt idx="3">
                  <c:v>44</c:v>
                </c:pt>
                <c:pt idx="4">
                  <c:v>69</c:v>
                </c:pt>
                <c:pt idx="5">
                  <c:v>31</c:v>
                </c:pt>
                <c:pt idx="6">
                  <c:v>8</c:v>
                </c:pt>
                <c:pt idx="7">
                  <c:v>10</c:v>
                </c:pt>
                <c:pt idx="8">
                  <c:v>17</c:v>
                </c:pt>
                <c:pt idx="9">
                  <c:v>22</c:v>
                </c:pt>
                <c:pt idx="10">
                  <c:v>21</c:v>
                </c:pt>
                <c:pt idx="11">
                  <c:v>21</c:v>
                </c:pt>
                <c:pt idx="12">
                  <c:v>18</c:v>
                </c:pt>
                <c:pt idx="13">
                  <c:v>22</c:v>
                </c:pt>
                <c:pt idx="14">
                  <c:v>36</c:v>
                </c:pt>
                <c:pt idx="15">
                  <c:v>30</c:v>
                </c:pt>
                <c:pt idx="16">
                  <c:v>24</c:v>
                </c:pt>
                <c:pt idx="17">
                  <c:v>17</c:v>
                </c:pt>
                <c:pt idx="18">
                  <c:v>7</c:v>
                </c:pt>
                <c:pt idx="19">
                  <c:v>3</c:v>
                </c:pt>
                <c:pt idx="20">
                  <c:v>15</c:v>
                </c:pt>
                <c:pt idx="21">
                  <c:v>20</c:v>
                </c:pt>
                <c:pt idx="22">
                  <c:v>14</c:v>
                </c:pt>
                <c:pt idx="23">
                  <c:v>21</c:v>
                </c:pt>
                <c:pt idx="24">
                  <c:v>18</c:v>
                </c:pt>
              </c:numCache>
            </c:numRef>
          </c:val>
          <c:smooth val="0"/>
        </c:ser>
        <c:ser>
          <c:idx val="2"/>
          <c:order val="2"/>
          <c:tx>
            <c:strRef>
              <c:f>Graph!$D$1</c:f>
              <c:strCache>
                <c:ptCount val="1"/>
                <c:pt idx="0">
                  <c:v>Grand Total</c:v>
                </c:pt>
              </c:strCache>
            </c:strRef>
          </c:tx>
          <c:marker>
            <c:symbol val="none"/>
          </c:marker>
          <c:dLbls>
            <c:dLbl>
              <c:idx val="4"/>
              <c:dLblPos val="t"/>
              <c:showLegendKey val="0"/>
              <c:showVal val="1"/>
              <c:showCatName val="0"/>
              <c:showSerName val="0"/>
              <c:showPercent val="0"/>
              <c:showBubbleSize val="0"/>
              <c:extLst>
                <c:ext xmlns:c15="http://schemas.microsoft.com/office/drawing/2012/chart" uri="{CE6537A1-D6FC-4f65-9D91-7224C49458BB}"/>
              </c:extLst>
            </c:dLbl>
            <c:dLbl>
              <c:idx val="14"/>
              <c:dLblPos val="t"/>
              <c:showLegendKey val="0"/>
              <c:showVal val="1"/>
              <c:showCatName val="0"/>
              <c:showSerName val="0"/>
              <c:showPercent val="0"/>
              <c:showBubbleSize val="0"/>
              <c:extLst>
                <c:ext xmlns:c15="http://schemas.microsoft.com/office/drawing/2012/chart" uri="{CE6537A1-D6FC-4f65-9D91-7224C49458BB}"/>
              </c:extLst>
            </c:dLbl>
            <c:dLbl>
              <c:idx val="24"/>
              <c:dLblPos val="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numRef>
              <c:f>Graph!$A$2:$A$30</c:f>
              <c:numCache>
                <c:formatCode>mmm\-yy</c:formatCode>
                <c:ptCount val="29"/>
                <c:pt idx="0">
                  <c:v>41640</c:v>
                </c:pt>
                <c:pt idx="1">
                  <c:v>41671</c:v>
                </c:pt>
                <c:pt idx="2">
                  <c:v>41699</c:v>
                </c:pt>
                <c:pt idx="3">
                  <c:v>41730</c:v>
                </c:pt>
                <c:pt idx="4">
                  <c:v>41760</c:v>
                </c:pt>
                <c:pt idx="5">
                  <c:v>41791</c:v>
                </c:pt>
                <c:pt idx="6">
                  <c:v>41821</c:v>
                </c:pt>
                <c:pt idx="7">
                  <c:v>41852</c:v>
                </c:pt>
                <c:pt idx="8">
                  <c:v>41883</c:v>
                </c:pt>
                <c:pt idx="9">
                  <c:v>41913</c:v>
                </c:pt>
                <c:pt idx="10">
                  <c:v>41944</c:v>
                </c:pt>
                <c:pt idx="11">
                  <c:v>41974</c:v>
                </c:pt>
                <c:pt idx="12">
                  <c:v>42005</c:v>
                </c:pt>
                <c:pt idx="13">
                  <c:v>42036</c:v>
                </c:pt>
                <c:pt idx="14">
                  <c:v>42064</c:v>
                </c:pt>
                <c:pt idx="15">
                  <c:v>42095</c:v>
                </c:pt>
                <c:pt idx="16">
                  <c:v>42125</c:v>
                </c:pt>
                <c:pt idx="17">
                  <c:v>42156</c:v>
                </c:pt>
                <c:pt idx="18">
                  <c:v>42186</c:v>
                </c:pt>
                <c:pt idx="19">
                  <c:v>42217</c:v>
                </c:pt>
                <c:pt idx="20">
                  <c:v>42248</c:v>
                </c:pt>
                <c:pt idx="21">
                  <c:v>42278</c:v>
                </c:pt>
                <c:pt idx="22">
                  <c:v>42309</c:v>
                </c:pt>
                <c:pt idx="23">
                  <c:v>42339</c:v>
                </c:pt>
                <c:pt idx="24">
                  <c:v>42370</c:v>
                </c:pt>
              </c:numCache>
            </c:numRef>
          </c:cat>
          <c:val>
            <c:numRef>
              <c:f>Graph!$D$2:$D$30</c:f>
              <c:numCache>
                <c:formatCode>General</c:formatCode>
                <c:ptCount val="29"/>
                <c:pt idx="0">
                  <c:v>125</c:v>
                </c:pt>
                <c:pt idx="1">
                  <c:v>116</c:v>
                </c:pt>
                <c:pt idx="2">
                  <c:v>151</c:v>
                </c:pt>
                <c:pt idx="3">
                  <c:v>111</c:v>
                </c:pt>
                <c:pt idx="4">
                  <c:v>196</c:v>
                </c:pt>
                <c:pt idx="5">
                  <c:v>88</c:v>
                </c:pt>
                <c:pt idx="6">
                  <c:v>27</c:v>
                </c:pt>
                <c:pt idx="7">
                  <c:v>25</c:v>
                </c:pt>
                <c:pt idx="8">
                  <c:v>49</c:v>
                </c:pt>
                <c:pt idx="9">
                  <c:v>70</c:v>
                </c:pt>
                <c:pt idx="10">
                  <c:v>68</c:v>
                </c:pt>
                <c:pt idx="11">
                  <c:v>73</c:v>
                </c:pt>
                <c:pt idx="12">
                  <c:v>60</c:v>
                </c:pt>
                <c:pt idx="13">
                  <c:v>74</c:v>
                </c:pt>
                <c:pt idx="14">
                  <c:v>136</c:v>
                </c:pt>
                <c:pt idx="15">
                  <c:v>83</c:v>
                </c:pt>
                <c:pt idx="16">
                  <c:v>91</c:v>
                </c:pt>
                <c:pt idx="17">
                  <c:v>47</c:v>
                </c:pt>
                <c:pt idx="18">
                  <c:v>18</c:v>
                </c:pt>
                <c:pt idx="19">
                  <c:v>16</c:v>
                </c:pt>
                <c:pt idx="20">
                  <c:v>44</c:v>
                </c:pt>
                <c:pt idx="21">
                  <c:v>61</c:v>
                </c:pt>
                <c:pt idx="22">
                  <c:v>57</c:v>
                </c:pt>
                <c:pt idx="23">
                  <c:v>43</c:v>
                </c:pt>
                <c:pt idx="24">
                  <c:v>44</c:v>
                </c:pt>
              </c:numCache>
            </c:numRef>
          </c:val>
          <c:smooth val="0"/>
        </c:ser>
        <c:dLbls>
          <c:showLegendKey val="0"/>
          <c:showVal val="0"/>
          <c:showCatName val="0"/>
          <c:showSerName val="0"/>
          <c:showPercent val="0"/>
          <c:showBubbleSize val="0"/>
        </c:dLbls>
        <c:smooth val="0"/>
        <c:axId val="295036304"/>
        <c:axId val="295036696"/>
      </c:lineChart>
      <c:dateAx>
        <c:axId val="295036304"/>
        <c:scaling>
          <c:orientation val="minMax"/>
        </c:scaling>
        <c:delete val="0"/>
        <c:axPos val="b"/>
        <c:numFmt formatCode="mmm\-yy" sourceLinked="1"/>
        <c:majorTickMark val="none"/>
        <c:minorTickMark val="none"/>
        <c:tickLblPos val="nextTo"/>
        <c:crossAx val="295036696"/>
        <c:crosses val="autoZero"/>
        <c:auto val="1"/>
        <c:lblOffset val="100"/>
        <c:baseTimeUnit val="months"/>
      </c:dateAx>
      <c:valAx>
        <c:axId val="295036696"/>
        <c:scaling>
          <c:orientation val="minMax"/>
        </c:scaling>
        <c:delete val="0"/>
        <c:axPos val="l"/>
        <c:numFmt formatCode="General" sourceLinked="1"/>
        <c:majorTickMark val="none"/>
        <c:minorTickMark val="none"/>
        <c:tickLblPos val="nextTo"/>
        <c:spPr>
          <a:ln w="9525">
            <a:solidFill>
              <a:schemeClr val="accent1"/>
            </a:solidFill>
          </a:ln>
        </c:spPr>
        <c:crossAx val="295036304"/>
        <c:crosses val="autoZero"/>
        <c:crossBetween val="between"/>
      </c:valAx>
    </c:plotArea>
    <c:legend>
      <c:legendPos val="b"/>
      <c:overlay val="0"/>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EA7712-1EB0-44EA-8A8D-96B028C57D7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04AB90F-A410-4015-9097-84C7DE1DCDAB}">
      <dgm:prSet phldrT="[Text]" custT="1"/>
      <dgm:spPr/>
      <dgm:t>
        <a:bodyPr/>
        <a:lstStyle/>
        <a:p>
          <a:r>
            <a:rPr lang="en-US" sz="2000" dirty="0" smtClean="0">
              <a:latin typeface="+mn-lt"/>
            </a:rPr>
            <a:t>From January 2011 to May 2016:</a:t>
          </a:r>
        </a:p>
        <a:p>
          <a:r>
            <a:rPr lang="en-US" sz="2000" dirty="0" smtClean="0">
              <a:latin typeface="+mn-lt"/>
            </a:rPr>
            <a:t>Decrease in Children in Placement from 4770 to 4245.</a:t>
          </a:r>
          <a:endParaRPr lang="en-US" sz="2000" dirty="0">
            <a:latin typeface="+mn-lt"/>
          </a:endParaRPr>
        </a:p>
      </dgm:t>
    </dgm:pt>
    <dgm:pt modelId="{ACFD8191-B701-45DF-A4B8-E961A15D170E}" type="parTrans" cxnId="{0BB78334-6CB8-4B8C-9E65-EC752D826C78}">
      <dgm:prSet/>
      <dgm:spPr/>
      <dgm:t>
        <a:bodyPr/>
        <a:lstStyle/>
        <a:p>
          <a:endParaRPr lang="en-US"/>
        </a:p>
      </dgm:t>
    </dgm:pt>
    <dgm:pt modelId="{2C90D58E-93B6-4A90-9CE2-BC0B028D54AE}" type="sibTrans" cxnId="{0BB78334-6CB8-4B8C-9E65-EC752D826C78}">
      <dgm:prSet/>
      <dgm:spPr/>
      <dgm:t>
        <a:bodyPr/>
        <a:lstStyle/>
        <a:p>
          <a:endParaRPr lang="en-US"/>
        </a:p>
      </dgm:t>
    </dgm:pt>
    <dgm:pt modelId="{3B36243F-2F35-4183-B369-08C4C4CD26B3}">
      <dgm:prSet phldrT="[Text]" custT="1"/>
      <dgm:spPr/>
      <dgm:t>
        <a:bodyPr/>
        <a:lstStyle/>
        <a:p>
          <a:r>
            <a:rPr lang="en-US" sz="2000" dirty="0" smtClean="0">
              <a:latin typeface="+mn-lt"/>
            </a:rPr>
            <a:t>Since 2011, increase in relative/kin placement from 21.1% to 41.4%.</a:t>
          </a:r>
          <a:endParaRPr lang="en-US" sz="2000" dirty="0">
            <a:latin typeface="+mn-lt"/>
          </a:endParaRPr>
        </a:p>
      </dgm:t>
    </dgm:pt>
    <dgm:pt modelId="{4EDEE683-1E6D-46A8-96C2-854766AAAF70}" type="parTrans" cxnId="{2A87F944-B98F-4D9F-A58D-ABF61F6E1DEA}">
      <dgm:prSet/>
      <dgm:spPr/>
      <dgm:t>
        <a:bodyPr/>
        <a:lstStyle/>
        <a:p>
          <a:endParaRPr lang="en-US"/>
        </a:p>
      </dgm:t>
    </dgm:pt>
    <dgm:pt modelId="{D5ED9862-31B2-4297-A501-47D2BE371BE0}" type="sibTrans" cxnId="{2A87F944-B98F-4D9F-A58D-ABF61F6E1DEA}">
      <dgm:prSet/>
      <dgm:spPr/>
      <dgm:t>
        <a:bodyPr/>
        <a:lstStyle/>
        <a:p>
          <a:endParaRPr lang="en-US"/>
        </a:p>
      </dgm:t>
    </dgm:pt>
    <dgm:pt modelId="{E4C302A8-2081-457E-88DA-E0E16F0F9EB3}">
      <dgm:prSet phldrT="[Text]" custT="1"/>
      <dgm:spPr/>
      <dgm:t>
        <a:bodyPr/>
        <a:lstStyle/>
        <a:p>
          <a:r>
            <a:rPr lang="en-US" sz="2000" dirty="0" smtClean="0">
              <a:latin typeface="+mn-lt"/>
            </a:rPr>
            <a:t>Reduction in out of state congregate care placement from 363 to 8 youth.</a:t>
          </a:r>
          <a:endParaRPr lang="en-US" sz="2000" dirty="0">
            <a:latin typeface="+mn-lt"/>
          </a:endParaRPr>
        </a:p>
      </dgm:t>
    </dgm:pt>
    <dgm:pt modelId="{FD43CCBD-C8C7-4F5C-B415-5399BFE7A846}" type="parTrans" cxnId="{63F047FC-30BF-4626-AC67-17E9FC03F424}">
      <dgm:prSet/>
      <dgm:spPr/>
      <dgm:t>
        <a:bodyPr/>
        <a:lstStyle/>
        <a:p>
          <a:endParaRPr lang="en-US"/>
        </a:p>
      </dgm:t>
    </dgm:pt>
    <dgm:pt modelId="{A3AC47CA-DEAE-421A-809A-EA4CE8367624}" type="sibTrans" cxnId="{63F047FC-30BF-4626-AC67-17E9FC03F424}">
      <dgm:prSet/>
      <dgm:spPr/>
      <dgm:t>
        <a:bodyPr/>
        <a:lstStyle/>
        <a:p>
          <a:endParaRPr lang="en-US"/>
        </a:p>
      </dgm:t>
    </dgm:pt>
    <dgm:pt modelId="{8D5C6E3E-1CB0-4FCF-B40A-C7AA5E44CB30}">
      <dgm:prSet phldrT="[Text]" custT="1"/>
      <dgm:spPr/>
      <dgm:t>
        <a:bodyPr/>
        <a:lstStyle/>
        <a:p>
          <a:r>
            <a:rPr lang="en-US" sz="2000" dirty="0" smtClean="0">
              <a:latin typeface="+mn-lt"/>
            </a:rPr>
            <a:t>Reduction in the percentage of youth placed in residential placement from 30% to 11.7%.</a:t>
          </a:r>
          <a:endParaRPr lang="en-US" sz="2000" dirty="0">
            <a:latin typeface="+mn-lt"/>
          </a:endParaRPr>
        </a:p>
      </dgm:t>
    </dgm:pt>
    <dgm:pt modelId="{C541679A-0FEA-4275-B4F7-77D166B86A1D}" type="parTrans" cxnId="{EDF9B3D8-718C-49F9-92C2-1F87F4E952FA}">
      <dgm:prSet/>
      <dgm:spPr/>
      <dgm:t>
        <a:bodyPr/>
        <a:lstStyle/>
        <a:p>
          <a:endParaRPr lang="en-US"/>
        </a:p>
      </dgm:t>
    </dgm:pt>
    <dgm:pt modelId="{8DC5D0A2-953F-41D6-813A-5448B087408B}" type="sibTrans" cxnId="{EDF9B3D8-718C-49F9-92C2-1F87F4E952FA}">
      <dgm:prSet/>
      <dgm:spPr/>
      <dgm:t>
        <a:bodyPr/>
        <a:lstStyle/>
        <a:p>
          <a:endParaRPr lang="en-US"/>
        </a:p>
      </dgm:t>
    </dgm:pt>
    <dgm:pt modelId="{C75690BA-A8AA-446B-94E6-7095AFC1F7A5}" type="pres">
      <dgm:prSet presAssocID="{B7EA7712-1EB0-44EA-8A8D-96B028C57D7B}" presName="linear" presStyleCnt="0">
        <dgm:presLayoutVars>
          <dgm:animLvl val="lvl"/>
          <dgm:resizeHandles val="exact"/>
        </dgm:presLayoutVars>
      </dgm:prSet>
      <dgm:spPr/>
      <dgm:t>
        <a:bodyPr/>
        <a:lstStyle/>
        <a:p>
          <a:endParaRPr lang="en-US"/>
        </a:p>
      </dgm:t>
    </dgm:pt>
    <dgm:pt modelId="{246098A6-167D-456A-BADD-9760B0C147D4}" type="pres">
      <dgm:prSet presAssocID="{404AB90F-A410-4015-9097-84C7DE1DCDAB}" presName="parentText" presStyleLbl="node1" presStyleIdx="0" presStyleCnt="2" custScaleX="99772" custScaleY="90312" custLinFactNeighborX="1965" custLinFactNeighborY="-28647">
        <dgm:presLayoutVars>
          <dgm:chMax val="0"/>
          <dgm:bulletEnabled val="1"/>
        </dgm:presLayoutVars>
      </dgm:prSet>
      <dgm:spPr/>
      <dgm:t>
        <a:bodyPr/>
        <a:lstStyle/>
        <a:p>
          <a:endParaRPr lang="en-US"/>
        </a:p>
      </dgm:t>
    </dgm:pt>
    <dgm:pt modelId="{B50206E9-7DB1-4BBD-81DB-BF632AAEF0EB}" type="pres">
      <dgm:prSet presAssocID="{404AB90F-A410-4015-9097-84C7DE1DCDAB}" presName="childText" presStyleLbl="revTx" presStyleIdx="0" presStyleCnt="2" custLinFactNeighborX="0" custLinFactNeighborY="-20074">
        <dgm:presLayoutVars>
          <dgm:bulletEnabled val="1"/>
        </dgm:presLayoutVars>
      </dgm:prSet>
      <dgm:spPr/>
      <dgm:t>
        <a:bodyPr/>
        <a:lstStyle/>
        <a:p>
          <a:endParaRPr lang="en-US"/>
        </a:p>
      </dgm:t>
    </dgm:pt>
    <dgm:pt modelId="{225F0497-011E-41AB-94E8-AFE781CCC0F9}" type="pres">
      <dgm:prSet presAssocID="{E4C302A8-2081-457E-88DA-E0E16F0F9EB3}" presName="parentText" presStyleLbl="node1" presStyleIdx="1" presStyleCnt="2" custScaleX="100000" custScaleY="89588" custLinFactNeighborY="-72126">
        <dgm:presLayoutVars>
          <dgm:chMax val="0"/>
          <dgm:bulletEnabled val="1"/>
        </dgm:presLayoutVars>
      </dgm:prSet>
      <dgm:spPr/>
      <dgm:t>
        <a:bodyPr/>
        <a:lstStyle/>
        <a:p>
          <a:endParaRPr lang="en-US"/>
        </a:p>
      </dgm:t>
    </dgm:pt>
    <dgm:pt modelId="{83DB2395-D9A5-47F6-922B-B18D15CE7A34}" type="pres">
      <dgm:prSet presAssocID="{E4C302A8-2081-457E-88DA-E0E16F0F9EB3}" presName="childText" presStyleLbl="revTx" presStyleIdx="1" presStyleCnt="2" custLinFactNeighborX="0" custLinFactNeighborY="-45429">
        <dgm:presLayoutVars>
          <dgm:bulletEnabled val="1"/>
        </dgm:presLayoutVars>
      </dgm:prSet>
      <dgm:spPr/>
      <dgm:t>
        <a:bodyPr/>
        <a:lstStyle/>
        <a:p>
          <a:endParaRPr lang="en-US"/>
        </a:p>
      </dgm:t>
    </dgm:pt>
  </dgm:ptLst>
  <dgm:cxnLst>
    <dgm:cxn modelId="{6DD7A9C1-5F3A-4813-ADD5-B4C2ABD39B7E}" type="presOf" srcId="{3B36243F-2F35-4183-B369-08C4C4CD26B3}" destId="{B50206E9-7DB1-4BBD-81DB-BF632AAEF0EB}" srcOrd="0" destOrd="0" presId="urn:microsoft.com/office/officeart/2005/8/layout/vList2"/>
    <dgm:cxn modelId="{6A59955F-98A9-4E25-BFEF-829AFCBBD5FC}" type="presOf" srcId="{404AB90F-A410-4015-9097-84C7DE1DCDAB}" destId="{246098A6-167D-456A-BADD-9760B0C147D4}" srcOrd="0" destOrd="0" presId="urn:microsoft.com/office/officeart/2005/8/layout/vList2"/>
    <dgm:cxn modelId="{232C9147-EE79-47AD-A773-E8B0461EE996}" type="presOf" srcId="{B7EA7712-1EB0-44EA-8A8D-96B028C57D7B}" destId="{C75690BA-A8AA-446B-94E6-7095AFC1F7A5}" srcOrd="0" destOrd="0" presId="urn:microsoft.com/office/officeart/2005/8/layout/vList2"/>
    <dgm:cxn modelId="{0BB78334-6CB8-4B8C-9E65-EC752D826C78}" srcId="{B7EA7712-1EB0-44EA-8A8D-96B028C57D7B}" destId="{404AB90F-A410-4015-9097-84C7DE1DCDAB}" srcOrd="0" destOrd="0" parTransId="{ACFD8191-B701-45DF-A4B8-E961A15D170E}" sibTransId="{2C90D58E-93B6-4A90-9CE2-BC0B028D54AE}"/>
    <dgm:cxn modelId="{63F047FC-30BF-4626-AC67-17E9FC03F424}" srcId="{B7EA7712-1EB0-44EA-8A8D-96B028C57D7B}" destId="{E4C302A8-2081-457E-88DA-E0E16F0F9EB3}" srcOrd="1" destOrd="0" parTransId="{FD43CCBD-C8C7-4F5C-B415-5399BFE7A846}" sibTransId="{A3AC47CA-DEAE-421A-809A-EA4CE8367624}"/>
    <dgm:cxn modelId="{EDF9B3D8-718C-49F9-92C2-1F87F4E952FA}" srcId="{E4C302A8-2081-457E-88DA-E0E16F0F9EB3}" destId="{8D5C6E3E-1CB0-4FCF-B40A-C7AA5E44CB30}" srcOrd="0" destOrd="0" parTransId="{C541679A-0FEA-4275-B4F7-77D166B86A1D}" sibTransId="{8DC5D0A2-953F-41D6-813A-5448B087408B}"/>
    <dgm:cxn modelId="{2A87F944-B98F-4D9F-A58D-ABF61F6E1DEA}" srcId="{404AB90F-A410-4015-9097-84C7DE1DCDAB}" destId="{3B36243F-2F35-4183-B369-08C4C4CD26B3}" srcOrd="0" destOrd="0" parTransId="{4EDEE683-1E6D-46A8-96C2-854766AAAF70}" sibTransId="{D5ED9862-31B2-4297-A501-47D2BE371BE0}"/>
    <dgm:cxn modelId="{5D241C68-1AEE-4063-9639-BD72A6D6856F}" type="presOf" srcId="{8D5C6E3E-1CB0-4FCF-B40A-C7AA5E44CB30}" destId="{83DB2395-D9A5-47F6-922B-B18D15CE7A34}" srcOrd="0" destOrd="0" presId="urn:microsoft.com/office/officeart/2005/8/layout/vList2"/>
    <dgm:cxn modelId="{2A861268-6B59-4B66-A36B-AC29FA59F5AD}" type="presOf" srcId="{E4C302A8-2081-457E-88DA-E0E16F0F9EB3}" destId="{225F0497-011E-41AB-94E8-AFE781CCC0F9}" srcOrd="0" destOrd="0" presId="urn:microsoft.com/office/officeart/2005/8/layout/vList2"/>
    <dgm:cxn modelId="{5BC2E276-2942-48EB-903F-523422288E1B}" type="presParOf" srcId="{C75690BA-A8AA-446B-94E6-7095AFC1F7A5}" destId="{246098A6-167D-456A-BADD-9760B0C147D4}" srcOrd="0" destOrd="0" presId="urn:microsoft.com/office/officeart/2005/8/layout/vList2"/>
    <dgm:cxn modelId="{03B28CC5-A504-4535-8039-DA1679D3D3EF}" type="presParOf" srcId="{C75690BA-A8AA-446B-94E6-7095AFC1F7A5}" destId="{B50206E9-7DB1-4BBD-81DB-BF632AAEF0EB}" srcOrd="1" destOrd="0" presId="urn:microsoft.com/office/officeart/2005/8/layout/vList2"/>
    <dgm:cxn modelId="{68888514-A919-4CD9-8DAF-4074B903E1AA}" type="presParOf" srcId="{C75690BA-A8AA-446B-94E6-7095AFC1F7A5}" destId="{225F0497-011E-41AB-94E8-AFE781CCC0F9}" srcOrd="2" destOrd="0" presId="urn:microsoft.com/office/officeart/2005/8/layout/vList2"/>
    <dgm:cxn modelId="{1359413E-C8D8-4FD5-81A0-C686237CA019}" type="presParOf" srcId="{C75690BA-A8AA-446B-94E6-7095AFC1F7A5}" destId="{83DB2395-D9A5-47F6-922B-B18D15CE7A3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DF7DC8-5A33-48BE-8329-96C45EEDE31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1F35B4F-3611-4981-8588-C01A1BF1BEB1}">
      <dgm:prSet phldrT="[Text]" custT="1"/>
      <dgm:spPr/>
      <dgm:t>
        <a:bodyPr/>
        <a:lstStyle/>
        <a:p>
          <a:r>
            <a:rPr lang="en-US" sz="2000" dirty="0" smtClean="0">
              <a:latin typeface="+mn-lt"/>
            </a:rPr>
            <a:t>Children in kin homes had higher rates of reunification and adoption; and lower rates of maltreatment in care than children placed in traditional foster care.</a:t>
          </a:r>
          <a:endParaRPr lang="en-US" sz="2000" dirty="0">
            <a:latin typeface="+mn-lt"/>
          </a:endParaRPr>
        </a:p>
      </dgm:t>
    </dgm:pt>
    <dgm:pt modelId="{B081A8FD-9204-47FA-90CF-1F2D4716D663}" type="parTrans" cxnId="{625C54A4-2DED-4BD8-9589-A8E8A66F5F4E}">
      <dgm:prSet/>
      <dgm:spPr/>
      <dgm:t>
        <a:bodyPr/>
        <a:lstStyle/>
        <a:p>
          <a:endParaRPr lang="en-US"/>
        </a:p>
      </dgm:t>
    </dgm:pt>
    <dgm:pt modelId="{C07506E4-89BA-4D83-9465-3331BDB84A0E}" type="sibTrans" cxnId="{625C54A4-2DED-4BD8-9589-A8E8A66F5F4E}">
      <dgm:prSet/>
      <dgm:spPr/>
      <dgm:t>
        <a:bodyPr/>
        <a:lstStyle/>
        <a:p>
          <a:endParaRPr lang="en-US"/>
        </a:p>
      </dgm:t>
    </dgm:pt>
    <dgm:pt modelId="{BA9F8F4F-2BDF-44DE-9501-00C75C262B59}" type="pres">
      <dgm:prSet presAssocID="{48DF7DC8-5A33-48BE-8329-96C45EEDE317}" presName="linear" presStyleCnt="0">
        <dgm:presLayoutVars>
          <dgm:animLvl val="lvl"/>
          <dgm:resizeHandles val="exact"/>
        </dgm:presLayoutVars>
      </dgm:prSet>
      <dgm:spPr/>
      <dgm:t>
        <a:bodyPr/>
        <a:lstStyle/>
        <a:p>
          <a:endParaRPr lang="en-US"/>
        </a:p>
      </dgm:t>
    </dgm:pt>
    <dgm:pt modelId="{019801F2-69C0-4361-A5B5-FB04DCF86AF4}" type="pres">
      <dgm:prSet presAssocID="{A1F35B4F-3611-4981-8588-C01A1BF1BEB1}" presName="parentText" presStyleLbl="node1" presStyleIdx="0" presStyleCnt="1" custLinFactNeighborY="-14200">
        <dgm:presLayoutVars>
          <dgm:chMax val="0"/>
          <dgm:bulletEnabled val="1"/>
        </dgm:presLayoutVars>
      </dgm:prSet>
      <dgm:spPr/>
      <dgm:t>
        <a:bodyPr/>
        <a:lstStyle/>
        <a:p>
          <a:endParaRPr lang="en-US"/>
        </a:p>
      </dgm:t>
    </dgm:pt>
  </dgm:ptLst>
  <dgm:cxnLst>
    <dgm:cxn modelId="{30C0ABEF-0AD8-477E-87D3-61C5260B53C1}" type="presOf" srcId="{A1F35B4F-3611-4981-8588-C01A1BF1BEB1}" destId="{019801F2-69C0-4361-A5B5-FB04DCF86AF4}" srcOrd="0" destOrd="0" presId="urn:microsoft.com/office/officeart/2005/8/layout/vList2"/>
    <dgm:cxn modelId="{8A1978A9-822A-447F-9459-79BC2075C84F}" type="presOf" srcId="{48DF7DC8-5A33-48BE-8329-96C45EEDE317}" destId="{BA9F8F4F-2BDF-44DE-9501-00C75C262B59}" srcOrd="0" destOrd="0" presId="urn:microsoft.com/office/officeart/2005/8/layout/vList2"/>
    <dgm:cxn modelId="{625C54A4-2DED-4BD8-9589-A8E8A66F5F4E}" srcId="{48DF7DC8-5A33-48BE-8329-96C45EEDE317}" destId="{A1F35B4F-3611-4981-8588-C01A1BF1BEB1}" srcOrd="0" destOrd="0" parTransId="{B081A8FD-9204-47FA-90CF-1F2D4716D663}" sibTransId="{C07506E4-89BA-4D83-9465-3331BDB84A0E}"/>
    <dgm:cxn modelId="{2D4258FE-8094-45BC-997B-B1283ED5F116}" type="presParOf" srcId="{BA9F8F4F-2BDF-44DE-9501-00C75C262B59}" destId="{019801F2-69C0-4361-A5B5-FB04DCF86AF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084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79547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484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926960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3045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6/14/2016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2809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6/14/2016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74943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6/14/2016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3668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6/14/2016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97796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t>6/14/2016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1171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6/14/2016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10795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6/14/2016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42204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The Department of Children and Families</a:t>
            </a:r>
            <a:endParaRPr lang="en-US" sz="3600" dirty="0"/>
          </a:p>
        </p:txBody>
      </p:sp>
      <p:sp>
        <p:nvSpPr>
          <p:cNvPr id="3" name="Subtitle 2"/>
          <p:cNvSpPr>
            <a:spLocks noGrp="1"/>
          </p:cNvSpPr>
          <p:nvPr>
            <p:ph type="subTitle" idx="1"/>
          </p:nvPr>
        </p:nvSpPr>
        <p:spPr/>
        <p:txBody>
          <a:bodyPr/>
          <a:lstStyle/>
          <a:p>
            <a:r>
              <a:rPr lang="en-US" dirty="0" smtClean="0"/>
              <a:t>Health Care Cabinet June 2016</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97360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Drivers</a:t>
            </a:r>
            <a:endParaRPr lang="en-US" dirty="0"/>
          </a:p>
        </p:txBody>
      </p:sp>
      <p:sp>
        <p:nvSpPr>
          <p:cNvPr id="4" name="Text Placeholder 3"/>
          <p:cNvSpPr>
            <a:spLocks noGrp="1"/>
          </p:cNvSpPr>
          <p:nvPr>
            <p:ph type="body" sz="half" idx="2"/>
          </p:nvPr>
        </p:nvSpPr>
        <p:spPr/>
        <p:txBody>
          <a:bodyPr>
            <a:normAutofit/>
          </a:bodyPr>
          <a:lstStyle/>
          <a:p>
            <a:r>
              <a:rPr lang="en-US" sz="2000" dirty="0" smtClean="0"/>
              <a:t>Frequent Visitors of the Emergency Department and those who utilize inpatient care more than 3 times in a twelve month period</a:t>
            </a:r>
          </a:p>
          <a:p>
            <a:endParaRPr lang="en-US" sz="2000" dirty="0"/>
          </a:p>
          <a:p>
            <a:r>
              <a:rPr lang="en-US" sz="2000" dirty="0" smtClean="0"/>
              <a:t>Youth who remain in congregate facilities beyond their treatment needs</a:t>
            </a:r>
            <a:endParaRPr lang="en-US" sz="20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Content Placeholder 6"/>
          <p:cNvSpPr>
            <a:spLocks noGrp="1"/>
          </p:cNvSpPr>
          <p:nvPr>
            <p:ph idx="1"/>
          </p:nvPr>
        </p:nvSpPr>
        <p:spPr/>
        <p:txBody>
          <a:bodyPr/>
          <a:lstStyle/>
          <a:p>
            <a:r>
              <a:rPr lang="en-US" dirty="0" smtClean="0"/>
              <a:t>Frequent Visitors:</a:t>
            </a:r>
          </a:p>
          <a:p>
            <a:pPr lvl="1"/>
            <a:r>
              <a:rPr lang="en-US" dirty="0" smtClean="0"/>
              <a:t>50% of ED Frequent Visitors are DCF involved inclusive of those children residing at home with their families and not committed or placed by DCF</a:t>
            </a:r>
          </a:p>
          <a:p>
            <a:pPr lvl="1"/>
            <a:r>
              <a:rPr lang="en-US" dirty="0" smtClean="0"/>
              <a:t>Ongoing reporting and real time review by DCF regional staff in partnership with ICM’s of those on frequent visitor status (6+ times within a 6 month period) to support additional case planning activities including; Integrated Service System review and RRG consultation</a:t>
            </a:r>
          </a:p>
          <a:p>
            <a:pPr lvl="1"/>
            <a:r>
              <a:rPr lang="en-US" dirty="0" smtClean="0"/>
              <a:t>Increased partnerships with high volume ED’s to include daily calls, rapid response team, increased use of EMPS</a:t>
            </a:r>
          </a:p>
          <a:p>
            <a:pPr lvl="1"/>
            <a:endParaRPr lang="en-US" dirty="0"/>
          </a:p>
          <a:p>
            <a:pPr marL="201168" lvl="1" indent="0">
              <a:buNone/>
            </a:pPr>
            <a:r>
              <a:rPr lang="en-US" dirty="0" smtClean="0"/>
              <a:t>Inpatient Care</a:t>
            </a:r>
          </a:p>
          <a:p>
            <a:pPr lvl="1"/>
            <a:r>
              <a:rPr lang="en-US" dirty="0" smtClean="0"/>
              <a:t>Assignment of ICM’s with weekly review in complex case rounds</a:t>
            </a:r>
          </a:p>
          <a:p>
            <a:pPr lvl="1"/>
            <a:r>
              <a:rPr lang="en-US" dirty="0" smtClean="0"/>
              <a:t>Complex Case Review structure inclusive of multiple state agencies (DSS, DMHAS, DDS) to maximize problem solving and identify most appropriate service array to meet the needs of the child and family</a:t>
            </a:r>
            <a:endParaRPr lang="en-US" dirty="0"/>
          </a:p>
        </p:txBody>
      </p:sp>
    </p:spTree>
    <p:extLst>
      <p:ext uri="{BB962C8B-B14F-4D97-AF65-F5344CB8AC3E}">
        <p14:creationId xmlns:p14="http://schemas.microsoft.com/office/powerpoint/2010/main" val="202815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4"/>
          <p:cNvGraphicFramePr>
            <a:graphicFrameLocks/>
          </p:cNvGraphicFramePr>
          <p:nvPr>
            <p:extLst>
              <p:ext uri="{D42A27DB-BD31-4B8C-83A1-F6EECF244321}">
                <p14:modId xmlns:p14="http://schemas.microsoft.com/office/powerpoint/2010/main" val="2964814231"/>
              </p:ext>
            </p:extLst>
          </p:nvPr>
        </p:nvGraphicFramePr>
        <p:xfrm>
          <a:off x="1117246" y="896887"/>
          <a:ext cx="10018467" cy="4972207"/>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0184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pPr algn="ctr"/>
            <a:r>
              <a:rPr lang="en-US" dirty="0" smtClean="0"/>
              <a:t>Discharge Delay</a:t>
            </a:r>
            <a:endParaRPr lang="en-US" dirty="0"/>
          </a:p>
        </p:txBody>
      </p:sp>
      <p:pic>
        <p:nvPicPr>
          <p:cNvPr id="7" name="Content Placeholder 4"/>
          <p:cNvPicPr>
            <a:picLocks noGrp="1" noChangeAspect="1"/>
          </p:cNvPicPr>
          <p:nvPr>
            <p:ph idx="1"/>
          </p:nvPr>
        </p:nvPicPr>
        <p:blipFill>
          <a:blip r:embed="rId2"/>
          <a:stretch>
            <a:fillRect/>
          </a:stretch>
        </p:blipFill>
        <p:spPr>
          <a:xfrm>
            <a:off x="5183188" y="1386829"/>
            <a:ext cx="6172200" cy="4074817"/>
          </a:xfrm>
          <a:prstGeom prst="rect">
            <a:avLst/>
          </a:prstGeom>
        </p:spPr>
      </p:pic>
      <p:sp>
        <p:nvSpPr>
          <p:cNvPr id="11" name="Text Placeholder 10"/>
          <p:cNvSpPr>
            <a:spLocks noGrp="1"/>
          </p:cNvSpPr>
          <p:nvPr>
            <p:ph type="body" sz="half" idx="2"/>
          </p:nvPr>
        </p:nvSpPr>
        <p:spPr/>
        <p:txBody>
          <a:bodyPr>
            <a:normAutofit lnSpcReduction="10000"/>
          </a:bodyPr>
          <a:lstStyle/>
          <a:p>
            <a:r>
              <a:rPr lang="en-US" dirty="0" smtClean="0"/>
              <a:t>The number of  youth on discharge delay has dropped over the past two quarters., but is fairly consistent over the past 4 quarters in demonstrating that  Non-DCF involved youth are impacted more frequently than DCF-involved.  The resources available to DCF youth and the attention to  discharge planning/care coordination make for smoother discharge planning.  None-the-less, challenges remain.  Of the ten DCF –involved youth on Discharge delay for Q1 ‘16  7 were waiting primarily for access to Solnit S , two for community PRTF and one for a group home.</a:t>
            </a:r>
            <a:endParaRPr lang="en-US" dirty="0"/>
          </a:p>
        </p:txBody>
      </p:sp>
      <p:sp>
        <p:nvSpPr>
          <p:cNvPr id="2" name="TextBox 1"/>
          <p:cNvSpPr txBox="1"/>
          <p:nvPr/>
        </p:nvSpPr>
        <p:spPr>
          <a:xfrm>
            <a:off x="5183188" y="255805"/>
            <a:ext cx="5684010" cy="369332"/>
          </a:xfrm>
          <a:prstGeom prst="rect">
            <a:avLst/>
          </a:prstGeom>
          <a:noFill/>
        </p:spPr>
        <p:txBody>
          <a:bodyPr wrap="square" rtlCol="0">
            <a:spAutoFit/>
          </a:bodyPr>
          <a:lstStyle/>
          <a:p>
            <a:pPr algn="ctr"/>
            <a:r>
              <a:rPr lang="en-US" dirty="0" smtClean="0"/>
              <a:t>Inpatient Discharge Delay</a:t>
            </a:r>
            <a:endParaRPr lang="en-US" dirty="0"/>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300163" cy="795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10991123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52800"/>
          </a:xfrm>
        </p:spPr>
        <p:txBody>
          <a:bodyPr/>
          <a:lstStyle/>
          <a:p>
            <a:pPr algn="ctr"/>
            <a:r>
              <a:rPr lang="en-US" dirty="0" smtClean="0"/>
              <a:t>Practice Changes</a:t>
            </a:r>
            <a:endParaRPr lang="en-US" dirty="0"/>
          </a:p>
        </p:txBody>
      </p:sp>
      <p:sp>
        <p:nvSpPr>
          <p:cNvPr id="3" name="Content Placeholder 2"/>
          <p:cNvSpPr>
            <a:spLocks noGrp="1"/>
          </p:cNvSpPr>
          <p:nvPr>
            <p:ph idx="1"/>
          </p:nvPr>
        </p:nvSpPr>
        <p:spPr>
          <a:xfrm>
            <a:off x="592427" y="1845734"/>
            <a:ext cx="10895527" cy="4023360"/>
          </a:xfrm>
        </p:spPr>
        <p:txBody>
          <a:bodyPr>
            <a:normAutofit/>
          </a:bodyPr>
          <a:lstStyle/>
          <a:p>
            <a:r>
              <a:rPr lang="en-US" dirty="0"/>
              <a:t>Improved outcomes for youth and a decrease in costs have been the results </a:t>
            </a:r>
            <a:r>
              <a:rPr lang="en-US" dirty="0" smtClean="0"/>
              <a:t>of:</a:t>
            </a:r>
          </a:p>
          <a:p>
            <a:pPr>
              <a:buFont typeface="Courier New" panose="02070309020205020404" pitchFamily="49" charset="0"/>
              <a:buChar char="o"/>
            </a:pPr>
            <a:r>
              <a:rPr lang="en-US" dirty="0"/>
              <a:t> </a:t>
            </a:r>
            <a:r>
              <a:rPr lang="en-US" dirty="0" smtClean="0"/>
              <a:t> the adoption of a standard practice model</a:t>
            </a:r>
          </a:p>
          <a:p>
            <a:pPr>
              <a:buFont typeface="Courier New" panose="02070309020205020404" pitchFamily="49" charset="0"/>
              <a:buChar char="o"/>
            </a:pPr>
            <a:r>
              <a:rPr lang="en-US" dirty="0"/>
              <a:t> </a:t>
            </a:r>
            <a:r>
              <a:rPr lang="en-US" dirty="0" smtClean="0"/>
              <a:t> the implementation of Differential Response</a:t>
            </a:r>
          </a:p>
          <a:p>
            <a:pPr>
              <a:buFont typeface="Courier New" panose="02070309020205020404" pitchFamily="49" charset="0"/>
              <a:buChar char="o"/>
            </a:pPr>
            <a:r>
              <a:rPr lang="en-US" dirty="0"/>
              <a:t> </a:t>
            </a:r>
            <a:r>
              <a:rPr lang="en-US" dirty="0" smtClean="0"/>
              <a:t> policy shifts in appropriate and timely utilization of congregate care tied specifically to treatment    needs</a:t>
            </a:r>
          </a:p>
          <a:p>
            <a:pPr>
              <a:buFont typeface="Courier New" panose="02070309020205020404" pitchFamily="49" charset="0"/>
              <a:buChar char="o"/>
            </a:pPr>
            <a:r>
              <a:rPr lang="en-US" dirty="0"/>
              <a:t> </a:t>
            </a:r>
            <a:r>
              <a:rPr lang="en-US" dirty="0" smtClean="0"/>
              <a:t> investment and increase in </a:t>
            </a:r>
            <a:r>
              <a:rPr lang="en-US" dirty="0"/>
              <a:t>intensive in home and evidence based community based services to better    support children at home and in their </a:t>
            </a:r>
            <a:r>
              <a:rPr lang="en-US" dirty="0" smtClean="0"/>
              <a:t>communities</a:t>
            </a:r>
            <a:endParaRPr lang="en-US" dirty="0"/>
          </a:p>
          <a:p>
            <a:pPr>
              <a:buFont typeface="Courier New" panose="02070309020205020404" pitchFamily="49" charset="0"/>
              <a:buChar char="o"/>
            </a:pPr>
            <a:r>
              <a:rPr lang="en-US" dirty="0" smtClean="0"/>
              <a:t>  enhanced </a:t>
            </a:r>
            <a:r>
              <a:rPr lang="en-US" dirty="0"/>
              <a:t>supports to schools through the dissemination of CBITS  </a:t>
            </a:r>
            <a:endParaRPr lang="en-US" dirty="0" smtClean="0"/>
          </a:p>
          <a:p>
            <a:pPr>
              <a:buFont typeface="Courier New" panose="02070309020205020404" pitchFamily="49" charset="0"/>
              <a:buChar char="o"/>
            </a:pPr>
            <a:r>
              <a:rPr lang="en-US" dirty="0"/>
              <a:t> </a:t>
            </a:r>
            <a:r>
              <a:rPr lang="en-US" dirty="0" smtClean="0"/>
              <a:t> the </a:t>
            </a:r>
            <a:r>
              <a:rPr lang="en-US" dirty="0"/>
              <a:t>implementation of ACCESS MH to support pediatric practitioners in better supporting the behavioral health needs of children in addition to their primary care needs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69584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01CF334-2D5C-4859-84A6-CA7E6E43FAEB}" type="slidenum">
              <a:rPr lang="en-US" smtClean="0"/>
              <a:t>6</a:t>
            </a:fld>
            <a:endParaRPr lang="en-US"/>
          </a:p>
        </p:txBody>
      </p:sp>
      <p:sp>
        <p:nvSpPr>
          <p:cNvPr id="3" name="Title 2"/>
          <p:cNvSpPr>
            <a:spLocks noGrp="1"/>
          </p:cNvSpPr>
          <p:nvPr>
            <p:ph type="title" idx="4294967295"/>
          </p:nvPr>
        </p:nvSpPr>
        <p:spPr>
          <a:xfrm>
            <a:off x="1978192" y="171327"/>
            <a:ext cx="7620000" cy="857250"/>
          </a:xfrm>
        </p:spPr>
        <p:txBody>
          <a:bodyPr/>
          <a:lstStyle/>
          <a:p>
            <a:pPr algn="ctr"/>
            <a:r>
              <a:rPr lang="en-US" dirty="0" smtClean="0">
                <a:latin typeface="+mn-lt"/>
              </a:rPr>
              <a:t>Results</a:t>
            </a:r>
            <a:endParaRPr lang="en-US" dirty="0">
              <a:latin typeface="+mn-lt"/>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315892310"/>
              </p:ext>
            </p:extLst>
          </p:nvPr>
        </p:nvGraphicFramePr>
        <p:xfrm>
          <a:off x="975122" y="1160463"/>
          <a:ext cx="10100709" cy="5008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1170123147"/>
              </p:ext>
            </p:extLst>
          </p:nvPr>
        </p:nvGraphicFramePr>
        <p:xfrm>
          <a:off x="975122" y="4744553"/>
          <a:ext cx="9933284" cy="15651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7"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298161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33600" y="287339"/>
            <a:ext cx="7564192" cy="562668"/>
          </a:xfrm>
        </p:spPr>
        <p:txBody>
          <a:bodyPr>
            <a:normAutofit/>
          </a:bodyPr>
          <a:lstStyle/>
          <a:p>
            <a:pPr algn="ctr"/>
            <a:r>
              <a:rPr lang="en-US" sz="3600" dirty="0" smtClean="0"/>
              <a:t>Results</a:t>
            </a:r>
            <a:endParaRPr lang="en-US" sz="36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TextBox 4"/>
          <p:cNvSpPr txBox="1"/>
          <p:nvPr/>
        </p:nvSpPr>
        <p:spPr>
          <a:xfrm>
            <a:off x="631066" y="1609859"/>
            <a:ext cx="11114467" cy="3693319"/>
          </a:xfrm>
          <a:prstGeom prst="rect">
            <a:avLst/>
          </a:prstGeom>
          <a:noFill/>
        </p:spPr>
        <p:txBody>
          <a:bodyPr wrap="square" rtlCol="0">
            <a:spAutoFit/>
          </a:bodyPr>
          <a:lstStyle/>
          <a:p>
            <a:r>
              <a:rPr lang="en-US" dirty="0" smtClean="0"/>
              <a:t>ACCESS MH (June 2014 through March 2016)</a:t>
            </a:r>
          </a:p>
          <a:p>
            <a:pPr marL="285750" indent="-285750">
              <a:buFont typeface="Arial" panose="020B0604020202020204" pitchFamily="34" charset="0"/>
              <a:buChar char="•"/>
            </a:pPr>
            <a:r>
              <a:rPr lang="en-US" dirty="0" smtClean="0"/>
              <a:t>1,996 unique youth presented with mental health concerns</a:t>
            </a:r>
          </a:p>
          <a:p>
            <a:pPr marL="285750" indent="-285750">
              <a:buFont typeface="Arial" panose="020B0604020202020204" pitchFamily="34" charset="0"/>
              <a:buChar char="•"/>
            </a:pPr>
            <a:r>
              <a:rPr lang="en-US" dirty="0" smtClean="0"/>
              <a:t>9,074 consultative activities were conducted by the Hubs supporting PCP’s, averaging 412 consults per month</a:t>
            </a:r>
          </a:p>
          <a:p>
            <a:pPr marL="285750" indent="-285750">
              <a:buFont typeface="Arial" panose="020B0604020202020204" pitchFamily="34" charset="0"/>
              <a:buChar char="•"/>
            </a:pPr>
            <a:r>
              <a:rPr lang="en-US" dirty="0" smtClean="0"/>
              <a:t>Of the 9,074 consults, approximately 52% were for youth with an identified commercial insurance and 35% were for youth with HUSKY coverage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r>
              <a:rPr lang="en-US" dirty="0" smtClean="0"/>
              <a:t>CBITS</a:t>
            </a:r>
          </a:p>
          <a:p>
            <a:pPr marL="285750" indent="-285750">
              <a:buFont typeface="Arial" panose="020B0604020202020204" pitchFamily="34" charset="0"/>
              <a:buChar char="•"/>
            </a:pPr>
            <a:r>
              <a:rPr lang="en-US" dirty="0" smtClean="0"/>
              <a:t>Designed </a:t>
            </a:r>
            <a:r>
              <a:rPr lang="en-US" dirty="0"/>
              <a:t>to help children cope with violence and trauma via a school based program. </a:t>
            </a:r>
            <a:endParaRPr lang="en-US" dirty="0" smtClean="0"/>
          </a:p>
          <a:p>
            <a:pPr marL="285750" indent="-285750">
              <a:buFont typeface="Arial" panose="020B0604020202020204" pitchFamily="34" charset="0"/>
              <a:buChar char="•"/>
            </a:pPr>
            <a:r>
              <a:rPr lang="en-US" dirty="0" smtClean="0"/>
              <a:t>Key </a:t>
            </a:r>
            <a:r>
              <a:rPr lang="en-US" dirty="0"/>
              <a:t>findings from their research </a:t>
            </a:r>
            <a:r>
              <a:rPr lang="en-US" dirty="0" smtClean="0"/>
              <a:t>includes that CBITS </a:t>
            </a:r>
            <a:r>
              <a:rPr lang="en-US" dirty="0"/>
              <a:t>significantly reduced symptoms of PTSD, depression and improved psychosocial functioning with children exposed to </a:t>
            </a:r>
            <a:r>
              <a:rPr lang="en-US" dirty="0" smtClean="0"/>
              <a:t>violence.  Implementation in CT is still relatively new though early findings are consistent with the national literature.</a:t>
            </a:r>
            <a:endParaRPr lang="en-US" dirty="0"/>
          </a:p>
          <a:p>
            <a:endParaRPr lang="en-US" dirty="0"/>
          </a:p>
        </p:txBody>
      </p:sp>
    </p:spTree>
    <p:extLst>
      <p:ext uri="{BB962C8B-B14F-4D97-AF65-F5344CB8AC3E}">
        <p14:creationId xmlns:p14="http://schemas.microsoft.com/office/powerpoint/2010/main" val="2925483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122" cy="5965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Title 2"/>
          <p:cNvSpPr>
            <a:spLocks noGrp="1"/>
          </p:cNvSpPr>
          <p:nvPr>
            <p:ph type="title" idx="4294967295"/>
          </p:nvPr>
        </p:nvSpPr>
        <p:spPr>
          <a:xfrm>
            <a:off x="858592" y="298252"/>
            <a:ext cx="10058400" cy="603269"/>
          </a:xfrm>
        </p:spPr>
        <p:txBody>
          <a:bodyPr>
            <a:normAutofit/>
          </a:bodyPr>
          <a:lstStyle/>
          <a:p>
            <a:pPr algn="ctr"/>
            <a:r>
              <a:rPr lang="en-US" sz="3200" dirty="0" smtClean="0"/>
              <a:t>Long term strategies</a:t>
            </a:r>
            <a:endParaRPr lang="en-US" sz="3200" dirty="0"/>
          </a:p>
        </p:txBody>
      </p:sp>
      <p:sp>
        <p:nvSpPr>
          <p:cNvPr id="5" name="Rectangle 4"/>
          <p:cNvSpPr/>
          <p:nvPr/>
        </p:nvSpPr>
        <p:spPr>
          <a:xfrm>
            <a:off x="858592" y="901521"/>
            <a:ext cx="10332529" cy="5355312"/>
          </a:xfrm>
          <a:prstGeom prst="rect">
            <a:avLst/>
          </a:prstGeom>
        </p:spPr>
        <p:txBody>
          <a:bodyPr wrap="square">
            <a:spAutoFit/>
          </a:bodyPr>
          <a:lstStyle/>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vidence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demonstrates that investments in trauma focused services can be recouped through reduced health care costs in as little as one </a:t>
            </a: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year.  DCF has invested in the following trauma focused models:</a:t>
            </a:r>
          </a:p>
          <a:p>
            <a:pPr marL="285750" indent="-285750">
              <a:buFont typeface="Arial" panose="020B0604020202020204" pitchFamily="34" charset="0"/>
              <a:buChar char="•"/>
            </a:pP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Broad dissemination of TF-CBT</a:t>
            </a:r>
          </a:p>
          <a:p>
            <a:pPr marL="285750" indent="-285750">
              <a:buFont typeface="Arial" panose="020B0604020202020204" pitchFamily="34" charset="0"/>
              <a:buChar char="•"/>
            </a:pP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Child and Family Traumatic Stress Intervention</a:t>
            </a:r>
          </a:p>
          <a:p>
            <a:pPr marL="285750" indent="-285750">
              <a:buFont typeface="Arial" panose="020B0604020202020204" pitchFamily="34" charset="0"/>
              <a:buChar char="•"/>
            </a:pP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Cognitive Behavioral Intervention for Trauma in Schools</a:t>
            </a:r>
          </a:p>
          <a:p>
            <a:pPr marL="285750" indent="-285750">
              <a:buFont typeface="Arial" panose="020B0604020202020204" pitchFamily="34" charset="0"/>
              <a:buChar char="•"/>
            </a:pP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Modular Approach to Therapy for Children - ADTC</a:t>
            </a:r>
          </a:p>
          <a:p>
            <a:endParaRPr lang="en-US" dirty="0" smtClean="0"/>
          </a:p>
          <a:p>
            <a:r>
              <a:rPr lang="en-US" dirty="0" smtClean="0"/>
              <a:t>In </a:t>
            </a:r>
            <a:r>
              <a:rPr lang="en-US" dirty="0"/>
              <a:t>partnership with DSS, the DCF </a:t>
            </a:r>
            <a:r>
              <a:rPr lang="en-US" dirty="0" smtClean="0"/>
              <a:t>continues </a:t>
            </a:r>
            <a:r>
              <a:rPr lang="en-US" dirty="0"/>
              <a:t>to identify ways to obtain additional Medicaid reimbursement for care management activities, </a:t>
            </a:r>
            <a:r>
              <a:rPr lang="en-US" dirty="0" err="1"/>
              <a:t>i.e</a:t>
            </a:r>
            <a:r>
              <a:rPr lang="en-US" dirty="0"/>
              <a:t>, Wrap Around, health navigators, Intensive Care Managers</a:t>
            </a:r>
            <a:r>
              <a:rPr lang="en-US" dirty="0" smtClean="0"/>
              <a:t>, </a:t>
            </a:r>
            <a:r>
              <a:rPr lang="en-US" dirty="0"/>
              <a:t>to capitalize on best and most appropriate use of existing resources.  </a:t>
            </a:r>
            <a:endParaRPr lang="en-US" dirty="0" smtClean="0"/>
          </a:p>
          <a:p>
            <a:endParaRPr lang="en-US" dirty="0"/>
          </a:p>
          <a:p>
            <a:r>
              <a:rPr lang="en-US" dirty="0" smtClean="0"/>
              <a:t>Investment </a:t>
            </a:r>
            <a:r>
              <a:rPr lang="en-US" dirty="0"/>
              <a:t>in enhanced screening </a:t>
            </a:r>
            <a:r>
              <a:rPr lang="en-US" dirty="0" err="1"/>
              <a:t>i.e</a:t>
            </a:r>
            <a:r>
              <a:rPr lang="en-US" dirty="0"/>
              <a:t>: Trauma Screening, Adolescent Screening Brief Intervention and Referral to Treatment (A-SBIRT) and early intervention strategies that are evidence based serve to decrease higher rates of complexity and acuity due to undetected and/or unmet needs</a:t>
            </a:r>
            <a:r>
              <a:rPr lang="en-US" dirty="0" smtClean="0"/>
              <a:t>.</a:t>
            </a:r>
          </a:p>
          <a:p>
            <a:endParaRPr lang="en-US" dirty="0"/>
          </a:p>
          <a:p>
            <a:r>
              <a:rPr lang="en-US" dirty="0"/>
              <a:t>DCF established a Care Management Entity using high-fidelity wraparound based on the recommendations of the Children’s Behavioral Health Plan</a:t>
            </a:r>
          </a:p>
          <a:p>
            <a:pPr lvl="0"/>
            <a:endParaRPr lang="en-US" dirty="0"/>
          </a:p>
          <a:p>
            <a:endParaRPr lang="en-US" dirty="0"/>
          </a:p>
        </p:txBody>
      </p:sp>
    </p:spTree>
    <p:extLst>
      <p:ext uri="{BB962C8B-B14F-4D97-AF65-F5344CB8AC3E}">
        <p14:creationId xmlns:p14="http://schemas.microsoft.com/office/powerpoint/2010/main" val="3534671790"/>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Retrospect</Template>
  <TotalTime>79</TotalTime>
  <Words>777</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Courier New</vt:lpstr>
      <vt:lpstr>Times New Roman</vt:lpstr>
      <vt:lpstr>Retrospect</vt:lpstr>
      <vt:lpstr>The Department of Children and Families</vt:lpstr>
      <vt:lpstr>Cost Drivers</vt:lpstr>
      <vt:lpstr>PowerPoint Presentation</vt:lpstr>
      <vt:lpstr>Discharge Delay</vt:lpstr>
      <vt:lpstr>Practice Changes</vt:lpstr>
      <vt:lpstr>Results</vt:lpstr>
      <vt:lpstr>Results</vt:lpstr>
      <vt:lpstr>Long term strategies</vt:lpstr>
    </vt:vector>
  </TitlesOfParts>
  <Company>Department of Children and Families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of Children and Families</dc:title>
  <dc:creator>STEVENS, KRISTINA</dc:creator>
  <cp:lastModifiedBy>Koss, Sherri</cp:lastModifiedBy>
  <cp:revision>14</cp:revision>
  <cp:lastPrinted>2016-06-14T11:42:26Z</cp:lastPrinted>
  <dcterms:created xsi:type="dcterms:W3CDTF">2016-06-13T12:00:03Z</dcterms:created>
  <dcterms:modified xsi:type="dcterms:W3CDTF">2016-06-14T16:53:05Z</dcterms:modified>
</cp:coreProperties>
</file>