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93" r:id="rId4"/>
    <p:sldId id="308" r:id="rId5"/>
    <p:sldId id="261" r:id="rId6"/>
    <p:sldId id="262" r:id="rId7"/>
    <p:sldId id="284" r:id="rId8"/>
    <p:sldId id="263" r:id="rId9"/>
    <p:sldId id="294" r:id="rId10"/>
    <p:sldId id="282" r:id="rId11"/>
    <p:sldId id="283" r:id="rId12"/>
    <p:sldId id="285" r:id="rId13"/>
    <p:sldId id="311" r:id="rId14"/>
    <p:sldId id="307" r:id="rId15"/>
    <p:sldId id="316" r:id="rId16"/>
    <p:sldId id="312" r:id="rId17"/>
    <p:sldId id="313" r:id="rId18"/>
    <p:sldId id="314" r:id="rId19"/>
    <p:sldId id="315" r:id="rId20"/>
    <p:sldId id="306" r:id="rId21"/>
    <p:sldId id="277" r:id="rId22"/>
    <p:sldId id="278" r:id="rId23"/>
    <p:sldId id="309" r:id="rId24"/>
    <p:sldId id="301" r:id="rId25"/>
    <p:sldId id="310" r:id="rId26"/>
    <p:sldId id="305" r:id="rId27"/>
    <p:sldId id="302" r:id="rId28"/>
    <p:sldId id="303" r:id="rId29"/>
    <p:sldId id="295" r:id="rId30"/>
    <p:sldId id="317" r:id="rId31"/>
    <p:sldId id="292"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2845" autoAdjust="0"/>
  </p:normalViewPr>
  <p:slideViewPr>
    <p:cSldViewPr snapToGrid="0">
      <p:cViewPr varScale="1">
        <p:scale>
          <a:sx n="42" d="100"/>
          <a:sy n="42" d="100"/>
        </p:scale>
        <p:origin x="-112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270"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161E8-651C-4395-A83E-D0594D4E9EFB}" type="datetimeFigureOut">
              <a:rPr lang="en-US" smtClean="0"/>
              <a:t>6/21/2017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FA021-6A2D-42E7-B187-A684D7F67514}" type="slidenum">
              <a:rPr lang="en-US" smtClean="0"/>
              <a:t>‹#›</a:t>
            </a:fld>
            <a:endParaRPr lang="en-US"/>
          </a:p>
        </p:txBody>
      </p:sp>
    </p:spTree>
    <p:extLst>
      <p:ext uri="{BB962C8B-B14F-4D97-AF65-F5344CB8AC3E}">
        <p14:creationId xmlns:p14="http://schemas.microsoft.com/office/powerpoint/2010/main" val="337814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dirty="0"/>
          </a:p>
        </p:txBody>
      </p:sp>
      <p:sp>
        <p:nvSpPr>
          <p:cNvPr id="4" name="Slide Number Placeholder 3"/>
          <p:cNvSpPr>
            <a:spLocks noGrp="1"/>
          </p:cNvSpPr>
          <p:nvPr>
            <p:ph type="sldNum" sz="quarter" idx="10"/>
          </p:nvPr>
        </p:nvSpPr>
        <p:spPr/>
        <p:txBody>
          <a:bodyPr/>
          <a:lstStyle/>
          <a:p>
            <a:fld id="{D5DD52B1-736E-4C93-AC11-8A460F25F6E4}" type="slidenum">
              <a:rPr lang="en-US" smtClean="0"/>
              <a:t>1</a:t>
            </a:fld>
            <a:endParaRPr lang="en-US"/>
          </a:p>
        </p:txBody>
      </p:sp>
      <p:sp>
        <p:nvSpPr>
          <p:cNvPr id="5" name="TextBox 4"/>
          <p:cNvSpPr txBox="1"/>
          <p:nvPr/>
        </p:nvSpPr>
        <p:spPr>
          <a:xfrm>
            <a:off x="134112" y="4389120"/>
            <a:ext cx="6339840" cy="1969770"/>
          </a:xfrm>
          <a:prstGeom prst="rect">
            <a:avLst/>
          </a:prstGeom>
          <a:noFill/>
        </p:spPr>
        <p:txBody>
          <a:bodyPr wrap="square" rtlCol="0">
            <a:spAutoFit/>
          </a:bodyPr>
          <a:lstStyle/>
          <a:p>
            <a:r>
              <a:rPr lang="en-US" sz="1400" b="1" dirty="0">
                <a:latin typeface="Berkeley-Medium"/>
              </a:rPr>
              <a:t>Cheryl </a:t>
            </a:r>
            <a:r>
              <a:rPr lang="en-US" sz="1400" b="1" dirty="0" smtClean="0">
                <a:latin typeface="Berkeley-Medium"/>
              </a:rPr>
              <a:t>Malerba</a:t>
            </a:r>
          </a:p>
          <a:p>
            <a:endParaRPr lang="en-US" b="1" dirty="0">
              <a:latin typeface="Berkeley-Medium"/>
            </a:endParaRPr>
          </a:p>
          <a:p>
            <a:r>
              <a:rPr lang="en-US" dirty="0" smtClean="0"/>
              <a:t>Good </a:t>
            </a:r>
            <a:r>
              <a:rPr lang="en-US" dirty="0"/>
              <a:t>morning, </a:t>
            </a:r>
          </a:p>
          <a:p>
            <a:r>
              <a:rPr lang="en-US" dirty="0" smtClean="0"/>
              <a:t>Give </a:t>
            </a:r>
            <a:r>
              <a:rPr lang="en-US" dirty="0"/>
              <a:t>introduction</a:t>
            </a:r>
          </a:p>
          <a:p>
            <a:r>
              <a:rPr lang="en-US" dirty="0" smtClean="0"/>
              <a:t>You </a:t>
            </a:r>
            <a:r>
              <a:rPr lang="en-US" dirty="0"/>
              <a:t>should walk away knowing better what Lean is – how it fits </a:t>
            </a:r>
            <a:r>
              <a:rPr lang="en-US" dirty="0" smtClean="0"/>
              <a:t>in to our work – and why it is useful to us as managers – maybe even especially now</a:t>
            </a:r>
            <a:endParaRPr lang="en-US" dirty="0"/>
          </a:p>
        </p:txBody>
      </p:sp>
    </p:spTree>
    <p:extLst>
      <p:ext uri="{BB962C8B-B14F-4D97-AF65-F5344CB8AC3E}">
        <p14:creationId xmlns:p14="http://schemas.microsoft.com/office/powerpoint/2010/main" val="281119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These charts illustrate</a:t>
            </a:r>
            <a:r>
              <a:rPr lang="en-US" sz="1100" baseline="0" dirty="0" smtClean="0"/>
              <a:t> the results from process flow mapping, a common tool used in a Lean event. The colors are used to differentiate between value added (green) vs. non-value added (pink) steps. </a:t>
            </a:r>
            <a:endParaRPr lang="en-US" sz="1100" dirty="0" smtClean="0"/>
          </a:p>
          <a:p>
            <a:endParaRPr lang="en-US" sz="1100" dirty="0" smtClean="0"/>
          </a:p>
          <a:p>
            <a:r>
              <a:rPr lang="en-US" sz="1100" dirty="0" smtClean="0"/>
              <a:t>Both of these examples</a:t>
            </a:r>
            <a:r>
              <a:rPr lang="en-US" sz="1100" baseline="0" dirty="0" smtClean="0"/>
              <a:t> highlight work done in the human services area. </a:t>
            </a:r>
          </a:p>
          <a:p>
            <a:endParaRPr lang="en-US" sz="1100" baseline="0" dirty="0" smtClean="0"/>
          </a:p>
          <a:p>
            <a:r>
              <a:rPr lang="en-US" sz="1100" baseline="0" dirty="0" smtClean="0"/>
              <a:t>Through DCF’s Lean project, foster and adoptive families are now licensed faster than before, which allows for the quicker placement of children in homes. </a:t>
            </a:r>
          </a:p>
          <a:p>
            <a:endParaRPr lang="en-US" sz="1100" baseline="0" dirty="0" smtClean="0"/>
          </a:p>
          <a:p>
            <a:r>
              <a:rPr lang="en-US" sz="1100" baseline="0" dirty="0" smtClean="0"/>
              <a:t>DDS’ project improved the billing process for Birth to Three services, which led to a quicker payment process for our contracted private provider agencies. </a:t>
            </a:r>
            <a:endParaRPr lang="en-US" sz="1100" dirty="0"/>
          </a:p>
        </p:txBody>
      </p:sp>
      <p:sp>
        <p:nvSpPr>
          <p:cNvPr id="4" name="Slide Number Placeholder 3"/>
          <p:cNvSpPr>
            <a:spLocks noGrp="1"/>
          </p:cNvSpPr>
          <p:nvPr>
            <p:ph type="sldNum" sz="quarter" idx="10"/>
          </p:nvPr>
        </p:nvSpPr>
        <p:spPr/>
        <p:txBody>
          <a:bodyPr/>
          <a:lstStyle/>
          <a:p>
            <a:fld id="{325531F9-0445-4CB9-A6DE-0AE17D740F12}" type="slidenum">
              <a:rPr lang="en-US" smtClean="0"/>
              <a:t>10</a:t>
            </a:fld>
            <a:endParaRPr lang="en-US"/>
          </a:p>
        </p:txBody>
      </p:sp>
    </p:spTree>
    <p:extLst>
      <p:ext uri="{BB962C8B-B14F-4D97-AF65-F5344CB8AC3E}">
        <p14:creationId xmlns:p14="http://schemas.microsoft.com/office/powerpoint/2010/main" val="380908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Both of these charts highlight</a:t>
            </a:r>
            <a:r>
              <a:rPr lang="en-US" sz="1100" baseline="0" dirty="0" smtClean="0"/>
              <a:t> results in the regulation and protection area of our state government. </a:t>
            </a:r>
          </a:p>
          <a:p>
            <a:endParaRPr lang="en-US" sz="1100" baseline="0" dirty="0" smtClean="0"/>
          </a:p>
          <a:p>
            <a:r>
              <a:rPr lang="en-US" sz="1100" baseline="0" dirty="0" smtClean="0"/>
              <a:t>The charts are organized differently than the previous two and depict some Key Performance Indicators that DMV and DEEP use to ensure they are on-target with their expected results. </a:t>
            </a:r>
            <a:endParaRPr lang="en-US" sz="1100" dirty="0"/>
          </a:p>
        </p:txBody>
      </p:sp>
      <p:sp>
        <p:nvSpPr>
          <p:cNvPr id="4" name="Slide Number Placeholder 3"/>
          <p:cNvSpPr>
            <a:spLocks noGrp="1"/>
          </p:cNvSpPr>
          <p:nvPr>
            <p:ph type="sldNum" sz="quarter" idx="10"/>
          </p:nvPr>
        </p:nvSpPr>
        <p:spPr/>
        <p:txBody>
          <a:bodyPr/>
          <a:lstStyle/>
          <a:p>
            <a:fld id="{325531F9-0445-4CB9-A6DE-0AE17D740F12}" type="slidenum">
              <a:rPr lang="en-US" smtClean="0"/>
              <a:t>11</a:t>
            </a:fld>
            <a:endParaRPr lang="en-US"/>
          </a:p>
        </p:txBody>
      </p:sp>
    </p:spTree>
    <p:extLst>
      <p:ext uri="{BB962C8B-B14F-4D97-AF65-F5344CB8AC3E}">
        <p14:creationId xmlns:p14="http://schemas.microsoft.com/office/powerpoint/2010/main" val="214290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3125"/>
            <a:r>
              <a:rPr lang="en-US" altLang="en-US" sz="1100" dirty="0" smtClean="0">
                <a:latin typeface="Berkeley-Medium"/>
              </a:rPr>
              <a:t>Lean can occur within one small area or across a large organization or beyond breaking down silos and barriers for success.  For example DOT and DEEP leaned the permitting process for projects together.  It helped us understand each others work better while vastly improving the way we work together. </a:t>
            </a:r>
          </a:p>
          <a:p>
            <a:pPr defTabSz="873125"/>
            <a:endParaRPr lang="en-US" altLang="en-US" dirty="0" smtClean="0"/>
          </a:p>
          <a:p>
            <a:pPr defTabSz="873125"/>
            <a:r>
              <a:rPr lang="en-US" altLang="en-US" dirty="0" smtClean="0"/>
              <a:t>Lean thinking is really the key here – critically thinking about what problem you can solve, what the source of the “problem” is, and figuring how to solve it to benefit not just yourself, your agency, or the state, but the customer as well. </a:t>
            </a:r>
          </a:p>
          <a:p>
            <a:pPr defTabSz="873125"/>
            <a:endParaRPr lang="en-US" altLang="en-US" dirty="0" smtClean="0"/>
          </a:p>
          <a:p>
            <a:pPr defTabSz="873125"/>
            <a:r>
              <a:rPr lang="en-US" altLang="en-US" dirty="0" smtClean="0"/>
              <a:t>A 3 or 5 day “event” may be appropriate if the problem you want to address is quite large or complex. If it’s a smaller scope issue that is within your control to fix – action that you take to fix it is applying Lean thinking. </a:t>
            </a:r>
          </a:p>
          <a:p>
            <a:pPr defTabSz="873125"/>
            <a:endParaRPr lang="en-US" altLang="en-US" dirty="0" smtClean="0"/>
          </a:p>
          <a:p>
            <a:pPr defTabSz="873125"/>
            <a:r>
              <a:rPr lang="en-US" altLang="en-US" dirty="0" smtClean="0"/>
              <a:t>Identify – analyze – potential solutions – test your hypothesis – measure outcomes – adjust as necessary</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8A32F7B-4AB6-49E4-9EED-0A4FFAC34CEC}"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3599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0FA021-6A2D-42E7-B187-A684D7F67514}" type="slidenum">
              <a:rPr lang="en-US" smtClean="0"/>
              <a:t>13</a:t>
            </a:fld>
            <a:endParaRPr lang="en-US"/>
          </a:p>
        </p:txBody>
      </p:sp>
    </p:spTree>
    <p:extLst>
      <p:ext uri="{BB962C8B-B14F-4D97-AF65-F5344CB8AC3E}">
        <p14:creationId xmlns:p14="http://schemas.microsoft.com/office/powerpoint/2010/main" val="1725891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3125"/>
            <a:r>
              <a:rPr lang="en-US" altLang="en-US" sz="1100" dirty="0" smtClean="0">
                <a:latin typeface="Berkeley-Medium"/>
              </a:rPr>
              <a:t>There is no “one-size</a:t>
            </a:r>
            <a:r>
              <a:rPr lang="en-US" altLang="en-US" sz="1100" baseline="0" dirty="0" smtClean="0">
                <a:latin typeface="Berkeley-Medium"/>
              </a:rPr>
              <a:t> fits all” improvement technique. However, systematically identifying an issue, solving for its ROOT cause, and testing solutions is a problem-solving approach that can be applied to nearly any issue. Lean thinking is the key. </a:t>
            </a: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B5A97FBD-0374-4ACE-AE37-EE9DA12B087C}"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5134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949444CC-7DC7-4EE5-87DF-E159FCC5ACBE}"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95163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90600" lvl="2">
              <a:lnSpc>
                <a:spcPct val="90000"/>
              </a:lnSpc>
              <a:spcBef>
                <a:spcPts val="1525"/>
              </a:spcBef>
              <a:buClr>
                <a:schemeClr val="bg1"/>
              </a:buClr>
              <a:buSzPct val="70000"/>
              <a:tabLst>
                <a:tab pos="4135438" algn="l"/>
              </a:tabLst>
            </a:pPr>
            <a:endParaRPr lang="en-US" altLang="en-US" b="1"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9D2CA3A-03A7-4DD5-9A43-4C2A6FC4C0B8}"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7866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All this means better customer service if we kept quality in the mix. Involve your customers in order to understand the pull. What do they want from us?</a:t>
            </a:r>
          </a:p>
          <a:p>
            <a:endParaRPr lang="en-US" altLang="en-US" smtClean="0"/>
          </a:p>
          <a:p>
            <a:pPr lvl="1">
              <a:buClr>
                <a:schemeClr val="tx1"/>
              </a:buClr>
              <a:buFontTx/>
              <a:buChar char="•"/>
            </a:pPr>
            <a:endParaRPr lang="en-US" altLang="en-US" baseline="30000" smtClean="0">
              <a:solidFill>
                <a:schemeClr val="tx2"/>
              </a:solidFill>
              <a:latin typeface="Berkeley-Medium"/>
            </a:endParaRPr>
          </a:p>
          <a:p>
            <a:pPr lvl="1">
              <a:buClr>
                <a:schemeClr val="tx1"/>
              </a:buClr>
              <a:buFontTx/>
              <a:buChar char="•"/>
            </a:pPr>
            <a:r>
              <a:rPr lang="en-US" altLang="en-US" baseline="30000" smtClean="0">
                <a:solidFill>
                  <a:schemeClr val="tx2"/>
                </a:solidFill>
                <a:latin typeface="Berkeley-Medium"/>
              </a:rPr>
              <a:t>Remove impediments</a:t>
            </a:r>
          </a:p>
          <a:p>
            <a:pPr lvl="1">
              <a:buClr>
                <a:schemeClr val="tx1"/>
              </a:buClr>
              <a:buFontTx/>
              <a:buChar char="•"/>
            </a:pPr>
            <a:r>
              <a:rPr lang="en-US" altLang="en-US" baseline="30000" smtClean="0">
                <a:solidFill>
                  <a:schemeClr val="tx2"/>
                </a:solidFill>
                <a:latin typeface="Berkeley-Medium"/>
              </a:rPr>
              <a:t>Silos</a:t>
            </a:r>
          </a:p>
          <a:p>
            <a:pPr lvl="1">
              <a:buClr>
                <a:schemeClr val="tx1"/>
              </a:buClr>
              <a:buFontTx/>
              <a:buChar char="•"/>
            </a:pPr>
            <a:r>
              <a:rPr lang="en-US" altLang="en-US" baseline="30000" smtClean="0">
                <a:solidFill>
                  <a:schemeClr val="tx2"/>
                </a:solidFill>
                <a:latin typeface="Berkeley-Medium"/>
              </a:rPr>
              <a:t>Unnecessary meetings, documents, approvals</a:t>
            </a:r>
          </a:p>
          <a:p>
            <a:pPr lvl="1">
              <a:buClr>
                <a:schemeClr val="tx1"/>
              </a:buClr>
              <a:buFontTx/>
              <a:buChar char="•"/>
            </a:pPr>
            <a:r>
              <a:rPr lang="en-US" altLang="en-US" baseline="30000" smtClean="0">
                <a:solidFill>
                  <a:schemeClr val="tx2"/>
                </a:solidFill>
                <a:latin typeface="Berkeley-Medium"/>
              </a:rPr>
              <a:t>Error correction loops</a:t>
            </a:r>
          </a:p>
          <a:p>
            <a:pPr lvl="1">
              <a:buClr>
                <a:schemeClr val="tx1"/>
              </a:buClr>
              <a:buFontTx/>
              <a:buChar char="•"/>
            </a:pPr>
            <a:r>
              <a:rPr lang="en-US" altLang="en-US" baseline="30000" smtClean="0">
                <a:solidFill>
                  <a:schemeClr val="tx2"/>
                </a:solidFill>
                <a:latin typeface="Berkeley-Medium"/>
              </a:rPr>
              <a:t>Poor hand off between tasks, waiting time</a:t>
            </a:r>
          </a:p>
          <a:p>
            <a:pPr lvl="1">
              <a:buClr>
                <a:schemeClr val="tx1"/>
              </a:buClr>
              <a:buFontTx/>
              <a:buChar char="•"/>
            </a:pPr>
            <a:r>
              <a:rPr lang="en-US" altLang="en-US" baseline="30000" smtClean="0">
                <a:solidFill>
                  <a:schemeClr val="tx2"/>
                </a:solidFill>
                <a:latin typeface="Berkeley-Medium"/>
              </a:rPr>
              <a:t>Firefighting</a:t>
            </a:r>
          </a:p>
          <a:p>
            <a:pPr lvl="1">
              <a:buClr>
                <a:schemeClr val="tx1"/>
              </a:buClr>
              <a:buFontTx/>
              <a:buChar char="•"/>
            </a:pPr>
            <a:r>
              <a:rPr lang="en-US" altLang="en-US" baseline="30000" smtClean="0">
                <a:solidFill>
                  <a:schemeClr val="tx2"/>
                </a:solidFill>
                <a:latin typeface="Berkeley-Medium"/>
              </a:rPr>
              <a:t>Improve balancing of priorities</a:t>
            </a:r>
          </a:p>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B4B45064-F1D7-49D9-847B-CCE7FB9EA2D3}"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25496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smtClean="0"/>
              <a:t>If your agency has regional offices or several staff members performing the same, or similar, tasks, you know that a standard among them is rare. </a:t>
            </a:r>
          </a:p>
          <a:p>
            <a:endParaRPr lang="en-US" altLang="en-US" sz="1600" smtClean="0"/>
          </a:p>
          <a:p>
            <a:r>
              <a:rPr lang="en-US" altLang="en-US" sz="1600" smtClean="0"/>
              <a:t>A lot of Lean is common sense.  Programmatic agreements, templates, efficiency, creative use of technology, customer focused</a:t>
            </a:r>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2973FED4-CDB2-44E2-9CCD-7451E624C2EF}"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5061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Cheryl: </a:t>
            </a:r>
          </a:p>
          <a:p>
            <a:endParaRPr lang="en-US" altLang="en-US" dirty="0"/>
          </a:p>
          <a:p>
            <a:r>
              <a:rPr lang="en-US" altLang="en-US" dirty="0" smtClean="0"/>
              <a:t>In lean the Primary focus is on the customer – we want to reduce or eliminate process/service that our customers do not want/need, so that we can redirect our resources toward what our customers do want/need. </a:t>
            </a:r>
          </a:p>
          <a:p>
            <a:endParaRPr lang="en-US" altLang="en-US" dirty="0" smtClean="0"/>
          </a:p>
          <a:p>
            <a:r>
              <a:rPr lang="en-US" dirty="0" smtClean="0"/>
              <a:t>Lean </a:t>
            </a:r>
            <a:r>
              <a:rPr lang="en-US" dirty="0"/>
              <a:t>requires the participants to establish a baseline measurement on how things get done in the current state – </a:t>
            </a:r>
            <a:r>
              <a:rPr lang="en-US" dirty="0" smtClean="0"/>
              <a:t>(how </a:t>
            </a:r>
            <a:r>
              <a:rPr lang="en-US" dirty="0"/>
              <a:t>many resources  how much time, how many steps, how many dollars spent, etc</a:t>
            </a:r>
            <a:r>
              <a:rPr lang="en-US" dirty="0" smtClean="0"/>
              <a:t>.)</a:t>
            </a:r>
          </a:p>
          <a:p>
            <a:endParaRPr lang="en-US" dirty="0" smtClean="0"/>
          </a:p>
          <a:p>
            <a:r>
              <a:rPr lang="en-US" dirty="0" smtClean="0"/>
              <a:t>It’s preferable </a:t>
            </a:r>
            <a:r>
              <a:rPr lang="en-US" dirty="0"/>
              <a:t>to benchmark on productivity with like organizations – typically that means looking at others state’s agencies </a:t>
            </a:r>
            <a:r>
              <a:rPr lang="en-US" dirty="0" smtClean="0"/>
              <a:t> that provide the same services </a:t>
            </a:r>
            <a:r>
              <a:rPr lang="en-US" dirty="0"/>
              <a:t>but, if all else fails – you can measure against yourself.  </a:t>
            </a:r>
            <a:endParaRPr lang="en-US" dirty="0" smtClean="0"/>
          </a:p>
          <a:p>
            <a:endParaRPr lang="en-US" dirty="0"/>
          </a:p>
          <a:p>
            <a:r>
              <a:rPr lang="en-US" dirty="0" smtClean="0"/>
              <a:t>By </a:t>
            </a:r>
            <a:r>
              <a:rPr lang="en-US" dirty="0"/>
              <a:t>capturing an </a:t>
            </a:r>
            <a:r>
              <a:rPr lang="en-US" dirty="0" smtClean="0"/>
              <a:t>average we can set goals  and  </a:t>
            </a:r>
            <a:r>
              <a:rPr lang="en-US" dirty="0"/>
              <a:t>we can see when we </a:t>
            </a:r>
            <a:r>
              <a:rPr lang="en-US" dirty="0" smtClean="0"/>
              <a:t>improve.</a:t>
            </a:r>
          </a:p>
          <a:p>
            <a:endParaRPr lang="en-US" dirty="0" smtClean="0"/>
          </a:p>
          <a:p>
            <a:r>
              <a:rPr lang="en-US" dirty="0" smtClean="0"/>
              <a:t>This </a:t>
            </a:r>
            <a:r>
              <a:rPr lang="en-US" dirty="0"/>
              <a:t>grows our vocabulary and skillset for explaining to </a:t>
            </a:r>
            <a:r>
              <a:rPr lang="en-US" dirty="0" smtClean="0"/>
              <a:t>the public,  legislature, etc.</a:t>
            </a:r>
          </a:p>
          <a:p>
            <a:endParaRPr lang="en-US" dirty="0"/>
          </a:p>
          <a:p>
            <a:r>
              <a:rPr lang="en-US" dirty="0" smtClean="0"/>
              <a:t>It </a:t>
            </a:r>
            <a:r>
              <a:rPr lang="en-US" dirty="0"/>
              <a:t>helps </a:t>
            </a:r>
            <a:r>
              <a:rPr lang="en-US" dirty="0" smtClean="0"/>
              <a:t>us tell  a </a:t>
            </a:r>
            <a:r>
              <a:rPr lang="en-US" dirty="0"/>
              <a:t>good story of accountability and good </a:t>
            </a:r>
            <a:r>
              <a:rPr lang="en-US" dirty="0" smtClean="0"/>
              <a:t>business practices.</a:t>
            </a:r>
            <a:endParaRPr lang="en-US" dirty="0"/>
          </a:p>
          <a:p>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972ADB64-98D4-4761-BE95-AAB5A19E0DB1}"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5271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Who has been to Lean training? </a:t>
            </a:r>
          </a:p>
          <a:p>
            <a:pPr>
              <a:spcBef>
                <a:spcPct val="0"/>
              </a:spcBef>
            </a:pPr>
            <a:r>
              <a:rPr lang="en-US" altLang="en-US" dirty="0" smtClean="0"/>
              <a:t>Been a part of a lean</a:t>
            </a:r>
          </a:p>
          <a:p>
            <a:pPr>
              <a:spcBef>
                <a:spcPct val="0"/>
              </a:spcBef>
            </a:pPr>
            <a:r>
              <a:rPr lang="en-US" altLang="en-US" dirty="0" smtClean="0"/>
              <a:t>Initiated a lean for your unit or area of responsibility?</a:t>
            </a:r>
          </a:p>
          <a:p>
            <a:pPr>
              <a:spcBef>
                <a:spcPct val="0"/>
              </a:spcBef>
            </a:pPr>
            <a:endParaRPr lang="en-US" altLang="en-US" dirty="0"/>
          </a:p>
          <a:p>
            <a:pPr>
              <a:spcBef>
                <a:spcPct val="0"/>
              </a:spcBef>
            </a:pPr>
            <a:r>
              <a:rPr lang="en-US" dirty="0"/>
              <a:t>The primary intent of lean = process </a:t>
            </a:r>
            <a:r>
              <a:rPr lang="en-US" dirty="0" smtClean="0"/>
              <a:t>improvement –  which really means  eliminating waste – kaizen – take apart and put together in a better state.</a:t>
            </a:r>
          </a:p>
          <a:p>
            <a:pPr>
              <a:spcBef>
                <a:spcPct val="0"/>
              </a:spcBef>
            </a:pPr>
            <a:endParaRPr lang="en-US" altLang="en-US" dirty="0"/>
          </a:p>
          <a:p>
            <a:pPr>
              <a:spcBef>
                <a:spcPct val="0"/>
              </a:spcBef>
            </a:pPr>
            <a:r>
              <a:rPr lang="en-US" altLang="en-US" dirty="0" smtClean="0"/>
              <a:t>They are usually held in 5 continuous days </a:t>
            </a:r>
          </a:p>
          <a:p>
            <a:pPr>
              <a:spcBef>
                <a:spcPct val="0"/>
              </a:spcBef>
            </a:pPr>
            <a:r>
              <a:rPr lang="en-US" altLang="en-US" dirty="0" smtClean="0"/>
              <a:t>  </a:t>
            </a:r>
            <a:endParaRPr lang="en-US" altLang="en-US" dirty="0"/>
          </a:p>
          <a:p>
            <a:r>
              <a:rPr lang="en-US" dirty="0"/>
              <a:t>Day 1 – Overview of Lean/tools &amp; begin current state map</a:t>
            </a:r>
          </a:p>
          <a:p>
            <a:r>
              <a:rPr lang="en-US" dirty="0"/>
              <a:t>Day 2 – value stream mapping </a:t>
            </a:r>
          </a:p>
          <a:p>
            <a:r>
              <a:rPr lang="en-US" dirty="0"/>
              <a:t>Day 3 – </a:t>
            </a:r>
            <a:r>
              <a:rPr lang="en-US" dirty="0" smtClean="0"/>
              <a:t>bring in our customers </a:t>
            </a:r>
            <a:r>
              <a:rPr lang="en-US" dirty="0"/>
              <a:t>&amp; </a:t>
            </a:r>
            <a:r>
              <a:rPr lang="en-US" dirty="0" smtClean="0"/>
              <a:t>start  to develop </a:t>
            </a:r>
            <a:r>
              <a:rPr lang="en-US" dirty="0"/>
              <a:t> </a:t>
            </a:r>
            <a:r>
              <a:rPr lang="en-US" dirty="0" smtClean="0"/>
              <a:t>our future </a:t>
            </a:r>
            <a:r>
              <a:rPr lang="en-US" dirty="0"/>
              <a:t>state map</a:t>
            </a:r>
          </a:p>
          <a:p>
            <a:r>
              <a:rPr lang="en-US" dirty="0"/>
              <a:t>Day 4 – finalize future state and develop plan with role &amp; responsibilities</a:t>
            </a:r>
          </a:p>
          <a:p>
            <a:r>
              <a:rPr lang="en-US" dirty="0"/>
              <a:t>Day 5 – finish power point, practice, present &amp; celebrate</a:t>
            </a:r>
          </a:p>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D65D0AB4-3E3C-40A2-9460-8AB4687A57E3}"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34025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pros and cons to how you choose to organizationally establish a Lean program. For both CT and RI, the program resides within the budget arm of the executive branch – an office with management, budget, and policy responsibility. This limits the exposure of the program but also legitimizes it as a core government function. In CT, IT policy is separate from the state CIO, and also resides in the budget agency. This allows for Lean and IT policy to be closely and consistently aligned, with clear and consistent messaging. CT’s Lean program is in no way affiliated with the State budget office, or their work.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C440CE8-8849-4918-AC47-78F3F609DBE8}"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2159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500" dirty="0" smtClean="0"/>
          </a:p>
          <a:p>
            <a:r>
              <a:rPr lang="en-US" altLang="en-US" sz="1500" dirty="0" smtClean="0"/>
              <a:t>Do what you can to ensure long-lasting interest in positive change. </a:t>
            </a:r>
          </a:p>
          <a:p>
            <a:endParaRPr lang="en-US" altLang="en-US" sz="1500" dirty="0"/>
          </a:p>
          <a:p>
            <a:r>
              <a:rPr lang="en-US" altLang="en-US" sz="1500" dirty="0" smtClean="0"/>
              <a:t>Take Lean 101 and allow staff to go too</a:t>
            </a:r>
          </a:p>
          <a:p>
            <a:r>
              <a:rPr lang="en-US" altLang="en-US" sz="1500" dirty="0" smtClean="0"/>
              <a:t>Sit in on a lean event and ask questions</a:t>
            </a:r>
          </a:p>
          <a:p>
            <a:r>
              <a:rPr lang="en-US" altLang="en-US" sz="1500" dirty="0" smtClean="0"/>
              <a:t>Talk to your manager – look at your PARS goals – leverage support</a:t>
            </a:r>
          </a:p>
          <a:p>
            <a:r>
              <a:rPr lang="en-US" altLang="en-US" sz="1500" dirty="0" smtClean="0"/>
              <a:t>Look for low hanging fruit and interest</a:t>
            </a:r>
          </a:p>
          <a:p>
            <a:endParaRPr lang="en-US" altLang="en-US" sz="1500" dirty="0" smtClean="0"/>
          </a:p>
          <a:p>
            <a:r>
              <a:rPr lang="en-US" altLang="en-US" sz="1500" dirty="0"/>
              <a:t>If you need </a:t>
            </a:r>
            <a:r>
              <a:rPr lang="en-US" altLang="en-US" sz="1500" dirty="0" smtClean="0"/>
              <a:t>support, partner </a:t>
            </a:r>
            <a:r>
              <a:rPr lang="en-US" altLang="en-US" sz="1500" dirty="0"/>
              <a:t>with your agency’s Lean Coordinator and reach out to any member of the Statewide Steering Committee for ideas. </a:t>
            </a:r>
          </a:p>
          <a:p>
            <a:endParaRPr lang="en-US" altLang="en-US" sz="15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500" dirty="0" smtClean="0"/>
              <a:t>Establishing</a:t>
            </a:r>
            <a:r>
              <a:rPr lang="en-US" altLang="en-US" sz="1500" baseline="0" dirty="0" smtClean="0"/>
              <a:t> an effective management system is CRITICAL for sustaining your Lean journey. But it absolutely starts with you.</a:t>
            </a:r>
            <a:endParaRPr lang="en-US" altLang="en-US" sz="1500"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1F64F865-BDC1-45DC-880F-0B7067D21EB3}"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1670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3125"/>
            <a:r>
              <a:rPr lang="en-US" altLang="en-US" dirty="0" smtClean="0"/>
              <a:t>Start small and in a manageable way. Get some success and build upon that. </a:t>
            </a:r>
          </a:p>
          <a:p>
            <a:pPr defTabSz="873125"/>
            <a:r>
              <a:rPr lang="en-US" altLang="en-US" dirty="0" smtClean="0"/>
              <a:t>Find your allies – other people who want to make a change – and work together towards your goals. </a:t>
            </a:r>
          </a:p>
          <a:p>
            <a:pPr defTabSz="873125"/>
            <a:r>
              <a:rPr lang="en-US" altLang="en-US" dirty="0" smtClean="0"/>
              <a:t>Build capacity as you go!</a:t>
            </a:r>
          </a:p>
          <a:p>
            <a:pPr defTabSz="873125"/>
            <a:endParaRPr lang="en-US" altLang="en-US" dirty="0"/>
          </a:p>
          <a:p>
            <a:pPr defTabSz="873125"/>
            <a:r>
              <a:rPr lang="en-US" altLang="en-US" dirty="0" smtClean="0"/>
              <a:t>Use SWOT’s to brainstorm  with staff on areas that would benefit from change/lean</a:t>
            </a:r>
          </a:p>
          <a:p>
            <a:pPr defTabSz="873125"/>
            <a:endParaRPr lang="en-US" altLang="en-US" dirty="0"/>
          </a:p>
          <a:p>
            <a:pPr defTabSz="873125"/>
            <a:r>
              <a:rPr lang="en-US" altLang="en-US" dirty="0" smtClean="0"/>
              <a:t>Learn about change management and performance measures so you can be informed and supportive</a:t>
            </a:r>
          </a:p>
          <a:p>
            <a:pPr defTabSz="873125"/>
            <a:endParaRPr lang="en-US" altLang="en-US" dirty="0"/>
          </a:p>
          <a:p>
            <a:pPr defTabSz="873125"/>
            <a:r>
              <a:rPr lang="en-US" altLang="en-US" dirty="0" smtClean="0"/>
              <a:t>Model positive energy!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A911713-AC13-4489-BEDA-7BADC5E83BAD}"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45215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Lean doesn’t walk on water – but – it’s not too shabby</a:t>
            </a:r>
          </a:p>
          <a:p>
            <a:pPr eaLnBrk="1" hangingPunct="1">
              <a:spcBef>
                <a:spcPct val="0"/>
              </a:spcBef>
            </a:pPr>
            <a:r>
              <a:rPr lang="en-US" altLang="en-US" sz="1100" dirty="0" smtClean="0"/>
              <a:t>It builds communication, team building and trust.  It empowers and values staff in a way that may never have happened before.  </a:t>
            </a:r>
          </a:p>
          <a:p>
            <a:pPr eaLnBrk="1" hangingPunct="1">
              <a:spcBef>
                <a:spcPct val="0"/>
              </a:spcBef>
            </a:pPr>
            <a:endParaRPr lang="en-US" altLang="en-US" sz="1100" dirty="0"/>
          </a:p>
          <a:p>
            <a:pPr>
              <a:spcBef>
                <a:spcPct val="0"/>
              </a:spcBef>
            </a:pPr>
            <a:r>
              <a:rPr lang="en-US" altLang="en-US" sz="1100" dirty="0"/>
              <a:t>Ask around the room – what do you think might be in it for you?</a:t>
            </a:r>
          </a:p>
          <a:p>
            <a:pPr eaLnBrk="1" hangingPunct="1">
              <a:spcBef>
                <a:spcPct val="0"/>
              </a:spcBef>
            </a:pPr>
            <a:endParaRPr lang="en-US" altLang="en-US" sz="1100"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35013" indent="-280988">
              <a:defRPr>
                <a:solidFill>
                  <a:schemeClr val="tx1"/>
                </a:solidFill>
                <a:latin typeface="Corbel" panose="020B0503020204020204" pitchFamily="34" charset="0"/>
              </a:defRPr>
            </a:lvl2pPr>
            <a:lvl3pPr marL="1130300" indent="-225425">
              <a:defRPr>
                <a:solidFill>
                  <a:schemeClr val="tx1"/>
                </a:solidFill>
                <a:latin typeface="Corbel" panose="020B0503020204020204" pitchFamily="34" charset="0"/>
              </a:defRPr>
            </a:lvl3pPr>
            <a:lvl4pPr marL="1582738" indent="-225425">
              <a:defRPr>
                <a:solidFill>
                  <a:schemeClr val="tx1"/>
                </a:solidFill>
                <a:latin typeface="Corbel" panose="020B0503020204020204" pitchFamily="34" charset="0"/>
              </a:defRPr>
            </a:lvl4pPr>
            <a:lvl5pPr marL="2036763" indent="-225425">
              <a:defRPr>
                <a:solidFill>
                  <a:schemeClr val="tx1"/>
                </a:solidFill>
                <a:latin typeface="Corbel" panose="020B0503020204020204" pitchFamily="34" charset="0"/>
              </a:defRPr>
            </a:lvl5pPr>
            <a:lvl6pPr marL="2493963" indent="-225425" eaLnBrk="0" fontAlgn="base" hangingPunct="0">
              <a:spcBef>
                <a:spcPct val="0"/>
              </a:spcBef>
              <a:spcAft>
                <a:spcPct val="0"/>
              </a:spcAft>
              <a:defRPr>
                <a:solidFill>
                  <a:schemeClr val="tx1"/>
                </a:solidFill>
                <a:latin typeface="Corbel" panose="020B0503020204020204" pitchFamily="34" charset="0"/>
              </a:defRPr>
            </a:lvl6pPr>
            <a:lvl7pPr marL="2951163" indent="-225425" eaLnBrk="0" fontAlgn="base" hangingPunct="0">
              <a:spcBef>
                <a:spcPct val="0"/>
              </a:spcBef>
              <a:spcAft>
                <a:spcPct val="0"/>
              </a:spcAft>
              <a:defRPr>
                <a:solidFill>
                  <a:schemeClr val="tx1"/>
                </a:solidFill>
                <a:latin typeface="Corbel" panose="020B0503020204020204" pitchFamily="34" charset="0"/>
              </a:defRPr>
            </a:lvl7pPr>
            <a:lvl8pPr marL="3408363" indent="-225425" eaLnBrk="0" fontAlgn="base" hangingPunct="0">
              <a:spcBef>
                <a:spcPct val="0"/>
              </a:spcBef>
              <a:spcAft>
                <a:spcPct val="0"/>
              </a:spcAft>
              <a:defRPr>
                <a:solidFill>
                  <a:schemeClr val="tx1"/>
                </a:solidFill>
                <a:latin typeface="Corbel" panose="020B0503020204020204" pitchFamily="34" charset="0"/>
              </a:defRPr>
            </a:lvl8pPr>
            <a:lvl9pPr marL="3865563" indent="-225425" eaLnBrk="0" fontAlgn="base" hangingPunct="0">
              <a:spcBef>
                <a:spcPct val="0"/>
              </a:spcBef>
              <a:spcAft>
                <a:spcPct val="0"/>
              </a:spcAft>
              <a:defRPr>
                <a:solidFill>
                  <a:schemeClr val="tx1"/>
                </a:solidFill>
                <a:latin typeface="Corbel" panose="020B0503020204020204" pitchFamily="34" charset="0"/>
              </a:defRPr>
            </a:lvl9pPr>
          </a:lstStyle>
          <a:p>
            <a:fld id="{F1892A77-B51C-4A2E-9308-E5ADF0985F91}" type="slidenum">
              <a:rPr lang="en-US" altLang="en-US" smtClean="0">
                <a:latin typeface="Calibri" panose="020F0502020204030204" pitchFamily="34" charset="0"/>
              </a:rPr>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97877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t>What kind of manager do you want to be? </a:t>
            </a:r>
          </a:p>
          <a:p>
            <a:r>
              <a:rPr lang="en-US" altLang="en-US" sz="1100" dirty="0" smtClean="0"/>
              <a:t>What kind of leader can you be? </a:t>
            </a:r>
          </a:p>
          <a:p>
            <a:r>
              <a:rPr lang="en-US" altLang="en-US" sz="1100" dirty="0" smtClean="0"/>
              <a:t>How can your organization move towards Lean Leadership?</a:t>
            </a:r>
          </a:p>
          <a:p>
            <a:endParaRPr lang="en-US" altLang="en-US" sz="1100" dirty="0" smtClean="0"/>
          </a:p>
          <a:p>
            <a:r>
              <a:rPr lang="en-US" altLang="en-US" sz="1100" dirty="0" smtClean="0"/>
              <a:t>What is your vision for the kind of work environment you’d like to help create (WHY)?</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EE42BDB-3C96-4FFD-BFBC-34CD8E236564}" type="slidenum">
              <a:rPr lang="en-US" altLang="en-US" smtClean="0">
                <a:latin typeface="Calibri" panose="020F0502020204030204" pitchFamily="34" charset="0"/>
              </a:rPr>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90400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D3FF1440-11F2-4790-8678-06E10C96E673}" type="slidenum">
              <a:rPr lang="en-US" altLang="en-US" smtClean="0">
                <a:latin typeface="Calibri" panose="020F0502020204030204" pitchFamily="34" charset="0"/>
              </a:rPr>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13261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Alison </a:t>
            </a:r>
            <a:r>
              <a:rPr lang="en-US" altLang="en-US" b="1" dirty="0" smtClean="0"/>
              <a:t>Fisher</a:t>
            </a:r>
          </a:p>
          <a:p>
            <a:endParaRPr lang="en-US" altLang="en-US" b="1" dirty="0"/>
          </a:p>
          <a:p>
            <a:r>
              <a:rPr lang="en-US" altLang="en-US" dirty="0" smtClean="0"/>
              <a:t>There may be things available to you that you can leverage – relationships, MOUs, technology, examples from other states, examples from other agencies with similar problems – that could give you the data you need to figure out how to make an improvement. You may not find out </a:t>
            </a:r>
            <a:r>
              <a:rPr lang="en-US" altLang="en-US" u="sng" dirty="0" smtClean="0"/>
              <a:t>everything</a:t>
            </a:r>
            <a:r>
              <a:rPr lang="en-US" altLang="en-US" dirty="0" smtClean="0"/>
              <a:t> that’s out there, but tapping into your network is the first step. </a:t>
            </a:r>
          </a:p>
          <a:p>
            <a:endParaRPr lang="en-US" altLang="en-US" dirty="0" smtClean="0"/>
          </a:p>
          <a:p>
            <a:r>
              <a:rPr lang="en-US" altLang="en-US" dirty="0" smtClean="0"/>
              <a:t>Step back and ask: </a:t>
            </a:r>
          </a:p>
          <a:p>
            <a:endParaRPr lang="en-US" altLang="en-US" dirty="0" smtClean="0"/>
          </a:p>
          <a:p>
            <a:r>
              <a:rPr lang="en-US" altLang="en-US" dirty="0" smtClean="0"/>
              <a:t>Who in my agency would be able to help me figure this out? Who is affected by this problem? What might they know about this issue, that I don’t?</a:t>
            </a:r>
          </a:p>
          <a:p>
            <a:endParaRPr lang="en-US" altLang="en-US" dirty="0" smtClean="0"/>
          </a:p>
          <a:p>
            <a:r>
              <a:rPr lang="en-US" altLang="en-US" dirty="0" smtClean="0"/>
              <a:t>Are there other agencies that might be addressing the same problem? </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399CEFC-462F-49B3-96E5-34660E9A9DDA}" type="slidenum">
              <a:rPr lang="en-US" altLang="en-US" smtClean="0">
                <a:latin typeface="Calibri" panose="020F0502020204030204" pitchFamily="34" charset="0"/>
              </a:rPr>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9621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endParaRPr lang="en-US" altLang="en-US" b="1"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08025" indent="-271463">
              <a:spcBef>
                <a:spcPct val="30000"/>
              </a:spcBef>
              <a:defRPr sz="1200">
                <a:solidFill>
                  <a:schemeClr val="tx1"/>
                </a:solidFill>
                <a:latin typeface="Calibri" panose="020F0502020204030204" pitchFamily="34" charset="0"/>
              </a:defRPr>
            </a:lvl2pPr>
            <a:lvl3pPr marL="1090613" indent="-217488">
              <a:spcBef>
                <a:spcPct val="30000"/>
              </a:spcBef>
              <a:defRPr sz="1200">
                <a:solidFill>
                  <a:schemeClr val="tx1"/>
                </a:solidFill>
                <a:latin typeface="Calibri" panose="020F0502020204030204" pitchFamily="34" charset="0"/>
              </a:defRPr>
            </a:lvl3pPr>
            <a:lvl4pPr marL="1527175" indent="-217488">
              <a:spcBef>
                <a:spcPct val="30000"/>
              </a:spcBef>
              <a:defRPr sz="1200">
                <a:solidFill>
                  <a:schemeClr val="tx1"/>
                </a:solidFill>
                <a:latin typeface="Calibri" panose="020F0502020204030204" pitchFamily="34" charset="0"/>
              </a:defRPr>
            </a:lvl4pPr>
            <a:lvl5pPr marL="1963738" indent="-217488">
              <a:spcBef>
                <a:spcPct val="30000"/>
              </a:spcBef>
              <a:defRPr sz="1200">
                <a:solidFill>
                  <a:schemeClr val="tx1"/>
                </a:solidFill>
                <a:latin typeface="Calibri" panose="020F0502020204030204" pitchFamily="34" charset="0"/>
              </a:defRPr>
            </a:lvl5pPr>
            <a:lvl6pPr marL="2420938" indent="-217488" eaLnBrk="0" fontAlgn="base" hangingPunct="0">
              <a:spcBef>
                <a:spcPct val="30000"/>
              </a:spcBef>
              <a:spcAft>
                <a:spcPct val="0"/>
              </a:spcAft>
              <a:defRPr sz="1200">
                <a:solidFill>
                  <a:schemeClr val="tx1"/>
                </a:solidFill>
                <a:latin typeface="Calibri" panose="020F0502020204030204" pitchFamily="34" charset="0"/>
              </a:defRPr>
            </a:lvl6pPr>
            <a:lvl7pPr marL="2878138" indent="-217488" eaLnBrk="0" fontAlgn="base" hangingPunct="0">
              <a:spcBef>
                <a:spcPct val="30000"/>
              </a:spcBef>
              <a:spcAft>
                <a:spcPct val="0"/>
              </a:spcAft>
              <a:defRPr sz="1200">
                <a:solidFill>
                  <a:schemeClr val="tx1"/>
                </a:solidFill>
                <a:latin typeface="Calibri" panose="020F0502020204030204" pitchFamily="34" charset="0"/>
              </a:defRPr>
            </a:lvl7pPr>
            <a:lvl8pPr marL="3335338" indent="-217488" eaLnBrk="0" fontAlgn="base" hangingPunct="0">
              <a:spcBef>
                <a:spcPct val="30000"/>
              </a:spcBef>
              <a:spcAft>
                <a:spcPct val="0"/>
              </a:spcAft>
              <a:defRPr sz="1200">
                <a:solidFill>
                  <a:schemeClr val="tx1"/>
                </a:solidFill>
                <a:latin typeface="Calibri" panose="020F0502020204030204" pitchFamily="34" charset="0"/>
              </a:defRPr>
            </a:lvl8pPr>
            <a:lvl9pPr marL="3792538"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2BCE1A-AD19-42EA-BBE1-706701D8A0B8}" type="slidenum">
              <a:rPr lang="en-US" altLang="en-US" sz="1100" smtClean="0">
                <a:latin typeface="Arial" panose="020B0604020202020204" pitchFamily="34" charset="0"/>
              </a:rPr>
              <a:pPr>
                <a:spcBef>
                  <a:spcPct val="0"/>
                </a:spcBef>
              </a:pPr>
              <a:t>27</a:t>
            </a:fld>
            <a:endParaRPr lang="en-US" altLang="en-US" sz="1100" smtClean="0">
              <a:latin typeface="Arial" panose="020B0604020202020204" pitchFamily="34" charset="0"/>
            </a:endParaRPr>
          </a:p>
        </p:txBody>
      </p:sp>
    </p:spTree>
    <p:extLst>
      <p:ext uri="{BB962C8B-B14F-4D97-AF65-F5344CB8AC3E}">
        <p14:creationId xmlns:p14="http://schemas.microsoft.com/office/powerpoint/2010/main" val="1634782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mj-lt"/>
              <a:buNone/>
              <a:defRPr/>
            </a:pPr>
            <a:r>
              <a:rPr lang="en-US" dirty="0" smtClean="0"/>
              <a:t>Top 10 character traits of a Lean Leader (according to Alison)</a:t>
            </a:r>
          </a:p>
          <a:p>
            <a:pPr marL="228600" indent="-228600">
              <a:buFont typeface="+mj-lt"/>
              <a:buAutoNum type="arabicPeriod"/>
              <a:defRPr/>
            </a:pPr>
            <a:endParaRPr lang="en-US" dirty="0" smtClean="0"/>
          </a:p>
          <a:p>
            <a:pPr marL="228600" indent="-228600">
              <a:buFont typeface="+mj-lt"/>
              <a:buAutoNum type="arabicPeriod"/>
              <a:defRPr/>
            </a:pPr>
            <a:r>
              <a:rPr lang="en-US" dirty="0" smtClean="0"/>
              <a:t>Compassionate</a:t>
            </a:r>
          </a:p>
          <a:p>
            <a:pPr marL="228600" indent="-228600">
              <a:buFont typeface="+mj-lt"/>
              <a:buAutoNum type="arabicPeriod"/>
              <a:defRPr/>
            </a:pPr>
            <a:r>
              <a:rPr lang="en-US" dirty="0" smtClean="0"/>
              <a:t>Trustworthy</a:t>
            </a:r>
          </a:p>
          <a:p>
            <a:pPr marL="228600" indent="-228600">
              <a:buFont typeface="+mj-lt"/>
              <a:buAutoNum type="arabicPeriod"/>
              <a:defRPr/>
            </a:pPr>
            <a:r>
              <a:rPr lang="en-US" dirty="0" smtClean="0"/>
              <a:t>Organized</a:t>
            </a:r>
          </a:p>
          <a:p>
            <a:pPr marL="228600" indent="-228600">
              <a:buFont typeface="+mj-lt"/>
              <a:buAutoNum type="arabicPeriod"/>
              <a:defRPr/>
            </a:pPr>
            <a:r>
              <a:rPr lang="en-US" dirty="0" smtClean="0"/>
              <a:t>Curious</a:t>
            </a:r>
          </a:p>
          <a:p>
            <a:pPr marL="228600" indent="-228600">
              <a:buFont typeface="+mj-lt"/>
              <a:buAutoNum type="arabicPeriod"/>
              <a:defRPr/>
            </a:pPr>
            <a:r>
              <a:rPr lang="en-US" dirty="0" smtClean="0"/>
              <a:t>Respectful</a:t>
            </a:r>
          </a:p>
          <a:p>
            <a:pPr marL="228600" indent="-228600">
              <a:buFont typeface="+mj-lt"/>
              <a:buAutoNum type="arabicPeriod"/>
              <a:defRPr/>
            </a:pPr>
            <a:r>
              <a:rPr lang="en-US" dirty="0" smtClean="0"/>
              <a:t>Inclusive</a:t>
            </a:r>
          </a:p>
          <a:p>
            <a:pPr marL="228600" indent="-228600">
              <a:buFont typeface="+mj-lt"/>
              <a:buAutoNum type="arabicPeriod"/>
              <a:defRPr/>
            </a:pPr>
            <a:r>
              <a:rPr lang="en-US" dirty="0" smtClean="0"/>
              <a:t>Flexible</a:t>
            </a:r>
          </a:p>
          <a:p>
            <a:pPr marL="228600" indent="-228600">
              <a:buFont typeface="+mj-lt"/>
              <a:buAutoNum type="arabicPeriod"/>
              <a:defRPr/>
            </a:pPr>
            <a:r>
              <a:rPr lang="en-US" dirty="0" smtClean="0"/>
              <a:t>Humble</a:t>
            </a:r>
          </a:p>
          <a:p>
            <a:pPr marL="228600" indent="-228600">
              <a:buFont typeface="+mj-lt"/>
              <a:buAutoNum type="arabicPeriod"/>
              <a:defRPr/>
            </a:pPr>
            <a:r>
              <a:rPr lang="en-US" dirty="0" smtClean="0"/>
              <a:t>Approachable</a:t>
            </a:r>
          </a:p>
          <a:p>
            <a:pPr marL="228600" indent="-228600">
              <a:buFont typeface="+mj-lt"/>
              <a:buAutoNum type="arabicPeriod"/>
              <a:defRPr/>
            </a:pPr>
            <a:r>
              <a:rPr lang="en-US" dirty="0" smtClean="0"/>
              <a:t>Perceptive</a:t>
            </a:r>
          </a:p>
          <a:p>
            <a:pPr>
              <a:defRPr/>
            </a:pPr>
            <a:endParaRPr lang="en-US" dirty="0" smtClean="0"/>
          </a:p>
          <a:p>
            <a:pPr>
              <a:defRPr/>
            </a:pPr>
            <a:endParaRPr lang="en-US" dirty="0" smtClean="0"/>
          </a:p>
          <a:p>
            <a:pPr>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76EC5CA-7218-487A-A9F8-75F5B6A22B66}" type="slidenum">
              <a:rPr lang="en-US" altLang="en-US" smtClean="0">
                <a:latin typeface="Calibri" panose="020F0502020204030204" pitchFamily="34" charset="0"/>
              </a:rPr>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68062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Let us know how we can support your agency.  We will come out and meet with your management team, we will facilitate project scope discussions, we will let you place a team at one of our events.  We will let you sit in on our events to learn about them.  We will coordinate training with you.  </a:t>
            </a:r>
          </a:p>
          <a:p>
            <a:endParaRPr lang="en-US" sz="1500" dirty="0" smtClean="0"/>
          </a:p>
          <a:p>
            <a:endParaRPr lang="en-US" sz="1500" dirty="0" smtClean="0"/>
          </a:p>
          <a:p>
            <a:r>
              <a:rPr lang="en-US" sz="1500" dirty="0" smtClean="0"/>
              <a:t>DAS contract available for professional Lean training and facilitation.  </a:t>
            </a:r>
          </a:p>
          <a:p>
            <a:endParaRPr lang="en-US" sz="1500" dirty="0" smtClean="0"/>
          </a:p>
          <a:p>
            <a:r>
              <a:rPr lang="en-US" sz="1500" dirty="0" smtClean="0"/>
              <a:t>Application for OPM funding is available</a:t>
            </a:r>
            <a:r>
              <a:rPr lang="en-US" sz="1500" baseline="0" dirty="0" smtClean="0"/>
              <a:t> on the </a:t>
            </a:r>
            <a:r>
              <a:rPr lang="en-US" sz="1500" baseline="0" dirty="0" err="1" smtClean="0"/>
              <a:t>LeanCT</a:t>
            </a:r>
            <a:r>
              <a:rPr lang="en-US" sz="1500" baseline="0" dirty="0" smtClean="0"/>
              <a:t> website</a:t>
            </a:r>
            <a:endParaRPr lang="en-US" sz="1500" dirty="0"/>
          </a:p>
        </p:txBody>
      </p:sp>
      <p:sp>
        <p:nvSpPr>
          <p:cNvPr id="4" name="Slide Number Placeholder 3"/>
          <p:cNvSpPr>
            <a:spLocks noGrp="1"/>
          </p:cNvSpPr>
          <p:nvPr>
            <p:ph type="sldNum" sz="quarter" idx="10"/>
          </p:nvPr>
        </p:nvSpPr>
        <p:spPr/>
        <p:txBody>
          <a:bodyPr/>
          <a:lstStyle/>
          <a:p>
            <a:fld id="{7D92A911-1930-4F93-87E3-27B47050EFE5}" type="slidenum">
              <a:rPr lang="en-US" smtClean="0"/>
              <a:t>29</a:t>
            </a:fld>
            <a:endParaRPr lang="en-US"/>
          </a:p>
        </p:txBody>
      </p:sp>
    </p:spTree>
    <p:extLst>
      <p:ext uri="{BB962C8B-B14F-4D97-AF65-F5344CB8AC3E}">
        <p14:creationId xmlns:p14="http://schemas.microsoft.com/office/powerpoint/2010/main" val="40181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By using a tool like Lean/process improvement, we can accomplish all these things and more. Engaging, supporting and empowering our staff fosters productivity, trust and satisfaction.  </a:t>
            </a:r>
          </a:p>
          <a:p>
            <a:endParaRPr lang="en-US" sz="1100" dirty="0"/>
          </a:p>
          <a:p>
            <a:r>
              <a:rPr lang="en-US" sz="1100" dirty="0" smtClean="0"/>
              <a:t>And, by bringing in our customers we can learn first hand if we are being responsive to the right things.  Providing the right service leads to overall satisfaction for the customer and the one providing the services.</a:t>
            </a:r>
          </a:p>
          <a:p>
            <a:endParaRPr lang="en-US" sz="1100" dirty="0"/>
          </a:p>
          <a:p>
            <a:r>
              <a:rPr lang="en-US" sz="1100" dirty="0" smtClean="0"/>
              <a:t>It really isn’t good if we are killing ourselves on something that isn’t valued.  It’s like writing that comprehensive report that no one reads.</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325531F9-0445-4CB9-A6DE-0AE17D740F12}" type="slidenum">
              <a:rPr lang="en-US" smtClean="0"/>
              <a:t>3</a:t>
            </a:fld>
            <a:endParaRPr lang="en-US"/>
          </a:p>
        </p:txBody>
      </p:sp>
    </p:spTree>
    <p:extLst>
      <p:ext uri="{BB962C8B-B14F-4D97-AF65-F5344CB8AC3E}">
        <p14:creationId xmlns:p14="http://schemas.microsoft.com/office/powerpoint/2010/main" val="879167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 typeface="+mj-lt"/>
              <a:buAutoNum type="arabicPeriod"/>
              <a:defRPr/>
            </a:pPr>
            <a:r>
              <a:rPr lang="en-US" sz="1100" dirty="0" smtClean="0"/>
              <a:t>If you haven’t already, find out who your agency Lean Coordinator is. If there isn’t one, talk with your Commissioner. </a:t>
            </a:r>
          </a:p>
          <a:p>
            <a:pPr marL="228600" indent="-228600">
              <a:buFont typeface="+mj-lt"/>
              <a:buAutoNum type="arabicPeriod"/>
              <a:defRPr/>
            </a:pPr>
            <a:r>
              <a:rPr lang="en-US" sz="1100" dirty="0" smtClean="0"/>
              <a:t>Send staff, including managers, to Lean 101 training</a:t>
            </a:r>
          </a:p>
          <a:p>
            <a:pPr marL="228600" indent="-228600">
              <a:buFont typeface="+mj-lt"/>
              <a:buAutoNum type="arabicPeriod"/>
              <a:defRPr/>
            </a:pPr>
            <a:r>
              <a:rPr lang="en-US" sz="1100" dirty="0" smtClean="0"/>
              <a:t>Establish or work with the Lean Steering Committee within your agency to review projects and measure outcomes</a:t>
            </a:r>
          </a:p>
          <a:p>
            <a:pPr marL="228600" indent="-228600">
              <a:buFont typeface="+mj-lt"/>
              <a:buAutoNum type="arabicPeriod"/>
              <a:defRPr/>
            </a:pPr>
            <a:r>
              <a:rPr lang="en-US" sz="1100" dirty="0" smtClean="0"/>
              <a:t>I can let you know where and when</a:t>
            </a:r>
          </a:p>
          <a:p>
            <a:pPr marL="228600" indent="-228600">
              <a:buFont typeface="+mj-lt"/>
              <a:buAutoNum type="arabicPeriod"/>
              <a:defRPr/>
            </a:pPr>
            <a:r>
              <a:rPr lang="en-US" sz="1100" dirty="0" smtClean="0"/>
              <a:t>JUST START!</a:t>
            </a:r>
          </a:p>
          <a:p>
            <a:pPr marL="228600" indent="-228600">
              <a:buFont typeface="+mj-lt"/>
              <a:buAutoNum type="arabicPeriod"/>
              <a:defRPr/>
            </a:pPr>
            <a:r>
              <a:rPr lang="en-US" sz="1100" dirty="0" smtClean="0"/>
              <a:t>Recognize the effort made by staff who are engaged in process improvement activity. Support staff in their efforts to initiate change in your organization</a:t>
            </a:r>
          </a:p>
          <a:p>
            <a:pPr marL="228600" indent="-228600">
              <a:buFont typeface="+mj-lt"/>
              <a:buAutoNum type="arabicPeriod"/>
              <a:defRPr/>
            </a:pPr>
            <a:r>
              <a:rPr lang="en-US" sz="1100" dirty="0" smtClean="0"/>
              <a:t>Meet with staff to receive updates on how things are progressing. Additionally, OPM will request an update on your progress each summer for an annual fall report to the Governor</a:t>
            </a:r>
          </a:p>
          <a:p>
            <a:pPr eaLnBrk="1" hangingPunct="1">
              <a:spcBef>
                <a:spcPct val="0"/>
              </a:spcBef>
              <a:defRPr/>
            </a:pPr>
            <a:endParaRPr lang="en-US" altLang="en-US" dirty="0" smtClean="0"/>
          </a:p>
          <a:p>
            <a:pPr eaLnBrk="1" hangingPunct="1">
              <a:spcBef>
                <a:spcPct val="0"/>
              </a:spcBef>
              <a:defRPr/>
            </a:pPr>
            <a:r>
              <a:rPr lang="en-US" altLang="en-US" dirty="0" smtClean="0"/>
              <a:t>While executive level support is important for long-term success, the deepest understanding of how to improve a process does not come from management, but from </a:t>
            </a:r>
            <a:r>
              <a:rPr lang="en-US" altLang="en-US" b="1" dirty="0" smtClean="0"/>
              <a:t>the workers who go through those processes day in and day out</a:t>
            </a:r>
            <a:r>
              <a:rPr lang="en-US" altLang="en-US" dirty="0" smtClean="0"/>
              <a:t>. We have made great strides to modernize state government, achieve savings and streamline processes, we still have more work to do. </a:t>
            </a:r>
            <a:endParaRPr 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B646FAF-A56B-468C-AEA8-AE763BB1BA01}"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67681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100"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69938" indent="-295275">
              <a:defRPr>
                <a:solidFill>
                  <a:schemeClr val="tx1"/>
                </a:solidFill>
                <a:latin typeface="Corbel" panose="020B0503020204020204" pitchFamily="34" charset="0"/>
              </a:defRPr>
            </a:lvl2pPr>
            <a:lvl3pPr marL="1184275" indent="-236538">
              <a:defRPr>
                <a:solidFill>
                  <a:schemeClr val="tx1"/>
                </a:solidFill>
                <a:latin typeface="Corbel" panose="020B0503020204020204" pitchFamily="34" charset="0"/>
              </a:defRPr>
            </a:lvl3pPr>
            <a:lvl4pPr marL="1658938" indent="-236538">
              <a:defRPr>
                <a:solidFill>
                  <a:schemeClr val="tx1"/>
                </a:solidFill>
                <a:latin typeface="Corbel" panose="020B0503020204020204" pitchFamily="34" charset="0"/>
              </a:defRPr>
            </a:lvl4pPr>
            <a:lvl5pPr marL="2133600" indent="-236538">
              <a:defRPr>
                <a:solidFill>
                  <a:schemeClr val="tx1"/>
                </a:solidFill>
                <a:latin typeface="Corbel" panose="020B0503020204020204" pitchFamily="34" charset="0"/>
              </a:defRPr>
            </a:lvl5pPr>
            <a:lvl6pPr marL="2590800" indent="-236538" eaLnBrk="0" fontAlgn="base" hangingPunct="0">
              <a:spcBef>
                <a:spcPct val="0"/>
              </a:spcBef>
              <a:spcAft>
                <a:spcPct val="0"/>
              </a:spcAft>
              <a:defRPr>
                <a:solidFill>
                  <a:schemeClr val="tx1"/>
                </a:solidFill>
                <a:latin typeface="Corbel" panose="020B0503020204020204" pitchFamily="34" charset="0"/>
              </a:defRPr>
            </a:lvl6pPr>
            <a:lvl7pPr marL="3048000" indent="-236538" eaLnBrk="0" fontAlgn="base" hangingPunct="0">
              <a:spcBef>
                <a:spcPct val="0"/>
              </a:spcBef>
              <a:spcAft>
                <a:spcPct val="0"/>
              </a:spcAft>
              <a:defRPr>
                <a:solidFill>
                  <a:schemeClr val="tx1"/>
                </a:solidFill>
                <a:latin typeface="Corbel" panose="020B0503020204020204" pitchFamily="34" charset="0"/>
              </a:defRPr>
            </a:lvl7pPr>
            <a:lvl8pPr marL="3505200" indent="-236538" eaLnBrk="0" fontAlgn="base" hangingPunct="0">
              <a:spcBef>
                <a:spcPct val="0"/>
              </a:spcBef>
              <a:spcAft>
                <a:spcPct val="0"/>
              </a:spcAft>
              <a:defRPr>
                <a:solidFill>
                  <a:schemeClr val="tx1"/>
                </a:solidFill>
                <a:latin typeface="Corbel" panose="020B0503020204020204" pitchFamily="34" charset="0"/>
              </a:defRPr>
            </a:lvl8pPr>
            <a:lvl9pPr marL="3962400" indent="-236538" eaLnBrk="0" fontAlgn="base" hangingPunct="0">
              <a:spcBef>
                <a:spcPct val="0"/>
              </a:spcBef>
              <a:spcAft>
                <a:spcPct val="0"/>
              </a:spcAft>
              <a:defRPr>
                <a:solidFill>
                  <a:schemeClr val="tx1"/>
                </a:solidFill>
                <a:latin typeface="Corbel" panose="020B0503020204020204" pitchFamily="34" charset="0"/>
              </a:defRPr>
            </a:lvl9pPr>
          </a:lstStyle>
          <a:p>
            <a:fld id="{D7DA8E5E-B650-4D70-89EC-99D2D75EF838}"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164015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There isn't an agency out there that couldn’t use more resources. Lean offers a path forward by helping to justify critical needs with real data.</a:t>
            </a:r>
          </a:p>
          <a:p>
            <a:pPr eaLnBrk="1" hangingPunct="1">
              <a:spcBef>
                <a:spcPct val="0"/>
              </a:spcBef>
            </a:pPr>
            <a:endParaRPr lang="en-US" altLang="en-US" sz="1100" dirty="0" smtClean="0"/>
          </a:p>
          <a:p>
            <a:pPr eaLnBrk="1" hangingPunct="1">
              <a:spcBef>
                <a:spcPct val="0"/>
              </a:spcBef>
            </a:pPr>
            <a:r>
              <a:rPr lang="en-US" altLang="en-US" sz="1100" dirty="0" smtClean="0"/>
              <a:t>Collaboration – within an agency (IT, Finance, Data Officer, program staff, executive staff, etc.) and with all stakeholders (other agencies, external partners, etc.) builds enterprise solutions and good will. The Lean philosophy says that the experts are within your organization and that respect for your staff and their work is the most important. These elements allow staff to be a part of the solution which in turn, creates natural buy-in for change. </a:t>
            </a:r>
          </a:p>
          <a:p>
            <a:pPr eaLnBrk="1" hangingPunct="1">
              <a:spcBef>
                <a:spcPct val="0"/>
              </a:spcBef>
            </a:pPr>
            <a:endParaRPr lang="en-US" altLang="en-US" sz="1100" dirty="0"/>
          </a:p>
          <a:p>
            <a:pPr eaLnBrk="1" hangingPunct="1">
              <a:spcBef>
                <a:spcPct val="0"/>
              </a:spcBef>
            </a:pPr>
            <a:r>
              <a:rPr lang="en-US" altLang="en-US" sz="1100" dirty="0" smtClean="0"/>
              <a:t>Lean also says you should review laws that impact our processes to help  grow  good law.</a:t>
            </a:r>
          </a:p>
          <a:p>
            <a:pPr eaLnBrk="1" hangingPunct="1">
              <a:spcBef>
                <a:spcPct val="0"/>
              </a:spcBef>
            </a:pPr>
            <a:endParaRPr lang="en-US" altLang="en-US" sz="1100" dirty="0" smtClean="0"/>
          </a:p>
          <a:p>
            <a:pPr eaLnBrk="1" hangingPunct="1">
              <a:spcBef>
                <a:spcPct val="0"/>
              </a:spcBef>
            </a:pPr>
            <a:r>
              <a:rPr lang="en-US" altLang="en-US" sz="1100" dirty="0" smtClean="0"/>
              <a:t>And, of course, it is a charge of the Governor – who is a strong advocate for maximizing every person and resource under our management to better serve the citizens of Connecticut.  But it is bi-partisan – process improvement has followed both republican and democratic leaders and independents too here in CT.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35013" indent="-280988">
              <a:defRPr>
                <a:solidFill>
                  <a:schemeClr val="tx1"/>
                </a:solidFill>
                <a:latin typeface="Corbel" panose="020B0503020204020204" pitchFamily="34" charset="0"/>
              </a:defRPr>
            </a:lvl2pPr>
            <a:lvl3pPr marL="1130300" indent="-225425">
              <a:defRPr>
                <a:solidFill>
                  <a:schemeClr val="tx1"/>
                </a:solidFill>
                <a:latin typeface="Corbel" panose="020B0503020204020204" pitchFamily="34" charset="0"/>
              </a:defRPr>
            </a:lvl3pPr>
            <a:lvl4pPr marL="1582738" indent="-225425">
              <a:defRPr>
                <a:solidFill>
                  <a:schemeClr val="tx1"/>
                </a:solidFill>
                <a:latin typeface="Corbel" panose="020B0503020204020204" pitchFamily="34" charset="0"/>
              </a:defRPr>
            </a:lvl4pPr>
            <a:lvl5pPr marL="2036763" indent="-225425">
              <a:defRPr>
                <a:solidFill>
                  <a:schemeClr val="tx1"/>
                </a:solidFill>
                <a:latin typeface="Corbel" panose="020B0503020204020204" pitchFamily="34" charset="0"/>
              </a:defRPr>
            </a:lvl5pPr>
            <a:lvl6pPr marL="2493963" indent="-225425" eaLnBrk="0" fontAlgn="base" hangingPunct="0">
              <a:spcBef>
                <a:spcPct val="0"/>
              </a:spcBef>
              <a:spcAft>
                <a:spcPct val="0"/>
              </a:spcAft>
              <a:defRPr>
                <a:solidFill>
                  <a:schemeClr val="tx1"/>
                </a:solidFill>
                <a:latin typeface="Corbel" panose="020B0503020204020204" pitchFamily="34" charset="0"/>
              </a:defRPr>
            </a:lvl6pPr>
            <a:lvl7pPr marL="2951163" indent="-225425" eaLnBrk="0" fontAlgn="base" hangingPunct="0">
              <a:spcBef>
                <a:spcPct val="0"/>
              </a:spcBef>
              <a:spcAft>
                <a:spcPct val="0"/>
              </a:spcAft>
              <a:defRPr>
                <a:solidFill>
                  <a:schemeClr val="tx1"/>
                </a:solidFill>
                <a:latin typeface="Corbel" panose="020B0503020204020204" pitchFamily="34" charset="0"/>
              </a:defRPr>
            </a:lvl7pPr>
            <a:lvl8pPr marL="3408363" indent="-225425" eaLnBrk="0" fontAlgn="base" hangingPunct="0">
              <a:spcBef>
                <a:spcPct val="0"/>
              </a:spcBef>
              <a:spcAft>
                <a:spcPct val="0"/>
              </a:spcAft>
              <a:defRPr>
                <a:solidFill>
                  <a:schemeClr val="tx1"/>
                </a:solidFill>
                <a:latin typeface="Corbel" panose="020B0503020204020204" pitchFamily="34" charset="0"/>
              </a:defRPr>
            </a:lvl8pPr>
            <a:lvl9pPr marL="3865563" indent="-225425" eaLnBrk="0" fontAlgn="base" hangingPunct="0">
              <a:spcBef>
                <a:spcPct val="0"/>
              </a:spcBef>
              <a:spcAft>
                <a:spcPct val="0"/>
              </a:spcAft>
              <a:defRPr>
                <a:solidFill>
                  <a:schemeClr val="tx1"/>
                </a:solidFill>
                <a:latin typeface="Corbel" panose="020B0503020204020204" pitchFamily="34" charset="0"/>
              </a:defRPr>
            </a:lvl9pPr>
          </a:lstStyle>
          <a:p>
            <a:fld id="{017275D4-B956-4A8E-83B1-AA4702D1635D}"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6443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899092" y="4861245"/>
            <a:ext cx="5518959" cy="43092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smtClean="0">
                <a:solidFill>
                  <a:srgbClr val="FF0000"/>
                </a:solidFill>
              </a:rPr>
              <a:t>When an organization embraces and implements Lean, it becomes a growth strategy.</a:t>
            </a:r>
            <a:r>
              <a:rPr lang="en-US" sz="1000" baseline="0" dirty="0" smtClean="0">
                <a:solidFill>
                  <a:srgbClr val="FF0000"/>
                </a:solidFill>
              </a:rPr>
              <a:t> </a:t>
            </a:r>
            <a:r>
              <a:rPr lang="en-US" sz="1000" dirty="0" smtClean="0">
                <a:solidFill>
                  <a:srgbClr val="FF0000"/>
                </a:solidFill>
              </a:rPr>
              <a:t>By examining a process is detail, eliminating</a:t>
            </a:r>
            <a:r>
              <a:rPr lang="en-US" sz="1000" baseline="0" dirty="0" smtClean="0">
                <a:solidFill>
                  <a:srgbClr val="FF0000"/>
                </a:solidFill>
              </a:rPr>
              <a:t> waste, and implementing the changes, you create an opportunity for new or redirected capacity. In many cases it will be that pile of things that needs to get done but there just isn't enough time or people.  </a:t>
            </a:r>
            <a:r>
              <a:rPr lang="en-US" sz="1000" b="1" baseline="0" dirty="0" smtClean="0">
                <a:solidFill>
                  <a:srgbClr val="FF0000"/>
                </a:solidFill>
              </a:rPr>
              <a:t>Lean builds growth through efficiencies.  </a:t>
            </a:r>
          </a:p>
          <a:p>
            <a:endParaRPr lang="en-US" sz="1000" baseline="0" dirty="0" smtClean="0">
              <a:solidFill>
                <a:srgbClr val="FF0000"/>
              </a:solidFill>
            </a:endParaRPr>
          </a:p>
          <a:p>
            <a:r>
              <a:rPr lang="en-US" sz="1000" baseline="0" dirty="0" smtClean="0">
                <a:solidFill>
                  <a:srgbClr val="FF0000"/>
                </a:solidFill>
              </a:rPr>
              <a:t>It builds organizational strength by exposing staff to how things work and engaging them in the exploration of how to make things better.  For many including some of us managers, we’ve never examined how everything really works in our offices.</a:t>
            </a:r>
          </a:p>
          <a:p>
            <a:endParaRPr lang="en-US" sz="1000" baseline="0" dirty="0" smtClean="0">
              <a:solidFill>
                <a:srgbClr val="FF0000"/>
              </a:solidFill>
            </a:endParaRPr>
          </a:p>
          <a:p>
            <a:r>
              <a:rPr lang="en-US" sz="1000" baseline="0" dirty="0" smtClean="0">
                <a:solidFill>
                  <a:srgbClr val="FF0000"/>
                </a:solidFill>
              </a:rPr>
              <a:t>If you are modernizing, rebuilding or recreating a process or a system, now's the time to capture the information and build procedures and manuals for institutional knowledge retention. </a:t>
            </a:r>
          </a:p>
          <a:p>
            <a:endParaRPr lang="en-US" sz="1000" baseline="0" dirty="0" smtClean="0">
              <a:solidFill>
                <a:srgbClr val="FF0000"/>
              </a:solidFill>
            </a:endParaRPr>
          </a:p>
          <a:p>
            <a:r>
              <a:rPr lang="en-US" sz="1000" baseline="0" dirty="0" smtClean="0">
                <a:solidFill>
                  <a:srgbClr val="FF0000"/>
                </a:solidFill>
              </a:rPr>
              <a:t>Ultimately, it’s all about serving our customers in a smarter and more efficient way. The way that they expect to be served. </a:t>
            </a:r>
            <a:endParaRPr lang="en-US" sz="1000" dirty="0" smtClean="0">
              <a:solidFill>
                <a:srgbClr val="FF0000"/>
              </a:solidFill>
            </a:endParaRPr>
          </a:p>
          <a:p>
            <a:pPr eaLnBrk="1" hangingPunct="1">
              <a:spcBef>
                <a:spcPct val="0"/>
              </a:spcBef>
            </a:pPr>
            <a:endParaRPr lang="en-US" altLang="en-US" sz="1000" dirty="0" smtClean="0"/>
          </a:p>
          <a:p>
            <a:pPr eaLnBrk="1" hangingPunct="1">
              <a:spcBef>
                <a:spcPct val="0"/>
              </a:spcBef>
            </a:pPr>
            <a:r>
              <a:rPr lang="en-US" altLang="en-US" sz="1000" b="1" dirty="0" smtClean="0"/>
              <a:t>We then demonstrate the use of various tools and templates </a:t>
            </a:r>
            <a:r>
              <a:rPr lang="en-US" altLang="en-US" sz="1000" dirty="0" smtClean="0"/>
              <a:t>to help make our work more efficient and facilitate teamwork. </a:t>
            </a:r>
          </a:p>
          <a:p>
            <a:pPr eaLnBrk="1" hangingPunct="1">
              <a:spcBef>
                <a:spcPct val="0"/>
              </a:spcBef>
            </a:pPr>
            <a:r>
              <a:rPr lang="en-US" altLang="en-US" sz="1000" u="sng" dirty="0" smtClean="0"/>
              <a:t>Tools: </a:t>
            </a:r>
            <a:r>
              <a:rPr lang="en-US" altLang="en-US" sz="1000" dirty="0" smtClean="0"/>
              <a:t>The most common tool we use is </a:t>
            </a:r>
            <a:r>
              <a:rPr lang="en-US" altLang="en-US" sz="1000" b="1" dirty="0" smtClean="0"/>
              <a:t>value stream mapping</a:t>
            </a:r>
            <a:r>
              <a:rPr lang="en-US" altLang="en-US" sz="1000" dirty="0" smtClean="0"/>
              <a:t>. </a:t>
            </a:r>
            <a:r>
              <a:rPr lang="en-US" altLang="en-US" sz="1000" u="sng" dirty="0" smtClean="0"/>
              <a:t>Templates: </a:t>
            </a:r>
            <a:r>
              <a:rPr lang="en-US" altLang="en-US" sz="1000" dirty="0" smtClean="0"/>
              <a:t>The most common template we use is the </a:t>
            </a:r>
            <a:r>
              <a:rPr lang="en-US" altLang="en-US" sz="1000" b="1" dirty="0" smtClean="0"/>
              <a:t>project implementation plan. </a:t>
            </a:r>
            <a:endParaRPr lang="en-US" altLang="en-US" sz="1000" dirty="0" smtClean="0"/>
          </a:p>
          <a:p>
            <a:pPr marL="0" lvl="1" eaLnBrk="1" hangingPunct="1">
              <a:spcBef>
                <a:spcPct val="0"/>
              </a:spcBef>
            </a:pPr>
            <a:r>
              <a:rPr lang="en-US" altLang="en-US" sz="1000" dirty="0" smtClean="0"/>
              <a:t>In many cases, employees are using these already without realizing the “Lean jargon” that is associated with them. This is common sense approach to make our work a little less frustrating and lot more productive. We are simply trying to “</a:t>
            </a:r>
            <a:r>
              <a:rPr lang="en-US" altLang="en-US" sz="1000" b="1" dirty="0" smtClean="0"/>
              <a:t>do a better job with the resources we have” because we don’t have the time to do anything different. </a:t>
            </a:r>
            <a:endParaRPr lang="en-US" altLang="en-US" sz="1000" dirty="0" smtClean="0"/>
          </a:p>
          <a:p>
            <a:pPr eaLnBrk="1" hangingPunct="1">
              <a:spcBef>
                <a:spcPct val="0"/>
              </a:spcBef>
            </a:pPr>
            <a:endParaRPr lang="en-US" altLang="en-US" sz="1000" dirty="0" smtClean="0"/>
          </a:p>
          <a:p>
            <a:pPr marL="0" lvl="1" eaLnBrk="1" hangingPunct="1">
              <a:spcBef>
                <a:spcPct val="0"/>
              </a:spcBef>
            </a:pPr>
            <a:r>
              <a:rPr lang="en-US" altLang="en-US" sz="1000" b="1" dirty="0" smtClean="0"/>
              <a:t>Finally, we use Lean as a form of communication, </a:t>
            </a:r>
            <a:r>
              <a:rPr lang="en-US" altLang="en-US" sz="1000" dirty="0" smtClean="0"/>
              <a:t>linking line staff with managers, IT, finance, external partners, other branches of government, and even the public. Lean is simple to understand and it enables cross-disciplinary discussion. </a:t>
            </a:r>
          </a:p>
          <a:p>
            <a:pPr marL="0" lvl="1" eaLnBrk="1" hangingPunct="1">
              <a:spcBef>
                <a:spcPct val="0"/>
              </a:spcBef>
            </a:pPr>
            <a:endParaRPr lang="en-US" altLang="en-US" sz="1100" dirty="0" smtClean="0"/>
          </a:p>
          <a:p>
            <a:pPr eaLnBrk="1" hangingPunct="1">
              <a:spcBef>
                <a:spcPct val="0"/>
              </a:spcBef>
            </a:pPr>
            <a:endParaRPr lang="en-US" altLang="en-US" sz="1100" dirty="0" smtClean="0">
              <a:solidFill>
                <a:srgbClr val="FF0000"/>
              </a:solidFill>
            </a:endParaRPr>
          </a:p>
          <a:p>
            <a:pPr eaLnBrk="1" hangingPunct="1">
              <a:spcBef>
                <a:spcPct val="0"/>
              </a:spcBef>
            </a:pPr>
            <a:endParaRPr lang="en-US" altLang="en-US" sz="1100"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35013" indent="-280988">
              <a:defRPr>
                <a:solidFill>
                  <a:schemeClr val="tx1"/>
                </a:solidFill>
                <a:latin typeface="Corbel" panose="020B0503020204020204" pitchFamily="34" charset="0"/>
              </a:defRPr>
            </a:lvl2pPr>
            <a:lvl3pPr marL="1130300" indent="-225425">
              <a:defRPr>
                <a:solidFill>
                  <a:schemeClr val="tx1"/>
                </a:solidFill>
                <a:latin typeface="Corbel" panose="020B0503020204020204" pitchFamily="34" charset="0"/>
              </a:defRPr>
            </a:lvl3pPr>
            <a:lvl4pPr marL="1582738" indent="-225425">
              <a:defRPr>
                <a:solidFill>
                  <a:schemeClr val="tx1"/>
                </a:solidFill>
                <a:latin typeface="Corbel" panose="020B0503020204020204" pitchFamily="34" charset="0"/>
              </a:defRPr>
            </a:lvl4pPr>
            <a:lvl5pPr marL="2036763" indent="-225425">
              <a:defRPr>
                <a:solidFill>
                  <a:schemeClr val="tx1"/>
                </a:solidFill>
                <a:latin typeface="Corbel" panose="020B0503020204020204" pitchFamily="34" charset="0"/>
              </a:defRPr>
            </a:lvl5pPr>
            <a:lvl6pPr marL="2493963" indent="-225425" eaLnBrk="0" fontAlgn="base" hangingPunct="0">
              <a:spcBef>
                <a:spcPct val="0"/>
              </a:spcBef>
              <a:spcAft>
                <a:spcPct val="0"/>
              </a:spcAft>
              <a:defRPr>
                <a:solidFill>
                  <a:schemeClr val="tx1"/>
                </a:solidFill>
                <a:latin typeface="Corbel" panose="020B0503020204020204" pitchFamily="34" charset="0"/>
              </a:defRPr>
            </a:lvl6pPr>
            <a:lvl7pPr marL="2951163" indent="-225425" eaLnBrk="0" fontAlgn="base" hangingPunct="0">
              <a:spcBef>
                <a:spcPct val="0"/>
              </a:spcBef>
              <a:spcAft>
                <a:spcPct val="0"/>
              </a:spcAft>
              <a:defRPr>
                <a:solidFill>
                  <a:schemeClr val="tx1"/>
                </a:solidFill>
                <a:latin typeface="Corbel" panose="020B0503020204020204" pitchFamily="34" charset="0"/>
              </a:defRPr>
            </a:lvl7pPr>
            <a:lvl8pPr marL="3408363" indent="-225425" eaLnBrk="0" fontAlgn="base" hangingPunct="0">
              <a:spcBef>
                <a:spcPct val="0"/>
              </a:spcBef>
              <a:spcAft>
                <a:spcPct val="0"/>
              </a:spcAft>
              <a:defRPr>
                <a:solidFill>
                  <a:schemeClr val="tx1"/>
                </a:solidFill>
                <a:latin typeface="Corbel" panose="020B0503020204020204" pitchFamily="34" charset="0"/>
              </a:defRPr>
            </a:lvl8pPr>
            <a:lvl9pPr marL="3865563" indent="-225425" eaLnBrk="0" fontAlgn="base" hangingPunct="0">
              <a:spcBef>
                <a:spcPct val="0"/>
              </a:spcBef>
              <a:spcAft>
                <a:spcPct val="0"/>
              </a:spcAft>
              <a:defRPr>
                <a:solidFill>
                  <a:schemeClr val="tx1"/>
                </a:solidFill>
                <a:latin typeface="Corbel" panose="020B0503020204020204" pitchFamily="34" charset="0"/>
              </a:defRPr>
            </a:lvl9pPr>
          </a:lstStyle>
          <a:p>
            <a:fld id="{EA9D3980-32DB-4542-9704-4EBAD73900AF}"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2395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sz="1100" dirty="0" smtClean="0"/>
              <a:t>Outcomes from our focus on process improvement (left) allows us to focus and invest in the activities our state government values (right)</a:t>
            </a:r>
          </a:p>
          <a:p>
            <a:pPr eaLnBrk="1" hangingPunct="1">
              <a:spcBef>
                <a:spcPct val="0"/>
              </a:spcBef>
            </a:pPr>
            <a:endParaRPr lang="en-US" altLang="en-US" sz="1100" dirty="0" smtClean="0"/>
          </a:p>
          <a:p>
            <a:pPr eaLnBrk="1" hangingPunct="1">
              <a:spcBef>
                <a:spcPct val="0"/>
              </a:spcBef>
            </a:pPr>
            <a:r>
              <a:rPr lang="en-US" altLang="en-US" sz="1100" dirty="0" smtClean="0"/>
              <a:t>We can use Lean Tools to Develop and Inform:</a:t>
            </a:r>
          </a:p>
          <a:p>
            <a:pPr eaLnBrk="1" hangingPunct="1">
              <a:spcBef>
                <a:spcPct val="0"/>
              </a:spcBef>
            </a:pPr>
            <a:endParaRPr lang="en-US" altLang="en-US" sz="1100" dirty="0" smtClean="0"/>
          </a:p>
          <a:p>
            <a:pPr marL="628650" lvl="1" indent="-171450" eaLnBrk="1" hangingPunct="1">
              <a:spcBef>
                <a:spcPct val="0"/>
              </a:spcBef>
              <a:buFont typeface="Arial" panose="020B0604020202020204" pitchFamily="34" charset="0"/>
              <a:buChar char="•"/>
            </a:pPr>
            <a:r>
              <a:rPr lang="en-US" altLang="en-US" sz="1100" dirty="0" smtClean="0"/>
              <a:t>Budget Requests</a:t>
            </a:r>
          </a:p>
          <a:p>
            <a:pPr marL="628650" lvl="1" indent="-171450" eaLnBrk="1" hangingPunct="1">
              <a:spcBef>
                <a:spcPct val="0"/>
              </a:spcBef>
              <a:buFont typeface="Arial" panose="020B0604020202020204" pitchFamily="34" charset="0"/>
              <a:buChar char="•"/>
            </a:pPr>
            <a:r>
              <a:rPr lang="en-US" altLang="en-US" sz="1100" dirty="0" smtClean="0"/>
              <a:t>Resource Allocation</a:t>
            </a:r>
          </a:p>
          <a:p>
            <a:pPr marL="628650" lvl="1" indent="-171450" eaLnBrk="1" hangingPunct="1">
              <a:spcBef>
                <a:spcPct val="0"/>
              </a:spcBef>
              <a:buFont typeface="Arial" panose="020B0604020202020204" pitchFamily="34" charset="0"/>
              <a:buChar char="•"/>
            </a:pPr>
            <a:r>
              <a:rPr lang="en-US" altLang="en-US" sz="1100" dirty="0" smtClean="0"/>
              <a:t>Standard Work/Operating Procedures</a:t>
            </a:r>
          </a:p>
          <a:p>
            <a:pPr marL="628650" lvl="1" indent="-171450" eaLnBrk="1" hangingPunct="1">
              <a:spcBef>
                <a:spcPct val="0"/>
              </a:spcBef>
              <a:buFont typeface="Arial" panose="020B0604020202020204" pitchFamily="34" charset="0"/>
              <a:buChar char="•"/>
            </a:pPr>
            <a:r>
              <a:rPr lang="en-US" altLang="en-US" sz="1100" dirty="0" smtClean="0"/>
              <a:t>Business Requirements for IT solutions</a:t>
            </a:r>
          </a:p>
          <a:p>
            <a:pPr marL="628650" lvl="1" indent="-171450" eaLnBrk="1" hangingPunct="1">
              <a:spcBef>
                <a:spcPct val="0"/>
              </a:spcBef>
              <a:buFont typeface="Arial" panose="020B0604020202020204" pitchFamily="34" charset="0"/>
              <a:buChar char="•"/>
            </a:pPr>
            <a:r>
              <a:rPr lang="en-US" altLang="en-US" sz="1100" dirty="0" smtClean="0"/>
              <a:t>Succession Planning</a:t>
            </a:r>
          </a:p>
          <a:p>
            <a:pPr marL="628650" lvl="1" indent="-171450" eaLnBrk="1" hangingPunct="1">
              <a:spcBef>
                <a:spcPct val="0"/>
              </a:spcBef>
              <a:buFont typeface="Arial" panose="020B0604020202020204" pitchFamily="34" charset="0"/>
              <a:buChar char="•"/>
            </a:pPr>
            <a:r>
              <a:rPr lang="en-US" altLang="en-US" sz="1100" dirty="0" smtClean="0"/>
              <a:t>Professional Development</a:t>
            </a:r>
          </a:p>
          <a:p>
            <a:pPr marL="628650" lvl="1" indent="-171450" eaLnBrk="1" hangingPunct="1">
              <a:spcBef>
                <a:spcPct val="0"/>
              </a:spcBef>
              <a:buFont typeface="Arial" panose="020B0604020202020204" pitchFamily="34" charset="0"/>
              <a:buChar char="•"/>
            </a:pPr>
            <a:r>
              <a:rPr lang="en-US" altLang="en-US" sz="1100" dirty="0" smtClean="0"/>
              <a:t>Our stakeholders and customers</a:t>
            </a:r>
          </a:p>
          <a:p>
            <a:pPr marL="628650" lvl="1" indent="-171450" eaLnBrk="1" hangingPunct="1">
              <a:spcBef>
                <a:spcPct val="0"/>
              </a:spcBef>
              <a:buFont typeface="Arial" panose="020B0604020202020204" pitchFamily="34" charset="0"/>
              <a:buChar char="•"/>
            </a:pPr>
            <a:r>
              <a:rPr lang="en-US" altLang="en-US" sz="1100" dirty="0" smtClean="0"/>
              <a:t>RBA– Is anyone better off?  </a:t>
            </a:r>
          </a:p>
          <a:p>
            <a:pPr marL="628650" lvl="1" indent="-171450" eaLnBrk="1" hangingPunct="1">
              <a:spcBef>
                <a:spcPct val="0"/>
              </a:spcBef>
              <a:buFont typeface="Arial" panose="020B0604020202020204" pitchFamily="34" charset="0"/>
              <a:buChar char="•"/>
            </a:pPr>
            <a:r>
              <a:rPr lang="en-US" altLang="en-US" sz="1100" dirty="0" smtClean="0"/>
              <a:t>Performance measures – show us the data really works</a:t>
            </a:r>
          </a:p>
          <a:p>
            <a:pPr eaLnBrk="1" hangingPunct="1">
              <a:spcBef>
                <a:spcPct val="0"/>
              </a:spcBef>
            </a:pP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62000" indent="-290513">
              <a:defRPr>
                <a:solidFill>
                  <a:schemeClr val="tx1"/>
                </a:solidFill>
                <a:latin typeface="Corbel" panose="020B0503020204020204" pitchFamily="34" charset="0"/>
              </a:defRPr>
            </a:lvl2pPr>
            <a:lvl3pPr marL="1171575" indent="-233363">
              <a:defRPr>
                <a:solidFill>
                  <a:schemeClr val="tx1"/>
                </a:solidFill>
                <a:latin typeface="Corbel" panose="020B0503020204020204" pitchFamily="34" charset="0"/>
              </a:defRPr>
            </a:lvl3pPr>
            <a:lvl4pPr marL="1641475" indent="-233363">
              <a:defRPr>
                <a:solidFill>
                  <a:schemeClr val="tx1"/>
                </a:solidFill>
                <a:latin typeface="Corbel" panose="020B0503020204020204" pitchFamily="34" charset="0"/>
              </a:defRPr>
            </a:lvl4pPr>
            <a:lvl5pPr marL="2112963" indent="-233363">
              <a:defRPr>
                <a:solidFill>
                  <a:schemeClr val="tx1"/>
                </a:solidFill>
                <a:latin typeface="Corbel" panose="020B0503020204020204" pitchFamily="34" charset="0"/>
              </a:defRPr>
            </a:lvl5pPr>
            <a:lvl6pPr marL="2570163" indent="-233363" eaLnBrk="0" fontAlgn="base" hangingPunct="0">
              <a:spcBef>
                <a:spcPct val="0"/>
              </a:spcBef>
              <a:spcAft>
                <a:spcPct val="0"/>
              </a:spcAft>
              <a:defRPr>
                <a:solidFill>
                  <a:schemeClr val="tx1"/>
                </a:solidFill>
                <a:latin typeface="Corbel" panose="020B0503020204020204" pitchFamily="34" charset="0"/>
              </a:defRPr>
            </a:lvl6pPr>
            <a:lvl7pPr marL="3027363" indent="-233363" eaLnBrk="0" fontAlgn="base" hangingPunct="0">
              <a:spcBef>
                <a:spcPct val="0"/>
              </a:spcBef>
              <a:spcAft>
                <a:spcPct val="0"/>
              </a:spcAft>
              <a:defRPr>
                <a:solidFill>
                  <a:schemeClr val="tx1"/>
                </a:solidFill>
                <a:latin typeface="Corbel" panose="020B0503020204020204" pitchFamily="34" charset="0"/>
              </a:defRPr>
            </a:lvl7pPr>
            <a:lvl8pPr marL="3484563" indent="-233363" eaLnBrk="0" fontAlgn="base" hangingPunct="0">
              <a:spcBef>
                <a:spcPct val="0"/>
              </a:spcBef>
              <a:spcAft>
                <a:spcPct val="0"/>
              </a:spcAft>
              <a:defRPr>
                <a:solidFill>
                  <a:schemeClr val="tx1"/>
                </a:solidFill>
                <a:latin typeface="Corbel" panose="020B0503020204020204" pitchFamily="34" charset="0"/>
              </a:defRPr>
            </a:lvl8pPr>
            <a:lvl9pPr marL="3941763" indent="-233363" eaLnBrk="0" fontAlgn="base" hangingPunct="0">
              <a:spcBef>
                <a:spcPct val="0"/>
              </a:spcBef>
              <a:spcAft>
                <a:spcPct val="0"/>
              </a:spcAft>
              <a:defRPr>
                <a:solidFill>
                  <a:schemeClr val="tx1"/>
                </a:solidFill>
                <a:latin typeface="Corbel" panose="020B0503020204020204" pitchFamily="34" charset="0"/>
              </a:defRPr>
            </a:lvl9pPr>
          </a:lstStyle>
          <a:p>
            <a:fld id="{03063FE4-D5B8-41D9-BF2B-B7D8CCFF760A}"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7455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One of our bigger, yet lesser understood roles as managers is to ensure organizational development. Which </a:t>
            </a:r>
            <a:r>
              <a:rPr lang="en-US" dirty="0" smtClean="0"/>
              <a:t>is </a:t>
            </a:r>
            <a:r>
              <a:rPr lang="en-US" dirty="0"/>
              <a:t>a process of continuous diagnosis, action planning, implementation and evaluation, with the goal of transferring knowledge and skills </a:t>
            </a:r>
            <a:r>
              <a:rPr lang="en-US" dirty="0" smtClean="0"/>
              <a:t>to </a:t>
            </a:r>
            <a:r>
              <a:rPr lang="en-US" dirty="0"/>
              <a:t>to improve </a:t>
            </a:r>
            <a:r>
              <a:rPr lang="en-US" dirty="0" smtClean="0"/>
              <a:t>organizational </a:t>
            </a:r>
            <a:r>
              <a:rPr lang="en-US" dirty="0"/>
              <a:t>capacity for solving problems and managing future change</a:t>
            </a:r>
            <a:r>
              <a:rPr lang="en-US" dirty="0" smtClean="0"/>
              <a:t>.</a:t>
            </a:r>
          </a:p>
          <a:p>
            <a:endParaRPr lang="en-US" dirty="0"/>
          </a:p>
          <a:p>
            <a:r>
              <a:rPr lang="en-US" dirty="0" smtClean="0"/>
              <a:t>We accomplish these things through Diagnosis, action planning, intervention and evaluation.  Lean is a natural fit in meeting these goals.</a:t>
            </a:r>
          </a:p>
          <a:p>
            <a:endParaRPr lang="en-US" dirty="0"/>
          </a:p>
          <a:p>
            <a:endParaRPr lang="en-US" dirty="0" smtClean="0"/>
          </a:p>
          <a:p>
            <a:r>
              <a:rPr lang="en-US" dirty="0"/>
              <a:t>Lean provides an environment  rich with change management  </a:t>
            </a:r>
            <a:r>
              <a:rPr lang="en-US" dirty="0" smtClean="0"/>
              <a:t>opportunities….</a:t>
            </a:r>
            <a:endParaRPr lang="en-US" dirty="0"/>
          </a:p>
          <a:p>
            <a:endParaRPr lang="en-US" dirty="0"/>
          </a:p>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69938" indent="-295275">
              <a:defRPr>
                <a:solidFill>
                  <a:schemeClr val="tx1"/>
                </a:solidFill>
                <a:latin typeface="Corbel" panose="020B0503020204020204" pitchFamily="34" charset="0"/>
              </a:defRPr>
            </a:lvl2pPr>
            <a:lvl3pPr marL="1184275" indent="-236538">
              <a:defRPr>
                <a:solidFill>
                  <a:schemeClr val="tx1"/>
                </a:solidFill>
                <a:latin typeface="Corbel" panose="020B0503020204020204" pitchFamily="34" charset="0"/>
              </a:defRPr>
            </a:lvl3pPr>
            <a:lvl4pPr marL="1658938" indent="-236538">
              <a:defRPr>
                <a:solidFill>
                  <a:schemeClr val="tx1"/>
                </a:solidFill>
                <a:latin typeface="Corbel" panose="020B0503020204020204" pitchFamily="34" charset="0"/>
              </a:defRPr>
            </a:lvl4pPr>
            <a:lvl5pPr marL="2133600" indent="-236538">
              <a:defRPr>
                <a:solidFill>
                  <a:schemeClr val="tx1"/>
                </a:solidFill>
                <a:latin typeface="Corbel" panose="020B0503020204020204" pitchFamily="34" charset="0"/>
              </a:defRPr>
            </a:lvl5pPr>
            <a:lvl6pPr marL="2590800" indent="-236538" eaLnBrk="0" fontAlgn="base" hangingPunct="0">
              <a:spcBef>
                <a:spcPct val="0"/>
              </a:spcBef>
              <a:spcAft>
                <a:spcPct val="0"/>
              </a:spcAft>
              <a:defRPr>
                <a:solidFill>
                  <a:schemeClr val="tx1"/>
                </a:solidFill>
                <a:latin typeface="Corbel" panose="020B0503020204020204" pitchFamily="34" charset="0"/>
              </a:defRPr>
            </a:lvl6pPr>
            <a:lvl7pPr marL="3048000" indent="-236538" eaLnBrk="0" fontAlgn="base" hangingPunct="0">
              <a:spcBef>
                <a:spcPct val="0"/>
              </a:spcBef>
              <a:spcAft>
                <a:spcPct val="0"/>
              </a:spcAft>
              <a:defRPr>
                <a:solidFill>
                  <a:schemeClr val="tx1"/>
                </a:solidFill>
                <a:latin typeface="Corbel" panose="020B0503020204020204" pitchFamily="34" charset="0"/>
              </a:defRPr>
            </a:lvl7pPr>
            <a:lvl8pPr marL="3505200" indent="-236538" eaLnBrk="0" fontAlgn="base" hangingPunct="0">
              <a:spcBef>
                <a:spcPct val="0"/>
              </a:spcBef>
              <a:spcAft>
                <a:spcPct val="0"/>
              </a:spcAft>
              <a:defRPr>
                <a:solidFill>
                  <a:schemeClr val="tx1"/>
                </a:solidFill>
                <a:latin typeface="Corbel" panose="020B0503020204020204" pitchFamily="34" charset="0"/>
              </a:defRPr>
            </a:lvl8pPr>
            <a:lvl9pPr marL="3962400" indent="-236538" eaLnBrk="0" fontAlgn="base" hangingPunct="0">
              <a:spcBef>
                <a:spcPct val="0"/>
              </a:spcBef>
              <a:spcAft>
                <a:spcPct val="0"/>
              </a:spcAft>
              <a:defRPr>
                <a:solidFill>
                  <a:schemeClr val="tx1"/>
                </a:solidFill>
                <a:latin typeface="Corbel" panose="020B0503020204020204" pitchFamily="34" charset="0"/>
              </a:defRPr>
            </a:lvl9pPr>
          </a:lstStyle>
          <a:p>
            <a:fld id="{806B0CF5-6CA8-427A-A81B-FF75AC043471}" type="slidenum">
              <a:rPr lang="en-US" altLang="en-US">
                <a:latin typeface="Calibri" panose="020F0502020204030204" pitchFamily="34" charset="0"/>
              </a:rPr>
              <a:pPr/>
              <a:t>7</a:t>
            </a:fld>
            <a:endParaRPr lang="en-US" altLang="en-US">
              <a:latin typeface="Calibri" panose="020F0502020204030204" pitchFamily="34" charset="0"/>
            </a:endParaRPr>
          </a:p>
        </p:txBody>
      </p:sp>
      <p:sp>
        <p:nvSpPr>
          <p:cNvPr id="2" name="TextBox 1"/>
          <p:cNvSpPr txBox="1"/>
          <p:nvPr/>
        </p:nvSpPr>
        <p:spPr>
          <a:xfrm>
            <a:off x="975360" y="5145024"/>
            <a:ext cx="494995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0703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ts val="600"/>
              </a:spcBef>
              <a:spcAft>
                <a:spcPts val="600"/>
              </a:spcAft>
              <a:buClr>
                <a:schemeClr val="tx1"/>
              </a:buClr>
            </a:pPr>
            <a:r>
              <a:rPr lang="en-US" altLang="en-US" b="1" dirty="0" smtClean="0"/>
              <a:t>Alison:</a:t>
            </a:r>
          </a:p>
          <a:p>
            <a:pPr>
              <a:lnSpc>
                <a:spcPct val="120000"/>
              </a:lnSpc>
              <a:spcBef>
                <a:spcPts val="600"/>
              </a:spcBef>
              <a:spcAft>
                <a:spcPts val="600"/>
              </a:spcAft>
              <a:buClr>
                <a:schemeClr val="tx1"/>
              </a:buClr>
              <a:buFont typeface="Wingdings" panose="05000000000000000000" pitchFamily="2" charset="2"/>
              <a:buChar char="§"/>
            </a:pPr>
            <a:r>
              <a:rPr lang="en-US" altLang="en-US" sz="1000" dirty="0" smtClean="0"/>
              <a:t>Over </a:t>
            </a:r>
            <a:r>
              <a:rPr lang="en-US" altLang="en-US" sz="1000" b="1" dirty="0" smtClean="0">
                <a:solidFill>
                  <a:srgbClr val="0070C0"/>
                </a:solidFill>
              </a:rPr>
              <a:t>40 state agency heads </a:t>
            </a:r>
            <a:r>
              <a:rPr lang="en-US" altLang="en-US" sz="1000" dirty="0" smtClean="0">
                <a:solidFill>
                  <a:srgbClr val="0070C0"/>
                </a:solidFill>
              </a:rPr>
              <a:t>(the 14 on the Steering Committee and another 30) </a:t>
            </a:r>
            <a:r>
              <a:rPr lang="en-US" altLang="en-US" sz="1000" dirty="0" smtClean="0"/>
              <a:t>have assigned “Lean Coordinators” to coordinate process improvement efforts and promote a new way of thinking</a:t>
            </a:r>
          </a:p>
          <a:p>
            <a:pPr>
              <a:lnSpc>
                <a:spcPct val="120000"/>
              </a:lnSpc>
              <a:spcBef>
                <a:spcPts val="600"/>
              </a:spcBef>
              <a:spcAft>
                <a:spcPts val="600"/>
              </a:spcAft>
              <a:buClr>
                <a:schemeClr val="tx1"/>
              </a:buClr>
              <a:buFont typeface="Wingdings" panose="05000000000000000000" pitchFamily="2" charset="2"/>
              <a:buChar char="§"/>
            </a:pPr>
            <a:r>
              <a:rPr lang="en-US" altLang="en-US" sz="1000" dirty="0" smtClean="0"/>
              <a:t>Over </a:t>
            </a:r>
            <a:r>
              <a:rPr lang="en-US" altLang="en-US" sz="1000" b="1" dirty="0" smtClean="0">
                <a:solidFill>
                  <a:srgbClr val="0070C0"/>
                </a:solidFill>
              </a:rPr>
              <a:t>2,000 state employees </a:t>
            </a:r>
            <a:r>
              <a:rPr lang="en-US" altLang="en-US" sz="1000" dirty="0" smtClean="0"/>
              <a:t>(and over 100 non-profit provider staff members) have been trained to use Lean tools and principles</a:t>
            </a:r>
          </a:p>
          <a:p>
            <a:pPr>
              <a:lnSpc>
                <a:spcPct val="120000"/>
              </a:lnSpc>
              <a:spcBef>
                <a:spcPts val="600"/>
              </a:spcBef>
              <a:spcAft>
                <a:spcPts val="600"/>
              </a:spcAft>
              <a:buClr>
                <a:schemeClr val="tx1"/>
              </a:buClr>
              <a:buFont typeface="Wingdings" panose="05000000000000000000" pitchFamily="2" charset="2"/>
              <a:buChar char="§"/>
            </a:pPr>
            <a:r>
              <a:rPr lang="en-US" altLang="en-US" sz="1000" b="1" dirty="0" smtClean="0">
                <a:solidFill>
                  <a:srgbClr val="0070C0"/>
                </a:solidFill>
              </a:rPr>
              <a:t>Hundreds of processes </a:t>
            </a:r>
            <a:r>
              <a:rPr lang="en-US" altLang="en-US" sz="1000" dirty="0" smtClean="0"/>
              <a:t>have been improved using Lean tools, generating savings and improving service to CT residents</a:t>
            </a:r>
          </a:p>
          <a:p>
            <a:pPr>
              <a:lnSpc>
                <a:spcPct val="120000"/>
              </a:lnSpc>
              <a:spcBef>
                <a:spcPts val="600"/>
              </a:spcBef>
              <a:spcAft>
                <a:spcPts val="600"/>
              </a:spcAft>
              <a:buClr>
                <a:schemeClr val="tx1"/>
              </a:buClr>
              <a:buFont typeface="Wingdings" panose="05000000000000000000" pitchFamily="2" charset="2"/>
              <a:buChar char="§"/>
            </a:pPr>
            <a:r>
              <a:rPr lang="en-US" altLang="en-US" sz="1000" dirty="0" smtClean="0"/>
              <a:t>Agencies that have participated in Lean events or project implementation </a:t>
            </a:r>
            <a:r>
              <a:rPr lang="en-US" altLang="en-US" sz="1000" b="1" dirty="0" smtClean="0">
                <a:solidFill>
                  <a:srgbClr val="0070C0"/>
                </a:solidFill>
              </a:rPr>
              <a:t>span all functions of government</a:t>
            </a:r>
            <a:r>
              <a:rPr lang="en-US" altLang="en-US" sz="1000" dirty="0" smtClean="0"/>
              <a:t>, including regulation and protection, health and human services, corrections, conservation and development, education, enforcement and compliance, housing, transportation, and general oversight. </a:t>
            </a:r>
          </a:p>
          <a:p>
            <a:pPr>
              <a:lnSpc>
                <a:spcPct val="120000"/>
              </a:lnSpc>
              <a:spcBef>
                <a:spcPts val="600"/>
              </a:spcBef>
              <a:spcAft>
                <a:spcPts val="600"/>
              </a:spcAft>
              <a:buClr>
                <a:schemeClr val="tx1"/>
              </a:buClr>
              <a:buFont typeface="Wingdings" panose="05000000000000000000" pitchFamily="2" charset="2"/>
              <a:buChar char="§"/>
            </a:pPr>
            <a:r>
              <a:rPr lang="en-US" altLang="en-US" sz="1000" dirty="0" smtClean="0"/>
              <a:t>These events </a:t>
            </a:r>
            <a:r>
              <a:rPr lang="en-US" altLang="en-US" sz="1000" b="1" dirty="0" smtClean="0"/>
              <a:t>have improved business processes</a:t>
            </a:r>
            <a:r>
              <a:rPr lang="en-US" altLang="en-US" sz="1000" dirty="0" smtClean="0"/>
              <a:t> by eliminating waste, removing redundant steps and adding automation across programmatic, functional and agency lines. </a:t>
            </a:r>
          </a:p>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350AE0D-40D8-4A79-BD49-501E9DD71BF6}"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1487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p>
          <a:p>
            <a:r>
              <a:rPr lang="en-US" sz="1100" dirty="0" smtClean="0"/>
              <a:t>There is a statewide Steering committee made up of 14 agencies which is available</a:t>
            </a:r>
            <a:r>
              <a:rPr lang="en-US" sz="1100" baseline="0" dirty="0" smtClean="0"/>
              <a:t> to you and can provide support and information for your organization as you engage in process improvement</a:t>
            </a:r>
          </a:p>
          <a:p>
            <a:endParaRPr lang="en-US" sz="1100" baseline="0" dirty="0" smtClean="0"/>
          </a:p>
          <a:p>
            <a:r>
              <a:rPr lang="en-US" sz="1100" baseline="0" dirty="0" smtClean="0"/>
              <a:t>This Committee sets policy for the statewide effort</a:t>
            </a:r>
            <a:r>
              <a:rPr lang="en-US" sz="1100" dirty="0"/>
              <a:t>– making </a:t>
            </a:r>
            <a:r>
              <a:rPr lang="en-US" sz="1100" dirty="0" smtClean="0"/>
              <a:t>important</a:t>
            </a:r>
            <a:r>
              <a:rPr lang="en-US" sz="1100" dirty="0"/>
              <a:t> linkages on common issues and shared goals across agencies.</a:t>
            </a:r>
            <a:endParaRPr lang="en-US" sz="1100" baseline="0" dirty="0" smtClean="0"/>
          </a:p>
          <a:p>
            <a:endParaRPr lang="en-US" sz="1100" baseline="0" dirty="0" smtClean="0"/>
          </a:p>
          <a:p>
            <a:r>
              <a:rPr lang="en-US" sz="1100" baseline="0" dirty="0" smtClean="0"/>
              <a:t>The Committee determines how to support and promote Lean and other process improvement tools (scorecards, strategic plans, etc.) throughout the state</a:t>
            </a:r>
          </a:p>
          <a:p>
            <a:endParaRPr lang="en-US" sz="1100" baseline="0" dirty="0" smtClean="0"/>
          </a:p>
          <a:p>
            <a:r>
              <a:rPr lang="en-US" sz="1100" dirty="0" smtClean="0"/>
              <a:t>Engages state staff to work on Lean projects and receive training through statewide contract</a:t>
            </a:r>
            <a:r>
              <a:rPr lang="en-US" sz="1100" baseline="0" dirty="0" smtClean="0"/>
              <a:t> for Lean services. 5 vendors on current contract who provide an array of services ranging from executive coaching to Kaizen facilitation to Lean leadership certification. </a:t>
            </a:r>
          </a:p>
          <a:p>
            <a:endParaRPr lang="en-US" dirty="0"/>
          </a:p>
        </p:txBody>
      </p:sp>
      <p:sp>
        <p:nvSpPr>
          <p:cNvPr id="4" name="Slide Number Placeholder 3"/>
          <p:cNvSpPr>
            <a:spLocks noGrp="1"/>
          </p:cNvSpPr>
          <p:nvPr>
            <p:ph type="sldNum" sz="quarter" idx="10"/>
          </p:nvPr>
        </p:nvSpPr>
        <p:spPr/>
        <p:txBody>
          <a:bodyPr/>
          <a:lstStyle/>
          <a:p>
            <a:fld id="{D5DD52B1-736E-4C93-AC11-8A460F25F6E4}" type="slidenum">
              <a:rPr lang="en-US" smtClean="0"/>
              <a:t>9</a:t>
            </a:fld>
            <a:endParaRPr lang="en-US"/>
          </a:p>
        </p:txBody>
      </p:sp>
    </p:spTree>
    <p:extLst>
      <p:ext uri="{BB962C8B-B14F-4D97-AF65-F5344CB8AC3E}">
        <p14:creationId xmlns:p14="http://schemas.microsoft.com/office/powerpoint/2010/main" val="335730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981460-E276-4723-85D3-17296DD93D5C}"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152995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81460-E276-4723-85D3-17296DD93D5C}"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161003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81460-E276-4723-85D3-17296DD93D5C}"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397006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81460-E276-4723-85D3-17296DD93D5C}"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65145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81460-E276-4723-85D3-17296DD93D5C}"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228623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981460-E276-4723-85D3-17296DD93D5C}"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331069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981460-E276-4723-85D3-17296DD93D5C}"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38915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81460-E276-4723-85D3-17296DD93D5C}"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61323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81460-E276-4723-85D3-17296DD93D5C}"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391366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81460-E276-4723-85D3-17296DD93D5C}"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7733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81460-E276-4723-85D3-17296DD93D5C}"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A0A57-E6DF-4DF5-B753-C2C968764108}" type="slidenum">
              <a:rPr lang="en-US" smtClean="0"/>
              <a:t>‹#›</a:t>
            </a:fld>
            <a:endParaRPr lang="en-US"/>
          </a:p>
        </p:txBody>
      </p:sp>
    </p:spTree>
    <p:extLst>
      <p:ext uri="{BB962C8B-B14F-4D97-AF65-F5344CB8AC3E}">
        <p14:creationId xmlns:p14="http://schemas.microsoft.com/office/powerpoint/2010/main" val="2192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1460-E276-4723-85D3-17296DD93D5C}" type="datetimeFigureOut">
              <a:rPr lang="en-US" smtClean="0"/>
              <a:t>6/21/2017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A0A57-E6DF-4DF5-B753-C2C968764108}" type="slidenum">
              <a:rPr lang="en-US" smtClean="0"/>
              <a:t>‹#›</a:t>
            </a:fld>
            <a:endParaRPr lang="en-US"/>
          </a:p>
        </p:txBody>
      </p:sp>
    </p:spTree>
    <p:extLst>
      <p:ext uri="{BB962C8B-B14F-4D97-AF65-F5344CB8AC3E}">
        <p14:creationId xmlns:p14="http://schemas.microsoft.com/office/powerpoint/2010/main" val="1105980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t.gov/leanc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t.gov/LeanC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2392" y="351921"/>
            <a:ext cx="8049126" cy="1353350"/>
          </a:xfrm>
        </p:spPr>
        <p:txBody>
          <a:bodyPr>
            <a:normAutofit/>
          </a:bodyPr>
          <a:lstStyle/>
          <a:p>
            <a:r>
              <a:rPr lang="en-US" sz="3600" b="1" dirty="0">
                <a:latin typeface="+mn-lt"/>
              </a:rPr>
              <a:t>Continuous Improvement in</a:t>
            </a:r>
            <a:br>
              <a:rPr lang="en-US" sz="3600" b="1" dirty="0">
                <a:latin typeface="+mn-lt"/>
              </a:rPr>
            </a:br>
            <a:r>
              <a:rPr lang="en-US" sz="3600" b="1" dirty="0">
                <a:latin typeface="+mn-lt"/>
              </a:rPr>
              <a:t>Connecticut State Government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936" y="2092901"/>
            <a:ext cx="4546037" cy="3643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a:srcRect b="13048"/>
          <a:stretch/>
        </p:blipFill>
        <p:spPr>
          <a:xfrm>
            <a:off x="10111518" y="351921"/>
            <a:ext cx="1643412" cy="1547862"/>
          </a:xfrm>
          <a:prstGeom prst="rect">
            <a:avLst/>
          </a:prstGeom>
        </p:spPr>
      </p:pic>
      <p:sp>
        <p:nvSpPr>
          <p:cNvPr id="6" name="Rectangle 5"/>
          <p:cNvSpPr/>
          <p:nvPr/>
        </p:nvSpPr>
        <p:spPr>
          <a:xfrm>
            <a:off x="2071416" y="1761372"/>
            <a:ext cx="8031079" cy="994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billseal.gif"/>
          <p:cNvPicPr>
            <a:picLocks noChangeAspect="1"/>
          </p:cNvPicPr>
          <p:nvPr/>
        </p:nvPicPr>
        <p:blipFill>
          <a:blip r:embed="rId5" cstate="print"/>
          <a:stretch>
            <a:fillRect/>
          </a:stretch>
        </p:blipFill>
        <p:spPr>
          <a:xfrm>
            <a:off x="435239" y="384908"/>
            <a:ext cx="1806353" cy="1676400"/>
          </a:xfrm>
          <a:prstGeom prst="rect">
            <a:avLst/>
          </a:prstGeom>
        </p:spPr>
      </p:pic>
      <p:sp>
        <p:nvSpPr>
          <p:cNvPr id="3" name="TextBox 2"/>
          <p:cNvSpPr txBox="1"/>
          <p:nvPr/>
        </p:nvSpPr>
        <p:spPr>
          <a:xfrm>
            <a:off x="435239" y="3314609"/>
            <a:ext cx="3225338" cy="1569660"/>
          </a:xfrm>
          <a:prstGeom prst="rect">
            <a:avLst/>
          </a:prstGeom>
          <a:noFill/>
          <a:ln>
            <a:solidFill>
              <a:schemeClr val="bg1"/>
            </a:solidFill>
          </a:ln>
        </p:spPr>
        <p:txBody>
          <a:bodyPr wrap="square" rtlCol="0">
            <a:spAutoFit/>
          </a:bodyPr>
          <a:lstStyle/>
          <a:p>
            <a:pPr algn="ctr"/>
            <a:r>
              <a:rPr lang="en-US" sz="2400" b="1" dirty="0" smtClean="0"/>
              <a:t>Cheryl Malerba</a:t>
            </a:r>
            <a:r>
              <a:rPr lang="en-US" sz="2400" dirty="0" smtClean="0"/>
              <a:t>, Department of Transportation</a:t>
            </a:r>
          </a:p>
          <a:p>
            <a:pPr algn="ctr"/>
            <a:endParaRPr lang="en-US" sz="2400" b="1" dirty="0" smtClean="0"/>
          </a:p>
        </p:txBody>
      </p:sp>
      <p:sp>
        <p:nvSpPr>
          <p:cNvPr id="10" name="TextBox 9"/>
          <p:cNvSpPr txBox="1"/>
          <p:nvPr/>
        </p:nvSpPr>
        <p:spPr>
          <a:xfrm>
            <a:off x="8529592" y="2899110"/>
            <a:ext cx="3225338" cy="1200329"/>
          </a:xfrm>
          <a:prstGeom prst="rect">
            <a:avLst/>
          </a:prstGeom>
          <a:noFill/>
          <a:ln>
            <a:solidFill>
              <a:schemeClr val="bg1"/>
            </a:solidFill>
          </a:ln>
        </p:spPr>
        <p:txBody>
          <a:bodyPr wrap="square" rtlCol="0">
            <a:spAutoFit/>
          </a:bodyPr>
          <a:lstStyle/>
          <a:p>
            <a:pPr algn="ctr"/>
            <a:endParaRPr lang="en-US" sz="2400" b="1" dirty="0" smtClean="0"/>
          </a:p>
          <a:p>
            <a:pPr algn="ctr"/>
            <a:r>
              <a:rPr lang="en-US" sz="2400" b="1" dirty="0" smtClean="0"/>
              <a:t>Alison Fisher</a:t>
            </a:r>
            <a:r>
              <a:rPr lang="en-US" sz="2400" dirty="0" smtClean="0"/>
              <a:t>, Office of Policy and Management</a:t>
            </a:r>
          </a:p>
        </p:txBody>
      </p:sp>
      <p:sp>
        <p:nvSpPr>
          <p:cNvPr id="4" name="TextBox 3"/>
          <p:cNvSpPr txBox="1"/>
          <p:nvPr/>
        </p:nvSpPr>
        <p:spPr>
          <a:xfrm>
            <a:off x="4974537" y="6068263"/>
            <a:ext cx="2224834" cy="461665"/>
          </a:xfrm>
          <a:prstGeom prst="rect">
            <a:avLst/>
          </a:prstGeom>
          <a:noFill/>
        </p:spPr>
        <p:txBody>
          <a:bodyPr wrap="square" rtlCol="0">
            <a:spAutoFit/>
          </a:bodyPr>
          <a:lstStyle/>
          <a:p>
            <a:pPr algn="ctr"/>
            <a:r>
              <a:rPr lang="en-US" sz="2400" b="1" dirty="0" smtClean="0"/>
              <a:t>June 14, 2017</a:t>
            </a:r>
            <a:endParaRPr lang="en-US" sz="2400" b="1" dirty="0"/>
          </a:p>
        </p:txBody>
      </p:sp>
    </p:spTree>
    <p:extLst>
      <p:ext uri="{BB962C8B-B14F-4D97-AF65-F5344CB8AC3E}">
        <p14:creationId xmlns:p14="http://schemas.microsoft.com/office/powerpoint/2010/main" val="2466123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868362"/>
          </a:xfrm>
        </p:spPr>
        <p:txBody>
          <a:bodyPr/>
          <a:lstStyle/>
          <a:p>
            <a:pPr algn="ctr"/>
            <a:r>
              <a:rPr lang="en-US" b="1" dirty="0" smtClean="0">
                <a:solidFill>
                  <a:srgbClr val="0070C0"/>
                </a:solidFill>
                <a:latin typeface="+mn-lt"/>
              </a:rPr>
              <a:t>Kaizen Event Results</a:t>
            </a:r>
            <a:endParaRPr lang="en-US" b="1" dirty="0">
              <a:solidFill>
                <a:srgbClr val="0070C0"/>
              </a:solidFill>
              <a:latin typeface="+mn-lt"/>
            </a:endParaRPr>
          </a:p>
        </p:txBody>
      </p:sp>
      <p:sp>
        <p:nvSpPr>
          <p:cNvPr id="5" name="Text Placeholder 4"/>
          <p:cNvSpPr>
            <a:spLocks noGrp="1"/>
          </p:cNvSpPr>
          <p:nvPr>
            <p:ph type="body" idx="1"/>
          </p:nvPr>
        </p:nvSpPr>
        <p:spPr>
          <a:xfrm>
            <a:off x="2055019" y="1371600"/>
            <a:ext cx="4040188" cy="685800"/>
          </a:xfrm>
        </p:spPr>
        <p:txBody>
          <a:bodyPr>
            <a:noAutofit/>
          </a:bodyPr>
          <a:lstStyle/>
          <a:p>
            <a:pPr algn="ctr"/>
            <a:r>
              <a:rPr lang="en-US" altLang="en-US" dirty="0"/>
              <a:t>DCF: Foster and Adoptive Family Licensing </a:t>
            </a:r>
            <a:r>
              <a:rPr lang="en-US" altLang="en-US" dirty="0" smtClean="0"/>
              <a:t>Process</a:t>
            </a:r>
            <a:endParaRPr lang="en-US" dirty="0"/>
          </a:p>
        </p:txBody>
      </p:sp>
      <p:sp>
        <p:nvSpPr>
          <p:cNvPr id="7" name="Text Placeholder 6"/>
          <p:cNvSpPr>
            <a:spLocks noGrp="1"/>
          </p:cNvSpPr>
          <p:nvPr>
            <p:ph type="body" sz="quarter" idx="3"/>
          </p:nvPr>
        </p:nvSpPr>
        <p:spPr>
          <a:xfrm>
            <a:off x="6169026" y="1219200"/>
            <a:ext cx="4498975" cy="838200"/>
          </a:xfrm>
        </p:spPr>
        <p:txBody>
          <a:bodyPr>
            <a:noAutofit/>
          </a:bodyPr>
          <a:lstStyle/>
          <a:p>
            <a:pPr algn="ctr"/>
            <a:r>
              <a:rPr lang="en-US" dirty="0"/>
              <a:t>DDS: Birth to Three </a:t>
            </a:r>
            <a:br>
              <a:rPr lang="en-US" dirty="0"/>
            </a:br>
            <a:r>
              <a:rPr lang="en-US" dirty="0"/>
              <a:t>Invoice and Payment </a:t>
            </a:r>
            <a:r>
              <a:rPr lang="en-US" dirty="0" smtClean="0"/>
              <a:t>Process</a:t>
            </a:r>
            <a:endParaRPr lang="en-US" dirty="0"/>
          </a:p>
        </p:txBody>
      </p:sp>
      <p:sp>
        <p:nvSpPr>
          <p:cNvPr id="11" name="TextBox 10"/>
          <p:cNvSpPr txBox="1"/>
          <p:nvPr/>
        </p:nvSpPr>
        <p:spPr>
          <a:xfrm>
            <a:off x="1981200" y="5562600"/>
            <a:ext cx="4038600" cy="923330"/>
          </a:xfrm>
          <a:prstGeom prst="rect">
            <a:avLst/>
          </a:prstGeom>
          <a:noFill/>
        </p:spPr>
        <p:txBody>
          <a:bodyPr wrap="square" rtlCol="0">
            <a:spAutoFit/>
          </a:bodyPr>
          <a:lstStyle/>
          <a:p>
            <a:pPr algn="ctr"/>
            <a:r>
              <a:rPr lang="en-US" b="1" dirty="0">
                <a:solidFill>
                  <a:schemeClr val="accent3">
                    <a:lumMod val="50000"/>
                  </a:schemeClr>
                </a:solidFill>
              </a:rPr>
              <a:t>Processing time reduced by 50% from 6 months to 3 months</a:t>
            </a:r>
          </a:p>
          <a:p>
            <a:pPr algn="ctr"/>
            <a:r>
              <a:rPr lang="en-US" b="1" dirty="0">
                <a:solidFill>
                  <a:srgbClr val="00B050"/>
                </a:solidFill>
              </a:rPr>
              <a:t>Eliminated 70% of the steps! </a:t>
            </a:r>
          </a:p>
        </p:txBody>
      </p:sp>
      <p:sp>
        <p:nvSpPr>
          <p:cNvPr id="13" name="TextBox 12"/>
          <p:cNvSpPr txBox="1"/>
          <p:nvPr/>
        </p:nvSpPr>
        <p:spPr>
          <a:xfrm>
            <a:off x="6324600" y="5562601"/>
            <a:ext cx="3886200" cy="1200329"/>
          </a:xfrm>
          <a:prstGeom prst="rect">
            <a:avLst/>
          </a:prstGeom>
          <a:noFill/>
        </p:spPr>
        <p:txBody>
          <a:bodyPr wrap="square" rtlCol="0">
            <a:spAutoFit/>
          </a:bodyPr>
          <a:lstStyle/>
          <a:p>
            <a:pPr algn="ctr"/>
            <a:r>
              <a:rPr lang="en-US" b="1" dirty="0">
                <a:solidFill>
                  <a:schemeClr val="accent3">
                    <a:lumMod val="50000"/>
                  </a:schemeClr>
                </a:solidFill>
              </a:rPr>
              <a:t>Reduced reconciliation time by 50%</a:t>
            </a:r>
          </a:p>
          <a:p>
            <a:pPr algn="ctr"/>
            <a:endParaRPr lang="en-US" b="1" dirty="0">
              <a:solidFill>
                <a:srgbClr val="00B050"/>
              </a:solidFill>
            </a:endParaRPr>
          </a:p>
          <a:p>
            <a:pPr algn="ctr"/>
            <a:r>
              <a:rPr lang="en-US" b="1" dirty="0">
                <a:solidFill>
                  <a:srgbClr val="00B050"/>
                </a:solidFill>
              </a:rPr>
              <a:t>Eliminated 76% of the steps!</a:t>
            </a:r>
          </a:p>
          <a:p>
            <a:endParaRPr lang="en-US" dirty="0"/>
          </a:p>
        </p:txBody>
      </p:sp>
      <p:graphicFrame>
        <p:nvGraphicFramePr>
          <p:cNvPr id="12" name="Group 437"/>
          <p:cNvGraphicFramePr>
            <a:graphicFrameLocks noGrp="1"/>
          </p:cNvGraphicFramePr>
          <p:nvPr>
            <p:ph sz="half" idx="1"/>
            <p:extLst/>
          </p:nvPr>
        </p:nvGraphicFramePr>
        <p:xfrm>
          <a:off x="1841500" y="2209800"/>
          <a:ext cx="4495800" cy="3048000"/>
        </p:xfrm>
        <a:graphic>
          <a:graphicData uri="http://schemas.openxmlformats.org/drawingml/2006/table">
            <a:tbl>
              <a:tblPr/>
              <a:tblGrid>
                <a:gridCol w="1600200"/>
                <a:gridCol w="1143000"/>
                <a:gridCol w="914400"/>
                <a:gridCol w="838200"/>
              </a:tblGrid>
              <a:tr h="609600">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Types of Process Steps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Current Number of Steps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Future Number of Steps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Percent Reduction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50520">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No Value Added - Pink</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56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7</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-87%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r>
              <a:tr h="553499">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No Value Added but Necessary - Yellow</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9</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60901">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Value Added - Green</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21</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r>
              <a:tr h="381000">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Transport - Blue</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11</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04800">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Waiting - Purple</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5</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r>
              <a:tr h="381000">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Total number of processes</a:t>
                      </a:r>
                      <a:endParaRPr kumimoji="0" lang="en-US" sz="1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189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53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 name="Table 13"/>
          <p:cNvGraphicFramePr>
            <a:graphicFrameLocks noGrp="1"/>
          </p:cNvGraphicFramePr>
          <p:nvPr>
            <p:extLst/>
          </p:nvPr>
        </p:nvGraphicFramePr>
        <p:xfrm>
          <a:off x="6486164" y="2209801"/>
          <a:ext cx="3991337" cy="3047999"/>
        </p:xfrm>
        <a:graphic>
          <a:graphicData uri="http://schemas.openxmlformats.org/drawingml/2006/table">
            <a:tbl>
              <a:tblPr firstRow="1" bandRow="1">
                <a:tableStyleId>{5C22544A-7EE6-4342-B048-85BDC9FD1C3A}</a:tableStyleId>
              </a:tblPr>
              <a:tblGrid>
                <a:gridCol w="1687975"/>
                <a:gridCol w="833377"/>
                <a:gridCol w="798653"/>
                <a:gridCol w="671332"/>
              </a:tblGrid>
              <a:tr h="603813">
                <a:tc>
                  <a:txBody>
                    <a:bodyPr/>
                    <a:lstStyle/>
                    <a:p>
                      <a:pPr algn="ctr"/>
                      <a:r>
                        <a:rPr lang="en-US" sz="1400" dirty="0" smtClean="0">
                          <a:latin typeface="Calibri" panose="020F0502020204030204" pitchFamily="34" charset="0"/>
                        </a:rPr>
                        <a:t>Types of Process Steps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Current</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Good</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Great</a:t>
                      </a:r>
                      <a:endParaRPr lang="en-US" sz="1400" dirty="0">
                        <a:latin typeface="Calibri" panose="020F0502020204030204" pitchFamily="34" charset="0"/>
                      </a:endParaRPr>
                    </a:p>
                  </a:txBody>
                  <a:tcPr/>
                </a:tc>
              </a:tr>
              <a:tr h="324836">
                <a:tc>
                  <a:txBody>
                    <a:bodyPr/>
                    <a:lstStyle/>
                    <a:p>
                      <a:r>
                        <a:rPr lang="en-US" sz="1400" b="1" dirty="0" smtClean="0">
                          <a:solidFill>
                            <a:srgbClr val="CC0099"/>
                          </a:solidFill>
                          <a:latin typeface="Calibri" panose="020F0502020204030204" pitchFamily="34" charset="0"/>
                        </a:rPr>
                        <a:t>Pink</a:t>
                      </a:r>
                      <a:r>
                        <a:rPr lang="en-US" sz="1400" dirty="0" smtClean="0">
                          <a:latin typeface="Calibri" panose="020F0502020204030204" pitchFamily="34" charset="0"/>
                        </a:rPr>
                        <a:t>    Waste</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45</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18</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a:t>
                      </a:r>
                      <a:endParaRPr lang="en-US" sz="1400" dirty="0">
                        <a:latin typeface="Calibri" panose="020F0502020204030204" pitchFamily="34" charset="0"/>
                      </a:endParaRPr>
                    </a:p>
                  </a:txBody>
                  <a:tcPr/>
                </a:tc>
              </a:tr>
              <a:tr h="552221">
                <a:tc>
                  <a:txBody>
                    <a:bodyPr/>
                    <a:lstStyle/>
                    <a:p>
                      <a:r>
                        <a:rPr lang="en-US" sz="1400" b="1" dirty="0" smtClean="0">
                          <a:solidFill>
                            <a:srgbClr val="FFC000"/>
                          </a:solidFill>
                          <a:latin typeface="Calibri" panose="020F0502020204030204" pitchFamily="34" charset="0"/>
                        </a:rPr>
                        <a:t>Yellow</a:t>
                      </a:r>
                      <a:r>
                        <a:rPr lang="en-US" sz="1400" dirty="0" smtClean="0">
                          <a:latin typeface="Calibri" panose="020F0502020204030204" pitchFamily="34" charset="0"/>
                        </a:rPr>
                        <a:t>  No</a:t>
                      </a:r>
                      <a:r>
                        <a:rPr lang="en-US" sz="1400" baseline="0" dirty="0" smtClean="0">
                          <a:latin typeface="Calibri" panose="020F0502020204030204" pitchFamily="34" charset="0"/>
                        </a:rPr>
                        <a:t> Value/But Necessary</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5</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7</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8</a:t>
                      </a:r>
                      <a:endParaRPr lang="en-US" sz="1400" dirty="0">
                        <a:latin typeface="Calibri" panose="020F0502020204030204" pitchFamily="34" charset="0"/>
                      </a:endParaRPr>
                    </a:p>
                  </a:txBody>
                  <a:tcPr/>
                </a:tc>
              </a:tr>
              <a:tr h="324836">
                <a:tc>
                  <a:txBody>
                    <a:bodyPr/>
                    <a:lstStyle/>
                    <a:p>
                      <a:r>
                        <a:rPr lang="en-US" sz="1400" b="1" dirty="0" smtClean="0">
                          <a:solidFill>
                            <a:srgbClr val="00B050"/>
                          </a:solidFill>
                          <a:latin typeface="Calibri" panose="020F0502020204030204" pitchFamily="34" charset="0"/>
                        </a:rPr>
                        <a:t>Green</a:t>
                      </a:r>
                      <a:r>
                        <a:rPr lang="en-US" sz="1400" dirty="0" smtClean="0">
                          <a:latin typeface="Calibri" panose="020F0502020204030204" pitchFamily="34" charset="0"/>
                        </a:rPr>
                        <a:t>  Value</a:t>
                      </a:r>
                      <a:r>
                        <a:rPr lang="en-US" sz="1400" baseline="0" dirty="0" smtClean="0">
                          <a:latin typeface="Calibri" panose="020F0502020204030204" pitchFamily="34" charset="0"/>
                        </a:rPr>
                        <a:t> Added</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a:t>
                      </a:r>
                      <a:endParaRPr lang="en-US" sz="1400" dirty="0">
                        <a:latin typeface="Calibri" panose="020F0502020204030204" pitchFamily="34" charset="0"/>
                      </a:endParaRPr>
                    </a:p>
                  </a:txBody>
                  <a:tcPr/>
                </a:tc>
              </a:tr>
              <a:tr h="345036">
                <a:tc>
                  <a:txBody>
                    <a:bodyPr/>
                    <a:lstStyle/>
                    <a:p>
                      <a:r>
                        <a:rPr lang="en-US" sz="1400" b="1" dirty="0" smtClean="0">
                          <a:solidFill>
                            <a:schemeClr val="tx2"/>
                          </a:solidFill>
                          <a:latin typeface="Calibri" panose="020F0502020204030204" pitchFamily="34" charset="0"/>
                        </a:rPr>
                        <a:t>Blue</a:t>
                      </a:r>
                      <a:r>
                        <a:rPr lang="en-US" sz="1400" dirty="0" smtClean="0">
                          <a:latin typeface="Calibri" panose="020F0502020204030204" pitchFamily="34" charset="0"/>
                        </a:rPr>
                        <a:t>  Transport</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10</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8</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a:t>
                      </a:r>
                      <a:endParaRPr lang="en-US" sz="1400" dirty="0">
                        <a:latin typeface="Calibri" panose="020F0502020204030204" pitchFamily="34" charset="0"/>
                      </a:endParaRPr>
                    </a:p>
                  </a:txBody>
                  <a:tcPr/>
                </a:tc>
              </a:tr>
              <a:tr h="345036">
                <a:tc>
                  <a:txBody>
                    <a:bodyPr/>
                    <a:lstStyle/>
                    <a:p>
                      <a:r>
                        <a:rPr lang="en-US" sz="1400" b="1" dirty="0" smtClean="0">
                          <a:solidFill>
                            <a:srgbClr val="7030A0"/>
                          </a:solidFill>
                          <a:latin typeface="Calibri" panose="020F0502020204030204" pitchFamily="34" charset="0"/>
                        </a:rPr>
                        <a:t>Purple</a:t>
                      </a:r>
                      <a:r>
                        <a:rPr lang="en-US" sz="1400" dirty="0" smtClean="0">
                          <a:latin typeface="Calibri" panose="020F0502020204030204" pitchFamily="34" charset="0"/>
                        </a:rPr>
                        <a:t>  Waiting</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6</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a:t>
                      </a:r>
                      <a:endParaRPr lang="en-US" sz="1400" dirty="0">
                        <a:latin typeface="Calibri" panose="020F0502020204030204" pitchFamily="34" charset="0"/>
                      </a:endParaRPr>
                    </a:p>
                  </a:txBody>
                  <a:tcPr/>
                </a:tc>
              </a:tr>
              <a:tr h="552221">
                <a:tc>
                  <a:txBody>
                    <a:bodyPr/>
                    <a:lstStyle/>
                    <a:p>
                      <a:r>
                        <a:rPr lang="en-US" sz="1400" dirty="0" smtClean="0">
                          <a:solidFill>
                            <a:schemeClr val="tx1"/>
                          </a:solidFill>
                          <a:latin typeface="Calibri" panose="020F0502020204030204" pitchFamily="34" charset="0"/>
                        </a:rPr>
                        <a:t>Total  number of steps in process</a:t>
                      </a:r>
                      <a:endParaRPr lang="en-US" sz="1400" dirty="0">
                        <a:solidFill>
                          <a:schemeClr val="tx1"/>
                        </a:solidFill>
                        <a:latin typeface="Calibri" panose="020F0502020204030204" pitchFamily="34" charset="0"/>
                      </a:endParaRPr>
                    </a:p>
                  </a:txBody>
                  <a:tcPr/>
                </a:tc>
                <a:tc>
                  <a:txBody>
                    <a:bodyPr/>
                    <a:lstStyle/>
                    <a:p>
                      <a:pPr algn="ctr"/>
                      <a:r>
                        <a:rPr lang="en-US" sz="1400" dirty="0" smtClean="0">
                          <a:solidFill>
                            <a:schemeClr val="tx1"/>
                          </a:solidFill>
                          <a:latin typeface="Calibri" panose="020F0502020204030204" pitchFamily="34" charset="0"/>
                        </a:rPr>
                        <a:t>65</a:t>
                      </a:r>
                      <a:endParaRPr lang="en-US" sz="1400" dirty="0">
                        <a:solidFill>
                          <a:schemeClr val="tx1"/>
                        </a:solidFill>
                        <a:latin typeface="Calibri" panose="020F0502020204030204" pitchFamily="34" charset="0"/>
                      </a:endParaRPr>
                    </a:p>
                  </a:txBody>
                  <a:tcPr/>
                </a:tc>
                <a:tc>
                  <a:txBody>
                    <a:bodyPr/>
                    <a:lstStyle/>
                    <a:p>
                      <a:pPr algn="ctr"/>
                      <a:r>
                        <a:rPr lang="en-US" sz="1400" dirty="0" smtClean="0">
                          <a:solidFill>
                            <a:schemeClr val="tx1"/>
                          </a:solidFill>
                          <a:latin typeface="Calibri" panose="020F0502020204030204" pitchFamily="34" charset="0"/>
                        </a:rPr>
                        <a:t>40</a:t>
                      </a:r>
                      <a:endParaRPr lang="en-US" sz="1400" dirty="0">
                        <a:solidFill>
                          <a:schemeClr val="tx1"/>
                        </a:solidFill>
                        <a:latin typeface="Calibri" panose="020F0502020204030204" pitchFamily="34" charset="0"/>
                      </a:endParaRPr>
                    </a:p>
                  </a:txBody>
                  <a:tcPr/>
                </a:tc>
                <a:tc>
                  <a:txBody>
                    <a:bodyPr/>
                    <a:lstStyle/>
                    <a:p>
                      <a:pPr algn="ctr"/>
                      <a:r>
                        <a:rPr lang="en-US" sz="1400" dirty="0" smtClean="0">
                          <a:solidFill>
                            <a:schemeClr val="tx1"/>
                          </a:solidFill>
                          <a:latin typeface="Calibri" panose="020F0502020204030204" pitchFamily="34" charset="0"/>
                        </a:rPr>
                        <a:t>15</a:t>
                      </a:r>
                      <a:endParaRPr lang="en-US" sz="1400" dirty="0">
                        <a:solidFill>
                          <a:schemeClr val="tx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4116538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pPr algn="ctr"/>
            <a:r>
              <a:rPr lang="en-US" b="1" dirty="0" smtClean="0">
                <a:solidFill>
                  <a:srgbClr val="0070C0"/>
                </a:solidFill>
                <a:latin typeface="+mn-lt"/>
              </a:rPr>
              <a:t>Kaizen Event Results</a:t>
            </a:r>
            <a:endParaRPr lang="en-US" b="1" dirty="0">
              <a:solidFill>
                <a:srgbClr val="0070C0"/>
              </a:solidFill>
              <a:latin typeface="+mn-lt"/>
            </a:endParaRPr>
          </a:p>
        </p:txBody>
      </p:sp>
      <p:sp>
        <p:nvSpPr>
          <p:cNvPr id="3" name="Text Placeholder 2"/>
          <p:cNvSpPr>
            <a:spLocks noGrp="1"/>
          </p:cNvSpPr>
          <p:nvPr>
            <p:ph type="body" idx="1"/>
          </p:nvPr>
        </p:nvSpPr>
        <p:spPr>
          <a:xfrm>
            <a:off x="1732756" y="1328350"/>
            <a:ext cx="4040188" cy="838200"/>
          </a:xfrm>
        </p:spPr>
        <p:txBody>
          <a:bodyPr>
            <a:noAutofit/>
          </a:bodyPr>
          <a:lstStyle/>
          <a:p>
            <a:pPr algn="ctr"/>
            <a:r>
              <a:rPr lang="en-US" sz="1700" dirty="0"/>
              <a:t>DMV: Human Resources – Hiring Process</a:t>
            </a:r>
          </a:p>
          <a:p>
            <a:pPr algn="ctr"/>
            <a:r>
              <a:rPr lang="en-US" sz="1700" dirty="0"/>
              <a:t/>
            </a:r>
            <a:br>
              <a:rPr lang="en-US" sz="1700" dirty="0"/>
            </a:br>
            <a:endParaRPr lang="en-US" sz="1700" dirty="0"/>
          </a:p>
        </p:txBody>
      </p:sp>
      <p:sp>
        <p:nvSpPr>
          <p:cNvPr id="5" name="Text Placeholder 4"/>
          <p:cNvSpPr>
            <a:spLocks noGrp="1"/>
          </p:cNvSpPr>
          <p:nvPr>
            <p:ph type="body" sz="quarter" idx="3"/>
          </p:nvPr>
        </p:nvSpPr>
        <p:spPr>
          <a:xfrm>
            <a:off x="6403975" y="1029426"/>
            <a:ext cx="4868082" cy="762000"/>
          </a:xfrm>
        </p:spPr>
        <p:txBody>
          <a:bodyPr>
            <a:noAutofit/>
          </a:bodyPr>
          <a:lstStyle/>
          <a:p>
            <a:pPr algn="ctr"/>
            <a:r>
              <a:rPr lang="en-US" sz="1700" dirty="0"/>
              <a:t>DEEP: Evaluation of the Storage Tank Compliance Inspection Process</a:t>
            </a:r>
          </a:p>
        </p:txBody>
      </p:sp>
      <p:sp>
        <p:nvSpPr>
          <p:cNvPr id="11" name="TextBox 10"/>
          <p:cNvSpPr txBox="1"/>
          <p:nvPr/>
        </p:nvSpPr>
        <p:spPr>
          <a:xfrm>
            <a:off x="6403975" y="6100465"/>
            <a:ext cx="4038600" cy="369332"/>
          </a:xfrm>
          <a:prstGeom prst="rect">
            <a:avLst/>
          </a:prstGeom>
          <a:noFill/>
        </p:spPr>
        <p:txBody>
          <a:bodyPr wrap="square" rtlCol="0">
            <a:spAutoFit/>
          </a:bodyPr>
          <a:lstStyle/>
          <a:p>
            <a:pPr algn="ctr"/>
            <a:r>
              <a:rPr lang="en-US" b="1" dirty="0">
                <a:solidFill>
                  <a:srgbClr val="00B050"/>
                </a:solidFill>
              </a:rPr>
              <a:t>60% of process eliminated!</a:t>
            </a:r>
          </a:p>
        </p:txBody>
      </p:sp>
      <p:graphicFrame>
        <p:nvGraphicFramePr>
          <p:cNvPr id="12" name="Table 11"/>
          <p:cNvGraphicFramePr>
            <a:graphicFrameLocks noGrp="1"/>
          </p:cNvGraphicFramePr>
          <p:nvPr>
            <p:extLst>
              <p:ext uri="{D42A27DB-BD31-4B8C-83A1-F6EECF244321}">
                <p14:modId xmlns:p14="http://schemas.microsoft.com/office/powerpoint/2010/main" val="1917235107"/>
              </p:ext>
            </p:extLst>
          </p:nvPr>
        </p:nvGraphicFramePr>
        <p:xfrm>
          <a:off x="6735962" y="1871664"/>
          <a:ext cx="4536095" cy="3951803"/>
        </p:xfrm>
        <a:graphic>
          <a:graphicData uri="http://schemas.openxmlformats.org/drawingml/2006/table">
            <a:tbl>
              <a:tblPr firstRow="1" bandRow="1">
                <a:tableStyleId>{5C22544A-7EE6-4342-B048-85BDC9FD1C3A}</a:tableStyleId>
              </a:tblPr>
              <a:tblGrid>
                <a:gridCol w="2090370"/>
                <a:gridCol w="1126516"/>
                <a:gridCol w="1319209"/>
              </a:tblGrid>
              <a:tr h="1034746">
                <a:tc>
                  <a:txBody>
                    <a:bodyPr/>
                    <a:lstStyle/>
                    <a:p>
                      <a:pPr algn="l"/>
                      <a:r>
                        <a:rPr lang="en-US" sz="1400" dirty="0" smtClean="0">
                          <a:solidFill>
                            <a:schemeClr val="bg1"/>
                          </a:solidFill>
                        </a:rPr>
                        <a:t>Underground Storage</a:t>
                      </a:r>
                      <a:r>
                        <a:rPr lang="en-US" sz="1400" baseline="0" dirty="0" smtClean="0">
                          <a:solidFill>
                            <a:schemeClr val="bg1"/>
                          </a:solidFill>
                        </a:rPr>
                        <a:t> Tank </a:t>
                      </a:r>
                      <a:r>
                        <a:rPr lang="en-US" sz="1400" dirty="0" smtClean="0">
                          <a:solidFill>
                            <a:schemeClr val="bg1"/>
                          </a:solidFill>
                        </a:rPr>
                        <a:t>Inspection</a:t>
                      </a:r>
                      <a:r>
                        <a:rPr lang="en-US" sz="1400" baseline="0" dirty="0" smtClean="0">
                          <a:solidFill>
                            <a:schemeClr val="bg1"/>
                          </a:solidFill>
                        </a:rPr>
                        <a:t> Process</a:t>
                      </a:r>
                      <a:endParaRPr lang="en-US" sz="1400" dirty="0">
                        <a:solidFill>
                          <a:schemeClr val="bg1"/>
                        </a:solidFill>
                      </a:endParaRPr>
                    </a:p>
                  </a:txBody>
                  <a:tcPr/>
                </a:tc>
                <a:tc>
                  <a:txBody>
                    <a:bodyPr/>
                    <a:lstStyle/>
                    <a:p>
                      <a:pPr algn="ctr"/>
                      <a:r>
                        <a:rPr lang="en-US" sz="1400" dirty="0" smtClean="0">
                          <a:solidFill>
                            <a:schemeClr val="bg1"/>
                          </a:solidFill>
                        </a:rPr>
                        <a:t> Pre Lean</a:t>
                      </a:r>
                    </a:p>
                    <a:p>
                      <a:pPr algn="ctr"/>
                      <a:r>
                        <a:rPr lang="en-US" sz="1400" dirty="0" smtClean="0">
                          <a:solidFill>
                            <a:schemeClr val="bg1"/>
                          </a:solidFill>
                        </a:rPr>
                        <a:t>Prior State</a:t>
                      </a:r>
                    </a:p>
                    <a:p>
                      <a:pPr algn="ctr"/>
                      <a:r>
                        <a:rPr lang="en-US" sz="1400" dirty="0" smtClean="0">
                          <a:solidFill>
                            <a:schemeClr val="bg1"/>
                          </a:solidFill>
                        </a:rPr>
                        <a:t>(Steps)</a:t>
                      </a:r>
                      <a:endParaRPr lang="en-US" sz="1400" dirty="0">
                        <a:solidFill>
                          <a:schemeClr val="bg1"/>
                        </a:solidFill>
                      </a:endParaRPr>
                    </a:p>
                  </a:txBody>
                  <a:tcPr/>
                </a:tc>
                <a:tc>
                  <a:txBody>
                    <a:bodyPr/>
                    <a:lstStyle/>
                    <a:p>
                      <a:pPr algn="ctr"/>
                      <a:r>
                        <a:rPr lang="en-US" sz="1400" dirty="0" smtClean="0">
                          <a:solidFill>
                            <a:schemeClr val="bg1"/>
                          </a:solidFill>
                        </a:rPr>
                        <a:t>Post Lean</a:t>
                      </a:r>
                    </a:p>
                    <a:p>
                      <a:pPr algn="ctr"/>
                      <a:r>
                        <a:rPr lang="en-US" sz="1400" dirty="0" smtClean="0">
                          <a:solidFill>
                            <a:schemeClr val="bg1"/>
                          </a:solidFill>
                        </a:rPr>
                        <a:t>Current State</a:t>
                      </a:r>
                    </a:p>
                    <a:p>
                      <a:pPr algn="ctr"/>
                      <a:r>
                        <a:rPr lang="en-US" sz="1400" dirty="0" smtClean="0">
                          <a:solidFill>
                            <a:schemeClr val="bg1"/>
                          </a:solidFill>
                        </a:rPr>
                        <a:t>(Steps)</a:t>
                      </a:r>
                      <a:endParaRPr lang="en-US" sz="1400" dirty="0">
                        <a:solidFill>
                          <a:schemeClr val="bg1"/>
                        </a:solidFill>
                      </a:endParaRPr>
                    </a:p>
                  </a:txBody>
                  <a:tcPr/>
                </a:tc>
              </a:tr>
              <a:tr h="617779">
                <a:tc>
                  <a:txBody>
                    <a:bodyPr/>
                    <a:lstStyle/>
                    <a:p>
                      <a:pPr algn="ctr"/>
                      <a:r>
                        <a:rPr lang="en-US" sz="1400" b="1" baseline="0" dirty="0" smtClean="0">
                          <a:solidFill>
                            <a:srgbClr val="3D6B9D"/>
                          </a:solidFill>
                        </a:rPr>
                        <a:t>Pre-Inspection Prep</a:t>
                      </a:r>
                      <a:endParaRPr lang="en-US" sz="1400" b="1" baseline="0" dirty="0">
                        <a:solidFill>
                          <a:srgbClr val="3D6B9D"/>
                        </a:solidFill>
                      </a:endParaRPr>
                    </a:p>
                  </a:txBody>
                  <a:tcPr/>
                </a:tc>
                <a:tc>
                  <a:txBody>
                    <a:bodyPr/>
                    <a:lstStyle/>
                    <a:p>
                      <a:pPr algn="ctr"/>
                      <a:r>
                        <a:rPr lang="en-US" sz="1400" b="1" baseline="0" dirty="0" smtClean="0">
                          <a:solidFill>
                            <a:srgbClr val="3D6B9D"/>
                          </a:solidFill>
                        </a:rPr>
                        <a:t>19</a:t>
                      </a:r>
                      <a:r>
                        <a:rPr lang="en-US" sz="1400" baseline="0" dirty="0" smtClean="0">
                          <a:solidFill>
                            <a:srgbClr val="3D6B9D"/>
                          </a:solidFill>
                        </a:rPr>
                        <a:t>  </a:t>
                      </a:r>
                      <a:endParaRPr lang="en-US" sz="1400" baseline="0" dirty="0">
                        <a:solidFill>
                          <a:srgbClr val="3D6B9D"/>
                        </a:solidFill>
                      </a:endParaRPr>
                    </a:p>
                  </a:txBody>
                  <a:tcPr/>
                </a:tc>
                <a:tc>
                  <a:txBody>
                    <a:bodyPr/>
                    <a:lstStyle/>
                    <a:p>
                      <a:pPr algn="ctr"/>
                      <a:r>
                        <a:rPr lang="en-US" sz="1400" b="1" baseline="0" dirty="0" smtClean="0">
                          <a:solidFill>
                            <a:srgbClr val="3D6B9D"/>
                          </a:solidFill>
                        </a:rPr>
                        <a:t>3 </a:t>
                      </a:r>
                      <a:r>
                        <a:rPr lang="en-US" sz="1400" baseline="0" dirty="0" smtClean="0">
                          <a:solidFill>
                            <a:srgbClr val="3D6B9D"/>
                          </a:solidFill>
                        </a:rPr>
                        <a:t> </a:t>
                      </a:r>
                      <a:endParaRPr lang="en-US" sz="1400" baseline="0" dirty="0">
                        <a:solidFill>
                          <a:srgbClr val="3D6B9D"/>
                        </a:solidFill>
                      </a:endParaRPr>
                    </a:p>
                  </a:txBody>
                  <a:tcPr/>
                </a:tc>
              </a:tr>
              <a:tr h="69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3D6B9D"/>
                          </a:solidFill>
                        </a:rPr>
                        <a:t>Post Inspection Processing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3D6B9D"/>
                          </a:solidFill>
                        </a:rPr>
                        <a:t>65</a:t>
                      </a:r>
                      <a:r>
                        <a:rPr lang="en-US" sz="1400" baseline="0" dirty="0" smtClean="0">
                          <a:solidFill>
                            <a:srgbClr val="3D6B9D"/>
                          </a:solidFill>
                        </a:rPr>
                        <a:t>  </a:t>
                      </a:r>
                    </a:p>
                    <a:p>
                      <a:pPr algn="ctr"/>
                      <a:endParaRPr lang="en-US" sz="1400" b="1" baseline="0" dirty="0">
                        <a:solidFill>
                          <a:srgbClr val="3D6B9D"/>
                        </a:solidFill>
                      </a:endParaRPr>
                    </a:p>
                  </a:txBody>
                  <a:tcPr/>
                </a:tc>
                <a:tc>
                  <a:txBody>
                    <a:bodyPr/>
                    <a:lstStyle/>
                    <a:p>
                      <a:pPr algn="ctr"/>
                      <a:r>
                        <a:rPr lang="en-US" sz="1400" b="1" baseline="0" dirty="0" smtClean="0">
                          <a:solidFill>
                            <a:srgbClr val="3D6B9D"/>
                          </a:solidFill>
                        </a:rPr>
                        <a:t>9</a:t>
                      </a:r>
                      <a:r>
                        <a:rPr lang="en-US" sz="1400" baseline="0" dirty="0" smtClean="0">
                          <a:solidFill>
                            <a:srgbClr val="3D6B9D"/>
                          </a:solidFill>
                        </a:rPr>
                        <a:t>  </a:t>
                      </a:r>
                      <a:endParaRPr lang="en-US" sz="1400" baseline="0" dirty="0">
                        <a:solidFill>
                          <a:srgbClr val="3D6B9D"/>
                        </a:solidFill>
                      </a:endParaRPr>
                    </a:p>
                  </a:txBody>
                  <a:tcPr/>
                </a:tc>
              </a:tr>
              <a:tr h="801094">
                <a:tc>
                  <a:txBody>
                    <a:bodyPr/>
                    <a:lstStyle/>
                    <a:p>
                      <a:pPr algn="ctr">
                        <a:lnSpc>
                          <a:spcPct val="150000"/>
                        </a:lnSpc>
                      </a:pPr>
                      <a:r>
                        <a:rPr lang="en-US" sz="1400" b="1" baseline="0" dirty="0" smtClean="0">
                          <a:solidFill>
                            <a:srgbClr val="3D6B9D"/>
                          </a:solidFill>
                        </a:rPr>
                        <a:t>Total Steps</a:t>
                      </a:r>
                    </a:p>
                  </a:txBody>
                  <a:tcPr/>
                </a:tc>
                <a:tc>
                  <a:txBody>
                    <a:bodyPr/>
                    <a:lstStyle/>
                    <a:p>
                      <a:pPr algn="ctr">
                        <a:lnSpc>
                          <a:spcPct val="150000"/>
                        </a:lnSpc>
                      </a:pPr>
                      <a:r>
                        <a:rPr lang="en-US" sz="1400" b="1" baseline="0" dirty="0" smtClean="0">
                          <a:solidFill>
                            <a:srgbClr val="FF0000"/>
                          </a:solidFill>
                        </a:rPr>
                        <a:t>118</a:t>
                      </a:r>
                    </a:p>
                    <a:p>
                      <a:pPr algn="ctr">
                        <a:lnSpc>
                          <a:spcPct val="150000"/>
                        </a:lnSpc>
                      </a:pPr>
                      <a:endParaRPr lang="en-US" sz="1400" b="1" baseline="0" dirty="0">
                        <a:solidFill>
                          <a:srgbClr val="3D6B9D"/>
                        </a:solidFill>
                      </a:endParaRPr>
                    </a:p>
                  </a:txBody>
                  <a:tcPr/>
                </a:tc>
                <a:tc>
                  <a:txBody>
                    <a:bodyPr/>
                    <a:lstStyle/>
                    <a:p>
                      <a:pPr algn="ctr">
                        <a:lnSpc>
                          <a:spcPct val="150000"/>
                        </a:lnSpc>
                      </a:pPr>
                      <a:r>
                        <a:rPr lang="en-US" sz="1400" b="1" baseline="0" dirty="0" smtClean="0">
                          <a:solidFill>
                            <a:srgbClr val="FF0000"/>
                          </a:solidFill>
                        </a:rPr>
                        <a:t>47</a:t>
                      </a:r>
                    </a:p>
                  </a:txBody>
                  <a:tcPr/>
                </a:tc>
              </a:tr>
              <a:tr h="8010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3D6B9D"/>
                          </a:solidFill>
                        </a:rPr>
                        <a:t>Total Process Time</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1" baseline="0" dirty="0" smtClean="0">
                          <a:solidFill>
                            <a:srgbClr val="FF0000"/>
                          </a:solidFill>
                        </a:rPr>
                        <a:t>47.6 days</a:t>
                      </a:r>
                    </a:p>
                    <a:p>
                      <a:pPr algn="ctr">
                        <a:lnSpc>
                          <a:spcPct val="150000"/>
                        </a:lnSpc>
                      </a:pPr>
                      <a:endParaRPr lang="en-US" sz="1400" b="1" baseline="0" dirty="0">
                        <a:solidFill>
                          <a:srgbClr val="3D6B9D"/>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1" baseline="0" dirty="0" smtClean="0">
                          <a:solidFill>
                            <a:srgbClr val="FF0000"/>
                          </a:solidFill>
                        </a:rPr>
                        <a:t>1.4 hours</a:t>
                      </a:r>
                    </a:p>
                    <a:p>
                      <a:pPr algn="ctr">
                        <a:lnSpc>
                          <a:spcPct val="150000"/>
                        </a:lnSpc>
                      </a:pPr>
                      <a:endParaRPr lang="en-US" sz="1400" b="1" baseline="0" dirty="0">
                        <a:solidFill>
                          <a:srgbClr val="FF0000"/>
                        </a:solidFill>
                      </a:endParaRPr>
                    </a:p>
                  </a:txBody>
                  <a:tcPr/>
                </a:tc>
              </a:tr>
            </a:tbl>
          </a:graphicData>
        </a:graphic>
      </p:graphicFrame>
      <p:pic>
        <p:nvPicPr>
          <p:cNvPr id="13"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981200" y="1758268"/>
            <a:ext cx="3543300" cy="395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057400" y="5823466"/>
            <a:ext cx="3886200" cy="923330"/>
          </a:xfrm>
          <a:prstGeom prst="rect">
            <a:avLst/>
          </a:prstGeom>
          <a:noFill/>
        </p:spPr>
        <p:txBody>
          <a:bodyPr wrap="square" rtlCol="0">
            <a:spAutoFit/>
          </a:bodyPr>
          <a:lstStyle/>
          <a:p>
            <a:pPr algn="ctr"/>
            <a:r>
              <a:rPr lang="en-US" b="1" dirty="0">
                <a:solidFill>
                  <a:schemeClr val="accent3">
                    <a:lumMod val="50000"/>
                  </a:schemeClr>
                </a:solidFill>
              </a:rPr>
              <a:t>Processing time reduced by 56%</a:t>
            </a:r>
          </a:p>
          <a:p>
            <a:pPr algn="ctr"/>
            <a:r>
              <a:rPr lang="en-US" b="1" dirty="0">
                <a:solidFill>
                  <a:srgbClr val="00B050"/>
                </a:solidFill>
              </a:rPr>
              <a:t>Eliminated 69% of the handoffs </a:t>
            </a:r>
          </a:p>
          <a:p>
            <a:pPr algn="ctr"/>
            <a:r>
              <a:rPr lang="en-US" b="1" dirty="0"/>
              <a:t> </a:t>
            </a:r>
          </a:p>
        </p:txBody>
      </p:sp>
    </p:spTree>
    <p:extLst>
      <p:ext uri="{BB962C8B-B14F-4D97-AF65-F5344CB8AC3E}">
        <p14:creationId xmlns:p14="http://schemas.microsoft.com/office/powerpoint/2010/main" val="413060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4503" y="1046162"/>
            <a:ext cx="5355897" cy="3937000"/>
          </a:xfrm>
        </p:spPr>
        <p:txBody>
          <a:bodyPr wrap="square" numCol="1" anchorCtr="0" compatLnSpc="1">
            <a:prstTxWarp prst="textNoShape">
              <a:avLst/>
            </a:prstTxWarp>
            <a:normAutofit/>
          </a:bodyPr>
          <a:lstStyle/>
          <a:p>
            <a:pPr algn="ctr"/>
            <a:r>
              <a:rPr lang="en-US" altLang="en-US" b="1" dirty="0" smtClean="0">
                <a:solidFill>
                  <a:srgbClr val="0070C0"/>
                </a:solidFill>
                <a:latin typeface="Calibri" panose="020F0502020204030204" pitchFamily="34" charset="0"/>
              </a:rPr>
              <a:t>Lean Tools and Strategies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192" t="5185" r="5206" b="8149"/>
          <a:stretch/>
        </p:blipFill>
        <p:spPr>
          <a:xfrm>
            <a:off x="6505902" y="0"/>
            <a:ext cx="5099539" cy="6858000"/>
          </a:xfrm>
          <a:prstGeom prst="rect">
            <a:avLst/>
          </a:prstGeom>
        </p:spPr>
      </p:pic>
    </p:spTree>
    <p:extLst>
      <p:ext uri="{BB962C8B-B14F-4D97-AF65-F5344CB8AC3E}">
        <p14:creationId xmlns:p14="http://schemas.microsoft.com/office/powerpoint/2010/main" val="2166941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78" y="0"/>
            <a:ext cx="10515600" cy="1325563"/>
          </a:xfrm>
        </p:spPr>
        <p:txBody>
          <a:bodyPr/>
          <a:lstStyle/>
          <a:p>
            <a:r>
              <a:rPr lang="en-US" b="1" dirty="0" smtClean="0">
                <a:solidFill>
                  <a:srgbClr val="0070C0"/>
                </a:solidFill>
                <a:latin typeface="+mn-lt"/>
              </a:rPr>
              <a:t>Problem Definition</a:t>
            </a:r>
            <a:endParaRPr lang="en-US" b="1" dirty="0">
              <a:solidFill>
                <a:srgbClr val="0070C0"/>
              </a:solidFill>
              <a:latin typeface="+mn-lt"/>
            </a:endParaRPr>
          </a:p>
        </p:txBody>
      </p:sp>
      <p:pic>
        <p:nvPicPr>
          <p:cNvPr id="1026" name="Picture 2" descr="Image result for what problem are we trying to solv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209" b="6700"/>
          <a:stretch/>
        </p:blipFill>
        <p:spPr bwMode="auto">
          <a:xfrm>
            <a:off x="1499535" y="1069890"/>
            <a:ext cx="9425687" cy="559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0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altLang="en-US" b="1" dirty="0" smtClean="0">
                <a:solidFill>
                  <a:srgbClr val="0070C0"/>
                </a:solidFill>
                <a:latin typeface="Calibri" panose="020F0502020204030204" pitchFamily="34" charset="0"/>
              </a:rPr>
              <a:t>What if I don’t have a big problem to solve?</a:t>
            </a:r>
          </a:p>
        </p:txBody>
      </p:sp>
      <p:pic>
        <p:nvPicPr>
          <p:cNvPr id="9219" name="Picture 1"/>
          <p:cNvPicPr>
            <a:picLocks noChangeAspect="1"/>
          </p:cNvPicPr>
          <p:nvPr/>
        </p:nvPicPr>
        <p:blipFill>
          <a:blip r:embed="rId3">
            <a:extLst>
              <a:ext uri="{28A0092B-C50C-407E-A947-70E740481C1C}">
                <a14:useLocalDpi xmlns:a14="http://schemas.microsoft.com/office/drawing/2010/main" val="0"/>
              </a:ext>
            </a:extLst>
          </a:blip>
          <a:srcRect b="14148"/>
          <a:stretch>
            <a:fillRect/>
          </a:stretch>
        </p:blipFill>
        <p:spPr bwMode="auto">
          <a:xfrm>
            <a:off x="1290638" y="1690688"/>
            <a:ext cx="961072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196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l="8553" t="4980" r="4845"/>
          <a:stretch>
            <a:fillRect/>
          </a:stretch>
        </p:blipFill>
        <p:spPr bwMode="auto">
          <a:xfrm>
            <a:off x="7050088" y="1760538"/>
            <a:ext cx="51419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854825" y="0"/>
            <a:ext cx="10515600" cy="1325563"/>
          </a:xfrm>
        </p:spPr>
        <p:txBody>
          <a:bodyPr rtlCol="0">
            <a:normAutofit/>
          </a:bodyPr>
          <a:lstStyle/>
          <a:p>
            <a:pPr algn="ctr" eaLnBrk="1" fontAlgn="auto" hangingPunct="1">
              <a:spcAft>
                <a:spcPts val="0"/>
              </a:spcAft>
              <a:defRPr/>
            </a:pPr>
            <a:r>
              <a:rPr lang="en-US" altLang="en-US" b="1" dirty="0" smtClean="0">
                <a:solidFill>
                  <a:srgbClr val="0070C0"/>
                </a:solidFill>
                <a:latin typeface="+mn-lt"/>
              </a:rPr>
              <a:t>Clear. Predictable. Reliable. </a:t>
            </a:r>
          </a:p>
        </p:txBody>
      </p:sp>
      <p:sp>
        <p:nvSpPr>
          <p:cNvPr id="19460" name="Content Placeholder 2"/>
          <p:cNvSpPr>
            <a:spLocks noGrp="1"/>
          </p:cNvSpPr>
          <p:nvPr>
            <p:ph idx="1"/>
          </p:nvPr>
        </p:nvSpPr>
        <p:spPr>
          <a:xfrm>
            <a:off x="579438" y="1768476"/>
            <a:ext cx="10515600" cy="4351337"/>
          </a:xfrm>
        </p:spPr>
        <p:txBody>
          <a:bodyPr>
            <a:normAutofit fontScale="92500" lnSpcReduction="20000"/>
          </a:bodyPr>
          <a:lstStyle/>
          <a:p>
            <a:pPr eaLnBrk="1" hangingPunct="1"/>
            <a:r>
              <a:rPr lang="en-US" altLang="en-US" dirty="0" smtClean="0"/>
              <a:t>What adds value to our customers?</a:t>
            </a:r>
          </a:p>
          <a:p>
            <a:pPr eaLnBrk="1" hangingPunct="1">
              <a:buFont typeface="Arial" panose="020B0604020202020204" pitchFamily="34" charset="0"/>
              <a:buNone/>
            </a:pPr>
            <a:endParaRPr lang="en-US" altLang="en-US" sz="900" dirty="0" smtClean="0"/>
          </a:p>
          <a:p>
            <a:pPr eaLnBrk="1" hangingPunct="1"/>
            <a:r>
              <a:rPr lang="en-US" altLang="en-US" dirty="0" smtClean="0"/>
              <a:t>How does work get done today?</a:t>
            </a:r>
          </a:p>
          <a:p>
            <a:pPr eaLnBrk="1" hangingPunct="1">
              <a:buFont typeface="Arial" panose="020B0604020202020204" pitchFamily="34" charset="0"/>
              <a:buNone/>
            </a:pPr>
            <a:endParaRPr lang="en-US" altLang="en-US" sz="900" dirty="0" smtClean="0"/>
          </a:p>
          <a:p>
            <a:pPr eaLnBrk="1" hangingPunct="1"/>
            <a:r>
              <a:rPr lang="en-US" altLang="en-US" dirty="0" smtClean="0"/>
              <a:t>Identify root causes of problems</a:t>
            </a:r>
          </a:p>
          <a:p>
            <a:pPr eaLnBrk="1" hangingPunct="1">
              <a:buFont typeface="Arial" panose="020B0604020202020204" pitchFamily="34" charset="0"/>
              <a:buNone/>
            </a:pPr>
            <a:endParaRPr lang="en-US" altLang="en-US" sz="900" dirty="0" smtClean="0"/>
          </a:p>
          <a:p>
            <a:pPr eaLnBrk="1" hangingPunct="1"/>
            <a:r>
              <a:rPr lang="en-US" altLang="en-US" dirty="0" smtClean="0"/>
              <a:t>What does an “ideal” process looks like?</a:t>
            </a:r>
          </a:p>
          <a:p>
            <a:pPr eaLnBrk="1" hangingPunct="1">
              <a:buFont typeface="Arial" panose="020B0604020202020204" pitchFamily="34" charset="0"/>
              <a:buNone/>
            </a:pPr>
            <a:endParaRPr lang="en-US" altLang="en-US" sz="900" dirty="0" smtClean="0"/>
          </a:p>
          <a:p>
            <a:pPr eaLnBrk="1" hangingPunct="1"/>
            <a:r>
              <a:rPr lang="en-US" altLang="en-US" dirty="0" smtClean="0"/>
              <a:t>How we can improve performance?</a:t>
            </a:r>
          </a:p>
          <a:p>
            <a:pPr eaLnBrk="1" hangingPunct="1">
              <a:buFont typeface="Arial" panose="020B0604020202020204" pitchFamily="34" charset="0"/>
              <a:buNone/>
            </a:pPr>
            <a:endParaRPr lang="en-US" altLang="en-US" sz="900" dirty="0" smtClean="0"/>
          </a:p>
          <a:p>
            <a:pPr eaLnBrk="1" hangingPunct="1"/>
            <a:r>
              <a:rPr lang="en-US" altLang="en-US" dirty="0" smtClean="0"/>
              <a:t>Determine if changes were successful</a:t>
            </a:r>
          </a:p>
          <a:p>
            <a:pPr eaLnBrk="1" hangingPunct="1"/>
            <a:endParaRPr lang="en-US" altLang="en-US" sz="900" dirty="0" smtClean="0"/>
          </a:p>
          <a:p>
            <a:pPr eaLnBrk="1" hangingPunct="1"/>
            <a:r>
              <a:rPr lang="en-US" altLang="en-US" dirty="0" smtClean="0"/>
              <a:t>Take action accordingly </a:t>
            </a:r>
          </a:p>
        </p:txBody>
      </p:sp>
      <p:sp>
        <p:nvSpPr>
          <p:cNvPr id="3" name="TextBox 2"/>
          <p:cNvSpPr txBox="1"/>
          <p:nvPr/>
        </p:nvSpPr>
        <p:spPr>
          <a:xfrm>
            <a:off x="9809017" y="3940175"/>
            <a:ext cx="1411778" cy="461665"/>
          </a:xfrm>
          <a:prstGeom prst="rect">
            <a:avLst/>
          </a:prstGeom>
          <a:solidFill>
            <a:schemeClr val="bg1"/>
          </a:solidFill>
        </p:spPr>
        <p:txBody>
          <a:bodyPr wrap="square" rtlCol="0">
            <a:spAutoFit/>
          </a:bodyPr>
          <a:lstStyle/>
          <a:p>
            <a:pPr algn="ctr"/>
            <a:r>
              <a:rPr lang="en-US" sz="2400" i="1" dirty="0" smtClean="0"/>
              <a:t>ACT</a:t>
            </a:r>
            <a:endParaRPr lang="en-US" sz="2400" i="1" dirty="0"/>
          </a:p>
        </p:txBody>
      </p:sp>
    </p:spTree>
    <p:extLst>
      <p:ext uri="{BB962C8B-B14F-4D97-AF65-F5344CB8AC3E}">
        <p14:creationId xmlns:p14="http://schemas.microsoft.com/office/powerpoint/2010/main" val="134395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112963" y="-92075"/>
            <a:ext cx="8229600" cy="1143000"/>
          </a:xfrm>
        </p:spPr>
        <p:txBody>
          <a:bodyPr wrap="square" numCol="1" anchorCtr="0" compatLnSpc="1">
            <a:prstTxWarp prst="textNoShape">
              <a:avLst/>
            </a:prstTxWarp>
          </a:bodyPr>
          <a:lstStyle/>
          <a:p>
            <a:pPr algn="ctr" fontAlgn="auto">
              <a:spcAft>
                <a:spcPts val="0"/>
              </a:spcAft>
              <a:defRPr/>
            </a:pPr>
            <a:r>
              <a:rPr lang="en-US" altLang="en-US" b="1" dirty="0" smtClean="0">
                <a:solidFill>
                  <a:srgbClr val="0070C0"/>
                </a:solidFill>
                <a:latin typeface="Calibri" panose="020F0502020204030204" pitchFamily="34" charset="0"/>
              </a:rPr>
              <a:t>The 8 Wastes of Lean</a:t>
            </a:r>
            <a:endParaRPr lang="en-US" altLang="en-US" b="1" dirty="0" smtClean="0">
              <a:solidFill>
                <a:srgbClr val="0070C0"/>
              </a:solidFill>
              <a:latin typeface="Castellar" panose="020A0402060406010301" pitchFamily="18" charset="0"/>
            </a:endParaRPr>
          </a:p>
        </p:txBody>
      </p:sp>
      <p:pic>
        <p:nvPicPr>
          <p:cNvPr id="29699" name="Picture 2" descr="https://s-media-cache-ak0.pinimg.com/736x/9b/a5/ee/9ba5ee98edd414b7116af3f315cacd1d.jpg"/>
          <p:cNvPicPr>
            <a:picLocks noChangeAspect="1" noChangeArrowheads="1"/>
          </p:cNvPicPr>
          <p:nvPr/>
        </p:nvPicPr>
        <p:blipFill>
          <a:blip r:embed="rId3">
            <a:extLst>
              <a:ext uri="{28A0092B-C50C-407E-A947-70E740481C1C}">
                <a14:useLocalDpi xmlns:a14="http://schemas.microsoft.com/office/drawing/2010/main" val="0"/>
              </a:ext>
            </a:extLst>
          </a:blip>
          <a:srcRect t="8965" b="9734"/>
          <a:stretch>
            <a:fillRect/>
          </a:stretch>
        </p:blipFill>
        <p:spPr bwMode="auto">
          <a:xfrm>
            <a:off x="1547813" y="866775"/>
            <a:ext cx="93599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153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lidesharecdn.com/pull-1228766484143737-8/95/kanban-pull-system-2-728.jpg?cb=1434534164"/>
          <p:cNvPicPr>
            <a:picLocks noChangeAspect="1" noChangeArrowheads="1"/>
          </p:cNvPicPr>
          <p:nvPr/>
        </p:nvPicPr>
        <p:blipFill>
          <a:blip r:embed="rId3">
            <a:extLst>
              <a:ext uri="{28A0092B-C50C-407E-A947-70E740481C1C}">
                <a14:useLocalDpi xmlns:a14="http://schemas.microsoft.com/office/drawing/2010/main" val="0"/>
              </a:ext>
            </a:extLst>
          </a:blip>
          <a:srcRect l="4814" t="25204" r="7539" b="11967"/>
          <a:stretch>
            <a:fillRect/>
          </a:stretch>
        </p:blipFill>
        <p:spPr bwMode="auto">
          <a:xfrm>
            <a:off x="544513" y="890588"/>
            <a:ext cx="11102975"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p:cNvSpPr>
            <a:spLocks noGrp="1"/>
          </p:cNvSpPr>
          <p:nvPr>
            <p:ph type="title"/>
          </p:nvPr>
        </p:nvSpPr>
        <p:spPr bwMode="auto">
          <a:xfrm>
            <a:off x="838200" y="0"/>
            <a:ext cx="10515600" cy="1325563"/>
          </a:xfrm>
        </p:spPr>
        <p:txBody>
          <a:bodyPr wrap="square" numCol="1" anchorCtr="0" compatLnSpc="1">
            <a:prstTxWarp prst="textNoShape">
              <a:avLst/>
            </a:prstTxWarp>
          </a:bodyPr>
          <a:lstStyle/>
          <a:p>
            <a:pPr algn="ctr" fontAlgn="auto">
              <a:spcAft>
                <a:spcPts val="0"/>
              </a:spcAft>
              <a:defRPr/>
            </a:pPr>
            <a:r>
              <a:rPr lang="en-US" altLang="en-US" b="1" dirty="0" smtClean="0">
                <a:solidFill>
                  <a:srgbClr val="0070C0"/>
                </a:solidFill>
                <a:latin typeface="Calibri" panose="020F0502020204030204" pitchFamily="34" charset="0"/>
              </a:rPr>
              <a:t>Use a Pull System to Establish Flow</a:t>
            </a:r>
            <a:endParaRPr lang="en-US" altLang="en-US" b="1" dirty="0" smtClean="0">
              <a:solidFill>
                <a:srgbClr val="0070C0"/>
              </a:solidFill>
              <a:latin typeface="Castellar" panose="020A0402060406010301" pitchFamily="18" charset="0"/>
            </a:endParaRPr>
          </a:p>
        </p:txBody>
      </p:sp>
    </p:spTree>
    <p:extLst>
      <p:ext uri="{BB962C8B-B14F-4D97-AF65-F5344CB8AC3E}">
        <p14:creationId xmlns:p14="http://schemas.microsoft.com/office/powerpoint/2010/main" val="296067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bwMode="auto">
          <a:xfrm>
            <a:off x="-639849" y="0"/>
            <a:ext cx="10807700" cy="1325563"/>
          </a:xfrm>
        </p:spPr>
        <p:txBody>
          <a:bodyPr wrap="square" numCol="1" anchorCtr="0" compatLnSpc="1">
            <a:prstTxWarp prst="textNoShape">
              <a:avLst/>
            </a:prstTxWarp>
          </a:bodyPr>
          <a:lstStyle/>
          <a:p>
            <a:pPr algn="ctr" fontAlgn="auto">
              <a:spcAft>
                <a:spcPts val="0"/>
              </a:spcAft>
              <a:defRPr/>
            </a:pPr>
            <a:r>
              <a:rPr lang="en-US" altLang="en-US" b="1" dirty="0" smtClean="0">
                <a:solidFill>
                  <a:srgbClr val="0070C0"/>
                </a:solidFill>
                <a:latin typeface="Calibri" panose="020F0502020204030204" pitchFamily="34" charset="0"/>
              </a:rPr>
              <a:t>Standard Work</a:t>
            </a:r>
            <a:endParaRPr lang="en-US" altLang="en-US" b="1" dirty="0" smtClean="0">
              <a:solidFill>
                <a:srgbClr val="0070C0"/>
              </a:solidFill>
              <a:latin typeface="Castellar" panose="020A0402060406010301" pitchFamily="18" charset="0"/>
            </a:endParaRPr>
          </a:p>
        </p:txBody>
      </p:sp>
      <p:sp>
        <p:nvSpPr>
          <p:cNvPr id="3" name="Content Placeholder 2"/>
          <p:cNvSpPr>
            <a:spLocks noGrp="1"/>
          </p:cNvSpPr>
          <p:nvPr>
            <p:ph idx="1"/>
          </p:nvPr>
        </p:nvSpPr>
        <p:spPr>
          <a:xfrm>
            <a:off x="790575" y="2184400"/>
            <a:ext cx="10515600" cy="5016500"/>
          </a:xfrm>
        </p:spPr>
        <p:txBody>
          <a:bodyPr rtlCol="0">
            <a:normAutofit/>
          </a:bodyPr>
          <a:lstStyle/>
          <a:p>
            <a:pPr marL="0" indent="0" algn="ctr" fontAlgn="auto">
              <a:buClr>
                <a:schemeClr val="tx1"/>
              </a:buClr>
              <a:buFont typeface="Arial" panose="020B0604020202020204" pitchFamily="34" charset="0"/>
              <a:buNone/>
              <a:defRPr/>
            </a:pPr>
            <a:r>
              <a:rPr lang="en-US" sz="5400" b="1" baseline="30000" dirty="0">
                <a:solidFill>
                  <a:schemeClr val="tx1">
                    <a:lumMod val="75000"/>
                    <a:lumOff val="25000"/>
                  </a:schemeClr>
                </a:solidFill>
              </a:rPr>
              <a:t>Develop standardized work to </a:t>
            </a:r>
            <a:r>
              <a:rPr lang="en-US" sz="5400" b="1" baseline="30000" dirty="0" smtClean="0">
                <a:solidFill>
                  <a:schemeClr val="tx1">
                    <a:lumMod val="75000"/>
                    <a:lumOff val="25000"/>
                  </a:schemeClr>
                </a:solidFill>
              </a:rPr>
              <a:t>reduce variation, eliminate </a:t>
            </a:r>
            <a:r>
              <a:rPr lang="en-US" sz="5400" b="1" baseline="30000" dirty="0">
                <a:solidFill>
                  <a:schemeClr val="tx1">
                    <a:lumMod val="75000"/>
                    <a:lumOff val="25000"/>
                  </a:schemeClr>
                </a:solidFill>
              </a:rPr>
              <a:t>waste, </a:t>
            </a:r>
            <a:r>
              <a:rPr lang="en-US" sz="5400" b="1" baseline="30000" dirty="0" smtClean="0">
                <a:solidFill>
                  <a:schemeClr val="tx1">
                    <a:lumMod val="75000"/>
                    <a:lumOff val="25000"/>
                  </a:schemeClr>
                </a:solidFill>
              </a:rPr>
              <a:t>and minimize excessive</a:t>
            </a:r>
            <a:r>
              <a:rPr lang="en-US" sz="5400" b="1" dirty="0" smtClean="0">
                <a:solidFill>
                  <a:schemeClr val="tx1">
                    <a:lumMod val="75000"/>
                    <a:lumOff val="25000"/>
                  </a:schemeClr>
                </a:solidFill>
              </a:rPr>
              <a:t> </a:t>
            </a:r>
            <a:r>
              <a:rPr lang="en-US" sz="5400" b="1" baseline="30000" dirty="0" smtClean="0">
                <a:solidFill>
                  <a:schemeClr val="tx1">
                    <a:lumMod val="75000"/>
                    <a:lumOff val="25000"/>
                  </a:schemeClr>
                </a:solidFill>
              </a:rPr>
              <a:t>review.</a:t>
            </a:r>
            <a:endParaRPr lang="en-US" sz="5400" b="1" baseline="30000" dirty="0">
              <a:solidFill>
                <a:schemeClr val="tx1">
                  <a:lumMod val="75000"/>
                  <a:lumOff val="25000"/>
                </a:schemeClr>
              </a:solidFill>
            </a:endParaRPr>
          </a:p>
          <a:p>
            <a:pPr marL="0" indent="0" fontAlgn="auto">
              <a:buClr>
                <a:schemeClr val="tx1"/>
              </a:buClr>
              <a:buFont typeface="Calibri" panose="020F0502020204030204" pitchFamily="34" charset="0"/>
              <a:buNone/>
              <a:defRPr/>
            </a:pPr>
            <a:endParaRPr lang="en-US" sz="2400" baseline="30000" dirty="0">
              <a:solidFill>
                <a:schemeClr val="tx1">
                  <a:lumMod val="75000"/>
                  <a:lumOff val="25000"/>
                </a:schemeClr>
              </a:solidFill>
            </a:endParaRPr>
          </a:p>
          <a:p>
            <a:pPr marL="457200" lvl="1" indent="0" fontAlgn="auto">
              <a:buClr>
                <a:schemeClr val="tx1"/>
              </a:buClr>
              <a:buFont typeface="Calibri" panose="020F0502020204030204" pitchFamily="34" charset="0"/>
              <a:buNone/>
              <a:defRPr/>
            </a:pPr>
            <a:r>
              <a:rPr lang="en-US" sz="4800" baseline="30000" dirty="0" smtClean="0">
                <a:solidFill>
                  <a:schemeClr val="tx1">
                    <a:lumMod val="75000"/>
                    <a:lumOff val="25000"/>
                  </a:schemeClr>
                </a:solidFill>
              </a:rPr>
              <a:t>1. Establish </a:t>
            </a:r>
            <a:r>
              <a:rPr lang="en-US" sz="4800" baseline="30000" dirty="0">
                <a:solidFill>
                  <a:schemeClr val="tx1">
                    <a:lumMod val="75000"/>
                    <a:lumOff val="25000"/>
                  </a:schemeClr>
                </a:solidFill>
              </a:rPr>
              <a:t>routine for work to be performed</a:t>
            </a:r>
          </a:p>
          <a:p>
            <a:pPr marL="457200" lvl="1" indent="0" fontAlgn="auto">
              <a:buClr>
                <a:schemeClr val="tx1"/>
              </a:buClr>
              <a:buFont typeface="Calibri" panose="020F0502020204030204" pitchFamily="34" charset="0"/>
              <a:buNone/>
              <a:defRPr/>
            </a:pPr>
            <a:r>
              <a:rPr lang="en-US" sz="4800" baseline="30000" dirty="0" smtClean="0">
                <a:solidFill>
                  <a:schemeClr val="tx1">
                    <a:lumMod val="75000"/>
                    <a:lumOff val="25000"/>
                  </a:schemeClr>
                </a:solidFill>
              </a:rPr>
              <a:t>2. Develop </a:t>
            </a:r>
            <a:r>
              <a:rPr lang="en-US" sz="4800" baseline="30000" dirty="0">
                <a:solidFill>
                  <a:schemeClr val="tx1">
                    <a:lumMod val="75000"/>
                    <a:lumOff val="25000"/>
                  </a:schemeClr>
                </a:solidFill>
              </a:rPr>
              <a:t>baseline for future improvements</a:t>
            </a:r>
          </a:p>
          <a:p>
            <a:pPr marL="457200" lvl="1" indent="0" fontAlgn="auto">
              <a:buClr>
                <a:schemeClr val="tx1"/>
              </a:buClr>
              <a:buFont typeface="Calibri" panose="020F0502020204030204" pitchFamily="34" charset="0"/>
              <a:buNone/>
              <a:defRPr/>
            </a:pPr>
            <a:r>
              <a:rPr lang="en-US" sz="4800" baseline="30000" dirty="0" smtClean="0">
                <a:solidFill>
                  <a:schemeClr val="tx1">
                    <a:lumMod val="75000"/>
                    <a:lumOff val="25000"/>
                  </a:schemeClr>
                </a:solidFill>
              </a:rPr>
              <a:t>3. Improve </a:t>
            </a:r>
            <a:r>
              <a:rPr lang="en-US" sz="4800" baseline="30000" dirty="0">
                <a:solidFill>
                  <a:schemeClr val="tx1">
                    <a:lumMod val="75000"/>
                    <a:lumOff val="25000"/>
                  </a:schemeClr>
                </a:solidFill>
              </a:rPr>
              <a:t>quality performance through </a:t>
            </a:r>
            <a:r>
              <a:rPr lang="en-US" sz="4800" baseline="30000" dirty="0" smtClean="0">
                <a:solidFill>
                  <a:schemeClr val="tx1">
                    <a:lumMod val="75000"/>
                    <a:lumOff val="25000"/>
                  </a:schemeClr>
                </a:solidFill>
              </a:rPr>
              <a:t>repetition</a:t>
            </a:r>
            <a:endParaRPr lang="en-US" sz="4800" baseline="30000" dirty="0">
              <a:solidFill>
                <a:schemeClr val="tx1">
                  <a:lumMod val="75000"/>
                  <a:lumOff val="25000"/>
                </a:schemeClr>
              </a:solidFill>
            </a:endParaRPr>
          </a:p>
          <a:p>
            <a:pPr marL="457200" lvl="1" indent="0" fontAlgn="auto">
              <a:buClr>
                <a:schemeClr val="tx1"/>
              </a:buClr>
              <a:buFont typeface="Calibri" panose="020F0502020204030204" pitchFamily="34" charset="0"/>
              <a:buNone/>
              <a:defRPr/>
            </a:pPr>
            <a:r>
              <a:rPr lang="en-US" sz="4800" baseline="30000" dirty="0" smtClean="0">
                <a:solidFill>
                  <a:schemeClr val="tx1">
                    <a:lumMod val="75000"/>
                    <a:lumOff val="25000"/>
                  </a:schemeClr>
                </a:solidFill>
              </a:rPr>
              <a:t>4. Avoid </a:t>
            </a:r>
            <a:r>
              <a:rPr lang="en-US" sz="4800" baseline="30000" dirty="0">
                <a:solidFill>
                  <a:schemeClr val="tx1">
                    <a:lumMod val="75000"/>
                    <a:lumOff val="25000"/>
                  </a:schemeClr>
                </a:solidFill>
              </a:rPr>
              <a:t>overproduction</a:t>
            </a:r>
          </a:p>
          <a:p>
            <a:pPr marL="457200" lvl="1" indent="0" fontAlgn="auto">
              <a:buClr>
                <a:schemeClr val="tx1"/>
              </a:buClr>
              <a:buFont typeface="Calibri" panose="020F0502020204030204" pitchFamily="34" charset="0"/>
              <a:buNone/>
              <a:defRPr/>
            </a:pPr>
            <a:r>
              <a:rPr lang="en-US" sz="4800" baseline="30000" dirty="0" smtClean="0">
                <a:solidFill>
                  <a:schemeClr val="tx1">
                    <a:lumMod val="75000"/>
                    <a:lumOff val="25000"/>
                  </a:schemeClr>
                </a:solidFill>
              </a:rPr>
              <a:t>5. Avoid </a:t>
            </a:r>
            <a:r>
              <a:rPr lang="en-US" sz="4800" baseline="30000" dirty="0">
                <a:solidFill>
                  <a:schemeClr val="tx1">
                    <a:lumMod val="75000"/>
                    <a:lumOff val="25000"/>
                  </a:schemeClr>
                </a:solidFill>
              </a:rPr>
              <a:t>“reinventing the wheel”</a:t>
            </a:r>
          </a:p>
          <a:p>
            <a:pPr marL="91440" indent="-91440" fontAlgn="auto">
              <a:defRPr/>
            </a:pPr>
            <a:endParaRPr lang="en-US" sz="5400" dirty="0">
              <a:solidFill>
                <a:schemeClr val="tx1">
                  <a:lumMod val="75000"/>
                  <a:lumOff val="25000"/>
                </a:schemeClr>
              </a:solidFill>
            </a:endParaRPr>
          </a:p>
        </p:txBody>
      </p:sp>
      <p:pic>
        <p:nvPicPr>
          <p:cNvPr id="2" name="Picture 1"/>
          <p:cNvPicPr>
            <a:picLocks noChangeAspect="1"/>
          </p:cNvPicPr>
          <p:nvPr/>
        </p:nvPicPr>
        <p:blipFill>
          <a:blip r:embed="rId3"/>
          <a:stretch>
            <a:fillRect/>
          </a:stretch>
        </p:blipFill>
        <p:spPr>
          <a:xfrm>
            <a:off x="8242300" y="0"/>
            <a:ext cx="3786188" cy="1893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113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4175" y="0"/>
            <a:ext cx="29178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14388" y="192088"/>
            <a:ext cx="8459787" cy="1531937"/>
          </a:xfrm>
        </p:spPr>
        <p:txBody>
          <a:bodyPr/>
          <a:lstStyle/>
          <a:p>
            <a:pPr algn="ctr" fontAlgn="auto">
              <a:spcAft>
                <a:spcPts val="0"/>
              </a:spcAft>
              <a:defRPr/>
            </a:pPr>
            <a:r>
              <a:rPr lang="en-US" sz="4400" b="1" dirty="0" smtClean="0">
                <a:solidFill>
                  <a:srgbClr val="0070C0"/>
                </a:solidFill>
                <a:latin typeface="+mn-lt"/>
              </a:rPr>
              <a:t>Measuring Success and Ensuring Accountability</a:t>
            </a:r>
            <a:endParaRPr lang="en-US" sz="4400" b="1" dirty="0">
              <a:solidFill>
                <a:srgbClr val="0070C0"/>
              </a:solidFill>
              <a:latin typeface="+mn-lt"/>
            </a:endParaRPr>
          </a:p>
        </p:txBody>
      </p:sp>
      <p:sp>
        <p:nvSpPr>
          <p:cNvPr id="6" name="Content Placeholder 5"/>
          <p:cNvSpPr>
            <a:spLocks noGrp="1"/>
          </p:cNvSpPr>
          <p:nvPr>
            <p:ph sz="half" idx="1"/>
          </p:nvPr>
        </p:nvSpPr>
        <p:spPr>
          <a:xfrm>
            <a:off x="265113" y="2378075"/>
            <a:ext cx="11926887" cy="3749675"/>
          </a:xfrm>
        </p:spPr>
        <p:txBody>
          <a:bodyPr rtlCol="0">
            <a:noAutofit/>
          </a:bodyPr>
          <a:lstStyle/>
          <a:p>
            <a:pPr marL="0" indent="0" fontAlgn="auto">
              <a:spcAft>
                <a:spcPts val="600"/>
              </a:spcAft>
              <a:buFont typeface="Calibri" panose="020F0502020204030204" pitchFamily="34" charset="0"/>
              <a:buNone/>
              <a:defRPr/>
            </a:pPr>
            <a:r>
              <a:rPr lang="en-US" sz="3600" b="1" dirty="0">
                <a:solidFill>
                  <a:schemeClr val="tx1">
                    <a:lumMod val="75000"/>
                    <a:lumOff val="25000"/>
                  </a:schemeClr>
                </a:solidFill>
              </a:rPr>
              <a:t>Establishment of Specific Goals and Key Performance </a:t>
            </a:r>
            <a:r>
              <a:rPr lang="en-US" sz="3600" b="1" dirty="0" smtClean="0">
                <a:solidFill>
                  <a:schemeClr val="tx1">
                    <a:lumMod val="75000"/>
                    <a:lumOff val="25000"/>
                  </a:schemeClr>
                </a:solidFill>
              </a:rPr>
              <a:t>Indicators such as:</a:t>
            </a:r>
          </a:p>
          <a:p>
            <a:pPr marL="0" indent="0" fontAlgn="auto">
              <a:spcAft>
                <a:spcPts val="600"/>
              </a:spcAft>
              <a:buFont typeface="Calibri" panose="020F0502020204030204" pitchFamily="34" charset="0"/>
              <a:buNone/>
              <a:defRPr/>
            </a:pPr>
            <a:endParaRPr lang="en-US" sz="1100" b="1" dirty="0" smtClean="0">
              <a:solidFill>
                <a:schemeClr val="tx1">
                  <a:lumMod val="75000"/>
                  <a:lumOff val="25000"/>
                </a:schemeClr>
              </a:solidFill>
            </a:endParaRPr>
          </a:p>
          <a:p>
            <a:pPr marL="384048" lvl="1" indent="-182880" fontAlgn="auto">
              <a:spcAft>
                <a:spcPts val="600"/>
              </a:spcAft>
              <a:defRPr/>
            </a:pPr>
            <a:r>
              <a:rPr lang="en-US" sz="3600" dirty="0" smtClean="0">
                <a:solidFill>
                  <a:schemeClr val="tx1">
                    <a:lumMod val="75000"/>
                    <a:lumOff val="25000"/>
                  </a:schemeClr>
                </a:solidFill>
              </a:rPr>
              <a:t>Response </a:t>
            </a:r>
            <a:r>
              <a:rPr lang="en-US" sz="3600" dirty="0">
                <a:solidFill>
                  <a:schemeClr val="tx1">
                    <a:lumMod val="75000"/>
                    <a:lumOff val="25000"/>
                  </a:schemeClr>
                </a:solidFill>
              </a:rPr>
              <a:t>Time</a:t>
            </a:r>
          </a:p>
          <a:p>
            <a:pPr marL="384048" lvl="1" indent="-182880" fontAlgn="auto">
              <a:spcAft>
                <a:spcPts val="600"/>
              </a:spcAft>
              <a:defRPr/>
            </a:pPr>
            <a:r>
              <a:rPr lang="en-US" sz="3600" dirty="0" smtClean="0">
                <a:solidFill>
                  <a:schemeClr val="tx1">
                    <a:lumMod val="75000"/>
                    <a:lumOff val="25000"/>
                  </a:schemeClr>
                </a:solidFill>
              </a:rPr>
              <a:t>Customer </a:t>
            </a:r>
            <a:r>
              <a:rPr lang="en-US" sz="3600" dirty="0">
                <a:solidFill>
                  <a:schemeClr val="tx1">
                    <a:lumMod val="75000"/>
                    <a:lumOff val="25000"/>
                  </a:schemeClr>
                </a:solidFill>
              </a:rPr>
              <a:t>Satisfaction Surveys</a:t>
            </a:r>
          </a:p>
          <a:p>
            <a:pPr marL="384048" lvl="1" indent="-182880" fontAlgn="auto">
              <a:spcAft>
                <a:spcPts val="600"/>
              </a:spcAft>
              <a:defRPr/>
            </a:pPr>
            <a:r>
              <a:rPr lang="en-US" sz="3600" dirty="0" smtClean="0">
                <a:solidFill>
                  <a:schemeClr val="tx1">
                    <a:lumMod val="75000"/>
                    <a:lumOff val="25000"/>
                  </a:schemeClr>
                </a:solidFill>
              </a:rPr>
              <a:t>Staff Development/Training</a:t>
            </a:r>
          </a:p>
          <a:p>
            <a:pPr marL="91440" indent="-91440" fontAlgn="auto">
              <a:spcAft>
                <a:spcPts val="600"/>
              </a:spcAft>
              <a:defRPr/>
            </a:pPr>
            <a:endParaRPr lang="en-US" dirty="0" smtClean="0">
              <a:solidFill>
                <a:schemeClr val="tx1">
                  <a:lumMod val="75000"/>
                  <a:lumOff val="25000"/>
                </a:schemeClr>
              </a:solidFill>
            </a:endParaRPr>
          </a:p>
          <a:p>
            <a:pPr marL="91440" indent="-91440" fontAlgn="auto">
              <a:defRPr/>
            </a:pPr>
            <a:endParaRPr lang="en-US" sz="1800" dirty="0">
              <a:solidFill>
                <a:schemeClr val="tx1">
                  <a:lumMod val="75000"/>
                  <a:lumOff val="25000"/>
                </a:schemeClr>
              </a:solidFill>
            </a:endParaRPr>
          </a:p>
        </p:txBody>
      </p:sp>
    </p:spTree>
    <p:extLst>
      <p:ext uri="{BB962C8B-B14F-4D97-AF65-F5344CB8AC3E}">
        <p14:creationId xmlns:p14="http://schemas.microsoft.com/office/powerpoint/2010/main" val="420856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rgbClr val="0070C0"/>
                </a:solidFill>
                <a:latin typeface="+mn-lt"/>
              </a:rPr>
              <a:t>Let’s Dive In</a:t>
            </a:r>
            <a:endParaRPr lang="en-US" b="1" dirty="0">
              <a:solidFill>
                <a:srgbClr val="0070C0"/>
              </a:solidFill>
              <a:latin typeface="+mn-lt"/>
            </a:endParaRPr>
          </a:p>
        </p:txBody>
      </p:sp>
      <p:sp>
        <p:nvSpPr>
          <p:cNvPr id="3" name="Content Placeholder 2"/>
          <p:cNvSpPr>
            <a:spLocks noGrp="1"/>
          </p:cNvSpPr>
          <p:nvPr>
            <p:ph idx="1"/>
          </p:nvPr>
        </p:nvSpPr>
        <p:spPr/>
        <p:txBody>
          <a:bodyPr>
            <a:noAutofit/>
          </a:bodyPr>
          <a:lstStyle/>
          <a:p>
            <a:pPr>
              <a:defRPr/>
            </a:pPr>
            <a:endParaRPr lang="en-US" sz="1600" b="1" dirty="0" smtClean="0"/>
          </a:p>
          <a:p>
            <a:pPr>
              <a:defRPr/>
            </a:pPr>
            <a:r>
              <a:rPr lang="en-US" sz="3600" b="1" dirty="0" smtClean="0"/>
              <a:t>Why Lean/Continuous Improvement?</a:t>
            </a:r>
          </a:p>
          <a:p>
            <a:pPr marL="0" indent="0">
              <a:buFont typeface="Arial" panose="020B0604020202020204" pitchFamily="34" charset="0"/>
              <a:buNone/>
              <a:defRPr/>
            </a:pPr>
            <a:r>
              <a:rPr lang="en-US" sz="1600" b="1" dirty="0" smtClean="0"/>
              <a:t> </a:t>
            </a:r>
            <a:endParaRPr lang="en-US" sz="1400" b="1" dirty="0" smtClean="0"/>
          </a:p>
          <a:p>
            <a:pPr>
              <a:defRPr/>
            </a:pPr>
            <a:r>
              <a:rPr lang="en-US" sz="3600" b="1" dirty="0" smtClean="0"/>
              <a:t>What is Lean?</a:t>
            </a:r>
          </a:p>
          <a:p>
            <a:pPr>
              <a:defRPr/>
            </a:pPr>
            <a:endParaRPr lang="en-US" sz="1100" b="1" dirty="0" smtClean="0"/>
          </a:p>
          <a:p>
            <a:pPr>
              <a:defRPr/>
            </a:pPr>
            <a:r>
              <a:rPr lang="en-US" sz="3600" b="1" dirty="0" smtClean="0"/>
              <a:t>How does it work in CT State Government?</a:t>
            </a:r>
          </a:p>
          <a:p>
            <a:pPr marL="0" indent="0">
              <a:buFont typeface="Arial" panose="020B0604020202020204" pitchFamily="34" charset="0"/>
              <a:buNone/>
              <a:defRPr/>
            </a:pPr>
            <a:endParaRPr lang="en-US" sz="1200" b="1" dirty="0" smtClean="0"/>
          </a:p>
          <a:p>
            <a:pPr>
              <a:defRPr/>
            </a:pPr>
            <a:r>
              <a:rPr lang="en-US" sz="3600" b="1" dirty="0" smtClean="0"/>
              <a:t>How can State Managers get Involved?</a:t>
            </a:r>
            <a:endParaRPr lang="en-US" sz="1100" b="1" dirty="0" smtClean="0"/>
          </a:p>
          <a:p>
            <a:pPr>
              <a:defRPr/>
            </a:pPr>
            <a:endParaRPr lang="en-US" sz="3600" b="1" dirty="0" smtClean="0"/>
          </a:p>
          <a:p>
            <a:pPr>
              <a:defRPr/>
            </a:pPr>
            <a:endParaRPr lang="en-US" sz="3600" b="1" dirty="0" smtClean="0"/>
          </a:p>
          <a:p>
            <a:pPr>
              <a:defRPr/>
            </a:pPr>
            <a:endParaRPr lang="en-US" sz="3600" b="1" dirty="0"/>
          </a:p>
        </p:txBody>
      </p:sp>
    </p:spTree>
    <p:extLst>
      <p:ext uri="{BB962C8B-B14F-4D97-AF65-F5344CB8AC3E}">
        <p14:creationId xmlns:p14="http://schemas.microsoft.com/office/powerpoint/2010/main" val="25525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altLang="en-US" b="1" dirty="0" smtClean="0">
                <a:solidFill>
                  <a:srgbClr val="0070C0"/>
                </a:solidFill>
                <a:latin typeface="Calibri" panose="020F0502020204030204" pitchFamily="34" charset="0"/>
              </a:rPr>
              <a:t>Lean and IT: Lessons Learned</a:t>
            </a:r>
          </a:p>
        </p:txBody>
      </p:sp>
      <p:sp>
        <p:nvSpPr>
          <p:cNvPr id="4" name="Rectangle 3"/>
          <p:cNvSpPr/>
          <p:nvPr/>
        </p:nvSpPr>
        <p:spPr>
          <a:xfrm>
            <a:off x="603250" y="2227148"/>
            <a:ext cx="11318875" cy="3231654"/>
          </a:xfrm>
          <a:prstGeom prst="rect">
            <a:avLst/>
          </a:prstGeom>
        </p:spPr>
        <p:txBody>
          <a:bodyPr>
            <a:spAutoFit/>
          </a:bodyPr>
          <a:lstStyle/>
          <a:p>
            <a:pPr marL="457200" indent="-457200">
              <a:buFont typeface="Arial" panose="020B0604020202020204" pitchFamily="34" charset="0"/>
              <a:buChar char="•"/>
              <a:defRPr/>
            </a:pPr>
            <a:r>
              <a:rPr lang="en-US" altLang="en-US" sz="2800" dirty="0">
                <a:latin typeface="+mn-lt"/>
              </a:rPr>
              <a:t>Fix the process first</a:t>
            </a:r>
            <a:r>
              <a:rPr lang="en-US" altLang="en-US" sz="2800" dirty="0" smtClean="0">
                <a:latin typeface="+mn-lt"/>
              </a:rPr>
              <a:t>!</a:t>
            </a:r>
            <a:endParaRPr lang="en-US" altLang="en-US" sz="2800" dirty="0">
              <a:latin typeface="+mn-lt"/>
            </a:endParaRPr>
          </a:p>
          <a:p>
            <a:pPr>
              <a:defRPr/>
            </a:pPr>
            <a:r>
              <a:rPr lang="en-US" altLang="en-US" sz="1200" dirty="0">
                <a:latin typeface="+mn-lt"/>
              </a:rPr>
              <a:t>.</a:t>
            </a:r>
          </a:p>
          <a:p>
            <a:pPr marL="457200" indent="-457200">
              <a:buFont typeface="Arial" panose="020B0604020202020204" pitchFamily="34" charset="0"/>
              <a:buChar char="•"/>
              <a:defRPr/>
            </a:pPr>
            <a:r>
              <a:rPr lang="en-US" altLang="en-US" sz="2800" dirty="0">
                <a:latin typeface="+mn-lt"/>
              </a:rPr>
              <a:t>Investing in IT before you streamline and standardize leads to throwing good money at a bad process.</a:t>
            </a:r>
          </a:p>
          <a:p>
            <a:pPr marL="457200" indent="-457200">
              <a:buFont typeface="Arial" panose="020B0604020202020204" pitchFamily="34" charset="0"/>
              <a:buChar char="•"/>
              <a:defRPr/>
            </a:pPr>
            <a:endParaRPr lang="en-US" altLang="en-US" sz="1200" dirty="0">
              <a:latin typeface="+mn-lt"/>
            </a:endParaRPr>
          </a:p>
          <a:p>
            <a:pPr marL="457200" indent="-457200">
              <a:buFont typeface="Arial" panose="020B0604020202020204" pitchFamily="34" charset="0"/>
              <a:buChar char="•"/>
              <a:defRPr/>
            </a:pPr>
            <a:r>
              <a:rPr lang="en-US" altLang="en-US" sz="2800" dirty="0">
                <a:latin typeface="+mn-lt"/>
              </a:rPr>
              <a:t>CT OPM requires agencies to improve their processes prior to being approved for larger-scale IT </a:t>
            </a:r>
            <a:r>
              <a:rPr lang="en-US" altLang="en-US" sz="2800" dirty="0" smtClean="0">
                <a:latin typeface="+mn-lt"/>
              </a:rPr>
              <a:t>projects through the IT Capital Investment Program. </a:t>
            </a:r>
            <a:endParaRPr lang="en-US" altLang="en-US" sz="2800" dirty="0">
              <a:latin typeface="+mn-lt"/>
            </a:endParaRPr>
          </a:p>
          <a:p>
            <a:pPr marL="457200" indent="-457200">
              <a:buFont typeface="Arial" panose="020B0604020202020204" pitchFamily="34" charset="0"/>
              <a:buChar char="•"/>
              <a:defRPr/>
            </a:pPr>
            <a:endParaRPr lang="en-US" altLang="en-US" sz="1200" dirty="0">
              <a:latin typeface="+mn-lt"/>
            </a:endParaRPr>
          </a:p>
        </p:txBody>
      </p:sp>
    </p:spTree>
    <p:extLst>
      <p:ext uri="{BB962C8B-B14F-4D97-AF65-F5344CB8AC3E}">
        <p14:creationId xmlns:p14="http://schemas.microsoft.com/office/powerpoint/2010/main" val="748176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838200" y="116378"/>
            <a:ext cx="10515600" cy="1325563"/>
          </a:xfrm>
        </p:spPr>
        <p:txBody>
          <a:bodyPr wrap="square" numCol="1" anchorCtr="0" compatLnSpc="1">
            <a:prstTxWarp prst="textNoShape">
              <a:avLst/>
            </a:prstTxWarp>
          </a:bodyPr>
          <a:lstStyle/>
          <a:p>
            <a:pPr algn="ctr"/>
            <a:r>
              <a:rPr lang="en-US" alt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Challenges</a:t>
            </a:r>
          </a:p>
        </p:txBody>
      </p:sp>
      <p:sp>
        <p:nvSpPr>
          <p:cNvPr id="3" name="Content Placeholder 2"/>
          <p:cNvSpPr>
            <a:spLocks noGrp="1"/>
          </p:cNvSpPr>
          <p:nvPr>
            <p:ph idx="1"/>
          </p:nvPr>
        </p:nvSpPr>
        <p:spPr>
          <a:xfrm>
            <a:off x="838200" y="1690688"/>
            <a:ext cx="10515600" cy="4351337"/>
          </a:xfrm>
        </p:spPr>
        <p:txBody>
          <a:bodyPr>
            <a:noAutofit/>
          </a:bodyPr>
          <a:lstStyle/>
          <a:p>
            <a:pPr>
              <a:defRPr/>
            </a:pPr>
            <a:r>
              <a:rPr lang="en-US" sz="3200" b="1" dirty="0" smtClean="0">
                <a:solidFill>
                  <a:schemeClr val="tx1"/>
                </a:solidFill>
              </a:rPr>
              <a:t>Gaining and maintaining commitment</a:t>
            </a:r>
          </a:p>
          <a:p>
            <a:pPr>
              <a:defRPr/>
            </a:pPr>
            <a:endParaRPr lang="en-US" sz="3200" dirty="0" smtClean="0">
              <a:solidFill>
                <a:schemeClr val="tx1"/>
              </a:solidFill>
            </a:endParaRPr>
          </a:p>
          <a:p>
            <a:pPr lvl="1">
              <a:buFont typeface="Wingdings" pitchFamily="2" charset="2"/>
              <a:buChar char="Ø"/>
              <a:defRPr/>
            </a:pPr>
            <a:r>
              <a:rPr lang="en-US" sz="2800" dirty="0" smtClean="0">
                <a:solidFill>
                  <a:schemeClr val="tx1"/>
                </a:solidFill>
              </a:rPr>
              <a:t>Lean basic training sessions will engage employees, set expectations and foster success in Lean Kaizen events</a:t>
            </a:r>
          </a:p>
          <a:p>
            <a:pPr lvl="1">
              <a:buFont typeface="Wingdings" pitchFamily="2" charset="2"/>
              <a:buChar char="Ø"/>
              <a:defRPr/>
            </a:pPr>
            <a:r>
              <a:rPr lang="en-US" sz="2800" dirty="0" smtClean="0">
                <a:solidFill>
                  <a:schemeClr val="tx1"/>
                </a:solidFill>
              </a:rPr>
              <a:t>Ensuring buy-in from all levels: from the bottom-up and from the top-down</a:t>
            </a:r>
          </a:p>
          <a:p>
            <a:pPr marL="457200" lvl="1" indent="0">
              <a:buFont typeface="Arial" panose="020B0604020202020204" pitchFamily="34" charset="0"/>
              <a:buNone/>
              <a:defRPr/>
            </a:pPr>
            <a:endParaRPr lang="en-US" sz="1050" dirty="0">
              <a:solidFill>
                <a:schemeClr val="tx1"/>
              </a:solidFill>
            </a:endParaRPr>
          </a:p>
          <a:p>
            <a:pPr>
              <a:defRPr/>
            </a:pPr>
            <a:r>
              <a:rPr lang="en-US" sz="3200" b="1" dirty="0" smtClean="0">
                <a:solidFill>
                  <a:schemeClr val="tx1"/>
                </a:solidFill>
              </a:rPr>
              <a:t>Sustaining Lean over “generations”</a:t>
            </a:r>
          </a:p>
          <a:p>
            <a:pPr>
              <a:buFont typeface="Wingdings" pitchFamily="2" charset="2"/>
              <a:buChar char="Ø"/>
              <a:defRPr/>
            </a:pPr>
            <a:endParaRPr lang="en-US" sz="3200" dirty="0" smtClean="0">
              <a:solidFill>
                <a:schemeClr val="tx1"/>
              </a:solidFill>
            </a:endParaRPr>
          </a:p>
          <a:p>
            <a:pPr lvl="1">
              <a:buFont typeface="Wingdings" pitchFamily="2" charset="2"/>
              <a:buChar char="Ø"/>
              <a:defRPr/>
            </a:pPr>
            <a:r>
              <a:rPr lang="en-US" sz="2800" dirty="0" smtClean="0">
                <a:solidFill>
                  <a:schemeClr val="tx1"/>
                </a:solidFill>
              </a:rPr>
              <a:t>Not “flavor of the month”</a:t>
            </a:r>
          </a:p>
          <a:p>
            <a:pPr marL="0" indent="0">
              <a:buFont typeface="Arial" panose="020B0604020202020204" pitchFamily="34" charset="0"/>
              <a:buNone/>
              <a:defRPr/>
            </a:pPr>
            <a:endParaRPr lang="en-US" sz="3200" dirty="0" smtClean="0">
              <a:solidFill>
                <a:schemeClr val="tx1"/>
              </a:solidFill>
            </a:endParaRPr>
          </a:p>
          <a:p>
            <a:pPr>
              <a:buFont typeface="Wingdings" pitchFamily="2" charset="2"/>
              <a:buChar char="Ø"/>
              <a:defRPr/>
            </a:pPr>
            <a:endParaRPr lang="en-US" sz="3200" dirty="0" smtClean="0">
              <a:solidFill>
                <a:schemeClr val="tx1"/>
              </a:solidFill>
            </a:endParaRPr>
          </a:p>
        </p:txBody>
      </p:sp>
    </p:spTree>
    <p:extLst>
      <p:ext uri="{BB962C8B-B14F-4D97-AF65-F5344CB8AC3E}">
        <p14:creationId xmlns:p14="http://schemas.microsoft.com/office/powerpoint/2010/main" val="349750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5563"/>
            <a:ext cx="11153931" cy="5351488"/>
          </a:xfrm>
        </p:spPr>
        <p:txBody>
          <a:bodyPr>
            <a:noAutofit/>
          </a:bodyPr>
          <a:lstStyle/>
          <a:p>
            <a:pPr>
              <a:defRPr/>
            </a:pPr>
            <a:r>
              <a:rPr lang="en-US" sz="3200" dirty="0" smtClean="0"/>
              <a:t>Management support is critical</a:t>
            </a:r>
          </a:p>
          <a:p>
            <a:pPr>
              <a:defRPr/>
            </a:pPr>
            <a:r>
              <a:rPr lang="en-US" sz="3200" dirty="0" smtClean="0"/>
              <a:t>Select projects that will result in “quick wins”</a:t>
            </a:r>
          </a:p>
          <a:p>
            <a:pPr>
              <a:defRPr/>
            </a:pPr>
            <a:r>
              <a:rPr lang="en-US" sz="3200" dirty="0" smtClean="0"/>
              <a:t>Be fully engaged and allow change</a:t>
            </a:r>
          </a:p>
          <a:p>
            <a:pPr>
              <a:defRPr/>
            </a:pPr>
            <a:r>
              <a:rPr lang="en-US" sz="3200" dirty="0"/>
              <a:t>Encourage experimentation as much as resources allow</a:t>
            </a:r>
          </a:p>
          <a:p>
            <a:pPr>
              <a:defRPr/>
            </a:pPr>
            <a:r>
              <a:rPr lang="en-US" sz="3200" dirty="0" smtClean="0"/>
              <a:t>Coordinate efforts with others : other programs, other staff, other agencies</a:t>
            </a:r>
          </a:p>
          <a:p>
            <a:pPr>
              <a:defRPr/>
            </a:pPr>
            <a:r>
              <a:rPr lang="en-US" sz="3200" dirty="0" smtClean="0"/>
              <a:t>Involve staff at </a:t>
            </a:r>
            <a:r>
              <a:rPr lang="en-US" sz="3200" b="1" u="sng" dirty="0" smtClean="0"/>
              <a:t>all</a:t>
            </a:r>
            <a:r>
              <a:rPr lang="en-US" sz="3200" dirty="0" smtClean="0"/>
              <a:t> levels </a:t>
            </a:r>
          </a:p>
          <a:p>
            <a:pPr>
              <a:defRPr/>
            </a:pPr>
            <a:r>
              <a:rPr lang="en-US" sz="3200" dirty="0" smtClean="0"/>
              <a:t>Acknowledge and support the work of the team members, team leader, stakeholders, and staff</a:t>
            </a:r>
          </a:p>
          <a:p>
            <a:pPr>
              <a:defRPr/>
            </a:pPr>
            <a:r>
              <a:rPr lang="en-US" sz="3200" dirty="0" smtClean="0"/>
              <a:t>Focus on what </a:t>
            </a:r>
            <a:r>
              <a:rPr lang="en-US" sz="3200" b="1" i="1" dirty="0" smtClean="0"/>
              <a:t>you</a:t>
            </a:r>
            <a:r>
              <a:rPr lang="en-US" sz="3200" dirty="0" smtClean="0"/>
              <a:t> can change</a:t>
            </a:r>
          </a:p>
          <a:p>
            <a:pPr>
              <a:defRPr/>
            </a:pPr>
            <a:endParaRPr lang="en-US" sz="3200" dirty="0" smtClean="0"/>
          </a:p>
        </p:txBody>
      </p:sp>
      <p:sp>
        <p:nvSpPr>
          <p:cNvPr id="57347" name="Title 1"/>
          <p:cNvSpPr>
            <a:spLocks noGrp="1"/>
          </p:cNvSpPr>
          <p:nvPr>
            <p:ph type="title"/>
          </p:nvPr>
        </p:nvSpPr>
        <p:spPr bwMode="auto">
          <a:xfrm>
            <a:off x="838200" y="0"/>
            <a:ext cx="10515600" cy="1325563"/>
          </a:xfrm>
        </p:spPr>
        <p:txBody>
          <a:bodyPr wrap="square" numCol="1" anchorCtr="0" compatLnSpc="1">
            <a:prstTxWarp prst="textNoShape">
              <a:avLst/>
            </a:prstTxWarp>
          </a:bodyPr>
          <a:lstStyle/>
          <a:p>
            <a:pPr algn="ctr"/>
            <a:r>
              <a:rPr lang="en-US" altLang="en-US" b="1" dirty="0" smtClean="0">
                <a:solidFill>
                  <a:srgbClr val="0070C0"/>
                </a:solidFill>
                <a:latin typeface="Calibri" panose="020F0502020204030204" pitchFamily="34" charset="0"/>
              </a:rPr>
              <a:t>Observations</a:t>
            </a:r>
          </a:p>
        </p:txBody>
      </p:sp>
    </p:spTree>
    <p:extLst>
      <p:ext uri="{BB962C8B-B14F-4D97-AF65-F5344CB8AC3E}">
        <p14:creationId xmlns:p14="http://schemas.microsoft.com/office/powerpoint/2010/main" val="2148946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325"/>
            <a:ext cx="12090400" cy="800100"/>
          </a:xfrm>
        </p:spPr>
        <p:txBody>
          <a:bodyPr>
            <a:normAutofit/>
          </a:bodyPr>
          <a:lstStyle/>
          <a:p>
            <a:pPr algn="ctr" eaLnBrk="1" fontAlgn="auto" hangingPunct="1">
              <a:spcAft>
                <a:spcPts val="0"/>
              </a:spcAft>
              <a:defRPr/>
            </a:pPr>
            <a:r>
              <a:rPr lang="en-US" sz="4400" b="1" dirty="0" smtClean="0">
                <a:solidFill>
                  <a:srgbClr val="0070C0"/>
                </a:solidFill>
                <a:latin typeface="+mn-lt"/>
              </a:rPr>
              <a:t>Ok. But what’s in it for me?</a:t>
            </a:r>
            <a:endParaRPr lang="en-US" sz="4400" b="1" dirty="0">
              <a:solidFill>
                <a:srgbClr val="0070C0"/>
              </a:solidFill>
              <a:latin typeface="+mn-lt"/>
            </a:endParaRPr>
          </a:p>
        </p:txBody>
      </p:sp>
      <p:sp>
        <p:nvSpPr>
          <p:cNvPr id="3" name="Content Placeholder 2"/>
          <p:cNvSpPr>
            <a:spLocks noGrp="1"/>
          </p:cNvSpPr>
          <p:nvPr>
            <p:ph idx="1"/>
          </p:nvPr>
        </p:nvSpPr>
        <p:spPr>
          <a:xfrm>
            <a:off x="4827588" y="1537179"/>
            <a:ext cx="6805612" cy="4873625"/>
          </a:xfrm>
        </p:spPr>
        <p:txBody>
          <a:bodyPr>
            <a:noAutofit/>
          </a:bodyPr>
          <a:lstStyle/>
          <a:p>
            <a:pPr eaLnBrk="1" fontAlgn="auto" hangingPunct="1">
              <a:spcAft>
                <a:spcPts val="0"/>
              </a:spcAft>
              <a:defRPr/>
            </a:pPr>
            <a:r>
              <a:rPr lang="en-US" sz="3200" b="1" dirty="0" smtClean="0"/>
              <a:t>Advance your career/professional development</a:t>
            </a:r>
          </a:p>
          <a:p>
            <a:pPr marL="0" indent="0" eaLnBrk="1" fontAlgn="auto" hangingPunct="1">
              <a:spcAft>
                <a:spcPts val="0"/>
              </a:spcAft>
              <a:buFont typeface="Arial" panose="020B0604020202020204" pitchFamily="34" charset="0"/>
              <a:buNone/>
              <a:defRPr/>
            </a:pPr>
            <a:endParaRPr lang="en-US" sz="1400" b="1" dirty="0" smtClean="0"/>
          </a:p>
          <a:p>
            <a:pPr eaLnBrk="1" fontAlgn="auto" hangingPunct="1">
              <a:spcAft>
                <a:spcPts val="0"/>
              </a:spcAft>
              <a:defRPr/>
            </a:pPr>
            <a:r>
              <a:rPr lang="en-US" sz="3200" b="1" dirty="0" smtClean="0"/>
              <a:t>Spend time on what matters</a:t>
            </a:r>
          </a:p>
          <a:p>
            <a:pPr eaLnBrk="1" fontAlgn="auto" hangingPunct="1">
              <a:spcAft>
                <a:spcPts val="0"/>
              </a:spcAft>
              <a:defRPr/>
            </a:pPr>
            <a:endParaRPr lang="en-US" sz="1400" b="1" dirty="0"/>
          </a:p>
          <a:p>
            <a:pPr eaLnBrk="1" fontAlgn="auto" hangingPunct="1">
              <a:spcAft>
                <a:spcPts val="0"/>
              </a:spcAft>
              <a:defRPr/>
            </a:pPr>
            <a:r>
              <a:rPr lang="en-US" sz="3200" b="1" dirty="0" smtClean="0"/>
              <a:t>Learning opportunity</a:t>
            </a:r>
          </a:p>
          <a:p>
            <a:pPr eaLnBrk="1" fontAlgn="auto" hangingPunct="1">
              <a:spcAft>
                <a:spcPts val="0"/>
              </a:spcAft>
              <a:defRPr/>
            </a:pPr>
            <a:endParaRPr lang="en-US" sz="1400" b="1" dirty="0"/>
          </a:p>
          <a:p>
            <a:pPr eaLnBrk="1" fontAlgn="auto" hangingPunct="1">
              <a:spcAft>
                <a:spcPts val="0"/>
              </a:spcAft>
              <a:defRPr/>
            </a:pPr>
            <a:r>
              <a:rPr lang="en-US" sz="3200" b="1" dirty="0" smtClean="0"/>
              <a:t>Make a difference for the people you serve!</a:t>
            </a:r>
            <a:endParaRPr lang="en-US" sz="3200" b="1" dirty="0"/>
          </a:p>
          <a:p>
            <a:pPr eaLnBrk="1" fontAlgn="auto" hangingPunct="1">
              <a:spcAft>
                <a:spcPts val="0"/>
              </a:spcAft>
              <a:defRPr/>
            </a:pPr>
            <a:endParaRPr lang="en-US" sz="2400" b="1" dirty="0"/>
          </a:p>
          <a:p>
            <a:pPr eaLnBrk="1" fontAlgn="auto" hangingPunct="1">
              <a:spcAft>
                <a:spcPts val="0"/>
              </a:spcAft>
              <a:defRPr/>
            </a:pPr>
            <a:endParaRPr lang="en-US" sz="24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587"/>
          <a:stretch/>
        </p:blipFill>
        <p:spPr>
          <a:xfrm>
            <a:off x="467924" y="1134499"/>
            <a:ext cx="4027876" cy="5464591"/>
          </a:xfrm>
          <a:prstGeom prst="rect">
            <a:avLst/>
          </a:prstGeom>
        </p:spPr>
      </p:pic>
    </p:spTree>
    <p:extLst>
      <p:ext uri="{BB962C8B-B14F-4D97-AF65-F5344CB8AC3E}">
        <p14:creationId xmlns:p14="http://schemas.microsoft.com/office/powerpoint/2010/main" val="3368807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06463" y="0"/>
            <a:ext cx="10515600" cy="1325563"/>
          </a:xfrm>
        </p:spPr>
        <p:txBody>
          <a:bodyPr rtlCol="0">
            <a:normAutofit/>
          </a:bodyPr>
          <a:lstStyle/>
          <a:p>
            <a:pPr algn="ctr" eaLnBrk="1" fontAlgn="auto" hangingPunct="1">
              <a:spcAft>
                <a:spcPts val="0"/>
              </a:spcAft>
              <a:defRPr/>
            </a:pPr>
            <a:r>
              <a:rPr lang="en-US" altLang="en-US" b="1" dirty="0" smtClean="0">
                <a:solidFill>
                  <a:srgbClr val="0070C0"/>
                </a:solidFill>
                <a:latin typeface="+mn-lt"/>
              </a:rPr>
              <a:t>Role of Management</a:t>
            </a:r>
          </a:p>
        </p:txBody>
      </p:sp>
      <p:pic>
        <p:nvPicPr>
          <p:cNvPr id="419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325563"/>
            <a:ext cx="1064101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193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AuthorityVsResponsibility.jpg]"/>
          <p:cNvPicPr>
            <a:picLocks noChangeAspect="1" noChangeArrowheads="1"/>
          </p:cNvPicPr>
          <p:nvPr/>
        </p:nvPicPr>
        <p:blipFill>
          <a:blip r:embed="rId3">
            <a:extLst>
              <a:ext uri="{28A0092B-C50C-407E-A947-70E740481C1C}">
                <a14:useLocalDpi xmlns:a14="http://schemas.microsoft.com/office/drawing/2010/main" val="0"/>
              </a:ext>
            </a:extLst>
          </a:blip>
          <a:srcRect l="6781" r="4080" b="9869"/>
          <a:stretch>
            <a:fillRect/>
          </a:stretch>
        </p:blipFill>
        <p:spPr bwMode="auto">
          <a:xfrm>
            <a:off x="1433513" y="276225"/>
            <a:ext cx="92360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969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49141"/>
            <a:ext cx="11261725" cy="1357313"/>
          </a:xfrm>
        </p:spPr>
        <p:txBody>
          <a:bodyPr>
            <a:normAutofit/>
          </a:bodyPr>
          <a:lstStyle/>
          <a:p>
            <a:pPr algn="ctr" eaLnBrk="1" hangingPunct="1">
              <a:defRPr/>
            </a:pPr>
            <a:r>
              <a:rPr lang="en-US" sz="4000" b="1" dirty="0" smtClean="0">
                <a:solidFill>
                  <a:srgbClr val="0070C0"/>
                </a:solidFill>
                <a:latin typeface="+mn-lt"/>
              </a:rPr>
              <a:t>“You Don’t Know What You Don’t Know”: Discovery Through Stakeholder Engagement	</a:t>
            </a:r>
            <a:endParaRPr lang="en-US" sz="4000" b="1" dirty="0">
              <a:solidFill>
                <a:srgbClr val="0070C0"/>
              </a:solidFill>
              <a:latin typeface="+mn-lt"/>
            </a:endParaRPr>
          </a:p>
        </p:txBody>
      </p:sp>
      <p:grpSp>
        <p:nvGrpSpPr>
          <p:cNvPr id="50179" name="Group 18"/>
          <p:cNvGrpSpPr>
            <a:grpSpLocks/>
          </p:cNvGrpSpPr>
          <p:nvPr/>
        </p:nvGrpSpPr>
        <p:grpSpPr bwMode="auto">
          <a:xfrm>
            <a:off x="4705350" y="1676400"/>
            <a:ext cx="2476500" cy="2160588"/>
            <a:chOff x="5854301" y="2157687"/>
            <a:chExt cx="2476500" cy="2161282"/>
          </a:xfrm>
        </p:grpSpPr>
        <p:sp>
          <p:nvSpPr>
            <p:cNvPr id="4" name="Oval 3"/>
            <p:cNvSpPr/>
            <p:nvPr/>
          </p:nvSpPr>
          <p:spPr>
            <a:xfrm>
              <a:off x="5854301" y="2157687"/>
              <a:ext cx="2476500" cy="2161282"/>
            </a:xfrm>
            <a:prstGeom prst="ellipse">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208" name="TextBox 7"/>
            <p:cNvSpPr txBox="1">
              <a:spLocks noChangeArrowheads="1"/>
            </p:cNvSpPr>
            <p:nvPr/>
          </p:nvSpPr>
          <p:spPr bwMode="auto">
            <a:xfrm>
              <a:off x="6225776" y="2833843"/>
              <a:ext cx="1733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latin typeface="Corbel" panose="020B0503020204020204" pitchFamily="34" charset="0"/>
                </a:rPr>
                <a:t>IT Staff</a:t>
              </a:r>
            </a:p>
          </p:txBody>
        </p:sp>
      </p:grpSp>
      <p:grpSp>
        <p:nvGrpSpPr>
          <p:cNvPr id="50180" name="Group 19"/>
          <p:cNvGrpSpPr>
            <a:grpSpLocks/>
          </p:cNvGrpSpPr>
          <p:nvPr/>
        </p:nvGrpSpPr>
        <p:grpSpPr bwMode="auto">
          <a:xfrm>
            <a:off x="2562225" y="2263775"/>
            <a:ext cx="2476500" cy="2160588"/>
            <a:chOff x="1879541" y="2209234"/>
            <a:chExt cx="2476500" cy="2161282"/>
          </a:xfrm>
        </p:grpSpPr>
        <p:sp>
          <p:nvSpPr>
            <p:cNvPr id="12" name="Oval 11"/>
            <p:cNvSpPr/>
            <p:nvPr/>
          </p:nvSpPr>
          <p:spPr>
            <a:xfrm>
              <a:off x="1879541" y="2209234"/>
              <a:ext cx="2476500" cy="2161282"/>
            </a:xfrm>
            <a:prstGeom prst="ellipse">
              <a:avLst/>
            </a:prstGeom>
            <a:solidFill>
              <a:schemeClr val="accent4">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204" name="TextBox 4"/>
            <p:cNvSpPr txBox="1">
              <a:spLocks noChangeArrowheads="1"/>
            </p:cNvSpPr>
            <p:nvPr/>
          </p:nvSpPr>
          <p:spPr bwMode="auto">
            <a:xfrm>
              <a:off x="2288364" y="2775703"/>
              <a:ext cx="1733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latin typeface="Corbel" panose="020B0503020204020204" pitchFamily="34" charset="0"/>
                </a:rPr>
                <a:t>Program Staff</a:t>
              </a:r>
            </a:p>
          </p:txBody>
        </p:sp>
      </p:grpSp>
      <p:grpSp>
        <p:nvGrpSpPr>
          <p:cNvPr id="50181" name="Group 20"/>
          <p:cNvGrpSpPr>
            <a:grpSpLocks/>
          </p:cNvGrpSpPr>
          <p:nvPr/>
        </p:nvGrpSpPr>
        <p:grpSpPr bwMode="auto">
          <a:xfrm>
            <a:off x="2855913" y="4070350"/>
            <a:ext cx="2476500" cy="2162175"/>
            <a:chOff x="540114" y="4181965"/>
            <a:chExt cx="2476500" cy="2161282"/>
          </a:xfrm>
        </p:grpSpPr>
        <p:sp>
          <p:nvSpPr>
            <p:cNvPr id="13" name="Oval 12"/>
            <p:cNvSpPr/>
            <p:nvPr/>
          </p:nvSpPr>
          <p:spPr>
            <a:xfrm>
              <a:off x="540114" y="4181965"/>
              <a:ext cx="2476500" cy="2161282"/>
            </a:xfrm>
            <a:prstGeom prst="ellipse">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200" name="TextBox 5"/>
            <p:cNvSpPr txBox="1">
              <a:spLocks noChangeArrowheads="1"/>
            </p:cNvSpPr>
            <p:nvPr/>
          </p:nvSpPr>
          <p:spPr bwMode="auto">
            <a:xfrm>
              <a:off x="900864" y="4768958"/>
              <a:ext cx="1733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latin typeface="Corbel" panose="020B0503020204020204" pitchFamily="34" charset="0"/>
                </a:rPr>
                <a:t>Fiscal Staff</a:t>
              </a:r>
            </a:p>
          </p:txBody>
        </p:sp>
      </p:grpSp>
      <p:grpSp>
        <p:nvGrpSpPr>
          <p:cNvPr id="50182" name="Group 21"/>
          <p:cNvGrpSpPr>
            <a:grpSpLocks/>
          </p:cNvGrpSpPr>
          <p:nvPr/>
        </p:nvGrpSpPr>
        <p:grpSpPr bwMode="auto">
          <a:xfrm>
            <a:off x="6810375" y="2270125"/>
            <a:ext cx="2476500" cy="2162175"/>
            <a:chOff x="3883389" y="4181965"/>
            <a:chExt cx="2476500" cy="2161282"/>
          </a:xfrm>
        </p:grpSpPr>
        <p:sp>
          <p:nvSpPr>
            <p:cNvPr id="15" name="Oval 14"/>
            <p:cNvSpPr/>
            <p:nvPr/>
          </p:nvSpPr>
          <p:spPr>
            <a:xfrm>
              <a:off x="3883389" y="4181965"/>
              <a:ext cx="2476500" cy="216128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96" name="TextBox 6"/>
            <p:cNvSpPr txBox="1">
              <a:spLocks noChangeArrowheads="1"/>
            </p:cNvSpPr>
            <p:nvPr/>
          </p:nvSpPr>
          <p:spPr bwMode="auto">
            <a:xfrm>
              <a:off x="4328859" y="4970218"/>
              <a:ext cx="1733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latin typeface="Corbel" panose="020B0503020204020204" pitchFamily="34" charset="0"/>
                </a:rPr>
                <a:t>HR Staff</a:t>
              </a:r>
            </a:p>
          </p:txBody>
        </p:sp>
      </p:grpSp>
      <p:grpSp>
        <p:nvGrpSpPr>
          <p:cNvPr id="50183" name="Group 17"/>
          <p:cNvGrpSpPr>
            <a:grpSpLocks/>
          </p:cNvGrpSpPr>
          <p:nvPr/>
        </p:nvGrpSpPr>
        <p:grpSpPr bwMode="auto">
          <a:xfrm>
            <a:off x="7050088" y="3859213"/>
            <a:ext cx="2476500" cy="2160587"/>
            <a:chOff x="7959326" y="4250467"/>
            <a:chExt cx="2476500" cy="2161282"/>
          </a:xfrm>
        </p:grpSpPr>
        <p:sp>
          <p:nvSpPr>
            <p:cNvPr id="14" name="Oval 13"/>
            <p:cNvSpPr/>
            <p:nvPr/>
          </p:nvSpPr>
          <p:spPr>
            <a:xfrm>
              <a:off x="7959326" y="4250467"/>
              <a:ext cx="2476500" cy="2161282"/>
            </a:xfrm>
            <a:prstGeom prst="ellipse">
              <a:avLst/>
            </a:prstGeom>
            <a:solidFill>
              <a:schemeClr val="bg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92" name="TextBox 8"/>
            <p:cNvSpPr txBox="1">
              <a:spLocks noChangeArrowheads="1"/>
            </p:cNvSpPr>
            <p:nvPr/>
          </p:nvSpPr>
          <p:spPr bwMode="auto">
            <a:xfrm>
              <a:off x="8330801" y="4801383"/>
              <a:ext cx="1733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latin typeface="Corbel" panose="020B0503020204020204" pitchFamily="34" charset="0"/>
                </a:rPr>
                <a:t>External Partners</a:t>
              </a:r>
            </a:p>
          </p:txBody>
        </p:sp>
      </p:grpSp>
      <p:grpSp>
        <p:nvGrpSpPr>
          <p:cNvPr id="50184" name="Group 16"/>
          <p:cNvGrpSpPr>
            <a:grpSpLocks/>
          </p:cNvGrpSpPr>
          <p:nvPr/>
        </p:nvGrpSpPr>
        <p:grpSpPr bwMode="auto">
          <a:xfrm>
            <a:off x="4945063" y="4432300"/>
            <a:ext cx="2476500" cy="2160588"/>
            <a:chOff x="8758226" y="2057722"/>
            <a:chExt cx="2476500" cy="2161282"/>
          </a:xfrm>
        </p:grpSpPr>
        <p:sp>
          <p:nvSpPr>
            <p:cNvPr id="16" name="Oval 15"/>
            <p:cNvSpPr/>
            <p:nvPr/>
          </p:nvSpPr>
          <p:spPr>
            <a:xfrm>
              <a:off x="8758226" y="2057722"/>
              <a:ext cx="2476500" cy="2161282"/>
            </a:xfrm>
            <a:prstGeom prst="ellipse">
              <a:avLst/>
            </a:prstGeom>
            <a:solidFill>
              <a:srgbClr val="DAB7E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8" name="TextBox 9"/>
            <p:cNvSpPr txBox="1">
              <a:spLocks noChangeArrowheads="1"/>
            </p:cNvSpPr>
            <p:nvPr/>
          </p:nvSpPr>
          <p:spPr bwMode="auto">
            <a:xfrm>
              <a:off x="8896350" y="2705100"/>
              <a:ext cx="2200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latin typeface="Corbel" panose="020B0503020204020204" pitchFamily="34" charset="0"/>
                </a:rPr>
                <a:t>Customers</a:t>
              </a:r>
            </a:p>
          </p:txBody>
        </p:sp>
      </p:grpSp>
    </p:spTree>
    <p:extLst>
      <p:ext uri="{BB962C8B-B14F-4D97-AF65-F5344CB8AC3E}">
        <p14:creationId xmlns:p14="http://schemas.microsoft.com/office/powerpoint/2010/main" val="3345542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a:xfrm>
            <a:off x="1174446" y="199881"/>
            <a:ext cx="10084407" cy="860425"/>
          </a:xfrm>
          <a:extLst/>
        </p:spPr>
        <p:txBody>
          <a:bodyPr>
            <a:normAutofit/>
          </a:bodyPr>
          <a:lstStyle/>
          <a:p>
            <a:pPr eaLnBrk="1" hangingPunct="1">
              <a:defRPr/>
            </a:pPr>
            <a:r>
              <a:rPr lang="en-US" altLang="en-US" sz="4000" b="1" dirty="0" smtClean="0">
                <a:solidFill>
                  <a:srgbClr val="0070C0"/>
                </a:solidFill>
                <a:latin typeface="Calibri" panose="020F0502020204030204" pitchFamily="34" charset="0"/>
              </a:rPr>
              <a:t> Role of Agency Lean Coordinator/Ambassador</a:t>
            </a:r>
          </a:p>
        </p:txBody>
      </p:sp>
      <p:sp>
        <p:nvSpPr>
          <p:cNvPr id="11" name="Content Placeholder 1"/>
          <p:cNvSpPr>
            <a:spLocks noGrp="1"/>
          </p:cNvSpPr>
          <p:nvPr>
            <p:ph type="subTitle" idx="1"/>
          </p:nvPr>
        </p:nvSpPr>
        <p:spPr>
          <a:xfrm>
            <a:off x="625475" y="1435100"/>
            <a:ext cx="11182350" cy="4937125"/>
          </a:xfrm>
        </p:spPr>
        <p:txBody>
          <a:bodyPr rtlCol="0">
            <a:noAutofit/>
          </a:bodyPr>
          <a:lstStyle/>
          <a:p>
            <a:pPr marL="274320" indent="-274320" algn="l" eaLnBrk="1" fontAlgn="auto" hangingPunct="1">
              <a:spcAft>
                <a:spcPts val="0"/>
              </a:spcAft>
              <a:buFont typeface="Arial" charset="0"/>
              <a:buChar char="•"/>
              <a:defRPr/>
            </a:pPr>
            <a:r>
              <a:rPr lang="en-US" sz="2800" b="1" dirty="0" smtClean="0"/>
              <a:t>Champion of Lean within the agency</a:t>
            </a:r>
          </a:p>
          <a:p>
            <a:pPr marL="274320" indent="-274320" algn="l" eaLnBrk="1" fontAlgn="auto" hangingPunct="1">
              <a:spcAft>
                <a:spcPts val="0"/>
              </a:spcAft>
              <a:buFont typeface="Arial" charset="0"/>
              <a:buChar char="•"/>
              <a:defRPr/>
            </a:pPr>
            <a:r>
              <a:rPr lang="en-US" sz="2800" b="1" dirty="0" smtClean="0"/>
              <a:t>Chairperson </a:t>
            </a:r>
            <a:r>
              <a:rPr lang="en-US" sz="2800" b="1" dirty="0"/>
              <a:t>of Agency Lean Advisory </a:t>
            </a:r>
            <a:r>
              <a:rPr lang="en-US" sz="2800" b="1" dirty="0" smtClean="0"/>
              <a:t>Committee/ participates on Agency Transformation Committee</a:t>
            </a:r>
          </a:p>
          <a:p>
            <a:pPr marL="914400" lvl="1" indent="-457200" algn="l" eaLnBrk="1" fontAlgn="auto" hangingPunct="1">
              <a:spcAft>
                <a:spcPts val="0"/>
              </a:spcAft>
              <a:buFont typeface="Wingdings" panose="05000000000000000000" pitchFamily="2" charset="2"/>
              <a:buChar char="Ø"/>
              <a:defRPr/>
            </a:pPr>
            <a:r>
              <a:rPr lang="en-US" dirty="0" smtClean="0"/>
              <a:t>Develops agency strategy for Lean implementation</a:t>
            </a:r>
            <a:endParaRPr lang="en-US" dirty="0"/>
          </a:p>
          <a:p>
            <a:pPr marL="274320" indent="-274320" algn="l" eaLnBrk="1" fontAlgn="auto" hangingPunct="1">
              <a:spcAft>
                <a:spcPts val="0"/>
              </a:spcAft>
              <a:buFont typeface="Arial" charset="0"/>
              <a:buChar char="•"/>
              <a:defRPr/>
            </a:pPr>
            <a:r>
              <a:rPr lang="en-US" sz="2800" b="1" dirty="0" smtClean="0"/>
              <a:t>Develops </a:t>
            </a:r>
            <a:r>
              <a:rPr lang="en-US" sz="2800" b="1" dirty="0"/>
              <a:t>standard work for deployment of Lean events (before, during and after)</a:t>
            </a:r>
          </a:p>
          <a:p>
            <a:pPr lvl="2" indent="-274320" algn="l" eaLnBrk="1" fontAlgn="auto" hangingPunct="1">
              <a:spcAft>
                <a:spcPts val="0"/>
              </a:spcAft>
              <a:buFont typeface="Wingdings" pitchFamily="2" charset="2"/>
              <a:buChar char="Ø"/>
              <a:defRPr/>
            </a:pPr>
            <a:r>
              <a:rPr lang="en-US" sz="2000" dirty="0"/>
              <a:t>Project solicitation and </a:t>
            </a:r>
            <a:r>
              <a:rPr lang="en-US" sz="2000" dirty="0" smtClean="0"/>
              <a:t>selection</a:t>
            </a:r>
          </a:p>
          <a:p>
            <a:pPr lvl="2" indent="-274320" algn="l" eaLnBrk="1" fontAlgn="auto" hangingPunct="1">
              <a:spcAft>
                <a:spcPts val="0"/>
              </a:spcAft>
              <a:buFont typeface="Wingdings" pitchFamily="2" charset="2"/>
              <a:buChar char="Ø"/>
              <a:defRPr/>
            </a:pPr>
            <a:r>
              <a:rPr lang="en-US" sz="2000" dirty="0" smtClean="0"/>
              <a:t>Supports Lean teams</a:t>
            </a:r>
          </a:p>
          <a:p>
            <a:pPr lvl="2" indent="-274320" algn="l" eaLnBrk="1" fontAlgn="auto" hangingPunct="1">
              <a:spcAft>
                <a:spcPts val="0"/>
              </a:spcAft>
              <a:buFont typeface="Wingdings" pitchFamily="2" charset="2"/>
              <a:buChar char="Ø"/>
              <a:defRPr/>
            </a:pPr>
            <a:r>
              <a:rPr lang="en-US" sz="2000" dirty="0" smtClean="0"/>
              <a:t>Assists in tracking and reporting results</a:t>
            </a:r>
          </a:p>
          <a:p>
            <a:pPr lvl="2" indent="-274320" algn="l" eaLnBrk="1" fontAlgn="auto" hangingPunct="1">
              <a:spcAft>
                <a:spcPts val="0"/>
              </a:spcAft>
              <a:buFont typeface="Wingdings" pitchFamily="2" charset="2"/>
              <a:buChar char="Ø"/>
              <a:defRPr/>
            </a:pPr>
            <a:r>
              <a:rPr lang="en-US" sz="2000" dirty="0" smtClean="0"/>
              <a:t>Communication and training</a:t>
            </a:r>
          </a:p>
          <a:p>
            <a:pPr marL="457200" indent="-457200" algn="l" eaLnBrk="1" fontAlgn="auto" hangingPunct="1">
              <a:spcAft>
                <a:spcPts val="0"/>
              </a:spcAft>
              <a:buFont typeface="Arial" panose="020B0604020202020204" pitchFamily="34" charset="0"/>
              <a:buChar char="•"/>
              <a:defRPr/>
            </a:pPr>
            <a:r>
              <a:rPr lang="en-US" sz="2800" b="1" dirty="0" smtClean="0"/>
              <a:t>Coordinates with agency IT and Finance staff</a:t>
            </a:r>
          </a:p>
          <a:p>
            <a:pPr marL="457200" indent="-457200" algn="l" eaLnBrk="1" fontAlgn="auto" hangingPunct="1">
              <a:spcAft>
                <a:spcPts val="0"/>
              </a:spcAft>
              <a:buFont typeface="Arial" panose="020B0604020202020204" pitchFamily="34" charset="0"/>
              <a:buChar char="•"/>
              <a:defRPr/>
            </a:pPr>
            <a:r>
              <a:rPr lang="en-US" sz="2800" b="1" dirty="0" smtClean="0"/>
              <a:t>Communicates with state Lean office about needs for support/coaching</a:t>
            </a:r>
            <a:endParaRPr lang="en-US" sz="2800" b="1" dirty="0"/>
          </a:p>
        </p:txBody>
      </p:sp>
    </p:spTree>
    <p:extLst>
      <p:ext uri="{BB962C8B-B14F-4D97-AF65-F5344CB8AC3E}">
        <p14:creationId xmlns:p14="http://schemas.microsoft.com/office/powerpoint/2010/main" val="1335061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altLang="en-US" b="1" dirty="0" smtClean="0">
                <a:solidFill>
                  <a:srgbClr val="0070C0"/>
                </a:solidFill>
                <a:latin typeface="Calibri" panose="020F0502020204030204" pitchFamily="34" charset="0"/>
              </a:rPr>
              <a:t>Selection of an Agency Lean Coordinator/Ambassador</a:t>
            </a:r>
          </a:p>
        </p:txBody>
      </p:sp>
      <p:sp>
        <p:nvSpPr>
          <p:cNvPr id="46083" name="Content Placeholder 2"/>
          <p:cNvSpPr>
            <a:spLocks noGrp="1"/>
          </p:cNvSpPr>
          <p:nvPr>
            <p:ph idx="1"/>
          </p:nvPr>
        </p:nvSpPr>
        <p:spPr>
          <a:xfrm>
            <a:off x="3730625" y="2190750"/>
            <a:ext cx="8875713" cy="4351338"/>
          </a:xfrm>
        </p:spPr>
        <p:txBody>
          <a:bodyPr/>
          <a:lstStyle/>
          <a:p>
            <a:pPr eaLnBrk="1" hangingPunct="1"/>
            <a:r>
              <a:rPr lang="en-US" altLang="en-US" sz="3600" smtClean="0"/>
              <a:t>Intrinsically motivated employee who is excited about positive change</a:t>
            </a:r>
          </a:p>
          <a:p>
            <a:pPr eaLnBrk="1" hangingPunct="1"/>
            <a:endParaRPr lang="en-US" altLang="en-US" sz="1000" smtClean="0"/>
          </a:p>
          <a:p>
            <a:pPr eaLnBrk="1" hangingPunct="1"/>
            <a:r>
              <a:rPr lang="en-US" altLang="en-US" sz="3600" smtClean="0"/>
              <a:t>Rank or job title does not matter, but the person must be a </a:t>
            </a:r>
            <a:r>
              <a:rPr lang="en-US" altLang="en-US" sz="3600" i="1" smtClean="0"/>
              <a:t>leader</a:t>
            </a:r>
            <a:r>
              <a:rPr lang="en-US" altLang="en-US" sz="3600" smtClean="0"/>
              <a:t> (not necessarily someone in a leadership position)</a:t>
            </a:r>
          </a:p>
          <a:p>
            <a:pPr eaLnBrk="1" hangingPunct="1"/>
            <a:endParaRPr lang="en-US" altLang="en-US" sz="1000" smtClean="0"/>
          </a:p>
          <a:p>
            <a:pPr eaLnBrk="1" hangingPunct="1"/>
            <a:r>
              <a:rPr lang="en-US" altLang="en-US" sz="3600" smtClean="0"/>
              <a:t>Excellent time management skills</a:t>
            </a:r>
          </a:p>
          <a:p>
            <a:pPr eaLnBrk="1" hangingPunct="1"/>
            <a:endParaRPr lang="en-US" altLang="en-US" sz="3600" smtClean="0"/>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l="10461" r="10939"/>
          <a:stretch>
            <a:fillRect/>
          </a:stretch>
        </p:blipFill>
        <p:spPr bwMode="auto">
          <a:xfrm>
            <a:off x="155575" y="2190750"/>
            <a:ext cx="33464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820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496" y="150269"/>
            <a:ext cx="8229600" cy="1143000"/>
          </a:xfrm>
        </p:spPr>
        <p:txBody>
          <a:bodyPr>
            <a:normAutofit/>
          </a:bodyPr>
          <a:lstStyle/>
          <a:p>
            <a:pPr algn="ctr">
              <a:lnSpc>
                <a:spcPct val="115000"/>
              </a:lnSpc>
              <a:spcBef>
                <a:spcPts val="0"/>
              </a:spcBef>
              <a:spcAft>
                <a:spcPts val="1000"/>
              </a:spcAft>
            </a:pPr>
            <a:r>
              <a:rPr lang="en-US" b="1" dirty="0" smtClean="0">
                <a:solidFill>
                  <a:srgbClr val="0070C0"/>
                </a:solidFill>
                <a:latin typeface="Calibri" panose="020F0502020204030204" pitchFamily="34" charset="0"/>
                <a:ea typeface="Calibri"/>
                <a:cs typeface="Times New Roman"/>
              </a:rPr>
              <a:t>How it Works</a:t>
            </a:r>
            <a:endParaRPr lang="en-US" b="1" dirty="0">
              <a:solidFill>
                <a:srgbClr val="0070C0"/>
              </a:solidFill>
              <a:latin typeface="Calibri" panose="020F0502020204030204" pitchFamily="34" charset="0"/>
            </a:endParaRPr>
          </a:p>
        </p:txBody>
      </p:sp>
      <p:sp>
        <p:nvSpPr>
          <p:cNvPr id="3" name="Content Placeholder 2"/>
          <p:cNvSpPr>
            <a:spLocks noGrp="1"/>
          </p:cNvSpPr>
          <p:nvPr>
            <p:ph idx="1"/>
          </p:nvPr>
        </p:nvSpPr>
        <p:spPr>
          <a:xfrm>
            <a:off x="885496" y="1764708"/>
            <a:ext cx="10421007" cy="4983163"/>
          </a:xfrm>
        </p:spPr>
        <p:txBody>
          <a:bodyPr>
            <a:normAutofit/>
          </a:bodyPr>
          <a:lstStyle/>
          <a:p>
            <a:r>
              <a:rPr lang="en-US" b="1" dirty="0" smtClean="0">
                <a:solidFill>
                  <a:schemeClr val="tx2"/>
                </a:solidFill>
              </a:rPr>
              <a:t>Statewide Steering Committee can help! </a:t>
            </a:r>
          </a:p>
          <a:p>
            <a:pPr lvl="1"/>
            <a:r>
              <a:rPr lang="en-US" dirty="0" smtClean="0">
                <a:solidFill>
                  <a:schemeClr val="tx2"/>
                </a:solidFill>
              </a:rPr>
              <a:t>Facilitation assistance</a:t>
            </a:r>
          </a:p>
          <a:p>
            <a:pPr lvl="1"/>
            <a:r>
              <a:rPr lang="en-US" dirty="0" smtClean="0">
                <a:solidFill>
                  <a:schemeClr val="tx2"/>
                </a:solidFill>
              </a:rPr>
              <a:t>Project scoping</a:t>
            </a:r>
          </a:p>
          <a:p>
            <a:pPr lvl="1"/>
            <a:r>
              <a:rPr lang="en-US" dirty="0" smtClean="0">
                <a:solidFill>
                  <a:schemeClr val="tx2"/>
                </a:solidFill>
              </a:rPr>
              <a:t>Coaching/mentoring</a:t>
            </a:r>
          </a:p>
          <a:p>
            <a:r>
              <a:rPr lang="en-US" b="1" dirty="0" smtClean="0">
                <a:solidFill>
                  <a:schemeClr val="tx2"/>
                </a:solidFill>
              </a:rPr>
              <a:t>DAS state-wide contract for Lean professional services through June 30, 2019</a:t>
            </a:r>
          </a:p>
          <a:p>
            <a:r>
              <a:rPr lang="en-US" b="1" dirty="0" smtClean="0">
                <a:solidFill>
                  <a:schemeClr val="tx2"/>
                </a:solidFill>
              </a:rPr>
              <a:t>OPM may fund your Lean event if it</a:t>
            </a:r>
            <a:endParaRPr lang="en-US" dirty="0" smtClean="0">
              <a:solidFill>
                <a:schemeClr val="tx2"/>
              </a:solidFill>
            </a:endParaRPr>
          </a:p>
          <a:p>
            <a:pPr marL="914400" lvl="2" indent="-457200">
              <a:spcBef>
                <a:spcPts val="1000"/>
              </a:spcBef>
            </a:pPr>
            <a:r>
              <a:rPr lang="en-US" sz="2400" dirty="0" smtClean="0">
                <a:solidFill>
                  <a:schemeClr val="tx2"/>
                </a:solidFill>
              </a:rPr>
              <a:t>Includes any </a:t>
            </a:r>
            <a:r>
              <a:rPr lang="en-US" sz="2400" dirty="0">
                <a:solidFill>
                  <a:schemeClr val="tx2"/>
                </a:solidFill>
              </a:rPr>
              <a:t>process which touches two or more </a:t>
            </a:r>
            <a:r>
              <a:rPr lang="en-US" sz="2400" dirty="0" smtClean="0">
                <a:solidFill>
                  <a:schemeClr val="tx2"/>
                </a:solidFill>
              </a:rPr>
              <a:t>agencies </a:t>
            </a:r>
          </a:p>
          <a:p>
            <a:pPr marL="914400" lvl="2" indent="-457200">
              <a:spcBef>
                <a:spcPts val="1000"/>
              </a:spcBef>
            </a:pPr>
            <a:r>
              <a:rPr lang="en-US" sz="2400" dirty="0">
                <a:solidFill>
                  <a:schemeClr val="tx2"/>
                </a:solidFill>
              </a:rPr>
              <a:t>I</a:t>
            </a:r>
            <a:r>
              <a:rPr lang="en-US" sz="2400" dirty="0" smtClean="0">
                <a:solidFill>
                  <a:schemeClr val="tx2"/>
                </a:solidFill>
              </a:rPr>
              <a:t>mpacts </a:t>
            </a:r>
            <a:r>
              <a:rPr lang="en-US" sz="2400" dirty="0">
                <a:solidFill>
                  <a:schemeClr val="tx2"/>
                </a:solidFill>
              </a:rPr>
              <a:t>internal or external customer </a:t>
            </a:r>
            <a:r>
              <a:rPr lang="en-US" sz="2400" dirty="0" smtClean="0">
                <a:solidFill>
                  <a:schemeClr val="tx2"/>
                </a:solidFill>
              </a:rPr>
              <a:t>service</a:t>
            </a:r>
          </a:p>
          <a:p>
            <a:pPr marL="914400" lvl="2" indent="-457200">
              <a:spcBef>
                <a:spcPts val="1000"/>
              </a:spcBef>
            </a:pPr>
            <a:r>
              <a:rPr lang="en-US" sz="2400" dirty="0" smtClean="0">
                <a:solidFill>
                  <a:schemeClr val="tx2"/>
                </a:solidFill>
              </a:rPr>
              <a:t>Is a project directed by OPM or the Governor’s Office</a:t>
            </a:r>
            <a:endParaRPr lang="en-US" sz="2400" dirty="0">
              <a:solidFill>
                <a:schemeClr val="tx2"/>
              </a:solidFill>
            </a:endParaRPr>
          </a:p>
          <a:p>
            <a:pPr>
              <a:buNone/>
            </a:pPr>
            <a:endParaRPr lang="en-US" dirty="0" smtClean="0"/>
          </a:p>
          <a:p>
            <a:pPr lvl="0"/>
            <a:endParaRPr lang="en-US" dirty="0" smtClean="0"/>
          </a:p>
          <a:p>
            <a:pPr lvl="0"/>
            <a:endParaRPr lang="en-US" dirty="0" smtClean="0"/>
          </a:p>
          <a:p>
            <a:pPr lvl="0"/>
            <a:endParaRPr lang="en-US" dirty="0" smtClean="0"/>
          </a:p>
          <a:p>
            <a:endParaRPr lang="en-US"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2758"/>
          <a:stretch/>
        </p:blipFill>
        <p:spPr>
          <a:xfrm>
            <a:off x="8770258" y="333150"/>
            <a:ext cx="2717932" cy="2689752"/>
          </a:xfrm>
          <a:prstGeom prst="rect">
            <a:avLst/>
          </a:prstGeom>
        </p:spPr>
      </p:pic>
    </p:spTree>
    <p:extLst>
      <p:ext uri="{BB962C8B-B14F-4D97-AF65-F5344CB8AC3E}">
        <p14:creationId xmlns:p14="http://schemas.microsoft.com/office/powerpoint/2010/main" val="2254531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50838"/>
            <a:ext cx="10515600" cy="1325563"/>
          </a:xfrm>
        </p:spPr>
        <p:txBody>
          <a:bodyPr/>
          <a:lstStyle/>
          <a:p>
            <a:pPr algn="ctr"/>
            <a:r>
              <a:rPr lang="en-US" b="1" dirty="0" smtClean="0">
                <a:solidFill>
                  <a:srgbClr val="0070C0"/>
                </a:solidFill>
                <a:latin typeface="+mn-lt"/>
              </a:rPr>
              <a:t>Why Lean?</a:t>
            </a:r>
            <a:endParaRPr lang="en-US" b="1" dirty="0">
              <a:solidFill>
                <a:srgbClr val="0070C0"/>
              </a:solidFill>
              <a:latin typeface="+mn-lt"/>
            </a:endParaRPr>
          </a:p>
        </p:txBody>
      </p:sp>
      <p:sp>
        <p:nvSpPr>
          <p:cNvPr id="3" name="Content Placeholder 2"/>
          <p:cNvSpPr>
            <a:spLocks noGrp="1"/>
          </p:cNvSpPr>
          <p:nvPr>
            <p:ph idx="1"/>
          </p:nvPr>
        </p:nvSpPr>
        <p:spPr>
          <a:xfrm>
            <a:off x="1628255" y="1964575"/>
            <a:ext cx="9782695" cy="4525963"/>
          </a:xfrm>
        </p:spPr>
        <p:txBody>
          <a:bodyPr>
            <a:noAutofit/>
          </a:bodyPr>
          <a:lstStyle/>
          <a:p>
            <a:r>
              <a:rPr lang="en-US" sz="3200" b="1" dirty="0" smtClean="0"/>
              <a:t>Improved Quality</a:t>
            </a:r>
          </a:p>
          <a:p>
            <a:endParaRPr lang="en-US" sz="3200" b="1" dirty="0" smtClean="0"/>
          </a:p>
          <a:p>
            <a:r>
              <a:rPr lang="en-US" sz="3200" b="1" dirty="0" smtClean="0"/>
              <a:t>Cost effectiveness</a:t>
            </a:r>
          </a:p>
          <a:p>
            <a:endParaRPr lang="en-US" sz="3200" b="1" dirty="0" smtClean="0"/>
          </a:p>
          <a:p>
            <a:r>
              <a:rPr lang="en-US" sz="3200" b="1" dirty="0" smtClean="0"/>
              <a:t>Service delivery and responsiveness to the public </a:t>
            </a:r>
          </a:p>
          <a:p>
            <a:endParaRPr lang="en-US" sz="3200" b="1" dirty="0" smtClean="0"/>
          </a:p>
          <a:p>
            <a:r>
              <a:rPr lang="en-US" sz="3200" b="1" dirty="0" smtClean="0"/>
              <a:t>Frees up staff time to focus on more important activities</a:t>
            </a:r>
            <a:endParaRPr lang="en-US" sz="3200" b="1" dirty="0"/>
          </a:p>
        </p:txBody>
      </p:sp>
    </p:spTree>
    <p:extLst>
      <p:ext uri="{BB962C8B-B14F-4D97-AF65-F5344CB8AC3E}">
        <p14:creationId xmlns:p14="http://schemas.microsoft.com/office/powerpoint/2010/main" val="312622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51" y="0"/>
            <a:ext cx="10515600" cy="1325563"/>
          </a:xfrm>
        </p:spPr>
        <p:txBody>
          <a:bodyPr/>
          <a:lstStyle/>
          <a:p>
            <a:pPr algn="ctr">
              <a:defRPr/>
            </a:pPr>
            <a:r>
              <a:rPr lang="en-US" b="1" dirty="0" smtClean="0">
                <a:solidFill>
                  <a:srgbClr val="0070C0"/>
                </a:solidFill>
                <a:latin typeface="+mn-lt"/>
              </a:rPr>
              <a:t>How You Can Get Involved…Today!</a:t>
            </a:r>
            <a:endParaRPr lang="en-US" b="1" dirty="0">
              <a:solidFill>
                <a:srgbClr val="0070C0"/>
              </a:solidFill>
              <a:latin typeface="+mn-lt"/>
            </a:endParaRPr>
          </a:p>
        </p:txBody>
      </p:sp>
      <p:sp>
        <p:nvSpPr>
          <p:cNvPr id="3" name="Content Placeholder 2"/>
          <p:cNvSpPr>
            <a:spLocks noGrp="1"/>
          </p:cNvSpPr>
          <p:nvPr>
            <p:ph idx="1"/>
          </p:nvPr>
        </p:nvSpPr>
        <p:spPr>
          <a:xfrm>
            <a:off x="1579418" y="1474558"/>
            <a:ext cx="9807633" cy="5167311"/>
          </a:xfrm>
        </p:spPr>
        <p:txBody>
          <a:bodyPr/>
          <a:lstStyle/>
          <a:p>
            <a:pPr marL="514350" indent="-514350">
              <a:buFont typeface="+mj-lt"/>
              <a:buAutoNum type="arabicPeriod"/>
              <a:defRPr/>
            </a:pPr>
            <a:r>
              <a:rPr lang="en-US" b="1" dirty="0" smtClean="0"/>
              <a:t>Agency Lean </a:t>
            </a:r>
            <a:r>
              <a:rPr lang="en-US" b="1" dirty="0"/>
              <a:t>Coordinator</a:t>
            </a:r>
          </a:p>
          <a:p>
            <a:pPr marL="514350" indent="-514350">
              <a:buFont typeface="+mj-lt"/>
              <a:buAutoNum type="arabicPeriod"/>
              <a:defRPr/>
            </a:pPr>
            <a:r>
              <a:rPr lang="en-US" b="1" dirty="0" smtClean="0"/>
              <a:t>Lean </a:t>
            </a:r>
            <a:r>
              <a:rPr lang="en-US" b="1" dirty="0"/>
              <a:t>101 training</a:t>
            </a:r>
          </a:p>
          <a:p>
            <a:pPr marL="514350" indent="-514350">
              <a:buFont typeface="+mj-lt"/>
              <a:buAutoNum type="arabicPeriod"/>
              <a:defRPr/>
            </a:pPr>
            <a:r>
              <a:rPr lang="en-US" b="1" dirty="0" smtClean="0"/>
              <a:t>Agency Lean </a:t>
            </a:r>
            <a:r>
              <a:rPr lang="en-US" b="1" dirty="0"/>
              <a:t>Steering Committee </a:t>
            </a:r>
            <a:endParaRPr lang="en-US" b="1" dirty="0" smtClean="0"/>
          </a:p>
          <a:p>
            <a:pPr marL="514350" indent="-514350">
              <a:buFont typeface="+mj-lt"/>
              <a:buAutoNum type="arabicPeriod"/>
              <a:defRPr/>
            </a:pPr>
            <a:r>
              <a:rPr lang="en-US" b="1" dirty="0" smtClean="0"/>
              <a:t>Visit a Lean team </a:t>
            </a:r>
          </a:p>
          <a:p>
            <a:pPr marL="514350" indent="-514350">
              <a:buFont typeface="+mj-lt"/>
              <a:buAutoNum type="arabicPeriod"/>
              <a:defRPr/>
            </a:pPr>
            <a:r>
              <a:rPr lang="en-US" b="1" dirty="0" smtClean="0"/>
              <a:t>Get </a:t>
            </a:r>
            <a:r>
              <a:rPr lang="en-US" b="1" dirty="0"/>
              <a:t>started with a Lean project, large or </a:t>
            </a:r>
            <a:r>
              <a:rPr lang="en-US" b="1" dirty="0" smtClean="0"/>
              <a:t>small</a:t>
            </a:r>
          </a:p>
          <a:p>
            <a:pPr marL="514350" indent="-514350">
              <a:buFont typeface="+mj-lt"/>
              <a:buAutoNum type="arabicPeriod"/>
              <a:defRPr/>
            </a:pPr>
            <a:r>
              <a:rPr lang="en-US" b="1" dirty="0" smtClean="0"/>
              <a:t>Support your staff in improving a process</a:t>
            </a:r>
            <a:endParaRPr lang="en-US" b="1" dirty="0"/>
          </a:p>
          <a:p>
            <a:pPr marL="514350" indent="-514350">
              <a:buFont typeface="+mj-lt"/>
              <a:buAutoNum type="arabicPeriod"/>
              <a:defRPr/>
            </a:pPr>
            <a:r>
              <a:rPr lang="en-US" b="1" dirty="0"/>
              <a:t>Celebrate your agency’s successes </a:t>
            </a:r>
            <a:endParaRPr lang="en-US" b="1" dirty="0" smtClean="0"/>
          </a:p>
          <a:p>
            <a:pPr marL="514350" indent="-514350">
              <a:buFont typeface="+mj-lt"/>
              <a:buAutoNum type="arabicPeriod"/>
              <a:defRPr/>
            </a:pPr>
            <a:r>
              <a:rPr lang="en-US" b="1" dirty="0" smtClean="0"/>
              <a:t>Contact Alison and/or visit </a:t>
            </a:r>
            <a:r>
              <a:rPr lang="en-US" b="1" dirty="0" smtClean="0">
                <a:solidFill>
                  <a:schemeClr val="accent5"/>
                </a:solidFill>
                <a:hlinkClick r:id="rId3"/>
              </a:rPr>
              <a:t>www.ct.gov/leanct</a:t>
            </a:r>
            <a:endParaRPr lang="en-US" b="1" dirty="0" smtClean="0">
              <a:solidFill>
                <a:schemeClr val="accent5"/>
              </a:solidFill>
            </a:endParaRPr>
          </a:p>
          <a:p>
            <a:pPr marL="514350" indent="-514350">
              <a:buFont typeface="+mj-lt"/>
              <a:buAutoNum type="arabicPeriod"/>
              <a:defRPr/>
            </a:pPr>
            <a:r>
              <a:rPr lang="en-US" b="1" dirty="0">
                <a:solidFill>
                  <a:srgbClr val="7030A0"/>
                </a:solidFill>
              </a:rPr>
              <a:t>Attend the </a:t>
            </a:r>
            <a:r>
              <a:rPr lang="en-US" b="1" dirty="0" err="1">
                <a:solidFill>
                  <a:srgbClr val="7030A0"/>
                </a:solidFill>
              </a:rPr>
              <a:t>LeanCT</a:t>
            </a:r>
            <a:r>
              <a:rPr lang="en-US" b="1" dirty="0">
                <a:solidFill>
                  <a:srgbClr val="7030A0"/>
                </a:solidFill>
              </a:rPr>
              <a:t> conference on September 28</a:t>
            </a:r>
            <a:r>
              <a:rPr lang="en-US" b="1" baseline="30000" dirty="0">
                <a:solidFill>
                  <a:srgbClr val="7030A0"/>
                </a:solidFill>
              </a:rPr>
              <a:t>th</a:t>
            </a:r>
            <a:r>
              <a:rPr lang="en-US" b="1" dirty="0">
                <a:solidFill>
                  <a:srgbClr val="7030A0"/>
                </a:solidFill>
              </a:rPr>
              <a:t> at </a:t>
            </a:r>
            <a:r>
              <a:rPr lang="en-US" b="1" dirty="0" err="1">
                <a:solidFill>
                  <a:srgbClr val="7030A0"/>
                </a:solidFill>
              </a:rPr>
              <a:t>Rentschler</a:t>
            </a:r>
            <a:r>
              <a:rPr lang="en-US" b="1" dirty="0">
                <a:solidFill>
                  <a:srgbClr val="7030A0"/>
                </a:solidFill>
              </a:rPr>
              <a:t> Field!</a:t>
            </a:r>
          </a:p>
        </p:txBody>
      </p:sp>
    </p:spTree>
    <p:extLst>
      <p:ext uri="{BB962C8B-B14F-4D97-AF65-F5344CB8AC3E}">
        <p14:creationId xmlns:p14="http://schemas.microsoft.com/office/powerpoint/2010/main" val="1772581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5215" y="1903445"/>
            <a:ext cx="9497870" cy="4026335"/>
          </a:xfrm>
          <a:solidFill>
            <a:schemeClr val="bg1"/>
          </a:solidFill>
          <a:effectLst>
            <a:outerShdw blurRad="444500" dist="203200" dir="8100000" algn="tr" rotWithShape="0">
              <a:prstClr val="black">
                <a:alpha val="40000"/>
              </a:prstClr>
            </a:outerShdw>
          </a:effectLst>
        </p:spPr>
        <p:txBody>
          <a:bodyPr/>
          <a:lstStyle/>
          <a:p>
            <a:pPr algn="ctr" eaLnBrk="1" fontAlgn="auto" hangingPunct="1">
              <a:spcAft>
                <a:spcPts val="0"/>
              </a:spcAft>
              <a:defRPr/>
            </a:pPr>
            <a:r>
              <a:rPr lang="en-US" sz="3000" b="1" dirty="0">
                <a:latin typeface="+mn-lt"/>
              </a:rPr>
              <a:t>For more information on </a:t>
            </a:r>
            <a:br>
              <a:rPr lang="en-US" sz="3000" b="1" dirty="0">
                <a:latin typeface="+mn-lt"/>
              </a:rPr>
            </a:br>
            <a:r>
              <a:rPr lang="en-US" b="1" dirty="0" smtClean="0">
                <a:latin typeface="+mn-lt"/>
              </a:rPr>
              <a:t>Continuous Improvement in </a:t>
            </a:r>
            <a:br>
              <a:rPr lang="en-US" b="1" dirty="0" smtClean="0">
                <a:latin typeface="+mn-lt"/>
              </a:rPr>
            </a:br>
            <a:r>
              <a:rPr lang="en-US" b="1" dirty="0" smtClean="0">
                <a:latin typeface="+mn-lt"/>
              </a:rPr>
              <a:t>Connecticut State Government </a:t>
            </a:r>
            <a:r>
              <a:rPr lang="en-US" sz="3000" b="1" dirty="0">
                <a:latin typeface="+mn-lt"/>
              </a:rPr>
              <a:t/>
            </a:r>
            <a:br>
              <a:rPr lang="en-US" sz="3000" b="1" dirty="0">
                <a:latin typeface="+mn-lt"/>
              </a:rPr>
            </a:br>
            <a:r>
              <a:rPr lang="en-US" sz="3000" b="1" dirty="0">
                <a:latin typeface="+mn-lt"/>
              </a:rPr>
              <a:t>please visit:</a:t>
            </a:r>
            <a:r>
              <a:rPr lang="en-US" sz="3000" b="1" dirty="0">
                <a:solidFill>
                  <a:srgbClr val="0070C0"/>
                </a:solidFill>
                <a:latin typeface="+mn-lt"/>
              </a:rPr>
              <a:t/>
            </a:r>
            <a:br>
              <a:rPr lang="en-US" sz="3000" b="1" dirty="0">
                <a:solidFill>
                  <a:srgbClr val="0070C0"/>
                </a:solidFill>
                <a:latin typeface="+mn-lt"/>
              </a:rPr>
            </a:br>
            <a:r>
              <a:rPr lang="en-US" sz="900" b="1" dirty="0">
                <a:solidFill>
                  <a:srgbClr val="0070C0"/>
                </a:solidFill>
                <a:latin typeface="+mn-lt"/>
              </a:rPr>
              <a:t/>
            </a:r>
            <a:br>
              <a:rPr lang="en-US" sz="900" b="1" dirty="0">
                <a:solidFill>
                  <a:srgbClr val="0070C0"/>
                </a:solidFill>
                <a:latin typeface="+mn-lt"/>
              </a:rPr>
            </a:br>
            <a:r>
              <a:rPr lang="en-US" sz="600" dirty="0"/>
              <a:t/>
            </a:r>
            <a:br>
              <a:rPr lang="en-US" sz="600" dirty="0"/>
            </a:br>
            <a:r>
              <a:rPr lang="en-US" sz="4500" b="1" dirty="0">
                <a:latin typeface="+mn-lt"/>
                <a:hlinkClick r:id="rId3"/>
              </a:rPr>
              <a:t>www.ct.gov/LeanCT</a:t>
            </a:r>
            <a:endParaRPr lang="en-US" sz="4500" b="1" dirty="0">
              <a:latin typeface="+mn-lt"/>
            </a:endParaRPr>
          </a:p>
        </p:txBody>
      </p:sp>
      <p:sp>
        <p:nvSpPr>
          <p:cNvPr id="4" name="Content Placeholder 2"/>
          <p:cNvSpPr txBox="1">
            <a:spLocks/>
          </p:cNvSpPr>
          <p:nvPr/>
        </p:nvSpPr>
        <p:spPr>
          <a:xfrm>
            <a:off x="3687763" y="3736975"/>
            <a:ext cx="5099050" cy="1150938"/>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endParaRPr lang="en-US" sz="2100" b="1" u="sng" dirty="0"/>
          </a:p>
          <a:p>
            <a:pPr marL="0" indent="0" algn="ctr" fontAlgn="auto">
              <a:spcAft>
                <a:spcPts val="0"/>
              </a:spcAft>
              <a:buFont typeface="Arial" panose="020B0604020202020204" pitchFamily="34" charset="0"/>
              <a:buNone/>
              <a:defRPr/>
            </a:pPr>
            <a:endParaRPr lang="en-US" sz="1500" b="1" dirty="0"/>
          </a:p>
          <a:p>
            <a:pPr marL="0" indent="0" algn="ctr" fontAlgn="auto">
              <a:spcAft>
                <a:spcPts val="0"/>
              </a:spcAft>
              <a:buFont typeface="Arial" panose="020B0604020202020204" pitchFamily="34" charset="0"/>
              <a:buNone/>
              <a:defRPr/>
            </a:pPr>
            <a:endParaRPr lang="en-US" sz="750" dirty="0"/>
          </a:p>
        </p:txBody>
      </p:sp>
      <p:pic>
        <p:nvPicPr>
          <p:cNvPr id="7" name="Picture 6"/>
          <p:cNvPicPr>
            <a:picLocks noChangeAspect="1"/>
          </p:cNvPicPr>
          <p:nvPr/>
        </p:nvPicPr>
        <p:blipFill rotWithShape="1">
          <a:blip r:embed="rId4"/>
          <a:srcRect b="15759"/>
          <a:stretch/>
        </p:blipFill>
        <p:spPr>
          <a:xfrm>
            <a:off x="742950" y="557213"/>
            <a:ext cx="2192338" cy="1998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373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57200"/>
            <a:ext cx="7886700" cy="993775"/>
          </a:xfrm>
        </p:spPr>
        <p:txBody>
          <a:bodyPr>
            <a:normAutofit fontScale="90000"/>
          </a:bodyPr>
          <a:lstStyle/>
          <a:p>
            <a:pPr algn="ctr" eaLnBrk="1" fontAlgn="auto" hangingPunct="1">
              <a:spcAft>
                <a:spcPts val="0"/>
              </a:spcAft>
              <a:defRPr/>
            </a:pPr>
            <a:r>
              <a:rPr lang="en-US" b="1" dirty="0" smtClean="0">
                <a:solidFill>
                  <a:srgbClr val="0070C0"/>
                </a:solidFill>
                <a:latin typeface="+mn-lt"/>
              </a:rPr>
              <a:t>The State of Connecticut Values Lean Because…</a:t>
            </a:r>
            <a:endParaRPr lang="en-US" b="1" dirty="0">
              <a:solidFill>
                <a:srgbClr val="0070C0"/>
              </a:solidFill>
              <a:latin typeface="+mn-lt"/>
            </a:endParaRPr>
          </a:p>
        </p:txBody>
      </p:sp>
      <p:sp>
        <p:nvSpPr>
          <p:cNvPr id="3" name="Content Placeholder 2"/>
          <p:cNvSpPr>
            <a:spLocks noGrp="1"/>
          </p:cNvSpPr>
          <p:nvPr>
            <p:ph idx="1"/>
          </p:nvPr>
        </p:nvSpPr>
        <p:spPr>
          <a:xfrm>
            <a:off x="1484066" y="2085975"/>
            <a:ext cx="9841830" cy="4772025"/>
          </a:xfrm>
        </p:spPr>
        <p:txBody>
          <a:bodyPr>
            <a:noAutofit/>
          </a:bodyPr>
          <a:lstStyle/>
          <a:p>
            <a:pPr eaLnBrk="1" fontAlgn="auto" hangingPunct="1">
              <a:spcAft>
                <a:spcPts val="0"/>
              </a:spcAft>
              <a:defRPr/>
            </a:pPr>
            <a:r>
              <a:rPr lang="en-US" sz="3200" b="1" dirty="0" smtClean="0"/>
              <a:t>As legislation and regulation change, </a:t>
            </a:r>
            <a:r>
              <a:rPr lang="en-US" sz="3200" b="1" dirty="0"/>
              <a:t>w</a:t>
            </a:r>
            <a:r>
              <a:rPr lang="en-US" sz="3200" b="1" dirty="0" smtClean="0"/>
              <a:t>e have more to do within available resources.</a:t>
            </a:r>
          </a:p>
          <a:p>
            <a:pPr marL="0" indent="0" eaLnBrk="1" fontAlgn="auto" hangingPunct="1">
              <a:spcAft>
                <a:spcPts val="0"/>
              </a:spcAft>
              <a:buFont typeface="Arial" panose="020B0604020202020204" pitchFamily="34" charset="0"/>
              <a:buNone/>
              <a:defRPr/>
            </a:pPr>
            <a:endParaRPr lang="en-US" sz="1800" b="1" dirty="0" smtClean="0"/>
          </a:p>
          <a:p>
            <a:pPr eaLnBrk="1" fontAlgn="auto" hangingPunct="1">
              <a:spcAft>
                <a:spcPts val="0"/>
              </a:spcAft>
              <a:defRPr/>
            </a:pPr>
            <a:r>
              <a:rPr lang="en-US" sz="3200" b="1" dirty="0" smtClean="0"/>
              <a:t>Lean provides an opportunity to really invest in our workforce, our partnerships, and the people we serve. </a:t>
            </a:r>
          </a:p>
          <a:p>
            <a:pPr eaLnBrk="1" fontAlgn="auto" hangingPunct="1">
              <a:spcAft>
                <a:spcPts val="0"/>
              </a:spcAft>
              <a:defRPr/>
            </a:pPr>
            <a:endParaRPr lang="en-US" sz="1800" b="1" dirty="0"/>
          </a:p>
          <a:p>
            <a:pPr eaLnBrk="1" fontAlgn="auto" hangingPunct="1">
              <a:spcAft>
                <a:spcPts val="0"/>
              </a:spcAft>
              <a:defRPr/>
            </a:pPr>
            <a:r>
              <a:rPr lang="en-US" sz="3200" b="1" dirty="0" smtClean="0"/>
              <a:t>Directive from Governor Malloy, with support from the Office of Policy and Management.</a:t>
            </a:r>
            <a:endParaRPr lang="en-US" sz="3200" b="1" dirty="0"/>
          </a:p>
          <a:p>
            <a:pPr eaLnBrk="1" fontAlgn="auto" hangingPunct="1">
              <a:spcAft>
                <a:spcPts val="0"/>
              </a:spcAft>
              <a:defRPr/>
            </a:pPr>
            <a:endParaRPr lang="en-US" sz="2400" b="1" dirty="0"/>
          </a:p>
          <a:p>
            <a:pPr eaLnBrk="1" fontAlgn="auto" hangingPunct="1">
              <a:spcAft>
                <a:spcPts val="0"/>
              </a:spcAft>
              <a:defRPr/>
            </a:pPr>
            <a:endParaRPr lang="en-US" sz="2400" b="1" dirty="0"/>
          </a:p>
        </p:txBody>
      </p:sp>
    </p:spTree>
    <p:extLst>
      <p:ext uri="{BB962C8B-B14F-4D97-AF65-F5344CB8AC3E}">
        <p14:creationId xmlns:p14="http://schemas.microsoft.com/office/powerpoint/2010/main" val="64611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txBox="1">
            <a:spLocks/>
          </p:cNvSpPr>
          <p:nvPr/>
        </p:nvSpPr>
        <p:spPr bwMode="auto">
          <a:xfrm>
            <a:off x="1774825" y="4548188"/>
            <a:ext cx="88169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28600" indent="-228600">
              <a:lnSpc>
                <a:spcPct val="90000"/>
              </a:lnSpc>
              <a:spcBef>
                <a:spcPts val="1000"/>
              </a:spcBef>
              <a:buFont typeface="Arial" panose="020B0604020202020204" pitchFamily="34" charset="0"/>
              <a:buChar char="•"/>
              <a:defRPr sz="2800">
                <a:solidFill>
                  <a:schemeClr val="tx1"/>
                </a:solidFill>
                <a:latin typeface="Corbel" panose="020B0503020204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orbel" panose="020B05030202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9pPr>
          </a:lstStyle>
          <a:p>
            <a:pPr eaLnBrk="1" hangingPunct="1"/>
            <a:endParaRPr lang="en-US" altLang="en-US" sz="1500"/>
          </a:p>
          <a:p>
            <a:pPr eaLnBrk="1" hangingPunct="1"/>
            <a:endParaRPr lang="en-US" altLang="en-US" sz="15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6025">
            <a:off x="3552092" y="3623057"/>
            <a:ext cx="6870264" cy="2686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1797" y="1790164"/>
            <a:ext cx="3533519" cy="2381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312942" y="520700"/>
            <a:ext cx="10278858" cy="977900"/>
          </a:xfrm>
        </p:spPr>
        <p:txBody>
          <a:bodyPr>
            <a:normAutofit/>
          </a:bodyPr>
          <a:lstStyle/>
          <a:p>
            <a:pPr algn="ctr" eaLnBrk="1" fontAlgn="auto" hangingPunct="1">
              <a:spcAft>
                <a:spcPts val="0"/>
              </a:spcAft>
              <a:defRPr/>
            </a:pPr>
            <a:r>
              <a:rPr lang="en-US" b="1" dirty="0" smtClean="0">
                <a:solidFill>
                  <a:srgbClr val="0070C0"/>
                </a:solidFill>
                <a:latin typeface="+mn-lt"/>
              </a:rPr>
              <a:t>“Lean” in</a:t>
            </a:r>
            <a:r>
              <a:rPr lang="en-US" b="1" dirty="0">
                <a:solidFill>
                  <a:srgbClr val="0070C0"/>
                </a:solidFill>
                <a:latin typeface="+mn-lt"/>
              </a:rPr>
              <a:t> </a:t>
            </a:r>
            <a:r>
              <a:rPr lang="en-US" b="1" dirty="0" smtClean="0">
                <a:solidFill>
                  <a:srgbClr val="0070C0"/>
                </a:solidFill>
                <a:latin typeface="+mn-lt"/>
              </a:rPr>
              <a:t>Connecticut State Government is: </a:t>
            </a:r>
            <a:endParaRPr lang="en-US" b="1" dirty="0">
              <a:solidFill>
                <a:srgbClr val="0070C0"/>
              </a:solidFill>
              <a:latin typeface="+mn-lt"/>
            </a:endParaRPr>
          </a:p>
        </p:txBody>
      </p:sp>
      <p:sp>
        <p:nvSpPr>
          <p:cNvPr id="3" name="Content Placeholder 2"/>
          <p:cNvSpPr>
            <a:spLocks noGrp="1"/>
          </p:cNvSpPr>
          <p:nvPr>
            <p:ph idx="1"/>
          </p:nvPr>
        </p:nvSpPr>
        <p:spPr>
          <a:xfrm>
            <a:off x="872838" y="2104796"/>
            <a:ext cx="4579533" cy="2255153"/>
          </a:xfrm>
          <a:solidFill>
            <a:schemeClr val="accent4">
              <a:alpha val="93000"/>
            </a:schemeClr>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eaLnBrk="1" fontAlgn="auto" hangingPunct="1">
              <a:spcAft>
                <a:spcPts val="0"/>
              </a:spcAft>
              <a:defRPr/>
            </a:pPr>
            <a:endParaRPr lang="en-US" sz="900" b="1" dirty="0"/>
          </a:p>
          <a:p>
            <a:pPr eaLnBrk="1" fontAlgn="auto" hangingPunct="1">
              <a:spcAft>
                <a:spcPts val="0"/>
              </a:spcAft>
              <a:defRPr/>
            </a:pPr>
            <a:r>
              <a:rPr lang="en-US" sz="2400" b="1" dirty="0"/>
              <a:t>A </a:t>
            </a:r>
            <a:r>
              <a:rPr lang="en-US" sz="2400" b="1" dirty="0" smtClean="0"/>
              <a:t>philosophy</a:t>
            </a:r>
          </a:p>
          <a:p>
            <a:pPr eaLnBrk="1" fontAlgn="auto" hangingPunct="1">
              <a:spcAft>
                <a:spcPts val="0"/>
              </a:spcAft>
              <a:defRPr/>
            </a:pPr>
            <a:endParaRPr lang="en-US" sz="300" b="1" dirty="0" smtClean="0"/>
          </a:p>
          <a:p>
            <a:pPr eaLnBrk="1" fontAlgn="auto" hangingPunct="1">
              <a:spcAft>
                <a:spcPts val="0"/>
              </a:spcAft>
              <a:defRPr/>
            </a:pPr>
            <a:r>
              <a:rPr lang="en-US" sz="2400" b="1" dirty="0" smtClean="0"/>
              <a:t>A </a:t>
            </a:r>
            <a:r>
              <a:rPr lang="en-US" sz="2400" b="1" dirty="0"/>
              <a:t>set of tools and templates</a:t>
            </a:r>
          </a:p>
          <a:p>
            <a:pPr marL="0" indent="0" eaLnBrk="1" fontAlgn="auto" hangingPunct="1">
              <a:spcAft>
                <a:spcPts val="0"/>
              </a:spcAft>
              <a:buFont typeface="Arial" panose="020B0604020202020204" pitchFamily="34" charset="0"/>
              <a:buNone/>
              <a:defRPr/>
            </a:pPr>
            <a:endParaRPr lang="en-US" sz="300" b="1" dirty="0"/>
          </a:p>
          <a:p>
            <a:pPr eaLnBrk="1" fontAlgn="auto" hangingPunct="1">
              <a:spcAft>
                <a:spcPts val="0"/>
              </a:spcAft>
              <a:defRPr/>
            </a:pPr>
            <a:r>
              <a:rPr lang="en-US" sz="2400" b="1" dirty="0"/>
              <a:t>A </a:t>
            </a:r>
            <a:r>
              <a:rPr lang="en-US" sz="2400" b="1" dirty="0" smtClean="0"/>
              <a:t>form of communication</a:t>
            </a:r>
            <a:endParaRPr lang="en-US" sz="2400" b="1" dirty="0"/>
          </a:p>
          <a:p>
            <a:pPr eaLnBrk="1" fontAlgn="auto" hangingPunct="1">
              <a:spcAft>
                <a:spcPts val="0"/>
              </a:spcAft>
              <a:defRPr/>
            </a:pPr>
            <a:endParaRPr lang="en-US" sz="750" b="1" dirty="0"/>
          </a:p>
        </p:txBody>
      </p:sp>
    </p:spTree>
    <p:extLst>
      <p:ext uri="{BB962C8B-B14F-4D97-AF65-F5344CB8AC3E}">
        <p14:creationId xmlns:p14="http://schemas.microsoft.com/office/powerpoint/2010/main" val="4242611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3" name="Group 12"/>
          <p:cNvGrpSpPr>
            <a:grpSpLocks/>
          </p:cNvGrpSpPr>
          <p:nvPr/>
        </p:nvGrpSpPr>
        <p:grpSpPr bwMode="auto">
          <a:xfrm>
            <a:off x="1680578" y="1950281"/>
            <a:ext cx="1311275" cy="4367212"/>
            <a:chOff x="696036" y="1255601"/>
            <a:chExt cx="1310185" cy="4367273"/>
          </a:xfrm>
          <a:solidFill>
            <a:srgbClr val="007FDE"/>
          </a:solidFill>
        </p:grpSpPr>
        <p:sp>
          <p:nvSpPr>
            <p:cNvPr id="14" name="Rectangle 13"/>
            <p:cNvSpPr/>
            <p:nvPr/>
          </p:nvSpPr>
          <p:spPr>
            <a:xfrm>
              <a:off x="696036" y="2006498"/>
              <a:ext cx="1310185" cy="6143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More effective</a:t>
              </a:r>
            </a:p>
          </p:txBody>
        </p:sp>
        <p:sp>
          <p:nvSpPr>
            <p:cNvPr id="15" name="Rectangle 14"/>
            <p:cNvSpPr/>
            <p:nvPr/>
          </p:nvSpPr>
          <p:spPr>
            <a:xfrm>
              <a:off x="696036" y="2757397"/>
              <a:ext cx="1310185" cy="61437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More efficient</a:t>
              </a:r>
            </a:p>
          </p:txBody>
        </p:sp>
        <p:sp>
          <p:nvSpPr>
            <p:cNvPr id="16" name="Rectangle 15"/>
            <p:cNvSpPr/>
            <p:nvPr/>
          </p:nvSpPr>
          <p:spPr>
            <a:xfrm>
              <a:off x="696036" y="3506707"/>
              <a:ext cx="1310185" cy="61437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More responsive</a:t>
              </a:r>
            </a:p>
          </p:txBody>
        </p:sp>
        <p:sp>
          <p:nvSpPr>
            <p:cNvPr id="17" name="Rectangle 16"/>
            <p:cNvSpPr/>
            <p:nvPr/>
          </p:nvSpPr>
          <p:spPr>
            <a:xfrm>
              <a:off x="696036" y="4257605"/>
              <a:ext cx="1310185" cy="6143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More predictable</a:t>
              </a:r>
            </a:p>
          </p:txBody>
        </p:sp>
        <p:sp>
          <p:nvSpPr>
            <p:cNvPr id="18" name="Rectangle 17"/>
            <p:cNvSpPr/>
            <p:nvPr/>
          </p:nvSpPr>
          <p:spPr>
            <a:xfrm>
              <a:off x="696036" y="5008503"/>
              <a:ext cx="1310185" cy="61437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More transparent</a:t>
              </a:r>
            </a:p>
          </p:txBody>
        </p:sp>
        <p:sp>
          <p:nvSpPr>
            <p:cNvPr id="19" name="Rectangle 18"/>
            <p:cNvSpPr/>
            <p:nvPr/>
          </p:nvSpPr>
          <p:spPr>
            <a:xfrm>
              <a:off x="696036" y="1255601"/>
              <a:ext cx="1310185" cy="61437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Faster</a:t>
              </a:r>
            </a:p>
          </p:txBody>
        </p:sp>
      </p:grpSp>
      <p:sp>
        <p:nvSpPr>
          <p:cNvPr id="20" name="Isosceles Triangle 19"/>
          <p:cNvSpPr/>
          <p:nvPr/>
        </p:nvSpPr>
        <p:spPr>
          <a:xfrm rot="5400000">
            <a:off x="3039269" y="3621882"/>
            <a:ext cx="4346575" cy="922337"/>
          </a:xfrm>
          <a:prstGeom prst="triangle">
            <a:avLst>
              <a:gd name="adj" fmla="val 5035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5" name="Content Placeholder 2"/>
          <p:cNvSpPr>
            <a:spLocks noGrp="1"/>
          </p:cNvSpPr>
          <p:nvPr>
            <p:ph idx="1"/>
          </p:nvPr>
        </p:nvSpPr>
        <p:spPr>
          <a:xfrm>
            <a:off x="6273383" y="1910386"/>
            <a:ext cx="5134132" cy="4473575"/>
          </a:xfrm>
        </p:spPr>
        <p:txBody>
          <a:bodyPr>
            <a:noAutofit/>
          </a:bodyPr>
          <a:lstStyle/>
          <a:p>
            <a:pPr lvl="1" eaLnBrk="1" fontAlgn="auto" hangingPunct="1">
              <a:spcBef>
                <a:spcPct val="0"/>
              </a:spcBef>
              <a:spcAft>
                <a:spcPts val="0"/>
              </a:spcAft>
              <a:buSzPct val="70000"/>
              <a:defRPr/>
            </a:pPr>
            <a:r>
              <a:rPr lang="en-US" altLang="en-US" b="1" dirty="0" smtClean="0"/>
              <a:t>Invest </a:t>
            </a:r>
            <a:r>
              <a:rPr lang="en-US" altLang="en-US" b="1" dirty="0"/>
              <a:t>in information technology solutions to achieve efficiencies </a:t>
            </a:r>
          </a:p>
          <a:p>
            <a:pPr lvl="1" eaLnBrk="1" fontAlgn="auto" hangingPunct="1">
              <a:spcBef>
                <a:spcPct val="0"/>
              </a:spcBef>
              <a:spcAft>
                <a:spcPts val="0"/>
              </a:spcAft>
              <a:buSzPct val="70000"/>
              <a:defRPr/>
            </a:pPr>
            <a:endParaRPr lang="en-US" altLang="en-US" b="1" dirty="0"/>
          </a:p>
          <a:p>
            <a:pPr lvl="1" eaLnBrk="1" fontAlgn="auto" hangingPunct="1">
              <a:spcBef>
                <a:spcPct val="0"/>
              </a:spcBef>
              <a:spcAft>
                <a:spcPts val="0"/>
              </a:spcAft>
              <a:buSzPct val="70000"/>
              <a:defRPr/>
            </a:pPr>
            <a:r>
              <a:rPr lang="en-US" altLang="en-US" b="1" dirty="0"/>
              <a:t>Identify statutory and regulatory obstacles to change </a:t>
            </a:r>
          </a:p>
          <a:p>
            <a:pPr lvl="1" eaLnBrk="1" fontAlgn="auto" hangingPunct="1">
              <a:spcBef>
                <a:spcPct val="0"/>
              </a:spcBef>
              <a:spcAft>
                <a:spcPts val="0"/>
              </a:spcAft>
              <a:buSzPct val="70000"/>
              <a:defRPr/>
            </a:pPr>
            <a:endParaRPr lang="en-US" altLang="en-US" b="1" dirty="0"/>
          </a:p>
          <a:p>
            <a:pPr lvl="1" eaLnBrk="1" fontAlgn="auto" hangingPunct="1">
              <a:spcBef>
                <a:spcPct val="0"/>
              </a:spcBef>
              <a:spcAft>
                <a:spcPts val="0"/>
              </a:spcAft>
              <a:buSzPct val="70000"/>
              <a:defRPr/>
            </a:pPr>
            <a:r>
              <a:rPr lang="en-US" altLang="en-US" b="1" dirty="0"/>
              <a:t>Pursue interagency initiatives or opportunities </a:t>
            </a:r>
            <a:r>
              <a:rPr lang="en-US" altLang="en-US" b="1" dirty="0" smtClean="0"/>
              <a:t>to continuously improve</a:t>
            </a:r>
            <a:endParaRPr lang="en-US" altLang="en-US" b="1" dirty="0"/>
          </a:p>
          <a:p>
            <a:pPr lvl="1" eaLnBrk="1" fontAlgn="auto" hangingPunct="1">
              <a:spcBef>
                <a:spcPct val="0"/>
              </a:spcBef>
              <a:spcAft>
                <a:spcPts val="0"/>
              </a:spcAft>
              <a:buSzPct val="70000"/>
              <a:defRPr/>
            </a:pPr>
            <a:endParaRPr lang="en-US" altLang="en-US" b="1" dirty="0"/>
          </a:p>
          <a:p>
            <a:pPr lvl="1" eaLnBrk="1" fontAlgn="auto" hangingPunct="1">
              <a:spcBef>
                <a:spcPct val="0"/>
              </a:spcBef>
              <a:spcAft>
                <a:spcPts val="0"/>
              </a:spcAft>
              <a:buSzPct val="70000"/>
              <a:defRPr/>
            </a:pPr>
            <a:r>
              <a:rPr lang="en-US" altLang="en-US" b="1" dirty="0" smtClean="0"/>
              <a:t>Develop </a:t>
            </a:r>
            <a:r>
              <a:rPr lang="en-US" altLang="en-US" b="1" dirty="0"/>
              <a:t>core metrics with </a:t>
            </a:r>
            <a:r>
              <a:rPr lang="en-US" altLang="en-US" b="1" dirty="0" smtClean="0"/>
              <a:t>measurable data</a:t>
            </a:r>
            <a:endParaRPr lang="en-US" altLang="en-US" b="1" dirty="0"/>
          </a:p>
        </p:txBody>
      </p:sp>
      <p:sp>
        <p:nvSpPr>
          <p:cNvPr id="9226" name="Title 1"/>
          <p:cNvSpPr>
            <a:spLocks noGrp="1"/>
          </p:cNvSpPr>
          <p:nvPr>
            <p:ph type="title"/>
          </p:nvPr>
        </p:nvSpPr>
        <p:spPr>
          <a:xfrm>
            <a:off x="689547" y="370682"/>
            <a:ext cx="11167672" cy="914400"/>
          </a:xfrm>
        </p:spPr>
        <p:txBody>
          <a:bodyPr>
            <a:noAutofit/>
          </a:bodyPr>
          <a:lstStyle/>
          <a:p>
            <a:pPr algn="ctr" eaLnBrk="1" fontAlgn="auto" hangingPunct="1">
              <a:spcAft>
                <a:spcPts val="0"/>
              </a:spcAft>
              <a:defRPr/>
            </a:pPr>
            <a:r>
              <a:rPr lang="en-US" altLang="en-US" sz="4000" b="1" dirty="0">
                <a:solidFill>
                  <a:schemeClr val="accent5"/>
                </a:solidFill>
                <a:latin typeface="+mn-lt"/>
              </a:rPr>
              <a:t>Making Government Work</a:t>
            </a:r>
            <a:r>
              <a:rPr lang="en-US" altLang="en-US" sz="4000" b="1" dirty="0">
                <a:solidFill>
                  <a:srgbClr val="0070C0"/>
                </a:solidFill>
                <a:latin typeface="+mn-lt"/>
              </a:rPr>
              <a:t>: </a:t>
            </a:r>
            <a:r>
              <a:rPr lang="en-US" altLang="en-US" sz="4000" b="1" dirty="0" smtClean="0">
                <a:latin typeface="+mn-lt"/>
              </a:rPr>
              <a:t>Lean </a:t>
            </a:r>
            <a:r>
              <a:rPr lang="en-US" altLang="en-US" sz="4000" b="1" dirty="0">
                <a:latin typeface="+mn-lt"/>
              </a:rPr>
              <a:t>is a key enabler for our transformation efforts</a:t>
            </a:r>
          </a:p>
        </p:txBody>
      </p:sp>
    </p:spTree>
    <p:extLst>
      <p:ext uri="{BB962C8B-B14F-4D97-AF65-F5344CB8AC3E}">
        <p14:creationId xmlns:p14="http://schemas.microsoft.com/office/powerpoint/2010/main" val="23663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r>
              <a:rPr lang="en-US" altLang="en-US" b="1" dirty="0" smtClean="0">
                <a:solidFill>
                  <a:srgbClr val="0070C0"/>
                </a:solidFill>
                <a:latin typeface="+mn-lt"/>
              </a:rPr>
              <a:t>Other Benefits of Lean</a:t>
            </a:r>
          </a:p>
        </p:txBody>
      </p:sp>
      <p:sp>
        <p:nvSpPr>
          <p:cNvPr id="3" name="Content Placeholder 2"/>
          <p:cNvSpPr>
            <a:spLocks noGrp="1"/>
          </p:cNvSpPr>
          <p:nvPr>
            <p:ph idx="1"/>
          </p:nvPr>
        </p:nvSpPr>
        <p:spPr>
          <a:xfrm>
            <a:off x="838201" y="1770063"/>
            <a:ext cx="10515600" cy="4351338"/>
          </a:xfrm>
        </p:spPr>
        <p:txBody>
          <a:bodyPr>
            <a:normAutofit lnSpcReduction="10000"/>
          </a:bodyPr>
          <a:lstStyle/>
          <a:p>
            <a:pPr>
              <a:defRPr/>
            </a:pPr>
            <a:r>
              <a:rPr lang="en-US" b="1" dirty="0" smtClean="0"/>
              <a:t>Standard Operating Procedures</a:t>
            </a:r>
          </a:p>
          <a:p>
            <a:pPr>
              <a:defRPr/>
            </a:pPr>
            <a:r>
              <a:rPr lang="en-US" b="1" dirty="0" smtClean="0"/>
              <a:t>Knowledge Retention</a:t>
            </a:r>
          </a:p>
          <a:p>
            <a:pPr>
              <a:defRPr/>
            </a:pPr>
            <a:r>
              <a:rPr lang="en-US" b="1" dirty="0" smtClean="0"/>
              <a:t>Succession Planning</a:t>
            </a:r>
          </a:p>
          <a:p>
            <a:pPr>
              <a:defRPr/>
            </a:pPr>
            <a:r>
              <a:rPr lang="en-US" b="1" dirty="0" smtClean="0"/>
              <a:t>Staff Development</a:t>
            </a:r>
          </a:p>
          <a:p>
            <a:pPr>
              <a:defRPr/>
            </a:pPr>
            <a:r>
              <a:rPr lang="en-US" b="1" dirty="0" smtClean="0"/>
              <a:t>Team Building</a:t>
            </a:r>
          </a:p>
          <a:p>
            <a:pPr>
              <a:defRPr/>
            </a:pPr>
            <a:r>
              <a:rPr lang="en-US" b="1" dirty="0" smtClean="0"/>
              <a:t>Morale</a:t>
            </a:r>
          </a:p>
          <a:p>
            <a:pPr>
              <a:defRPr/>
            </a:pPr>
            <a:r>
              <a:rPr lang="en-US" b="1" dirty="0" smtClean="0"/>
              <a:t>Customer Trust-Building</a:t>
            </a:r>
          </a:p>
          <a:p>
            <a:pPr>
              <a:defRPr/>
            </a:pPr>
            <a:r>
              <a:rPr lang="en-US" b="1" dirty="0" smtClean="0"/>
              <a:t>Performance Measures </a:t>
            </a:r>
          </a:p>
          <a:p>
            <a:pPr>
              <a:defRPr/>
            </a:pPr>
            <a:r>
              <a:rPr lang="en-US" b="1" dirty="0"/>
              <a:t>R</a:t>
            </a:r>
            <a:r>
              <a:rPr lang="en-US" b="1" dirty="0" smtClean="0"/>
              <a:t>ecognition</a:t>
            </a:r>
          </a:p>
          <a:p>
            <a:pPr>
              <a:defRPr/>
            </a:pPr>
            <a:endParaRPr lang="en-US" b="1" dirty="0" smtClean="0"/>
          </a:p>
          <a:p>
            <a:pPr>
              <a:defRPr/>
            </a:pPr>
            <a:endParaRPr lang="en-US" b="1" dirty="0"/>
          </a:p>
        </p:txBody>
      </p:sp>
      <p:pic>
        <p:nvPicPr>
          <p:cNvPr id="40964" name="Picture 4" descr="D:\Users\malerbacl\AppData\Local\Microsoft\Windows\Temporary Internet Files\Content.IE5\2CE8Z78A\summer-29758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49275"/>
            <a:ext cx="5705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070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3232" y="990975"/>
            <a:ext cx="8665535" cy="1010093"/>
          </a:xfrm>
          <a:prstGeom prst="rect">
            <a:avLst/>
          </a:prstGeom>
          <a:solidFill>
            <a:srgbClr val="0070C0"/>
          </a:solidFill>
          <a:ln>
            <a:noFill/>
          </a:ln>
          <a:effectLst>
            <a:outerShdw blurRad="50800" dist="38100" dir="5400000" algn="t" rotWithShape="0">
              <a:prstClr val="black">
                <a:alpha val="40000"/>
              </a:prstClr>
            </a:outerShdw>
            <a:softEdge rad="1270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3" name="Content Placeholder 2"/>
          <p:cNvSpPr>
            <a:spLocks noGrp="1"/>
          </p:cNvSpPr>
          <p:nvPr>
            <p:ph idx="1"/>
          </p:nvPr>
        </p:nvSpPr>
        <p:spPr>
          <a:xfrm>
            <a:off x="355600" y="2218880"/>
            <a:ext cx="11836400" cy="4225158"/>
          </a:xfrm>
        </p:spPr>
        <p:txBody>
          <a:bodyPr>
            <a:noAutofit/>
          </a:bodyPr>
          <a:lstStyle/>
          <a:p>
            <a:pPr>
              <a:lnSpc>
                <a:spcPct val="120000"/>
              </a:lnSpc>
              <a:spcBef>
                <a:spcPts val="600"/>
              </a:spcBef>
              <a:spcAft>
                <a:spcPts val="600"/>
              </a:spcAft>
              <a:buClr>
                <a:schemeClr val="tx1"/>
              </a:buClr>
              <a:buFont typeface="Wingdings" panose="05000000000000000000" pitchFamily="2" charset="2"/>
              <a:buChar char="§"/>
              <a:defRPr/>
            </a:pPr>
            <a:r>
              <a:rPr lang="en-US" sz="3200" dirty="0" smtClean="0"/>
              <a:t>Development of Statewide Process Improvement Committee</a:t>
            </a:r>
          </a:p>
          <a:p>
            <a:pPr>
              <a:lnSpc>
                <a:spcPct val="120000"/>
              </a:lnSpc>
              <a:spcBef>
                <a:spcPts val="600"/>
              </a:spcBef>
              <a:spcAft>
                <a:spcPts val="600"/>
              </a:spcAft>
              <a:buClr>
                <a:schemeClr val="tx1"/>
              </a:buClr>
              <a:buFont typeface="Wingdings" panose="05000000000000000000" pitchFamily="2" charset="2"/>
              <a:buChar char="§"/>
              <a:defRPr/>
            </a:pPr>
            <a:r>
              <a:rPr lang="en-US" sz="3200" dirty="0" smtClean="0"/>
              <a:t>Assignment of Agency Lean Coordinators</a:t>
            </a:r>
            <a:endParaRPr lang="en-US" sz="3200" dirty="0"/>
          </a:p>
          <a:p>
            <a:pPr>
              <a:lnSpc>
                <a:spcPct val="120000"/>
              </a:lnSpc>
              <a:spcBef>
                <a:spcPts val="600"/>
              </a:spcBef>
              <a:spcAft>
                <a:spcPts val="600"/>
              </a:spcAft>
              <a:buClr>
                <a:schemeClr val="tx1"/>
              </a:buClr>
              <a:buFont typeface="Wingdings" panose="05000000000000000000" pitchFamily="2" charset="2"/>
              <a:buChar char="§"/>
              <a:defRPr/>
            </a:pPr>
            <a:r>
              <a:rPr lang="en-US" sz="3200" dirty="0" smtClean="0"/>
              <a:t>Creation of </a:t>
            </a:r>
            <a:r>
              <a:rPr lang="en-US" sz="3200" dirty="0" err="1" smtClean="0"/>
              <a:t>LeanCT</a:t>
            </a:r>
            <a:r>
              <a:rPr lang="en-US" sz="3200" dirty="0" smtClean="0"/>
              <a:t> program</a:t>
            </a:r>
          </a:p>
          <a:p>
            <a:pPr>
              <a:lnSpc>
                <a:spcPct val="120000"/>
              </a:lnSpc>
              <a:spcBef>
                <a:spcPts val="600"/>
              </a:spcBef>
              <a:spcAft>
                <a:spcPts val="600"/>
              </a:spcAft>
              <a:buClr>
                <a:schemeClr val="tx1"/>
              </a:buClr>
              <a:buFont typeface="Wingdings" panose="05000000000000000000" pitchFamily="2" charset="2"/>
              <a:buChar char="§"/>
              <a:defRPr/>
            </a:pPr>
            <a:r>
              <a:rPr lang="en-US" sz="3200" dirty="0" smtClean="0"/>
              <a:t>Training of state employees and non-profit providers</a:t>
            </a:r>
            <a:endParaRPr lang="en-US" sz="3200" dirty="0"/>
          </a:p>
          <a:p>
            <a:pPr>
              <a:lnSpc>
                <a:spcPct val="120000"/>
              </a:lnSpc>
              <a:spcBef>
                <a:spcPts val="600"/>
              </a:spcBef>
              <a:spcAft>
                <a:spcPts val="600"/>
              </a:spcAft>
              <a:buClr>
                <a:schemeClr val="tx1"/>
              </a:buClr>
              <a:buFont typeface="Wingdings" panose="05000000000000000000" pitchFamily="2" charset="2"/>
              <a:buChar char="§"/>
              <a:defRPr/>
            </a:pPr>
            <a:r>
              <a:rPr lang="en-US" sz="3200" dirty="0" smtClean="0"/>
              <a:t>Process improvement and daily management using Lean tools </a:t>
            </a:r>
            <a:endParaRPr lang="en-US" sz="3200" dirty="0"/>
          </a:p>
          <a:p>
            <a:pPr>
              <a:lnSpc>
                <a:spcPct val="120000"/>
              </a:lnSpc>
              <a:spcBef>
                <a:spcPts val="600"/>
              </a:spcBef>
              <a:spcAft>
                <a:spcPts val="600"/>
              </a:spcAft>
              <a:buClr>
                <a:schemeClr val="tx1"/>
              </a:buClr>
              <a:buFont typeface="Wingdings" panose="05000000000000000000" pitchFamily="2" charset="2"/>
              <a:buChar char="§"/>
              <a:defRPr/>
            </a:pPr>
            <a:r>
              <a:rPr lang="en-US" sz="3200" dirty="0" smtClean="0"/>
              <a:t>Collaboration across agency lines</a:t>
            </a:r>
            <a:endParaRPr lang="en-US" sz="3200" dirty="0"/>
          </a:p>
        </p:txBody>
      </p:sp>
      <p:sp>
        <p:nvSpPr>
          <p:cNvPr id="18438" name="Rectangle 3"/>
          <p:cNvSpPr>
            <a:spLocks noChangeArrowheads="1"/>
          </p:cNvSpPr>
          <p:nvPr/>
        </p:nvSpPr>
        <p:spPr bwMode="auto">
          <a:xfrm>
            <a:off x="2081211" y="1142008"/>
            <a:ext cx="8029575" cy="708025"/>
          </a:xfrm>
          <a:prstGeom prst="rect">
            <a:avLst/>
          </a:prstGeom>
          <a:solidFill>
            <a:schemeClr val="bg1"/>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rbel" panose="020B05030202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orbel" panose="020B05030202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9pPr>
          </a:lstStyle>
          <a:p>
            <a:pPr algn="ctr">
              <a:lnSpc>
                <a:spcPct val="100000"/>
              </a:lnSpc>
              <a:spcBef>
                <a:spcPts val="1200"/>
              </a:spcBef>
              <a:buFontTx/>
              <a:buNone/>
            </a:pPr>
            <a:r>
              <a:rPr lang="en-US" altLang="en-US" sz="2000" b="1" i="1" dirty="0">
                <a:solidFill>
                  <a:srgbClr val="0070C0"/>
                </a:solidFill>
              </a:rPr>
              <a:t>The Jobs Bill has sparked State Government to embrace Lean process improvement techniques, with customer service as its focus </a:t>
            </a:r>
          </a:p>
        </p:txBody>
      </p:sp>
      <p:sp>
        <p:nvSpPr>
          <p:cNvPr id="7" name="Slide Number Placeholder 5"/>
          <p:cNvSpPr>
            <a:spLocks noGrp="1"/>
          </p:cNvSpPr>
          <p:nvPr>
            <p:ph type="sldNum" sz="quarter" idx="12"/>
          </p:nvPr>
        </p:nvSpPr>
        <p:spPr>
          <a:xfrm>
            <a:off x="8515350" y="6383338"/>
            <a:ext cx="2133600" cy="365125"/>
          </a:xfrm>
        </p:spPr>
        <p:txBody>
          <a:bodyPr/>
          <a:lstStyle>
            <a:lvl1pPr>
              <a:defRPr sz="1050">
                <a:solidFill>
                  <a:schemeClr val="bg1"/>
                </a:solidFill>
              </a:defRPr>
            </a:lvl1pPr>
          </a:lstStyle>
          <a:p>
            <a:pPr>
              <a:defRPr/>
            </a:pPr>
            <a:fld id="{6B4AF32C-42C1-4222-8586-27DAD432B09F}" type="slidenum">
              <a:rPr lang="en-US" smtClean="0"/>
              <a:pPr>
                <a:defRPr/>
              </a:pPr>
              <a:t>8</a:t>
            </a:fld>
            <a:endParaRPr lang="en-US" dirty="0"/>
          </a:p>
        </p:txBody>
      </p:sp>
      <p:sp>
        <p:nvSpPr>
          <p:cNvPr id="8" name="Title 1"/>
          <p:cNvSpPr txBox="1">
            <a:spLocks/>
          </p:cNvSpPr>
          <p:nvPr/>
        </p:nvSpPr>
        <p:spPr>
          <a:xfrm>
            <a:off x="0" y="0"/>
            <a:ext cx="121920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smtClean="0">
                <a:solidFill>
                  <a:srgbClr val="0070C0"/>
                </a:solidFill>
                <a:latin typeface="+mn-lt"/>
              </a:rPr>
              <a:t>An Overview of Connecticut’s Lean Journey</a:t>
            </a:r>
            <a:endParaRPr lang="en-US" b="1" dirty="0">
              <a:solidFill>
                <a:srgbClr val="0070C0"/>
              </a:solidFill>
              <a:latin typeface="+mn-lt"/>
            </a:endParaRPr>
          </a:p>
        </p:txBody>
      </p:sp>
    </p:spTree>
    <p:extLst>
      <p:ext uri="{BB962C8B-B14F-4D97-AF65-F5344CB8AC3E}">
        <p14:creationId xmlns:p14="http://schemas.microsoft.com/office/powerpoint/2010/main" val="3829811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23141" y="1905167"/>
            <a:ext cx="5257800" cy="4379495"/>
            <a:chOff x="3355488" y="1804001"/>
            <a:chExt cx="4848726" cy="444158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488" y="1804001"/>
              <a:ext cx="4848726" cy="4441582"/>
            </a:xfrm>
            <a:prstGeom prst="rect">
              <a:avLst/>
            </a:prstGeom>
          </p:spPr>
        </p:pic>
        <p:sp>
          <p:nvSpPr>
            <p:cNvPr id="6" name="Rectangle 5"/>
            <p:cNvSpPr/>
            <p:nvPr/>
          </p:nvSpPr>
          <p:spPr>
            <a:xfrm>
              <a:off x="3501190" y="2007983"/>
              <a:ext cx="4703024" cy="412428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p:cNvSpPr txBox="1">
            <a:spLocks/>
          </p:cNvSpPr>
          <p:nvPr/>
        </p:nvSpPr>
        <p:spPr>
          <a:xfrm>
            <a:off x="6939291" y="2121296"/>
            <a:ext cx="4963407" cy="437876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Conservation and Development</a:t>
            </a:r>
          </a:p>
          <a:p>
            <a:r>
              <a:rPr lang="en-US" dirty="0"/>
              <a:t>Department of Energy and Environmental Protection</a:t>
            </a:r>
          </a:p>
          <a:p>
            <a:r>
              <a:rPr lang="en-US" dirty="0"/>
              <a:t>Department of Economic and Community </a:t>
            </a:r>
            <a:r>
              <a:rPr lang="en-US" dirty="0" smtClean="0"/>
              <a:t>Development</a:t>
            </a:r>
          </a:p>
          <a:p>
            <a:r>
              <a:rPr lang="en-US" dirty="0" smtClean="0"/>
              <a:t>CT Housing and Finance Authority</a:t>
            </a:r>
            <a:endParaRPr lang="en-US" dirty="0"/>
          </a:p>
          <a:p>
            <a:pPr marL="0" indent="0">
              <a:buNone/>
            </a:pPr>
            <a:r>
              <a:rPr lang="en-US" b="1" u="sng" dirty="0" smtClean="0"/>
              <a:t>Health and Hospitals</a:t>
            </a:r>
          </a:p>
          <a:p>
            <a:r>
              <a:rPr lang="en-US" dirty="0"/>
              <a:t>Department of Developmental Services</a:t>
            </a:r>
          </a:p>
          <a:p>
            <a:pPr marL="0" indent="0">
              <a:buNone/>
            </a:pPr>
            <a:r>
              <a:rPr lang="en-US" b="1" u="sng" dirty="0" smtClean="0"/>
              <a:t>Human Services</a:t>
            </a:r>
          </a:p>
          <a:p>
            <a:r>
              <a:rPr lang="en-US" dirty="0" smtClean="0"/>
              <a:t>Department </a:t>
            </a:r>
            <a:r>
              <a:rPr lang="en-US" dirty="0"/>
              <a:t>of </a:t>
            </a:r>
            <a:r>
              <a:rPr lang="en-US" dirty="0" smtClean="0"/>
              <a:t>Social Services</a:t>
            </a:r>
          </a:p>
          <a:p>
            <a:pPr marL="0" indent="0">
              <a:buNone/>
            </a:pPr>
            <a:r>
              <a:rPr lang="en-US" b="1" u="sng" dirty="0" smtClean="0"/>
              <a:t>Transportation</a:t>
            </a:r>
          </a:p>
          <a:p>
            <a:r>
              <a:rPr lang="en-US" dirty="0"/>
              <a:t>Department of Transportation</a:t>
            </a:r>
          </a:p>
          <a:p>
            <a:pPr marL="0" indent="0">
              <a:buNone/>
            </a:pPr>
            <a:r>
              <a:rPr lang="en-US" b="1" u="sng" dirty="0" smtClean="0"/>
              <a:t>Education</a:t>
            </a:r>
          </a:p>
          <a:p>
            <a:r>
              <a:rPr lang="en-US" dirty="0" smtClean="0"/>
              <a:t>Office of Early Childhood</a:t>
            </a:r>
          </a:p>
          <a:p>
            <a:endParaRPr lang="en-US" dirty="0"/>
          </a:p>
        </p:txBody>
      </p:sp>
      <p:sp>
        <p:nvSpPr>
          <p:cNvPr id="4" name="Content Placeholder 2"/>
          <p:cNvSpPr txBox="1">
            <a:spLocks/>
          </p:cNvSpPr>
          <p:nvPr/>
        </p:nvSpPr>
        <p:spPr>
          <a:xfrm>
            <a:off x="614977" y="2168777"/>
            <a:ext cx="5481023" cy="425477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General Government </a:t>
            </a:r>
          </a:p>
          <a:p>
            <a:r>
              <a:rPr lang="en-US" dirty="0" smtClean="0"/>
              <a:t>Office of Policy and Management/</a:t>
            </a:r>
            <a:r>
              <a:rPr lang="en-US" dirty="0" err="1" smtClean="0"/>
              <a:t>LeanCT</a:t>
            </a:r>
            <a:r>
              <a:rPr lang="en-US" dirty="0" smtClean="0"/>
              <a:t> (Chair)</a:t>
            </a:r>
          </a:p>
          <a:p>
            <a:r>
              <a:rPr lang="en-US" dirty="0"/>
              <a:t>Department of Administrative Services</a:t>
            </a:r>
          </a:p>
          <a:p>
            <a:r>
              <a:rPr lang="en-US" dirty="0" smtClean="0"/>
              <a:t>Department </a:t>
            </a:r>
            <a:r>
              <a:rPr lang="en-US" dirty="0"/>
              <a:t>of Revenue Services</a:t>
            </a:r>
          </a:p>
          <a:p>
            <a:pPr marL="0" indent="0">
              <a:buNone/>
            </a:pPr>
            <a:r>
              <a:rPr lang="en-US" b="1" u="sng" dirty="0" smtClean="0"/>
              <a:t>Regulation and Protection</a:t>
            </a:r>
          </a:p>
          <a:p>
            <a:r>
              <a:rPr lang="en-US" dirty="0" smtClean="0"/>
              <a:t>Department of Emergency Services and Public Protection</a:t>
            </a:r>
          </a:p>
          <a:p>
            <a:r>
              <a:rPr lang="en-US" dirty="0"/>
              <a:t>Department of Motor </a:t>
            </a:r>
            <a:r>
              <a:rPr lang="en-US" dirty="0" smtClean="0"/>
              <a:t>Vehicles</a:t>
            </a:r>
          </a:p>
          <a:p>
            <a:r>
              <a:rPr lang="en-US" dirty="0"/>
              <a:t>Department of Consumer </a:t>
            </a:r>
            <a:r>
              <a:rPr lang="en-US" dirty="0" smtClean="0"/>
              <a:t>Protection</a:t>
            </a:r>
          </a:p>
          <a:p>
            <a:r>
              <a:rPr lang="en-US" dirty="0"/>
              <a:t>Department of </a:t>
            </a:r>
            <a:r>
              <a:rPr lang="en-US" dirty="0" smtClean="0"/>
              <a:t>Labor</a:t>
            </a:r>
          </a:p>
          <a:p>
            <a:pPr marL="0" indent="0">
              <a:buNone/>
            </a:pPr>
            <a:r>
              <a:rPr lang="en-US" b="1" u="sng" dirty="0" smtClean="0"/>
              <a:t>Corrections</a:t>
            </a:r>
          </a:p>
          <a:p>
            <a:r>
              <a:rPr lang="en-US" dirty="0"/>
              <a:t>Department of Correction</a:t>
            </a:r>
          </a:p>
          <a:p>
            <a:pPr marL="0" indent="0">
              <a:buNone/>
            </a:pPr>
            <a:endParaRPr lang="en-US" dirty="0" smtClean="0"/>
          </a:p>
          <a:p>
            <a:pPr marL="0" indent="0">
              <a:buNone/>
            </a:pPr>
            <a:endParaRPr lang="en-US" dirty="0"/>
          </a:p>
          <a:p>
            <a:pPr marL="0" indent="0">
              <a:buNone/>
            </a:pPr>
            <a:endParaRPr lang="en-US" dirty="0"/>
          </a:p>
          <a:p>
            <a:endParaRPr lang="en-US" dirty="0"/>
          </a:p>
          <a:p>
            <a:endParaRPr lang="en-US" dirty="0"/>
          </a:p>
        </p:txBody>
      </p:sp>
      <p:sp>
        <p:nvSpPr>
          <p:cNvPr id="2" name="Title 1"/>
          <p:cNvSpPr>
            <a:spLocks noGrp="1"/>
          </p:cNvSpPr>
          <p:nvPr>
            <p:ph type="title"/>
          </p:nvPr>
        </p:nvSpPr>
        <p:spPr>
          <a:xfrm>
            <a:off x="0" y="365125"/>
            <a:ext cx="12192000" cy="1325563"/>
          </a:xfrm>
        </p:spPr>
        <p:txBody>
          <a:bodyPr>
            <a:normAutofit/>
          </a:bodyPr>
          <a:lstStyle/>
          <a:p>
            <a:pPr algn="ctr"/>
            <a:r>
              <a:rPr lang="en-US" sz="3800" b="1" dirty="0" smtClean="0">
                <a:solidFill>
                  <a:srgbClr val="0070C0"/>
                </a:solidFill>
                <a:latin typeface="+mn-lt"/>
              </a:rPr>
              <a:t>Statewide Process Improvement Steering Committee: Member Agencies by Function of Government</a:t>
            </a:r>
            <a:endParaRPr lang="en-US" sz="3800" b="1" dirty="0">
              <a:solidFill>
                <a:srgbClr val="0070C0"/>
              </a:solidFill>
              <a:latin typeface="+mn-lt"/>
            </a:endParaRPr>
          </a:p>
        </p:txBody>
      </p:sp>
    </p:spTree>
    <p:extLst>
      <p:ext uri="{BB962C8B-B14F-4D97-AF65-F5344CB8AC3E}">
        <p14:creationId xmlns:p14="http://schemas.microsoft.com/office/powerpoint/2010/main" val="40504286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3804</Words>
  <Application>Microsoft Office PowerPoint</Application>
  <PresentationFormat>Widescreen</PresentationFormat>
  <Paragraphs>530</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Berkeley-Medium</vt:lpstr>
      <vt:lpstr>Calibri</vt:lpstr>
      <vt:lpstr>Calibri Light</vt:lpstr>
      <vt:lpstr>Castellar</vt:lpstr>
      <vt:lpstr>Corbel</vt:lpstr>
      <vt:lpstr>Times New Roman</vt:lpstr>
      <vt:lpstr>Wingdings</vt:lpstr>
      <vt:lpstr>Office Theme</vt:lpstr>
      <vt:lpstr>Continuous Improvement in Connecticut State Government</vt:lpstr>
      <vt:lpstr>Let’s Dive In</vt:lpstr>
      <vt:lpstr>Why Lean?</vt:lpstr>
      <vt:lpstr>The State of Connecticut Values Lean Because…</vt:lpstr>
      <vt:lpstr>“Lean” in Connecticut State Government is: </vt:lpstr>
      <vt:lpstr>Making Government Work: Lean is a key enabler for our transformation efforts</vt:lpstr>
      <vt:lpstr>Other Benefits of Lean</vt:lpstr>
      <vt:lpstr>PowerPoint Presentation</vt:lpstr>
      <vt:lpstr>Statewide Process Improvement Steering Committee: Member Agencies by Function of Government</vt:lpstr>
      <vt:lpstr>Kaizen Event Results</vt:lpstr>
      <vt:lpstr>Kaizen Event Results</vt:lpstr>
      <vt:lpstr>Lean Tools and Strategies </vt:lpstr>
      <vt:lpstr>Problem Definition</vt:lpstr>
      <vt:lpstr>What if I don’t have a big problem to solve?</vt:lpstr>
      <vt:lpstr>Clear. Predictable. Reliable. </vt:lpstr>
      <vt:lpstr>The 8 Wastes of Lean</vt:lpstr>
      <vt:lpstr>Use a Pull System to Establish Flow</vt:lpstr>
      <vt:lpstr>Standard Work</vt:lpstr>
      <vt:lpstr>Measuring Success and Ensuring Accountability</vt:lpstr>
      <vt:lpstr>Lean and IT: Lessons Learned</vt:lpstr>
      <vt:lpstr>Challenges</vt:lpstr>
      <vt:lpstr>Observations</vt:lpstr>
      <vt:lpstr>Ok. But what’s in it for me?</vt:lpstr>
      <vt:lpstr>Role of Management</vt:lpstr>
      <vt:lpstr>PowerPoint Presentation</vt:lpstr>
      <vt:lpstr>“You Don’t Know What You Don’t Know”: Discovery Through Stakeholder Engagement </vt:lpstr>
      <vt:lpstr> Role of Agency Lean Coordinator/Ambassador</vt:lpstr>
      <vt:lpstr>Selection of an Agency Lean Coordinator/Ambassador</vt:lpstr>
      <vt:lpstr>How it Works</vt:lpstr>
      <vt:lpstr>How You Can Get Involved…Today!</vt:lpstr>
      <vt:lpstr>For more information on  Continuous Improvement in  Connecticut State Government  please visit:   www.ct.gov/LeanCT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Improvement in Connecticut State Government</dc:title>
  <dc:creator>Fisher, Alison</dc:creator>
  <cp:lastModifiedBy>Nicolescu, Nancy</cp:lastModifiedBy>
  <cp:revision>19</cp:revision>
  <dcterms:created xsi:type="dcterms:W3CDTF">2017-03-02T20:07:58Z</dcterms:created>
  <dcterms:modified xsi:type="dcterms:W3CDTF">2017-06-21T14:55:49Z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4405E256-8B9B-40E7-B180-CEBCE81D90B7</vt:lpwstr>
  </property>
  <property fmtid="{D5CDD505-2E9C-101B-9397-08002B2CF9AE}" pid="3" name="ArticulatePath">
    <vt:lpwstr>MAC presentation 6-14-17cm edits to notes</vt:lpwstr>
  </property>
</Properties>
</file>