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56" r:id="rId35"/>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34578" autoAdjust="0"/>
    <p:restoredTop sz="86387" autoAdjust="0"/>
  </p:normalViewPr>
  <p:slideViewPr>
    <p:cSldViewPr>
      <p:cViewPr varScale="1">
        <p:scale>
          <a:sx n="75" d="100"/>
          <a:sy n="75" d="100"/>
        </p:scale>
        <p:origin x="-846" y="-96"/>
      </p:cViewPr>
      <p:guideLst>
        <p:guide orient="horz" pos="2160"/>
        <p:guide pos="2880"/>
      </p:guideLst>
    </p:cSldViewPr>
  </p:slideViewPr>
  <p:outlineViewPr>
    <p:cViewPr>
      <p:scale>
        <a:sx n="33" d="100"/>
        <a:sy n="33" d="100"/>
      </p:scale>
      <p:origin x="0" y="1026"/>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57" d="100"/>
          <a:sy n="57" d="100"/>
        </p:scale>
        <p:origin x="-178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6.0478199718706112E-2"/>
          <c:y val="0.22908366533864435"/>
          <c:w val="0.7932489451476793"/>
          <c:h val="0.44621513944223079"/>
        </c:manualLayout>
      </c:layout>
      <c:pie3DChart>
        <c:varyColors val="1"/>
        <c:ser>
          <c:idx val="0"/>
          <c:order val="0"/>
          <c:tx>
            <c:strRef>
              <c:f>Sheet1!$A$2</c:f>
              <c:strCache>
                <c:ptCount val="1"/>
                <c:pt idx="0">
                  <c:v>East</c:v>
                </c:pt>
              </c:strCache>
            </c:strRef>
          </c:tx>
          <c:spPr>
            <a:solidFill>
              <a:schemeClr val="accent1"/>
            </a:solidFill>
            <a:ln w="14153">
              <a:solidFill>
                <a:schemeClr val="tx1"/>
              </a:solidFill>
              <a:prstDash val="solid"/>
            </a:ln>
          </c:spPr>
          <c:dPt>
            <c:idx val="1"/>
            <c:bubble3D val="0"/>
            <c:spPr>
              <a:solidFill>
                <a:schemeClr val="accent2"/>
              </a:solidFill>
              <a:ln w="14153">
                <a:solidFill>
                  <a:schemeClr val="tx1"/>
                </a:solidFill>
                <a:prstDash val="solid"/>
              </a:ln>
            </c:spPr>
          </c:dPt>
          <c:dPt>
            <c:idx val="2"/>
            <c:bubble3D val="0"/>
            <c:spPr>
              <a:solidFill>
                <a:schemeClr val="hlink"/>
              </a:solidFill>
              <a:ln w="14153">
                <a:solidFill>
                  <a:schemeClr val="tx1"/>
                </a:solidFill>
                <a:prstDash val="solid"/>
              </a:ln>
            </c:spPr>
          </c:dPt>
          <c:dPt>
            <c:idx val="3"/>
            <c:bubble3D val="0"/>
            <c:spPr>
              <a:solidFill>
                <a:srgbClr val="993366"/>
              </a:solidFill>
              <a:ln w="14153">
                <a:solidFill>
                  <a:schemeClr val="tx1"/>
                </a:solidFill>
                <a:prstDash val="solid"/>
              </a:ln>
            </c:spPr>
          </c:dPt>
          <c:cat>
            <c:strRef>
              <c:f>Sheet1!$B$1:$E$1</c:f>
              <c:strCache>
                <c:ptCount val="4"/>
                <c:pt idx="0">
                  <c:v>8.9 million Disabled Workers and 2.1 million Dependents</c:v>
                </c:pt>
                <c:pt idx="1">
                  <c:v>4.3 million Widows/Widowers</c:v>
                </c:pt>
                <c:pt idx="2">
                  <c:v>1.9 million Children of Deceased Workers</c:v>
                </c:pt>
                <c:pt idx="3">
                  <c:v>37.9 million Retired Workers and 2.9 million Dependents</c:v>
                </c:pt>
              </c:strCache>
            </c:strRef>
          </c:cat>
          <c:val>
            <c:numRef>
              <c:f>Sheet1!$B$2:$E$2</c:f>
              <c:numCache>
                <c:formatCode>General</c:formatCode>
                <c:ptCount val="4"/>
                <c:pt idx="0">
                  <c:v>8.9</c:v>
                </c:pt>
                <c:pt idx="1">
                  <c:v>4.3</c:v>
                </c:pt>
                <c:pt idx="2">
                  <c:v>1.9</c:v>
                </c:pt>
                <c:pt idx="3">
                  <c:v>37.9</c:v>
                </c:pt>
              </c:numCache>
            </c:numRef>
          </c:val>
        </c:ser>
        <c:ser>
          <c:idx val="1"/>
          <c:order val="1"/>
          <c:tx>
            <c:strRef>
              <c:f>Sheet1!$A$3</c:f>
              <c:strCache>
                <c:ptCount val="1"/>
                <c:pt idx="0">
                  <c:v>West</c:v>
                </c:pt>
              </c:strCache>
            </c:strRef>
          </c:tx>
          <c:spPr>
            <a:solidFill>
              <a:schemeClr val="accent2"/>
            </a:solidFill>
            <a:ln w="14153">
              <a:solidFill>
                <a:schemeClr val="tx1"/>
              </a:solidFill>
              <a:prstDash val="solid"/>
            </a:ln>
          </c:spPr>
          <c:dPt>
            <c:idx val="0"/>
            <c:bubble3D val="0"/>
            <c:spPr>
              <a:solidFill>
                <a:schemeClr val="accent1"/>
              </a:solidFill>
              <a:ln w="14153">
                <a:solidFill>
                  <a:schemeClr val="tx1"/>
                </a:solidFill>
                <a:prstDash val="solid"/>
              </a:ln>
            </c:spPr>
          </c:dPt>
          <c:dPt>
            <c:idx val="2"/>
            <c:bubble3D val="0"/>
            <c:spPr>
              <a:solidFill>
                <a:schemeClr val="hlink"/>
              </a:solidFill>
              <a:ln w="14153">
                <a:solidFill>
                  <a:schemeClr val="tx1"/>
                </a:solidFill>
                <a:prstDash val="solid"/>
              </a:ln>
            </c:spPr>
          </c:dPt>
          <c:dPt>
            <c:idx val="3"/>
            <c:bubble3D val="0"/>
            <c:spPr>
              <a:solidFill>
                <a:schemeClr val="folHlink"/>
              </a:solidFill>
              <a:ln w="14153">
                <a:solidFill>
                  <a:schemeClr val="tx1"/>
                </a:solidFill>
                <a:prstDash val="solid"/>
              </a:ln>
            </c:spPr>
          </c:dPt>
          <c:cat>
            <c:strRef>
              <c:f>Sheet1!$B$1:$E$1</c:f>
              <c:strCache>
                <c:ptCount val="4"/>
                <c:pt idx="0">
                  <c:v>8.9 million Disabled Workers and 2.1 million Dependents</c:v>
                </c:pt>
                <c:pt idx="1">
                  <c:v>4.3 million Widows/Widowers</c:v>
                </c:pt>
                <c:pt idx="2">
                  <c:v>1.9 million Children of Deceased Workers</c:v>
                </c:pt>
                <c:pt idx="3">
                  <c:v>37.9 million Retired Workers and 2.9 million Dependents</c:v>
                </c:pt>
              </c:strCache>
            </c:strRef>
          </c:cat>
          <c:val>
            <c:numRef>
              <c:f>Sheet1!$B$3:$E$3</c:f>
              <c:numCache>
                <c:formatCode>General</c:formatCode>
                <c:ptCount val="4"/>
                <c:pt idx="0">
                  <c:v>2.1</c:v>
                </c:pt>
                <c:pt idx="3">
                  <c:v>2.9</c:v>
                </c:pt>
              </c:numCache>
            </c:numRef>
          </c:val>
        </c:ser>
        <c:dLbls>
          <c:showLegendKey val="0"/>
          <c:showVal val="0"/>
          <c:showCatName val="0"/>
          <c:showSerName val="0"/>
          <c:showPercent val="0"/>
          <c:showBubbleSize val="0"/>
          <c:showLeaderLines val="1"/>
        </c:dLbls>
      </c:pie3DChart>
      <c:spPr>
        <a:noFill/>
        <a:ln w="28307">
          <a:noFill/>
        </a:ln>
      </c:spPr>
    </c:plotArea>
    <c:legend>
      <c:legendPos val="b"/>
      <c:layout>
        <c:manualLayout>
          <c:xMode val="edge"/>
          <c:yMode val="edge"/>
          <c:x val="6.4697609001407655E-2"/>
          <c:y val="0.68525896414343079"/>
          <c:w val="0.87201125175809602"/>
          <c:h val="0.2649402390438248"/>
        </c:manualLayout>
      </c:layout>
      <c:overlay val="0"/>
      <c:spPr>
        <a:noFill/>
        <a:ln w="28307">
          <a:noFill/>
        </a:ln>
      </c:spPr>
      <c:txPr>
        <a:bodyPr/>
        <a:lstStyle/>
        <a:p>
          <a:pPr>
            <a:defRPr sz="1844" b="1" i="0" u="none" strike="noStrike" baseline="0">
              <a:solidFill>
                <a:srgbClr val="002060"/>
              </a:solidFill>
              <a:latin typeface="Times New Roman"/>
              <a:ea typeface="Times New Roman"/>
              <a:cs typeface="Times New Roman"/>
            </a:defRPr>
          </a:pPr>
          <a:endParaRPr lang="en-US"/>
        </a:p>
      </c:txPr>
    </c:legend>
    <c:plotVisOnly val="1"/>
    <c:dispBlanksAs val="zero"/>
    <c:showDLblsOverMax val="0"/>
  </c:chart>
  <c:spPr>
    <a:noFill/>
    <a:ln>
      <a:noFill/>
    </a:ln>
  </c:spPr>
  <c:txPr>
    <a:bodyPr/>
    <a:lstStyle/>
    <a:p>
      <a:pPr>
        <a:defRPr sz="2535"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1111111111111111"/>
          <c:y val="8.6105675146771046E-2"/>
          <c:w val="0.8237547892720305"/>
          <c:h val="0.68493150684931503"/>
        </c:manualLayout>
      </c:layout>
      <c:lineChart>
        <c:grouping val="standard"/>
        <c:varyColors val="0"/>
        <c:ser>
          <c:idx val="0"/>
          <c:order val="0"/>
          <c:tx>
            <c:strRef>
              <c:f>Sheet1!$A$2</c:f>
              <c:strCache>
                <c:ptCount val="1"/>
              </c:strCache>
            </c:strRef>
          </c:tx>
          <c:spPr>
            <a:ln w="53074">
              <a:solidFill>
                <a:srgbClr val="000080"/>
              </a:solidFill>
              <a:prstDash val="solid"/>
            </a:ln>
          </c:spPr>
          <c:marker>
            <c:symbol val="square"/>
            <c:size val="25"/>
            <c:spPr>
              <a:noFill/>
              <a:ln w="13269">
                <a:noFill/>
              </a:ln>
            </c:spPr>
          </c:marker>
          <c:cat>
            <c:numRef>
              <c:f>Sheet1!$B$1:$CY$1</c:f>
              <c:numCache>
                <c:formatCode>General</c:formatCode>
                <c:ptCount val="102"/>
                <c:pt idx="0">
                  <c:v>1920</c:v>
                </c:pt>
                <c:pt idx="1">
                  <c:v>1921</c:v>
                </c:pt>
                <c:pt idx="2">
                  <c:v>1922</c:v>
                </c:pt>
                <c:pt idx="3">
                  <c:v>1923</c:v>
                </c:pt>
                <c:pt idx="4">
                  <c:v>1924</c:v>
                </c:pt>
                <c:pt idx="5">
                  <c:v>1925</c:v>
                </c:pt>
                <c:pt idx="6">
                  <c:v>1926</c:v>
                </c:pt>
                <c:pt idx="7">
                  <c:v>1927</c:v>
                </c:pt>
                <c:pt idx="8">
                  <c:v>1928</c:v>
                </c:pt>
                <c:pt idx="9">
                  <c:v>1929</c:v>
                </c:pt>
                <c:pt idx="10">
                  <c:v>1930</c:v>
                </c:pt>
                <c:pt idx="11">
                  <c:v>1931</c:v>
                </c:pt>
                <c:pt idx="12">
                  <c:v>1932</c:v>
                </c:pt>
                <c:pt idx="13">
                  <c:v>1933</c:v>
                </c:pt>
                <c:pt idx="14">
                  <c:v>1934</c:v>
                </c:pt>
                <c:pt idx="15">
                  <c:v>1935</c:v>
                </c:pt>
                <c:pt idx="16">
                  <c:v>1936</c:v>
                </c:pt>
                <c:pt idx="17">
                  <c:v>1937</c:v>
                </c:pt>
                <c:pt idx="18">
                  <c:v>1938</c:v>
                </c:pt>
                <c:pt idx="19">
                  <c:v>1939</c:v>
                </c:pt>
                <c:pt idx="20">
                  <c:v>1940</c:v>
                </c:pt>
                <c:pt idx="21">
                  <c:v>1941</c:v>
                </c:pt>
                <c:pt idx="22">
                  <c:v>1942</c:v>
                </c:pt>
                <c:pt idx="23">
                  <c:v>1943</c:v>
                </c:pt>
                <c:pt idx="24">
                  <c:v>1944</c:v>
                </c:pt>
                <c:pt idx="25">
                  <c:v>1945</c:v>
                </c:pt>
                <c:pt idx="26">
                  <c:v>1946</c:v>
                </c:pt>
                <c:pt idx="27">
                  <c:v>1947</c:v>
                </c:pt>
                <c:pt idx="28">
                  <c:v>1948</c:v>
                </c:pt>
                <c:pt idx="29">
                  <c:v>1949</c:v>
                </c:pt>
                <c:pt idx="30">
                  <c:v>1950</c:v>
                </c:pt>
                <c:pt idx="31">
                  <c:v>1951</c:v>
                </c:pt>
                <c:pt idx="32">
                  <c:v>1952</c:v>
                </c:pt>
                <c:pt idx="33">
                  <c:v>1953</c:v>
                </c:pt>
                <c:pt idx="34">
                  <c:v>1954</c:v>
                </c:pt>
                <c:pt idx="35">
                  <c:v>1955</c:v>
                </c:pt>
                <c:pt idx="36">
                  <c:v>1956</c:v>
                </c:pt>
                <c:pt idx="37">
                  <c:v>1957</c:v>
                </c:pt>
                <c:pt idx="38">
                  <c:v>1958</c:v>
                </c:pt>
                <c:pt idx="39">
                  <c:v>1959</c:v>
                </c:pt>
                <c:pt idx="40">
                  <c:v>1960</c:v>
                </c:pt>
                <c:pt idx="41">
                  <c:v>1961</c:v>
                </c:pt>
                <c:pt idx="42">
                  <c:v>1962</c:v>
                </c:pt>
                <c:pt idx="43">
                  <c:v>1963</c:v>
                </c:pt>
                <c:pt idx="44">
                  <c:v>1964</c:v>
                </c:pt>
                <c:pt idx="45">
                  <c:v>1965</c:v>
                </c:pt>
                <c:pt idx="46">
                  <c:v>1966</c:v>
                </c:pt>
                <c:pt idx="47">
                  <c:v>1967</c:v>
                </c:pt>
                <c:pt idx="48">
                  <c:v>1968</c:v>
                </c:pt>
                <c:pt idx="49">
                  <c:v>1969</c:v>
                </c:pt>
                <c:pt idx="50">
                  <c:v>1970</c:v>
                </c:pt>
                <c:pt idx="51">
                  <c:v>1971</c:v>
                </c:pt>
                <c:pt idx="52">
                  <c:v>1972</c:v>
                </c:pt>
                <c:pt idx="53">
                  <c:v>1973</c:v>
                </c:pt>
                <c:pt idx="54">
                  <c:v>1974</c:v>
                </c:pt>
                <c:pt idx="55">
                  <c:v>1975</c:v>
                </c:pt>
                <c:pt idx="56">
                  <c:v>1976</c:v>
                </c:pt>
                <c:pt idx="57">
                  <c:v>1977</c:v>
                </c:pt>
                <c:pt idx="58">
                  <c:v>1978</c:v>
                </c:pt>
                <c:pt idx="59">
                  <c:v>1979</c:v>
                </c:pt>
                <c:pt idx="60">
                  <c:v>1980</c:v>
                </c:pt>
                <c:pt idx="61">
                  <c:v>1981</c:v>
                </c:pt>
                <c:pt idx="62">
                  <c:v>1982</c:v>
                </c:pt>
                <c:pt idx="63">
                  <c:v>1983</c:v>
                </c:pt>
                <c:pt idx="64">
                  <c:v>1984</c:v>
                </c:pt>
                <c:pt idx="65">
                  <c:v>1985</c:v>
                </c:pt>
                <c:pt idx="66">
                  <c:v>1986</c:v>
                </c:pt>
                <c:pt idx="67">
                  <c:v>1987</c:v>
                </c:pt>
                <c:pt idx="68">
                  <c:v>1988</c:v>
                </c:pt>
                <c:pt idx="69">
                  <c:v>1989</c:v>
                </c:pt>
                <c:pt idx="70">
                  <c:v>1990</c:v>
                </c:pt>
                <c:pt idx="71">
                  <c:v>1991</c:v>
                </c:pt>
                <c:pt idx="72">
                  <c:v>1992</c:v>
                </c:pt>
                <c:pt idx="73">
                  <c:v>1993</c:v>
                </c:pt>
                <c:pt idx="74">
                  <c:v>1994</c:v>
                </c:pt>
                <c:pt idx="75">
                  <c:v>1995</c:v>
                </c:pt>
                <c:pt idx="76">
                  <c:v>1996</c:v>
                </c:pt>
                <c:pt idx="77">
                  <c:v>1997</c:v>
                </c:pt>
                <c:pt idx="78">
                  <c:v>1998</c:v>
                </c:pt>
                <c:pt idx="79">
                  <c:v>1999</c:v>
                </c:pt>
                <c:pt idx="80">
                  <c:v>2000</c:v>
                </c:pt>
                <c:pt idx="81">
                  <c:v>2001</c:v>
                </c:pt>
                <c:pt idx="82">
                  <c:v>2002</c:v>
                </c:pt>
                <c:pt idx="83">
                  <c:v>2003</c:v>
                </c:pt>
                <c:pt idx="84">
                  <c:v>2004</c:v>
                </c:pt>
                <c:pt idx="85">
                  <c:v>2005</c:v>
                </c:pt>
                <c:pt idx="86">
                  <c:v>2006</c:v>
                </c:pt>
                <c:pt idx="87">
                  <c:v>2007</c:v>
                </c:pt>
                <c:pt idx="88">
                  <c:v>2008</c:v>
                </c:pt>
                <c:pt idx="89">
                  <c:v>2009</c:v>
                </c:pt>
                <c:pt idx="90">
                  <c:v>2010</c:v>
                </c:pt>
                <c:pt idx="91">
                  <c:v>2011</c:v>
                </c:pt>
                <c:pt idx="92">
                  <c:v>2012</c:v>
                </c:pt>
                <c:pt idx="93">
                  <c:v>2013</c:v>
                </c:pt>
                <c:pt idx="94">
                  <c:v>2014</c:v>
                </c:pt>
                <c:pt idx="95">
                  <c:v>2015</c:v>
                </c:pt>
                <c:pt idx="96">
                  <c:v>2016</c:v>
                </c:pt>
                <c:pt idx="97">
                  <c:v>2017</c:v>
                </c:pt>
                <c:pt idx="98">
                  <c:v>2018</c:v>
                </c:pt>
                <c:pt idx="99">
                  <c:v>2019</c:v>
                </c:pt>
                <c:pt idx="100">
                  <c:v>2020</c:v>
                </c:pt>
              </c:numCache>
            </c:numRef>
          </c:cat>
          <c:val>
            <c:numRef>
              <c:f>Sheet1!$B$2:$CY$2</c:f>
              <c:numCache>
                <c:formatCode>General</c:formatCode>
                <c:ptCount val="102"/>
                <c:pt idx="0">
                  <c:v>3.26</c:v>
                </c:pt>
                <c:pt idx="1">
                  <c:v>3.33</c:v>
                </c:pt>
                <c:pt idx="2">
                  <c:v>3.11</c:v>
                </c:pt>
                <c:pt idx="3">
                  <c:v>3.1</c:v>
                </c:pt>
                <c:pt idx="4">
                  <c:v>3.12</c:v>
                </c:pt>
                <c:pt idx="5">
                  <c:v>3.01</c:v>
                </c:pt>
                <c:pt idx="6">
                  <c:v>2.9</c:v>
                </c:pt>
                <c:pt idx="7">
                  <c:v>2.82</c:v>
                </c:pt>
                <c:pt idx="8">
                  <c:v>2.66</c:v>
                </c:pt>
                <c:pt idx="9">
                  <c:v>2.5299999999999998</c:v>
                </c:pt>
                <c:pt idx="10">
                  <c:v>2.5299999999999998</c:v>
                </c:pt>
                <c:pt idx="11">
                  <c:v>2.4</c:v>
                </c:pt>
                <c:pt idx="12">
                  <c:v>2.17</c:v>
                </c:pt>
                <c:pt idx="13">
                  <c:v>2.17</c:v>
                </c:pt>
                <c:pt idx="14">
                  <c:v>2.23</c:v>
                </c:pt>
                <c:pt idx="15">
                  <c:v>2.19</c:v>
                </c:pt>
                <c:pt idx="16">
                  <c:v>2.15</c:v>
                </c:pt>
                <c:pt idx="17">
                  <c:v>2.17</c:v>
                </c:pt>
                <c:pt idx="18">
                  <c:v>2.2200000000000002</c:v>
                </c:pt>
                <c:pt idx="19">
                  <c:v>2.23</c:v>
                </c:pt>
                <c:pt idx="20" formatCode="0.00">
                  <c:v>2.23</c:v>
                </c:pt>
                <c:pt idx="21" formatCode="0.00">
                  <c:v>2.33</c:v>
                </c:pt>
                <c:pt idx="22" formatCode="0.00">
                  <c:v>2.5499999999999998</c:v>
                </c:pt>
                <c:pt idx="23" formatCode="0.00">
                  <c:v>2.64</c:v>
                </c:pt>
                <c:pt idx="24" formatCode="0.00">
                  <c:v>2.4900000000000002</c:v>
                </c:pt>
                <c:pt idx="25" formatCode="0.00">
                  <c:v>2.42</c:v>
                </c:pt>
                <c:pt idx="26" formatCode="0.00">
                  <c:v>2.86</c:v>
                </c:pt>
                <c:pt idx="27" formatCode="0.00">
                  <c:v>3.18</c:v>
                </c:pt>
                <c:pt idx="28" formatCode="0.00">
                  <c:v>3.03</c:v>
                </c:pt>
                <c:pt idx="29" formatCode="0.00">
                  <c:v>3.04</c:v>
                </c:pt>
                <c:pt idx="30" formatCode="0.00">
                  <c:v>3.03</c:v>
                </c:pt>
                <c:pt idx="31" formatCode="0.00">
                  <c:v>3.2</c:v>
                </c:pt>
                <c:pt idx="32" formatCode="0.00">
                  <c:v>3.29</c:v>
                </c:pt>
                <c:pt idx="33" formatCode="0.00">
                  <c:v>3.35</c:v>
                </c:pt>
                <c:pt idx="34" formatCode="0.00">
                  <c:v>3.46</c:v>
                </c:pt>
                <c:pt idx="35" formatCode="0.00">
                  <c:v>3.5</c:v>
                </c:pt>
                <c:pt idx="36" formatCode="0.00">
                  <c:v>3.6</c:v>
                </c:pt>
                <c:pt idx="37" formatCode="0.00">
                  <c:v>3.68</c:v>
                </c:pt>
                <c:pt idx="38" formatCode="0.00">
                  <c:v>3.63</c:v>
                </c:pt>
                <c:pt idx="39" formatCode="0.00">
                  <c:v>3.64</c:v>
                </c:pt>
                <c:pt idx="40" formatCode="0.00">
                  <c:v>3.61</c:v>
                </c:pt>
                <c:pt idx="41" formatCode="0.00">
                  <c:v>3.56</c:v>
                </c:pt>
                <c:pt idx="42" formatCode="0.00">
                  <c:v>3.42</c:v>
                </c:pt>
                <c:pt idx="43" formatCode="0.00">
                  <c:v>3.3</c:v>
                </c:pt>
                <c:pt idx="44" formatCode="0.00">
                  <c:v>3.17</c:v>
                </c:pt>
                <c:pt idx="45" formatCode="0.00">
                  <c:v>2.88</c:v>
                </c:pt>
                <c:pt idx="46" formatCode="0.00">
                  <c:v>2.67</c:v>
                </c:pt>
                <c:pt idx="47" formatCode="0.00">
                  <c:v>2.5299999999999998</c:v>
                </c:pt>
                <c:pt idx="48" formatCode="0.00">
                  <c:v>2.4300000000000002</c:v>
                </c:pt>
                <c:pt idx="49" formatCode="0.00">
                  <c:v>2.42</c:v>
                </c:pt>
                <c:pt idx="50" formatCode="0.00">
                  <c:v>2.4300000000000002</c:v>
                </c:pt>
                <c:pt idx="51" formatCode="0.00">
                  <c:v>2.25</c:v>
                </c:pt>
                <c:pt idx="52" formatCode="0.00">
                  <c:v>1.99</c:v>
                </c:pt>
                <c:pt idx="53" formatCode="0.00">
                  <c:v>1.86</c:v>
                </c:pt>
                <c:pt idx="54" formatCode="0.00">
                  <c:v>1.82</c:v>
                </c:pt>
                <c:pt idx="55" formatCode="0.00">
                  <c:v>1.77</c:v>
                </c:pt>
                <c:pt idx="56" formatCode="0.00">
                  <c:v>1.74</c:v>
                </c:pt>
                <c:pt idx="57" formatCode="0.00">
                  <c:v>1.8</c:v>
                </c:pt>
                <c:pt idx="58" formatCode="0.00">
                  <c:v>1.76</c:v>
                </c:pt>
                <c:pt idx="59" formatCode="0.00">
                  <c:v>1.82</c:v>
                </c:pt>
                <c:pt idx="60" formatCode="0.00">
                  <c:v>1.82</c:v>
                </c:pt>
                <c:pt idx="61" formatCode="0.00">
                  <c:v>1.8</c:v>
                </c:pt>
                <c:pt idx="62" formatCode="0.00">
                  <c:v>1.81</c:v>
                </c:pt>
                <c:pt idx="63" formatCode="0.00">
                  <c:v>1.78</c:v>
                </c:pt>
                <c:pt idx="64" formatCode="0.00">
                  <c:v>1.79</c:v>
                </c:pt>
                <c:pt idx="65" formatCode="0.00">
                  <c:v>1.83</c:v>
                </c:pt>
                <c:pt idx="66" formatCode="0.00">
                  <c:v>1.83</c:v>
                </c:pt>
                <c:pt idx="67" formatCode="0.00">
                  <c:v>1.86</c:v>
                </c:pt>
                <c:pt idx="68" formatCode="0.00">
                  <c:v>1.92</c:v>
                </c:pt>
                <c:pt idx="69" formatCode="0.00">
                  <c:v>2</c:v>
                </c:pt>
                <c:pt idx="70" formatCode="0.00">
                  <c:v>2.0699999999999998</c:v>
                </c:pt>
                <c:pt idx="71" formatCode="0.00">
                  <c:v>2.06</c:v>
                </c:pt>
                <c:pt idx="72" formatCode="0.00">
                  <c:v>2.04</c:v>
                </c:pt>
                <c:pt idx="73" formatCode="0.00">
                  <c:v>2.02</c:v>
                </c:pt>
                <c:pt idx="74" formatCode="0.00">
                  <c:v>2</c:v>
                </c:pt>
                <c:pt idx="75" formatCode="0.00">
                  <c:v>1.98</c:v>
                </c:pt>
                <c:pt idx="76" formatCode="0.00">
                  <c:v>1.98</c:v>
                </c:pt>
                <c:pt idx="77" formatCode="0.00">
                  <c:v>1.97</c:v>
                </c:pt>
                <c:pt idx="78" formatCode="0.00">
                  <c:v>2</c:v>
                </c:pt>
                <c:pt idx="79" formatCode="0.00">
                  <c:v>2.0099999999999998</c:v>
                </c:pt>
                <c:pt idx="80" formatCode="0.00">
                  <c:v>2.0499999999999998</c:v>
                </c:pt>
                <c:pt idx="81" formatCode="0.00">
                  <c:v>2.0299999999999998</c:v>
                </c:pt>
                <c:pt idx="82" formatCode="0.00">
                  <c:v>2.0299999999999998</c:v>
                </c:pt>
                <c:pt idx="83" formatCode="0.00">
                  <c:v>2.0499999999999998</c:v>
                </c:pt>
                <c:pt idx="84" formatCode="0.00">
                  <c:v>2.06</c:v>
                </c:pt>
                <c:pt idx="85" formatCode="0.00">
                  <c:v>2.06</c:v>
                </c:pt>
                <c:pt idx="86" formatCode="0.00">
                  <c:v>2.11</c:v>
                </c:pt>
                <c:pt idx="87" formatCode="0.00">
                  <c:v>2.12</c:v>
                </c:pt>
                <c:pt idx="88" formatCode="0.00">
                  <c:v>2.0699999999999998</c:v>
                </c:pt>
                <c:pt idx="89" formatCode="0.00">
                  <c:v>2</c:v>
                </c:pt>
                <c:pt idx="90" formatCode="0.00">
                  <c:v>1.93</c:v>
                </c:pt>
                <c:pt idx="91" formatCode="0.00">
                  <c:v>1.89</c:v>
                </c:pt>
                <c:pt idx="92" formatCode="0.00">
                  <c:v>1.9</c:v>
                </c:pt>
                <c:pt idx="93" formatCode="0.00">
                  <c:v>1.91</c:v>
                </c:pt>
                <c:pt idx="94" formatCode="0.00">
                  <c:v>1.93</c:v>
                </c:pt>
                <c:pt idx="95" formatCode="0.00">
                  <c:v>1.95</c:v>
                </c:pt>
                <c:pt idx="96" formatCode="0.00">
                  <c:v>1.98</c:v>
                </c:pt>
                <c:pt idx="97" formatCode="0.00">
                  <c:v>2</c:v>
                </c:pt>
                <c:pt idx="98" formatCode="0.00">
                  <c:v>2.0299999999999998</c:v>
                </c:pt>
                <c:pt idx="99" formatCode="0.00">
                  <c:v>2.04</c:v>
                </c:pt>
                <c:pt idx="100" formatCode="0.00">
                  <c:v>2.06</c:v>
                </c:pt>
              </c:numCache>
            </c:numRef>
          </c:val>
          <c:smooth val="1"/>
        </c:ser>
        <c:dLbls>
          <c:showLegendKey val="0"/>
          <c:showVal val="0"/>
          <c:showCatName val="0"/>
          <c:showSerName val="0"/>
          <c:showPercent val="0"/>
          <c:showBubbleSize val="0"/>
        </c:dLbls>
        <c:marker val="1"/>
        <c:smooth val="0"/>
        <c:axId val="930847912"/>
        <c:axId val="930848304"/>
      </c:lineChart>
      <c:catAx>
        <c:axId val="930847912"/>
        <c:scaling>
          <c:orientation val="minMax"/>
        </c:scaling>
        <c:delete val="0"/>
        <c:axPos val="b"/>
        <c:numFmt formatCode="General" sourceLinked="1"/>
        <c:majorTickMark val="out"/>
        <c:minorTickMark val="none"/>
        <c:tickLblPos val="nextTo"/>
        <c:spPr>
          <a:ln w="4423">
            <a:solidFill>
              <a:schemeClr val="tx1"/>
            </a:solidFill>
            <a:prstDash val="solid"/>
          </a:ln>
        </c:spPr>
        <c:txPr>
          <a:bodyPr rot="-2700000" vert="horz"/>
          <a:lstStyle/>
          <a:p>
            <a:pPr>
              <a:defRPr sz="2509" b="1" i="0" u="none" strike="noStrike" baseline="0">
                <a:solidFill>
                  <a:srgbClr val="002060"/>
                </a:solidFill>
                <a:latin typeface="Times New Roman"/>
                <a:ea typeface="Times New Roman"/>
                <a:cs typeface="Times New Roman"/>
              </a:defRPr>
            </a:pPr>
            <a:endParaRPr lang="en-US"/>
          </a:p>
        </c:txPr>
        <c:crossAx val="930848304"/>
        <c:crosses val="autoZero"/>
        <c:auto val="1"/>
        <c:lblAlgn val="ctr"/>
        <c:lblOffset val="0"/>
        <c:tickLblSkip val="10"/>
        <c:tickMarkSkip val="10"/>
        <c:noMultiLvlLbl val="0"/>
      </c:catAx>
      <c:valAx>
        <c:axId val="930848304"/>
        <c:scaling>
          <c:orientation val="minMax"/>
        </c:scaling>
        <c:delete val="0"/>
        <c:axPos val="l"/>
        <c:numFmt formatCode="@" sourceLinked="0"/>
        <c:majorTickMark val="out"/>
        <c:minorTickMark val="none"/>
        <c:tickLblPos val="low"/>
        <c:spPr>
          <a:noFill/>
        </c:spPr>
        <c:txPr>
          <a:bodyPr rot="0" vert="horz"/>
          <a:lstStyle/>
          <a:p>
            <a:pPr rtl="0">
              <a:defRPr sz="2509" b="1" i="0" u="none" strike="noStrike" baseline="0">
                <a:solidFill>
                  <a:srgbClr val="002060"/>
                </a:solidFill>
                <a:latin typeface="Times New Roman"/>
                <a:ea typeface="Times New Roman"/>
                <a:cs typeface="Times New Roman"/>
              </a:defRPr>
            </a:pPr>
            <a:endParaRPr lang="en-US"/>
          </a:p>
        </c:txPr>
        <c:crossAx val="930847912"/>
        <c:crosses val="autoZero"/>
        <c:crossBetween val="midCat"/>
      </c:valAx>
      <c:spPr>
        <a:noFill/>
        <a:ln w="25394">
          <a:noFill/>
        </a:ln>
      </c:spPr>
    </c:plotArea>
    <c:plotVisOnly val="1"/>
    <c:dispBlanksAs val="gap"/>
    <c:showDLblsOverMax val="0"/>
  </c:chart>
  <c:spPr>
    <a:noFill/>
    <a:ln>
      <a:noFill/>
    </a:ln>
  </c:spPr>
  <c:txPr>
    <a:bodyPr/>
    <a:lstStyle/>
    <a:p>
      <a:pPr>
        <a:defRPr sz="2507"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177"/>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5789473684210903"/>
          <c:y val="0.15221987315010854"/>
          <c:w val="0.78947368421052633"/>
          <c:h val="0.72727272727272729"/>
        </c:manualLayout>
      </c:layout>
      <c:bar3DChart>
        <c:barDir val="bar"/>
        <c:grouping val="clustered"/>
        <c:varyColors val="0"/>
        <c:ser>
          <c:idx val="0"/>
          <c:order val="0"/>
          <c:tx>
            <c:strRef>
              <c:f>Sheet1!$A$2</c:f>
              <c:strCache>
                <c:ptCount val="1"/>
                <c:pt idx="0">
                  <c:v>U.S. Population Age 65 &amp; Older</c:v>
                </c:pt>
              </c:strCache>
            </c:strRef>
          </c:tx>
          <c:spPr>
            <a:solidFill>
              <a:srgbClr val="FF0000"/>
            </a:solidFill>
            <a:ln w="12657">
              <a:solidFill>
                <a:schemeClr val="tx1"/>
              </a:solidFill>
              <a:prstDash val="solid"/>
            </a:ln>
          </c:spPr>
          <c:invertIfNegative val="0"/>
          <c:cat>
            <c:numRef>
              <c:f>Sheet1!$B$1:$D$1</c:f>
              <c:numCache>
                <c:formatCode>General</c:formatCode>
                <c:ptCount val="3"/>
                <c:pt idx="0">
                  <c:v>1946</c:v>
                </c:pt>
                <c:pt idx="1">
                  <c:v>2014</c:v>
                </c:pt>
                <c:pt idx="2">
                  <c:v>2035</c:v>
                </c:pt>
              </c:numCache>
            </c:numRef>
          </c:cat>
          <c:val>
            <c:numRef>
              <c:f>Sheet1!$B$2:$D$2</c:f>
              <c:numCache>
                <c:formatCode>General</c:formatCode>
                <c:ptCount val="3"/>
                <c:pt idx="0">
                  <c:v>11.2</c:v>
                </c:pt>
                <c:pt idx="1">
                  <c:v>46.6</c:v>
                </c:pt>
                <c:pt idx="2">
                  <c:v>79.3</c:v>
                </c:pt>
              </c:numCache>
            </c:numRef>
          </c:val>
        </c:ser>
        <c:dLbls>
          <c:showLegendKey val="0"/>
          <c:showVal val="0"/>
          <c:showCatName val="0"/>
          <c:showSerName val="0"/>
          <c:showPercent val="0"/>
          <c:showBubbleSize val="0"/>
        </c:dLbls>
        <c:gapWidth val="100"/>
        <c:gapDepth val="0"/>
        <c:shape val="box"/>
        <c:axId val="930849480"/>
        <c:axId val="930849872"/>
        <c:axId val="0"/>
      </c:bar3DChart>
      <c:catAx>
        <c:axId val="930849480"/>
        <c:scaling>
          <c:orientation val="minMax"/>
        </c:scaling>
        <c:delete val="1"/>
        <c:axPos val="l"/>
        <c:majorGridlines>
          <c:spPr>
            <a:ln w="3164">
              <a:solidFill>
                <a:schemeClr val="tx1"/>
              </a:solidFill>
              <a:prstDash val="solid"/>
            </a:ln>
          </c:spPr>
        </c:majorGridlines>
        <c:numFmt formatCode="General" sourceLinked="1"/>
        <c:majorTickMark val="out"/>
        <c:minorTickMark val="none"/>
        <c:tickLblPos val="low"/>
        <c:crossAx val="930849872"/>
        <c:crosses val="autoZero"/>
        <c:auto val="1"/>
        <c:lblAlgn val="ctr"/>
        <c:lblOffset val="100"/>
        <c:tickLblSkip val="1"/>
        <c:tickMarkSkip val="1"/>
        <c:noMultiLvlLbl val="0"/>
      </c:catAx>
      <c:valAx>
        <c:axId val="930849872"/>
        <c:scaling>
          <c:orientation val="minMax"/>
        </c:scaling>
        <c:delete val="0"/>
        <c:axPos val="b"/>
        <c:majorGridlines>
          <c:spPr>
            <a:ln w="3164">
              <a:solidFill>
                <a:schemeClr val="tx1"/>
              </a:solidFill>
              <a:prstDash val="solid"/>
            </a:ln>
          </c:spPr>
        </c:majorGridlines>
        <c:numFmt formatCode="General" sourceLinked="1"/>
        <c:majorTickMark val="out"/>
        <c:minorTickMark val="none"/>
        <c:tickLblPos val="nextTo"/>
        <c:spPr>
          <a:ln w="9493">
            <a:noFill/>
          </a:ln>
        </c:spPr>
        <c:txPr>
          <a:bodyPr rot="0" vert="horz"/>
          <a:lstStyle/>
          <a:p>
            <a:pPr>
              <a:defRPr sz="2442" b="1" i="0" u="none" strike="noStrike" baseline="0">
                <a:solidFill>
                  <a:srgbClr val="002060"/>
                </a:solidFill>
                <a:latin typeface="Times New Roman"/>
                <a:ea typeface="Times New Roman"/>
                <a:cs typeface="Times New Roman"/>
              </a:defRPr>
            </a:pPr>
            <a:endParaRPr lang="en-US"/>
          </a:p>
        </c:txPr>
        <c:crossAx val="930849480"/>
        <c:crosses val="autoZero"/>
        <c:crossBetween val="between"/>
        <c:majorUnit val="10"/>
      </c:valAx>
      <c:spPr>
        <a:noFill/>
        <a:ln w="25314">
          <a:noFill/>
        </a:ln>
      </c:spPr>
    </c:plotArea>
    <c:legend>
      <c:legendPos val="t"/>
      <c:layout>
        <c:manualLayout>
          <c:xMode val="edge"/>
          <c:yMode val="edge"/>
          <c:x val="0.12965340179717591"/>
          <c:y val="0"/>
          <c:w val="0.80231065468550244"/>
          <c:h val="0.12896405919661741"/>
        </c:manualLayout>
      </c:layout>
      <c:overlay val="0"/>
      <c:spPr>
        <a:solidFill>
          <a:schemeClr val="bg1"/>
        </a:solidFill>
        <a:ln w="25314">
          <a:noFill/>
        </a:ln>
      </c:spPr>
      <c:txPr>
        <a:bodyPr/>
        <a:lstStyle/>
        <a:p>
          <a:pPr>
            <a:defRPr sz="2198" b="1" i="0" u="none" strike="noStrike" baseline="0">
              <a:solidFill>
                <a:srgbClr val="002060"/>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2267"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areaChart>
        <c:grouping val="standard"/>
        <c:varyColors val="0"/>
        <c:ser>
          <c:idx val="0"/>
          <c:order val="0"/>
          <c:tx>
            <c:strRef>
              <c:f>Sheet1!$B$1</c:f>
              <c:strCache>
                <c:ptCount val="1"/>
                <c:pt idx="0">
                  <c:v>In Trillions, Constant 2011 Dollars</c:v>
                </c:pt>
              </c:strCache>
            </c:strRef>
          </c:tx>
          <c:cat>
            <c:numRef>
              <c:f>Sheet1!$A$2:$A$24</c:f>
              <c:numCache>
                <c:formatCode>General</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numCache>
            </c:numRef>
          </c:cat>
          <c:val>
            <c:numRef>
              <c:f>Sheet1!$B$2:$B$24</c:f>
              <c:numCache>
                <c:formatCode>"$"#,##0.00_);[Red]\("$"#,##0.00\)</c:formatCode>
                <c:ptCount val="23"/>
                <c:pt idx="0">
                  <c:v>2.7603</c:v>
                </c:pt>
                <c:pt idx="1">
                  <c:v>2.7234000000000003</c:v>
                </c:pt>
                <c:pt idx="2">
                  <c:v>2.6825999999999999</c:v>
                </c:pt>
                <c:pt idx="3">
                  <c:v>2.6419000000000001</c:v>
                </c:pt>
                <c:pt idx="4">
                  <c:v>2.6006</c:v>
                </c:pt>
                <c:pt idx="5">
                  <c:v>2.5573999999999999</c:v>
                </c:pt>
                <c:pt idx="6">
                  <c:v>2.5058000000000002</c:v>
                </c:pt>
                <c:pt idx="7">
                  <c:v>2.4405000000000001</c:v>
                </c:pt>
                <c:pt idx="8">
                  <c:v>2.3618000000000001</c:v>
                </c:pt>
                <c:pt idx="9">
                  <c:v>2.2645</c:v>
                </c:pt>
                <c:pt idx="10">
                  <c:v>2.1503000000000001</c:v>
                </c:pt>
                <c:pt idx="11">
                  <c:v>2.0181</c:v>
                </c:pt>
                <c:pt idx="12">
                  <c:v>1.8669</c:v>
                </c:pt>
                <c:pt idx="13">
                  <c:v>1.6962000000000002</c:v>
                </c:pt>
                <c:pt idx="14">
                  <c:v>1.5052999999999999</c:v>
                </c:pt>
                <c:pt idx="15">
                  <c:v>1.2884</c:v>
                </c:pt>
                <c:pt idx="16">
                  <c:v>1.0455000000000001</c:v>
                </c:pt>
                <c:pt idx="17">
                  <c:v>0.77729999999999999</c:v>
                </c:pt>
                <c:pt idx="18">
                  <c:v>0.4849</c:v>
                </c:pt>
                <c:pt idx="19">
                  <c:v>0.16900000000000001</c:v>
                </c:pt>
                <c:pt idx="20">
                  <c:v>-0.17050000000000001</c:v>
                </c:pt>
              </c:numCache>
            </c:numRef>
          </c:val>
        </c:ser>
        <c:dLbls>
          <c:showLegendKey val="0"/>
          <c:showVal val="0"/>
          <c:showCatName val="0"/>
          <c:showSerName val="0"/>
          <c:showPercent val="0"/>
          <c:showBubbleSize val="0"/>
        </c:dLbls>
        <c:axId val="930850656"/>
        <c:axId val="930851048"/>
      </c:areaChart>
      <c:dateAx>
        <c:axId val="930850656"/>
        <c:scaling>
          <c:orientation val="minMax"/>
        </c:scaling>
        <c:delete val="0"/>
        <c:axPos val="b"/>
        <c:numFmt formatCode="General" sourceLinked="1"/>
        <c:majorTickMark val="none"/>
        <c:minorTickMark val="none"/>
        <c:tickLblPos val="low"/>
        <c:spPr>
          <a:noFill/>
        </c:spPr>
        <c:txPr>
          <a:bodyPr/>
          <a:lstStyle/>
          <a:p>
            <a:pPr>
              <a:defRPr sz="1800">
                <a:solidFill>
                  <a:srgbClr val="002060"/>
                </a:solidFill>
              </a:defRPr>
            </a:pPr>
            <a:endParaRPr lang="en-US"/>
          </a:p>
        </c:txPr>
        <c:crossAx val="930851048"/>
        <c:crosses val="autoZero"/>
        <c:auto val="0"/>
        <c:lblOffset val="100"/>
        <c:baseTimeUnit val="days"/>
        <c:majorUnit val="2"/>
        <c:majorTimeUnit val="days"/>
      </c:dateAx>
      <c:valAx>
        <c:axId val="930851048"/>
        <c:scaling>
          <c:orientation val="minMax"/>
        </c:scaling>
        <c:delete val="0"/>
        <c:axPos val="l"/>
        <c:majorGridlines/>
        <c:title>
          <c:tx>
            <c:rich>
              <a:bodyPr rot="-5400000" vert="horz"/>
              <a:lstStyle/>
              <a:p>
                <a:pPr algn="ctr" rtl="0" fontAlgn="base">
                  <a:spcBef>
                    <a:spcPts val="0"/>
                  </a:spcBef>
                  <a:spcAft>
                    <a:spcPct val="0"/>
                  </a:spcAft>
                  <a:defRPr lang="en-US" sz="2800" b="0" kern="1200" dirty="0">
                    <a:solidFill>
                      <a:srgbClr val="002060"/>
                    </a:solidFill>
                    <a:latin typeface="Times New Roman" pitchFamily="18" charset="0"/>
                    <a:ea typeface="+mn-ea"/>
                    <a:cs typeface="+mn-cs"/>
                  </a:defRPr>
                </a:pPr>
                <a:r>
                  <a:rPr lang="en-US" sz="2000" b="0" kern="1200" dirty="0" smtClean="0">
                    <a:solidFill>
                      <a:srgbClr val="002060"/>
                    </a:solidFill>
                    <a:latin typeface="Times New Roman" pitchFamily="18" charset="0"/>
                    <a:ea typeface="+mn-ea"/>
                    <a:cs typeface="+mn-cs"/>
                  </a:rPr>
                  <a:t>Trillions of Constant 2013 Dollars</a:t>
                </a:r>
                <a:endParaRPr lang="en-US" sz="2000" b="0" kern="1200" dirty="0">
                  <a:solidFill>
                    <a:srgbClr val="002060"/>
                  </a:solidFill>
                  <a:latin typeface="Times New Roman" pitchFamily="18" charset="0"/>
                  <a:ea typeface="+mn-ea"/>
                  <a:cs typeface="+mn-cs"/>
                </a:endParaRPr>
              </a:p>
            </c:rich>
          </c:tx>
          <c:overlay val="0"/>
        </c:title>
        <c:numFmt formatCode="&quot;$&quot;#,##0.00_);[Red]\(&quot;$&quot;#,##0.00\)" sourceLinked="1"/>
        <c:majorTickMark val="none"/>
        <c:minorTickMark val="none"/>
        <c:tickLblPos val="nextTo"/>
        <c:txPr>
          <a:bodyPr/>
          <a:lstStyle/>
          <a:p>
            <a:pPr>
              <a:defRPr>
                <a:solidFill>
                  <a:srgbClr val="002060"/>
                </a:solidFill>
              </a:defRPr>
            </a:pPr>
            <a:endParaRPr lang="en-US"/>
          </a:p>
        </c:txPr>
        <c:crossAx val="930850656"/>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1"/>
    <c:view3D>
      <c:rotX val="15"/>
      <c:hPercent val="81"/>
      <c:rotY val="20"/>
      <c:depthPercent val="100"/>
      <c:rAngAx val="1"/>
    </c:view3D>
    <c:floor>
      <c:thickness val="0"/>
    </c:floor>
    <c:sideWall>
      <c:thickness val="0"/>
    </c:sideWall>
    <c:backWall>
      <c:thickness val="0"/>
    </c:backWall>
    <c:plotArea>
      <c:layout>
        <c:manualLayout>
          <c:layoutTarget val="inner"/>
          <c:xMode val="edge"/>
          <c:yMode val="edge"/>
          <c:x val="8.0479360534478642E-2"/>
          <c:y val="3.1828711628437749E-2"/>
          <c:w val="0.7395833333333337"/>
          <c:h val="0.8033051846780026"/>
        </c:manualLayout>
      </c:layout>
      <c:bar3DChart>
        <c:barDir val="col"/>
        <c:grouping val="clustered"/>
        <c:varyColors val="0"/>
        <c:ser>
          <c:idx val="0"/>
          <c:order val="0"/>
          <c:tx>
            <c:strRef>
              <c:f>Sheet1!$A$2</c:f>
              <c:strCache>
                <c:ptCount val="1"/>
                <c:pt idx="0">
                  <c:v>Preretirement % of Earnings</c:v>
                </c:pt>
              </c:strCache>
            </c:strRef>
          </c:tx>
          <c:invertIfNegative val="0"/>
          <c:cat>
            <c:strRef>
              <c:f>Sheet1!$B$1:$D$1</c:f>
              <c:strCache>
                <c:ptCount val="3"/>
                <c:pt idx="0">
                  <c:v>Low Earner</c:v>
                </c:pt>
                <c:pt idx="1">
                  <c:v>Average Earner</c:v>
                </c:pt>
                <c:pt idx="2">
                  <c:v>High Earner</c:v>
                </c:pt>
              </c:strCache>
            </c:strRef>
          </c:cat>
          <c:val>
            <c:numRef>
              <c:f>Sheet1!$B$2:$D$2</c:f>
              <c:numCache>
                <c:formatCode>0.0%</c:formatCode>
                <c:ptCount val="3"/>
                <c:pt idx="0">
                  <c:v>0.55300000000000005</c:v>
                </c:pt>
                <c:pt idx="1">
                  <c:v>0.41</c:v>
                </c:pt>
                <c:pt idx="2">
                  <c:v>0.34</c:v>
                </c:pt>
              </c:numCache>
            </c:numRef>
          </c:val>
        </c:ser>
        <c:dLbls>
          <c:showLegendKey val="0"/>
          <c:showVal val="0"/>
          <c:showCatName val="0"/>
          <c:showSerName val="0"/>
          <c:showPercent val="0"/>
          <c:showBubbleSize val="0"/>
        </c:dLbls>
        <c:gapWidth val="150"/>
        <c:gapDepth val="0"/>
        <c:shape val="box"/>
        <c:axId val="397568272"/>
        <c:axId val="397568664"/>
        <c:axId val="0"/>
      </c:bar3DChart>
      <c:catAx>
        <c:axId val="397568272"/>
        <c:scaling>
          <c:orientation val="minMax"/>
        </c:scaling>
        <c:delete val="0"/>
        <c:axPos val="b"/>
        <c:numFmt formatCode="General" sourceLinked="1"/>
        <c:majorTickMark val="out"/>
        <c:minorTickMark val="none"/>
        <c:tickLblPos val="low"/>
        <c:txPr>
          <a:bodyPr rot="0" vert="horz"/>
          <a:lstStyle/>
          <a:p>
            <a:pPr>
              <a:defRPr>
                <a:solidFill>
                  <a:srgbClr val="002060"/>
                </a:solidFill>
              </a:defRPr>
            </a:pPr>
            <a:endParaRPr lang="en-US"/>
          </a:p>
        </c:txPr>
        <c:crossAx val="397568664"/>
        <c:crosses val="autoZero"/>
        <c:auto val="1"/>
        <c:lblAlgn val="ctr"/>
        <c:lblOffset val="100"/>
        <c:tickLblSkip val="1"/>
        <c:tickMarkSkip val="1"/>
        <c:noMultiLvlLbl val="0"/>
      </c:catAx>
      <c:valAx>
        <c:axId val="397568664"/>
        <c:scaling>
          <c:orientation val="minMax"/>
        </c:scaling>
        <c:delete val="0"/>
        <c:axPos val="l"/>
        <c:majorGridlines/>
        <c:numFmt formatCode="0%" sourceLinked="0"/>
        <c:majorTickMark val="out"/>
        <c:minorTickMark val="none"/>
        <c:tickLblPos val="nextTo"/>
        <c:txPr>
          <a:bodyPr rot="0" vert="horz"/>
          <a:lstStyle/>
          <a:p>
            <a:pPr>
              <a:defRPr>
                <a:solidFill>
                  <a:srgbClr val="002060"/>
                </a:solidFill>
              </a:defRPr>
            </a:pPr>
            <a:endParaRPr lang="en-US"/>
          </a:p>
        </c:txPr>
        <c:crossAx val="397568272"/>
        <c:crosses val="autoZero"/>
        <c:crossBetween val="between"/>
      </c:valAx>
    </c:plotArea>
    <c:legend>
      <c:legendPos val="r"/>
      <c:legendEntry>
        <c:idx val="0"/>
        <c:txPr>
          <a:bodyPr/>
          <a:lstStyle/>
          <a:p>
            <a:pPr>
              <a:defRPr>
                <a:solidFill>
                  <a:srgbClr val="002060"/>
                </a:solidFill>
              </a:defRPr>
            </a:pPr>
            <a:endParaRPr lang="en-US"/>
          </a:p>
        </c:txPr>
      </c:legendEntry>
      <c:layout>
        <c:manualLayout>
          <c:xMode val="edge"/>
          <c:yMode val="edge"/>
          <c:x val="0.7542986160820806"/>
          <c:y val="0.10727718817756476"/>
          <c:w val="0.24561691720353138"/>
          <c:h val="0.24128694756529256"/>
        </c:manualLayout>
      </c:layout>
      <c:overlay val="0"/>
      <c:txPr>
        <a:bodyPr/>
        <a:lstStyle/>
        <a:p>
          <a:pPr>
            <a:defRPr>
              <a:solidFill>
                <a:srgbClr val="002060"/>
              </a:solidFill>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0.02713</cdr:x>
      <cdr:y>0.2381</cdr:y>
    </cdr:from>
    <cdr:to>
      <cdr:x>0.16956</cdr:x>
      <cdr:y>0.38763</cdr:y>
    </cdr:to>
    <cdr:sp macro="" textlink="">
      <cdr:nvSpPr>
        <cdr:cNvPr id="2" name="TextBox 1"/>
        <cdr:cNvSpPr txBox="1"/>
      </cdr:nvSpPr>
      <cdr:spPr>
        <a:xfrm xmlns:a="http://schemas.openxmlformats.org/drawingml/2006/main">
          <a:off x="203200" y="1091973"/>
          <a:ext cx="10668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smtClean="0">
              <a:solidFill>
                <a:srgbClr val="002060"/>
              </a:solidFill>
              <a:latin typeface="Times New Roman" pitchFamily="18" charset="0"/>
              <a:cs typeface="Times New Roman" pitchFamily="18" charset="0"/>
            </a:rPr>
            <a:t>2035</a:t>
          </a:r>
          <a:endParaRPr lang="en-US" sz="2800" b="1" dirty="0">
            <a:solidFill>
              <a:srgbClr val="002060"/>
            </a:solidFill>
            <a:latin typeface="Times New Roman" pitchFamily="18" charset="0"/>
            <a:cs typeface="Times New Roman" pitchFamily="18" charset="0"/>
          </a:endParaRPr>
        </a:p>
      </cdr:txBody>
    </cdr:sp>
  </cdr:relSizeAnchor>
  <cdr:relSizeAnchor xmlns:cdr="http://schemas.openxmlformats.org/drawingml/2006/chartDrawing">
    <cdr:from>
      <cdr:x>0.02035</cdr:x>
      <cdr:y>0.46366</cdr:y>
    </cdr:from>
    <cdr:to>
      <cdr:x>0.16278</cdr:x>
      <cdr:y>0.61319</cdr:y>
    </cdr:to>
    <cdr:sp macro="" textlink="">
      <cdr:nvSpPr>
        <cdr:cNvPr id="3" name="TextBox 2"/>
        <cdr:cNvSpPr txBox="1"/>
      </cdr:nvSpPr>
      <cdr:spPr>
        <a:xfrm xmlns:a="http://schemas.openxmlformats.org/drawingml/2006/main">
          <a:off x="152400" y="2126456"/>
          <a:ext cx="10668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smtClean="0">
              <a:solidFill>
                <a:srgbClr val="002060"/>
              </a:solidFill>
              <a:latin typeface="Times New Roman" pitchFamily="18" charset="0"/>
              <a:cs typeface="Times New Roman" pitchFamily="18" charset="0"/>
            </a:rPr>
            <a:t>2015</a:t>
          </a:r>
          <a:endParaRPr lang="en-US" sz="2800" b="1" dirty="0">
            <a:solidFill>
              <a:srgbClr val="002060"/>
            </a:solidFill>
            <a:latin typeface="Times New Roman" pitchFamily="18" charset="0"/>
            <a:cs typeface="Times New Roman" pitchFamily="18" charset="0"/>
          </a:endParaRPr>
        </a:p>
      </cdr:txBody>
    </cdr:sp>
  </cdr:relSizeAnchor>
  <cdr:relSizeAnchor xmlns:cdr="http://schemas.openxmlformats.org/drawingml/2006/chartDrawing">
    <cdr:from>
      <cdr:x>0.02035</cdr:x>
      <cdr:y>0.69465</cdr:y>
    </cdr:from>
    <cdr:to>
      <cdr:x>0.16278</cdr:x>
      <cdr:y>0.84419</cdr:y>
    </cdr:to>
    <cdr:sp macro="" textlink="">
      <cdr:nvSpPr>
        <cdr:cNvPr id="4" name="TextBox 3"/>
        <cdr:cNvSpPr txBox="1"/>
      </cdr:nvSpPr>
      <cdr:spPr>
        <a:xfrm xmlns:a="http://schemas.openxmlformats.org/drawingml/2006/main">
          <a:off x="152400" y="3185886"/>
          <a:ext cx="10668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smtClean="0">
              <a:solidFill>
                <a:srgbClr val="002060"/>
              </a:solidFill>
              <a:latin typeface="Times New Roman" pitchFamily="18" charset="0"/>
              <a:cs typeface="Times New Roman" pitchFamily="18" charset="0"/>
            </a:rPr>
            <a:t>1946</a:t>
          </a:r>
          <a:endParaRPr lang="en-US" sz="2800" b="1" dirty="0">
            <a:solidFill>
              <a:srgbClr val="002060"/>
            </a:solidFill>
            <a:latin typeface="Times New Roman" pitchFamily="18" charset="0"/>
            <a:cs typeface="Times New Roman"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0.58177</cdr:x>
      <cdr:y>0.41815</cdr:y>
    </cdr:from>
    <cdr:to>
      <cdr:x>0.68177</cdr:x>
      <cdr:y>0.48944</cdr:y>
    </cdr:to>
    <cdr:sp macro="" textlink="">
      <cdr:nvSpPr>
        <cdr:cNvPr id="2" name="TextBox 1"/>
        <cdr:cNvSpPr txBox="1"/>
      </cdr:nvSpPr>
      <cdr:spPr>
        <a:xfrm xmlns:a="http://schemas.openxmlformats.org/drawingml/2006/main">
          <a:off x="4876384" y="2112561"/>
          <a:ext cx="838200" cy="3602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2200" dirty="0" smtClean="0">
              <a:solidFill>
                <a:schemeClr val="bg1"/>
              </a:solidFill>
              <a:latin typeface="Times New Roman" pitchFamily="18" charset="0"/>
              <a:cs typeface="Times New Roman" pitchFamily="18" charset="0"/>
            </a:rPr>
            <a:t>34%</a:t>
          </a:r>
          <a:endParaRPr lang="es-ES" sz="2200" dirty="0">
            <a:solidFill>
              <a:schemeClr val="bg1"/>
            </a:solidFill>
            <a:latin typeface="Times New Roman" pitchFamily="18" charset="0"/>
            <a:cs typeface="Times New Roman" pitchFamily="18" charset="0"/>
          </a:endParaRPr>
        </a:p>
      </cdr:txBody>
    </cdr:sp>
  </cdr:relSizeAnchor>
  <cdr:relSizeAnchor xmlns:cdr="http://schemas.openxmlformats.org/drawingml/2006/chartDrawing">
    <cdr:from>
      <cdr:x>0.21056</cdr:x>
      <cdr:y>0.18008</cdr:y>
    </cdr:from>
    <cdr:to>
      <cdr:x>0.31056</cdr:x>
      <cdr:y>0.25137</cdr:y>
    </cdr:to>
    <cdr:sp macro="" textlink="">
      <cdr:nvSpPr>
        <cdr:cNvPr id="3" name="TextBox 1"/>
        <cdr:cNvSpPr txBox="1"/>
      </cdr:nvSpPr>
      <cdr:spPr>
        <a:xfrm xmlns:a="http://schemas.openxmlformats.org/drawingml/2006/main">
          <a:off x="1764884" y="909780"/>
          <a:ext cx="838200" cy="3602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2200" dirty="0" smtClean="0">
              <a:solidFill>
                <a:schemeClr val="bg1"/>
              </a:solidFill>
              <a:latin typeface="Times New Roman" pitchFamily="18" charset="0"/>
              <a:cs typeface="Times New Roman" pitchFamily="18" charset="0"/>
            </a:rPr>
            <a:t>55%</a:t>
          </a:r>
          <a:endParaRPr lang="es-ES" sz="2200" dirty="0">
            <a:solidFill>
              <a:schemeClr val="bg1"/>
            </a:solidFill>
            <a:latin typeface="Times New Roman" pitchFamily="18" charset="0"/>
            <a:cs typeface="Times New Roman" pitchFamily="18" charset="0"/>
          </a:endParaRPr>
        </a:p>
      </cdr:txBody>
    </cdr:sp>
  </cdr:relSizeAnchor>
  <cdr:relSizeAnchor xmlns:cdr="http://schemas.openxmlformats.org/drawingml/2006/chartDrawing">
    <cdr:from>
      <cdr:x>0.39995</cdr:x>
      <cdr:y>0.31786</cdr:y>
    </cdr:from>
    <cdr:to>
      <cdr:x>0.49995</cdr:x>
      <cdr:y>0.38916</cdr:y>
    </cdr:to>
    <cdr:sp macro="" textlink="">
      <cdr:nvSpPr>
        <cdr:cNvPr id="4" name="TextBox 1"/>
        <cdr:cNvSpPr txBox="1"/>
      </cdr:nvSpPr>
      <cdr:spPr>
        <a:xfrm xmlns:a="http://schemas.openxmlformats.org/drawingml/2006/main">
          <a:off x="3352384" y="1605899"/>
          <a:ext cx="838200" cy="3602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2200" dirty="0" smtClean="0">
              <a:solidFill>
                <a:schemeClr val="bg1"/>
              </a:solidFill>
              <a:latin typeface="Times New Roman" pitchFamily="18" charset="0"/>
              <a:cs typeface="Times New Roman" pitchFamily="18" charset="0"/>
            </a:rPr>
            <a:t>41%</a:t>
          </a:r>
          <a:endParaRPr lang="es-ES" sz="2200" dirty="0">
            <a:solidFill>
              <a:schemeClr val="bg1"/>
            </a:solidFill>
            <a:latin typeface="Times New Roman" pitchFamily="18" charset="0"/>
            <a:cs typeface="Times New Roman"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7CBED3-A150-4C44-9FBB-2A3F6BAB0AF2}" type="datetimeFigureOut">
              <a:rPr lang="en-US" smtClean="0"/>
              <a:t>6/25/2015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33C8C1-F4E2-4401-9DDD-4F30DD2275E3}" type="slidenum">
              <a:rPr lang="en-US" smtClean="0"/>
              <a:t>‹#›</a:t>
            </a:fld>
            <a:endParaRPr lang="en-US"/>
          </a:p>
        </p:txBody>
      </p:sp>
    </p:spTree>
    <p:extLst>
      <p:ext uri="{BB962C8B-B14F-4D97-AF65-F5344CB8AC3E}">
        <p14:creationId xmlns:p14="http://schemas.microsoft.com/office/powerpoint/2010/main" val="1404886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2FB051-927C-4D03-BB3D-CBF0E4169AE2}" type="datetimeFigureOut">
              <a:rPr lang="en-US" smtClean="0"/>
              <a:t>6/25/2015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0282F7-2AB3-4F18-8030-15CB73B1228A}" type="slidenum">
              <a:rPr lang="en-US" smtClean="0"/>
              <a:t>‹#›</a:t>
            </a:fld>
            <a:endParaRPr lang="en-US"/>
          </a:p>
        </p:txBody>
      </p:sp>
    </p:spTree>
    <p:extLst>
      <p:ext uri="{BB962C8B-B14F-4D97-AF65-F5344CB8AC3E}">
        <p14:creationId xmlns:p14="http://schemas.microsoft.com/office/powerpoint/2010/main" val="4224942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DBB2BE6D-CD84-49CA-BB2D-917FB312BAFC}" type="slidenum">
              <a:rPr lang="en-US" smtClean="0"/>
              <a:t>1</a:t>
            </a:fld>
            <a:endParaRPr lang="en-US" dirty="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z="1300" dirty="0"/>
          </a:p>
        </p:txBody>
      </p:sp>
    </p:spTree>
    <p:extLst>
      <p:ext uri="{BB962C8B-B14F-4D97-AF65-F5344CB8AC3E}">
        <p14:creationId xmlns:p14="http://schemas.microsoft.com/office/powerpoint/2010/main" val="3426433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1B8C65CE-17F0-4AEA-A2B9-D69603B41B6F}" type="slidenum">
              <a:rPr lang="en-US" smtClean="0"/>
              <a:pPr/>
              <a:t>10</a:t>
            </a:fld>
            <a:endParaRPr lang="en-US" dirty="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226090" y="4342458"/>
            <a:ext cx="5487343" cy="4117630"/>
          </a:xfrm>
          <a:noFill/>
          <a:ln/>
        </p:spPr>
        <p:txBody>
          <a:bodyPr/>
          <a:lstStyle/>
          <a:p>
            <a:pPr lvl="2" eaLnBrk="1" hangingPunct="1">
              <a:buFont typeface="Marlett" pitchFamily="2" charset="2"/>
              <a:buNone/>
            </a:pPr>
            <a:r>
              <a:rPr lang="en-US" sz="1300" dirty="0"/>
              <a:t>This slide provides a comparative chart of life expectancy. </a:t>
            </a:r>
          </a:p>
        </p:txBody>
      </p:sp>
    </p:spTree>
    <p:extLst>
      <p:ext uri="{BB962C8B-B14F-4D97-AF65-F5344CB8AC3E}">
        <p14:creationId xmlns:p14="http://schemas.microsoft.com/office/powerpoint/2010/main" val="2967695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09E78684-CB7D-491E-92EC-13610A8767A0}" type="slidenum">
              <a:rPr lang="en-US" smtClean="0"/>
              <a:pPr/>
              <a:t>11</a:t>
            </a:fld>
            <a:endParaRPr lang="en-US" dirty="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1147712" y="4342458"/>
            <a:ext cx="4565720" cy="4117630"/>
          </a:xfrm>
          <a:noFill/>
          <a:ln/>
        </p:spPr>
        <p:txBody>
          <a:bodyPr/>
          <a:lstStyle/>
          <a:p>
            <a:pPr eaLnBrk="1" hangingPunct="1"/>
            <a:r>
              <a:rPr lang="en-US" sz="1300" dirty="0"/>
              <a:t>In 2033, only about 75% of benefits could be paid if no changes are made.</a:t>
            </a:r>
          </a:p>
        </p:txBody>
      </p:sp>
    </p:spTree>
    <p:extLst>
      <p:ext uri="{BB962C8B-B14F-4D97-AF65-F5344CB8AC3E}">
        <p14:creationId xmlns:p14="http://schemas.microsoft.com/office/powerpoint/2010/main" val="1586094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C5875591-7534-4D0A-87C9-0821DF1137B7}" type="slidenum">
              <a:rPr lang="en-US" smtClean="0"/>
              <a:pPr/>
              <a:t>12</a:t>
            </a:fld>
            <a:endParaRPr lang="en-US"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284182" y="4342458"/>
            <a:ext cx="5485772" cy="4117630"/>
          </a:xfrm>
          <a:noFill/>
          <a:ln/>
        </p:spPr>
        <p:txBody>
          <a:bodyPr/>
          <a:lstStyle/>
          <a:p>
            <a:pPr lvl="2" eaLnBrk="1" hangingPunct="1">
              <a:spcBef>
                <a:spcPct val="50000"/>
              </a:spcBef>
              <a:buFont typeface="Symbol" pitchFamily="18" charset="2"/>
              <a:buNone/>
            </a:pPr>
            <a:r>
              <a:rPr lang="en-US" sz="1300" dirty="0"/>
              <a:t>Another economic factor that can affect Social Security is the rate of inflation. Social Security will probably be the only source of your retirement income that is tied directly to the Consumer Price Index. This is important information for your pre-retirement planning.</a:t>
            </a:r>
          </a:p>
        </p:txBody>
      </p:sp>
    </p:spTree>
    <p:extLst>
      <p:ext uri="{BB962C8B-B14F-4D97-AF65-F5344CB8AC3E}">
        <p14:creationId xmlns:p14="http://schemas.microsoft.com/office/powerpoint/2010/main" val="3420077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543C31B6-3993-4EF0-9930-233898B3F916}" type="slidenum">
              <a:rPr lang="en-US" smtClean="0"/>
              <a:pPr/>
              <a:t>13</a:t>
            </a:fld>
            <a:endParaRPr lang="en-US" dirty="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spcBef>
                <a:spcPct val="50000"/>
              </a:spcBef>
            </a:pPr>
            <a:r>
              <a:rPr lang="en-US" sz="1300" dirty="0"/>
              <a:t>This slide is an example of how Social Security benefits being directly tied to the Consumer Price Index (CPI) offers incredible long-term protection. (This slide provides the “givens” for use with the next slide.)</a:t>
            </a:r>
          </a:p>
          <a:p>
            <a:pPr eaLnBrk="1" hangingPunct="1">
              <a:spcBef>
                <a:spcPct val="50000"/>
              </a:spcBef>
            </a:pPr>
            <a:r>
              <a:rPr lang="en-US" sz="1300" dirty="0"/>
              <a:t>Percentages refer to percentage of combined retirement income.</a:t>
            </a:r>
          </a:p>
          <a:p>
            <a:pPr eaLnBrk="1" hangingPunct="1">
              <a:spcBef>
                <a:spcPct val="50000"/>
              </a:spcBef>
            </a:pPr>
            <a:r>
              <a:rPr lang="en-US" sz="1300" dirty="0"/>
              <a:t>This assumes an annual inflation rate of 3% per year, as measured by the CPI.</a:t>
            </a:r>
          </a:p>
        </p:txBody>
      </p:sp>
    </p:spTree>
    <p:extLst>
      <p:ext uri="{BB962C8B-B14F-4D97-AF65-F5344CB8AC3E}">
        <p14:creationId xmlns:p14="http://schemas.microsoft.com/office/powerpoint/2010/main" val="2788515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pPr>
              <a:defRPr/>
            </a:pPr>
            <a:fld id="{C09FF06F-A4AB-4568-908E-312721F9CB5F}" type="slidenum">
              <a:rPr lang="en-US" smtClean="0"/>
              <a:pPr>
                <a:defRPr/>
              </a:pPr>
              <a:t>14</a:t>
            </a:fld>
            <a:endParaRPr lang="en-US" dirty="0"/>
          </a:p>
        </p:txBody>
      </p:sp>
    </p:spTree>
    <p:extLst>
      <p:ext uri="{BB962C8B-B14F-4D97-AF65-F5344CB8AC3E}">
        <p14:creationId xmlns:p14="http://schemas.microsoft.com/office/powerpoint/2010/main" val="1776702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6DDFA415-A2A6-40C6-9F10-6588A430B20B}" type="slidenum">
              <a:rPr lang="en-US" smtClean="0"/>
              <a:pPr/>
              <a:t>15</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281041" y="4342458"/>
            <a:ext cx="5487342" cy="4117630"/>
          </a:xfrm>
          <a:noFill/>
          <a:ln/>
        </p:spPr>
        <p:txBody>
          <a:bodyPr/>
          <a:lstStyle/>
          <a:p>
            <a:pPr lvl="2" eaLnBrk="1" hangingPunct="1">
              <a:spcBef>
                <a:spcPct val="50000"/>
              </a:spcBef>
              <a:buFont typeface="Wingdings" pitchFamily="2" charset="2"/>
              <a:buNone/>
            </a:pPr>
            <a:endParaRPr lang="en-US" sz="1300" dirty="0"/>
          </a:p>
        </p:txBody>
      </p:sp>
    </p:spTree>
    <p:extLst>
      <p:ext uri="{BB962C8B-B14F-4D97-AF65-F5344CB8AC3E}">
        <p14:creationId xmlns:p14="http://schemas.microsoft.com/office/powerpoint/2010/main" val="3087602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FCB1F51A-B322-4ACD-B9EC-FE25E30B86CB}" type="slidenum">
              <a:rPr lang="en-US" smtClean="0"/>
              <a:pPr/>
              <a:t>16</a:t>
            </a:fld>
            <a:endParaRPr lang="en-US" dirty="0" smtClean="0"/>
          </a:p>
        </p:txBody>
      </p:sp>
      <p:sp>
        <p:nvSpPr>
          <p:cNvPr id="188419"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sz="1300" dirty="0"/>
          </a:p>
        </p:txBody>
      </p:sp>
    </p:spTree>
    <p:extLst>
      <p:ext uri="{BB962C8B-B14F-4D97-AF65-F5344CB8AC3E}">
        <p14:creationId xmlns:p14="http://schemas.microsoft.com/office/powerpoint/2010/main" val="1960387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B70A3980-DB73-49D0-8775-AB3F7000B026}" type="slidenum">
              <a:rPr lang="en-US" smtClean="0"/>
              <a:pPr/>
              <a:t>17</a:t>
            </a:fld>
            <a:endParaRPr lang="en-US" dirty="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z="1300" dirty="0"/>
          </a:p>
        </p:txBody>
      </p:sp>
    </p:spTree>
    <p:extLst>
      <p:ext uri="{BB962C8B-B14F-4D97-AF65-F5344CB8AC3E}">
        <p14:creationId xmlns:p14="http://schemas.microsoft.com/office/powerpoint/2010/main" val="3543468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DCA8A571-C726-4EB8-B9C2-88D83722294A}" type="slidenum">
              <a:rPr lang="en-US" smtClean="0"/>
              <a:pPr/>
              <a:t>18</a:t>
            </a:fld>
            <a:endParaRPr lang="en-US" dirty="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US" sz="1300" dirty="0"/>
              <a:t>The reduction for early retirement is:</a:t>
            </a:r>
          </a:p>
          <a:p>
            <a:pPr eaLnBrk="1" hangingPunct="1">
              <a:buFontTx/>
              <a:buChar char="•"/>
            </a:pPr>
            <a:r>
              <a:rPr lang="en-US" sz="1300" dirty="0"/>
              <a:t> 20% if you were born before 1938</a:t>
            </a:r>
          </a:p>
          <a:p>
            <a:pPr eaLnBrk="1" hangingPunct="1">
              <a:buFontTx/>
              <a:buChar char="•"/>
            </a:pPr>
            <a:r>
              <a:rPr lang="en-US" sz="1300" dirty="0"/>
              <a:t> 25% if you were born between 1943 and 1954</a:t>
            </a:r>
          </a:p>
          <a:p>
            <a:pPr eaLnBrk="1" hangingPunct="1">
              <a:buFontTx/>
              <a:buChar char="•"/>
            </a:pPr>
            <a:r>
              <a:rPr lang="en-US" sz="1300" dirty="0"/>
              <a:t> 30% if you were born 1960 or later </a:t>
            </a:r>
          </a:p>
        </p:txBody>
      </p:sp>
    </p:spTree>
    <p:extLst>
      <p:ext uri="{BB962C8B-B14F-4D97-AF65-F5344CB8AC3E}">
        <p14:creationId xmlns:p14="http://schemas.microsoft.com/office/powerpoint/2010/main" val="1299775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1D19EE9E-6483-4218-94AB-5E87B4EA259F}" type="slidenum">
              <a:rPr lang="en-US" smtClean="0"/>
              <a:pPr/>
              <a:t>19</a:t>
            </a:fld>
            <a:endParaRPr lang="en-US" dirty="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353263" y="4342458"/>
            <a:ext cx="5487342" cy="4117630"/>
          </a:xfrm>
          <a:noFill/>
          <a:ln/>
        </p:spPr>
        <p:txBody>
          <a:bodyPr/>
          <a:lstStyle/>
          <a:p>
            <a:pPr lvl="2" eaLnBrk="1" hangingPunct="1">
              <a:spcBef>
                <a:spcPct val="50000"/>
              </a:spcBef>
            </a:pPr>
            <a:r>
              <a:rPr lang="en-US" sz="1300" dirty="0"/>
              <a:t>The worker and his or her spouse must be married for one year (continuously) immediately before the day on which the application is filed. </a:t>
            </a:r>
            <a:endParaRPr lang="en-US" sz="1100" dirty="0"/>
          </a:p>
          <a:p>
            <a:pPr lvl="2" eaLnBrk="1" hangingPunct="1">
              <a:spcBef>
                <a:spcPct val="50000"/>
              </a:spcBef>
            </a:pPr>
            <a:r>
              <a:rPr lang="en-US" sz="1100" dirty="0"/>
              <a:t>(</a:t>
            </a:r>
            <a:r>
              <a:rPr lang="en-US" sz="1100" b="1" dirty="0"/>
              <a:t>Note: </a:t>
            </a:r>
            <a:r>
              <a:rPr lang="en-US" sz="1100" dirty="0"/>
              <a:t>The one-year requirement can be waived if the spouse is the natural mother or father of the worker’s biological child or if the spouse was entitled or potentially entitled to certain auxiliary or survivor’s benefits in the month before the month of marriage to the worker.) </a:t>
            </a:r>
          </a:p>
          <a:p>
            <a:pPr lvl="2" eaLnBrk="1" hangingPunct="1">
              <a:spcBef>
                <a:spcPct val="50000"/>
              </a:spcBef>
            </a:pPr>
            <a:r>
              <a:rPr lang="en-US" sz="1300" dirty="0"/>
              <a:t>If a spouse is caring for a child under age 16 of the worker, the spouse could qualify regardless of age. When the youngest child turns 16, the spouse’s benefit will stop, even though the child’s benefit will continue. However, if the child is disabled, the spouse’s benefits will continue as long as the child is under his or her care.  </a:t>
            </a:r>
          </a:p>
        </p:txBody>
      </p:sp>
    </p:spTree>
    <p:extLst>
      <p:ext uri="{BB962C8B-B14F-4D97-AF65-F5344CB8AC3E}">
        <p14:creationId xmlns:p14="http://schemas.microsoft.com/office/powerpoint/2010/main" val="2599004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530B52C-C7BA-48BD-915C-AA8811C46036}" type="slidenum">
              <a:rPr lang="en-US" smtClean="0"/>
              <a:pPr/>
              <a:t>2</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33460" y="4200959"/>
            <a:ext cx="5820193" cy="4803116"/>
          </a:xfrm>
          <a:noFill/>
          <a:ln/>
        </p:spPr>
        <p:txBody>
          <a:bodyPr/>
          <a:lstStyle/>
          <a:p>
            <a:pPr lvl="2" eaLnBrk="1" hangingPunct="1">
              <a:spcBef>
                <a:spcPct val="50000"/>
              </a:spcBef>
            </a:pPr>
            <a:r>
              <a:rPr lang="en-US" sz="1300" dirty="0"/>
              <a:t>Social Security legislation was passed in 1935. At that time, the program was solely a retirement program. The basic tenets of this social insurance program have been to provide:</a:t>
            </a:r>
          </a:p>
          <a:p>
            <a:pPr lvl="3" eaLnBrk="1" hangingPunct="1">
              <a:spcBef>
                <a:spcPct val="50000"/>
              </a:spcBef>
            </a:pPr>
            <a:r>
              <a:rPr lang="en-US" sz="1300" dirty="0"/>
              <a:t>Individual Equity – You earn the benefits you receive. The more you earn, the higher your benefit will be.</a:t>
            </a:r>
          </a:p>
          <a:p>
            <a:pPr lvl="3" eaLnBrk="1" hangingPunct="1">
              <a:spcBef>
                <a:spcPct val="50000"/>
              </a:spcBef>
            </a:pPr>
            <a:r>
              <a:rPr lang="en-US" sz="1300" dirty="0"/>
              <a:t>Social Adequacy – Social Security provides a financial foundation which protects all workers.</a:t>
            </a:r>
          </a:p>
          <a:p>
            <a:pPr lvl="2" eaLnBrk="1" hangingPunct="1">
              <a:spcBef>
                <a:spcPct val="50000"/>
              </a:spcBef>
            </a:pPr>
            <a:r>
              <a:rPr lang="en-US" sz="1300" dirty="0"/>
              <a:t>In 1939, a year before Social Security began paying monthly retirement benefits, the social safety net expanded with the Survivors Insurance program. Again during difficult economic times, the vulnerability of widows and children became even more apparent.</a:t>
            </a:r>
          </a:p>
          <a:p>
            <a:pPr lvl="2" eaLnBrk="1" hangingPunct="1">
              <a:spcBef>
                <a:spcPct val="50000"/>
              </a:spcBef>
            </a:pPr>
            <a:r>
              <a:rPr lang="en-US" sz="1300" dirty="0"/>
              <a:t>In 1956, the Social Security Disability Insurance Program became law. Then, as now, for most workers in America, Social Security is the only comprehensive disability insurance policy they have. </a:t>
            </a:r>
          </a:p>
        </p:txBody>
      </p:sp>
    </p:spTree>
    <p:extLst>
      <p:ext uri="{BB962C8B-B14F-4D97-AF65-F5344CB8AC3E}">
        <p14:creationId xmlns:p14="http://schemas.microsoft.com/office/powerpoint/2010/main" val="1267593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799161CD-F9AD-4CCD-BE50-F4C06B1EC061}" type="slidenum">
              <a:rPr lang="en-US" smtClean="0"/>
              <a:pPr/>
              <a:t>20</a:t>
            </a:fld>
            <a:endParaRPr lang="en-US" dirty="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353263" y="4342458"/>
            <a:ext cx="5487342" cy="4117630"/>
          </a:xfrm>
          <a:noFill/>
          <a:ln/>
        </p:spPr>
        <p:txBody>
          <a:bodyPr/>
          <a:lstStyle/>
          <a:p>
            <a:pPr lvl="2" eaLnBrk="1" hangingPunct="1">
              <a:spcBef>
                <a:spcPct val="50000"/>
              </a:spcBef>
            </a:pPr>
            <a:r>
              <a:rPr lang="en-US" sz="1300" dirty="0"/>
              <a:t>Your divorced spouse can get benefits on your Social Security record if the marriage lasted at least 10 years. Your divorced spouse must be 62 or older and unmarried. </a:t>
            </a:r>
            <a:br>
              <a:rPr lang="en-US" sz="1300" dirty="0"/>
            </a:br>
            <a:r>
              <a:rPr lang="en-US" sz="1300" dirty="0"/>
              <a:t/>
            </a:r>
            <a:br>
              <a:rPr lang="en-US" sz="1300" dirty="0"/>
            </a:br>
            <a:r>
              <a:rPr lang="en-US" sz="1300" dirty="0"/>
              <a:t>Also, if you and your ex-spouse have been divorced for at least two years and you and your ex-spouse are at least 62, he or she can get benefits even if you are not retired. Your current spouse cannot receive spouse’s benefits until you file for retirement benefits. </a:t>
            </a:r>
          </a:p>
          <a:p>
            <a:pPr lvl="2" eaLnBrk="1" hangingPunct="1">
              <a:spcBef>
                <a:spcPct val="50000"/>
              </a:spcBef>
            </a:pPr>
            <a:r>
              <a:rPr lang="en-US" sz="1300" dirty="0"/>
              <a:t>The amount of benefits your divorced spouse gets has no effect on the amount of benefits you or your current spouse can get.</a:t>
            </a:r>
          </a:p>
        </p:txBody>
      </p:sp>
    </p:spTree>
    <p:extLst>
      <p:ext uri="{BB962C8B-B14F-4D97-AF65-F5344CB8AC3E}">
        <p14:creationId xmlns:p14="http://schemas.microsoft.com/office/powerpoint/2010/main" val="514033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9FDC2225-BCAF-4200-B3C3-25B4960BA9FF}" type="slidenum">
              <a:rPr lang="en-US" smtClean="0"/>
              <a:pPr/>
              <a:t>21</a:t>
            </a:fld>
            <a:endParaRPr lang="en-US" dirty="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205684" y="4270140"/>
            <a:ext cx="6232311" cy="4414779"/>
          </a:xfrm>
          <a:noFill/>
          <a:ln/>
        </p:spPr>
        <p:txBody>
          <a:bodyPr/>
          <a:lstStyle/>
          <a:p>
            <a:r>
              <a:rPr lang="en-US" dirty="0"/>
              <a:t>A spouse who has not worked or who has low earnings can be entitled to as much as one-half of the retired worker’s full benefit. If you are eligible for both your own retirement benefits and for benefits as a spouse, we always pay your own benefits first. If your benefits as a spouse are higher than your retirement benefits, you will get a combination of benefits equaling the higher spouse benefit. If spouses want to get Social Security retirement benefits before they reach full retirement age, the amount of the benefit is reduced. The amount of reduction depends on when the person reaches full retirement age.</a:t>
            </a:r>
          </a:p>
          <a:p>
            <a:r>
              <a:rPr lang="en-US" dirty="0"/>
              <a:t>For example: </a:t>
            </a:r>
          </a:p>
          <a:p>
            <a:pPr>
              <a:buFontTx/>
              <a:buChar char="•"/>
            </a:pPr>
            <a:r>
              <a:rPr lang="en-US" dirty="0"/>
              <a:t> If full retirement age is 65, a spouse can get 37.5 percent of the worker’s unreduced</a:t>
            </a:r>
            <a:br>
              <a:rPr lang="en-US" dirty="0"/>
            </a:br>
            <a:r>
              <a:rPr lang="en-US" dirty="0"/>
              <a:t>  benefit at age 62;</a:t>
            </a:r>
          </a:p>
          <a:p>
            <a:pPr>
              <a:buFontTx/>
              <a:buChar char="•"/>
            </a:pPr>
            <a:r>
              <a:rPr lang="en-US" dirty="0"/>
              <a:t> If full retirement age is 66, a spouse can get 35 percent of the worker’s unreduced</a:t>
            </a:r>
            <a:br>
              <a:rPr lang="en-US" dirty="0"/>
            </a:br>
            <a:r>
              <a:rPr lang="en-US" dirty="0"/>
              <a:t>  benefit at age 62;</a:t>
            </a:r>
          </a:p>
          <a:p>
            <a:pPr>
              <a:buFontTx/>
              <a:buChar char="•"/>
            </a:pPr>
            <a:r>
              <a:rPr lang="en-US" dirty="0"/>
              <a:t> If full retirement age is 67, a spouse can get 32.5 percent of the worker’s unreduced</a:t>
            </a:r>
            <a:br>
              <a:rPr lang="en-US" dirty="0"/>
            </a:br>
            <a:r>
              <a:rPr lang="en-US" dirty="0"/>
              <a:t>  benefit at age 62.</a:t>
            </a:r>
          </a:p>
          <a:p>
            <a:r>
              <a:rPr lang="en-US" dirty="0"/>
              <a:t>The amount of the benefit increases at later ages up to the maximum of 50 percent at full retirement age. If full retirement age is other than those shown in our example, the amount of the benefit will fall between 32.5 percent and 37.5 percent at age 62. </a:t>
            </a:r>
          </a:p>
          <a:p>
            <a:pPr marL="0" lvl="2"/>
            <a:r>
              <a:rPr lang="en-US" dirty="0"/>
              <a:t>However, if a spouse is caring for a child under age 16 or disabled, who gets Social Security benefits on the worker’s record, the spouse gets full benefits, regardless </a:t>
            </a:r>
            <a:br>
              <a:rPr lang="en-US" dirty="0"/>
            </a:br>
            <a:r>
              <a:rPr lang="en-US" dirty="0"/>
              <a:t>of age. </a:t>
            </a:r>
          </a:p>
          <a:p>
            <a:endParaRPr lang="en-US" dirty="0"/>
          </a:p>
        </p:txBody>
      </p:sp>
    </p:spTree>
    <p:extLst>
      <p:ext uri="{BB962C8B-B14F-4D97-AF65-F5344CB8AC3E}">
        <p14:creationId xmlns:p14="http://schemas.microsoft.com/office/powerpoint/2010/main" val="974114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2CE5743-3A04-4968-BD6F-7468E6E759DD}" type="slidenum">
              <a:rPr lang="en-US" smtClean="0"/>
              <a:pPr/>
              <a:t>22</a:t>
            </a:fld>
            <a:endParaRPr lang="en-US" dirty="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205684" y="4597157"/>
            <a:ext cx="5893986" cy="4116058"/>
          </a:xfrm>
          <a:noFill/>
          <a:ln/>
        </p:spPr>
        <p:txBody>
          <a:bodyPr/>
          <a:lstStyle/>
          <a:p>
            <a:pPr lvl="2" eaLnBrk="1" hangingPunct="1">
              <a:spcBef>
                <a:spcPct val="50000"/>
              </a:spcBef>
              <a:buFont typeface="Marlett" pitchFamily="2" charset="2"/>
              <a:buNone/>
            </a:pPr>
            <a:r>
              <a:rPr lang="en-US" sz="1300" dirty="0"/>
              <a:t>The increase in full retirement age was the result of the 1983 Amendments. Full retirement age increases apply to all Retirement Benefits and to Survivors Benefits. Although, we at Social Security have always used the term “full” retirement age, you may find that some people now refer to “full retirement age” as “Normal Retirement Age”.</a:t>
            </a:r>
          </a:p>
          <a:p>
            <a:pPr lvl="2" eaLnBrk="1" hangingPunct="1">
              <a:spcBef>
                <a:spcPct val="50000"/>
              </a:spcBef>
            </a:pPr>
            <a:r>
              <a:rPr lang="en-US" sz="1300" dirty="0"/>
              <a:t>Regardless of your full retirement age, reduced benefits can still be paid as early as age 62.</a:t>
            </a:r>
          </a:p>
          <a:p>
            <a:pPr lvl="2" eaLnBrk="1" hangingPunct="1">
              <a:spcBef>
                <a:spcPct val="50000"/>
              </a:spcBef>
              <a:buFont typeface="Marlett" pitchFamily="2" charset="2"/>
              <a:buNone/>
            </a:pPr>
            <a:r>
              <a:rPr lang="en-US" sz="1300" dirty="0"/>
              <a:t>In addition, the Medicare eligibility age of 65 has not changed. You should apply for Medicare 3 months before your 65</a:t>
            </a:r>
            <a:r>
              <a:rPr lang="en-US" sz="1300" baseline="30000" dirty="0"/>
              <a:t>th</a:t>
            </a:r>
            <a:r>
              <a:rPr lang="en-US" sz="1300" dirty="0"/>
              <a:t> birthday, even when you plan to apply for your retirement or spouse’s benefits later. </a:t>
            </a:r>
          </a:p>
        </p:txBody>
      </p:sp>
    </p:spTree>
    <p:extLst>
      <p:ext uri="{BB962C8B-B14F-4D97-AF65-F5344CB8AC3E}">
        <p14:creationId xmlns:p14="http://schemas.microsoft.com/office/powerpoint/2010/main" val="3254884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D7123E90-48BD-42A2-8DCC-0483159F0C20}" type="slidenum">
              <a:rPr lang="en-US" smtClean="0"/>
              <a:pPr/>
              <a:t>23</a:t>
            </a:fld>
            <a:endParaRPr lang="en-US"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420006" y="4270136"/>
            <a:ext cx="5753450" cy="4117630"/>
          </a:xfrm>
          <a:noFill/>
          <a:ln/>
        </p:spPr>
        <p:txBody>
          <a:bodyPr/>
          <a:lstStyle/>
          <a:p>
            <a:pPr lvl="2" eaLnBrk="1" hangingPunct="1">
              <a:spcBef>
                <a:spcPct val="50000"/>
              </a:spcBef>
              <a:buFont typeface="Marlett" pitchFamily="2" charset="2"/>
              <a:buNone/>
            </a:pPr>
            <a:r>
              <a:rPr lang="en-US" sz="1300" dirty="0"/>
              <a:t>This slide provides an overview of the first step that we use in computing a benefit. We are looking for the highest 35 years during a worker's lifetime of earnings, regardless of when earned. </a:t>
            </a:r>
          </a:p>
          <a:p>
            <a:pPr lvl="2" eaLnBrk="1" hangingPunct="1">
              <a:spcBef>
                <a:spcPct val="50000"/>
              </a:spcBef>
              <a:buFont typeface="Marlett" pitchFamily="2" charset="2"/>
              <a:buNone/>
            </a:pPr>
            <a:r>
              <a:rPr lang="en-US" sz="1300" dirty="0"/>
              <a:t>This formula also makes clear how a worker who qualifies for a retirement benefit with just 10 years of work would have a low benefit payment. Since we are looking for his or her highest 35 years, in this example, we would be adding in 25 zero years. Needless to say, this worker would be receiving a lower benefit. There is, however, no such thing as a minimum benefit.</a:t>
            </a:r>
          </a:p>
        </p:txBody>
      </p:sp>
    </p:spTree>
    <p:extLst>
      <p:ext uri="{BB962C8B-B14F-4D97-AF65-F5344CB8AC3E}">
        <p14:creationId xmlns:p14="http://schemas.microsoft.com/office/powerpoint/2010/main" val="1518013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B6898BC5-AD4A-40C3-A616-F875FCE69157}" type="slidenum">
              <a:rPr lang="en-US" smtClean="0"/>
              <a:pPr/>
              <a:t>24</a:t>
            </a:fld>
            <a:endParaRPr lang="en-US" dirty="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1147712" y="4342458"/>
            <a:ext cx="4565720" cy="4117630"/>
          </a:xfrm>
          <a:noFill/>
          <a:ln/>
        </p:spPr>
        <p:txBody>
          <a:bodyPr/>
          <a:lstStyle/>
          <a:p>
            <a:pPr eaLnBrk="1" hangingPunct="1">
              <a:spcBef>
                <a:spcPct val="0"/>
              </a:spcBef>
            </a:pPr>
            <a:r>
              <a:rPr lang="en-US" sz="1300" dirty="0">
                <a:solidFill>
                  <a:schemeClr val="tx2"/>
                </a:solidFill>
              </a:rPr>
              <a:t>You can get estimates of your future Social Security </a:t>
            </a:r>
            <a:br>
              <a:rPr lang="en-US" sz="1300" dirty="0">
                <a:solidFill>
                  <a:schemeClr val="tx2"/>
                </a:solidFill>
              </a:rPr>
            </a:br>
            <a:r>
              <a:rPr lang="en-US" sz="1300" dirty="0">
                <a:solidFill>
                  <a:schemeClr val="tx2"/>
                </a:solidFill>
              </a:rPr>
              <a:t>retirement benefits using our online Retirement Estimator.  </a:t>
            </a:r>
          </a:p>
          <a:p>
            <a:pPr eaLnBrk="1" hangingPunct="1"/>
            <a:r>
              <a:rPr lang="en-US" sz="1300" dirty="0">
                <a:solidFill>
                  <a:schemeClr val="tx2"/>
                </a:solidFill>
              </a:rPr>
              <a:t>You must enter certain ID information about yourself to use, such as your name, date of birth, Social Security number, place of birth and mother’s maiden name.  This service is drawing high favorability ratings from users.</a:t>
            </a:r>
          </a:p>
        </p:txBody>
      </p:sp>
    </p:spTree>
    <p:extLst>
      <p:ext uri="{BB962C8B-B14F-4D97-AF65-F5344CB8AC3E}">
        <p14:creationId xmlns:p14="http://schemas.microsoft.com/office/powerpoint/2010/main" val="2000676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F80A9F95-C563-4FDD-B408-CF676EE47585}" type="slidenum">
              <a:rPr lang="en-US" smtClean="0"/>
              <a:pPr/>
              <a:t>25</a:t>
            </a:fld>
            <a:endParaRPr lang="en-US" dirty="0"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spcBef>
                <a:spcPct val="50000"/>
              </a:spcBef>
            </a:pPr>
            <a:endParaRPr lang="en-US" sz="1300" dirty="0"/>
          </a:p>
        </p:txBody>
      </p:sp>
    </p:spTree>
    <p:extLst>
      <p:ext uri="{BB962C8B-B14F-4D97-AF65-F5344CB8AC3E}">
        <p14:creationId xmlns:p14="http://schemas.microsoft.com/office/powerpoint/2010/main" val="2322295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t"/>
            <a:r>
              <a:rPr lang="en-US" sz="1300" i="1" dirty="0">
                <a:solidFill>
                  <a:srgbClr val="FF0000"/>
                </a:solidFill>
                <a:latin typeface="Georgia" pitchFamily="18" charset="0"/>
              </a:rPr>
              <a:t>my</a:t>
            </a:r>
            <a:r>
              <a:rPr lang="en-US" sz="1300" dirty="0">
                <a:latin typeface="Georgia" pitchFamily="18" charset="0"/>
              </a:rPr>
              <a:t> </a:t>
            </a:r>
            <a:r>
              <a:rPr lang="en-US" sz="1300" dirty="0">
                <a:solidFill>
                  <a:srgbClr val="0070C0"/>
                </a:solidFill>
                <a:latin typeface="Georgia" pitchFamily="18" charset="0"/>
              </a:rPr>
              <a:t>Social Security </a:t>
            </a:r>
            <a:r>
              <a:rPr lang="en-US" sz="1300" dirty="0"/>
              <a:t>is a convenient way to access valuable, personal Social Security information, whether you’ve been working and paying Social Security taxes or are receiving Social Security benefits. And you can check your online account just about whenever you want at </a:t>
            </a:r>
            <a:r>
              <a:rPr lang="en-US" sz="1300" b="1" i="1" dirty="0"/>
              <a:t>socialsecurity.gov/</a:t>
            </a:r>
            <a:r>
              <a:rPr lang="en-US" sz="1300" b="1" i="1" dirty="0" err="1"/>
              <a:t>myaccount</a:t>
            </a:r>
            <a:r>
              <a:rPr lang="en-US" sz="1300" dirty="0"/>
              <a:t>.</a:t>
            </a:r>
          </a:p>
          <a:p>
            <a:pPr eaLnBrk="1" hangingPunct="1">
              <a:spcBef>
                <a:spcPct val="0"/>
              </a:spcBef>
            </a:pPr>
            <a:endParaRPr lang="en-US" dirty="0" smtClean="0">
              <a:latin typeface="Arial" pitchFamily="34" charset="0"/>
              <a:cs typeface="Arial" pitchFamily="34" charset="0"/>
            </a:endParaRPr>
          </a:p>
        </p:txBody>
      </p:sp>
      <p:sp>
        <p:nvSpPr>
          <p:cNvPr id="61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776" indent="-282608">
              <a:defRPr>
                <a:solidFill>
                  <a:schemeClr val="tx1"/>
                </a:solidFill>
                <a:latin typeface="Calibri" pitchFamily="34" charset="0"/>
              </a:defRPr>
            </a:lvl2pPr>
            <a:lvl3pPr marL="1130426" indent="-226086">
              <a:defRPr>
                <a:solidFill>
                  <a:schemeClr val="tx1"/>
                </a:solidFill>
                <a:latin typeface="Calibri" pitchFamily="34" charset="0"/>
              </a:defRPr>
            </a:lvl3pPr>
            <a:lvl4pPr marL="1582598" indent="-226086">
              <a:defRPr>
                <a:solidFill>
                  <a:schemeClr val="tx1"/>
                </a:solidFill>
                <a:latin typeface="Calibri" pitchFamily="34" charset="0"/>
              </a:defRPr>
            </a:lvl4pPr>
            <a:lvl5pPr marL="2034768" indent="-226086">
              <a:defRPr>
                <a:solidFill>
                  <a:schemeClr val="tx1"/>
                </a:solidFill>
                <a:latin typeface="Calibri" pitchFamily="34" charset="0"/>
              </a:defRPr>
            </a:lvl5pPr>
            <a:lvl6pPr marL="2486936" indent="-226086" fontAlgn="base">
              <a:spcBef>
                <a:spcPct val="0"/>
              </a:spcBef>
              <a:spcAft>
                <a:spcPct val="0"/>
              </a:spcAft>
              <a:defRPr>
                <a:solidFill>
                  <a:schemeClr val="tx1"/>
                </a:solidFill>
                <a:latin typeface="Calibri" pitchFamily="34" charset="0"/>
              </a:defRPr>
            </a:lvl6pPr>
            <a:lvl7pPr marL="2939109" indent="-226086" fontAlgn="base">
              <a:spcBef>
                <a:spcPct val="0"/>
              </a:spcBef>
              <a:spcAft>
                <a:spcPct val="0"/>
              </a:spcAft>
              <a:defRPr>
                <a:solidFill>
                  <a:schemeClr val="tx1"/>
                </a:solidFill>
                <a:latin typeface="Calibri" pitchFamily="34" charset="0"/>
              </a:defRPr>
            </a:lvl7pPr>
            <a:lvl8pPr marL="3391280" indent="-226086" fontAlgn="base">
              <a:spcBef>
                <a:spcPct val="0"/>
              </a:spcBef>
              <a:spcAft>
                <a:spcPct val="0"/>
              </a:spcAft>
              <a:defRPr>
                <a:solidFill>
                  <a:schemeClr val="tx1"/>
                </a:solidFill>
                <a:latin typeface="Calibri" pitchFamily="34" charset="0"/>
              </a:defRPr>
            </a:lvl8pPr>
            <a:lvl9pPr marL="3843448" indent="-226086" fontAlgn="base">
              <a:spcBef>
                <a:spcPct val="0"/>
              </a:spcBef>
              <a:spcAft>
                <a:spcPct val="0"/>
              </a:spcAft>
              <a:defRPr>
                <a:solidFill>
                  <a:schemeClr val="tx1"/>
                </a:solidFill>
                <a:latin typeface="Calibri" pitchFamily="34" charset="0"/>
              </a:defRPr>
            </a:lvl9pPr>
          </a:lstStyle>
          <a:p>
            <a:pPr>
              <a:defRPr/>
            </a:pPr>
            <a:fld id="{8701EE3F-DB3A-4CFA-B76B-E0AFC0805434}" type="slidenum">
              <a:rPr lang="en-US" smtClean="0">
                <a:solidFill>
                  <a:prstClr val="black"/>
                </a:solidFill>
                <a:latin typeface="Arial" pitchFamily="34" charset="0"/>
                <a:cs typeface="Arial" pitchFamily="34" charset="0"/>
              </a:rPr>
              <a:pPr>
                <a:defRPr/>
              </a:pPr>
              <a:t>26</a:t>
            </a:fld>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625020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9106" y="4112281"/>
            <a:ext cx="6619788" cy="4918364"/>
          </a:xfrm>
        </p:spPr>
        <p:txBody>
          <a:bodyPr/>
          <a:lstStyle/>
          <a:p>
            <a:pPr lvl="0"/>
            <a:r>
              <a:rPr lang="en-US" sz="1100" dirty="0">
                <a:solidFill>
                  <a:srgbClr val="000000"/>
                </a:solidFill>
                <a:latin typeface="Arial" pitchFamily="34" charset="0"/>
                <a:cs typeface="Arial" pitchFamily="34" charset="0"/>
              </a:rPr>
              <a:t>Almost anyone can </a:t>
            </a:r>
            <a:r>
              <a:rPr lang="en-US" sz="1100" dirty="0">
                <a:solidFill>
                  <a:prstClr val="black"/>
                </a:solidFill>
                <a:latin typeface="Arial" pitchFamily="34" charset="0"/>
                <a:cs typeface="Arial" pitchFamily="34" charset="0"/>
              </a:rPr>
              <a:t>open a </a:t>
            </a:r>
            <a:r>
              <a:rPr lang="en-US" sz="1100" i="1" dirty="0">
                <a:solidFill>
                  <a:srgbClr val="FF0000"/>
                </a:solidFill>
                <a:latin typeface="Georgia" pitchFamily="18" charset="0"/>
                <a:cs typeface="Arial" pitchFamily="34" charset="0"/>
              </a:rPr>
              <a:t>my</a:t>
            </a:r>
            <a:r>
              <a:rPr lang="en-US" sz="1100" dirty="0">
                <a:solidFill>
                  <a:prstClr val="black"/>
                </a:solidFill>
                <a:latin typeface="Georgia" pitchFamily="18" charset="0"/>
                <a:cs typeface="Arial" pitchFamily="34" charset="0"/>
              </a:rPr>
              <a:t> </a:t>
            </a:r>
            <a:r>
              <a:rPr lang="en-US" sz="1100" dirty="0">
                <a:solidFill>
                  <a:srgbClr val="0070C0"/>
                </a:solidFill>
                <a:latin typeface="Georgia" pitchFamily="18" charset="0"/>
                <a:cs typeface="Arial" pitchFamily="34" charset="0"/>
              </a:rPr>
              <a:t>Social Security </a:t>
            </a:r>
            <a:r>
              <a:rPr lang="en-US" sz="1100" dirty="0">
                <a:solidFill>
                  <a:prstClr val="black"/>
                </a:solidFill>
                <a:latin typeface="Arial" pitchFamily="34" charset="0"/>
                <a:cs typeface="Arial" pitchFamily="34" charset="0"/>
              </a:rPr>
              <a:t>account</a:t>
            </a:r>
            <a:r>
              <a:rPr lang="en-US" sz="1100" dirty="0">
                <a:solidFill>
                  <a:srgbClr val="000000"/>
                </a:solidFill>
                <a:latin typeface="Arial" pitchFamily="34" charset="0"/>
                <a:cs typeface="Arial" pitchFamily="34" charset="0"/>
              </a:rPr>
              <a:t>. You must be at least 18 years of age, have a valid e-mail address, a Social Security number, and a U.S. mailing address (</a:t>
            </a:r>
            <a:r>
              <a:rPr lang="en-US" sz="1100" dirty="0">
                <a:latin typeface="Arial" pitchFamily="34" charset="0"/>
                <a:cs typeface="Arial" pitchFamily="34" charset="0"/>
              </a:rPr>
              <a:t>includes military addresses, APO/FPO/DPO AE, AP or AA)</a:t>
            </a:r>
            <a:r>
              <a:rPr lang="en-US" sz="1100" dirty="0">
                <a:solidFill>
                  <a:srgbClr val="000000"/>
                </a:solidFill>
                <a:latin typeface="Arial" pitchFamily="34" charset="0"/>
                <a:cs typeface="Arial" pitchFamily="34" charset="0"/>
              </a:rPr>
              <a:t>.</a:t>
            </a:r>
          </a:p>
          <a:p>
            <a:pPr lvl="0"/>
            <a:endParaRPr lang="en-US" sz="1000" dirty="0">
              <a:latin typeface="Arial" pitchFamily="34" charset="0"/>
              <a:cs typeface="Arial" pitchFamily="34" charset="0"/>
            </a:endParaRPr>
          </a:p>
          <a:p>
            <a:pPr lvl="0"/>
            <a:r>
              <a:rPr lang="en-US" sz="1100" dirty="0">
                <a:latin typeface="Arial" pitchFamily="34" charset="0"/>
                <a:cs typeface="Arial" pitchFamily="34" charset="0"/>
              </a:rPr>
              <a:t>There are many options available to set up an email address and it can be done in as little as five minutes. Each email provider has its own criteria for setting up an account and you must accept the provider’s terms of use agreement. Some examples of free email providers include:</a:t>
            </a:r>
          </a:p>
          <a:p>
            <a:pPr lvl="0"/>
            <a:r>
              <a:rPr lang="en-US" sz="1100" dirty="0">
                <a:solidFill>
                  <a:srgbClr val="000000"/>
                </a:solidFill>
                <a:latin typeface="Arial" pitchFamily="34" charset="0"/>
                <a:cs typeface="Arial" pitchFamily="34" charset="0"/>
              </a:rPr>
              <a:t>AOL: aolmail.com</a:t>
            </a:r>
          </a:p>
          <a:p>
            <a:pPr lvl="0"/>
            <a:r>
              <a:rPr lang="en-US" sz="1100" dirty="0">
                <a:solidFill>
                  <a:srgbClr val="000000"/>
                </a:solidFill>
                <a:latin typeface="Arial" pitchFamily="34" charset="0"/>
                <a:cs typeface="Arial" pitchFamily="34" charset="0"/>
              </a:rPr>
              <a:t>Gmail: gmail.com</a:t>
            </a:r>
          </a:p>
          <a:p>
            <a:pPr lvl="0"/>
            <a:r>
              <a:rPr lang="en-US" sz="1100" dirty="0" err="1">
                <a:solidFill>
                  <a:srgbClr val="000000"/>
                </a:solidFill>
                <a:latin typeface="Arial" pitchFamily="34" charset="0"/>
                <a:cs typeface="Arial" pitchFamily="34" charset="0"/>
              </a:rPr>
              <a:t>iCloud</a:t>
            </a:r>
            <a:r>
              <a:rPr lang="en-US" sz="1100" dirty="0">
                <a:solidFill>
                  <a:srgbClr val="000000"/>
                </a:solidFill>
                <a:latin typeface="Arial" pitchFamily="34" charset="0"/>
                <a:cs typeface="Arial" pitchFamily="34" charset="0"/>
              </a:rPr>
              <a:t> Mail (Apple): icloud.com</a:t>
            </a:r>
          </a:p>
          <a:p>
            <a:pPr lvl="0"/>
            <a:r>
              <a:rPr lang="en-US" sz="1100" dirty="0">
                <a:solidFill>
                  <a:srgbClr val="000000"/>
                </a:solidFill>
                <a:latin typeface="Arial" pitchFamily="34" charset="0"/>
                <a:cs typeface="Arial" pitchFamily="34" charset="0"/>
              </a:rPr>
              <a:t>Outlook: outlook.com</a:t>
            </a:r>
          </a:p>
          <a:p>
            <a:pPr lvl="0"/>
            <a:r>
              <a:rPr lang="en-US" sz="1100" dirty="0">
                <a:solidFill>
                  <a:srgbClr val="000000"/>
                </a:solidFill>
                <a:latin typeface="Arial" pitchFamily="34" charset="0"/>
                <a:cs typeface="Arial" pitchFamily="34" charset="0"/>
              </a:rPr>
              <a:t>Yahoo: yahoo.com</a:t>
            </a:r>
          </a:p>
          <a:p>
            <a:pPr lvl="0"/>
            <a:r>
              <a:rPr lang="en-US" sz="1100" dirty="0">
                <a:solidFill>
                  <a:srgbClr val="000000"/>
                </a:solidFill>
                <a:latin typeface="Arial" pitchFamily="34" charset="0"/>
                <a:cs typeface="Arial" pitchFamily="34" charset="0"/>
              </a:rPr>
              <a:t>*This is not a complete list of email providers. Social Security is not endorsing any of these particular email account provider(s), as you may use other email account providers as appropriate.</a:t>
            </a:r>
          </a:p>
          <a:p>
            <a:pPr lvl="0"/>
            <a:endParaRPr lang="en-US" sz="1000" dirty="0">
              <a:solidFill>
                <a:srgbClr val="000000"/>
              </a:solidFill>
              <a:latin typeface="Arial" pitchFamily="34" charset="0"/>
              <a:cs typeface="Arial" pitchFamily="34" charset="0"/>
            </a:endParaRPr>
          </a:p>
          <a:p>
            <a:pPr lvl="0"/>
            <a:r>
              <a:rPr lang="en-US" sz="1100" dirty="0">
                <a:solidFill>
                  <a:srgbClr val="000000"/>
                </a:solidFill>
                <a:latin typeface="Arial" pitchFamily="34" charset="0"/>
                <a:cs typeface="Arial" pitchFamily="34" charset="0"/>
              </a:rPr>
              <a:t>Even if you do not use email on the computer, if you have a smart phone it is likely that you already have an email account. Contact your cell phone service provider to find out.</a:t>
            </a:r>
          </a:p>
          <a:p>
            <a:pPr lvl="0"/>
            <a:endParaRPr lang="en-US" sz="1000" dirty="0">
              <a:solidFill>
                <a:srgbClr val="000000"/>
              </a:solidFill>
              <a:latin typeface="Arial" pitchFamily="34" charset="0"/>
              <a:cs typeface="Arial" pitchFamily="34" charset="0"/>
            </a:endParaRPr>
          </a:p>
          <a:p>
            <a:r>
              <a:rPr lang="en-US" sz="1100" dirty="0">
                <a:latin typeface="Arial" pitchFamily="34" charset="0"/>
                <a:cs typeface="Arial" pitchFamily="34" charset="0"/>
              </a:rPr>
              <a:t>You can only open a </a:t>
            </a:r>
            <a:r>
              <a:rPr lang="en-US" sz="1100" i="1" dirty="0">
                <a:solidFill>
                  <a:srgbClr val="FF0000"/>
                </a:solidFill>
                <a:latin typeface="Georgia" pitchFamily="18" charset="0"/>
                <a:cs typeface="Arial" pitchFamily="34" charset="0"/>
              </a:rPr>
              <a:t>my</a:t>
            </a:r>
            <a:r>
              <a:rPr lang="en-US" sz="1100" dirty="0">
                <a:solidFill>
                  <a:prstClr val="black"/>
                </a:solidFill>
                <a:latin typeface="Georgia" pitchFamily="18" charset="0"/>
                <a:cs typeface="Arial" pitchFamily="34" charset="0"/>
              </a:rPr>
              <a:t> </a:t>
            </a:r>
            <a:r>
              <a:rPr lang="en-US" sz="1100" dirty="0">
                <a:solidFill>
                  <a:srgbClr val="0070C0"/>
                </a:solidFill>
                <a:latin typeface="Georgia" pitchFamily="18" charset="0"/>
                <a:cs typeface="Arial" pitchFamily="34" charset="0"/>
              </a:rPr>
              <a:t>Social Security </a:t>
            </a:r>
            <a:r>
              <a:rPr lang="en-US" sz="1100" dirty="0">
                <a:latin typeface="Arial" pitchFamily="34" charset="0"/>
                <a:cs typeface="Arial" pitchFamily="34" charset="0"/>
              </a:rPr>
              <a:t>account for yourself. You cannot open </a:t>
            </a:r>
            <a:r>
              <a:rPr lang="en-US" sz="1100" dirty="0">
                <a:solidFill>
                  <a:prstClr val="black"/>
                </a:solidFill>
                <a:latin typeface="Arial" pitchFamily="34" charset="0"/>
                <a:cs typeface="Arial" pitchFamily="34" charset="0"/>
              </a:rPr>
              <a:t>a </a:t>
            </a:r>
            <a:r>
              <a:rPr lang="en-US" sz="1100" i="1" dirty="0">
                <a:solidFill>
                  <a:srgbClr val="FF0000"/>
                </a:solidFill>
                <a:latin typeface="Georgia" pitchFamily="18" charset="0"/>
                <a:cs typeface="Arial" pitchFamily="34" charset="0"/>
              </a:rPr>
              <a:t>my</a:t>
            </a:r>
            <a:r>
              <a:rPr lang="en-US" sz="1100" dirty="0">
                <a:solidFill>
                  <a:prstClr val="black"/>
                </a:solidFill>
                <a:latin typeface="Georgia" pitchFamily="18" charset="0"/>
                <a:cs typeface="Arial" pitchFamily="34" charset="0"/>
              </a:rPr>
              <a:t> </a:t>
            </a:r>
            <a:r>
              <a:rPr lang="en-US" sz="1100" dirty="0">
                <a:solidFill>
                  <a:srgbClr val="0070C0"/>
                </a:solidFill>
                <a:latin typeface="Georgia" pitchFamily="18" charset="0"/>
                <a:cs typeface="Arial" pitchFamily="34" charset="0"/>
              </a:rPr>
              <a:t>Social Security</a:t>
            </a:r>
            <a:r>
              <a:rPr lang="en-US" sz="1100" dirty="0">
                <a:latin typeface="Georgia" pitchFamily="18" charset="0"/>
                <a:cs typeface="Arial" pitchFamily="34" charset="0"/>
              </a:rPr>
              <a:t> </a:t>
            </a:r>
            <a:r>
              <a:rPr lang="en-US" sz="1100" dirty="0">
                <a:latin typeface="Arial" pitchFamily="34" charset="0"/>
                <a:cs typeface="Arial" pitchFamily="34" charset="0"/>
              </a:rPr>
              <a:t>account for another person, even if you have his or her written consent. This also applies to an appointed representative or someone who is in business with the number holder. </a:t>
            </a:r>
            <a:br>
              <a:rPr lang="en-US" sz="1100" dirty="0">
                <a:latin typeface="Arial" pitchFamily="34" charset="0"/>
                <a:cs typeface="Arial" pitchFamily="34" charset="0"/>
              </a:rPr>
            </a:br>
            <a:r>
              <a:rPr lang="en-US" sz="1100" dirty="0">
                <a:latin typeface="Arial" pitchFamily="34" charset="0"/>
                <a:cs typeface="Arial" pitchFamily="34" charset="0"/>
              </a:rPr>
              <a:t/>
            </a:r>
            <a:br>
              <a:rPr lang="en-US" sz="1100" dirty="0">
                <a:latin typeface="Arial" pitchFamily="34" charset="0"/>
                <a:cs typeface="Arial" pitchFamily="34" charset="0"/>
              </a:rPr>
            </a:br>
            <a:r>
              <a:rPr lang="en-US" sz="1100" dirty="0">
                <a:latin typeface="Arial" pitchFamily="34" charset="0"/>
                <a:cs typeface="Arial" pitchFamily="34" charset="0"/>
              </a:rPr>
              <a:t>You may be unable to open </a:t>
            </a:r>
            <a:r>
              <a:rPr lang="en-US" sz="1100" dirty="0">
                <a:solidFill>
                  <a:prstClr val="black"/>
                </a:solidFill>
                <a:latin typeface="Arial" pitchFamily="34" charset="0"/>
                <a:cs typeface="Arial" pitchFamily="34" charset="0"/>
              </a:rPr>
              <a:t>a </a:t>
            </a:r>
            <a:r>
              <a:rPr lang="en-US" sz="1100" i="1" dirty="0">
                <a:solidFill>
                  <a:srgbClr val="FF0000"/>
                </a:solidFill>
                <a:latin typeface="Georgia" pitchFamily="18" charset="0"/>
                <a:cs typeface="Arial" pitchFamily="34" charset="0"/>
              </a:rPr>
              <a:t>my</a:t>
            </a:r>
            <a:r>
              <a:rPr lang="en-US" sz="1100" dirty="0">
                <a:solidFill>
                  <a:prstClr val="black"/>
                </a:solidFill>
                <a:latin typeface="Georgia" pitchFamily="18" charset="0"/>
                <a:cs typeface="Arial" pitchFamily="34" charset="0"/>
              </a:rPr>
              <a:t> </a:t>
            </a:r>
            <a:r>
              <a:rPr lang="en-US" sz="1100" dirty="0">
                <a:solidFill>
                  <a:srgbClr val="0070C0"/>
                </a:solidFill>
                <a:latin typeface="Georgia" pitchFamily="18" charset="0"/>
                <a:cs typeface="Arial" pitchFamily="34" charset="0"/>
              </a:rPr>
              <a:t>Social Security </a:t>
            </a:r>
            <a:r>
              <a:rPr lang="en-US" sz="1100" dirty="0">
                <a:latin typeface="Arial" pitchFamily="34" charset="0"/>
                <a:cs typeface="Arial" pitchFamily="34" charset="0"/>
              </a:rPr>
              <a:t>account if you:</a:t>
            </a:r>
            <a:br>
              <a:rPr lang="en-US" sz="1100" dirty="0">
                <a:latin typeface="Arial" pitchFamily="34" charset="0"/>
                <a:cs typeface="Arial" pitchFamily="34" charset="0"/>
              </a:rPr>
            </a:br>
            <a:r>
              <a:rPr lang="en-US" sz="1100" dirty="0">
                <a:latin typeface="Arial" pitchFamily="34" charset="0"/>
                <a:cs typeface="Arial" pitchFamily="34" charset="0"/>
              </a:rPr>
              <a:t>•     Blocked electronic access to your personal Social Security information;</a:t>
            </a:r>
            <a:br>
              <a:rPr lang="en-US" sz="1100" dirty="0">
                <a:latin typeface="Arial" pitchFamily="34" charset="0"/>
                <a:cs typeface="Arial" pitchFamily="34" charset="0"/>
              </a:rPr>
            </a:br>
            <a:r>
              <a:rPr lang="en-US" sz="1100" dirty="0">
                <a:latin typeface="Arial" pitchFamily="34" charset="0"/>
                <a:cs typeface="Arial" pitchFamily="34" charset="0"/>
              </a:rPr>
              <a:t>•     Recently moved or changed your name; or</a:t>
            </a:r>
            <a:br>
              <a:rPr lang="en-US" sz="1100" dirty="0">
                <a:latin typeface="Arial" pitchFamily="34" charset="0"/>
                <a:cs typeface="Arial" pitchFamily="34" charset="0"/>
              </a:rPr>
            </a:br>
            <a:r>
              <a:rPr lang="en-US" sz="1100" dirty="0">
                <a:latin typeface="Arial" pitchFamily="34" charset="0"/>
                <a:cs typeface="Arial" pitchFamily="34" charset="0"/>
              </a:rPr>
              <a:t>•     Placed a freeze on your credit report.</a:t>
            </a:r>
            <a:br>
              <a:rPr lang="en-US" sz="1100" dirty="0">
                <a:latin typeface="Arial" pitchFamily="34" charset="0"/>
                <a:cs typeface="Arial" pitchFamily="34" charset="0"/>
              </a:rPr>
            </a:br>
            <a:r>
              <a:rPr lang="en-US" sz="1100" dirty="0">
                <a:latin typeface="+mj-lt"/>
              </a:rPr>
              <a:t/>
            </a:r>
            <a:br>
              <a:rPr lang="en-US" sz="1100" dirty="0">
                <a:latin typeface="+mj-lt"/>
              </a:rPr>
            </a:br>
            <a:endParaRPr lang="en-US" sz="1100" dirty="0"/>
          </a:p>
        </p:txBody>
      </p:sp>
      <p:sp>
        <p:nvSpPr>
          <p:cNvPr id="4" name="Slide Number Placeholder 3"/>
          <p:cNvSpPr>
            <a:spLocks noGrp="1"/>
          </p:cNvSpPr>
          <p:nvPr>
            <p:ph type="sldNum" sz="quarter" idx="10"/>
          </p:nvPr>
        </p:nvSpPr>
        <p:spPr/>
        <p:txBody>
          <a:bodyPr/>
          <a:lstStyle/>
          <a:p>
            <a:pPr>
              <a:defRPr/>
            </a:pPr>
            <a:fld id="{C09FF06F-A4AB-4568-908E-312721F9CB5F}"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2223682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xfrm>
            <a:off x="684545" y="4342457"/>
            <a:ext cx="5488912" cy="46126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a:latin typeface="Arial" pitchFamily="34" charset="0"/>
                <a:cs typeface="Arial" pitchFamily="34" charset="0"/>
              </a:rPr>
              <a:t>Your online</a:t>
            </a:r>
            <a:r>
              <a:rPr lang="en-US" sz="1100" i="1" dirty="0">
                <a:solidFill>
                  <a:srgbClr val="FF0000"/>
                </a:solidFill>
                <a:latin typeface="Arial" pitchFamily="34" charset="0"/>
                <a:cs typeface="Arial" pitchFamily="34" charset="0"/>
              </a:rPr>
              <a:t> </a:t>
            </a:r>
            <a:r>
              <a:rPr lang="en-US" sz="1100" i="1" dirty="0">
                <a:solidFill>
                  <a:srgbClr val="FF0000"/>
                </a:solidFill>
                <a:latin typeface="Georgia" pitchFamily="18" charset="0"/>
                <a:cs typeface="Arial" pitchFamily="34" charset="0"/>
              </a:rPr>
              <a:t>my</a:t>
            </a:r>
            <a:r>
              <a:rPr lang="en-US" sz="1100" dirty="0">
                <a:solidFill>
                  <a:prstClr val="black"/>
                </a:solidFill>
                <a:latin typeface="Georgia" pitchFamily="18" charset="0"/>
                <a:cs typeface="Arial" pitchFamily="34" charset="0"/>
              </a:rPr>
              <a:t> </a:t>
            </a:r>
            <a:r>
              <a:rPr lang="en-US" sz="1100" dirty="0">
                <a:solidFill>
                  <a:srgbClr val="0070C0"/>
                </a:solidFill>
                <a:latin typeface="Georgia" pitchFamily="18" charset="0"/>
                <a:cs typeface="Arial" pitchFamily="34" charset="0"/>
              </a:rPr>
              <a:t>Social Security</a:t>
            </a:r>
            <a:r>
              <a:rPr lang="en-US" sz="1100" dirty="0">
                <a:latin typeface="Georgia" pitchFamily="18" charset="0"/>
                <a:cs typeface="Arial" pitchFamily="34" charset="0"/>
              </a:rPr>
              <a:t> </a:t>
            </a:r>
            <a:r>
              <a:rPr lang="en-US" sz="1100" dirty="0">
                <a:latin typeface="Arial" pitchFamily="34" charset="0"/>
                <a:cs typeface="Arial" pitchFamily="34" charset="0"/>
              </a:rPr>
              <a:t>account provides a wealth of information to help you and your family. (</a:t>
            </a:r>
            <a:r>
              <a:rPr lang="en-US" sz="1100" i="1" dirty="0">
                <a:latin typeface="Arial" pitchFamily="34" charset="0"/>
                <a:cs typeface="Arial" pitchFamily="34" charset="0"/>
              </a:rPr>
              <a:t>Walk through the bullets in the slide</a:t>
            </a:r>
            <a:r>
              <a:rPr lang="en-US" sz="1100" dirty="0">
                <a:latin typeface="Arial" pitchFamily="34" charset="0"/>
                <a:cs typeface="Arial" pitchFamily="34" charset="0"/>
              </a:rPr>
              <a:t>.) </a:t>
            </a:r>
          </a:p>
          <a:p>
            <a:pPr defTabSz="914303">
              <a:defRPr/>
            </a:pPr>
            <a:endParaRPr lang="en-US" sz="1100" dirty="0">
              <a:solidFill>
                <a:prstClr val="black"/>
              </a:solidFill>
              <a:latin typeface="Arial" pitchFamily="34" charset="0"/>
              <a:cs typeface="Arial" pitchFamily="34" charset="0"/>
            </a:endParaRPr>
          </a:p>
          <a:p>
            <a:pPr defTabSz="914303">
              <a:defRPr/>
            </a:pPr>
            <a:r>
              <a:rPr lang="en-US" sz="1100" dirty="0">
                <a:solidFill>
                  <a:prstClr val="black"/>
                </a:solidFill>
                <a:latin typeface="Arial" pitchFamily="34" charset="0"/>
                <a:cs typeface="Arial" pitchFamily="34" charset="0"/>
              </a:rPr>
              <a:t>(Note to presenter: Services are available and presented to registered users based on the type of benefits they receive.  </a:t>
            </a:r>
          </a:p>
          <a:p>
            <a:pPr defTabSz="914303">
              <a:defRPr/>
            </a:pPr>
            <a:endParaRPr lang="en-US" sz="1100" dirty="0">
              <a:solidFill>
                <a:prstClr val="black"/>
              </a:solidFill>
              <a:latin typeface="Arial" pitchFamily="34" charset="0"/>
              <a:cs typeface="Arial" pitchFamily="34" charset="0"/>
            </a:endParaRPr>
          </a:p>
          <a:p>
            <a:pPr defTabSz="914303">
              <a:defRPr/>
            </a:pPr>
            <a:r>
              <a:rPr lang="en-US" sz="1100" u="sng" dirty="0">
                <a:solidFill>
                  <a:prstClr val="black"/>
                </a:solidFill>
                <a:latin typeface="Arial" pitchFamily="34" charset="0"/>
                <a:cs typeface="Arial" pitchFamily="34" charset="0"/>
              </a:rPr>
              <a:t>If the user does not receive benefits:</a:t>
            </a:r>
          </a:p>
          <a:p>
            <a:pPr marL="171432" indent="-171432" defTabSz="914303">
              <a:buFont typeface="Arial" pitchFamily="34" charset="0"/>
              <a:buChar char="•"/>
              <a:defRPr/>
            </a:pPr>
            <a:r>
              <a:rPr lang="en-US" sz="1100" dirty="0">
                <a:solidFill>
                  <a:prstClr val="black"/>
                </a:solidFill>
                <a:latin typeface="Arial" pitchFamily="34" charset="0"/>
                <a:cs typeface="Arial" pitchFamily="34" charset="0"/>
              </a:rPr>
              <a:t>Access online </a:t>
            </a:r>
            <a:r>
              <a:rPr lang="en-US" sz="1100" i="1" dirty="0">
                <a:solidFill>
                  <a:prstClr val="black"/>
                </a:solidFill>
                <a:latin typeface="Arial" pitchFamily="34" charset="0"/>
                <a:cs typeface="Arial" pitchFamily="34" charset="0"/>
              </a:rPr>
              <a:t>Social Security Statement</a:t>
            </a:r>
          </a:p>
          <a:p>
            <a:pPr marL="171432" indent="-171432" defTabSz="914303">
              <a:buFont typeface="Arial" pitchFamily="34" charset="0"/>
              <a:buChar char="•"/>
              <a:defRPr/>
            </a:pPr>
            <a:endParaRPr lang="en-US" sz="1100" dirty="0">
              <a:solidFill>
                <a:prstClr val="black"/>
              </a:solidFill>
              <a:latin typeface="Arial" pitchFamily="34" charset="0"/>
              <a:cs typeface="Arial" pitchFamily="34" charset="0"/>
            </a:endParaRPr>
          </a:p>
          <a:p>
            <a:pPr defTabSz="914303">
              <a:defRPr/>
            </a:pPr>
            <a:r>
              <a:rPr lang="en-US" sz="1100" u="sng" dirty="0">
                <a:solidFill>
                  <a:prstClr val="black"/>
                </a:solidFill>
                <a:latin typeface="Arial" pitchFamily="34" charset="0"/>
                <a:cs typeface="Arial" pitchFamily="34" charset="0"/>
              </a:rPr>
              <a:t>If the user only receives Social Security benefits:</a:t>
            </a:r>
          </a:p>
          <a:p>
            <a:pPr marL="171432" indent="-171432" defTabSz="914303">
              <a:buFont typeface="Arial" pitchFamily="34" charset="0"/>
              <a:buChar char="•"/>
              <a:defRPr/>
            </a:pPr>
            <a:r>
              <a:rPr lang="en-US" sz="1100" dirty="0">
                <a:solidFill>
                  <a:prstClr val="black"/>
                </a:solidFill>
                <a:latin typeface="Arial" pitchFamily="34" charset="0"/>
                <a:cs typeface="Arial" pitchFamily="34" charset="0"/>
              </a:rPr>
              <a:t>Access online </a:t>
            </a:r>
            <a:r>
              <a:rPr lang="en-US" sz="1100" i="1" dirty="0">
                <a:solidFill>
                  <a:prstClr val="black"/>
                </a:solidFill>
                <a:latin typeface="Arial" pitchFamily="34" charset="0"/>
                <a:cs typeface="Arial" pitchFamily="34" charset="0"/>
              </a:rPr>
              <a:t>Social Security Statement</a:t>
            </a:r>
          </a:p>
          <a:p>
            <a:pPr marL="171432" indent="-171432" defTabSz="914303">
              <a:buFont typeface="Arial" pitchFamily="34" charset="0"/>
              <a:buChar char="•"/>
              <a:defRPr/>
            </a:pPr>
            <a:r>
              <a:rPr lang="en-US" sz="1100" dirty="0">
                <a:solidFill>
                  <a:prstClr val="black"/>
                </a:solidFill>
                <a:latin typeface="Arial" pitchFamily="34" charset="0"/>
                <a:cs typeface="Arial" pitchFamily="34" charset="0"/>
              </a:rPr>
              <a:t>Get benefit verification letter</a:t>
            </a:r>
          </a:p>
          <a:p>
            <a:pPr marL="171432" indent="-171432" defTabSz="914303">
              <a:buFont typeface="Arial" pitchFamily="34" charset="0"/>
              <a:buChar char="•"/>
              <a:defRPr/>
            </a:pPr>
            <a:r>
              <a:rPr lang="en-US" sz="1100" dirty="0">
                <a:solidFill>
                  <a:prstClr val="black"/>
                </a:solidFill>
                <a:latin typeface="Arial" pitchFamily="34" charset="0"/>
                <a:cs typeface="Arial" pitchFamily="34" charset="0"/>
              </a:rPr>
              <a:t>Change address and telephone number</a:t>
            </a:r>
          </a:p>
          <a:p>
            <a:pPr marL="171432" indent="-171432" defTabSz="914303">
              <a:buFont typeface="Arial" pitchFamily="34" charset="0"/>
              <a:buChar char="•"/>
              <a:defRPr/>
            </a:pPr>
            <a:r>
              <a:rPr lang="en-US" sz="1100" dirty="0">
                <a:solidFill>
                  <a:prstClr val="black"/>
                </a:solidFill>
                <a:latin typeface="Arial" pitchFamily="34" charset="0"/>
                <a:cs typeface="Arial" pitchFamily="34" charset="0"/>
              </a:rPr>
              <a:t>Start or change direct deposit</a:t>
            </a:r>
          </a:p>
          <a:p>
            <a:pPr defTabSz="914303">
              <a:defRPr/>
            </a:pPr>
            <a:endParaRPr lang="en-US" sz="1100" dirty="0">
              <a:solidFill>
                <a:prstClr val="black"/>
              </a:solidFill>
              <a:latin typeface="Arial" pitchFamily="34" charset="0"/>
              <a:cs typeface="Arial" pitchFamily="34" charset="0"/>
            </a:endParaRPr>
          </a:p>
          <a:p>
            <a:pPr defTabSz="914303">
              <a:defRPr/>
            </a:pPr>
            <a:r>
              <a:rPr lang="en-US" sz="1100" u="sng" dirty="0">
                <a:solidFill>
                  <a:prstClr val="black"/>
                </a:solidFill>
                <a:latin typeface="Arial" pitchFamily="34" charset="0"/>
                <a:cs typeface="Arial" pitchFamily="34" charset="0"/>
              </a:rPr>
              <a:t>If the user only receives SSI benefits:</a:t>
            </a:r>
          </a:p>
          <a:p>
            <a:pPr marL="171432" indent="-171432" defTabSz="914303">
              <a:buFont typeface="Arial" pitchFamily="34" charset="0"/>
              <a:buChar char="•"/>
              <a:defRPr/>
            </a:pPr>
            <a:r>
              <a:rPr lang="en-US" sz="1100" dirty="0">
                <a:solidFill>
                  <a:prstClr val="black"/>
                </a:solidFill>
                <a:latin typeface="Arial" pitchFamily="34" charset="0"/>
                <a:cs typeface="Arial" pitchFamily="34" charset="0"/>
              </a:rPr>
              <a:t>Access online </a:t>
            </a:r>
            <a:r>
              <a:rPr lang="en-US" sz="1100" i="1" dirty="0">
                <a:solidFill>
                  <a:prstClr val="black"/>
                </a:solidFill>
                <a:latin typeface="Arial" pitchFamily="34" charset="0"/>
                <a:cs typeface="Arial" pitchFamily="34" charset="0"/>
              </a:rPr>
              <a:t>Social Security Statement</a:t>
            </a:r>
          </a:p>
          <a:p>
            <a:pPr marL="171432" indent="-171432" defTabSz="914303">
              <a:buFont typeface="Arial" pitchFamily="34" charset="0"/>
              <a:buChar char="•"/>
              <a:defRPr/>
            </a:pPr>
            <a:r>
              <a:rPr lang="en-US" sz="1100" dirty="0">
                <a:solidFill>
                  <a:prstClr val="black"/>
                </a:solidFill>
                <a:latin typeface="Arial" pitchFamily="34" charset="0"/>
                <a:cs typeface="Arial" pitchFamily="34" charset="0"/>
              </a:rPr>
              <a:t>Get benefit verification letter</a:t>
            </a:r>
          </a:p>
          <a:p>
            <a:pPr marL="171432" indent="-171432" defTabSz="914303">
              <a:buFont typeface="Arial" pitchFamily="34" charset="0"/>
              <a:buChar char="•"/>
              <a:defRPr/>
            </a:pPr>
            <a:endParaRPr lang="en-US" sz="1100" dirty="0">
              <a:solidFill>
                <a:prstClr val="black"/>
              </a:solidFill>
              <a:latin typeface="Arial" pitchFamily="34" charset="0"/>
              <a:cs typeface="Arial" pitchFamily="34" charset="0"/>
            </a:endParaRPr>
          </a:p>
          <a:p>
            <a:pPr defTabSz="914303">
              <a:defRPr/>
            </a:pPr>
            <a:r>
              <a:rPr lang="en-US" sz="1100" u="sng" dirty="0">
                <a:solidFill>
                  <a:prstClr val="black"/>
                </a:solidFill>
                <a:latin typeface="Arial" pitchFamily="34" charset="0"/>
                <a:cs typeface="Arial" pitchFamily="34" charset="0"/>
              </a:rPr>
              <a:t>If the user receives both Social Security and SSI benefits:</a:t>
            </a:r>
          </a:p>
          <a:p>
            <a:pPr marL="171432" indent="-171432" defTabSz="914303">
              <a:buFont typeface="Arial" pitchFamily="34" charset="0"/>
              <a:buChar char="•"/>
              <a:defRPr/>
            </a:pPr>
            <a:r>
              <a:rPr lang="en-US" sz="1100" dirty="0">
                <a:solidFill>
                  <a:prstClr val="black"/>
                </a:solidFill>
                <a:latin typeface="Arial" pitchFamily="34" charset="0"/>
                <a:cs typeface="Arial" pitchFamily="34" charset="0"/>
              </a:rPr>
              <a:t>Access online </a:t>
            </a:r>
            <a:r>
              <a:rPr lang="en-US" sz="1100" i="1" dirty="0">
                <a:solidFill>
                  <a:prstClr val="black"/>
                </a:solidFill>
                <a:latin typeface="Arial" pitchFamily="34" charset="0"/>
                <a:cs typeface="Arial" pitchFamily="34" charset="0"/>
              </a:rPr>
              <a:t>Social Security Statement</a:t>
            </a:r>
          </a:p>
          <a:p>
            <a:pPr marL="171432" indent="-171432" defTabSz="914303">
              <a:buFont typeface="Arial" pitchFamily="34" charset="0"/>
              <a:buChar char="•"/>
              <a:defRPr/>
            </a:pPr>
            <a:r>
              <a:rPr lang="en-US" sz="1100" dirty="0">
                <a:solidFill>
                  <a:prstClr val="black"/>
                </a:solidFill>
                <a:latin typeface="Arial" pitchFamily="34" charset="0"/>
                <a:cs typeface="Arial" pitchFamily="34" charset="0"/>
              </a:rPr>
              <a:t>Get benefit verification letter</a:t>
            </a:r>
          </a:p>
          <a:p>
            <a:pPr defTabSz="914303">
              <a:defRPr/>
            </a:pPr>
            <a:endParaRPr lang="en-US" sz="1100" u="sng" dirty="0">
              <a:solidFill>
                <a:prstClr val="black"/>
              </a:solidFill>
              <a:latin typeface="Arial" pitchFamily="34" charset="0"/>
              <a:cs typeface="Arial" pitchFamily="34" charset="0"/>
            </a:endParaRPr>
          </a:p>
          <a:p>
            <a:pPr defTabSz="914303">
              <a:defRPr/>
            </a:pPr>
            <a:r>
              <a:rPr lang="en-US" sz="1100" u="sng" dirty="0">
                <a:solidFill>
                  <a:prstClr val="black"/>
                </a:solidFill>
                <a:latin typeface="Arial" pitchFamily="34" charset="0"/>
                <a:cs typeface="Arial" pitchFamily="34" charset="0"/>
              </a:rPr>
              <a:t>If the user only receives Medicare:</a:t>
            </a:r>
          </a:p>
          <a:p>
            <a:pPr marL="171432" indent="-171432" defTabSz="914303">
              <a:buFont typeface="Arial" pitchFamily="34" charset="0"/>
              <a:buChar char="•"/>
              <a:defRPr/>
            </a:pPr>
            <a:r>
              <a:rPr lang="en-US" sz="1100" dirty="0">
                <a:solidFill>
                  <a:prstClr val="black"/>
                </a:solidFill>
                <a:latin typeface="Arial" pitchFamily="34" charset="0"/>
                <a:cs typeface="Arial" pitchFamily="34" charset="0"/>
              </a:rPr>
              <a:t>Access online </a:t>
            </a:r>
            <a:r>
              <a:rPr lang="en-US" sz="1100" i="1" dirty="0">
                <a:solidFill>
                  <a:prstClr val="black"/>
                </a:solidFill>
                <a:latin typeface="Arial" pitchFamily="34" charset="0"/>
                <a:cs typeface="Arial" pitchFamily="34" charset="0"/>
              </a:rPr>
              <a:t>Social Security Statement</a:t>
            </a:r>
          </a:p>
          <a:p>
            <a:pPr marL="171432" indent="-171432" defTabSz="914303">
              <a:buFont typeface="Arial" pitchFamily="34" charset="0"/>
              <a:buChar char="•"/>
              <a:defRPr/>
            </a:pPr>
            <a:r>
              <a:rPr lang="en-US" sz="1100" dirty="0">
                <a:solidFill>
                  <a:prstClr val="black"/>
                </a:solidFill>
                <a:latin typeface="Arial" pitchFamily="34" charset="0"/>
                <a:cs typeface="Arial" pitchFamily="34" charset="0"/>
              </a:rPr>
              <a:t>Get benefit verification letter</a:t>
            </a:r>
          </a:p>
          <a:p>
            <a:pPr marL="171432" indent="-171432" defTabSz="914303">
              <a:buFont typeface="Arial" pitchFamily="34" charset="0"/>
              <a:buChar char="•"/>
              <a:defRPr/>
            </a:pPr>
            <a:r>
              <a:rPr lang="en-US" sz="1100" dirty="0">
                <a:solidFill>
                  <a:prstClr val="black"/>
                </a:solidFill>
                <a:latin typeface="Arial" pitchFamily="34" charset="0"/>
                <a:cs typeface="Arial" pitchFamily="34" charset="0"/>
              </a:rPr>
              <a:t>Change address and telephone number)</a:t>
            </a:r>
          </a:p>
          <a:p>
            <a:pPr defTabSz="914303">
              <a:defRPr/>
            </a:pPr>
            <a:endParaRPr lang="en-US" dirty="0">
              <a:solidFill>
                <a:prstClr val="black"/>
              </a:solidFill>
            </a:endParaRPr>
          </a:p>
          <a:p>
            <a:endParaRPr lang="en-US" sz="1100" dirty="0"/>
          </a:p>
        </p:txBody>
      </p:sp>
      <p:sp>
        <p:nvSpPr>
          <p:cNvPr id="4" name="Slide Number Placeholder 3"/>
          <p:cNvSpPr>
            <a:spLocks noGrp="1"/>
          </p:cNvSpPr>
          <p:nvPr>
            <p:ph type="sldNum" sz="quarter" idx="5"/>
          </p:nvPr>
        </p:nvSpPr>
        <p:spPr/>
        <p:txBody>
          <a:bodyPr/>
          <a:lstStyle/>
          <a:p>
            <a:pPr>
              <a:defRPr/>
            </a:pPr>
            <a:fld id="{CA77A09B-870E-4336-8985-BF4D11CB791B}"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3223905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pPr>
              <a:defRPr/>
            </a:pPr>
            <a:fld id="{C09FF06F-A4AB-4568-908E-312721F9CB5F}"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1195312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EDE0FE43-0CC7-45A2-84AA-EBF327BF2216}" type="slidenum">
              <a:rPr lang="en-US" smtClean="0"/>
              <a:pPr/>
              <a:t>3</a:t>
            </a:fld>
            <a:endParaRPr lang="en-US" dirty="0" smtClean="0"/>
          </a:p>
        </p:txBody>
      </p:sp>
      <p:sp>
        <p:nvSpPr>
          <p:cNvPr id="99331" name="Rectangle 2"/>
          <p:cNvSpPr>
            <a:spLocks noGrp="1" noRot="1" noChangeAspect="1" noChangeArrowheads="1" noTextEdit="1"/>
          </p:cNvSpPr>
          <p:nvPr>
            <p:ph type="sldImg"/>
          </p:nvPr>
        </p:nvSpPr>
        <p:spPr>
          <a:ln/>
        </p:spPr>
      </p:sp>
      <p:sp>
        <p:nvSpPr>
          <p:cNvPr id="6" name="Rectangle 3"/>
          <p:cNvSpPr>
            <a:spLocks noGrp="1" noChangeArrowheads="1"/>
          </p:cNvSpPr>
          <p:nvPr>
            <p:ph type="body" sz="quarter" idx="10"/>
          </p:nvPr>
        </p:nvSpPr>
        <p:spPr>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1300" dirty="0"/>
              <a:t>The Medicare program was  enacted in 1965. This program is the medical coverage you get when you turn 65 or become disabled. </a:t>
            </a:r>
          </a:p>
          <a:p>
            <a:r>
              <a:rPr lang="en-US" sz="1300" dirty="0"/>
              <a:t>The Supplemental Security Income (SSI) program was enacted in 1972. SSI is a program based on need for those who are 65 or older, blind, or disabled. Although SSI is administered by Social Security, the cost of running the program and the SSI benefit payments come from general tax revenue and not Social Security taxes.</a:t>
            </a:r>
          </a:p>
          <a:p>
            <a:r>
              <a:rPr lang="en-US" sz="1300" dirty="0"/>
              <a:t>The Medicare Modernization Act was enacted in 2003. It added a prescription drug benefit to the Medicare program. Prescription drug coverage went into effect in 2006; helping to meet drug cost needs for millions of Medicare beneficiaries.</a:t>
            </a:r>
          </a:p>
          <a:p>
            <a:r>
              <a:rPr lang="en-US" sz="1300" dirty="0"/>
              <a:t>In 2010, the Patient Protection and Affordable Care Act (commonly called Affordable Care Act or Federal health care) was signed into law. It reduces the number of uninsured Americans and the costs of health care.</a:t>
            </a:r>
          </a:p>
          <a:p>
            <a:endParaRPr lang="en-US" dirty="0"/>
          </a:p>
        </p:txBody>
      </p:sp>
    </p:spTree>
    <p:extLst>
      <p:ext uri="{BB962C8B-B14F-4D97-AF65-F5344CB8AC3E}">
        <p14:creationId xmlns:p14="http://schemas.microsoft.com/office/powerpoint/2010/main" val="2997486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(Note to presenter: Read from slide.) </a:t>
            </a:r>
          </a:p>
        </p:txBody>
      </p:sp>
      <p:sp>
        <p:nvSpPr>
          <p:cNvPr id="4" name="Slide Number Placeholder 3"/>
          <p:cNvSpPr>
            <a:spLocks noGrp="1"/>
          </p:cNvSpPr>
          <p:nvPr>
            <p:ph type="sldNum" sz="quarter" idx="10"/>
          </p:nvPr>
        </p:nvSpPr>
        <p:spPr/>
        <p:txBody>
          <a:bodyPr/>
          <a:lstStyle/>
          <a:p>
            <a:pPr>
              <a:defRPr/>
            </a:pPr>
            <a:fld id="{C09FF06F-A4AB-4568-908E-312721F9CB5F}"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2652378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Arial" pitchFamily="34" charset="0"/>
                <a:cs typeface="Arial" pitchFamily="34" charset="0"/>
              </a:rPr>
              <a:t>After you have a valid email address, you are ready to open your own </a:t>
            </a:r>
            <a:br>
              <a:rPr lang="en-US" sz="1300" dirty="0">
                <a:latin typeface="Arial" pitchFamily="34" charset="0"/>
                <a:cs typeface="Arial" pitchFamily="34" charset="0"/>
              </a:rPr>
            </a:br>
            <a:r>
              <a:rPr lang="en-US" sz="1300" i="1" dirty="0">
                <a:solidFill>
                  <a:srgbClr val="FF0000"/>
                </a:solidFill>
                <a:latin typeface="Georgia" pitchFamily="18" charset="0"/>
                <a:cs typeface="Arial" pitchFamily="34" charset="0"/>
              </a:rPr>
              <a:t>my</a:t>
            </a:r>
            <a:r>
              <a:rPr lang="en-US" sz="1300" dirty="0">
                <a:solidFill>
                  <a:prstClr val="black"/>
                </a:solidFill>
                <a:latin typeface="Georgia" pitchFamily="18" charset="0"/>
                <a:cs typeface="Arial" pitchFamily="34" charset="0"/>
              </a:rPr>
              <a:t> </a:t>
            </a:r>
            <a:r>
              <a:rPr lang="en-US" sz="1300" dirty="0">
                <a:solidFill>
                  <a:srgbClr val="0070C0"/>
                </a:solidFill>
                <a:latin typeface="Georgia" pitchFamily="18" charset="0"/>
                <a:cs typeface="Arial" pitchFamily="34" charset="0"/>
              </a:rPr>
              <a:t>Social Security</a:t>
            </a:r>
            <a:r>
              <a:rPr lang="en-US" sz="1300" dirty="0">
                <a:latin typeface="Arial" pitchFamily="34" charset="0"/>
                <a:cs typeface="Arial" pitchFamily="34" charset="0"/>
              </a:rPr>
              <a:t> account. </a:t>
            </a:r>
          </a:p>
          <a:p>
            <a:endParaRPr lang="en-US" sz="1300" dirty="0">
              <a:latin typeface="Arial" pitchFamily="34" charset="0"/>
              <a:cs typeface="Arial" pitchFamily="34" charset="0"/>
            </a:endParaRPr>
          </a:p>
          <a:p>
            <a:r>
              <a:rPr lang="en-US" sz="1300" dirty="0">
                <a:latin typeface="Arial" pitchFamily="34" charset="0"/>
                <a:cs typeface="Arial" pitchFamily="34" charset="0"/>
              </a:rPr>
              <a:t>To start, go to </a:t>
            </a:r>
            <a:r>
              <a:rPr lang="en-US" sz="1300" b="1" i="1" dirty="0">
                <a:latin typeface="Arial" pitchFamily="34" charset="0"/>
                <a:cs typeface="Arial" pitchFamily="34" charset="0"/>
              </a:rPr>
              <a:t>socialsecurity.gov/</a:t>
            </a:r>
            <a:r>
              <a:rPr lang="en-US" sz="1300" b="1" i="1" dirty="0" err="1">
                <a:latin typeface="Arial" pitchFamily="34" charset="0"/>
                <a:cs typeface="Arial" pitchFamily="34" charset="0"/>
              </a:rPr>
              <a:t>myaccount</a:t>
            </a:r>
            <a:r>
              <a:rPr lang="en-US" sz="1300" i="1" dirty="0">
                <a:latin typeface="Arial" pitchFamily="34" charset="0"/>
                <a:cs typeface="Arial" pitchFamily="34" charset="0"/>
              </a:rPr>
              <a:t> </a:t>
            </a:r>
            <a:r>
              <a:rPr lang="en-US" sz="1300" dirty="0">
                <a:latin typeface="Arial" pitchFamily="34" charset="0"/>
                <a:cs typeface="Arial" pitchFamily="34" charset="0"/>
              </a:rPr>
              <a:t>and select “Create an Account”. </a:t>
            </a:r>
          </a:p>
          <a:p>
            <a:endParaRPr lang="en-US" sz="1300" dirty="0">
              <a:latin typeface="Arial" pitchFamily="34" charset="0"/>
              <a:cs typeface="Arial" pitchFamily="34" charset="0"/>
            </a:endParaRPr>
          </a:p>
          <a:p>
            <a:r>
              <a:rPr lang="en-US" sz="1300" dirty="0">
                <a:latin typeface="Arial" pitchFamily="34" charset="0"/>
                <a:cs typeface="Arial" pitchFamily="34" charset="0"/>
              </a:rPr>
              <a:t>This will bring you to our Terms of Service page.  After reading this information, select the box that displays, “I agree to the Terms of Service” and select “Next” to continue.</a:t>
            </a:r>
          </a:p>
          <a:p>
            <a:endParaRPr lang="en-US" dirty="0">
              <a:latin typeface="+mj-lt"/>
              <a:cs typeface="Arial" pitchFamily="34" charset="0"/>
            </a:endParaRPr>
          </a:p>
        </p:txBody>
      </p:sp>
      <p:sp>
        <p:nvSpPr>
          <p:cNvPr id="4" name="Slide Number Placeholder 3"/>
          <p:cNvSpPr>
            <a:spLocks noGrp="1"/>
          </p:cNvSpPr>
          <p:nvPr>
            <p:ph type="sldNum" sz="quarter" idx="10"/>
          </p:nvPr>
        </p:nvSpPr>
        <p:spPr/>
        <p:txBody>
          <a:bodyPr/>
          <a:lstStyle/>
          <a:p>
            <a:pPr>
              <a:defRPr/>
            </a:pPr>
            <a:fld id="{9580885B-099C-47BE-8498-69A9006CAFAF}"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1214093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r>
              <a:rPr lang="en-US" sz="1300" dirty="0"/>
              <a:t>To secure your identity, we ask a few personal questions to which only you will likely know the answer.  </a:t>
            </a:r>
          </a:p>
          <a:p>
            <a:pPr eaLnBrk="0" hangingPunct="0"/>
            <a:endParaRPr lang="en-US" sz="1300" dirty="0"/>
          </a:p>
          <a:p>
            <a:pPr eaLnBrk="0" hangingPunct="0"/>
            <a:endParaRPr lang="en-US" dirty="0"/>
          </a:p>
          <a:p>
            <a:r>
              <a:rPr lang="en-US" dirty="0"/>
              <a:t> </a:t>
            </a:r>
          </a:p>
          <a:p>
            <a:endParaRPr lang="en-US" dirty="0">
              <a:cs typeface="Arial" pitchFamily="34" charset="0"/>
            </a:endParaRPr>
          </a:p>
        </p:txBody>
      </p:sp>
      <p:sp>
        <p:nvSpPr>
          <p:cNvPr id="4" name="Slide Number Placeholder 3"/>
          <p:cNvSpPr>
            <a:spLocks noGrp="1"/>
          </p:cNvSpPr>
          <p:nvPr>
            <p:ph type="sldNum" sz="quarter" idx="10"/>
          </p:nvPr>
        </p:nvSpPr>
        <p:spPr/>
        <p:txBody>
          <a:bodyPr/>
          <a:lstStyle/>
          <a:p>
            <a:pPr>
              <a:defRPr/>
            </a:pPr>
            <a:fld id="{9580885B-099C-47BE-8498-69A9006CAFAF}"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1214093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28600" y="4191000"/>
            <a:ext cx="6477000" cy="4724400"/>
          </a:xfrm>
        </p:spPr>
        <p:txBody>
          <a:bodyPr/>
          <a:lstStyle/>
          <a:p>
            <a:pPr lvl="0" eaLnBrk="0" hangingPunct="0"/>
            <a:r>
              <a:rPr lang="en-US" sz="1100" dirty="0">
                <a:solidFill>
                  <a:prstClr val="black"/>
                </a:solidFill>
              </a:rPr>
              <a:t>You will also notice the option of adding an extra level of security to your account.  By selecting “Yes, let’s start now” you are prompted to select an additional question to answer.  With this feature, you will receive a temporary code via text message each time you attempt to log in.  And you will use this code with your account password. Keep in mind that your cell phone provider’s message rates may apply. </a:t>
            </a:r>
          </a:p>
          <a:p>
            <a:pPr lvl="0" eaLnBrk="0" hangingPunct="0"/>
            <a:endParaRPr lang="en-US" sz="1100" dirty="0">
              <a:solidFill>
                <a:prstClr val="black"/>
              </a:solidFill>
            </a:endParaRPr>
          </a:p>
          <a:p>
            <a:pPr eaLnBrk="1" hangingPunct="1">
              <a:defRPr/>
            </a:pPr>
            <a:r>
              <a:rPr lang="en-US" sz="1100" dirty="0">
                <a:cs typeface="Arial" pitchFamily="34" charset="0"/>
              </a:rPr>
              <a:t>To add this feature, you will first have to provide us with one of the following to verify your identity:</a:t>
            </a:r>
          </a:p>
          <a:p>
            <a:pPr marL="171311" indent="-171311">
              <a:buFont typeface="Arial" pitchFamily="34" charset="0"/>
              <a:buChar char="•"/>
              <a:defRPr/>
            </a:pPr>
            <a:r>
              <a:rPr lang="en-US" sz="1100" dirty="0">
                <a:cs typeface="Arial" pitchFamily="34" charset="0"/>
              </a:rPr>
              <a:t>The last eight digits of your Visa, MasterCard, or Discover credit card; </a:t>
            </a:r>
          </a:p>
          <a:p>
            <a:pPr marL="171311" indent="-171311">
              <a:buFont typeface="Arial" pitchFamily="34" charset="0"/>
              <a:buChar char="•"/>
              <a:defRPr/>
            </a:pPr>
            <a:r>
              <a:rPr lang="en-US" sz="1100" dirty="0">
                <a:cs typeface="Arial" pitchFamily="34" charset="0"/>
              </a:rPr>
              <a:t>Information from your W-2 tax form; </a:t>
            </a:r>
          </a:p>
          <a:p>
            <a:pPr marL="171311" indent="-171311">
              <a:buFont typeface="Arial" pitchFamily="34" charset="0"/>
              <a:buChar char="•"/>
              <a:defRPr/>
            </a:pPr>
            <a:r>
              <a:rPr lang="en-US" sz="1100" dirty="0">
                <a:cs typeface="Arial" pitchFamily="34" charset="0"/>
              </a:rPr>
              <a:t>Information from a 1040 Schedule SE (self-employment) tax form; or </a:t>
            </a:r>
          </a:p>
          <a:p>
            <a:pPr marL="171311" indent="-171311">
              <a:buFont typeface="Arial" pitchFamily="34" charset="0"/>
              <a:buChar char="•"/>
              <a:defRPr/>
            </a:pPr>
            <a:r>
              <a:rPr lang="en-US" sz="1100" dirty="0">
                <a:cs typeface="Arial" pitchFamily="34" charset="0"/>
              </a:rPr>
              <a:t>Your direct deposit amount, if you receive Social Security benefits. </a:t>
            </a:r>
          </a:p>
          <a:p>
            <a:pPr eaLnBrk="1" hangingPunct="1">
              <a:defRPr/>
            </a:pPr>
            <a:endParaRPr lang="en-US" sz="1100" dirty="0">
              <a:cs typeface="Arial" pitchFamily="34" charset="0"/>
            </a:endParaRPr>
          </a:p>
          <a:p>
            <a:pPr eaLnBrk="1" hangingPunct="1">
              <a:defRPr/>
            </a:pPr>
            <a:r>
              <a:rPr lang="en-US" sz="1100" dirty="0">
                <a:cs typeface="Arial" pitchFamily="34" charset="0"/>
              </a:rPr>
              <a:t>In the past, we told you Social Security would never ask for your credit card number or other financial information. We have changed our policy for this one service. Now, we may ask you for the last eight digits of your Visa, MasterCard, or Discover credit card or some other financial information. Our new security process and federal guidelines require that we do this so we can be sure that you are who you say you are when you conduct online business with us.</a:t>
            </a:r>
          </a:p>
          <a:p>
            <a:pPr eaLnBrk="1" hangingPunct="1">
              <a:defRPr/>
            </a:pPr>
            <a:endParaRPr lang="en-US" sz="1100" dirty="0">
              <a:cs typeface="Arial" pitchFamily="34" charset="0"/>
            </a:endParaRPr>
          </a:p>
          <a:p>
            <a:pPr eaLnBrk="1" hangingPunct="1">
              <a:defRPr/>
            </a:pPr>
            <a:r>
              <a:rPr lang="en-US" sz="1100" dirty="0">
                <a:cs typeface="Arial" pitchFamily="34" charset="0"/>
              </a:rPr>
              <a:t>This information provides extra security because even if someone gets your username and password, he or she will not be able to access your personal information. </a:t>
            </a:r>
          </a:p>
          <a:p>
            <a:pPr eaLnBrk="1" hangingPunct="1">
              <a:defRPr/>
            </a:pPr>
            <a:endParaRPr lang="en-US" sz="1100" dirty="0">
              <a:cs typeface="Arial" pitchFamily="34" charset="0"/>
            </a:endParaRPr>
          </a:p>
          <a:p>
            <a:pPr eaLnBrk="1" hangingPunct="1">
              <a:defRPr/>
            </a:pPr>
            <a:r>
              <a:rPr lang="en-US" sz="1100" dirty="0">
                <a:cs typeface="Arial" pitchFamily="34" charset="0"/>
              </a:rPr>
              <a:t>Once you give us this additional information, we will send you a letter in the mail in five to 10 business days. You will need this letter to complete the process to add extra security. </a:t>
            </a:r>
          </a:p>
          <a:p>
            <a:pPr eaLnBrk="1" hangingPunct="1">
              <a:defRPr/>
            </a:pPr>
            <a:endParaRPr lang="en-US" sz="1100" dirty="0">
              <a:cs typeface="Arial" pitchFamily="34" charset="0"/>
            </a:endParaRPr>
          </a:p>
          <a:p>
            <a:pPr eaLnBrk="1" hangingPunct="1">
              <a:defRPr/>
            </a:pPr>
            <a:r>
              <a:rPr lang="en-US" sz="1100" dirty="0">
                <a:cs typeface="Arial" pitchFamily="34" charset="0"/>
              </a:rPr>
              <a:t>You can upgrade to extra security or disable it at any time.</a:t>
            </a:r>
          </a:p>
        </p:txBody>
      </p:sp>
      <p:sp>
        <p:nvSpPr>
          <p:cNvPr id="4" name="Slide Number Placeholder 3"/>
          <p:cNvSpPr>
            <a:spLocks noGrp="1"/>
          </p:cNvSpPr>
          <p:nvPr>
            <p:ph type="sldNum" sz="quarter" idx="5"/>
          </p:nvPr>
        </p:nvSpPr>
        <p:spPr/>
        <p:txBody>
          <a:bodyPr/>
          <a:lstStyle/>
          <a:p>
            <a:pPr>
              <a:defRPr/>
            </a:pPr>
            <a:fld id="{8C87C824-15A5-4D99-878F-050C690B2088}"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3032637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1B71678-BD8E-478B-A83C-8814BE0B5435}" type="slidenum">
              <a:rPr lang="en-US" smtClean="0"/>
              <a:pPr/>
              <a:t>4</a:t>
            </a:fld>
            <a:endParaRPr lang="en-US" dirty="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z="1300" dirty="0"/>
          </a:p>
        </p:txBody>
      </p:sp>
    </p:spTree>
    <p:extLst>
      <p:ext uri="{BB962C8B-B14F-4D97-AF65-F5344CB8AC3E}">
        <p14:creationId xmlns:p14="http://schemas.microsoft.com/office/powerpoint/2010/main" val="1146140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FB3CEE4A-3AA7-4EC5-A753-FBF8E70345C3}" type="slidenum">
              <a:rPr lang="en-US" smtClean="0"/>
              <a:pPr/>
              <a:t>5</a:t>
            </a:fld>
            <a:endParaRPr lang="en-US" dirty="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sz="1300" dirty="0"/>
              <a:t>Social Security provides a foundation on which to build </a:t>
            </a:r>
            <a:br>
              <a:rPr lang="en-US" sz="1300" dirty="0"/>
            </a:br>
            <a:r>
              <a:rPr lang="en-US" sz="1300" dirty="0"/>
              <a:t>retirement security.</a:t>
            </a:r>
          </a:p>
        </p:txBody>
      </p:sp>
    </p:spTree>
    <p:extLst>
      <p:ext uri="{BB962C8B-B14F-4D97-AF65-F5344CB8AC3E}">
        <p14:creationId xmlns:p14="http://schemas.microsoft.com/office/powerpoint/2010/main" val="3429562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00D3CA66-A035-4187-9907-67DE6072E701}" type="slidenum">
              <a:rPr lang="en-US" smtClean="0"/>
              <a:pPr/>
              <a:t>6</a:t>
            </a:fld>
            <a:endParaRPr lang="en-US" dirty="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208819" y="4342458"/>
            <a:ext cx="5488912" cy="4117630"/>
          </a:xfrm>
          <a:noFill/>
          <a:ln/>
        </p:spPr>
        <p:txBody>
          <a:bodyPr/>
          <a:lstStyle/>
          <a:p>
            <a:pPr lvl="2" eaLnBrk="1" hangingPunct="1">
              <a:spcBef>
                <a:spcPct val="50000"/>
              </a:spcBef>
            </a:pPr>
            <a:r>
              <a:rPr lang="en-US" sz="1300" dirty="0"/>
              <a:t>This graph is an overview of the number of beneficiaries we pay. Currently, about one in every six people in America is receiving a Social Security benefit. The majority of our beneficiaries are retired. </a:t>
            </a:r>
          </a:p>
          <a:p>
            <a:pPr lvl="2" eaLnBrk="1" hangingPunct="1">
              <a:spcBef>
                <a:spcPct val="50000"/>
              </a:spcBef>
            </a:pPr>
            <a:r>
              <a:rPr lang="en-US" sz="1300" dirty="0"/>
              <a:t>But Social Security is more than retirement...it is a family protection plan (almost 1/3 of the beneficiaries are disabled, dependants of disabled, or survivors).</a:t>
            </a:r>
          </a:p>
        </p:txBody>
      </p:sp>
    </p:spTree>
    <p:extLst>
      <p:ext uri="{BB962C8B-B14F-4D97-AF65-F5344CB8AC3E}">
        <p14:creationId xmlns:p14="http://schemas.microsoft.com/office/powerpoint/2010/main" val="2215018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6271CACD-B5B8-4BEA-963C-02F2D56D8335}" type="slidenum">
              <a:rPr lang="en-US" smtClean="0"/>
              <a:pPr/>
              <a:t>7</a:t>
            </a:fld>
            <a:endParaRPr 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281041" y="4274853"/>
            <a:ext cx="5487342" cy="4117629"/>
          </a:xfrm>
          <a:noFill/>
          <a:ln/>
        </p:spPr>
        <p:txBody>
          <a:bodyPr/>
          <a:lstStyle/>
          <a:p>
            <a:pPr lvl="2" eaLnBrk="1" hangingPunct="1">
              <a:spcBef>
                <a:spcPct val="50000"/>
              </a:spcBef>
            </a:pPr>
            <a:r>
              <a:rPr lang="en-US" sz="1300" dirty="0"/>
              <a:t>The basic concept of Social Security is an intergenerational transfer system: the workers of today pay the benefits of current retirees and other beneficiaries.</a:t>
            </a:r>
          </a:p>
          <a:p>
            <a:pPr lvl="2" eaLnBrk="1" hangingPunct="1">
              <a:spcBef>
                <a:spcPct val="50000"/>
              </a:spcBef>
            </a:pPr>
            <a:r>
              <a:rPr lang="en-US" sz="1300" dirty="0"/>
              <a:t>Currently, an estimated 156 million workers are paying Social Security taxes.</a:t>
            </a:r>
          </a:p>
        </p:txBody>
      </p:sp>
    </p:spTree>
    <p:extLst>
      <p:ext uri="{BB962C8B-B14F-4D97-AF65-F5344CB8AC3E}">
        <p14:creationId xmlns:p14="http://schemas.microsoft.com/office/powerpoint/2010/main" val="3739974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35F3597A-2006-4F7C-881E-C2C435267A6C}" type="slidenum">
              <a:rPr lang="en-US" smtClean="0"/>
              <a:pPr/>
              <a:t>8</a:t>
            </a:fld>
            <a:endParaRPr lang="en-US" dirty="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281041" y="4342458"/>
            <a:ext cx="5487342" cy="4117630"/>
          </a:xfrm>
          <a:noFill/>
          <a:ln/>
        </p:spPr>
        <p:txBody>
          <a:bodyPr/>
          <a:lstStyle/>
          <a:p>
            <a:pPr lvl="2" eaLnBrk="1" hangingPunct="1"/>
            <a:r>
              <a:rPr lang="en-US" sz="1300" dirty="0"/>
              <a:t> As the chart shows, the fertility rate in 1920 was about 3.2 children for all women of childbearing age. During the depression the rate declined dramatically. After World War II a major increase in the fertility rate took place – the baby boom generation. Since 1960, there has been a major decline in the rate. This means there will be fewer future workers to support this large generation of baby </a:t>
            </a:r>
            <a:br>
              <a:rPr lang="en-US" sz="1300" dirty="0"/>
            </a:br>
            <a:r>
              <a:rPr lang="en-US" sz="1300" dirty="0"/>
              <a:t>boomer retirees.</a:t>
            </a:r>
          </a:p>
        </p:txBody>
      </p:sp>
    </p:spTree>
    <p:extLst>
      <p:ext uri="{BB962C8B-B14F-4D97-AF65-F5344CB8AC3E}">
        <p14:creationId xmlns:p14="http://schemas.microsoft.com/office/powerpoint/2010/main" val="1110401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5F024D30-3B1D-474E-836A-5A5533A6B66C}" type="slidenum">
              <a:rPr lang="en-US" smtClean="0"/>
              <a:pPr/>
              <a:t>9</a:t>
            </a:fld>
            <a:endParaRPr lang="en-US" dirty="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US" sz="1300" dirty="0"/>
              <a:t>The combined pressures of a massive baby boom generation </a:t>
            </a:r>
            <a:br>
              <a:rPr lang="en-US" sz="1300" dirty="0"/>
            </a:br>
            <a:r>
              <a:rPr lang="en-US" sz="1300" dirty="0"/>
              <a:t>and increasing life expectancy will result in an American population </a:t>
            </a:r>
            <a:br>
              <a:rPr lang="en-US" sz="1300" dirty="0"/>
            </a:br>
            <a:r>
              <a:rPr lang="en-US" sz="1300" dirty="0"/>
              <a:t>with almost 20% of our projected population over the age of 65 by </a:t>
            </a:r>
            <a:br>
              <a:rPr lang="en-US" sz="1300" dirty="0"/>
            </a:br>
            <a:r>
              <a:rPr lang="en-US" sz="1300" dirty="0"/>
              <a:t>the year 2035.</a:t>
            </a:r>
          </a:p>
        </p:txBody>
      </p:sp>
    </p:spTree>
    <p:extLst>
      <p:ext uri="{BB962C8B-B14F-4D97-AF65-F5344CB8AC3E}">
        <p14:creationId xmlns:p14="http://schemas.microsoft.com/office/powerpoint/2010/main" val="611015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5C76BB-5998-4DAA-A826-84B34145AB7E}"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B4D42-06B2-401F-967A-5AB6E070001A}" type="slidenum">
              <a:rPr lang="en-US" smtClean="0"/>
              <a:t>‹#›</a:t>
            </a:fld>
            <a:endParaRPr lang="en-US"/>
          </a:p>
        </p:txBody>
      </p:sp>
    </p:spTree>
    <p:extLst>
      <p:ext uri="{BB962C8B-B14F-4D97-AF65-F5344CB8AC3E}">
        <p14:creationId xmlns:p14="http://schemas.microsoft.com/office/powerpoint/2010/main" val="1863845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5C76BB-5998-4DAA-A826-84B34145AB7E}"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B4D42-06B2-401F-967A-5AB6E070001A}" type="slidenum">
              <a:rPr lang="en-US" smtClean="0"/>
              <a:t>‹#›</a:t>
            </a:fld>
            <a:endParaRPr lang="en-US"/>
          </a:p>
        </p:txBody>
      </p:sp>
    </p:spTree>
    <p:extLst>
      <p:ext uri="{BB962C8B-B14F-4D97-AF65-F5344CB8AC3E}">
        <p14:creationId xmlns:p14="http://schemas.microsoft.com/office/powerpoint/2010/main" val="3340363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5C76BB-5998-4DAA-A826-84B34145AB7E}"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B4D42-06B2-401F-967A-5AB6E070001A}" type="slidenum">
              <a:rPr lang="en-US" smtClean="0"/>
              <a:t>‹#›</a:t>
            </a:fld>
            <a:endParaRPr lang="en-US"/>
          </a:p>
        </p:txBody>
      </p:sp>
    </p:spTree>
    <p:extLst>
      <p:ext uri="{BB962C8B-B14F-4D97-AF65-F5344CB8AC3E}">
        <p14:creationId xmlns:p14="http://schemas.microsoft.com/office/powerpoint/2010/main" val="2302356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09443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5C76BB-5998-4DAA-A826-84B34145AB7E}"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B4D42-06B2-401F-967A-5AB6E070001A}" type="slidenum">
              <a:rPr lang="en-US" smtClean="0"/>
              <a:t>‹#›</a:t>
            </a:fld>
            <a:endParaRPr lang="en-US"/>
          </a:p>
        </p:txBody>
      </p:sp>
    </p:spTree>
    <p:extLst>
      <p:ext uri="{BB962C8B-B14F-4D97-AF65-F5344CB8AC3E}">
        <p14:creationId xmlns:p14="http://schemas.microsoft.com/office/powerpoint/2010/main" val="362428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5C76BB-5998-4DAA-A826-84B34145AB7E}" type="datetimeFigureOut">
              <a:rPr lang="en-US" smtClean="0"/>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B4D42-06B2-401F-967A-5AB6E070001A}" type="slidenum">
              <a:rPr lang="en-US" smtClean="0"/>
              <a:t>‹#›</a:t>
            </a:fld>
            <a:endParaRPr lang="en-US"/>
          </a:p>
        </p:txBody>
      </p:sp>
    </p:spTree>
    <p:extLst>
      <p:ext uri="{BB962C8B-B14F-4D97-AF65-F5344CB8AC3E}">
        <p14:creationId xmlns:p14="http://schemas.microsoft.com/office/powerpoint/2010/main" val="604990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5C76BB-5998-4DAA-A826-84B34145AB7E}" type="datetimeFigureOut">
              <a:rPr lang="en-US" smtClean="0"/>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DB4D42-06B2-401F-967A-5AB6E070001A}" type="slidenum">
              <a:rPr lang="en-US" smtClean="0"/>
              <a:t>‹#›</a:t>
            </a:fld>
            <a:endParaRPr lang="en-US"/>
          </a:p>
        </p:txBody>
      </p:sp>
    </p:spTree>
    <p:extLst>
      <p:ext uri="{BB962C8B-B14F-4D97-AF65-F5344CB8AC3E}">
        <p14:creationId xmlns:p14="http://schemas.microsoft.com/office/powerpoint/2010/main" val="196649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5C76BB-5998-4DAA-A826-84B34145AB7E}" type="datetimeFigureOut">
              <a:rPr lang="en-US" smtClean="0"/>
              <a:t>6/25/2015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DB4D42-06B2-401F-967A-5AB6E070001A}" type="slidenum">
              <a:rPr lang="en-US" smtClean="0"/>
              <a:t>‹#›</a:t>
            </a:fld>
            <a:endParaRPr lang="en-US"/>
          </a:p>
        </p:txBody>
      </p:sp>
    </p:spTree>
    <p:extLst>
      <p:ext uri="{BB962C8B-B14F-4D97-AF65-F5344CB8AC3E}">
        <p14:creationId xmlns:p14="http://schemas.microsoft.com/office/powerpoint/2010/main" val="310858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5C76BB-5998-4DAA-A826-84B34145AB7E}" type="datetimeFigureOut">
              <a:rPr lang="en-US" smtClean="0"/>
              <a:t>6/25/2015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DB4D42-06B2-401F-967A-5AB6E070001A}" type="slidenum">
              <a:rPr lang="en-US" smtClean="0"/>
              <a:t>‹#›</a:t>
            </a:fld>
            <a:endParaRPr lang="en-US"/>
          </a:p>
        </p:txBody>
      </p:sp>
    </p:spTree>
    <p:extLst>
      <p:ext uri="{BB962C8B-B14F-4D97-AF65-F5344CB8AC3E}">
        <p14:creationId xmlns:p14="http://schemas.microsoft.com/office/powerpoint/2010/main" val="2467734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5C76BB-5998-4DAA-A826-84B34145AB7E}" type="datetimeFigureOut">
              <a:rPr lang="en-US" smtClean="0"/>
              <a:t>6/25/2015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DB4D42-06B2-401F-967A-5AB6E070001A}" type="slidenum">
              <a:rPr lang="en-US" smtClean="0"/>
              <a:t>‹#›</a:t>
            </a:fld>
            <a:endParaRPr lang="en-US"/>
          </a:p>
        </p:txBody>
      </p:sp>
    </p:spTree>
    <p:extLst>
      <p:ext uri="{BB962C8B-B14F-4D97-AF65-F5344CB8AC3E}">
        <p14:creationId xmlns:p14="http://schemas.microsoft.com/office/powerpoint/2010/main" val="386963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C76BB-5998-4DAA-A826-84B34145AB7E}" type="datetimeFigureOut">
              <a:rPr lang="en-US" smtClean="0"/>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DB4D42-06B2-401F-967A-5AB6E070001A}" type="slidenum">
              <a:rPr lang="en-US" smtClean="0"/>
              <a:t>‹#›</a:t>
            </a:fld>
            <a:endParaRPr lang="en-US"/>
          </a:p>
        </p:txBody>
      </p:sp>
    </p:spTree>
    <p:extLst>
      <p:ext uri="{BB962C8B-B14F-4D97-AF65-F5344CB8AC3E}">
        <p14:creationId xmlns:p14="http://schemas.microsoft.com/office/powerpoint/2010/main" val="3878359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C76BB-5998-4DAA-A826-84B34145AB7E}" type="datetimeFigureOut">
              <a:rPr lang="en-US" smtClean="0"/>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DB4D42-06B2-401F-967A-5AB6E070001A}" type="slidenum">
              <a:rPr lang="en-US" smtClean="0"/>
              <a:t>‹#›</a:t>
            </a:fld>
            <a:endParaRPr lang="en-US"/>
          </a:p>
        </p:txBody>
      </p:sp>
    </p:spTree>
    <p:extLst>
      <p:ext uri="{BB962C8B-B14F-4D97-AF65-F5344CB8AC3E}">
        <p14:creationId xmlns:p14="http://schemas.microsoft.com/office/powerpoint/2010/main" val="1135581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5C76BB-5998-4DAA-A826-84B34145AB7E}" type="datetimeFigureOut">
              <a:rPr lang="en-US" smtClean="0"/>
              <a:t>6/25/2015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B4D42-06B2-401F-967A-5AB6E070001A}" type="slidenum">
              <a:rPr lang="en-US" smtClean="0"/>
              <a:t>‹#›</a:t>
            </a:fld>
            <a:endParaRPr lang="en-US"/>
          </a:p>
        </p:txBody>
      </p:sp>
    </p:spTree>
    <p:extLst>
      <p:ext uri="{BB962C8B-B14F-4D97-AF65-F5344CB8AC3E}">
        <p14:creationId xmlns:p14="http://schemas.microsoft.com/office/powerpoint/2010/main" val="3074678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172" name="Text Box 20"/>
          <p:cNvSpPr txBox="1">
            <a:spLocks noChangeArrowheads="1"/>
          </p:cNvSpPr>
          <p:nvPr/>
        </p:nvSpPr>
        <p:spPr bwMode="auto">
          <a:xfrm>
            <a:off x="-762000" y="304800"/>
            <a:ext cx="10615979" cy="1569660"/>
          </a:xfrm>
          <a:prstGeom prst="rect">
            <a:avLst/>
          </a:prstGeom>
          <a:noFill/>
          <a:ln w="9525">
            <a:noFill/>
            <a:miter lim="800000"/>
            <a:headEnd/>
            <a:tailEnd/>
          </a:ln>
        </p:spPr>
        <p:txBody>
          <a:bodyPr wrap="square">
            <a:spAutoFit/>
          </a:bodyPr>
          <a:lstStyle/>
          <a:p>
            <a:pPr algn="ctr">
              <a:spcBef>
                <a:spcPct val="50000"/>
              </a:spcBef>
            </a:pPr>
            <a:r>
              <a:rPr lang="en-US" sz="9600" b="0" dirty="0">
                <a:solidFill>
                  <a:srgbClr val="002060"/>
                </a:solidFill>
                <a:cs typeface="Times New Roman" pitchFamily="18" charset="0"/>
              </a:rPr>
              <a:t>Social </a:t>
            </a:r>
            <a:r>
              <a:rPr lang="en-US" sz="9600" b="0" dirty="0" smtClean="0">
                <a:solidFill>
                  <a:srgbClr val="002060"/>
                </a:solidFill>
                <a:cs typeface="Times New Roman" pitchFamily="18" charset="0"/>
              </a:rPr>
              <a:t>Security</a:t>
            </a:r>
            <a:endParaRPr lang="en-US" sz="9600" b="0" dirty="0">
              <a:solidFill>
                <a:srgbClr val="002060"/>
              </a:solidFill>
              <a:cs typeface="Times New Roman" pitchFamily="18" charset="0"/>
            </a:endParaRPr>
          </a:p>
        </p:txBody>
      </p:sp>
      <p:sp>
        <p:nvSpPr>
          <p:cNvPr id="7174" name="Text Box 23"/>
          <p:cNvSpPr txBox="1">
            <a:spLocks noChangeArrowheads="1"/>
          </p:cNvSpPr>
          <p:nvPr/>
        </p:nvSpPr>
        <p:spPr bwMode="auto">
          <a:xfrm>
            <a:off x="-23586" y="1524000"/>
            <a:ext cx="9167586" cy="646331"/>
          </a:xfrm>
          <a:prstGeom prst="rect">
            <a:avLst/>
          </a:prstGeom>
          <a:noFill/>
          <a:ln w="9525" algn="ctr">
            <a:noFill/>
            <a:miter lim="800000"/>
            <a:headEnd/>
            <a:tailEnd/>
          </a:ln>
        </p:spPr>
        <p:txBody>
          <a:bodyPr wrap="square">
            <a:spAutoFit/>
          </a:bodyPr>
          <a:lstStyle/>
          <a:p>
            <a:pPr algn="ctr">
              <a:spcBef>
                <a:spcPct val="50000"/>
              </a:spcBef>
            </a:pPr>
            <a:r>
              <a:rPr lang="en-US" sz="3600" dirty="0">
                <a:solidFill>
                  <a:srgbClr val="FF3300"/>
                </a:solidFill>
                <a:cs typeface="Times New Roman" pitchFamily="18" charset="0"/>
              </a:rPr>
              <a:t>www.socialsecurity.gov</a:t>
            </a:r>
            <a:endParaRPr lang="en-US" sz="4000" dirty="0">
              <a:solidFill>
                <a:srgbClr val="FF3300"/>
              </a:solidFill>
              <a:cs typeface="Times New Roman" pitchFamily="18" charset="0"/>
            </a:endParaRPr>
          </a:p>
        </p:txBody>
      </p:sp>
    </p:spTree>
    <p:extLst>
      <p:ext uri="{BB962C8B-B14F-4D97-AF65-F5344CB8AC3E}">
        <p14:creationId xmlns:p14="http://schemas.microsoft.com/office/powerpoint/2010/main" val="122386504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ChangeArrowheads="1"/>
          </p:cNvSpPr>
          <p:nvPr/>
        </p:nvSpPr>
        <p:spPr bwMode="auto">
          <a:xfrm>
            <a:off x="609600" y="-76200"/>
            <a:ext cx="8839200" cy="1200329"/>
          </a:xfrm>
          <a:prstGeom prst="rect">
            <a:avLst/>
          </a:prstGeom>
          <a:noFill/>
          <a:ln w="9525" algn="ctr">
            <a:noFill/>
            <a:miter lim="800000"/>
            <a:headEnd/>
            <a:tailEnd/>
          </a:ln>
        </p:spPr>
        <p:txBody>
          <a:bodyPr>
            <a:spAutoFit/>
          </a:bodyPr>
          <a:lstStyle/>
          <a:p>
            <a:pPr algn="ctr"/>
            <a:r>
              <a:rPr lang="en-US" sz="3600" dirty="0">
                <a:solidFill>
                  <a:srgbClr val="002060"/>
                </a:solidFill>
              </a:rPr>
              <a:t>Life Expectancy </a:t>
            </a:r>
            <a:r>
              <a:rPr lang="en-US" sz="3600" dirty="0" smtClean="0">
                <a:solidFill>
                  <a:srgbClr val="002060"/>
                </a:solidFill>
              </a:rPr>
              <a:t/>
            </a:r>
            <a:br>
              <a:rPr lang="en-US" sz="3600" dirty="0" smtClean="0">
                <a:solidFill>
                  <a:srgbClr val="002060"/>
                </a:solidFill>
              </a:rPr>
            </a:br>
            <a:r>
              <a:rPr lang="en-US" sz="3600" dirty="0" smtClean="0">
                <a:solidFill>
                  <a:srgbClr val="002060"/>
                </a:solidFill>
              </a:rPr>
              <a:t>for Those Age </a:t>
            </a:r>
            <a:r>
              <a:rPr lang="en-US" sz="3600" dirty="0">
                <a:solidFill>
                  <a:srgbClr val="002060"/>
                </a:solidFill>
              </a:rPr>
              <a:t>65 Today</a:t>
            </a:r>
          </a:p>
        </p:txBody>
      </p:sp>
      <p:sp>
        <p:nvSpPr>
          <p:cNvPr id="14339" name="Text Box 19"/>
          <p:cNvSpPr txBox="1">
            <a:spLocks noChangeArrowheads="1"/>
          </p:cNvSpPr>
          <p:nvPr/>
        </p:nvSpPr>
        <p:spPr bwMode="auto">
          <a:xfrm>
            <a:off x="1905000" y="1676400"/>
            <a:ext cx="6019800" cy="3970318"/>
          </a:xfrm>
          <a:prstGeom prst="rect">
            <a:avLst/>
          </a:prstGeom>
          <a:noFill/>
          <a:ln w="9525" algn="ctr">
            <a:noFill/>
            <a:miter lim="800000"/>
            <a:headEnd/>
            <a:tailEnd/>
          </a:ln>
        </p:spPr>
        <p:txBody>
          <a:bodyPr>
            <a:spAutoFit/>
          </a:bodyPr>
          <a:lstStyle/>
          <a:p>
            <a:pPr>
              <a:spcBef>
                <a:spcPct val="50000"/>
              </a:spcBef>
              <a:tabLst>
                <a:tab pos="3598863" algn="ctr"/>
                <a:tab pos="5138738" algn="ctr"/>
              </a:tabLst>
            </a:pPr>
            <a:r>
              <a:rPr lang="en-US" dirty="0">
                <a:solidFill>
                  <a:srgbClr val="002060"/>
                </a:solidFill>
              </a:rPr>
              <a:t>	</a:t>
            </a:r>
            <a:r>
              <a:rPr lang="en-US" sz="3600" u="sng" dirty="0">
                <a:solidFill>
                  <a:srgbClr val="002060"/>
                </a:solidFill>
              </a:rPr>
              <a:t>Men</a:t>
            </a:r>
            <a:r>
              <a:rPr lang="en-US" dirty="0">
                <a:solidFill>
                  <a:srgbClr val="002060"/>
                </a:solidFill>
              </a:rPr>
              <a:t>	</a:t>
            </a:r>
            <a:r>
              <a:rPr lang="en-US" sz="3600" u="sng" dirty="0">
                <a:solidFill>
                  <a:srgbClr val="002060"/>
                </a:solidFill>
              </a:rPr>
              <a:t>Women</a:t>
            </a:r>
          </a:p>
          <a:p>
            <a:pPr>
              <a:spcBef>
                <a:spcPct val="50000"/>
              </a:spcBef>
              <a:tabLst>
                <a:tab pos="3598863" algn="ctr"/>
                <a:tab pos="5138738" algn="ctr"/>
              </a:tabLst>
            </a:pPr>
            <a:r>
              <a:rPr lang="en-US" dirty="0">
                <a:solidFill>
                  <a:srgbClr val="FF3300"/>
                </a:solidFill>
              </a:rPr>
              <a:t>U.S. </a:t>
            </a:r>
            <a:r>
              <a:rPr lang="en-US" dirty="0" smtClean="0">
                <a:solidFill>
                  <a:srgbClr val="FF3300"/>
                </a:solidFill>
              </a:rPr>
              <a:t>Population</a:t>
            </a:r>
            <a:r>
              <a:rPr lang="en-US" dirty="0">
                <a:solidFill>
                  <a:srgbClr val="FF3300"/>
                </a:solidFill>
              </a:rPr>
              <a:t>	</a:t>
            </a:r>
            <a:r>
              <a:rPr lang="en-US" dirty="0" smtClean="0">
                <a:solidFill>
                  <a:srgbClr val="FF3300"/>
                </a:solidFill>
              </a:rPr>
              <a:t>82</a:t>
            </a:r>
            <a:r>
              <a:rPr lang="en-US" dirty="0">
                <a:solidFill>
                  <a:srgbClr val="FF3300"/>
                </a:solidFill>
              </a:rPr>
              <a:t>	85</a:t>
            </a:r>
          </a:p>
          <a:p>
            <a:pPr>
              <a:spcBef>
                <a:spcPct val="50000"/>
              </a:spcBef>
              <a:tabLst>
                <a:tab pos="3598863" algn="ctr"/>
                <a:tab pos="5138738" algn="ctr"/>
              </a:tabLst>
            </a:pPr>
            <a:r>
              <a:rPr lang="en-US" dirty="0">
                <a:solidFill>
                  <a:srgbClr val="002060"/>
                </a:solidFill>
              </a:rPr>
              <a:t>White	</a:t>
            </a:r>
            <a:r>
              <a:rPr lang="en-US" dirty="0" smtClean="0">
                <a:solidFill>
                  <a:srgbClr val="002060"/>
                </a:solidFill>
              </a:rPr>
              <a:t>82	85</a:t>
            </a:r>
            <a:endParaRPr lang="en-US" dirty="0">
              <a:solidFill>
                <a:srgbClr val="002060"/>
              </a:solidFill>
            </a:endParaRPr>
          </a:p>
          <a:p>
            <a:pPr>
              <a:spcBef>
                <a:spcPct val="50000"/>
              </a:spcBef>
              <a:tabLst>
                <a:tab pos="3598863" algn="ctr"/>
                <a:tab pos="5138738" algn="ctr"/>
              </a:tabLst>
            </a:pPr>
            <a:r>
              <a:rPr lang="en-US" dirty="0">
                <a:solidFill>
                  <a:srgbClr val="002060"/>
                </a:solidFill>
              </a:rPr>
              <a:t>African American	79	83</a:t>
            </a:r>
          </a:p>
          <a:p>
            <a:pPr>
              <a:spcBef>
                <a:spcPct val="50000"/>
              </a:spcBef>
              <a:tabLst>
                <a:tab pos="3598863" algn="ctr"/>
                <a:tab pos="5138738" algn="ctr"/>
              </a:tabLst>
            </a:pPr>
            <a:r>
              <a:rPr lang="en-US" dirty="0">
                <a:solidFill>
                  <a:srgbClr val="002060"/>
                </a:solidFill>
              </a:rPr>
              <a:t>Hispanic	85	</a:t>
            </a:r>
            <a:r>
              <a:rPr lang="en-US" dirty="0" smtClean="0">
                <a:solidFill>
                  <a:srgbClr val="002060"/>
                </a:solidFill>
              </a:rPr>
              <a:t>89</a:t>
            </a:r>
            <a:endParaRPr lang="en-US" dirty="0">
              <a:solidFill>
                <a:srgbClr val="002060"/>
              </a:solidFill>
            </a:endParaRPr>
          </a:p>
          <a:p>
            <a:pPr>
              <a:spcBef>
                <a:spcPct val="50000"/>
              </a:spcBef>
              <a:tabLst>
                <a:tab pos="3598863" algn="ctr"/>
                <a:tab pos="5138738" algn="ctr"/>
              </a:tabLst>
            </a:pPr>
            <a:r>
              <a:rPr lang="en-US" dirty="0">
                <a:solidFill>
                  <a:srgbClr val="002060"/>
                </a:solidFill>
              </a:rPr>
              <a:t>Asian	</a:t>
            </a:r>
            <a:r>
              <a:rPr lang="en-US" dirty="0" smtClean="0">
                <a:solidFill>
                  <a:srgbClr val="002060"/>
                </a:solidFill>
              </a:rPr>
              <a:t>85</a:t>
            </a:r>
            <a:r>
              <a:rPr lang="en-US" dirty="0">
                <a:solidFill>
                  <a:srgbClr val="002060"/>
                </a:solidFill>
              </a:rPr>
              <a:t>	88</a:t>
            </a:r>
          </a:p>
          <a:p>
            <a:pPr>
              <a:spcBef>
                <a:spcPct val="50000"/>
              </a:spcBef>
              <a:tabLst>
                <a:tab pos="3598863" algn="ctr"/>
                <a:tab pos="5138738" algn="ctr"/>
              </a:tabLst>
            </a:pPr>
            <a:r>
              <a:rPr lang="en-US" dirty="0">
                <a:solidFill>
                  <a:srgbClr val="002060"/>
                </a:solidFill>
              </a:rPr>
              <a:t>American Indian	84	88</a:t>
            </a:r>
          </a:p>
        </p:txBody>
      </p:sp>
      <p:grpSp>
        <p:nvGrpSpPr>
          <p:cNvPr id="2" name="Group 1"/>
          <p:cNvGrpSpPr/>
          <p:nvPr/>
        </p:nvGrpSpPr>
        <p:grpSpPr>
          <a:xfrm>
            <a:off x="1981200" y="2819400"/>
            <a:ext cx="5791200" cy="2698750"/>
            <a:chOff x="1981200" y="3286125"/>
            <a:chExt cx="5791200" cy="2698750"/>
          </a:xfrm>
        </p:grpSpPr>
        <p:sp>
          <p:nvSpPr>
            <p:cNvPr id="14341" name="Line 22"/>
            <p:cNvSpPr>
              <a:spLocks noChangeShapeType="1"/>
            </p:cNvSpPr>
            <p:nvPr/>
          </p:nvSpPr>
          <p:spPr bwMode="auto">
            <a:xfrm>
              <a:off x="1981200" y="3286125"/>
              <a:ext cx="5791200" cy="0"/>
            </a:xfrm>
            <a:prstGeom prst="line">
              <a:avLst/>
            </a:prstGeom>
            <a:noFill/>
            <a:ln w="38100">
              <a:solidFill>
                <a:srgbClr val="002060"/>
              </a:solidFill>
              <a:round/>
              <a:headEnd/>
              <a:tailEnd/>
            </a:ln>
          </p:spPr>
          <p:txBody>
            <a:bodyPr>
              <a:spAutoFit/>
            </a:bodyPr>
            <a:lstStyle/>
            <a:p>
              <a:endParaRPr lang="en-US" dirty="0"/>
            </a:p>
          </p:txBody>
        </p:sp>
        <p:sp>
          <p:nvSpPr>
            <p:cNvPr id="14342" name="Line 23"/>
            <p:cNvSpPr>
              <a:spLocks noChangeShapeType="1"/>
            </p:cNvSpPr>
            <p:nvPr/>
          </p:nvSpPr>
          <p:spPr bwMode="auto">
            <a:xfrm>
              <a:off x="1981200" y="3819525"/>
              <a:ext cx="5791200" cy="0"/>
            </a:xfrm>
            <a:prstGeom prst="line">
              <a:avLst/>
            </a:prstGeom>
            <a:noFill/>
            <a:ln w="38100">
              <a:solidFill>
                <a:srgbClr val="002060"/>
              </a:solidFill>
              <a:round/>
              <a:headEnd/>
              <a:tailEnd/>
            </a:ln>
          </p:spPr>
          <p:txBody>
            <a:bodyPr>
              <a:spAutoFit/>
            </a:bodyPr>
            <a:lstStyle/>
            <a:p>
              <a:endParaRPr lang="en-US" dirty="0"/>
            </a:p>
          </p:txBody>
        </p:sp>
        <p:sp>
          <p:nvSpPr>
            <p:cNvPr id="14343" name="Line 24"/>
            <p:cNvSpPr>
              <a:spLocks noChangeShapeType="1"/>
            </p:cNvSpPr>
            <p:nvPr/>
          </p:nvSpPr>
          <p:spPr bwMode="auto">
            <a:xfrm>
              <a:off x="1981200" y="4352925"/>
              <a:ext cx="5791200" cy="0"/>
            </a:xfrm>
            <a:prstGeom prst="line">
              <a:avLst/>
            </a:prstGeom>
            <a:noFill/>
            <a:ln w="38100">
              <a:solidFill>
                <a:srgbClr val="002060"/>
              </a:solidFill>
              <a:round/>
              <a:headEnd/>
              <a:tailEnd/>
            </a:ln>
          </p:spPr>
          <p:txBody>
            <a:bodyPr>
              <a:spAutoFit/>
            </a:bodyPr>
            <a:lstStyle/>
            <a:p>
              <a:endParaRPr lang="en-US" dirty="0"/>
            </a:p>
          </p:txBody>
        </p:sp>
        <p:sp>
          <p:nvSpPr>
            <p:cNvPr id="14344" name="Line 25"/>
            <p:cNvSpPr>
              <a:spLocks noChangeShapeType="1"/>
            </p:cNvSpPr>
            <p:nvPr/>
          </p:nvSpPr>
          <p:spPr bwMode="auto">
            <a:xfrm>
              <a:off x="1981200" y="4886325"/>
              <a:ext cx="5791200" cy="0"/>
            </a:xfrm>
            <a:prstGeom prst="line">
              <a:avLst/>
            </a:prstGeom>
            <a:noFill/>
            <a:ln w="38100">
              <a:solidFill>
                <a:srgbClr val="002060"/>
              </a:solidFill>
              <a:round/>
              <a:headEnd/>
              <a:tailEnd/>
            </a:ln>
          </p:spPr>
          <p:txBody>
            <a:bodyPr>
              <a:spAutoFit/>
            </a:bodyPr>
            <a:lstStyle/>
            <a:p>
              <a:endParaRPr lang="en-US" dirty="0"/>
            </a:p>
          </p:txBody>
        </p:sp>
        <p:sp>
          <p:nvSpPr>
            <p:cNvPr id="14345" name="Line 26"/>
            <p:cNvSpPr>
              <a:spLocks noChangeShapeType="1"/>
            </p:cNvSpPr>
            <p:nvPr/>
          </p:nvSpPr>
          <p:spPr bwMode="auto">
            <a:xfrm>
              <a:off x="1981200" y="5419725"/>
              <a:ext cx="5791200" cy="0"/>
            </a:xfrm>
            <a:prstGeom prst="line">
              <a:avLst/>
            </a:prstGeom>
            <a:noFill/>
            <a:ln w="38100">
              <a:solidFill>
                <a:srgbClr val="002060"/>
              </a:solidFill>
              <a:round/>
              <a:headEnd/>
              <a:tailEnd/>
            </a:ln>
          </p:spPr>
          <p:txBody>
            <a:bodyPr>
              <a:spAutoFit/>
            </a:bodyPr>
            <a:lstStyle/>
            <a:p>
              <a:endParaRPr lang="en-US" dirty="0"/>
            </a:p>
          </p:txBody>
        </p:sp>
        <p:sp>
          <p:nvSpPr>
            <p:cNvPr id="14346" name="Line 27"/>
            <p:cNvSpPr>
              <a:spLocks noChangeShapeType="1"/>
            </p:cNvSpPr>
            <p:nvPr/>
          </p:nvSpPr>
          <p:spPr bwMode="auto">
            <a:xfrm>
              <a:off x="1981200" y="5984875"/>
              <a:ext cx="5791200" cy="0"/>
            </a:xfrm>
            <a:prstGeom prst="line">
              <a:avLst/>
            </a:prstGeom>
            <a:noFill/>
            <a:ln w="38100">
              <a:solidFill>
                <a:srgbClr val="002060"/>
              </a:solidFill>
              <a:round/>
              <a:headEnd/>
              <a:tailEnd/>
            </a:ln>
          </p:spPr>
          <p:txBody>
            <a:bodyPr>
              <a:spAutoFit/>
            </a:bodyPr>
            <a:lstStyle/>
            <a:p>
              <a:endParaRPr lang="en-US" dirty="0"/>
            </a:p>
          </p:txBody>
        </p:sp>
      </p:grpSp>
    </p:spTree>
    <p:extLst>
      <p:ext uri="{BB962C8B-B14F-4D97-AF65-F5344CB8AC3E}">
        <p14:creationId xmlns:p14="http://schemas.microsoft.com/office/powerpoint/2010/main" val="195147421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2"/>
          <p:cNvSpPr txBox="1">
            <a:spLocks noChangeArrowheads="1"/>
          </p:cNvSpPr>
          <p:nvPr/>
        </p:nvSpPr>
        <p:spPr bwMode="auto">
          <a:xfrm>
            <a:off x="664029" y="-76200"/>
            <a:ext cx="8763000" cy="1292662"/>
          </a:xfrm>
          <a:prstGeom prst="rect">
            <a:avLst/>
          </a:prstGeom>
          <a:noFill/>
          <a:ln w="9525">
            <a:noFill/>
            <a:miter lim="800000"/>
            <a:headEnd/>
            <a:tailEnd/>
          </a:ln>
        </p:spPr>
        <p:txBody>
          <a:bodyPr wrap="square">
            <a:spAutoFit/>
          </a:bodyPr>
          <a:lstStyle/>
          <a:p>
            <a:pPr algn="ctr"/>
            <a:r>
              <a:rPr lang="en-US" sz="2600" dirty="0" smtClean="0">
                <a:solidFill>
                  <a:srgbClr val="002060"/>
                </a:solidFill>
              </a:rPr>
              <a:t>Social Security Trust Funds Will </a:t>
            </a:r>
            <a:r>
              <a:rPr lang="en-US" sz="2600" dirty="0">
                <a:solidFill>
                  <a:srgbClr val="002060"/>
                </a:solidFill>
              </a:rPr>
              <a:t>B</a:t>
            </a:r>
            <a:r>
              <a:rPr lang="en-US" sz="2600" dirty="0" smtClean="0">
                <a:solidFill>
                  <a:srgbClr val="002060"/>
                </a:solidFill>
              </a:rPr>
              <a:t>e </a:t>
            </a:r>
            <a:r>
              <a:rPr lang="en-US" sz="2600" dirty="0">
                <a:solidFill>
                  <a:srgbClr val="002060"/>
                </a:solidFill>
              </a:rPr>
              <a:t>A</a:t>
            </a:r>
            <a:r>
              <a:rPr lang="en-US" sz="2600" dirty="0" smtClean="0">
                <a:solidFill>
                  <a:srgbClr val="002060"/>
                </a:solidFill>
              </a:rPr>
              <a:t>ble to </a:t>
            </a:r>
            <a:br>
              <a:rPr lang="en-US" sz="2600" dirty="0" smtClean="0">
                <a:solidFill>
                  <a:srgbClr val="002060"/>
                </a:solidFill>
              </a:rPr>
            </a:br>
            <a:r>
              <a:rPr lang="en-US" sz="2600" dirty="0" smtClean="0">
                <a:solidFill>
                  <a:srgbClr val="002060"/>
                </a:solidFill>
              </a:rPr>
              <a:t>Pay Only </a:t>
            </a:r>
            <a:r>
              <a:rPr lang="en-US" sz="2600" smtClean="0">
                <a:solidFill>
                  <a:srgbClr val="002060"/>
                </a:solidFill>
              </a:rPr>
              <a:t>About 77 </a:t>
            </a:r>
            <a:r>
              <a:rPr lang="en-US" sz="2600" dirty="0" smtClean="0">
                <a:solidFill>
                  <a:srgbClr val="002060"/>
                </a:solidFill>
              </a:rPr>
              <a:t>Cents for Each Dollar </a:t>
            </a:r>
            <a:br>
              <a:rPr lang="en-US" sz="2600" dirty="0" smtClean="0">
                <a:solidFill>
                  <a:srgbClr val="002060"/>
                </a:solidFill>
              </a:rPr>
            </a:br>
            <a:r>
              <a:rPr lang="en-US" sz="2600" dirty="0" smtClean="0">
                <a:solidFill>
                  <a:srgbClr val="002060"/>
                </a:solidFill>
              </a:rPr>
              <a:t>of Scheduled Benefits after 2033</a:t>
            </a:r>
            <a:endParaRPr lang="en-US" sz="2600" dirty="0">
              <a:solidFill>
                <a:srgbClr val="002060"/>
              </a:solidFill>
            </a:endParaRPr>
          </a:p>
        </p:txBody>
      </p:sp>
      <p:sp>
        <p:nvSpPr>
          <p:cNvPr id="20500" name="Text Box 41"/>
          <p:cNvSpPr txBox="1">
            <a:spLocks noChangeArrowheads="1"/>
          </p:cNvSpPr>
          <p:nvPr/>
        </p:nvSpPr>
        <p:spPr bwMode="auto">
          <a:xfrm>
            <a:off x="1905000" y="6186487"/>
            <a:ext cx="5943600" cy="519113"/>
          </a:xfrm>
          <a:prstGeom prst="rect">
            <a:avLst/>
          </a:prstGeom>
          <a:noFill/>
          <a:ln w="9525" algn="ctr">
            <a:noFill/>
            <a:miter lim="800000"/>
            <a:headEnd/>
            <a:tailEnd/>
          </a:ln>
        </p:spPr>
        <p:txBody>
          <a:bodyPr>
            <a:spAutoFit/>
          </a:bodyPr>
          <a:lstStyle/>
          <a:p>
            <a:pPr algn="ctr">
              <a:spcBef>
                <a:spcPct val="50000"/>
              </a:spcBef>
            </a:pPr>
            <a:r>
              <a:rPr lang="en-US" sz="2800" b="0" dirty="0">
                <a:solidFill>
                  <a:srgbClr val="002060"/>
                </a:solidFill>
              </a:rPr>
              <a:t>Calendar Year</a:t>
            </a:r>
          </a:p>
        </p:txBody>
      </p:sp>
      <p:graphicFrame>
        <p:nvGraphicFramePr>
          <p:cNvPr id="5" name="Chart 4"/>
          <p:cNvGraphicFramePr/>
          <p:nvPr>
            <p:extLst>
              <p:ext uri="{D42A27DB-BD31-4B8C-83A1-F6EECF244321}">
                <p14:modId xmlns:p14="http://schemas.microsoft.com/office/powerpoint/2010/main" val="3006396875"/>
              </p:ext>
            </p:extLst>
          </p:nvPr>
        </p:nvGraphicFramePr>
        <p:xfrm>
          <a:off x="1299029" y="1512887"/>
          <a:ext cx="7010400" cy="4673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346894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8"/>
          <p:cNvSpPr>
            <a:spLocks noChangeArrowheads="1"/>
          </p:cNvSpPr>
          <p:nvPr/>
        </p:nvSpPr>
        <p:spPr bwMode="auto">
          <a:xfrm>
            <a:off x="381000" y="334963"/>
            <a:ext cx="9144000" cy="579437"/>
          </a:xfrm>
          <a:prstGeom prst="rect">
            <a:avLst/>
          </a:prstGeom>
          <a:noFill/>
          <a:ln w="9525" algn="ctr">
            <a:noFill/>
            <a:miter lim="800000"/>
            <a:headEnd/>
            <a:tailEnd/>
          </a:ln>
        </p:spPr>
        <p:txBody>
          <a:bodyPr>
            <a:spAutoFit/>
          </a:bodyPr>
          <a:lstStyle/>
          <a:p>
            <a:pPr algn="ctr" fontAlgn="base">
              <a:spcBef>
                <a:spcPct val="0"/>
              </a:spcBef>
              <a:spcAft>
                <a:spcPct val="0"/>
              </a:spcAft>
            </a:pPr>
            <a:r>
              <a:rPr lang="en-US" sz="3200" b="1" dirty="0">
                <a:solidFill>
                  <a:srgbClr val="002060"/>
                </a:solidFill>
                <a:latin typeface="Times New Roman" pitchFamily="18" charset="0"/>
              </a:rPr>
              <a:t>Social Security Cost-of-Living Adjustments</a:t>
            </a:r>
          </a:p>
        </p:txBody>
      </p:sp>
      <p:grpSp>
        <p:nvGrpSpPr>
          <p:cNvPr id="9" name="Group 8"/>
          <p:cNvGrpSpPr/>
          <p:nvPr/>
        </p:nvGrpSpPr>
        <p:grpSpPr>
          <a:xfrm>
            <a:off x="1600198" y="1301542"/>
            <a:ext cx="6553202" cy="5816570"/>
            <a:chOff x="1635642" y="1117600"/>
            <a:chExt cx="7315202" cy="6492915"/>
          </a:xfrm>
        </p:grpSpPr>
        <p:sp>
          <p:nvSpPr>
            <p:cNvPr id="15362" name="Rectangle 36"/>
            <p:cNvSpPr>
              <a:spLocks noChangeArrowheads="1"/>
            </p:cNvSpPr>
            <p:nvPr/>
          </p:nvSpPr>
          <p:spPr bwMode="auto">
            <a:xfrm>
              <a:off x="6946900" y="1117600"/>
              <a:ext cx="1600200" cy="5481638"/>
            </a:xfrm>
            <a:prstGeom prst="rect">
              <a:avLst/>
            </a:prstGeom>
            <a:solidFill>
              <a:srgbClr val="F8F8F8"/>
            </a:solidFill>
            <a:ln w="9525" algn="ctr">
              <a:noFill/>
              <a:miter lim="800000"/>
              <a:headEnd/>
              <a:tailEnd/>
            </a:ln>
          </p:spPr>
          <p:txBody>
            <a:bodyPr anchor="ctr">
              <a:spAutoFit/>
            </a:bodyPr>
            <a:lstStyle/>
            <a:p>
              <a:pPr fontAlgn="base">
                <a:spcBef>
                  <a:spcPct val="0"/>
                </a:spcBef>
                <a:spcAft>
                  <a:spcPct val="0"/>
                </a:spcAft>
              </a:pPr>
              <a:endParaRPr lang="en-US" sz="2400" b="1" dirty="0">
                <a:solidFill>
                  <a:srgbClr val="DDDDDD"/>
                </a:solidFill>
                <a:latin typeface="Times New Roman" pitchFamily="18" charset="0"/>
              </a:endParaRPr>
            </a:p>
          </p:txBody>
        </p:sp>
        <p:sp>
          <p:nvSpPr>
            <p:cNvPr id="15363" name="Rectangle 37"/>
            <p:cNvSpPr>
              <a:spLocks noChangeArrowheads="1"/>
            </p:cNvSpPr>
            <p:nvPr/>
          </p:nvSpPr>
          <p:spPr bwMode="auto">
            <a:xfrm>
              <a:off x="3276600" y="1270000"/>
              <a:ext cx="1600200" cy="5481638"/>
            </a:xfrm>
            <a:prstGeom prst="rect">
              <a:avLst/>
            </a:prstGeom>
            <a:solidFill>
              <a:srgbClr val="F8F8F8"/>
            </a:solidFill>
            <a:ln w="9525" algn="ctr">
              <a:noFill/>
              <a:miter lim="800000"/>
              <a:headEnd/>
              <a:tailEnd/>
            </a:ln>
          </p:spPr>
          <p:txBody>
            <a:bodyPr anchor="ctr">
              <a:spAutoFit/>
            </a:bodyPr>
            <a:lstStyle/>
            <a:p>
              <a:pPr fontAlgn="base">
                <a:spcBef>
                  <a:spcPct val="0"/>
                </a:spcBef>
                <a:spcAft>
                  <a:spcPct val="0"/>
                </a:spcAft>
              </a:pPr>
              <a:endParaRPr lang="en-US" sz="2400" b="1" dirty="0">
                <a:solidFill>
                  <a:srgbClr val="DDDDDD"/>
                </a:solidFill>
                <a:latin typeface="Times New Roman" pitchFamily="18" charset="0"/>
              </a:endParaRPr>
            </a:p>
          </p:txBody>
        </p:sp>
        <p:sp>
          <p:nvSpPr>
            <p:cNvPr id="15364" name="Rectangle 29"/>
            <p:cNvSpPr>
              <a:spLocks noChangeArrowheads="1"/>
            </p:cNvSpPr>
            <p:nvPr/>
          </p:nvSpPr>
          <p:spPr bwMode="auto">
            <a:xfrm>
              <a:off x="1711844" y="1129645"/>
              <a:ext cx="7239000" cy="406400"/>
            </a:xfrm>
            <a:prstGeom prst="rect">
              <a:avLst/>
            </a:prstGeom>
            <a:solidFill>
              <a:srgbClr val="DDDDDD"/>
            </a:solidFill>
            <a:ln w="9525" algn="ctr">
              <a:solidFill>
                <a:srgbClr val="DDDDDD"/>
              </a:solidFill>
              <a:miter lim="800000"/>
              <a:headEnd/>
              <a:tailEnd/>
            </a:ln>
          </p:spPr>
          <p:txBody>
            <a:bodyPr anchor="ctr">
              <a:spAutoFit/>
            </a:bodyPr>
            <a:lstStyle/>
            <a:p>
              <a:pPr algn="ctr" fontAlgn="base">
                <a:spcBef>
                  <a:spcPct val="0"/>
                </a:spcBef>
                <a:spcAft>
                  <a:spcPct val="0"/>
                </a:spcAft>
              </a:pPr>
              <a:endParaRPr lang="en-US" sz="2000" b="1" dirty="0">
                <a:solidFill>
                  <a:srgbClr val="DDDDDD"/>
                </a:solidFill>
                <a:latin typeface="Times New Roman" pitchFamily="18" charset="0"/>
              </a:endParaRPr>
            </a:p>
          </p:txBody>
        </p:sp>
        <p:sp>
          <p:nvSpPr>
            <p:cNvPr id="15367" name="Text Box 22"/>
            <p:cNvSpPr txBox="1">
              <a:spLocks noChangeArrowheads="1"/>
            </p:cNvSpPr>
            <p:nvPr/>
          </p:nvSpPr>
          <p:spPr bwMode="auto">
            <a:xfrm>
              <a:off x="1635642" y="1155665"/>
              <a:ext cx="3505200" cy="6184161"/>
            </a:xfrm>
            <a:prstGeom prst="rect">
              <a:avLst/>
            </a:prstGeom>
            <a:noFill/>
            <a:ln w="9525" algn="ctr">
              <a:noFill/>
              <a:miter lim="800000"/>
              <a:headEnd/>
              <a:tailEnd/>
            </a:ln>
          </p:spPr>
          <p:txBody>
            <a:bodyPr wrap="square">
              <a:spAutoFit/>
            </a:bodyPr>
            <a:lstStyle/>
            <a:p>
              <a:pPr fontAlgn="base">
                <a:spcBef>
                  <a:spcPct val="0"/>
                </a:spcBef>
                <a:spcAft>
                  <a:spcPct val="0"/>
                </a:spcAft>
                <a:tabLst>
                  <a:tab pos="682625" algn="ctr"/>
                  <a:tab pos="2627313" algn="ctr"/>
                </a:tabLst>
              </a:pPr>
              <a:r>
                <a:rPr lang="en-US" sz="1600" b="1" dirty="0">
                  <a:solidFill>
                    <a:srgbClr val="FFFFFF"/>
                  </a:solidFill>
                  <a:latin typeface="Times New Roman" pitchFamily="18" charset="0"/>
                </a:rPr>
                <a:t>	</a:t>
              </a:r>
              <a:r>
                <a:rPr lang="en-US" b="1" dirty="0">
                  <a:solidFill>
                    <a:srgbClr val="002060"/>
                  </a:solidFill>
                  <a:latin typeface="Times New Roman" pitchFamily="18" charset="0"/>
                </a:rPr>
                <a:t>Effective Date	Amount</a:t>
              </a:r>
              <a:r>
                <a:rPr lang="en-US" sz="1600" b="1" dirty="0">
                  <a:solidFill>
                    <a:srgbClr val="002060"/>
                  </a:solidFill>
                  <a:latin typeface="Times New Roman" pitchFamily="18" charset="0"/>
                </a:rPr>
                <a:t>	June 1975	</a:t>
              </a:r>
              <a:r>
                <a:rPr lang="en-US" sz="1600" b="1">
                  <a:solidFill>
                    <a:srgbClr val="002060"/>
                  </a:solidFill>
                  <a:latin typeface="Times New Roman" pitchFamily="18" charset="0"/>
                </a:rPr>
                <a:t> </a:t>
              </a:r>
              <a:r>
                <a:rPr lang="en-US" sz="1600" b="1" smtClean="0">
                  <a:solidFill>
                    <a:srgbClr val="002060"/>
                  </a:solidFill>
                  <a:latin typeface="Times New Roman" pitchFamily="18" charset="0"/>
                </a:rPr>
                <a:t>  8.0%</a:t>
              </a:r>
              <a:endParaRPr lang="en-US" sz="1600" b="1" dirty="0">
                <a:solidFill>
                  <a:srgbClr val="002060"/>
                </a:solidFill>
                <a:latin typeface="Times New Roman" pitchFamily="18" charset="0"/>
              </a:endParaRPr>
            </a:p>
            <a:p>
              <a:pPr fontAlgn="base">
                <a:spcBef>
                  <a:spcPct val="0"/>
                </a:spcBef>
                <a:spcAft>
                  <a:spcPct val="0"/>
                </a:spcAft>
                <a:tabLst>
                  <a:tab pos="682625" algn="ctr"/>
                  <a:tab pos="2627313" algn="ctr"/>
                </a:tabLst>
              </a:pPr>
              <a:r>
                <a:rPr lang="en-US" sz="1600" b="1" dirty="0">
                  <a:solidFill>
                    <a:srgbClr val="002060"/>
                  </a:solidFill>
                  <a:latin typeface="Times New Roman" pitchFamily="18" charset="0"/>
                </a:rPr>
                <a:t>	June 1976	   6.4%</a:t>
              </a:r>
            </a:p>
            <a:p>
              <a:pPr fontAlgn="base">
                <a:spcBef>
                  <a:spcPct val="0"/>
                </a:spcBef>
                <a:spcAft>
                  <a:spcPct val="0"/>
                </a:spcAft>
                <a:tabLst>
                  <a:tab pos="682625" algn="ctr"/>
                  <a:tab pos="2627313" algn="ctr"/>
                </a:tabLst>
              </a:pPr>
              <a:r>
                <a:rPr lang="en-US" sz="1600" b="1" dirty="0">
                  <a:solidFill>
                    <a:srgbClr val="002060"/>
                  </a:solidFill>
                  <a:latin typeface="Times New Roman" pitchFamily="18" charset="0"/>
                </a:rPr>
                <a:t>	June 1977	   5.9%</a:t>
              </a:r>
            </a:p>
            <a:p>
              <a:pPr fontAlgn="base">
                <a:spcBef>
                  <a:spcPct val="0"/>
                </a:spcBef>
                <a:spcAft>
                  <a:spcPct val="0"/>
                </a:spcAft>
                <a:tabLst>
                  <a:tab pos="682625" algn="ctr"/>
                  <a:tab pos="2627313" algn="ctr"/>
                </a:tabLst>
              </a:pPr>
              <a:r>
                <a:rPr lang="en-US" sz="1600" b="1" dirty="0">
                  <a:solidFill>
                    <a:srgbClr val="002060"/>
                  </a:solidFill>
                  <a:latin typeface="Times New Roman" pitchFamily="18" charset="0"/>
                </a:rPr>
                <a:t>	June 1978	   6.5%</a:t>
              </a:r>
            </a:p>
            <a:p>
              <a:pPr fontAlgn="base">
                <a:spcBef>
                  <a:spcPct val="0"/>
                </a:spcBef>
                <a:spcAft>
                  <a:spcPct val="0"/>
                </a:spcAft>
                <a:tabLst>
                  <a:tab pos="682625" algn="ctr"/>
                  <a:tab pos="2627313" algn="ctr"/>
                </a:tabLst>
              </a:pPr>
              <a:r>
                <a:rPr lang="en-US" sz="1600" b="1" dirty="0">
                  <a:solidFill>
                    <a:srgbClr val="002060"/>
                  </a:solidFill>
                  <a:latin typeface="Times New Roman" pitchFamily="18" charset="0"/>
                </a:rPr>
                <a:t>	June 1979	   9.9%</a:t>
              </a:r>
            </a:p>
            <a:p>
              <a:pPr fontAlgn="base">
                <a:spcBef>
                  <a:spcPct val="0"/>
                </a:spcBef>
                <a:spcAft>
                  <a:spcPct val="0"/>
                </a:spcAft>
                <a:tabLst>
                  <a:tab pos="682625" algn="ctr"/>
                  <a:tab pos="2627313" algn="ctr"/>
                </a:tabLst>
              </a:pPr>
              <a:r>
                <a:rPr lang="en-US" sz="1600" b="1" dirty="0">
                  <a:solidFill>
                    <a:srgbClr val="002060"/>
                  </a:solidFill>
                  <a:latin typeface="Times New Roman" pitchFamily="18" charset="0"/>
                </a:rPr>
                <a:t>	June 1980	     14.3%	June 1981	     11.2%</a:t>
              </a:r>
            </a:p>
            <a:p>
              <a:pPr fontAlgn="base">
                <a:spcBef>
                  <a:spcPct val="0"/>
                </a:spcBef>
                <a:spcAft>
                  <a:spcPct val="0"/>
                </a:spcAft>
                <a:tabLst>
                  <a:tab pos="682625" algn="ctr"/>
                  <a:tab pos="2627313" algn="ctr"/>
                </a:tabLst>
              </a:pPr>
              <a:r>
                <a:rPr lang="en-US" sz="1600" b="1" dirty="0">
                  <a:solidFill>
                    <a:srgbClr val="002060"/>
                  </a:solidFill>
                  <a:latin typeface="Times New Roman" pitchFamily="18" charset="0"/>
                </a:rPr>
                <a:t>	June 1982	    7.4%</a:t>
              </a:r>
            </a:p>
            <a:p>
              <a:pPr fontAlgn="base">
                <a:spcBef>
                  <a:spcPct val="0"/>
                </a:spcBef>
                <a:spcAft>
                  <a:spcPct val="0"/>
                </a:spcAft>
                <a:tabLst>
                  <a:tab pos="682625" algn="ctr"/>
                  <a:tab pos="2627313" algn="ctr"/>
                </a:tabLst>
              </a:pPr>
              <a:r>
                <a:rPr lang="en-US" sz="1600" b="1" dirty="0">
                  <a:solidFill>
                    <a:srgbClr val="002060"/>
                  </a:solidFill>
                  <a:latin typeface="Times New Roman" pitchFamily="18" charset="0"/>
                </a:rPr>
                <a:t>	Dec 1983	    3.5%</a:t>
              </a:r>
            </a:p>
            <a:p>
              <a:pPr fontAlgn="base">
                <a:spcBef>
                  <a:spcPct val="0"/>
                </a:spcBef>
                <a:spcAft>
                  <a:spcPct val="0"/>
                </a:spcAft>
                <a:tabLst>
                  <a:tab pos="682625" algn="ctr"/>
                  <a:tab pos="2627313" algn="ctr"/>
                </a:tabLst>
              </a:pPr>
              <a:r>
                <a:rPr lang="en-US" sz="1600" b="1" dirty="0">
                  <a:solidFill>
                    <a:srgbClr val="002060"/>
                  </a:solidFill>
                  <a:latin typeface="Times New Roman" pitchFamily="18" charset="0"/>
                </a:rPr>
                <a:t>	Dec 1984	    3.5%</a:t>
              </a:r>
            </a:p>
            <a:p>
              <a:pPr fontAlgn="base">
                <a:spcBef>
                  <a:spcPct val="0"/>
                </a:spcBef>
                <a:spcAft>
                  <a:spcPct val="0"/>
                </a:spcAft>
                <a:tabLst>
                  <a:tab pos="682625" algn="ctr"/>
                  <a:tab pos="2627313" algn="ctr"/>
                </a:tabLst>
              </a:pPr>
              <a:r>
                <a:rPr lang="en-US" sz="1600" b="1" dirty="0">
                  <a:solidFill>
                    <a:srgbClr val="002060"/>
                  </a:solidFill>
                  <a:latin typeface="Times New Roman" pitchFamily="18" charset="0"/>
                </a:rPr>
                <a:t>	Dec 1985	    3.1%</a:t>
              </a:r>
            </a:p>
            <a:p>
              <a:pPr fontAlgn="base">
                <a:spcBef>
                  <a:spcPct val="0"/>
                </a:spcBef>
                <a:spcAft>
                  <a:spcPct val="0"/>
                </a:spcAft>
                <a:tabLst>
                  <a:tab pos="682625" algn="ctr"/>
                  <a:tab pos="2627313" algn="ctr"/>
                </a:tabLst>
              </a:pPr>
              <a:r>
                <a:rPr lang="en-US" sz="1600" b="1" dirty="0">
                  <a:solidFill>
                    <a:srgbClr val="002060"/>
                  </a:solidFill>
                  <a:latin typeface="Times New Roman" pitchFamily="18" charset="0"/>
                </a:rPr>
                <a:t>	Dec 1986	    1.3%</a:t>
              </a:r>
            </a:p>
            <a:p>
              <a:pPr fontAlgn="base">
                <a:spcBef>
                  <a:spcPct val="0"/>
                </a:spcBef>
                <a:spcAft>
                  <a:spcPct val="0"/>
                </a:spcAft>
                <a:tabLst>
                  <a:tab pos="682625" algn="ctr"/>
                  <a:tab pos="2627313" algn="ctr"/>
                </a:tabLst>
              </a:pPr>
              <a:r>
                <a:rPr lang="en-US" sz="1600" b="1" dirty="0">
                  <a:solidFill>
                    <a:srgbClr val="002060"/>
                  </a:solidFill>
                  <a:latin typeface="Times New Roman" pitchFamily="18" charset="0"/>
                </a:rPr>
                <a:t>	Dec 1987	    4.2%</a:t>
              </a:r>
            </a:p>
            <a:p>
              <a:pPr fontAlgn="base">
                <a:spcBef>
                  <a:spcPct val="0"/>
                </a:spcBef>
                <a:spcAft>
                  <a:spcPct val="0"/>
                </a:spcAft>
                <a:tabLst>
                  <a:tab pos="682625" algn="ctr"/>
                  <a:tab pos="2627313" algn="ctr"/>
                </a:tabLst>
              </a:pPr>
              <a:r>
                <a:rPr lang="en-US" sz="1600" b="1" dirty="0">
                  <a:solidFill>
                    <a:srgbClr val="002060"/>
                  </a:solidFill>
                  <a:latin typeface="Times New Roman" pitchFamily="18" charset="0"/>
                </a:rPr>
                <a:t>	Dec 1988	</a:t>
              </a:r>
              <a:r>
                <a:rPr lang="en-US" sz="1600" b="1" dirty="0" smtClean="0">
                  <a:solidFill>
                    <a:srgbClr val="002060"/>
                  </a:solidFill>
                  <a:latin typeface="Times New Roman" pitchFamily="18" charset="0"/>
                </a:rPr>
                <a:t>    4.0%</a:t>
              </a:r>
              <a:endParaRPr lang="en-US" sz="1600" b="1" dirty="0">
                <a:solidFill>
                  <a:srgbClr val="002060"/>
                </a:solidFill>
                <a:latin typeface="Times New Roman" pitchFamily="18" charset="0"/>
              </a:endParaRPr>
            </a:p>
            <a:p>
              <a:pPr fontAlgn="base">
                <a:spcBef>
                  <a:spcPct val="0"/>
                </a:spcBef>
                <a:spcAft>
                  <a:spcPct val="0"/>
                </a:spcAft>
                <a:tabLst>
                  <a:tab pos="682625" algn="ctr"/>
                  <a:tab pos="2627313" algn="ctr"/>
                </a:tabLst>
              </a:pPr>
              <a:r>
                <a:rPr lang="en-US" sz="1600" b="1" dirty="0">
                  <a:solidFill>
                    <a:srgbClr val="002060"/>
                  </a:solidFill>
                  <a:latin typeface="Times New Roman" pitchFamily="18" charset="0"/>
                </a:rPr>
                <a:t>	Dec 1989	   4.7%</a:t>
              </a:r>
            </a:p>
            <a:p>
              <a:pPr fontAlgn="base">
                <a:spcBef>
                  <a:spcPct val="0"/>
                </a:spcBef>
                <a:spcAft>
                  <a:spcPct val="0"/>
                </a:spcAft>
                <a:tabLst>
                  <a:tab pos="682625" algn="ctr"/>
                  <a:tab pos="2627313" algn="ctr"/>
                </a:tabLst>
              </a:pPr>
              <a:r>
                <a:rPr lang="en-US" sz="1600" b="1" dirty="0">
                  <a:solidFill>
                    <a:srgbClr val="002060"/>
                  </a:solidFill>
                  <a:latin typeface="Times New Roman" pitchFamily="18" charset="0"/>
                </a:rPr>
                <a:t>	Dec 1990	   5.4%</a:t>
              </a:r>
            </a:p>
            <a:p>
              <a:pPr fontAlgn="base">
                <a:spcBef>
                  <a:spcPct val="0"/>
                </a:spcBef>
                <a:spcAft>
                  <a:spcPct val="0"/>
                </a:spcAft>
                <a:tabLst>
                  <a:tab pos="682625" algn="ctr"/>
                  <a:tab pos="2627313" algn="ctr"/>
                </a:tabLst>
              </a:pPr>
              <a:r>
                <a:rPr lang="en-US" sz="1600" b="1" dirty="0">
                  <a:solidFill>
                    <a:srgbClr val="002060"/>
                  </a:solidFill>
                  <a:latin typeface="Times New Roman" pitchFamily="18" charset="0"/>
                </a:rPr>
                <a:t>	Dec 1991	   3.7%</a:t>
              </a:r>
            </a:p>
            <a:p>
              <a:pPr fontAlgn="base">
                <a:spcBef>
                  <a:spcPct val="0"/>
                </a:spcBef>
                <a:spcAft>
                  <a:spcPct val="0"/>
                </a:spcAft>
                <a:tabLst>
                  <a:tab pos="682625" algn="ctr"/>
                  <a:tab pos="2627313" algn="ctr"/>
                </a:tabLst>
              </a:pPr>
              <a:r>
                <a:rPr lang="en-US" sz="1600" b="1" dirty="0">
                  <a:solidFill>
                    <a:srgbClr val="002060"/>
                  </a:solidFill>
                  <a:latin typeface="Times New Roman" pitchFamily="18" charset="0"/>
                </a:rPr>
                <a:t>      Dec 1992	</a:t>
              </a:r>
              <a:r>
                <a:rPr lang="en-US" sz="1600" b="1" dirty="0" smtClean="0">
                  <a:solidFill>
                    <a:srgbClr val="002060"/>
                  </a:solidFill>
                  <a:latin typeface="Times New Roman" pitchFamily="18" charset="0"/>
                </a:rPr>
                <a:t>   3.0%</a:t>
              </a:r>
              <a:endParaRPr lang="en-US" sz="1600" b="1" dirty="0">
                <a:solidFill>
                  <a:srgbClr val="002060"/>
                </a:solidFill>
                <a:latin typeface="Times New Roman" pitchFamily="18" charset="0"/>
              </a:endParaRPr>
            </a:p>
            <a:p>
              <a:pPr fontAlgn="base">
                <a:spcBef>
                  <a:spcPct val="0"/>
                </a:spcBef>
                <a:spcAft>
                  <a:spcPct val="0"/>
                </a:spcAft>
                <a:tabLst>
                  <a:tab pos="682625" algn="ctr"/>
                  <a:tab pos="2627313" algn="ctr"/>
                </a:tabLst>
              </a:pPr>
              <a:r>
                <a:rPr lang="en-US" sz="1600" b="1" dirty="0">
                  <a:solidFill>
                    <a:srgbClr val="002060"/>
                  </a:solidFill>
                  <a:latin typeface="Times New Roman" pitchFamily="18" charset="0"/>
                </a:rPr>
                <a:t>      Dec 1993	   2.6%</a:t>
              </a:r>
            </a:p>
            <a:p>
              <a:pPr fontAlgn="base">
                <a:spcBef>
                  <a:spcPct val="0"/>
                </a:spcBef>
                <a:spcAft>
                  <a:spcPct val="0"/>
                </a:spcAft>
                <a:tabLst>
                  <a:tab pos="682625" algn="ctr"/>
                  <a:tab pos="2627313" algn="ctr"/>
                </a:tabLst>
              </a:pPr>
              <a:r>
                <a:rPr lang="en-US" sz="1600" b="1" dirty="0">
                  <a:solidFill>
                    <a:srgbClr val="002060"/>
                  </a:solidFill>
                  <a:latin typeface="Times New Roman" pitchFamily="18" charset="0"/>
                </a:rPr>
                <a:t>	Dec 1994	   2.8%</a:t>
              </a:r>
            </a:p>
            <a:p>
              <a:pPr fontAlgn="base">
                <a:spcBef>
                  <a:spcPct val="0"/>
                </a:spcBef>
                <a:spcAft>
                  <a:spcPct val="0"/>
                </a:spcAft>
                <a:tabLst>
                  <a:tab pos="682625" algn="ctr"/>
                  <a:tab pos="2627313" algn="ctr"/>
                </a:tabLst>
              </a:pPr>
              <a:endParaRPr lang="en-US" sz="1600" b="1" dirty="0">
                <a:solidFill>
                  <a:srgbClr val="002060"/>
                </a:solidFill>
                <a:latin typeface="Times New Roman" pitchFamily="18" charset="0"/>
              </a:endParaRPr>
            </a:p>
          </p:txBody>
        </p:sp>
        <p:sp>
          <p:nvSpPr>
            <p:cNvPr id="15368" name="Text Box 24"/>
            <p:cNvSpPr txBox="1">
              <a:spLocks noChangeArrowheads="1"/>
            </p:cNvSpPr>
            <p:nvPr/>
          </p:nvSpPr>
          <p:spPr bwMode="auto">
            <a:xfrm>
              <a:off x="5445642" y="1151503"/>
              <a:ext cx="3505200" cy="6459012"/>
            </a:xfrm>
            <a:prstGeom prst="rect">
              <a:avLst/>
            </a:prstGeom>
            <a:noFill/>
            <a:ln w="9525" algn="ctr">
              <a:noFill/>
              <a:miter lim="800000"/>
              <a:headEnd/>
              <a:tailEnd/>
            </a:ln>
          </p:spPr>
          <p:txBody>
            <a:bodyPr wrap="square">
              <a:spAutoFit/>
            </a:bodyPr>
            <a:lstStyle/>
            <a:p>
              <a:pPr fontAlgn="base">
                <a:spcBef>
                  <a:spcPct val="0"/>
                </a:spcBef>
                <a:spcAft>
                  <a:spcPct val="0"/>
                </a:spcAft>
                <a:tabLst>
                  <a:tab pos="682625" algn="ctr"/>
                  <a:tab pos="2568575" algn="ctr"/>
                </a:tabLst>
              </a:pPr>
              <a:r>
                <a:rPr lang="en-US" b="1" dirty="0">
                  <a:solidFill>
                    <a:srgbClr val="FFFFFF"/>
                  </a:solidFill>
                  <a:latin typeface="Times New Roman" pitchFamily="18" charset="0"/>
                </a:rPr>
                <a:t>	</a:t>
              </a:r>
              <a:r>
                <a:rPr lang="en-US" b="1" dirty="0">
                  <a:solidFill>
                    <a:srgbClr val="002060"/>
                  </a:solidFill>
                  <a:latin typeface="Times New Roman" pitchFamily="18" charset="0"/>
                </a:rPr>
                <a:t>Effective Date	Amount</a:t>
              </a:r>
            </a:p>
            <a:p>
              <a:pPr fontAlgn="base">
                <a:spcBef>
                  <a:spcPct val="0"/>
                </a:spcBef>
                <a:spcAft>
                  <a:spcPct val="0"/>
                </a:spcAft>
                <a:tabLst>
                  <a:tab pos="682625" algn="ctr"/>
                  <a:tab pos="2568575" algn="ctr"/>
                </a:tabLst>
              </a:pPr>
              <a:r>
                <a:rPr lang="en-US" sz="1600" b="1" dirty="0">
                  <a:solidFill>
                    <a:srgbClr val="002060"/>
                  </a:solidFill>
                  <a:latin typeface="Times New Roman" pitchFamily="18" charset="0"/>
                </a:rPr>
                <a:t>	 Dec 1995	   2.6%</a:t>
              </a:r>
            </a:p>
            <a:p>
              <a:pPr fontAlgn="base">
                <a:spcBef>
                  <a:spcPct val="0"/>
                </a:spcBef>
                <a:spcAft>
                  <a:spcPct val="0"/>
                </a:spcAft>
                <a:tabLst>
                  <a:tab pos="682625" algn="ctr"/>
                  <a:tab pos="2568575" algn="ctr"/>
                </a:tabLst>
              </a:pPr>
              <a:r>
                <a:rPr lang="en-US" sz="1600" b="1" dirty="0">
                  <a:solidFill>
                    <a:srgbClr val="002060"/>
                  </a:solidFill>
                  <a:latin typeface="Times New Roman" pitchFamily="18" charset="0"/>
                </a:rPr>
                <a:t>	Dec 1996	   2.9%</a:t>
              </a:r>
            </a:p>
            <a:p>
              <a:pPr fontAlgn="base">
                <a:spcBef>
                  <a:spcPct val="0"/>
                </a:spcBef>
                <a:spcAft>
                  <a:spcPct val="0"/>
                </a:spcAft>
                <a:tabLst>
                  <a:tab pos="682625" algn="ctr"/>
                  <a:tab pos="2568575" algn="ctr"/>
                </a:tabLst>
              </a:pPr>
              <a:r>
                <a:rPr lang="en-US" sz="1600" b="1" dirty="0">
                  <a:solidFill>
                    <a:srgbClr val="002060"/>
                  </a:solidFill>
                  <a:latin typeface="Times New Roman" pitchFamily="18" charset="0"/>
                </a:rPr>
                <a:t>	Dec 1997	   2.1%</a:t>
              </a:r>
            </a:p>
            <a:p>
              <a:pPr fontAlgn="base">
                <a:spcBef>
                  <a:spcPct val="0"/>
                </a:spcBef>
                <a:spcAft>
                  <a:spcPct val="0"/>
                </a:spcAft>
                <a:tabLst>
                  <a:tab pos="682625" algn="ctr"/>
                  <a:tab pos="2568575" algn="ctr"/>
                </a:tabLst>
              </a:pPr>
              <a:r>
                <a:rPr lang="en-US" sz="1600" b="1" dirty="0">
                  <a:solidFill>
                    <a:srgbClr val="002060"/>
                  </a:solidFill>
                  <a:latin typeface="Times New Roman" pitchFamily="18" charset="0"/>
                </a:rPr>
                <a:t>	Dec 1998	   1.3%</a:t>
              </a:r>
            </a:p>
            <a:p>
              <a:pPr fontAlgn="base">
                <a:spcBef>
                  <a:spcPct val="0"/>
                </a:spcBef>
                <a:spcAft>
                  <a:spcPct val="0"/>
                </a:spcAft>
                <a:tabLst>
                  <a:tab pos="682625" algn="ctr"/>
                  <a:tab pos="2568575" algn="ctr"/>
                </a:tabLst>
              </a:pPr>
              <a:r>
                <a:rPr lang="en-US" sz="1600" b="1" dirty="0">
                  <a:solidFill>
                    <a:srgbClr val="002060"/>
                  </a:solidFill>
                  <a:latin typeface="Times New Roman" pitchFamily="18" charset="0"/>
                </a:rPr>
                <a:t>	Dec 1999	   2.5%</a:t>
              </a:r>
            </a:p>
            <a:p>
              <a:pPr fontAlgn="base">
                <a:spcBef>
                  <a:spcPct val="0"/>
                </a:spcBef>
                <a:spcAft>
                  <a:spcPct val="0"/>
                </a:spcAft>
                <a:tabLst>
                  <a:tab pos="682625" algn="ctr"/>
                  <a:tab pos="2568575" algn="ctr"/>
                </a:tabLst>
              </a:pPr>
              <a:r>
                <a:rPr lang="en-US" sz="1600" b="1" dirty="0">
                  <a:solidFill>
                    <a:srgbClr val="002060"/>
                  </a:solidFill>
                  <a:latin typeface="Times New Roman" pitchFamily="18" charset="0"/>
                </a:rPr>
                <a:t>	Dec 2000	   3.5%</a:t>
              </a:r>
            </a:p>
            <a:p>
              <a:pPr fontAlgn="base">
                <a:spcBef>
                  <a:spcPct val="0"/>
                </a:spcBef>
                <a:spcAft>
                  <a:spcPct val="0"/>
                </a:spcAft>
                <a:tabLst>
                  <a:tab pos="682625" algn="ctr"/>
                  <a:tab pos="2568575" algn="ctr"/>
                </a:tabLst>
              </a:pPr>
              <a:r>
                <a:rPr lang="en-US" sz="1600" b="1" dirty="0">
                  <a:solidFill>
                    <a:srgbClr val="002060"/>
                  </a:solidFill>
                  <a:latin typeface="Times New Roman" pitchFamily="18" charset="0"/>
                </a:rPr>
                <a:t>	Dec 2001	   2.6%</a:t>
              </a:r>
            </a:p>
            <a:p>
              <a:pPr fontAlgn="base">
                <a:spcBef>
                  <a:spcPct val="0"/>
                </a:spcBef>
                <a:spcAft>
                  <a:spcPct val="0"/>
                </a:spcAft>
                <a:tabLst>
                  <a:tab pos="682625" algn="ctr"/>
                  <a:tab pos="2568575" algn="ctr"/>
                </a:tabLst>
              </a:pPr>
              <a:r>
                <a:rPr lang="en-US" sz="1600" b="1" dirty="0">
                  <a:solidFill>
                    <a:srgbClr val="002060"/>
                  </a:solidFill>
                  <a:latin typeface="Times New Roman" pitchFamily="18" charset="0"/>
                </a:rPr>
                <a:t>	Dec 2002	   1.4%</a:t>
              </a:r>
            </a:p>
            <a:p>
              <a:pPr fontAlgn="base">
                <a:spcBef>
                  <a:spcPct val="0"/>
                </a:spcBef>
                <a:spcAft>
                  <a:spcPct val="0"/>
                </a:spcAft>
                <a:tabLst>
                  <a:tab pos="682625" algn="ctr"/>
                  <a:tab pos="2568575" algn="ctr"/>
                </a:tabLst>
              </a:pPr>
              <a:r>
                <a:rPr lang="en-US" sz="1600" b="1" dirty="0">
                  <a:solidFill>
                    <a:srgbClr val="002060"/>
                  </a:solidFill>
                  <a:latin typeface="Times New Roman" pitchFamily="18" charset="0"/>
                </a:rPr>
                <a:t>	Dec 2003	   2.1%</a:t>
              </a:r>
            </a:p>
            <a:p>
              <a:pPr fontAlgn="base">
                <a:spcBef>
                  <a:spcPct val="0"/>
                </a:spcBef>
                <a:spcAft>
                  <a:spcPct val="0"/>
                </a:spcAft>
                <a:tabLst>
                  <a:tab pos="682625" algn="ctr"/>
                  <a:tab pos="2568575" algn="ctr"/>
                </a:tabLst>
              </a:pPr>
              <a:r>
                <a:rPr lang="en-US" sz="1600" b="1" dirty="0">
                  <a:solidFill>
                    <a:srgbClr val="002060"/>
                  </a:solidFill>
                  <a:latin typeface="Times New Roman" pitchFamily="18" charset="0"/>
                </a:rPr>
                <a:t>	Dec 2004	   2.7%</a:t>
              </a:r>
            </a:p>
            <a:p>
              <a:pPr fontAlgn="base">
                <a:spcBef>
                  <a:spcPct val="0"/>
                </a:spcBef>
                <a:spcAft>
                  <a:spcPct val="0"/>
                </a:spcAft>
                <a:tabLst>
                  <a:tab pos="682625" algn="ctr"/>
                  <a:tab pos="2568575" algn="ctr"/>
                </a:tabLst>
              </a:pPr>
              <a:r>
                <a:rPr lang="en-US" sz="1600" b="1" dirty="0">
                  <a:solidFill>
                    <a:srgbClr val="002060"/>
                  </a:solidFill>
                  <a:latin typeface="Times New Roman" pitchFamily="18" charset="0"/>
                </a:rPr>
                <a:t>	Dec 2005	   4.1%</a:t>
              </a:r>
            </a:p>
            <a:p>
              <a:pPr fontAlgn="base">
                <a:spcBef>
                  <a:spcPct val="0"/>
                </a:spcBef>
                <a:spcAft>
                  <a:spcPct val="0"/>
                </a:spcAft>
                <a:tabLst>
                  <a:tab pos="682625" algn="ctr"/>
                  <a:tab pos="2568575" algn="ctr"/>
                </a:tabLst>
              </a:pPr>
              <a:r>
                <a:rPr lang="en-US" sz="1600" b="1" dirty="0">
                  <a:solidFill>
                    <a:srgbClr val="002060"/>
                  </a:solidFill>
                  <a:latin typeface="Times New Roman" pitchFamily="18" charset="0"/>
                </a:rPr>
                <a:t>	Dec 2006	   3.3%</a:t>
              </a:r>
            </a:p>
            <a:p>
              <a:pPr fontAlgn="base">
                <a:spcBef>
                  <a:spcPct val="0"/>
                </a:spcBef>
                <a:spcAft>
                  <a:spcPct val="0"/>
                </a:spcAft>
                <a:tabLst>
                  <a:tab pos="682625" algn="ctr"/>
                  <a:tab pos="2568575" algn="ctr"/>
                </a:tabLst>
              </a:pPr>
              <a:r>
                <a:rPr lang="en-US" sz="1600" b="1" dirty="0">
                  <a:solidFill>
                    <a:srgbClr val="002060"/>
                  </a:solidFill>
                  <a:latin typeface="Times New Roman" pitchFamily="18" charset="0"/>
                </a:rPr>
                <a:t>	Dec 2007	   2.3%</a:t>
              </a:r>
            </a:p>
            <a:p>
              <a:pPr fontAlgn="base">
                <a:spcBef>
                  <a:spcPct val="0"/>
                </a:spcBef>
                <a:spcAft>
                  <a:spcPct val="0"/>
                </a:spcAft>
                <a:tabLst>
                  <a:tab pos="682625" algn="ctr"/>
                  <a:tab pos="2568575" algn="ctr"/>
                </a:tabLst>
              </a:pPr>
              <a:r>
                <a:rPr lang="en-US" sz="1600" b="1" dirty="0">
                  <a:solidFill>
                    <a:srgbClr val="002060"/>
                  </a:solidFill>
                  <a:latin typeface="Times New Roman" pitchFamily="18" charset="0"/>
                </a:rPr>
                <a:t>	Dec 2008	   5.8%</a:t>
              </a:r>
            </a:p>
            <a:p>
              <a:pPr indent="285750" fontAlgn="base">
                <a:spcBef>
                  <a:spcPct val="0"/>
                </a:spcBef>
                <a:spcAft>
                  <a:spcPct val="0"/>
                </a:spcAft>
                <a:tabLst>
                  <a:tab pos="623888" algn="ctr"/>
                  <a:tab pos="2568575" algn="ctr"/>
                </a:tabLst>
              </a:pPr>
              <a:r>
                <a:rPr lang="en-US" sz="1600" b="1" dirty="0">
                  <a:solidFill>
                    <a:srgbClr val="002060"/>
                  </a:solidFill>
                  <a:latin typeface="Times New Roman" pitchFamily="18" charset="0"/>
                </a:rPr>
                <a:t>Dec 2009	</a:t>
              </a:r>
              <a:r>
                <a:rPr lang="en-US" sz="1600" b="1" dirty="0" smtClean="0">
                  <a:solidFill>
                    <a:srgbClr val="002060"/>
                  </a:solidFill>
                  <a:latin typeface="Times New Roman" pitchFamily="18" charset="0"/>
                </a:rPr>
                <a:t>      0</a:t>
              </a:r>
              <a:r>
                <a:rPr lang="en-US" sz="1600" b="1" dirty="0">
                  <a:solidFill>
                    <a:srgbClr val="002060"/>
                  </a:solidFill>
                  <a:latin typeface="Times New Roman" pitchFamily="18" charset="0"/>
                </a:rPr>
                <a:t>%</a:t>
              </a:r>
            </a:p>
            <a:p>
              <a:pPr indent="285750" fontAlgn="base">
                <a:spcBef>
                  <a:spcPct val="0"/>
                </a:spcBef>
                <a:spcAft>
                  <a:spcPct val="0"/>
                </a:spcAft>
                <a:tabLst>
                  <a:tab pos="623888" algn="ctr"/>
                  <a:tab pos="2568575" algn="ctr"/>
                </a:tabLst>
              </a:pPr>
              <a:r>
                <a:rPr lang="en-US" sz="1600" b="1" dirty="0">
                  <a:solidFill>
                    <a:srgbClr val="002060"/>
                  </a:solidFill>
                  <a:latin typeface="Times New Roman" pitchFamily="18" charset="0"/>
                </a:rPr>
                <a:t>Dec 2010	</a:t>
              </a:r>
              <a:r>
                <a:rPr lang="en-US" sz="1600" b="1" dirty="0" smtClean="0">
                  <a:solidFill>
                    <a:srgbClr val="002060"/>
                  </a:solidFill>
                  <a:latin typeface="Times New Roman" pitchFamily="18" charset="0"/>
                </a:rPr>
                <a:t>      0</a:t>
              </a:r>
              <a:r>
                <a:rPr lang="en-US" sz="1600" b="1" dirty="0">
                  <a:solidFill>
                    <a:srgbClr val="002060"/>
                  </a:solidFill>
                  <a:latin typeface="Times New Roman" pitchFamily="18" charset="0"/>
                </a:rPr>
                <a:t>%</a:t>
              </a:r>
            </a:p>
            <a:p>
              <a:pPr indent="285750" fontAlgn="base">
                <a:spcBef>
                  <a:spcPct val="0"/>
                </a:spcBef>
                <a:spcAft>
                  <a:spcPct val="0"/>
                </a:spcAft>
                <a:tabLst>
                  <a:tab pos="682625" algn="ctr"/>
                  <a:tab pos="2568575" algn="ctr"/>
                </a:tabLst>
              </a:pPr>
              <a:r>
                <a:rPr lang="en-US" sz="1600" b="1" dirty="0">
                  <a:solidFill>
                    <a:srgbClr val="002060"/>
                  </a:solidFill>
                  <a:latin typeface="Times New Roman" pitchFamily="18" charset="0"/>
                </a:rPr>
                <a:t>Dec 2011  	  3.6%</a:t>
              </a:r>
            </a:p>
            <a:p>
              <a:pPr indent="285750" fontAlgn="base">
                <a:spcBef>
                  <a:spcPct val="0"/>
                </a:spcBef>
                <a:spcAft>
                  <a:spcPct val="0"/>
                </a:spcAft>
                <a:tabLst>
                  <a:tab pos="682625" algn="ctr"/>
                  <a:tab pos="2568575" algn="ctr"/>
                </a:tabLst>
              </a:pPr>
              <a:r>
                <a:rPr lang="en-US" sz="1600" b="1" dirty="0">
                  <a:solidFill>
                    <a:srgbClr val="002060"/>
                  </a:solidFill>
                  <a:latin typeface="Times New Roman" pitchFamily="18" charset="0"/>
                </a:rPr>
                <a:t>Dec 2012	  1.7%</a:t>
              </a:r>
            </a:p>
            <a:p>
              <a:pPr indent="285750" fontAlgn="base">
                <a:spcBef>
                  <a:spcPct val="0"/>
                </a:spcBef>
                <a:spcAft>
                  <a:spcPct val="0"/>
                </a:spcAft>
                <a:tabLst>
                  <a:tab pos="682625" algn="ctr"/>
                  <a:tab pos="2568575" algn="ctr"/>
                </a:tabLst>
              </a:pPr>
              <a:r>
                <a:rPr lang="en-US" sz="1600" b="1" dirty="0">
                  <a:solidFill>
                    <a:srgbClr val="002060"/>
                  </a:solidFill>
                  <a:latin typeface="Times New Roman" pitchFamily="18" charset="0"/>
                </a:rPr>
                <a:t>Dec 2013                          1.5% 	Dec 2014	</a:t>
              </a:r>
              <a:r>
                <a:rPr lang="en-US" sz="1600" b="1" dirty="0" smtClean="0">
                  <a:solidFill>
                    <a:srgbClr val="002060"/>
                  </a:solidFill>
                  <a:latin typeface="Times New Roman" pitchFamily="18" charset="0"/>
                </a:rPr>
                <a:t>  1.7</a:t>
              </a:r>
              <a:r>
                <a:rPr lang="en-US" sz="1600" b="1" dirty="0">
                  <a:solidFill>
                    <a:srgbClr val="002060"/>
                  </a:solidFill>
                  <a:latin typeface="Times New Roman" pitchFamily="18" charset="0"/>
                </a:rPr>
                <a:t>%	</a:t>
              </a:r>
            </a:p>
            <a:p>
              <a:pPr fontAlgn="base">
                <a:spcBef>
                  <a:spcPct val="0"/>
                </a:spcBef>
                <a:spcAft>
                  <a:spcPct val="0"/>
                </a:spcAft>
                <a:tabLst>
                  <a:tab pos="682625" algn="ctr"/>
                  <a:tab pos="2568575" algn="ctr"/>
                </a:tabLst>
              </a:pPr>
              <a:r>
                <a:rPr lang="en-US" sz="1600" b="1" dirty="0">
                  <a:solidFill>
                    <a:srgbClr val="002060"/>
                  </a:solidFill>
                  <a:latin typeface="Times New Roman" pitchFamily="18" charset="0"/>
                </a:rPr>
                <a:t>	</a:t>
              </a:r>
            </a:p>
          </p:txBody>
        </p:sp>
      </p:grpSp>
    </p:spTree>
    <p:extLst>
      <p:ext uri="{BB962C8B-B14F-4D97-AF65-F5344CB8AC3E}">
        <p14:creationId xmlns:p14="http://schemas.microsoft.com/office/powerpoint/2010/main" val="368590513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3"/>
          <p:cNvSpPr txBox="1">
            <a:spLocks noChangeArrowheads="1"/>
          </p:cNvSpPr>
          <p:nvPr/>
        </p:nvSpPr>
        <p:spPr bwMode="auto">
          <a:xfrm>
            <a:off x="990600" y="1371600"/>
            <a:ext cx="7696200" cy="3937000"/>
          </a:xfrm>
          <a:prstGeom prst="rect">
            <a:avLst/>
          </a:prstGeom>
          <a:noFill/>
          <a:ln w="9525">
            <a:noFill/>
            <a:miter lim="800000"/>
            <a:headEnd/>
            <a:tailEnd/>
          </a:ln>
        </p:spPr>
        <p:txBody>
          <a:bodyPr>
            <a:spAutoFit/>
          </a:bodyPr>
          <a:lstStyle/>
          <a:p>
            <a:pPr algn="ctr">
              <a:tabLst>
                <a:tab pos="1028700" algn="l"/>
                <a:tab pos="4749800" algn="r"/>
              </a:tabLst>
            </a:pPr>
            <a:r>
              <a:rPr lang="en-US" sz="3200" dirty="0">
                <a:solidFill>
                  <a:srgbClr val="002060"/>
                </a:solidFill>
              </a:rPr>
              <a:t>Example: Worker with average</a:t>
            </a:r>
          </a:p>
          <a:p>
            <a:pPr algn="ctr">
              <a:tabLst>
                <a:tab pos="1028700" algn="l"/>
                <a:tab pos="4749800" algn="r"/>
              </a:tabLst>
            </a:pPr>
            <a:r>
              <a:rPr lang="en-US" sz="3200" dirty="0">
                <a:solidFill>
                  <a:srgbClr val="002060"/>
                </a:solidFill>
              </a:rPr>
              <a:t>pre-retirement income of </a:t>
            </a:r>
            <a:r>
              <a:rPr lang="en-US" sz="3200" baseline="30000" dirty="0">
                <a:solidFill>
                  <a:srgbClr val="002060"/>
                </a:solidFill>
              </a:rPr>
              <a:t>$</a:t>
            </a:r>
            <a:r>
              <a:rPr lang="en-US" sz="3200" dirty="0">
                <a:solidFill>
                  <a:srgbClr val="002060"/>
                </a:solidFill>
              </a:rPr>
              <a:t>30,000</a:t>
            </a:r>
          </a:p>
          <a:p>
            <a:pPr algn="ctr">
              <a:tabLst>
                <a:tab pos="1028700" algn="l"/>
                <a:tab pos="4749800" algn="r"/>
              </a:tabLst>
            </a:pPr>
            <a:r>
              <a:rPr lang="en-US" sz="2000" b="0" dirty="0">
                <a:solidFill>
                  <a:srgbClr val="002060"/>
                </a:solidFill>
              </a:rPr>
              <a:t>(Retiring at age 66 in </a:t>
            </a:r>
            <a:r>
              <a:rPr lang="en-US" sz="2000" b="0" dirty="0" smtClean="0">
                <a:solidFill>
                  <a:srgbClr val="002060"/>
                </a:solidFill>
              </a:rPr>
              <a:t>2015)</a:t>
            </a:r>
            <a:endParaRPr lang="en-US" sz="2000" b="0" dirty="0">
              <a:solidFill>
                <a:srgbClr val="002060"/>
              </a:solidFill>
            </a:endParaRPr>
          </a:p>
          <a:p>
            <a:pPr algn="ctr">
              <a:spcBef>
                <a:spcPct val="50000"/>
              </a:spcBef>
              <a:tabLst>
                <a:tab pos="1028700" algn="l"/>
                <a:tab pos="4749800" algn="r"/>
              </a:tabLst>
            </a:pPr>
            <a:r>
              <a:rPr lang="en-US" sz="2800" u="sng" dirty="0">
                <a:solidFill>
                  <a:srgbClr val="002060"/>
                </a:solidFill>
              </a:rPr>
              <a:t>1</a:t>
            </a:r>
            <a:r>
              <a:rPr lang="en-US" sz="2800" u="sng" baseline="30000" dirty="0">
                <a:solidFill>
                  <a:srgbClr val="002060"/>
                </a:solidFill>
              </a:rPr>
              <a:t>st</a:t>
            </a:r>
            <a:r>
              <a:rPr lang="en-US" sz="2800" u="sng" dirty="0">
                <a:solidFill>
                  <a:srgbClr val="002060"/>
                </a:solidFill>
              </a:rPr>
              <a:t> Year of Retirement</a:t>
            </a:r>
          </a:p>
          <a:p>
            <a:pPr algn="ctr">
              <a:spcBef>
                <a:spcPct val="50000"/>
              </a:spcBef>
              <a:tabLst>
                <a:tab pos="1028700" algn="l"/>
                <a:tab pos="4749800" algn="r"/>
              </a:tabLst>
            </a:pPr>
            <a:r>
              <a:rPr lang="en-US" sz="2800" dirty="0">
                <a:solidFill>
                  <a:srgbClr val="002060"/>
                </a:solidFill>
              </a:rPr>
              <a:t>Pension	</a:t>
            </a:r>
            <a:r>
              <a:rPr lang="en-US" sz="2800" baseline="30000" dirty="0">
                <a:solidFill>
                  <a:srgbClr val="002060"/>
                </a:solidFill>
              </a:rPr>
              <a:t>$</a:t>
            </a:r>
            <a:r>
              <a:rPr lang="en-US" sz="2800" dirty="0">
                <a:solidFill>
                  <a:srgbClr val="002060"/>
                </a:solidFill>
              </a:rPr>
              <a:t>13,000/50%</a:t>
            </a:r>
          </a:p>
          <a:p>
            <a:pPr algn="ctr">
              <a:spcBef>
                <a:spcPct val="50000"/>
              </a:spcBef>
              <a:tabLst>
                <a:tab pos="1028700" algn="l"/>
                <a:tab pos="4749800" algn="r"/>
              </a:tabLst>
            </a:pPr>
            <a:r>
              <a:rPr lang="en-US" sz="2800" dirty="0">
                <a:solidFill>
                  <a:srgbClr val="002060"/>
                </a:solidFill>
              </a:rPr>
              <a:t>Social Security	</a:t>
            </a:r>
            <a:r>
              <a:rPr lang="en-US" sz="2800" baseline="30000" dirty="0">
                <a:solidFill>
                  <a:srgbClr val="002060"/>
                </a:solidFill>
              </a:rPr>
              <a:t>$</a:t>
            </a:r>
            <a:r>
              <a:rPr lang="en-US" sz="2800" dirty="0">
                <a:solidFill>
                  <a:srgbClr val="002060"/>
                </a:solidFill>
              </a:rPr>
              <a:t>13,000/50%</a:t>
            </a:r>
          </a:p>
          <a:p>
            <a:pPr>
              <a:spcBef>
                <a:spcPct val="50000"/>
              </a:spcBef>
              <a:tabLst>
                <a:tab pos="1028700" algn="l"/>
                <a:tab pos="4749800" algn="r"/>
              </a:tabLst>
            </a:pPr>
            <a:r>
              <a:rPr lang="en-US" sz="2800" dirty="0">
                <a:solidFill>
                  <a:srgbClr val="002060"/>
                </a:solidFill>
              </a:rPr>
              <a:t>		    Inflation                  3% per year</a:t>
            </a:r>
          </a:p>
        </p:txBody>
      </p:sp>
      <p:sp>
        <p:nvSpPr>
          <p:cNvPr id="16387" name="Rectangle 15"/>
          <p:cNvSpPr>
            <a:spLocks noChangeArrowheads="1"/>
          </p:cNvSpPr>
          <p:nvPr/>
        </p:nvSpPr>
        <p:spPr bwMode="auto">
          <a:xfrm>
            <a:off x="609600" y="273050"/>
            <a:ext cx="8534400" cy="707886"/>
          </a:xfrm>
          <a:prstGeom prst="rect">
            <a:avLst/>
          </a:prstGeom>
          <a:noFill/>
          <a:ln w="9525" algn="ctr">
            <a:noFill/>
            <a:miter lim="800000"/>
            <a:headEnd/>
            <a:tailEnd/>
          </a:ln>
        </p:spPr>
        <p:txBody>
          <a:bodyPr>
            <a:spAutoFit/>
          </a:bodyPr>
          <a:lstStyle/>
          <a:p>
            <a:pPr algn="ctr"/>
            <a:r>
              <a:rPr lang="en-US" sz="4000" dirty="0">
                <a:solidFill>
                  <a:srgbClr val="002060"/>
                </a:solidFill>
              </a:rPr>
              <a:t>Value of Inflation Protection</a:t>
            </a:r>
          </a:p>
        </p:txBody>
      </p:sp>
    </p:spTree>
    <p:extLst>
      <p:ext uri="{BB962C8B-B14F-4D97-AF65-F5344CB8AC3E}">
        <p14:creationId xmlns:p14="http://schemas.microsoft.com/office/powerpoint/2010/main" val="416411019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3" descr="93295862 white mone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3856" y="1995714"/>
            <a:ext cx="6477000" cy="4648200"/>
          </a:xfrm>
          <a:prstGeom prst="rect">
            <a:avLst/>
          </a:prstGeom>
          <a:noFill/>
          <a:ln w="9525">
            <a:noFill/>
            <a:miter lim="800000"/>
            <a:headEnd/>
            <a:tailEnd/>
          </a:ln>
        </p:spPr>
      </p:pic>
      <p:sp>
        <p:nvSpPr>
          <p:cNvPr id="3" name="Rectangle 15"/>
          <p:cNvSpPr>
            <a:spLocks noChangeArrowheads="1"/>
          </p:cNvSpPr>
          <p:nvPr/>
        </p:nvSpPr>
        <p:spPr bwMode="auto">
          <a:xfrm>
            <a:off x="685800" y="206514"/>
            <a:ext cx="8458200" cy="707886"/>
          </a:xfrm>
          <a:prstGeom prst="rect">
            <a:avLst/>
          </a:prstGeom>
          <a:noFill/>
          <a:ln w="9525" algn="ctr">
            <a:noFill/>
            <a:miter lim="800000"/>
            <a:headEnd/>
            <a:tailEnd/>
          </a:ln>
        </p:spPr>
        <p:txBody>
          <a:bodyPr>
            <a:spAutoFit/>
          </a:bodyPr>
          <a:lstStyle/>
          <a:p>
            <a:pPr algn="ctr"/>
            <a:r>
              <a:rPr lang="en-US" sz="4000" dirty="0">
                <a:solidFill>
                  <a:srgbClr val="002060"/>
                </a:solidFill>
              </a:rPr>
              <a:t>Value of Inflation Protection</a:t>
            </a:r>
          </a:p>
        </p:txBody>
      </p:sp>
      <p:sp>
        <p:nvSpPr>
          <p:cNvPr id="4" name="Text Box 28"/>
          <p:cNvSpPr txBox="1">
            <a:spLocks noChangeArrowheads="1"/>
          </p:cNvSpPr>
          <p:nvPr/>
        </p:nvSpPr>
        <p:spPr bwMode="auto">
          <a:xfrm>
            <a:off x="1219200" y="1446212"/>
            <a:ext cx="3581400" cy="1677988"/>
          </a:xfrm>
          <a:prstGeom prst="rect">
            <a:avLst/>
          </a:prstGeom>
          <a:noFill/>
          <a:ln w="9525">
            <a:noFill/>
            <a:miter lim="800000"/>
            <a:headEnd/>
            <a:tailEnd/>
          </a:ln>
        </p:spPr>
        <p:txBody>
          <a:bodyPr>
            <a:spAutoFit/>
          </a:bodyPr>
          <a:lstStyle/>
          <a:p>
            <a:r>
              <a:rPr lang="en-US" sz="2000" b="0" dirty="0">
                <a:solidFill>
                  <a:srgbClr val="002060"/>
                </a:solidFill>
              </a:rPr>
              <a:t>example continued:</a:t>
            </a:r>
          </a:p>
          <a:p>
            <a:r>
              <a:rPr lang="en-US" sz="2800" dirty="0">
                <a:solidFill>
                  <a:srgbClr val="002060"/>
                </a:solidFill>
              </a:rPr>
              <a:t>Worker with average</a:t>
            </a:r>
            <a:br>
              <a:rPr lang="en-US" sz="2800" dirty="0">
                <a:solidFill>
                  <a:srgbClr val="002060"/>
                </a:solidFill>
              </a:rPr>
            </a:br>
            <a:r>
              <a:rPr lang="en-US" sz="2800" dirty="0">
                <a:solidFill>
                  <a:srgbClr val="002060"/>
                </a:solidFill>
              </a:rPr>
              <a:t>pre-retirement </a:t>
            </a:r>
          </a:p>
          <a:p>
            <a:r>
              <a:rPr lang="en-US" sz="2800" dirty="0">
                <a:solidFill>
                  <a:srgbClr val="002060"/>
                </a:solidFill>
              </a:rPr>
              <a:t>income of </a:t>
            </a:r>
            <a:r>
              <a:rPr lang="en-US" sz="2800" baseline="30000" dirty="0">
                <a:solidFill>
                  <a:srgbClr val="002060"/>
                </a:solidFill>
              </a:rPr>
              <a:t>$</a:t>
            </a:r>
            <a:r>
              <a:rPr lang="en-US" sz="2800" dirty="0">
                <a:solidFill>
                  <a:srgbClr val="002060"/>
                </a:solidFill>
              </a:rPr>
              <a:t>30,000</a:t>
            </a:r>
          </a:p>
        </p:txBody>
      </p:sp>
      <p:sp>
        <p:nvSpPr>
          <p:cNvPr id="5" name="Text Box 31"/>
          <p:cNvSpPr txBox="1">
            <a:spLocks noChangeArrowheads="1"/>
          </p:cNvSpPr>
          <p:nvPr/>
        </p:nvSpPr>
        <p:spPr bwMode="auto">
          <a:xfrm>
            <a:off x="4953000" y="1398587"/>
            <a:ext cx="4038600" cy="4545013"/>
          </a:xfrm>
          <a:prstGeom prst="rect">
            <a:avLst/>
          </a:prstGeom>
          <a:noFill/>
          <a:ln w="9525" algn="ctr">
            <a:noFill/>
            <a:miter lim="800000"/>
            <a:headEnd/>
            <a:tailEnd/>
          </a:ln>
        </p:spPr>
        <p:txBody>
          <a:bodyPr>
            <a:spAutoFit/>
          </a:bodyPr>
          <a:lstStyle/>
          <a:p>
            <a:pPr algn="ctr">
              <a:tabLst>
                <a:tab pos="231775" algn="l"/>
                <a:tab pos="3657600" algn="r"/>
              </a:tabLst>
            </a:pPr>
            <a:r>
              <a:rPr lang="en-US" sz="2800" dirty="0">
                <a:solidFill>
                  <a:srgbClr val="002060"/>
                </a:solidFill>
              </a:rPr>
              <a:t>5</a:t>
            </a:r>
            <a:r>
              <a:rPr lang="en-US" sz="2800" baseline="30000" dirty="0">
                <a:solidFill>
                  <a:srgbClr val="002060"/>
                </a:solidFill>
              </a:rPr>
              <a:t>th</a:t>
            </a:r>
            <a:r>
              <a:rPr lang="en-US" sz="2800" dirty="0">
                <a:solidFill>
                  <a:srgbClr val="002060"/>
                </a:solidFill>
              </a:rPr>
              <a:t> Year of Retirement</a:t>
            </a:r>
          </a:p>
          <a:p>
            <a:pPr>
              <a:spcBef>
                <a:spcPct val="25000"/>
              </a:spcBef>
              <a:tabLst>
                <a:tab pos="231775" algn="l"/>
                <a:tab pos="3657600" algn="r"/>
              </a:tabLst>
            </a:pPr>
            <a:r>
              <a:rPr lang="en-US" sz="1800" dirty="0">
                <a:solidFill>
                  <a:srgbClr val="002060"/>
                </a:solidFill>
              </a:rPr>
              <a:t>	Pension	</a:t>
            </a:r>
            <a:r>
              <a:rPr lang="en-US" sz="1800" baseline="30000" dirty="0">
                <a:solidFill>
                  <a:srgbClr val="002060"/>
                </a:solidFill>
              </a:rPr>
              <a:t>$</a:t>
            </a:r>
            <a:r>
              <a:rPr lang="en-US" sz="1800" dirty="0">
                <a:solidFill>
                  <a:srgbClr val="002060"/>
                </a:solidFill>
              </a:rPr>
              <a:t>13,000/47%</a:t>
            </a:r>
          </a:p>
          <a:p>
            <a:pPr>
              <a:spcBef>
                <a:spcPct val="25000"/>
              </a:spcBef>
              <a:tabLst>
                <a:tab pos="231775" algn="l"/>
                <a:tab pos="3657600" algn="r"/>
              </a:tabLst>
            </a:pPr>
            <a:r>
              <a:rPr lang="en-US" sz="1800" dirty="0">
                <a:solidFill>
                  <a:srgbClr val="002060"/>
                </a:solidFill>
              </a:rPr>
              <a:t>	Social Security	</a:t>
            </a:r>
            <a:r>
              <a:rPr lang="en-US" sz="1800" baseline="30000" dirty="0">
                <a:solidFill>
                  <a:srgbClr val="002060"/>
                </a:solidFill>
              </a:rPr>
              <a:t>$</a:t>
            </a:r>
            <a:r>
              <a:rPr lang="en-US" sz="1800" dirty="0">
                <a:solidFill>
                  <a:srgbClr val="002060"/>
                </a:solidFill>
              </a:rPr>
              <a:t>14,632/53%</a:t>
            </a:r>
          </a:p>
          <a:p>
            <a:pPr>
              <a:spcBef>
                <a:spcPct val="25000"/>
              </a:spcBef>
              <a:tabLst>
                <a:tab pos="231775" algn="l"/>
                <a:tab pos="3657600" algn="r"/>
              </a:tabLst>
            </a:pPr>
            <a:endParaRPr lang="en-US" sz="1800" dirty="0">
              <a:solidFill>
                <a:srgbClr val="002060"/>
              </a:solidFill>
            </a:endParaRPr>
          </a:p>
          <a:p>
            <a:pPr algn="ctr">
              <a:spcBef>
                <a:spcPct val="50000"/>
              </a:spcBef>
              <a:tabLst>
                <a:tab pos="231775" algn="l"/>
                <a:tab pos="3657600" algn="r"/>
              </a:tabLst>
            </a:pPr>
            <a:r>
              <a:rPr lang="en-US" sz="2800" dirty="0">
                <a:solidFill>
                  <a:srgbClr val="002060"/>
                </a:solidFill>
              </a:rPr>
              <a:t>10</a:t>
            </a:r>
            <a:r>
              <a:rPr lang="en-US" sz="2800" baseline="30000" dirty="0">
                <a:solidFill>
                  <a:srgbClr val="002060"/>
                </a:solidFill>
              </a:rPr>
              <a:t>th</a:t>
            </a:r>
            <a:r>
              <a:rPr lang="en-US" sz="2800" dirty="0">
                <a:solidFill>
                  <a:srgbClr val="002060"/>
                </a:solidFill>
              </a:rPr>
              <a:t> Year of Retirement</a:t>
            </a:r>
          </a:p>
          <a:p>
            <a:pPr>
              <a:spcBef>
                <a:spcPct val="25000"/>
              </a:spcBef>
              <a:tabLst>
                <a:tab pos="231775" algn="l"/>
                <a:tab pos="3657600" algn="r"/>
              </a:tabLst>
            </a:pPr>
            <a:r>
              <a:rPr lang="en-US" sz="1800" dirty="0">
                <a:solidFill>
                  <a:srgbClr val="002060"/>
                </a:solidFill>
              </a:rPr>
              <a:t>	Pension	</a:t>
            </a:r>
            <a:r>
              <a:rPr lang="en-US" sz="1800" baseline="30000" dirty="0">
                <a:solidFill>
                  <a:srgbClr val="002060"/>
                </a:solidFill>
              </a:rPr>
              <a:t>$</a:t>
            </a:r>
            <a:r>
              <a:rPr lang="en-US" sz="1800" dirty="0">
                <a:solidFill>
                  <a:srgbClr val="002060"/>
                </a:solidFill>
              </a:rPr>
              <a:t>13,000/43%</a:t>
            </a:r>
          </a:p>
          <a:p>
            <a:pPr>
              <a:spcBef>
                <a:spcPct val="25000"/>
              </a:spcBef>
              <a:tabLst>
                <a:tab pos="231775" algn="l"/>
                <a:tab pos="3657600" algn="r"/>
              </a:tabLst>
            </a:pPr>
            <a:r>
              <a:rPr lang="en-US" sz="1800" dirty="0">
                <a:solidFill>
                  <a:srgbClr val="002060"/>
                </a:solidFill>
              </a:rPr>
              <a:t>	Social Security	</a:t>
            </a:r>
            <a:r>
              <a:rPr lang="en-US" sz="1800" baseline="30000" dirty="0">
                <a:solidFill>
                  <a:srgbClr val="002060"/>
                </a:solidFill>
              </a:rPr>
              <a:t>$</a:t>
            </a:r>
            <a:r>
              <a:rPr lang="en-US" sz="1800" dirty="0">
                <a:solidFill>
                  <a:srgbClr val="002060"/>
                </a:solidFill>
              </a:rPr>
              <a:t>16,962/57%</a:t>
            </a:r>
          </a:p>
          <a:p>
            <a:pPr>
              <a:spcBef>
                <a:spcPct val="25000"/>
              </a:spcBef>
              <a:tabLst>
                <a:tab pos="231775" algn="l"/>
                <a:tab pos="3657600" algn="r"/>
              </a:tabLst>
            </a:pPr>
            <a:endParaRPr lang="en-US" sz="1800" dirty="0">
              <a:solidFill>
                <a:srgbClr val="002060"/>
              </a:solidFill>
            </a:endParaRPr>
          </a:p>
          <a:p>
            <a:pPr algn="ctr">
              <a:spcBef>
                <a:spcPct val="50000"/>
              </a:spcBef>
              <a:tabLst>
                <a:tab pos="231775" algn="l"/>
                <a:tab pos="3657600" algn="r"/>
              </a:tabLst>
            </a:pPr>
            <a:r>
              <a:rPr lang="en-US" sz="2800" dirty="0">
                <a:solidFill>
                  <a:srgbClr val="002060"/>
                </a:solidFill>
              </a:rPr>
              <a:t>20</a:t>
            </a:r>
            <a:r>
              <a:rPr lang="en-US" sz="2800" baseline="30000" dirty="0">
                <a:solidFill>
                  <a:srgbClr val="002060"/>
                </a:solidFill>
              </a:rPr>
              <a:t>th</a:t>
            </a:r>
            <a:r>
              <a:rPr lang="en-US" sz="2800" dirty="0">
                <a:solidFill>
                  <a:srgbClr val="002060"/>
                </a:solidFill>
              </a:rPr>
              <a:t> Year of Retirement</a:t>
            </a:r>
          </a:p>
          <a:p>
            <a:pPr>
              <a:spcBef>
                <a:spcPct val="25000"/>
              </a:spcBef>
              <a:tabLst>
                <a:tab pos="231775" algn="l"/>
                <a:tab pos="3657600" algn="r"/>
              </a:tabLst>
            </a:pPr>
            <a:r>
              <a:rPr lang="en-US" sz="1800" dirty="0">
                <a:solidFill>
                  <a:srgbClr val="002060"/>
                </a:solidFill>
              </a:rPr>
              <a:t>	Pension	</a:t>
            </a:r>
            <a:r>
              <a:rPr lang="en-US" sz="1800" baseline="30000" dirty="0">
                <a:solidFill>
                  <a:srgbClr val="002060"/>
                </a:solidFill>
              </a:rPr>
              <a:t>$</a:t>
            </a:r>
            <a:r>
              <a:rPr lang="en-US" sz="1800" dirty="0">
                <a:solidFill>
                  <a:srgbClr val="002060"/>
                </a:solidFill>
              </a:rPr>
              <a:t>13,000/36%</a:t>
            </a:r>
          </a:p>
          <a:p>
            <a:pPr>
              <a:spcBef>
                <a:spcPct val="25000"/>
              </a:spcBef>
              <a:tabLst>
                <a:tab pos="231775" algn="l"/>
                <a:tab pos="3657600" algn="r"/>
              </a:tabLst>
            </a:pPr>
            <a:r>
              <a:rPr lang="en-US" sz="1800" dirty="0">
                <a:solidFill>
                  <a:srgbClr val="002060"/>
                </a:solidFill>
              </a:rPr>
              <a:t>	Social Security	</a:t>
            </a:r>
            <a:r>
              <a:rPr lang="en-US" sz="1800" baseline="30000" dirty="0">
                <a:solidFill>
                  <a:srgbClr val="002060"/>
                </a:solidFill>
              </a:rPr>
              <a:t>$</a:t>
            </a:r>
            <a:r>
              <a:rPr lang="en-US" sz="1800" dirty="0">
                <a:solidFill>
                  <a:srgbClr val="002060"/>
                </a:solidFill>
              </a:rPr>
              <a:t>22,796/64%</a:t>
            </a:r>
          </a:p>
        </p:txBody>
      </p:sp>
    </p:spTree>
    <p:extLst>
      <p:ext uri="{BB962C8B-B14F-4D97-AF65-F5344CB8AC3E}">
        <p14:creationId xmlns:p14="http://schemas.microsoft.com/office/powerpoint/2010/main" val="2464564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12"/>
          <p:cNvSpPr txBox="1">
            <a:spLocks noChangeArrowheads="1"/>
          </p:cNvSpPr>
          <p:nvPr/>
        </p:nvSpPr>
        <p:spPr bwMode="auto">
          <a:xfrm>
            <a:off x="895350" y="1371600"/>
            <a:ext cx="8248650" cy="4862870"/>
          </a:xfrm>
          <a:prstGeom prst="rect">
            <a:avLst/>
          </a:prstGeom>
          <a:noFill/>
          <a:ln w="9525">
            <a:noFill/>
            <a:miter lim="800000"/>
            <a:headEnd/>
            <a:tailEnd/>
          </a:ln>
        </p:spPr>
        <p:txBody>
          <a:bodyPr wrap="square">
            <a:spAutoFit/>
          </a:bodyPr>
          <a:lstStyle/>
          <a:p>
            <a:pPr marL="347663" indent="-347663">
              <a:buClr>
                <a:srgbClr val="FF3300"/>
              </a:buClr>
              <a:buFont typeface="Wingdings" pitchFamily="2" charset="2"/>
              <a:buChar char="Ø"/>
            </a:pPr>
            <a:r>
              <a:rPr lang="en-US" sz="2800" dirty="0">
                <a:solidFill>
                  <a:srgbClr val="002060"/>
                </a:solidFill>
              </a:rPr>
              <a:t>You need to work to earn </a:t>
            </a:r>
          </a:p>
          <a:p>
            <a:pPr marL="465138" indent="-192088">
              <a:buClr>
                <a:srgbClr val="FF3300"/>
              </a:buClr>
            </a:pPr>
            <a:r>
              <a:rPr lang="en-US" sz="2800" dirty="0" smtClean="0">
                <a:solidFill>
                  <a:srgbClr val="002060"/>
                </a:solidFill>
              </a:rPr>
              <a:t> Social </a:t>
            </a:r>
            <a:r>
              <a:rPr lang="en-US" sz="2800" dirty="0">
                <a:solidFill>
                  <a:srgbClr val="002060"/>
                </a:solidFill>
              </a:rPr>
              <a:t>Security “credits”</a:t>
            </a:r>
            <a:br>
              <a:rPr lang="en-US" sz="2800" dirty="0">
                <a:solidFill>
                  <a:srgbClr val="002060"/>
                </a:solidFill>
              </a:rPr>
            </a:br>
            <a:endParaRPr lang="en-US" sz="2800" dirty="0">
              <a:solidFill>
                <a:srgbClr val="002060"/>
              </a:solidFill>
            </a:endParaRPr>
          </a:p>
          <a:p>
            <a:pPr marL="347663" indent="-347663">
              <a:buClr>
                <a:srgbClr val="FF3300"/>
              </a:buClr>
              <a:buFont typeface="Wingdings" pitchFamily="2" charset="2"/>
              <a:buChar char="Ø"/>
            </a:pPr>
            <a:r>
              <a:rPr lang="en-US" sz="2800" dirty="0">
                <a:solidFill>
                  <a:srgbClr val="002060"/>
                </a:solidFill>
              </a:rPr>
              <a:t>Each </a:t>
            </a:r>
            <a:r>
              <a:rPr lang="en-US" sz="2800" baseline="30000" dirty="0">
                <a:solidFill>
                  <a:srgbClr val="002060"/>
                </a:solidFill>
              </a:rPr>
              <a:t>$</a:t>
            </a:r>
            <a:r>
              <a:rPr lang="en-US" sz="2800" dirty="0" smtClean="0">
                <a:solidFill>
                  <a:srgbClr val="002060"/>
                </a:solidFill>
              </a:rPr>
              <a:t>1,220 </a:t>
            </a:r>
            <a:r>
              <a:rPr lang="en-US" sz="2800" dirty="0">
                <a:solidFill>
                  <a:srgbClr val="002060"/>
                </a:solidFill>
              </a:rPr>
              <a:t>in </a:t>
            </a:r>
            <a:r>
              <a:rPr lang="en-US" sz="2800" dirty="0" smtClean="0">
                <a:solidFill>
                  <a:srgbClr val="002060"/>
                </a:solidFill>
              </a:rPr>
              <a:t>earnings</a:t>
            </a:r>
            <a:endParaRPr lang="en-US" sz="2800" dirty="0">
              <a:solidFill>
                <a:srgbClr val="002060"/>
              </a:solidFill>
            </a:endParaRPr>
          </a:p>
          <a:p>
            <a:pPr marL="274320">
              <a:buClr>
                <a:srgbClr val="FF3300"/>
              </a:buClr>
            </a:pPr>
            <a:r>
              <a:rPr lang="en-US" sz="2800" dirty="0" smtClean="0">
                <a:solidFill>
                  <a:srgbClr val="002060"/>
                </a:solidFill>
              </a:rPr>
              <a:t> gives </a:t>
            </a:r>
            <a:r>
              <a:rPr lang="en-US" sz="2800" dirty="0">
                <a:solidFill>
                  <a:srgbClr val="002060"/>
                </a:solidFill>
              </a:rPr>
              <a:t>you one </a:t>
            </a:r>
            <a:r>
              <a:rPr lang="en-US" sz="2800" dirty="0" smtClean="0">
                <a:solidFill>
                  <a:srgbClr val="002060"/>
                </a:solidFill>
              </a:rPr>
              <a:t>credit</a:t>
            </a:r>
          </a:p>
          <a:p>
            <a:pPr marL="274320">
              <a:buClr>
                <a:srgbClr val="FF3300"/>
              </a:buClr>
            </a:pPr>
            <a:endParaRPr lang="en-US" sz="2800" dirty="0" smtClean="0">
              <a:solidFill>
                <a:srgbClr val="002060"/>
              </a:solidFill>
            </a:endParaRPr>
          </a:p>
          <a:p>
            <a:pPr marL="347663" indent="-347663">
              <a:buClr>
                <a:srgbClr val="FF3300"/>
              </a:buClr>
              <a:buFont typeface="Wingdings" pitchFamily="2" charset="2"/>
              <a:buChar char="Ø"/>
            </a:pPr>
            <a:r>
              <a:rPr lang="en-US" sz="2800" dirty="0" smtClean="0">
                <a:solidFill>
                  <a:srgbClr val="002060"/>
                </a:solidFill>
              </a:rPr>
              <a:t>You can earn a maximum </a:t>
            </a:r>
            <a:br>
              <a:rPr lang="en-US" sz="2800" dirty="0" smtClean="0">
                <a:solidFill>
                  <a:srgbClr val="002060"/>
                </a:solidFill>
              </a:rPr>
            </a:br>
            <a:r>
              <a:rPr lang="en-US" sz="2800" dirty="0" smtClean="0">
                <a:solidFill>
                  <a:srgbClr val="002060"/>
                </a:solidFill>
              </a:rPr>
              <a:t>of 4 credits per year</a:t>
            </a:r>
            <a:endParaRPr lang="en-US" sz="2800" dirty="0">
              <a:solidFill>
                <a:srgbClr val="002060"/>
              </a:solidFill>
            </a:endParaRPr>
          </a:p>
          <a:p>
            <a:pPr>
              <a:buClr>
                <a:srgbClr val="FF3300"/>
              </a:buClr>
              <a:buFont typeface="Wingdings" pitchFamily="2" charset="2"/>
              <a:buChar char="Ø"/>
            </a:pPr>
            <a:endParaRPr lang="en-US" sz="1400" dirty="0">
              <a:solidFill>
                <a:srgbClr val="002060"/>
              </a:solidFill>
            </a:endParaRPr>
          </a:p>
          <a:p>
            <a:pPr>
              <a:buClr>
                <a:srgbClr val="FF3300"/>
              </a:buClr>
            </a:pPr>
            <a:r>
              <a:rPr lang="en-US" u="sng" dirty="0">
                <a:solidFill>
                  <a:srgbClr val="002060"/>
                </a:solidFill>
              </a:rPr>
              <a:t>Example</a:t>
            </a:r>
            <a:r>
              <a:rPr lang="en-US" dirty="0">
                <a:solidFill>
                  <a:srgbClr val="002060"/>
                </a:solidFill>
              </a:rPr>
              <a:t>: To earn 4 credits in </a:t>
            </a:r>
            <a:r>
              <a:rPr lang="en-US" dirty="0" smtClean="0">
                <a:solidFill>
                  <a:srgbClr val="002060"/>
                </a:solidFill>
              </a:rPr>
              <a:t>2015, </a:t>
            </a:r>
            <a:r>
              <a:rPr lang="en-US" dirty="0">
                <a:solidFill>
                  <a:srgbClr val="002060"/>
                </a:solidFill>
              </a:rPr>
              <a:t>you must earn </a:t>
            </a:r>
            <a:r>
              <a:rPr lang="en-US" dirty="0" smtClean="0">
                <a:solidFill>
                  <a:srgbClr val="002060"/>
                </a:solidFill>
              </a:rPr>
              <a:t>at </a:t>
            </a:r>
            <a:r>
              <a:rPr lang="en-US" dirty="0">
                <a:solidFill>
                  <a:srgbClr val="002060"/>
                </a:solidFill>
              </a:rPr>
              <a:t>least </a:t>
            </a:r>
            <a:r>
              <a:rPr lang="en-US" baseline="30000" dirty="0">
                <a:solidFill>
                  <a:srgbClr val="002060"/>
                </a:solidFill>
              </a:rPr>
              <a:t>$</a:t>
            </a:r>
            <a:r>
              <a:rPr lang="en-US" dirty="0" smtClean="0">
                <a:solidFill>
                  <a:srgbClr val="002060"/>
                </a:solidFill>
              </a:rPr>
              <a:t>4,880. </a:t>
            </a:r>
            <a:r>
              <a:rPr lang="en-US" dirty="0">
                <a:solidFill>
                  <a:srgbClr val="002060"/>
                </a:solidFill>
              </a:rPr>
              <a:t>Earning 40 credits (10 years of work) throughout </a:t>
            </a:r>
            <a:r>
              <a:rPr lang="en-US" dirty="0" smtClean="0">
                <a:solidFill>
                  <a:srgbClr val="002060"/>
                </a:solidFill>
              </a:rPr>
              <a:t/>
            </a:r>
            <a:br>
              <a:rPr lang="en-US" dirty="0" smtClean="0">
                <a:solidFill>
                  <a:srgbClr val="002060"/>
                </a:solidFill>
              </a:rPr>
            </a:br>
            <a:r>
              <a:rPr lang="en-US" dirty="0" smtClean="0">
                <a:solidFill>
                  <a:srgbClr val="002060"/>
                </a:solidFill>
              </a:rPr>
              <a:t>your </a:t>
            </a:r>
            <a:r>
              <a:rPr lang="en-US" dirty="0">
                <a:solidFill>
                  <a:srgbClr val="002060"/>
                </a:solidFill>
              </a:rPr>
              <a:t>working life will qualify you for a retirement benefit.</a:t>
            </a:r>
          </a:p>
        </p:txBody>
      </p:sp>
      <p:pic>
        <p:nvPicPr>
          <p:cNvPr id="21506" name="Picture 21" descr="8760915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05450" y="1828800"/>
            <a:ext cx="3200400" cy="2574925"/>
          </a:xfrm>
          <a:prstGeom prst="rect">
            <a:avLst/>
          </a:prstGeom>
          <a:noFill/>
          <a:ln w="38100">
            <a:solidFill>
              <a:schemeClr val="bg1">
                <a:lumMod val="85000"/>
              </a:schemeClr>
            </a:solidFill>
            <a:miter lim="800000"/>
            <a:headEnd/>
            <a:tailEnd/>
          </a:ln>
        </p:spPr>
      </p:pic>
      <p:sp>
        <p:nvSpPr>
          <p:cNvPr id="21507" name="Text Box 8"/>
          <p:cNvSpPr txBox="1">
            <a:spLocks noChangeArrowheads="1"/>
          </p:cNvSpPr>
          <p:nvPr/>
        </p:nvSpPr>
        <p:spPr bwMode="auto">
          <a:xfrm>
            <a:off x="685800" y="-76200"/>
            <a:ext cx="8458200" cy="1200150"/>
          </a:xfrm>
          <a:prstGeom prst="rect">
            <a:avLst/>
          </a:prstGeom>
          <a:noFill/>
          <a:ln w="9525">
            <a:noFill/>
            <a:miter lim="800000"/>
            <a:headEnd/>
            <a:tailEnd/>
          </a:ln>
        </p:spPr>
        <p:txBody>
          <a:bodyPr>
            <a:spAutoFit/>
          </a:bodyPr>
          <a:lstStyle/>
          <a:p>
            <a:pPr algn="ctr"/>
            <a:r>
              <a:rPr lang="en-US" sz="3600" dirty="0">
                <a:solidFill>
                  <a:srgbClr val="002060"/>
                </a:solidFill>
              </a:rPr>
              <a:t>How Do You Qualify for </a:t>
            </a:r>
            <a:br>
              <a:rPr lang="en-US" sz="3600" dirty="0">
                <a:solidFill>
                  <a:srgbClr val="002060"/>
                </a:solidFill>
              </a:rPr>
            </a:br>
            <a:r>
              <a:rPr lang="en-US" sz="3600" dirty="0">
                <a:solidFill>
                  <a:srgbClr val="002060"/>
                </a:solidFill>
              </a:rPr>
              <a:t>Retirement Benefits?</a:t>
            </a:r>
          </a:p>
        </p:txBody>
      </p:sp>
    </p:spTree>
    <p:extLst>
      <p:ext uri="{BB962C8B-B14F-4D97-AF65-F5344CB8AC3E}">
        <p14:creationId xmlns:p14="http://schemas.microsoft.com/office/powerpoint/2010/main" val="368387134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5"/>
          <p:cNvSpPr txBox="1">
            <a:spLocks noChangeArrowheads="1"/>
          </p:cNvSpPr>
          <p:nvPr/>
        </p:nvSpPr>
        <p:spPr bwMode="auto">
          <a:xfrm>
            <a:off x="990600" y="1398494"/>
            <a:ext cx="5715000" cy="5078313"/>
          </a:xfrm>
          <a:prstGeom prst="rect">
            <a:avLst/>
          </a:prstGeom>
          <a:noFill/>
          <a:ln w="9525" algn="ctr">
            <a:noFill/>
            <a:miter lim="800000"/>
            <a:headEnd/>
            <a:tailEnd/>
          </a:ln>
        </p:spPr>
        <p:txBody>
          <a:bodyPr wrap="square">
            <a:spAutoFit/>
          </a:bodyPr>
          <a:lstStyle/>
          <a:p>
            <a:pPr>
              <a:spcBef>
                <a:spcPct val="50000"/>
              </a:spcBef>
              <a:buClr>
                <a:srgbClr val="FF3300"/>
              </a:buClr>
              <a:buFont typeface="Wingdings" pitchFamily="2" charset="2"/>
              <a:buChar char="Ø"/>
            </a:pPr>
            <a:r>
              <a:rPr lang="en-US" dirty="0">
                <a:solidFill>
                  <a:srgbClr val="002060"/>
                </a:solidFill>
              </a:rPr>
              <a:t> Deciding what is the ‘right’ </a:t>
            </a:r>
            <a:r>
              <a:rPr lang="en-US" dirty="0" smtClean="0">
                <a:solidFill>
                  <a:srgbClr val="002060"/>
                </a:solidFill>
              </a:rPr>
              <a:t>      </a:t>
            </a:r>
            <a:br>
              <a:rPr lang="en-US" dirty="0" smtClean="0">
                <a:solidFill>
                  <a:srgbClr val="002060"/>
                </a:solidFill>
              </a:rPr>
            </a:br>
            <a:r>
              <a:rPr lang="en-US" dirty="0" smtClean="0">
                <a:solidFill>
                  <a:srgbClr val="002060"/>
                </a:solidFill>
              </a:rPr>
              <a:t>    age </a:t>
            </a:r>
            <a:r>
              <a:rPr lang="en-US" dirty="0">
                <a:solidFill>
                  <a:srgbClr val="002060"/>
                </a:solidFill>
              </a:rPr>
              <a:t>to </a:t>
            </a:r>
            <a:r>
              <a:rPr lang="en-US" dirty="0" smtClean="0">
                <a:solidFill>
                  <a:srgbClr val="002060"/>
                </a:solidFill>
              </a:rPr>
              <a:t>retire</a:t>
            </a:r>
          </a:p>
          <a:p>
            <a:pPr marL="339725" indent="-339725">
              <a:spcBef>
                <a:spcPct val="50000"/>
              </a:spcBef>
              <a:buClr>
                <a:srgbClr val="FF3300"/>
              </a:buClr>
              <a:buFont typeface="Wingdings" pitchFamily="2" charset="2"/>
              <a:buChar char="Ø"/>
            </a:pPr>
            <a:r>
              <a:rPr lang="en-US" dirty="0">
                <a:solidFill>
                  <a:srgbClr val="002060"/>
                </a:solidFill>
              </a:rPr>
              <a:t>Check online </a:t>
            </a:r>
            <a:r>
              <a:rPr lang="en-US" dirty="0" smtClean="0">
                <a:solidFill>
                  <a:srgbClr val="002060"/>
                </a:solidFill>
              </a:rPr>
              <a:t/>
            </a:r>
            <a:br>
              <a:rPr lang="en-US" dirty="0" smtClean="0">
                <a:solidFill>
                  <a:srgbClr val="002060"/>
                </a:solidFill>
              </a:rPr>
            </a:br>
            <a:r>
              <a:rPr lang="en-US" i="1" dirty="0" smtClean="0">
                <a:solidFill>
                  <a:srgbClr val="002060"/>
                </a:solidFill>
              </a:rPr>
              <a:t>Social </a:t>
            </a:r>
            <a:r>
              <a:rPr lang="en-US" i="1" dirty="0">
                <a:solidFill>
                  <a:srgbClr val="002060"/>
                </a:solidFill>
              </a:rPr>
              <a:t>Security Statement </a:t>
            </a:r>
          </a:p>
          <a:p>
            <a:pPr>
              <a:spcBef>
                <a:spcPct val="50000"/>
              </a:spcBef>
              <a:buClr>
                <a:srgbClr val="FF3300"/>
              </a:buClr>
              <a:buFont typeface="Wingdings" pitchFamily="2" charset="2"/>
              <a:buChar char="Ø"/>
            </a:pPr>
            <a:r>
              <a:rPr lang="en-US" dirty="0" smtClean="0">
                <a:solidFill>
                  <a:srgbClr val="002060"/>
                </a:solidFill>
              </a:rPr>
              <a:t> </a:t>
            </a:r>
            <a:r>
              <a:rPr lang="en-US" dirty="0">
                <a:solidFill>
                  <a:srgbClr val="002060"/>
                </a:solidFill>
              </a:rPr>
              <a:t>How working </a:t>
            </a:r>
            <a:r>
              <a:rPr lang="en-US" dirty="0" smtClean="0">
                <a:solidFill>
                  <a:srgbClr val="002060"/>
                </a:solidFill>
              </a:rPr>
              <a:t>after</a:t>
            </a:r>
            <a:br>
              <a:rPr lang="en-US" dirty="0" smtClean="0">
                <a:solidFill>
                  <a:srgbClr val="002060"/>
                </a:solidFill>
              </a:rPr>
            </a:br>
            <a:r>
              <a:rPr lang="en-US" dirty="0" smtClean="0">
                <a:solidFill>
                  <a:srgbClr val="002060"/>
                </a:solidFill>
              </a:rPr>
              <a:t>    retirement </a:t>
            </a:r>
            <a:r>
              <a:rPr lang="en-US" dirty="0">
                <a:solidFill>
                  <a:srgbClr val="002060"/>
                </a:solidFill>
              </a:rPr>
              <a:t>can </a:t>
            </a:r>
            <a:r>
              <a:rPr lang="en-US" dirty="0" smtClean="0">
                <a:solidFill>
                  <a:srgbClr val="002060"/>
                </a:solidFill>
              </a:rPr>
              <a:t/>
            </a:r>
            <a:br>
              <a:rPr lang="en-US" dirty="0" smtClean="0">
                <a:solidFill>
                  <a:srgbClr val="002060"/>
                </a:solidFill>
              </a:rPr>
            </a:br>
            <a:r>
              <a:rPr lang="en-US" dirty="0" smtClean="0">
                <a:solidFill>
                  <a:srgbClr val="002060"/>
                </a:solidFill>
              </a:rPr>
              <a:t>    affect benefits</a:t>
            </a:r>
            <a:endParaRPr lang="en-US" dirty="0">
              <a:solidFill>
                <a:srgbClr val="002060"/>
              </a:solidFill>
            </a:endParaRPr>
          </a:p>
          <a:p>
            <a:pPr>
              <a:spcBef>
                <a:spcPct val="50000"/>
              </a:spcBef>
              <a:buClr>
                <a:srgbClr val="FF3300"/>
              </a:buClr>
              <a:buFont typeface="Wingdings" pitchFamily="2" charset="2"/>
              <a:buChar char="Ø"/>
            </a:pPr>
            <a:r>
              <a:rPr lang="en-US" dirty="0">
                <a:solidFill>
                  <a:srgbClr val="002060"/>
                </a:solidFill>
              </a:rPr>
              <a:t> Medicare </a:t>
            </a:r>
            <a:r>
              <a:rPr lang="en-US" dirty="0" smtClean="0">
                <a:solidFill>
                  <a:srgbClr val="002060"/>
                </a:solidFill>
              </a:rPr>
              <a:t>considerations</a:t>
            </a:r>
          </a:p>
          <a:p>
            <a:pPr>
              <a:spcBef>
                <a:spcPct val="50000"/>
              </a:spcBef>
              <a:buClr>
                <a:srgbClr val="FF3300"/>
              </a:buClr>
              <a:buFont typeface="Wingdings" pitchFamily="2" charset="2"/>
              <a:buChar char="Ø"/>
            </a:pPr>
            <a:r>
              <a:rPr lang="en-US" dirty="0" smtClean="0">
                <a:solidFill>
                  <a:srgbClr val="002060"/>
                </a:solidFill>
              </a:rPr>
              <a:t> Online retirement estimator</a:t>
            </a:r>
            <a:endParaRPr lang="en-US" dirty="0">
              <a:solidFill>
                <a:srgbClr val="002060"/>
              </a:solidFill>
            </a:endParaRPr>
          </a:p>
          <a:p>
            <a:pPr>
              <a:spcBef>
                <a:spcPct val="50000"/>
              </a:spcBef>
              <a:buClr>
                <a:srgbClr val="FF3300"/>
              </a:buClr>
              <a:buFont typeface="Wingdings" pitchFamily="2" charset="2"/>
              <a:buChar char="Ø"/>
            </a:pPr>
            <a:r>
              <a:rPr lang="en-US" dirty="0">
                <a:solidFill>
                  <a:srgbClr val="002060"/>
                </a:solidFill>
              </a:rPr>
              <a:t> How to apply </a:t>
            </a:r>
            <a:r>
              <a:rPr lang="en-US" dirty="0" smtClean="0">
                <a:solidFill>
                  <a:srgbClr val="002060"/>
                </a:solidFill>
              </a:rPr>
              <a:t>online </a:t>
            </a:r>
            <a:br>
              <a:rPr lang="en-US" dirty="0" smtClean="0">
                <a:solidFill>
                  <a:srgbClr val="002060"/>
                </a:solidFill>
              </a:rPr>
            </a:br>
            <a:r>
              <a:rPr lang="en-US" dirty="0" smtClean="0">
                <a:solidFill>
                  <a:srgbClr val="002060"/>
                </a:solidFill>
              </a:rPr>
              <a:t>    for benefits</a:t>
            </a:r>
          </a:p>
        </p:txBody>
      </p:sp>
      <p:sp>
        <p:nvSpPr>
          <p:cNvPr id="93189" name="Text Box 7"/>
          <p:cNvSpPr txBox="1">
            <a:spLocks noChangeArrowheads="1"/>
          </p:cNvSpPr>
          <p:nvPr/>
        </p:nvSpPr>
        <p:spPr bwMode="auto">
          <a:xfrm>
            <a:off x="685800" y="282714"/>
            <a:ext cx="8458200" cy="707886"/>
          </a:xfrm>
          <a:prstGeom prst="rect">
            <a:avLst/>
          </a:prstGeom>
          <a:noFill/>
          <a:ln w="9525" algn="ctr">
            <a:noFill/>
            <a:miter lim="800000"/>
            <a:headEnd/>
            <a:tailEnd/>
          </a:ln>
        </p:spPr>
        <p:txBody>
          <a:bodyPr>
            <a:spAutoFit/>
          </a:bodyPr>
          <a:lstStyle/>
          <a:p>
            <a:pPr algn="ctr">
              <a:spcBef>
                <a:spcPct val="50000"/>
              </a:spcBef>
            </a:pPr>
            <a:r>
              <a:rPr lang="en-US" sz="4000" dirty="0">
                <a:solidFill>
                  <a:srgbClr val="002060"/>
                </a:solidFill>
              </a:rPr>
              <a:t>Thinking of Retiring?</a:t>
            </a:r>
          </a:p>
        </p:txBody>
      </p:sp>
      <p:grpSp>
        <p:nvGrpSpPr>
          <p:cNvPr id="2" name="Group 10"/>
          <p:cNvGrpSpPr/>
          <p:nvPr/>
        </p:nvGrpSpPr>
        <p:grpSpPr>
          <a:xfrm>
            <a:off x="5278582" y="1676400"/>
            <a:ext cx="3408218" cy="3706906"/>
            <a:chOff x="5476009" y="1017494"/>
            <a:chExt cx="3408218" cy="3706906"/>
          </a:xfrm>
        </p:grpSpPr>
        <p:pic>
          <p:nvPicPr>
            <p:cNvPr id="1028" name="Picture 4" descr="V:\Universal Power Point 2011\universal 2011\10147_Page_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14209" y="1398494"/>
              <a:ext cx="2570018" cy="3325906"/>
            </a:xfrm>
            <a:prstGeom prst="rect">
              <a:avLst/>
            </a:prstGeom>
            <a:ln>
              <a:noFill/>
            </a:ln>
            <a:effectLst>
              <a:outerShdw blurRad="292100" dist="139700" dir="2700000" algn="tl" rotWithShape="0">
                <a:srgbClr val="333333">
                  <a:alpha val="65000"/>
                </a:srgbClr>
              </a:outerShdw>
            </a:effectLst>
          </p:spPr>
        </p:pic>
        <p:pic>
          <p:nvPicPr>
            <p:cNvPr id="1029" name="Picture 5" descr="V:\Universal Power Point 2011\universal 2011\10147_Page_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76009" y="1017494"/>
              <a:ext cx="2570018" cy="3325906"/>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74192963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7"/>
          <p:cNvSpPr txBox="1">
            <a:spLocks noChangeArrowheads="1"/>
          </p:cNvSpPr>
          <p:nvPr/>
        </p:nvSpPr>
        <p:spPr bwMode="auto">
          <a:xfrm>
            <a:off x="685800" y="0"/>
            <a:ext cx="8458200" cy="1066800"/>
          </a:xfrm>
          <a:prstGeom prst="rect">
            <a:avLst/>
          </a:prstGeom>
          <a:noFill/>
          <a:ln w="9525">
            <a:noFill/>
            <a:miter lim="800000"/>
            <a:headEnd/>
            <a:tailEnd/>
          </a:ln>
        </p:spPr>
        <p:txBody>
          <a:bodyPr>
            <a:spAutoFit/>
          </a:bodyPr>
          <a:lstStyle/>
          <a:p>
            <a:pPr algn="ctr"/>
            <a:r>
              <a:rPr lang="en-US" sz="3200" dirty="0">
                <a:solidFill>
                  <a:srgbClr val="002060"/>
                </a:solidFill>
              </a:rPr>
              <a:t>Your Age a</a:t>
            </a:r>
            <a:r>
              <a:rPr lang="en-US" sz="3200" dirty="0" smtClean="0">
                <a:solidFill>
                  <a:srgbClr val="002060"/>
                </a:solidFill>
              </a:rPr>
              <a:t>t the </a:t>
            </a:r>
            <a:r>
              <a:rPr lang="en-US" sz="3200" dirty="0">
                <a:solidFill>
                  <a:srgbClr val="002060"/>
                </a:solidFill>
              </a:rPr>
              <a:t>Time You Elect </a:t>
            </a:r>
            <a:br>
              <a:rPr lang="en-US" sz="3200" dirty="0">
                <a:solidFill>
                  <a:srgbClr val="002060"/>
                </a:solidFill>
              </a:rPr>
            </a:br>
            <a:r>
              <a:rPr lang="en-US" sz="3200" dirty="0">
                <a:solidFill>
                  <a:srgbClr val="002060"/>
                </a:solidFill>
              </a:rPr>
              <a:t>Retirement Benefits Affects the Amount</a:t>
            </a:r>
          </a:p>
        </p:txBody>
      </p:sp>
      <p:sp>
        <p:nvSpPr>
          <p:cNvPr id="22531" name="Text Box 10"/>
          <p:cNvSpPr txBox="1">
            <a:spLocks noChangeArrowheads="1"/>
          </p:cNvSpPr>
          <p:nvPr/>
        </p:nvSpPr>
        <p:spPr bwMode="auto">
          <a:xfrm>
            <a:off x="990600" y="2195512"/>
            <a:ext cx="4876800" cy="3217227"/>
          </a:xfrm>
          <a:prstGeom prst="rect">
            <a:avLst/>
          </a:prstGeom>
          <a:noFill/>
          <a:ln w="9525">
            <a:noFill/>
            <a:miter lim="800000"/>
            <a:headEnd/>
            <a:tailEnd/>
          </a:ln>
        </p:spPr>
        <p:txBody>
          <a:bodyPr wrap="square">
            <a:spAutoFit/>
          </a:bodyPr>
          <a:lstStyle/>
          <a:p>
            <a:pPr marL="288925" indent="-288925">
              <a:lnSpc>
                <a:spcPts val="3100"/>
              </a:lnSpc>
              <a:buClr>
                <a:srgbClr val="FF3300"/>
              </a:buClr>
              <a:buFont typeface="Wingdings" pitchFamily="2" charset="2"/>
              <a:buChar char="Ø"/>
            </a:pPr>
            <a:r>
              <a:rPr lang="en-US" dirty="0" smtClean="0">
                <a:solidFill>
                  <a:srgbClr val="002060"/>
                </a:solidFill>
              </a:rPr>
              <a:t>At </a:t>
            </a:r>
            <a:r>
              <a:rPr lang="en-US" dirty="0">
                <a:solidFill>
                  <a:srgbClr val="002060"/>
                </a:solidFill>
              </a:rPr>
              <a:t>age 62, you get a lower </a:t>
            </a:r>
            <a:r>
              <a:rPr lang="en-US" dirty="0" smtClean="0">
                <a:solidFill>
                  <a:srgbClr val="002060"/>
                </a:solidFill>
              </a:rPr>
              <a:t>monthly payment</a:t>
            </a:r>
            <a:endParaRPr lang="en-US" dirty="0">
              <a:solidFill>
                <a:srgbClr val="002060"/>
              </a:solidFill>
            </a:endParaRPr>
          </a:p>
          <a:p>
            <a:pPr marL="288925" indent="-288925">
              <a:lnSpc>
                <a:spcPts val="3100"/>
              </a:lnSpc>
              <a:spcBef>
                <a:spcPct val="50000"/>
              </a:spcBef>
              <a:buClr>
                <a:srgbClr val="FF3300"/>
              </a:buClr>
              <a:buFont typeface="Wingdings" pitchFamily="2" charset="2"/>
              <a:buChar char="Ø"/>
            </a:pPr>
            <a:r>
              <a:rPr lang="en-US" dirty="0" smtClean="0">
                <a:solidFill>
                  <a:srgbClr val="002060"/>
                </a:solidFill>
              </a:rPr>
              <a:t>At </a:t>
            </a:r>
            <a:r>
              <a:rPr lang="en-US" dirty="0">
                <a:solidFill>
                  <a:srgbClr val="002060"/>
                </a:solidFill>
              </a:rPr>
              <a:t>your full retirement age, </a:t>
            </a:r>
            <a:r>
              <a:rPr lang="en-US" dirty="0" smtClean="0">
                <a:solidFill>
                  <a:srgbClr val="002060"/>
                </a:solidFill>
              </a:rPr>
              <a:t/>
            </a:r>
            <a:br>
              <a:rPr lang="en-US" dirty="0" smtClean="0">
                <a:solidFill>
                  <a:srgbClr val="002060"/>
                </a:solidFill>
              </a:rPr>
            </a:br>
            <a:r>
              <a:rPr lang="en-US" dirty="0" smtClean="0">
                <a:solidFill>
                  <a:srgbClr val="002060"/>
                </a:solidFill>
              </a:rPr>
              <a:t>you get your </a:t>
            </a:r>
            <a:r>
              <a:rPr lang="en-US" dirty="0">
                <a:solidFill>
                  <a:srgbClr val="002060"/>
                </a:solidFill>
              </a:rPr>
              <a:t>full benefit</a:t>
            </a:r>
          </a:p>
          <a:p>
            <a:pPr marL="231775" indent="-231775">
              <a:lnSpc>
                <a:spcPts val="3100"/>
              </a:lnSpc>
              <a:spcBef>
                <a:spcPct val="50000"/>
              </a:spcBef>
              <a:buClr>
                <a:srgbClr val="FF3300"/>
              </a:buClr>
              <a:buFont typeface="Wingdings" pitchFamily="2" charset="2"/>
              <a:buChar char="Ø"/>
            </a:pPr>
            <a:r>
              <a:rPr lang="en-US" dirty="0" smtClean="0">
                <a:solidFill>
                  <a:srgbClr val="002060"/>
                </a:solidFill>
              </a:rPr>
              <a:t> You </a:t>
            </a:r>
            <a:r>
              <a:rPr lang="en-US" dirty="0">
                <a:solidFill>
                  <a:srgbClr val="002060"/>
                </a:solidFill>
              </a:rPr>
              <a:t>get an even higher monthly</a:t>
            </a:r>
            <a:br>
              <a:rPr lang="en-US" dirty="0">
                <a:solidFill>
                  <a:srgbClr val="002060"/>
                </a:solidFill>
              </a:rPr>
            </a:br>
            <a:r>
              <a:rPr lang="en-US" dirty="0" smtClean="0">
                <a:solidFill>
                  <a:srgbClr val="002060"/>
                </a:solidFill>
              </a:rPr>
              <a:t> payment </a:t>
            </a:r>
            <a:r>
              <a:rPr lang="en-US" dirty="0">
                <a:solidFill>
                  <a:srgbClr val="002060"/>
                </a:solidFill>
              </a:rPr>
              <a:t>if you work past </a:t>
            </a:r>
            <a:r>
              <a:rPr lang="en-US" dirty="0" smtClean="0">
                <a:solidFill>
                  <a:srgbClr val="002060"/>
                </a:solidFill>
              </a:rPr>
              <a:t>your </a:t>
            </a:r>
            <a:br>
              <a:rPr lang="en-US" dirty="0" smtClean="0">
                <a:solidFill>
                  <a:srgbClr val="002060"/>
                </a:solidFill>
              </a:rPr>
            </a:br>
            <a:r>
              <a:rPr lang="en-US" dirty="0" smtClean="0">
                <a:solidFill>
                  <a:srgbClr val="002060"/>
                </a:solidFill>
              </a:rPr>
              <a:t> full retirement </a:t>
            </a:r>
            <a:r>
              <a:rPr lang="en-US" dirty="0">
                <a:solidFill>
                  <a:srgbClr val="002060"/>
                </a:solidFill>
              </a:rPr>
              <a:t>age</a:t>
            </a:r>
          </a:p>
        </p:txBody>
      </p:sp>
      <p:sp>
        <p:nvSpPr>
          <p:cNvPr id="22533" name="Rectangle 27"/>
          <p:cNvSpPr>
            <a:spLocks noChangeArrowheads="1"/>
          </p:cNvSpPr>
          <p:nvPr/>
        </p:nvSpPr>
        <p:spPr bwMode="auto">
          <a:xfrm>
            <a:off x="2057400" y="1371600"/>
            <a:ext cx="5562600" cy="584775"/>
          </a:xfrm>
          <a:prstGeom prst="rect">
            <a:avLst/>
          </a:prstGeom>
          <a:noFill/>
          <a:ln w="9525" algn="ctr">
            <a:noFill/>
            <a:miter lim="800000"/>
            <a:headEnd/>
            <a:tailEnd/>
          </a:ln>
        </p:spPr>
        <p:txBody>
          <a:bodyPr wrap="square">
            <a:spAutoFit/>
          </a:bodyPr>
          <a:lstStyle/>
          <a:p>
            <a:r>
              <a:rPr lang="en-US" sz="3200" dirty="0">
                <a:solidFill>
                  <a:srgbClr val="002060"/>
                </a:solidFill>
              </a:rPr>
              <a:t>If You’re a Worker and Retire</a:t>
            </a:r>
          </a:p>
        </p:txBody>
      </p:sp>
      <p:pic>
        <p:nvPicPr>
          <p:cNvPr id="22534" name="Picture 28" descr="921013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67400" y="2395537"/>
            <a:ext cx="2971800" cy="2238375"/>
          </a:xfrm>
          <a:prstGeom prst="rect">
            <a:avLst/>
          </a:prstGeom>
          <a:noFill/>
          <a:ln w="38100">
            <a:solidFill>
              <a:schemeClr val="bg1">
                <a:lumMod val="85000"/>
              </a:schemeClr>
            </a:solidFill>
            <a:miter lim="800000"/>
            <a:headEnd/>
            <a:tailEnd/>
          </a:ln>
        </p:spPr>
      </p:pic>
    </p:spTree>
    <p:extLst>
      <p:ext uri="{BB962C8B-B14F-4D97-AF65-F5344CB8AC3E}">
        <p14:creationId xmlns:p14="http://schemas.microsoft.com/office/powerpoint/2010/main" val="359050023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7"/>
          <p:cNvSpPr txBox="1">
            <a:spLocks noChangeArrowheads="1"/>
          </p:cNvSpPr>
          <p:nvPr/>
        </p:nvSpPr>
        <p:spPr bwMode="auto">
          <a:xfrm>
            <a:off x="685800" y="0"/>
            <a:ext cx="8458200" cy="1066800"/>
          </a:xfrm>
          <a:prstGeom prst="rect">
            <a:avLst/>
          </a:prstGeom>
          <a:noFill/>
          <a:ln w="9525">
            <a:noFill/>
            <a:miter lim="800000"/>
            <a:headEnd/>
            <a:tailEnd/>
          </a:ln>
        </p:spPr>
        <p:txBody>
          <a:bodyPr>
            <a:spAutoFit/>
          </a:bodyPr>
          <a:lstStyle/>
          <a:p>
            <a:pPr algn="ctr"/>
            <a:r>
              <a:rPr lang="en-US" sz="3200" dirty="0">
                <a:solidFill>
                  <a:srgbClr val="002060"/>
                </a:solidFill>
              </a:rPr>
              <a:t>Your Age </a:t>
            </a:r>
            <a:r>
              <a:rPr lang="en-US" sz="3200" dirty="0" smtClean="0">
                <a:solidFill>
                  <a:srgbClr val="002060"/>
                </a:solidFill>
              </a:rPr>
              <a:t>at </a:t>
            </a:r>
            <a:r>
              <a:rPr lang="en-US" sz="3200" dirty="0">
                <a:solidFill>
                  <a:srgbClr val="002060"/>
                </a:solidFill>
              </a:rPr>
              <a:t>t</a:t>
            </a:r>
            <a:r>
              <a:rPr lang="en-US" sz="3200" dirty="0" smtClean="0">
                <a:solidFill>
                  <a:srgbClr val="002060"/>
                </a:solidFill>
              </a:rPr>
              <a:t>he </a:t>
            </a:r>
            <a:r>
              <a:rPr lang="en-US" sz="3200" dirty="0">
                <a:solidFill>
                  <a:srgbClr val="002060"/>
                </a:solidFill>
              </a:rPr>
              <a:t>Time You Elect </a:t>
            </a:r>
            <a:br>
              <a:rPr lang="en-US" sz="3200" dirty="0">
                <a:solidFill>
                  <a:srgbClr val="002060"/>
                </a:solidFill>
              </a:rPr>
            </a:br>
            <a:r>
              <a:rPr lang="en-US" sz="3200" dirty="0">
                <a:solidFill>
                  <a:srgbClr val="002060"/>
                </a:solidFill>
              </a:rPr>
              <a:t>Retirement Benefits Affects the Amount</a:t>
            </a:r>
          </a:p>
        </p:txBody>
      </p:sp>
      <p:sp>
        <p:nvSpPr>
          <p:cNvPr id="23555" name="Text Box 10"/>
          <p:cNvSpPr txBox="1">
            <a:spLocks noChangeArrowheads="1"/>
          </p:cNvSpPr>
          <p:nvPr/>
        </p:nvSpPr>
        <p:spPr bwMode="auto">
          <a:xfrm>
            <a:off x="1277075" y="2590800"/>
            <a:ext cx="6019800" cy="2078037"/>
          </a:xfrm>
          <a:prstGeom prst="rect">
            <a:avLst/>
          </a:prstGeom>
          <a:noFill/>
          <a:ln w="9525">
            <a:noFill/>
            <a:miter lim="800000"/>
            <a:headEnd/>
            <a:tailEnd/>
          </a:ln>
        </p:spPr>
        <p:txBody>
          <a:bodyPr>
            <a:spAutoFit/>
          </a:bodyPr>
          <a:lstStyle/>
          <a:p>
            <a:pPr>
              <a:buClr>
                <a:srgbClr val="FF3300"/>
              </a:buClr>
            </a:pPr>
            <a:r>
              <a:rPr lang="en-US" dirty="0">
                <a:solidFill>
                  <a:srgbClr val="002060"/>
                </a:solidFill>
              </a:rPr>
              <a:t> </a:t>
            </a:r>
          </a:p>
          <a:p>
            <a:pPr marL="406400" indent="-406400">
              <a:buClr>
                <a:srgbClr val="FF3300"/>
              </a:buClr>
              <a:buFont typeface="Wingdings" pitchFamily="2" charset="2"/>
              <a:buChar char="Ø"/>
            </a:pPr>
            <a:r>
              <a:rPr lang="en-US" sz="3000" dirty="0">
                <a:solidFill>
                  <a:srgbClr val="002060"/>
                </a:solidFill>
              </a:rPr>
              <a:t>Age 62	75% of benefit</a:t>
            </a:r>
          </a:p>
          <a:p>
            <a:pPr marL="406400" indent="-406400">
              <a:lnSpc>
                <a:spcPct val="75000"/>
              </a:lnSpc>
              <a:spcBef>
                <a:spcPct val="50000"/>
              </a:spcBef>
              <a:buClr>
                <a:srgbClr val="FF3300"/>
              </a:buClr>
              <a:buFont typeface="Wingdings" pitchFamily="2" charset="2"/>
              <a:buChar char="Ø"/>
            </a:pPr>
            <a:r>
              <a:rPr lang="en-US" sz="3000" dirty="0" smtClean="0">
                <a:solidFill>
                  <a:srgbClr val="002060"/>
                </a:solidFill>
              </a:rPr>
              <a:t>Age </a:t>
            </a:r>
            <a:r>
              <a:rPr lang="en-US" sz="3000" dirty="0">
                <a:solidFill>
                  <a:srgbClr val="002060"/>
                </a:solidFill>
              </a:rPr>
              <a:t>66	100% of benefit</a:t>
            </a:r>
          </a:p>
          <a:p>
            <a:pPr marL="406400" indent="-406400">
              <a:lnSpc>
                <a:spcPct val="75000"/>
              </a:lnSpc>
              <a:spcBef>
                <a:spcPct val="50000"/>
              </a:spcBef>
              <a:buClr>
                <a:srgbClr val="FF3300"/>
              </a:buClr>
              <a:buFont typeface="Wingdings" pitchFamily="2" charset="2"/>
              <a:buChar char="Ø"/>
            </a:pPr>
            <a:r>
              <a:rPr lang="en-US" sz="3000" dirty="0">
                <a:solidFill>
                  <a:srgbClr val="002060"/>
                </a:solidFill>
              </a:rPr>
              <a:t>Age 70	132% of benefit</a:t>
            </a:r>
          </a:p>
        </p:txBody>
      </p:sp>
      <p:sp>
        <p:nvSpPr>
          <p:cNvPr id="23557" name="Rectangle 27"/>
          <p:cNvSpPr>
            <a:spLocks noChangeArrowheads="1"/>
          </p:cNvSpPr>
          <p:nvPr/>
        </p:nvSpPr>
        <p:spPr bwMode="auto">
          <a:xfrm>
            <a:off x="1295400" y="1265237"/>
            <a:ext cx="8153400" cy="1477963"/>
          </a:xfrm>
          <a:prstGeom prst="rect">
            <a:avLst/>
          </a:prstGeom>
          <a:noFill/>
          <a:ln w="9525" algn="ctr">
            <a:noFill/>
            <a:miter lim="800000"/>
            <a:headEnd/>
            <a:tailEnd/>
          </a:ln>
        </p:spPr>
        <p:txBody>
          <a:bodyPr>
            <a:spAutoFit/>
          </a:bodyPr>
          <a:lstStyle/>
          <a:p>
            <a:r>
              <a:rPr lang="en-US" sz="3000" dirty="0">
                <a:solidFill>
                  <a:srgbClr val="002060"/>
                </a:solidFill>
              </a:rPr>
              <a:t/>
            </a:r>
            <a:br>
              <a:rPr lang="en-US" sz="3000" dirty="0">
                <a:solidFill>
                  <a:srgbClr val="002060"/>
                </a:solidFill>
              </a:rPr>
            </a:br>
            <a:r>
              <a:rPr lang="en-US" sz="3000" dirty="0">
                <a:solidFill>
                  <a:srgbClr val="002060"/>
                </a:solidFill>
              </a:rPr>
              <a:t>For example, if you were born from 1943 through 1954:</a:t>
            </a:r>
          </a:p>
        </p:txBody>
      </p:sp>
      <p:pic>
        <p:nvPicPr>
          <p:cNvPr id="27136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48400" y="2595899"/>
            <a:ext cx="2306675" cy="3500101"/>
          </a:xfrm>
          <a:prstGeom prst="rect">
            <a:avLst/>
          </a:prstGeom>
          <a:ln w="38100">
            <a:solidFill>
              <a:schemeClr val="bg1">
                <a:lumMod val="85000"/>
              </a:schemeClr>
            </a:solidFill>
          </a:ln>
          <a:effectLst/>
        </p:spPr>
      </p:pic>
    </p:spTree>
    <p:extLst>
      <p:ext uri="{BB962C8B-B14F-4D97-AF65-F5344CB8AC3E}">
        <p14:creationId xmlns:p14="http://schemas.microsoft.com/office/powerpoint/2010/main" val="266895122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7"/>
          <p:cNvSpPr txBox="1">
            <a:spLocks noChangeArrowheads="1"/>
          </p:cNvSpPr>
          <p:nvPr/>
        </p:nvSpPr>
        <p:spPr bwMode="auto">
          <a:xfrm>
            <a:off x="685800" y="63500"/>
            <a:ext cx="8458200" cy="1079500"/>
          </a:xfrm>
          <a:prstGeom prst="rect">
            <a:avLst/>
          </a:prstGeom>
          <a:noFill/>
          <a:ln w="9525">
            <a:noFill/>
            <a:miter lim="800000"/>
            <a:headEnd/>
            <a:tailEnd/>
          </a:ln>
        </p:spPr>
        <p:txBody>
          <a:bodyPr>
            <a:spAutoFit/>
          </a:bodyPr>
          <a:lstStyle/>
          <a:p>
            <a:pPr algn="ctr">
              <a:lnSpc>
                <a:spcPct val="90000"/>
              </a:lnSpc>
            </a:pPr>
            <a:r>
              <a:rPr lang="en-US" sz="3600" dirty="0">
                <a:solidFill>
                  <a:srgbClr val="002060"/>
                </a:solidFill>
              </a:rPr>
              <a:t>In Addition to the Retiree,</a:t>
            </a:r>
          </a:p>
          <a:p>
            <a:pPr algn="ctr">
              <a:lnSpc>
                <a:spcPct val="90000"/>
              </a:lnSpc>
            </a:pPr>
            <a:r>
              <a:rPr lang="en-US" sz="3600" dirty="0">
                <a:solidFill>
                  <a:srgbClr val="002060"/>
                </a:solidFill>
              </a:rPr>
              <a:t>Who Else Can Get Benefits?</a:t>
            </a:r>
          </a:p>
        </p:txBody>
      </p:sp>
      <p:sp>
        <p:nvSpPr>
          <p:cNvPr id="24579" name="Text Box 14"/>
          <p:cNvSpPr txBox="1">
            <a:spLocks noChangeArrowheads="1"/>
          </p:cNvSpPr>
          <p:nvPr/>
        </p:nvSpPr>
        <p:spPr bwMode="auto">
          <a:xfrm>
            <a:off x="914400" y="1648802"/>
            <a:ext cx="8305800" cy="5742598"/>
          </a:xfrm>
          <a:prstGeom prst="rect">
            <a:avLst/>
          </a:prstGeom>
          <a:noFill/>
          <a:ln w="9525">
            <a:noFill/>
            <a:miter lim="800000"/>
            <a:headEnd/>
            <a:tailEnd/>
          </a:ln>
        </p:spPr>
        <p:txBody>
          <a:bodyPr>
            <a:spAutoFit/>
          </a:bodyPr>
          <a:lstStyle/>
          <a:p>
            <a:pPr indent="-457200">
              <a:buClr>
                <a:srgbClr val="FF3300"/>
              </a:buClr>
              <a:buFont typeface="Wingdings" pitchFamily="2" charset="2"/>
              <a:buNone/>
            </a:pPr>
            <a:r>
              <a:rPr lang="en-US" sz="3600" u="sng" dirty="0">
                <a:solidFill>
                  <a:srgbClr val="002060"/>
                </a:solidFill>
              </a:rPr>
              <a:t>Your Child</a:t>
            </a:r>
            <a:r>
              <a:rPr lang="en-US" dirty="0">
                <a:solidFill>
                  <a:srgbClr val="002060"/>
                </a:solidFill>
              </a:rPr>
              <a:t> </a:t>
            </a:r>
          </a:p>
          <a:p>
            <a:pPr indent="-457200">
              <a:lnSpc>
                <a:spcPts val="2500"/>
              </a:lnSpc>
              <a:spcBef>
                <a:spcPct val="50000"/>
              </a:spcBef>
              <a:buClr>
                <a:srgbClr val="FF3300"/>
              </a:buClr>
              <a:buFont typeface="Wingdings" pitchFamily="2" charset="2"/>
              <a:buChar char="Ø"/>
            </a:pPr>
            <a:r>
              <a:rPr lang="en-US" dirty="0">
                <a:solidFill>
                  <a:srgbClr val="002060"/>
                </a:solidFill>
              </a:rPr>
              <a:t>Not married under 18</a:t>
            </a:r>
          </a:p>
          <a:p>
            <a:pPr indent="-457200">
              <a:lnSpc>
                <a:spcPts val="2500"/>
              </a:lnSpc>
              <a:buClr>
                <a:srgbClr val="BD010A"/>
              </a:buClr>
              <a:buFont typeface="Wingdings" pitchFamily="2" charset="2"/>
              <a:buNone/>
            </a:pPr>
            <a:r>
              <a:rPr lang="en-US" b="0" dirty="0">
                <a:solidFill>
                  <a:srgbClr val="002060"/>
                </a:solidFill>
              </a:rPr>
              <a:t>      (under 19 if still in high school)</a:t>
            </a:r>
            <a:br>
              <a:rPr lang="en-US" b="0" dirty="0">
                <a:solidFill>
                  <a:srgbClr val="002060"/>
                </a:solidFill>
              </a:rPr>
            </a:br>
            <a:endParaRPr lang="en-US" b="0" dirty="0">
              <a:solidFill>
                <a:srgbClr val="002060"/>
              </a:solidFill>
            </a:endParaRPr>
          </a:p>
          <a:p>
            <a:pPr marL="457200" indent="-457200">
              <a:lnSpc>
                <a:spcPts val="2500"/>
              </a:lnSpc>
              <a:buClr>
                <a:srgbClr val="FF3300"/>
              </a:buClr>
              <a:buFont typeface="Wingdings" pitchFamily="2" charset="2"/>
              <a:buChar char="Ø"/>
            </a:pPr>
            <a:r>
              <a:rPr lang="en-US" dirty="0" smtClean="0">
                <a:solidFill>
                  <a:srgbClr val="002060"/>
                </a:solidFill>
              </a:rPr>
              <a:t>Not </a:t>
            </a:r>
            <a:r>
              <a:rPr lang="en-US" dirty="0">
                <a:solidFill>
                  <a:srgbClr val="002060"/>
                </a:solidFill>
              </a:rPr>
              <a:t>married and </a:t>
            </a:r>
            <a:r>
              <a:rPr lang="en-US" dirty="0" smtClean="0">
                <a:solidFill>
                  <a:srgbClr val="002060"/>
                </a:solidFill>
              </a:rPr>
              <a:t>disabled</a:t>
            </a:r>
            <a:br>
              <a:rPr lang="en-US" dirty="0" smtClean="0">
                <a:solidFill>
                  <a:srgbClr val="002060"/>
                </a:solidFill>
              </a:rPr>
            </a:br>
            <a:r>
              <a:rPr lang="en-US" dirty="0" smtClean="0">
                <a:solidFill>
                  <a:srgbClr val="002060"/>
                </a:solidFill>
              </a:rPr>
              <a:t>before </a:t>
            </a:r>
            <a:r>
              <a:rPr lang="en-US" dirty="0">
                <a:solidFill>
                  <a:srgbClr val="002060"/>
                </a:solidFill>
              </a:rPr>
              <a:t>age 22</a:t>
            </a:r>
          </a:p>
          <a:p>
            <a:pPr indent="-457200">
              <a:lnSpc>
                <a:spcPts val="2880"/>
              </a:lnSpc>
            </a:pPr>
            <a:r>
              <a:rPr lang="en-US" sz="3600" u="sng" dirty="0">
                <a:solidFill>
                  <a:srgbClr val="002060"/>
                </a:solidFill>
              </a:rPr>
              <a:t/>
            </a:r>
            <a:br>
              <a:rPr lang="en-US" sz="3600" u="sng" dirty="0">
                <a:solidFill>
                  <a:srgbClr val="002060"/>
                </a:solidFill>
              </a:rPr>
            </a:br>
            <a:r>
              <a:rPr lang="en-US" sz="3600" u="sng" dirty="0">
                <a:solidFill>
                  <a:srgbClr val="002060"/>
                </a:solidFill>
              </a:rPr>
              <a:t>Your Spouse </a:t>
            </a:r>
            <a:r>
              <a:rPr lang="en-US" u="sng" dirty="0">
                <a:solidFill>
                  <a:srgbClr val="002060"/>
                </a:solidFill>
              </a:rPr>
              <a:t/>
            </a:r>
            <a:br>
              <a:rPr lang="en-US" u="sng" dirty="0">
                <a:solidFill>
                  <a:srgbClr val="002060"/>
                </a:solidFill>
              </a:rPr>
            </a:br>
            <a:endParaRPr lang="en-US" u="sng" dirty="0">
              <a:solidFill>
                <a:srgbClr val="002060"/>
              </a:solidFill>
            </a:endParaRPr>
          </a:p>
          <a:p>
            <a:pPr indent="-457200">
              <a:lnSpc>
                <a:spcPts val="2500"/>
              </a:lnSpc>
              <a:buClr>
                <a:srgbClr val="FF0000"/>
              </a:buClr>
              <a:buFont typeface="Wingdings" pitchFamily="2" charset="2"/>
              <a:buChar char="Ø"/>
            </a:pPr>
            <a:r>
              <a:rPr lang="en-US" dirty="0">
                <a:solidFill>
                  <a:srgbClr val="002060"/>
                </a:solidFill>
              </a:rPr>
              <a:t>Age 62 or older</a:t>
            </a:r>
            <a:br>
              <a:rPr lang="en-US" dirty="0">
                <a:solidFill>
                  <a:srgbClr val="002060"/>
                </a:solidFill>
              </a:rPr>
            </a:br>
            <a:r>
              <a:rPr lang="en-US" dirty="0">
                <a:solidFill>
                  <a:srgbClr val="002060"/>
                </a:solidFill>
              </a:rPr>
              <a:t> </a:t>
            </a:r>
            <a:endParaRPr lang="en-US" sz="800" dirty="0">
              <a:solidFill>
                <a:srgbClr val="002060"/>
              </a:solidFill>
            </a:endParaRPr>
          </a:p>
          <a:p>
            <a:pPr indent="-457200">
              <a:lnSpc>
                <a:spcPts val="2500"/>
              </a:lnSpc>
              <a:buClr>
                <a:srgbClr val="FF0000"/>
              </a:buClr>
              <a:buFont typeface="Wingdings" pitchFamily="2" charset="2"/>
              <a:buChar char="Ø"/>
            </a:pPr>
            <a:r>
              <a:rPr lang="en-US" dirty="0">
                <a:solidFill>
                  <a:srgbClr val="002060"/>
                </a:solidFill>
              </a:rPr>
              <a:t>At any age, if caring for a child under age 16 or disabled</a:t>
            </a:r>
          </a:p>
          <a:p>
            <a:pPr indent="-457200">
              <a:buClr>
                <a:srgbClr val="FF3300"/>
              </a:buClr>
            </a:pPr>
            <a:endParaRPr lang="en-US" dirty="0">
              <a:solidFill>
                <a:srgbClr val="002060"/>
              </a:solidFill>
            </a:endParaRPr>
          </a:p>
          <a:p>
            <a:pPr indent="-457200"/>
            <a:r>
              <a:rPr lang="en-US" sz="2800" u="sng" dirty="0">
                <a:solidFill>
                  <a:srgbClr val="002060"/>
                </a:solidFill>
              </a:rPr>
              <a:t/>
            </a:r>
            <a:br>
              <a:rPr lang="en-US" sz="2800" u="sng" dirty="0">
                <a:solidFill>
                  <a:srgbClr val="002060"/>
                </a:solidFill>
              </a:rPr>
            </a:br>
            <a:endParaRPr lang="en-US" sz="2800" dirty="0">
              <a:solidFill>
                <a:srgbClr val="002060"/>
              </a:solidFill>
            </a:endParaRPr>
          </a:p>
        </p:txBody>
      </p:sp>
      <p:pic>
        <p:nvPicPr>
          <p:cNvPr id="24582" name="Picture 6" descr="C:\Documents and Settings\658131\Desktop\Pictures to Use\poster ppics\9249259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8800" y="1524000"/>
            <a:ext cx="2687532" cy="4045075"/>
          </a:xfrm>
          <a:prstGeom prst="rect">
            <a:avLst/>
          </a:prstGeom>
          <a:ln w="38100">
            <a:solidFill>
              <a:schemeClr val="bg1">
                <a:lumMod val="85000"/>
              </a:schemeClr>
            </a:solidFill>
          </a:ln>
          <a:effectLst/>
        </p:spPr>
      </p:pic>
    </p:spTree>
    <p:extLst>
      <p:ext uri="{BB962C8B-B14F-4D97-AF65-F5344CB8AC3E}">
        <p14:creationId xmlns:p14="http://schemas.microsoft.com/office/powerpoint/2010/main" val="245702818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3"/>
          <p:cNvSpPr>
            <a:spLocks noChangeShapeType="1"/>
          </p:cNvSpPr>
          <p:nvPr/>
        </p:nvSpPr>
        <p:spPr bwMode="auto">
          <a:xfrm rot="5400000">
            <a:off x="-2740818" y="3428206"/>
            <a:ext cx="6858000" cy="1587"/>
          </a:xfrm>
          <a:prstGeom prst="line">
            <a:avLst/>
          </a:prstGeom>
          <a:noFill/>
          <a:ln w="76200" cmpd="tri">
            <a:solidFill>
              <a:srgbClr val="FF2B15"/>
            </a:solidFill>
            <a:round/>
            <a:headEnd/>
            <a:tailEnd/>
          </a:ln>
        </p:spPr>
        <p:txBody>
          <a:bodyPr/>
          <a:lstStyle/>
          <a:p>
            <a:endParaRPr lang="en-US" dirty="0"/>
          </a:p>
        </p:txBody>
      </p:sp>
      <p:sp>
        <p:nvSpPr>
          <p:cNvPr id="8195" name="Rectangle 65"/>
          <p:cNvSpPr>
            <a:spLocks noChangeArrowheads="1"/>
          </p:cNvSpPr>
          <p:nvPr/>
        </p:nvSpPr>
        <p:spPr bwMode="auto">
          <a:xfrm>
            <a:off x="609600" y="6667500"/>
            <a:ext cx="8534400" cy="190500"/>
          </a:xfrm>
          <a:prstGeom prst="rect">
            <a:avLst/>
          </a:prstGeom>
          <a:solidFill>
            <a:srgbClr val="FF2B15"/>
          </a:solidFill>
          <a:ln w="9525">
            <a:solidFill>
              <a:srgbClr val="FF2B15"/>
            </a:solidFill>
            <a:miter lim="800000"/>
            <a:headEnd/>
            <a:tailEnd/>
          </a:ln>
        </p:spPr>
        <p:txBody>
          <a:bodyPr wrap="none" anchor="ctr"/>
          <a:lstStyle/>
          <a:p>
            <a:endParaRPr lang="en-US" dirty="0"/>
          </a:p>
        </p:txBody>
      </p:sp>
      <p:sp>
        <p:nvSpPr>
          <p:cNvPr id="8196" name="Text Box 25"/>
          <p:cNvSpPr txBox="1">
            <a:spLocks noChangeArrowheads="1"/>
          </p:cNvSpPr>
          <p:nvPr/>
        </p:nvSpPr>
        <p:spPr bwMode="auto">
          <a:xfrm>
            <a:off x="1066800" y="1828800"/>
            <a:ext cx="6858000" cy="3113088"/>
          </a:xfrm>
          <a:prstGeom prst="rect">
            <a:avLst/>
          </a:prstGeom>
          <a:noFill/>
          <a:ln w="28575">
            <a:noFill/>
            <a:miter lim="800000"/>
            <a:headEnd/>
            <a:tailEnd/>
          </a:ln>
        </p:spPr>
        <p:txBody>
          <a:bodyPr>
            <a:spAutoFit/>
          </a:bodyPr>
          <a:lstStyle/>
          <a:p>
            <a:pPr marL="465138" indent="-465138">
              <a:spcBef>
                <a:spcPct val="50000"/>
              </a:spcBef>
              <a:buClr>
                <a:srgbClr val="FF3300"/>
              </a:buClr>
              <a:buFont typeface="Wingdings" pitchFamily="2" charset="2"/>
              <a:buChar char="Ø"/>
            </a:pPr>
            <a:r>
              <a:rPr lang="en-US" sz="3600" dirty="0">
                <a:solidFill>
                  <a:srgbClr val="002060"/>
                </a:solidFill>
              </a:rPr>
              <a:t>1935 – Retirement Insurance</a:t>
            </a:r>
          </a:p>
          <a:p>
            <a:pPr marL="465138" indent="-465138">
              <a:spcBef>
                <a:spcPct val="50000"/>
              </a:spcBef>
              <a:buClr>
                <a:srgbClr val="FF3300"/>
              </a:buClr>
              <a:buFont typeface="Wingdings" pitchFamily="2" charset="2"/>
              <a:buChar char="Ø"/>
            </a:pPr>
            <a:r>
              <a:rPr lang="en-US" sz="3600" dirty="0">
                <a:solidFill>
                  <a:srgbClr val="002060"/>
                </a:solidFill>
              </a:rPr>
              <a:t>1939 – Survivors Insurance</a:t>
            </a:r>
          </a:p>
          <a:p>
            <a:pPr marL="465138" indent="-465138">
              <a:spcBef>
                <a:spcPct val="50000"/>
              </a:spcBef>
              <a:buClr>
                <a:srgbClr val="FF3300"/>
              </a:buClr>
              <a:buFont typeface="Wingdings" pitchFamily="2" charset="2"/>
              <a:buChar char="Ø"/>
            </a:pPr>
            <a:r>
              <a:rPr lang="en-US" sz="3600" dirty="0">
                <a:solidFill>
                  <a:srgbClr val="002060"/>
                </a:solidFill>
              </a:rPr>
              <a:t>1956 – Disability Insurance</a:t>
            </a:r>
          </a:p>
          <a:p>
            <a:pPr marL="342900" indent="-342900" algn="ctr">
              <a:spcBef>
                <a:spcPct val="50000"/>
              </a:spcBef>
              <a:buClr>
                <a:srgbClr val="FF3300"/>
              </a:buClr>
              <a:buFont typeface="Wingdings" pitchFamily="2" charset="2"/>
              <a:buNone/>
            </a:pPr>
            <a:endParaRPr lang="en-US" sz="3600" dirty="0">
              <a:solidFill>
                <a:srgbClr val="002060"/>
              </a:solidFill>
            </a:endParaRPr>
          </a:p>
        </p:txBody>
      </p:sp>
      <p:sp>
        <p:nvSpPr>
          <p:cNvPr id="8197" name="Text Box 42"/>
          <p:cNvSpPr txBox="1">
            <a:spLocks noChangeArrowheads="1"/>
          </p:cNvSpPr>
          <p:nvPr/>
        </p:nvSpPr>
        <p:spPr bwMode="auto">
          <a:xfrm>
            <a:off x="687388" y="-152400"/>
            <a:ext cx="8456612" cy="1323439"/>
          </a:xfrm>
          <a:prstGeom prst="rect">
            <a:avLst/>
          </a:prstGeom>
          <a:noFill/>
          <a:ln w="9525">
            <a:noFill/>
            <a:miter lim="800000"/>
            <a:headEnd/>
            <a:tailEnd/>
          </a:ln>
        </p:spPr>
        <p:txBody>
          <a:bodyPr>
            <a:spAutoFit/>
          </a:bodyPr>
          <a:lstStyle/>
          <a:p>
            <a:pPr algn="ctr"/>
            <a:r>
              <a:rPr lang="en-US" sz="4000" dirty="0">
                <a:solidFill>
                  <a:srgbClr val="002060"/>
                </a:solidFill>
              </a:rPr>
              <a:t>History of </a:t>
            </a:r>
            <a:r>
              <a:rPr lang="en-US" sz="4000" dirty="0" smtClean="0">
                <a:solidFill>
                  <a:srgbClr val="002060"/>
                </a:solidFill>
              </a:rPr>
              <a:t/>
            </a:r>
            <a:br>
              <a:rPr lang="en-US" sz="4000" dirty="0" smtClean="0">
                <a:solidFill>
                  <a:srgbClr val="002060"/>
                </a:solidFill>
              </a:rPr>
            </a:br>
            <a:r>
              <a:rPr lang="en-US" sz="4000" dirty="0" smtClean="0">
                <a:solidFill>
                  <a:srgbClr val="002060"/>
                </a:solidFill>
              </a:rPr>
              <a:t>Social </a:t>
            </a:r>
            <a:r>
              <a:rPr lang="en-US" sz="4000" dirty="0">
                <a:solidFill>
                  <a:srgbClr val="002060"/>
                </a:solidFill>
              </a:rPr>
              <a:t>Security Programs</a:t>
            </a:r>
          </a:p>
        </p:txBody>
      </p:sp>
    </p:spTree>
    <p:extLst>
      <p:ext uri="{BB962C8B-B14F-4D97-AF65-F5344CB8AC3E}">
        <p14:creationId xmlns:p14="http://schemas.microsoft.com/office/powerpoint/2010/main" val="392150082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7"/>
          <p:cNvSpPr txBox="1">
            <a:spLocks noChangeArrowheads="1"/>
          </p:cNvSpPr>
          <p:nvPr/>
        </p:nvSpPr>
        <p:spPr bwMode="auto">
          <a:xfrm>
            <a:off x="685800" y="63500"/>
            <a:ext cx="8458200" cy="1079500"/>
          </a:xfrm>
          <a:prstGeom prst="rect">
            <a:avLst/>
          </a:prstGeom>
          <a:noFill/>
          <a:ln w="9525">
            <a:noFill/>
            <a:miter lim="800000"/>
            <a:headEnd/>
            <a:tailEnd/>
          </a:ln>
        </p:spPr>
        <p:txBody>
          <a:bodyPr>
            <a:spAutoFit/>
          </a:bodyPr>
          <a:lstStyle/>
          <a:p>
            <a:pPr algn="ctr">
              <a:lnSpc>
                <a:spcPct val="90000"/>
              </a:lnSpc>
            </a:pPr>
            <a:r>
              <a:rPr lang="en-US" sz="3600" dirty="0">
                <a:solidFill>
                  <a:srgbClr val="002060"/>
                </a:solidFill>
              </a:rPr>
              <a:t>In Addition to the Retiree,</a:t>
            </a:r>
          </a:p>
          <a:p>
            <a:pPr algn="ctr">
              <a:lnSpc>
                <a:spcPct val="90000"/>
              </a:lnSpc>
            </a:pPr>
            <a:r>
              <a:rPr lang="en-US" sz="3600" dirty="0">
                <a:solidFill>
                  <a:srgbClr val="002060"/>
                </a:solidFill>
              </a:rPr>
              <a:t>Who Else Can Get Benefits?</a:t>
            </a:r>
          </a:p>
        </p:txBody>
      </p:sp>
      <p:sp>
        <p:nvSpPr>
          <p:cNvPr id="25603" name="Text Box 14"/>
          <p:cNvSpPr txBox="1">
            <a:spLocks noChangeArrowheads="1"/>
          </p:cNvSpPr>
          <p:nvPr/>
        </p:nvSpPr>
        <p:spPr bwMode="auto">
          <a:xfrm>
            <a:off x="1295400" y="1146592"/>
            <a:ext cx="7543800" cy="5406608"/>
          </a:xfrm>
          <a:prstGeom prst="rect">
            <a:avLst/>
          </a:prstGeom>
          <a:noFill/>
          <a:ln w="9525">
            <a:noFill/>
            <a:miter lim="800000"/>
            <a:headEnd/>
            <a:tailEnd/>
          </a:ln>
        </p:spPr>
        <p:txBody>
          <a:bodyPr>
            <a:spAutoFit/>
          </a:bodyPr>
          <a:lstStyle/>
          <a:p>
            <a:pPr>
              <a:lnSpc>
                <a:spcPts val="2500"/>
              </a:lnSpc>
              <a:buClr>
                <a:srgbClr val="FF3300"/>
              </a:buClr>
              <a:buFont typeface="Wingdings" pitchFamily="2" charset="2"/>
              <a:buNone/>
            </a:pPr>
            <a:endParaRPr lang="en-US" sz="3200" u="sng" dirty="0">
              <a:solidFill>
                <a:srgbClr val="002060"/>
              </a:solidFill>
            </a:endParaRPr>
          </a:p>
          <a:p>
            <a:pPr>
              <a:lnSpc>
                <a:spcPts val="2500"/>
              </a:lnSpc>
              <a:buClr>
                <a:srgbClr val="FF3300"/>
              </a:buClr>
              <a:buFont typeface="Wingdings" pitchFamily="2" charset="2"/>
              <a:buNone/>
            </a:pPr>
            <a:r>
              <a:rPr lang="en-US" sz="3600" u="sng" dirty="0">
                <a:solidFill>
                  <a:srgbClr val="002060"/>
                </a:solidFill>
              </a:rPr>
              <a:t>Your </a:t>
            </a:r>
            <a:r>
              <a:rPr lang="en-US" sz="3600" u="sng" dirty="0" smtClean="0">
                <a:solidFill>
                  <a:srgbClr val="002060"/>
                </a:solidFill>
              </a:rPr>
              <a:t>Ex-Spouse</a:t>
            </a:r>
          </a:p>
          <a:p>
            <a:pPr>
              <a:lnSpc>
                <a:spcPts val="2500"/>
              </a:lnSpc>
              <a:buClr>
                <a:srgbClr val="FF3300"/>
              </a:buClr>
              <a:buFont typeface="Wingdings" pitchFamily="2" charset="2"/>
              <a:buNone/>
            </a:pPr>
            <a:endParaRPr lang="en-US" sz="3600" u="sng" dirty="0">
              <a:solidFill>
                <a:srgbClr val="002060"/>
              </a:solidFill>
            </a:endParaRPr>
          </a:p>
          <a:p>
            <a:pPr>
              <a:lnSpc>
                <a:spcPts val="2500"/>
              </a:lnSpc>
              <a:spcBef>
                <a:spcPct val="50000"/>
              </a:spcBef>
              <a:buClr>
                <a:srgbClr val="FF3300"/>
              </a:buClr>
              <a:buFont typeface="Wingdings" pitchFamily="2" charset="2"/>
              <a:buChar char="Ø"/>
            </a:pPr>
            <a:r>
              <a:rPr lang="en-US" dirty="0" smtClean="0">
                <a:solidFill>
                  <a:srgbClr val="002060"/>
                </a:solidFill>
              </a:rPr>
              <a:t> Marriage </a:t>
            </a:r>
            <a:r>
              <a:rPr lang="en-US" dirty="0">
                <a:solidFill>
                  <a:srgbClr val="002060"/>
                </a:solidFill>
              </a:rPr>
              <a:t>lasted at least 10 years</a:t>
            </a:r>
            <a:br>
              <a:rPr lang="en-US" dirty="0">
                <a:solidFill>
                  <a:srgbClr val="002060"/>
                </a:solidFill>
              </a:rPr>
            </a:br>
            <a:endParaRPr lang="en-US" dirty="0">
              <a:solidFill>
                <a:srgbClr val="002060"/>
              </a:solidFill>
            </a:endParaRPr>
          </a:p>
          <a:p>
            <a:pPr>
              <a:lnSpc>
                <a:spcPts val="2500"/>
              </a:lnSpc>
              <a:buClr>
                <a:srgbClr val="FF3300"/>
              </a:buClr>
              <a:buFont typeface="Wingdings" pitchFamily="2" charset="2"/>
              <a:buChar char="Ø"/>
            </a:pPr>
            <a:r>
              <a:rPr lang="en-US" dirty="0" smtClean="0">
                <a:solidFill>
                  <a:srgbClr val="002060"/>
                </a:solidFill>
              </a:rPr>
              <a:t> Ex-spouse </a:t>
            </a:r>
            <a:r>
              <a:rPr lang="en-US" dirty="0">
                <a:solidFill>
                  <a:srgbClr val="002060"/>
                </a:solidFill>
              </a:rPr>
              <a:t>62 or older </a:t>
            </a:r>
            <a:br>
              <a:rPr lang="en-US" dirty="0">
                <a:solidFill>
                  <a:srgbClr val="002060"/>
                </a:solidFill>
              </a:rPr>
            </a:br>
            <a:endParaRPr lang="en-US" dirty="0">
              <a:solidFill>
                <a:srgbClr val="002060"/>
              </a:solidFill>
            </a:endParaRPr>
          </a:p>
          <a:p>
            <a:pPr>
              <a:lnSpc>
                <a:spcPts val="2500"/>
              </a:lnSpc>
              <a:buClr>
                <a:srgbClr val="FF3300"/>
              </a:buClr>
              <a:buFont typeface="Wingdings" pitchFamily="2" charset="2"/>
              <a:buChar char="Ø"/>
            </a:pPr>
            <a:r>
              <a:rPr lang="en-US" dirty="0" smtClean="0">
                <a:solidFill>
                  <a:srgbClr val="002060"/>
                </a:solidFill>
              </a:rPr>
              <a:t> Divorced </a:t>
            </a:r>
            <a:r>
              <a:rPr lang="en-US" dirty="0">
                <a:solidFill>
                  <a:srgbClr val="002060"/>
                </a:solidFill>
              </a:rPr>
              <a:t>at least two years and you and your  </a:t>
            </a:r>
            <a:br>
              <a:rPr lang="en-US" dirty="0">
                <a:solidFill>
                  <a:srgbClr val="002060"/>
                </a:solidFill>
              </a:rPr>
            </a:br>
            <a:r>
              <a:rPr lang="en-US" dirty="0">
                <a:solidFill>
                  <a:srgbClr val="002060"/>
                </a:solidFill>
              </a:rPr>
              <a:t>    ex-spouse are at least 62, he or she can get benefits</a:t>
            </a:r>
            <a:br>
              <a:rPr lang="en-US" dirty="0">
                <a:solidFill>
                  <a:srgbClr val="002060"/>
                </a:solidFill>
              </a:rPr>
            </a:br>
            <a:r>
              <a:rPr lang="en-US" dirty="0">
                <a:solidFill>
                  <a:srgbClr val="002060"/>
                </a:solidFill>
              </a:rPr>
              <a:t>    even if you are not retired</a:t>
            </a:r>
            <a:br>
              <a:rPr lang="en-US" dirty="0">
                <a:solidFill>
                  <a:srgbClr val="002060"/>
                </a:solidFill>
              </a:rPr>
            </a:br>
            <a:endParaRPr lang="en-US" dirty="0">
              <a:solidFill>
                <a:srgbClr val="002060"/>
              </a:solidFill>
            </a:endParaRPr>
          </a:p>
          <a:p>
            <a:pPr>
              <a:lnSpc>
                <a:spcPts val="2500"/>
              </a:lnSpc>
              <a:buClr>
                <a:srgbClr val="FF3300"/>
              </a:buClr>
              <a:buFont typeface="Wingdings" pitchFamily="2" charset="2"/>
              <a:buChar char="Ø"/>
            </a:pPr>
            <a:r>
              <a:rPr lang="en-US" dirty="0" smtClean="0">
                <a:solidFill>
                  <a:srgbClr val="002060"/>
                </a:solidFill>
              </a:rPr>
              <a:t> Ex-spouse’s </a:t>
            </a:r>
            <a:r>
              <a:rPr lang="en-US" dirty="0">
                <a:solidFill>
                  <a:srgbClr val="002060"/>
                </a:solidFill>
              </a:rPr>
              <a:t>benefit amount has no effect on the</a:t>
            </a:r>
            <a:br>
              <a:rPr lang="en-US" dirty="0">
                <a:solidFill>
                  <a:srgbClr val="002060"/>
                </a:solidFill>
              </a:rPr>
            </a:br>
            <a:r>
              <a:rPr lang="en-US" dirty="0">
                <a:solidFill>
                  <a:srgbClr val="002060"/>
                </a:solidFill>
              </a:rPr>
              <a:t>    amount you or your current spouse can get </a:t>
            </a:r>
            <a:br>
              <a:rPr lang="en-US" dirty="0">
                <a:solidFill>
                  <a:srgbClr val="002060"/>
                </a:solidFill>
              </a:rPr>
            </a:br>
            <a:endParaRPr lang="en-US" dirty="0">
              <a:solidFill>
                <a:srgbClr val="002060"/>
              </a:solidFill>
            </a:endParaRPr>
          </a:p>
          <a:p>
            <a:pPr>
              <a:lnSpc>
                <a:spcPts val="2500"/>
              </a:lnSpc>
            </a:pPr>
            <a:endParaRPr lang="en-US" sz="2800" dirty="0">
              <a:solidFill>
                <a:srgbClr val="002060"/>
              </a:solidFill>
            </a:endParaRPr>
          </a:p>
          <a:p>
            <a:pPr>
              <a:lnSpc>
                <a:spcPts val="2500"/>
              </a:lnSpc>
            </a:pPr>
            <a:endParaRPr lang="en-US" sz="2800" dirty="0">
              <a:solidFill>
                <a:srgbClr val="002060"/>
              </a:solidFill>
            </a:endParaRPr>
          </a:p>
        </p:txBody>
      </p:sp>
      <p:sp>
        <p:nvSpPr>
          <p:cNvPr id="25605" name="Rectangle 5"/>
          <p:cNvSpPr>
            <a:spLocks noChangeArrowheads="1"/>
          </p:cNvSpPr>
          <p:nvPr/>
        </p:nvSpPr>
        <p:spPr bwMode="auto">
          <a:xfrm>
            <a:off x="1295400" y="4724400"/>
            <a:ext cx="7467600" cy="830263"/>
          </a:xfrm>
          <a:prstGeom prst="rect">
            <a:avLst/>
          </a:prstGeom>
          <a:noFill/>
          <a:ln w="9525">
            <a:noFill/>
            <a:miter lim="800000"/>
            <a:headEnd/>
            <a:tailEnd/>
          </a:ln>
        </p:spPr>
        <p:txBody>
          <a:bodyPr>
            <a:spAutoFit/>
          </a:bodyPr>
          <a:lstStyle/>
          <a:p>
            <a:pPr>
              <a:buClr>
                <a:srgbClr val="FF3300"/>
              </a:buClr>
              <a:buFont typeface="Wingdings" pitchFamily="2" charset="2"/>
              <a:buChar char="Ø"/>
            </a:pPr>
            <a:endParaRPr lang="en-US" dirty="0">
              <a:solidFill>
                <a:srgbClr val="002060"/>
              </a:solidFill>
            </a:endParaRPr>
          </a:p>
          <a:p>
            <a:pPr>
              <a:buClr>
                <a:srgbClr val="FF3300"/>
              </a:buClr>
              <a:buFont typeface="Wingdings" pitchFamily="2" charset="2"/>
              <a:buChar char="Ø"/>
            </a:pPr>
            <a:endParaRPr lang="en-US" dirty="0">
              <a:solidFill>
                <a:srgbClr val="002060"/>
              </a:solidFill>
            </a:endParaRPr>
          </a:p>
        </p:txBody>
      </p:sp>
    </p:spTree>
    <p:extLst>
      <p:ext uri="{BB962C8B-B14F-4D97-AF65-F5344CB8AC3E}">
        <p14:creationId xmlns:p14="http://schemas.microsoft.com/office/powerpoint/2010/main" val="10059475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7"/>
          <p:cNvSpPr txBox="1">
            <a:spLocks noChangeArrowheads="1"/>
          </p:cNvSpPr>
          <p:nvPr/>
        </p:nvSpPr>
        <p:spPr bwMode="auto">
          <a:xfrm>
            <a:off x="762000" y="282575"/>
            <a:ext cx="8305800" cy="708025"/>
          </a:xfrm>
          <a:prstGeom prst="rect">
            <a:avLst/>
          </a:prstGeom>
          <a:noFill/>
          <a:ln w="9525">
            <a:noFill/>
            <a:miter lim="800000"/>
            <a:headEnd/>
            <a:tailEnd/>
          </a:ln>
        </p:spPr>
        <p:txBody>
          <a:bodyPr>
            <a:spAutoFit/>
          </a:bodyPr>
          <a:lstStyle/>
          <a:p>
            <a:pPr algn="ctr"/>
            <a:r>
              <a:rPr lang="en-US" sz="4000" dirty="0">
                <a:solidFill>
                  <a:srgbClr val="002060"/>
                </a:solidFill>
              </a:rPr>
              <a:t>Spouse’s Benefit Computation</a:t>
            </a:r>
          </a:p>
        </p:txBody>
      </p:sp>
      <p:sp>
        <p:nvSpPr>
          <p:cNvPr id="26628" name="Content Placeholder 9"/>
          <p:cNvSpPr>
            <a:spLocks noGrp="1"/>
          </p:cNvSpPr>
          <p:nvPr>
            <p:ph sz="half" idx="4294967295"/>
          </p:nvPr>
        </p:nvSpPr>
        <p:spPr bwMode="auto">
          <a:xfrm>
            <a:off x="1219200" y="1493837"/>
            <a:ext cx="7620000" cy="49831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465138" indent="-465138">
              <a:spcBef>
                <a:spcPts val="0"/>
              </a:spcBef>
              <a:buClr>
                <a:srgbClr val="FF3300"/>
              </a:buClr>
              <a:buFont typeface="Wingdings" pitchFamily="2" charset="2"/>
              <a:buChar char="Ø"/>
            </a:pPr>
            <a:r>
              <a:rPr lang="en-US" sz="2800" b="1" dirty="0" smtClean="0">
                <a:solidFill>
                  <a:srgbClr val="002060"/>
                </a:solidFill>
                <a:latin typeface="Times New Roman" pitchFamily="18" charset="0"/>
              </a:rPr>
              <a:t>Benefit is 50% of worker’s unreduced benefit</a:t>
            </a:r>
            <a:r>
              <a:rPr lang="en-US" b="1" dirty="0" smtClean="0">
                <a:solidFill>
                  <a:srgbClr val="002060"/>
                </a:solidFill>
                <a:latin typeface="Times New Roman" pitchFamily="18" charset="0"/>
              </a:rPr>
              <a:t/>
            </a:r>
            <a:br>
              <a:rPr lang="en-US" b="1" dirty="0" smtClean="0">
                <a:solidFill>
                  <a:srgbClr val="002060"/>
                </a:solidFill>
                <a:latin typeface="Times New Roman" pitchFamily="18" charset="0"/>
              </a:rPr>
            </a:br>
            <a:endParaRPr lang="en-US" sz="1800" b="1" dirty="0" smtClean="0">
              <a:solidFill>
                <a:srgbClr val="002060"/>
              </a:solidFill>
              <a:latin typeface="Times New Roman" pitchFamily="18" charset="0"/>
            </a:endParaRPr>
          </a:p>
          <a:p>
            <a:pPr marL="465138" indent="-465138">
              <a:spcBef>
                <a:spcPts val="0"/>
              </a:spcBef>
              <a:buClr>
                <a:srgbClr val="FF3300"/>
              </a:buClr>
              <a:buFont typeface="Wingdings" pitchFamily="2" charset="2"/>
              <a:buChar char="Ø"/>
            </a:pPr>
            <a:r>
              <a:rPr lang="en-US" sz="2800" b="1" dirty="0" smtClean="0">
                <a:solidFill>
                  <a:srgbClr val="002060"/>
                </a:solidFill>
                <a:latin typeface="Times New Roman" pitchFamily="18" charset="0"/>
              </a:rPr>
              <a:t>Reduction for early retirement</a:t>
            </a:r>
            <a:r>
              <a:rPr lang="en-US" b="1" dirty="0" smtClean="0">
                <a:solidFill>
                  <a:srgbClr val="002060"/>
                </a:solidFill>
                <a:latin typeface="Times New Roman" pitchFamily="18" charset="0"/>
              </a:rPr>
              <a:t/>
            </a:r>
            <a:br>
              <a:rPr lang="en-US" b="1" dirty="0" smtClean="0">
                <a:solidFill>
                  <a:srgbClr val="002060"/>
                </a:solidFill>
                <a:latin typeface="Times New Roman" pitchFamily="18" charset="0"/>
              </a:rPr>
            </a:br>
            <a:endParaRPr lang="en-US" sz="1800" b="1" dirty="0" smtClean="0">
              <a:solidFill>
                <a:srgbClr val="002060"/>
              </a:solidFill>
              <a:latin typeface="Times New Roman" pitchFamily="18" charset="0"/>
            </a:endParaRPr>
          </a:p>
          <a:p>
            <a:pPr marL="465138" indent="-465138">
              <a:spcBef>
                <a:spcPts val="0"/>
              </a:spcBef>
              <a:buClr>
                <a:srgbClr val="FF3300"/>
              </a:buClr>
              <a:buFont typeface="Wingdings" pitchFamily="2" charset="2"/>
              <a:buChar char="Ø"/>
            </a:pPr>
            <a:r>
              <a:rPr lang="en-US" sz="2800" b="1" dirty="0" smtClean="0">
                <a:solidFill>
                  <a:srgbClr val="002060"/>
                </a:solidFill>
                <a:latin typeface="Times New Roman" pitchFamily="18" charset="0"/>
              </a:rPr>
              <a:t>If spouse’s own benefit is less than 50% of the worker’s, the benefits are combined</a:t>
            </a:r>
            <a:r>
              <a:rPr lang="en-US" b="1" dirty="0" smtClean="0">
                <a:solidFill>
                  <a:srgbClr val="002060"/>
                </a:solidFill>
                <a:latin typeface="Times New Roman" pitchFamily="18" charset="0"/>
              </a:rPr>
              <a:t/>
            </a:r>
            <a:br>
              <a:rPr lang="en-US" b="1" dirty="0" smtClean="0">
                <a:solidFill>
                  <a:srgbClr val="002060"/>
                </a:solidFill>
                <a:latin typeface="Times New Roman" pitchFamily="18" charset="0"/>
              </a:rPr>
            </a:br>
            <a:endParaRPr lang="en-US" sz="1800" b="1" dirty="0" smtClean="0">
              <a:solidFill>
                <a:srgbClr val="002060"/>
              </a:solidFill>
              <a:latin typeface="Times New Roman" pitchFamily="18" charset="0"/>
            </a:endParaRPr>
          </a:p>
          <a:p>
            <a:pPr marL="465138" indent="-465138">
              <a:spcBef>
                <a:spcPts val="0"/>
              </a:spcBef>
              <a:buClr>
                <a:srgbClr val="FF3300"/>
              </a:buClr>
              <a:buFont typeface="Wingdings" pitchFamily="2" charset="2"/>
              <a:buChar char="Ø"/>
            </a:pPr>
            <a:r>
              <a:rPr lang="en-US" sz="2800" b="1" dirty="0" smtClean="0">
                <a:solidFill>
                  <a:srgbClr val="002060"/>
                </a:solidFill>
                <a:latin typeface="Times New Roman" pitchFamily="18" charset="0"/>
              </a:rPr>
              <a:t>Does not reduce payment to worker</a:t>
            </a:r>
            <a:r>
              <a:rPr lang="en-US" b="1" dirty="0" smtClean="0">
                <a:solidFill>
                  <a:srgbClr val="002060"/>
                </a:solidFill>
                <a:latin typeface="Times New Roman" pitchFamily="18" charset="0"/>
              </a:rPr>
              <a:t>  </a:t>
            </a:r>
          </a:p>
        </p:txBody>
      </p:sp>
    </p:spTree>
    <p:extLst>
      <p:ext uri="{BB962C8B-B14F-4D97-AF65-F5344CB8AC3E}">
        <p14:creationId xmlns:p14="http://schemas.microsoft.com/office/powerpoint/2010/main" val="428958989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7"/>
          <p:cNvSpPr txBox="1">
            <a:spLocks noChangeArrowheads="1"/>
          </p:cNvSpPr>
          <p:nvPr/>
        </p:nvSpPr>
        <p:spPr bwMode="auto">
          <a:xfrm>
            <a:off x="762000" y="288925"/>
            <a:ext cx="8305800" cy="701675"/>
          </a:xfrm>
          <a:prstGeom prst="rect">
            <a:avLst/>
          </a:prstGeom>
          <a:noFill/>
          <a:ln w="9525">
            <a:noFill/>
            <a:miter lim="800000"/>
            <a:headEnd/>
            <a:tailEnd/>
          </a:ln>
        </p:spPr>
        <p:txBody>
          <a:bodyPr>
            <a:spAutoFit/>
          </a:bodyPr>
          <a:lstStyle/>
          <a:p>
            <a:pPr algn="ctr"/>
            <a:r>
              <a:rPr lang="en-US" sz="4000" dirty="0">
                <a:solidFill>
                  <a:srgbClr val="002060"/>
                </a:solidFill>
              </a:rPr>
              <a:t>Full Retirement Age</a:t>
            </a:r>
          </a:p>
        </p:txBody>
      </p:sp>
      <p:grpSp>
        <p:nvGrpSpPr>
          <p:cNvPr id="7" name="Group 6"/>
          <p:cNvGrpSpPr/>
          <p:nvPr/>
        </p:nvGrpSpPr>
        <p:grpSpPr>
          <a:xfrm>
            <a:off x="2133600" y="1447800"/>
            <a:ext cx="5334000" cy="4572000"/>
            <a:chOff x="2133600" y="1447800"/>
            <a:chExt cx="5334000" cy="4572000"/>
          </a:xfrm>
        </p:grpSpPr>
        <p:sp>
          <p:nvSpPr>
            <p:cNvPr id="27650" name="Rectangle 22"/>
            <p:cNvSpPr>
              <a:spLocks noChangeArrowheads="1"/>
            </p:cNvSpPr>
            <p:nvPr/>
          </p:nvSpPr>
          <p:spPr bwMode="auto">
            <a:xfrm>
              <a:off x="2205038" y="2006600"/>
              <a:ext cx="5262562" cy="4013200"/>
            </a:xfrm>
            <a:prstGeom prst="rect">
              <a:avLst/>
            </a:prstGeom>
            <a:solidFill>
              <a:srgbClr val="F8F8F8"/>
            </a:solidFill>
            <a:ln w="28575" algn="ctr">
              <a:solidFill>
                <a:srgbClr val="000066"/>
              </a:solidFill>
              <a:miter lim="800000"/>
              <a:headEnd/>
              <a:tailEnd/>
            </a:ln>
          </p:spPr>
          <p:txBody>
            <a:bodyPr anchor="ctr">
              <a:spAutoFit/>
            </a:bodyPr>
            <a:lstStyle/>
            <a:p>
              <a:endParaRPr lang="en-US" dirty="0"/>
            </a:p>
          </p:txBody>
        </p:sp>
        <p:sp>
          <p:nvSpPr>
            <p:cNvPr id="27652" name="Rectangle 17"/>
            <p:cNvSpPr>
              <a:spLocks noChangeArrowheads="1"/>
            </p:cNvSpPr>
            <p:nvPr/>
          </p:nvSpPr>
          <p:spPr bwMode="auto">
            <a:xfrm>
              <a:off x="2205038" y="1447800"/>
              <a:ext cx="5262562" cy="533400"/>
            </a:xfrm>
            <a:prstGeom prst="rect">
              <a:avLst/>
            </a:prstGeom>
            <a:solidFill>
              <a:srgbClr val="DDDDDD">
                <a:alpha val="50195"/>
              </a:srgbClr>
            </a:solidFill>
            <a:ln w="28575" algn="ctr">
              <a:solidFill>
                <a:srgbClr val="000066"/>
              </a:solidFill>
              <a:miter lim="800000"/>
              <a:headEnd/>
              <a:tailEnd/>
            </a:ln>
          </p:spPr>
          <p:txBody>
            <a:bodyPr anchor="ctr">
              <a:spAutoFit/>
            </a:bodyPr>
            <a:lstStyle/>
            <a:p>
              <a:endParaRPr lang="en-US" dirty="0"/>
            </a:p>
          </p:txBody>
        </p:sp>
        <p:sp>
          <p:nvSpPr>
            <p:cNvPr id="27653" name="Text Box 20"/>
            <p:cNvSpPr txBox="1">
              <a:spLocks noChangeArrowheads="1"/>
            </p:cNvSpPr>
            <p:nvPr/>
          </p:nvSpPr>
          <p:spPr bwMode="auto">
            <a:xfrm>
              <a:off x="2133600" y="1549400"/>
              <a:ext cx="5262563" cy="4470400"/>
            </a:xfrm>
            <a:prstGeom prst="rect">
              <a:avLst/>
            </a:prstGeom>
            <a:noFill/>
            <a:ln w="9525" algn="ctr">
              <a:noFill/>
              <a:miter lim="800000"/>
              <a:headEnd/>
              <a:tailEnd/>
            </a:ln>
          </p:spPr>
          <p:txBody>
            <a:bodyPr>
              <a:spAutoFit/>
            </a:bodyPr>
            <a:lstStyle/>
            <a:p>
              <a:pPr>
                <a:tabLst>
                  <a:tab pos="457200" algn="l"/>
                  <a:tab pos="2578100" algn="l"/>
                </a:tabLst>
              </a:pPr>
              <a:r>
                <a:rPr lang="en-US" sz="2000" dirty="0">
                  <a:solidFill>
                    <a:schemeClr val="bg1"/>
                  </a:solidFill>
                </a:rPr>
                <a:t>	</a:t>
              </a:r>
              <a:r>
                <a:rPr lang="en-US" sz="2000" dirty="0">
                  <a:solidFill>
                    <a:srgbClr val="002060"/>
                  </a:solidFill>
                </a:rPr>
                <a:t>Year of Birth	Full Retirement Age</a:t>
              </a:r>
            </a:p>
            <a:p>
              <a:pPr>
                <a:spcBef>
                  <a:spcPct val="100000"/>
                </a:spcBef>
                <a:tabLst>
                  <a:tab pos="457200" algn="l"/>
                  <a:tab pos="2578100" algn="l"/>
                </a:tabLst>
              </a:pPr>
              <a:r>
                <a:rPr lang="en-US" sz="1800" dirty="0">
                  <a:solidFill>
                    <a:srgbClr val="002060"/>
                  </a:solidFill>
                </a:rPr>
                <a:t>	</a:t>
              </a:r>
              <a:r>
                <a:rPr lang="en-US" sz="1600" dirty="0">
                  <a:solidFill>
                    <a:srgbClr val="002060"/>
                  </a:solidFill>
                </a:rPr>
                <a:t>1937 or earlier	65</a:t>
              </a:r>
            </a:p>
            <a:p>
              <a:pPr>
                <a:spcBef>
                  <a:spcPct val="20000"/>
                </a:spcBef>
                <a:tabLst>
                  <a:tab pos="457200" algn="l"/>
                  <a:tab pos="2578100" algn="l"/>
                </a:tabLst>
              </a:pPr>
              <a:r>
                <a:rPr lang="en-US" sz="1600" dirty="0">
                  <a:solidFill>
                    <a:srgbClr val="002060"/>
                  </a:solidFill>
                </a:rPr>
                <a:t>	1938	65 &amp; 2 months</a:t>
              </a:r>
            </a:p>
            <a:p>
              <a:pPr>
                <a:spcBef>
                  <a:spcPct val="20000"/>
                </a:spcBef>
                <a:tabLst>
                  <a:tab pos="457200" algn="l"/>
                  <a:tab pos="2578100" algn="l"/>
                </a:tabLst>
              </a:pPr>
              <a:r>
                <a:rPr lang="en-US" sz="1600" dirty="0">
                  <a:solidFill>
                    <a:srgbClr val="002060"/>
                  </a:solidFill>
                </a:rPr>
                <a:t>	1939	65 &amp; 4 months</a:t>
              </a:r>
            </a:p>
            <a:p>
              <a:pPr>
                <a:spcBef>
                  <a:spcPct val="20000"/>
                </a:spcBef>
                <a:tabLst>
                  <a:tab pos="457200" algn="l"/>
                  <a:tab pos="2578100" algn="l"/>
                </a:tabLst>
              </a:pPr>
              <a:r>
                <a:rPr lang="en-US" sz="1600" dirty="0">
                  <a:solidFill>
                    <a:srgbClr val="002060"/>
                  </a:solidFill>
                </a:rPr>
                <a:t>	1940	65 &amp; 6 months</a:t>
              </a:r>
            </a:p>
            <a:p>
              <a:pPr>
                <a:spcBef>
                  <a:spcPct val="20000"/>
                </a:spcBef>
                <a:tabLst>
                  <a:tab pos="457200" algn="l"/>
                  <a:tab pos="2578100" algn="l"/>
                </a:tabLst>
              </a:pPr>
              <a:r>
                <a:rPr lang="en-US" sz="1600" dirty="0">
                  <a:solidFill>
                    <a:srgbClr val="002060"/>
                  </a:solidFill>
                </a:rPr>
                <a:t>	1941	65 &amp; 8 months</a:t>
              </a:r>
            </a:p>
            <a:p>
              <a:pPr>
                <a:spcBef>
                  <a:spcPct val="20000"/>
                </a:spcBef>
                <a:tabLst>
                  <a:tab pos="457200" algn="l"/>
                  <a:tab pos="2578100" algn="l"/>
                </a:tabLst>
              </a:pPr>
              <a:r>
                <a:rPr lang="en-US" sz="1600" dirty="0">
                  <a:solidFill>
                    <a:srgbClr val="002060"/>
                  </a:solidFill>
                </a:rPr>
                <a:t>	1942	65 &amp; 10 months</a:t>
              </a:r>
            </a:p>
            <a:p>
              <a:pPr>
                <a:spcBef>
                  <a:spcPct val="20000"/>
                </a:spcBef>
                <a:tabLst>
                  <a:tab pos="457200" algn="l"/>
                  <a:tab pos="2578100" algn="l"/>
                </a:tabLst>
              </a:pPr>
              <a:r>
                <a:rPr lang="en-US" sz="1600" dirty="0">
                  <a:solidFill>
                    <a:srgbClr val="002060"/>
                  </a:solidFill>
                </a:rPr>
                <a:t>	1943 – 1954	66</a:t>
              </a:r>
            </a:p>
            <a:p>
              <a:pPr>
                <a:spcBef>
                  <a:spcPct val="20000"/>
                </a:spcBef>
                <a:tabLst>
                  <a:tab pos="457200" algn="l"/>
                  <a:tab pos="2578100" algn="l"/>
                </a:tabLst>
              </a:pPr>
              <a:r>
                <a:rPr lang="en-US" sz="1600" dirty="0">
                  <a:solidFill>
                    <a:srgbClr val="002060"/>
                  </a:solidFill>
                </a:rPr>
                <a:t>	1955	66 &amp; 2 months</a:t>
              </a:r>
            </a:p>
            <a:p>
              <a:pPr>
                <a:spcBef>
                  <a:spcPct val="20000"/>
                </a:spcBef>
                <a:tabLst>
                  <a:tab pos="457200" algn="l"/>
                  <a:tab pos="2578100" algn="l"/>
                </a:tabLst>
              </a:pPr>
              <a:r>
                <a:rPr lang="en-US" sz="1600" dirty="0">
                  <a:solidFill>
                    <a:srgbClr val="002060"/>
                  </a:solidFill>
                </a:rPr>
                <a:t>	1956	66 &amp; 4 months</a:t>
              </a:r>
            </a:p>
            <a:p>
              <a:pPr>
                <a:spcBef>
                  <a:spcPct val="20000"/>
                </a:spcBef>
                <a:tabLst>
                  <a:tab pos="457200" algn="l"/>
                  <a:tab pos="2578100" algn="l"/>
                </a:tabLst>
              </a:pPr>
              <a:r>
                <a:rPr lang="en-US" sz="1600" dirty="0">
                  <a:solidFill>
                    <a:srgbClr val="002060"/>
                  </a:solidFill>
                </a:rPr>
                <a:t>	1957	66 &amp; 6 months</a:t>
              </a:r>
            </a:p>
            <a:p>
              <a:pPr>
                <a:spcBef>
                  <a:spcPct val="20000"/>
                </a:spcBef>
                <a:tabLst>
                  <a:tab pos="457200" algn="l"/>
                  <a:tab pos="2578100" algn="l"/>
                </a:tabLst>
              </a:pPr>
              <a:r>
                <a:rPr lang="en-US" sz="1600" dirty="0">
                  <a:solidFill>
                    <a:srgbClr val="002060"/>
                  </a:solidFill>
                </a:rPr>
                <a:t>	1958	66 &amp; 8 months</a:t>
              </a:r>
            </a:p>
            <a:p>
              <a:pPr>
                <a:spcBef>
                  <a:spcPct val="20000"/>
                </a:spcBef>
                <a:tabLst>
                  <a:tab pos="457200" algn="l"/>
                  <a:tab pos="2578100" algn="l"/>
                </a:tabLst>
              </a:pPr>
              <a:r>
                <a:rPr lang="en-US" sz="1600" dirty="0">
                  <a:solidFill>
                    <a:srgbClr val="002060"/>
                  </a:solidFill>
                </a:rPr>
                <a:t>	1959	66 &amp; 10 months</a:t>
              </a:r>
            </a:p>
            <a:p>
              <a:pPr>
                <a:spcBef>
                  <a:spcPct val="20000"/>
                </a:spcBef>
                <a:tabLst>
                  <a:tab pos="457200" algn="l"/>
                  <a:tab pos="2578100" algn="l"/>
                </a:tabLst>
              </a:pPr>
              <a:r>
                <a:rPr lang="en-US" sz="1600" dirty="0">
                  <a:solidFill>
                    <a:srgbClr val="002060"/>
                  </a:solidFill>
                </a:rPr>
                <a:t>	1960 or later	67</a:t>
              </a:r>
            </a:p>
          </p:txBody>
        </p:sp>
      </p:grpSp>
    </p:spTree>
    <p:extLst>
      <p:ext uri="{BB962C8B-B14F-4D97-AF65-F5344CB8AC3E}">
        <p14:creationId xmlns:p14="http://schemas.microsoft.com/office/powerpoint/2010/main" val="150526585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9" descr="93887417 white ou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 y="2903538"/>
            <a:ext cx="8534400" cy="3802062"/>
          </a:xfrm>
          <a:prstGeom prst="rect">
            <a:avLst/>
          </a:prstGeom>
          <a:noFill/>
          <a:ln w="9525">
            <a:noFill/>
            <a:miter lim="800000"/>
            <a:headEnd/>
            <a:tailEnd/>
          </a:ln>
        </p:spPr>
      </p:pic>
      <p:sp>
        <p:nvSpPr>
          <p:cNvPr id="28675" name="Text Box 7"/>
          <p:cNvSpPr txBox="1">
            <a:spLocks noChangeArrowheads="1"/>
          </p:cNvSpPr>
          <p:nvPr/>
        </p:nvSpPr>
        <p:spPr bwMode="auto">
          <a:xfrm>
            <a:off x="609600" y="-76200"/>
            <a:ext cx="8534400" cy="1190625"/>
          </a:xfrm>
          <a:prstGeom prst="rect">
            <a:avLst/>
          </a:prstGeom>
          <a:noFill/>
          <a:ln w="9525">
            <a:noFill/>
            <a:miter lim="800000"/>
            <a:headEnd/>
            <a:tailEnd/>
          </a:ln>
        </p:spPr>
        <p:txBody>
          <a:bodyPr>
            <a:spAutoFit/>
          </a:bodyPr>
          <a:lstStyle/>
          <a:p>
            <a:pPr algn="ctr"/>
            <a:r>
              <a:rPr lang="en-US" sz="3600" dirty="0">
                <a:solidFill>
                  <a:srgbClr val="002060"/>
                </a:solidFill>
              </a:rPr>
              <a:t>How Social Security </a:t>
            </a:r>
            <a:br>
              <a:rPr lang="en-US" sz="3600" dirty="0">
                <a:solidFill>
                  <a:srgbClr val="002060"/>
                </a:solidFill>
              </a:rPr>
            </a:br>
            <a:r>
              <a:rPr lang="en-US" sz="3600" dirty="0">
                <a:solidFill>
                  <a:srgbClr val="002060"/>
                </a:solidFill>
              </a:rPr>
              <a:t>Determines Your Benefit</a:t>
            </a:r>
          </a:p>
        </p:txBody>
      </p:sp>
      <p:sp>
        <p:nvSpPr>
          <p:cNvPr id="28676" name="Text Box 8"/>
          <p:cNvSpPr txBox="1">
            <a:spLocks noChangeArrowheads="1"/>
          </p:cNvSpPr>
          <p:nvPr/>
        </p:nvSpPr>
        <p:spPr bwMode="auto">
          <a:xfrm>
            <a:off x="838200" y="1295400"/>
            <a:ext cx="8191500" cy="3416320"/>
          </a:xfrm>
          <a:prstGeom prst="rect">
            <a:avLst/>
          </a:prstGeom>
          <a:noFill/>
          <a:ln w="9525">
            <a:noFill/>
            <a:miter lim="800000"/>
            <a:headEnd/>
            <a:tailEnd/>
          </a:ln>
        </p:spPr>
        <p:txBody>
          <a:bodyPr wrap="square">
            <a:spAutoFit/>
          </a:bodyPr>
          <a:lstStyle/>
          <a:p>
            <a:pPr>
              <a:tabLst>
                <a:tab pos="685800" algn="l"/>
                <a:tab pos="1828800" algn="l"/>
              </a:tabLst>
            </a:pPr>
            <a:r>
              <a:rPr lang="en-US" sz="3200" dirty="0">
                <a:solidFill>
                  <a:srgbClr val="002060"/>
                </a:solidFill>
              </a:rPr>
              <a:t>Social Security benefits are based on earnings</a:t>
            </a:r>
          </a:p>
          <a:p>
            <a:pPr algn="ctr">
              <a:tabLst>
                <a:tab pos="685800" algn="l"/>
                <a:tab pos="1828800" algn="l"/>
              </a:tabLst>
            </a:pPr>
            <a:endParaRPr lang="en-US" sz="2800" dirty="0">
              <a:solidFill>
                <a:srgbClr val="002060"/>
              </a:solidFill>
            </a:endParaRPr>
          </a:p>
          <a:p>
            <a:pPr marL="347663" indent="-347663">
              <a:buClr>
                <a:srgbClr val="FF3300"/>
              </a:buClr>
              <a:buFont typeface="Wingdings" pitchFamily="2" charset="2"/>
              <a:buChar char="Ø"/>
              <a:tabLst>
                <a:tab pos="1379538" algn="l"/>
                <a:tab pos="1828800" algn="l"/>
              </a:tabLst>
            </a:pPr>
            <a:r>
              <a:rPr lang="en-US" u="sng" dirty="0">
                <a:solidFill>
                  <a:srgbClr val="002060"/>
                </a:solidFill>
              </a:rPr>
              <a:t>Step 1 </a:t>
            </a:r>
            <a:r>
              <a:rPr lang="en-US" dirty="0">
                <a:solidFill>
                  <a:srgbClr val="002060"/>
                </a:solidFill>
              </a:rPr>
              <a:t>-Your wages are adjusted for changes in wage </a:t>
            </a:r>
            <a:r>
              <a:rPr lang="en-US" dirty="0" smtClean="0">
                <a:solidFill>
                  <a:srgbClr val="002060"/>
                </a:solidFill>
              </a:rPr>
              <a:t>levels 	over </a:t>
            </a:r>
            <a:r>
              <a:rPr lang="en-US" dirty="0">
                <a:solidFill>
                  <a:srgbClr val="002060"/>
                </a:solidFill>
              </a:rPr>
              <a:t>time</a:t>
            </a:r>
          </a:p>
          <a:p>
            <a:pPr marL="347663" indent="-347663">
              <a:spcBef>
                <a:spcPct val="75000"/>
              </a:spcBef>
              <a:buClr>
                <a:srgbClr val="FF3300"/>
              </a:buClr>
              <a:buFont typeface="Wingdings" pitchFamily="2" charset="2"/>
              <a:buChar char="Ø"/>
              <a:tabLst>
                <a:tab pos="1379538" algn="l"/>
                <a:tab pos="1828800" algn="l"/>
              </a:tabLst>
            </a:pPr>
            <a:r>
              <a:rPr lang="en-US" u="sng" dirty="0">
                <a:solidFill>
                  <a:srgbClr val="002060"/>
                </a:solidFill>
              </a:rPr>
              <a:t>Step 2 </a:t>
            </a:r>
            <a:r>
              <a:rPr lang="en-US" dirty="0">
                <a:solidFill>
                  <a:srgbClr val="002060"/>
                </a:solidFill>
              </a:rPr>
              <a:t>-Find the monthly average of your 35 </a:t>
            </a:r>
            <a:r>
              <a:rPr lang="en-US" dirty="0" smtClean="0">
                <a:solidFill>
                  <a:srgbClr val="002060"/>
                </a:solidFill>
              </a:rPr>
              <a:t>highest</a:t>
            </a:r>
            <a:br>
              <a:rPr lang="en-US" dirty="0" smtClean="0">
                <a:solidFill>
                  <a:srgbClr val="002060"/>
                </a:solidFill>
              </a:rPr>
            </a:br>
            <a:r>
              <a:rPr lang="en-US" dirty="0" smtClean="0">
                <a:solidFill>
                  <a:srgbClr val="002060"/>
                </a:solidFill>
              </a:rPr>
              <a:t>	earnings </a:t>
            </a:r>
            <a:r>
              <a:rPr lang="en-US" dirty="0">
                <a:solidFill>
                  <a:srgbClr val="002060"/>
                </a:solidFill>
              </a:rPr>
              <a:t>years</a:t>
            </a:r>
          </a:p>
          <a:p>
            <a:pPr marL="347663" indent="-347663">
              <a:spcBef>
                <a:spcPct val="75000"/>
              </a:spcBef>
              <a:buClr>
                <a:srgbClr val="FF3300"/>
              </a:buClr>
              <a:buFont typeface="Wingdings" pitchFamily="2" charset="2"/>
              <a:buChar char="Ø"/>
              <a:tabLst>
                <a:tab pos="685800" algn="l"/>
                <a:tab pos="1828800" algn="l"/>
              </a:tabLst>
            </a:pPr>
            <a:r>
              <a:rPr lang="en-US" u="sng" dirty="0">
                <a:solidFill>
                  <a:srgbClr val="002060"/>
                </a:solidFill>
              </a:rPr>
              <a:t>Step 3 </a:t>
            </a:r>
            <a:r>
              <a:rPr lang="en-US" dirty="0">
                <a:solidFill>
                  <a:srgbClr val="002060"/>
                </a:solidFill>
              </a:rPr>
              <a:t>-Result is “average indexed monthly earnings”</a:t>
            </a:r>
            <a:endParaRPr lang="en-US" sz="3200" dirty="0">
              <a:solidFill>
                <a:srgbClr val="002060"/>
              </a:solidFill>
            </a:endParaRPr>
          </a:p>
        </p:txBody>
      </p:sp>
      <p:sp>
        <p:nvSpPr>
          <p:cNvPr id="28678" name="Line 20"/>
          <p:cNvSpPr>
            <a:spLocks noChangeShapeType="1"/>
          </p:cNvSpPr>
          <p:nvPr/>
        </p:nvSpPr>
        <p:spPr bwMode="auto">
          <a:xfrm rot="5400000">
            <a:off x="-1317229" y="4841384"/>
            <a:ext cx="3965477" cy="45720"/>
          </a:xfrm>
          <a:prstGeom prst="line">
            <a:avLst/>
          </a:prstGeom>
          <a:noFill/>
          <a:ln w="76200" cmpd="tri">
            <a:solidFill>
              <a:srgbClr val="FF2B15"/>
            </a:solidFill>
            <a:round/>
            <a:headEnd/>
            <a:tailEnd/>
          </a:ln>
        </p:spPr>
        <p:txBody>
          <a:bodyPr/>
          <a:lstStyle/>
          <a:p>
            <a:endParaRPr lang="en-US" dirty="0"/>
          </a:p>
        </p:txBody>
      </p:sp>
      <p:sp>
        <p:nvSpPr>
          <p:cNvPr id="28679" name="Rectangle 21"/>
          <p:cNvSpPr>
            <a:spLocks noChangeArrowheads="1"/>
          </p:cNvSpPr>
          <p:nvPr/>
        </p:nvSpPr>
        <p:spPr bwMode="auto">
          <a:xfrm rot="5400000">
            <a:off x="-3124201" y="3124201"/>
            <a:ext cx="6858002" cy="609600"/>
          </a:xfrm>
          <a:prstGeom prst="rect">
            <a:avLst/>
          </a:prstGeom>
          <a:solidFill>
            <a:srgbClr val="002060"/>
          </a:solidFill>
          <a:ln w="9525">
            <a:noFill/>
            <a:miter lim="800000"/>
            <a:headEnd/>
            <a:tailEnd/>
          </a:ln>
        </p:spPr>
        <p:txBody>
          <a:bodyPr wrap="none" anchor="ctr"/>
          <a:lstStyle/>
          <a:p>
            <a:endParaRPr lang="en-US" dirty="0"/>
          </a:p>
        </p:txBody>
      </p:sp>
      <p:sp>
        <p:nvSpPr>
          <p:cNvPr id="28680" name="Rectangle 22"/>
          <p:cNvSpPr>
            <a:spLocks noChangeArrowheads="1"/>
          </p:cNvSpPr>
          <p:nvPr/>
        </p:nvSpPr>
        <p:spPr bwMode="auto">
          <a:xfrm>
            <a:off x="609600" y="6667500"/>
            <a:ext cx="8534400" cy="190502"/>
          </a:xfrm>
          <a:prstGeom prst="rect">
            <a:avLst/>
          </a:prstGeom>
          <a:solidFill>
            <a:srgbClr val="FF2B15"/>
          </a:solidFill>
          <a:ln w="9525">
            <a:solidFill>
              <a:srgbClr val="FF2B15"/>
            </a:solidFill>
            <a:miter lim="800000"/>
            <a:headEnd/>
            <a:tailEnd/>
          </a:ln>
        </p:spPr>
        <p:txBody>
          <a:bodyPr wrap="none" anchor="ctr"/>
          <a:lstStyle/>
          <a:p>
            <a:endParaRPr lang="en-US" dirty="0"/>
          </a:p>
        </p:txBody>
      </p:sp>
      <p:sp>
        <p:nvSpPr>
          <p:cNvPr id="9" name="TextBox 8"/>
          <p:cNvSpPr txBox="1"/>
          <p:nvPr/>
        </p:nvSpPr>
        <p:spPr>
          <a:xfrm>
            <a:off x="8610600" y="6248400"/>
            <a:ext cx="838200" cy="276999"/>
          </a:xfrm>
          <a:prstGeom prst="rect">
            <a:avLst/>
          </a:prstGeom>
          <a:noFill/>
        </p:spPr>
        <p:txBody>
          <a:bodyPr wrap="square" rtlCol="0">
            <a:spAutoFit/>
          </a:bodyPr>
          <a:lstStyle/>
          <a:p>
            <a:fld id="{89BD06D7-37B2-4DF0-97FE-A9FCA724015F}" type="slidenum">
              <a:rPr lang="en-US" sz="1200" smtClean="0">
                <a:solidFill>
                  <a:srgbClr val="002060"/>
                </a:solidFill>
              </a:rPr>
              <a:t>23</a:t>
            </a:fld>
            <a:endParaRPr lang="en-US" sz="1200" dirty="0">
              <a:solidFill>
                <a:srgbClr val="002060"/>
              </a:solidFill>
            </a:endParaRPr>
          </a:p>
        </p:txBody>
      </p:sp>
    </p:spTree>
    <p:extLst>
      <p:ext uri="{BB962C8B-B14F-4D97-AF65-F5344CB8AC3E}">
        <p14:creationId xmlns:p14="http://schemas.microsoft.com/office/powerpoint/2010/main" val="202446303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85800" y="282714"/>
            <a:ext cx="8458200" cy="707886"/>
          </a:xfrm>
          <a:prstGeom prst="rect">
            <a:avLst/>
          </a:prstGeom>
          <a:noFill/>
          <a:ln w="9525" algn="ctr">
            <a:noFill/>
            <a:miter lim="800000"/>
            <a:headEnd/>
            <a:tailEnd/>
          </a:ln>
        </p:spPr>
        <p:txBody>
          <a:bodyPr>
            <a:spAutoFit/>
          </a:bodyPr>
          <a:lstStyle/>
          <a:p>
            <a:pPr algn="ctr"/>
            <a:r>
              <a:rPr lang="en-US" sz="4000" dirty="0">
                <a:solidFill>
                  <a:srgbClr val="002060"/>
                </a:solidFill>
              </a:rPr>
              <a:t>Use the Retirement Estimator</a:t>
            </a:r>
          </a:p>
        </p:txBody>
      </p:sp>
      <p:sp>
        <p:nvSpPr>
          <p:cNvPr id="30723" name="Text Box 5"/>
          <p:cNvSpPr txBox="1">
            <a:spLocks noChangeArrowheads="1"/>
          </p:cNvSpPr>
          <p:nvPr/>
        </p:nvSpPr>
        <p:spPr bwMode="auto">
          <a:xfrm>
            <a:off x="685800" y="5715000"/>
            <a:ext cx="8458200" cy="519113"/>
          </a:xfrm>
          <a:prstGeom prst="rect">
            <a:avLst/>
          </a:prstGeom>
          <a:noFill/>
          <a:ln w="9525" algn="ctr">
            <a:noFill/>
            <a:miter lim="800000"/>
            <a:headEnd/>
            <a:tailEnd/>
          </a:ln>
        </p:spPr>
        <p:txBody>
          <a:bodyPr>
            <a:spAutoFit/>
          </a:bodyPr>
          <a:lstStyle/>
          <a:p>
            <a:pPr algn="ctr"/>
            <a:r>
              <a:rPr lang="en-US" sz="2800" dirty="0">
                <a:solidFill>
                  <a:srgbClr val="002060"/>
                </a:solidFill>
              </a:rPr>
              <a:t>www.socialsecurity.gov/estimator</a:t>
            </a:r>
          </a:p>
        </p:txBody>
      </p:sp>
      <p:sp>
        <p:nvSpPr>
          <p:cNvPr id="30724" name="Rectangle 9"/>
          <p:cNvSpPr>
            <a:spLocks noChangeArrowheads="1"/>
          </p:cNvSpPr>
          <p:nvPr/>
        </p:nvSpPr>
        <p:spPr bwMode="auto">
          <a:xfrm>
            <a:off x="4800600" y="1903678"/>
            <a:ext cx="4495800" cy="2973122"/>
          </a:xfrm>
          <a:prstGeom prst="rect">
            <a:avLst/>
          </a:prstGeom>
          <a:noFill/>
          <a:ln w="9525" algn="ctr">
            <a:noFill/>
            <a:miter lim="800000"/>
            <a:headEnd/>
            <a:tailEnd/>
          </a:ln>
        </p:spPr>
        <p:txBody>
          <a:bodyPr wrap="square">
            <a:spAutoFit/>
          </a:bodyPr>
          <a:lstStyle/>
          <a:p>
            <a:pPr marL="347663" indent="-347663">
              <a:spcBef>
                <a:spcPct val="40000"/>
              </a:spcBef>
              <a:buClr>
                <a:srgbClr val="FF3300"/>
              </a:buClr>
              <a:buFont typeface="Wingdings" pitchFamily="2" charset="2"/>
              <a:buChar char="Ø"/>
            </a:pPr>
            <a:r>
              <a:rPr lang="en-US" dirty="0">
                <a:solidFill>
                  <a:srgbClr val="002060"/>
                </a:solidFill>
              </a:rPr>
              <a:t>Convenient, secure, </a:t>
            </a:r>
            <a:r>
              <a:rPr lang="en-US" dirty="0" smtClean="0">
                <a:solidFill>
                  <a:srgbClr val="002060"/>
                </a:solidFill>
              </a:rPr>
              <a:t>and </a:t>
            </a:r>
            <a:br>
              <a:rPr lang="en-US" dirty="0" smtClean="0">
                <a:solidFill>
                  <a:srgbClr val="002060"/>
                </a:solidFill>
              </a:rPr>
            </a:br>
            <a:r>
              <a:rPr lang="en-US" dirty="0" smtClean="0">
                <a:solidFill>
                  <a:srgbClr val="002060"/>
                </a:solidFill>
              </a:rPr>
              <a:t>quick </a:t>
            </a:r>
            <a:r>
              <a:rPr lang="en-US" dirty="0">
                <a:solidFill>
                  <a:srgbClr val="002060"/>
                </a:solidFill>
              </a:rPr>
              <a:t>financial planning </a:t>
            </a:r>
            <a:r>
              <a:rPr lang="en-US" dirty="0" smtClean="0">
                <a:solidFill>
                  <a:srgbClr val="002060"/>
                </a:solidFill>
              </a:rPr>
              <a:t>tool</a:t>
            </a:r>
            <a:endParaRPr lang="en-US" dirty="0">
              <a:solidFill>
                <a:srgbClr val="002060"/>
              </a:solidFill>
            </a:endParaRPr>
          </a:p>
          <a:p>
            <a:pPr marL="347663" indent="-347663">
              <a:spcBef>
                <a:spcPct val="40000"/>
              </a:spcBef>
              <a:buClr>
                <a:srgbClr val="FF3300"/>
              </a:buClr>
              <a:buFont typeface="Wingdings" pitchFamily="2" charset="2"/>
              <a:buChar char="Ø"/>
            </a:pPr>
            <a:r>
              <a:rPr lang="en-US" dirty="0">
                <a:solidFill>
                  <a:srgbClr val="002060"/>
                </a:solidFill>
              </a:rPr>
              <a:t>Immediate and accurate </a:t>
            </a:r>
            <a:br>
              <a:rPr lang="en-US" dirty="0">
                <a:solidFill>
                  <a:srgbClr val="002060"/>
                </a:solidFill>
              </a:rPr>
            </a:br>
            <a:r>
              <a:rPr lang="en-US" dirty="0" smtClean="0">
                <a:solidFill>
                  <a:srgbClr val="002060"/>
                </a:solidFill>
              </a:rPr>
              <a:t>benefit estimates </a:t>
            </a:r>
          </a:p>
          <a:p>
            <a:pPr marL="347663" indent="-347663">
              <a:spcBef>
                <a:spcPct val="40000"/>
              </a:spcBef>
              <a:buClr>
                <a:srgbClr val="FF3300"/>
              </a:buClr>
              <a:buFont typeface="Wingdings" pitchFamily="2" charset="2"/>
              <a:buChar char="Ø"/>
            </a:pPr>
            <a:r>
              <a:rPr lang="en-US" dirty="0" smtClean="0">
                <a:solidFill>
                  <a:srgbClr val="002060"/>
                </a:solidFill>
              </a:rPr>
              <a:t>Lets </a:t>
            </a:r>
            <a:r>
              <a:rPr lang="en-US" dirty="0">
                <a:solidFill>
                  <a:srgbClr val="002060"/>
                </a:solidFill>
              </a:rPr>
              <a:t>you create “What if” </a:t>
            </a:r>
            <a:br>
              <a:rPr lang="en-US" dirty="0">
                <a:solidFill>
                  <a:srgbClr val="002060"/>
                </a:solidFill>
              </a:rPr>
            </a:br>
            <a:r>
              <a:rPr lang="en-US" dirty="0" smtClean="0">
                <a:solidFill>
                  <a:srgbClr val="002060"/>
                </a:solidFill>
              </a:rPr>
              <a:t>scenarios </a:t>
            </a:r>
            <a:r>
              <a:rPr lang="en-US" dirty="0">
                <a:solidFill>
                  <a:srgbClr val="002060"/>
                </a:solidFill>
              </a:rPr>
              <a:t>based on </a:t>
            </a:r>
            <a:r>
              <a:rPr lang="en-US" dirty="0" smtClean="0">
                <a:solidFill>
                  <a:srgbClr val="002060"/>
                </a:solidFill>
              </a:rPr>
              <a:t>different </a:t>
            </a:r>
            <a:r>
              <a:rPr lang="en-US" dirty="0">
                <a:solidFill>
                  <a:srgbClr val="002060"/>
                </a:solidFill>
              </a:rPr>
              <a:t>ages and </a:t>
            </a:r>
            <a:r>
              <a:rPr lang="en-US" dirty="0" smtClean="0">
                <a:solidFill>
                  <a:srgbClr val="002060"/>
                </a:solidFill>
              </a:rPr>
              <a:t>earnings</a:t>
            </a:r>
            <a:endParaRPr lang="en-US" dirty="0">
              <a:solidFill>
                <a:srgbClr val="002060"/>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891" t="1059" r="-1" b="1326"/>
          <a:stretch/>
        </p:blipFill>
        <p:spPr>
          <a:xfrm>
            <a:off x="990600" y="1905000"/>
            <a:ext cx="3733800" cy="2974848"/>
          </a:xfrm>
          <a:prstGeom prst="rect">
            <a:avLst/>
          </a:prstGeom>
          <a:ln w="38100">
            <a:solidFill>
              <a:schemeClr val="bg1">
                <a:lumMod val="85000"/>
              </a:schemeClr>
            </a:solidFill>
          </a:ln>
          <a:effectLst/>
        </p:spPr>
      </p:pic>
    </p:spTree>
    <p:extLst>
      <p:ext uri="{BB962C8B-B14F-4D97-AF65-F5344CB8AC3E}">
        <p14:creationId xmlns:p14="http://schemas.microsoft.com/office/powerpoint/2010/main" val="193340593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9"/>
          <p:cNvSpPr txBox="1">
            <a:spLocks noChangeArrowheads="1"/>
          </p:cNvSpPr>
          <p:nvPr/>
        </p:nvSpPr>
        <p:spPr bwMode="auto">
          <a:xfrm>
            <a:off x="685800" y="329625"/>
            <a:ext cx="8458200" cy="584775"/>
          </a:xfrm>
          <a:prstGeom prst="rect">
            <a:avLst/>
          </a:prstGeom>
          <a:noFill/>
          <a:ln w="9525">
            <a:noFill/>
            <a:miter lim="800000"/>
            <a:headEnd/>
            <a:tailEnd/>
          </a:ln>
        </p:spPr>
        <p:txBody>
          <a:bodyPr>
            <a:spAutoFit/>
          </a:bodyPr>
          <a:lstStyle/>
          <a:p>
            <a:pPr algn="ctr"/>
            <a:r>
              <a:rPr lang="en-US" sz="3200" dirty="0">
                <a:solidFill>
                  <a:srgbClr val="002060"/>
                </a:solidFill>
              </a:rPr>
              <a:t>What You Can </a:t>
            </a:r>
            <a:r>
              <a:rPr lang="en-US" sz="3200" dirty="0" smtClean="0">
                <a:solidFill>
                  <a:srgbClr val="002060"/>
                </a:solidFill>
              </a:rPr>
              <a:t>Expect at </a:t>
            </a:r>
            <a:r>
              <a:rPr lang="en-US" sz="3200" dirty="0">
                <a:solidFill>
                  <a:srgbClr val="002060"/>
                </a:solidFill>
              </a:rPr>
              <a:t>Full Retirement Age</a:t>
            </a:r>
          </a:p>
        </p:txBody>
      </p:sp>
      <p:sp>
        <p:nvSpPr>
          <p:cNvPr id="5125" name="Text Box 36"/>
          <p:cNvSpPr txBox="1">
            <a:spLocks noChangeArrowheads="1"/>
          </p:cNvSpPr>
          <p:nvPr/>
        </p:nvSpPr>
        <p:spPr bwMode="auto">
          <a:xfrm>
            <a:off x="2438400" y="2078180"/>
            <a:ext cx="838200" cy="427038"/>
          </a:xfrm>
          <a:prstGeom prst="rect">
            <a:avLst/>
          </a:prstGeom>
          <a:noFill/>
          <a:ln w="9525" algn="ctr">
            <a:noFill/>
            <a:miter lim="800000"/>
            <a:headEnd/>
            <a:tailEnd/>
          </a:ln>
        </p:spPr>
        <p:txBody>
          <a:bodyPr>
            <a:spAutoFit/>
          </a:bodyPr>
          <a:lstStyle/>
          <a:p>
            <a:pPr>
              <a:spcBef>
                <a:spcPct val="50000"/>
              </a:spcBef>
            </a:pPr>
            <a:r>
              <a:rPr lang="en-US" sz="2200" dirty="0" smtClean="0">
                <a:solidFill>
                  <a:srgbClr val="FFFFFF"/>
                </a:solidFill>
              </a:rPr>
              <a:t>55%</a:t>
            </a:r>
            <a:endParaRPr lang="en-US" sz="2200" dirty="0">
              <a:solidFill>
                <a:srgbClr val="FFFFFF"/>
              </a:solidFill>
            </a:endParaRPr>
          </a:p>
        </p:txBody>
      </p:sp>
      <p:sp>
        <p:nvSpPr>
          <p:cNvPr id="5126" name="Text Box 37"/>
          <p:cNvSpPr txBox="1">
            <a:spLocks noChangeArrowheads="1"/>
          </p:cNvSpPr>
          <p:nvPr/>
        </p:nvSpPr>
        <p:spPr bwMode="auto">
          <a:xfrm>
            <a:off x="4038600" y="2971800"/>
            <a:ext cx="914400" cy="427038"/>
          </a:xfrm>
          <a:prstGeom prst="rect">
            <a:avLst/>
          </a:prstGeom>
          <a:noFill/>
          <a:ln w="9525" algn="ctr">
            <a:noFill/>
            <a:miter lim="800000"/>
            <a:headEnd/>
            <a:tailEnd/>
          </a:ln>
        </p:spPr>
        <p:txBody>
          <a:bodyPr>
            <a:spAutoFit/>
          </a:bodyPr>
          <a:lstStyle/>
          <a:p>
            <a:pPr>
              <a:spcBef>
                <a:spcPct val="50000"/>
              </a:spcBef>
            </a:pPr>
            <a:r>
              <a:rPr lang="en-US" sz="2200" dirty="0" smtClean="0">
                <a:solidFill>
                  <a:srgbClr val="FFFFFF"/>
                </a:solidFill>
              </a:rPr>
              <a:t>41%</a:t>
            </a:r>
            <a:endParaRPr lang="en-US" sz="2200" dirty="0">
              <a:solidFill>
                <a:srgbClr val="FFFFFF"/>
              </a:solidFill>
            </a:endParaRPr>
          </a:p>
        </p:txBody>
      </p:sp>
      <p:sp>
        <p:nvSpPr>
          <p:cNvPr id="5127" name="Text Box 38"/>
          <p:cNvSpPr txBox="1">
            <a:spLocks noChangeArrowheads="1"/>
          </p:cNvSpPr>
          <p:nvPr/>
        </p:nvSpPr>
        <p:spPr bwMode="auto">
          <a:xfrm>
            <a:off x="5638800" y="3429000"/>
            <a:ext cx="762000" cy="427037"/>
          </a:xfrm>
          <a:prstGeom prst="rect">
            <a:avLst/>
          </a:prstGeom>
          <a:noFill/>
          <a:ln w="9525" algn="ctr">
            <a:noFill/>
            <a:miter lim="800000"/>
            <a:headEnd/>
            <a:tailEnd/>
          </a:ln>
        </p:spPr>
        <p:txBody>
          <a:bodyPr>
            <a:spAutoFit/>
          </a:bodyPr>
          <a:lstStyle/>
          <a:p>
            <a:pPr>
              <a:spcBef>
                <a:spcPct val="50000"/>
              </a:spcBef>
            </a:pPr>
            <a:r>
              <a:rPr lang="en-US" sz="2200" dirty="0" smtClean="0">
                <a:solidFill>
                  <a:srgbClr val="FFFFFF"/>
                </a:solidFill>
              </a:rPr>
              <a:t>34%</a:t>
            </a:r>
            <a:endParaRPr lang="en-US" sz="2200" dirty="0">
              <a:solidFill>
                <a:srgbClr val="FFFFFF"/>
              </a:solidFill>
            </a:endParaRPr>
          </a:p>
        </p:txBody>
      </p:sp>
      <p:graphicFrame>
        <p:nvGraphicFramePr>
          <p:cNvPr id="7" name="Object 35"/>
          <p:cNvGraphicFramePr>
            <a:graphicFrameLocks noChangeAspect="1"/>
          </p:cNvGraphicFramePr>
          <p:nvPr>
            <p:extLst>
              <p:ext uri="{D42A27DB-BD31-4B8C-83A1-F6EECF244321}">
                <p14:modId xmlns:p14="http://schemas.microsoft.com/office/powerpoint/2010/main" val="2788776698"/>
              </p:ext>
            </p:extLst>
          </p:nvPr>
        </p:nvGraphicFramePr>
        <p:xfrm>
          <a:off x="724316" y="1219200"/>
          <a:ext cx="8382000" cy="50522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791835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txBox="1">
            <a:spLocks/>
          </p:cNvSpPr>
          <p:nvPr/>
        </p:nvSpPr>
        <p:spPr bwMode="auto">
          <a:xfrm>
            <a:off x="762000" y="1143000"/>
            <a:ext cx="8305800"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lvl="1" algn="ctr"/>
            <a:r>
              <a:rPr lang="en-US" sz="3600" dirty="0">
                <a:solidFill>
                  <a:srgbClr val="002060"/>
                </a:solidFill>
                <a:latin typeface="Times New Roman" pitchFamily="18" charset="0"/>
                <a:cs typeface="Times New Roman" pitchFamily="18" charset="0"/>
              </a:rPr>
              <a:t>Your Online Account ... Your Control ... </a:t>
            </a:r>
            <a:r>
              <a:rPr lang="en-US" sz="3600" dirty="0" smtClean="0">
                <a:solidFill>
                  <a:srgbClr val="0054A6"/>
                </a:solidFill>
                <a:latin typeface="Times New Roman" pitchFamily="18" charset="0"/>
                <a:cs typeface="Times New Roman" pitchFamily="18" charset="0"/>
              </a:rPr>
              <a:t>socialsecurity.gov/</a:t>
            </a:r>
            <a:r>
              <a:rPr lang="en-US" sz="3600" dirty="0" err="1" smtClean="0">
                <a:solidFill>
                  <a:srgbClr val="0054A6"/>
                </a:solidFill>
                <a:latin typeface="Times New Roman" pitchFamily="18" charset="0"/>
                <a:cs typeface="Times New Roman" pitchFamily="18" charset="0"/>
              </a:rPr>
              <a:t>myaccount</a:t>
            </a:r>
            <a:endParaRPr lang="en-US" sz="3600" dirty="0">
              <a:solidFill>
                <a:srgbClr val="0054A6"/>
              </a:solidFill>
              <a:latin typeface="Times New Roman" pitchFamily="18" charset="0"/>
              <a:cs typeface="Times New Roman" pitchFamily="18" charset="0"/>
            </a:endParaRPr>
          </a:p>
          <a:p>
            <a:pPr algn="ctr"/>
            <a:endParaRPr lang="en-US" sz="2800" dirty="0">
              <a:solidFill>
                <a:srgbClr val="002060"/>
              </a:solidFill>
              <a:latin typeface="Times New Roman" pitchFamily="18" charset="0"/>
              <a:cs typeface="Times New Roman" pitchFamily="18" charset="0"/>
            </a:endParaRPr>
          </a:p>
          <a:p>
            <a:pPr algn="ctr"/>
            <a:endParaRPr lang="en-US" sz="3200" dirty="0">
              <a:solidFill>
                <a:srgbClr val="000066"/>
              </a:solidFill>
              <a:latin typeface="Times New Roman" pitchFamily="18" charset="0"/>
              <a:cs typeface="Times New Roman" pitchFamily="18" charset="0"/>
            </a:endParaRPr>
          </a:p>
        </p:txBody>
      </p:sp>
      <p:sp>
        <p:nvSpPr>
          <p:cNvPr id="2053" name="Rectangle 3"/>
          <p:cNvSpPr>
            <a:spLocks noChangeArrowheads="1"/>
          </p:cNvSpPr>
          <p:nvPr/>
        </p:nvSpPr>
        <p:spPr bwMode="auto">
          <a:xfrm>
            <a:off x="1489075" y="5006876"/>
            <a:ext cx="7239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0" i="1" dirty="0" smtClean="0">
                <a:solidFill>
                  <a:srgbClr val="D12229"/>
                </a:solidFill>
                <a:latin typeface="Georgia" pitchFamily="18" charset="0"/>
                <a:cs typeface="Times New Roman" pitchFamily="18" charset="0"/>
              </a:rPr>
              <a:t>my</a:t>
            </a:r>
            <a:r>
              <a:rPr lang="en-US" sz="3200" b="0" i="1" dirty="0" smtClean="0">
                <a:solidFill>
                  <a:srgbClr val="002060"/>
                </a:solidFill>
                <a:latin typeface="Georgia" pitchFamily="18" charset="0"/>
                <a:cs typeface="Times New Roman" pitchFamily="18" charset="0"/>
              </a:rPr>
              <a:t> </a:t>
            </a:r>
            <a:r>
              <a:rPr lang="en-US" sz="3200" b="0" dirty="0">
                <a:solidFill>
                  <a:srgbClr val="0054A6"/>
                </a:solidFill>
                <a:latin typeface="Georgia" pitchFamily="18" charset="0"/>
                <a:cs typeface="Times New Roman" pitchFamily="18" charset="0"/>
              </a:rPr>
              <a:t>Social Security</a:t>
            </a:r>
            <a:r>
              <a:rPr lang="en-US" sz="3200" dirty="0">
                <a:solidFill>
                  <a:srgbClr val="6089CC"/>
                </a:solidFill>
                <a:latin typeface="Georgia" pitchFamily="18" charset="0"/>
                <a:cs typeface="Times New Roman" pitchFamily="18" charset="0"/>
              </a:rPr>
              <a:t> </a:t>
            </a:r>
            <a:r>
              <a:rPr lang="en-US" sz="3200" b="0" dirty="0">
                <a:solidFill>
                  <a:srgbClr val="002060"/>
                </a:solidFill>
                <a:cs typeface="Times New Roman" pitchFamily="18" charset="0"/>
              </a:rPr>
              <a:t>is an easy-to-access, </a:t>
            </a:r>
            <a:r>
              <a:rPr lang="en-US" sz="3200" b="0" dirty="0" smtClean="0">
                <a:solidFill>
                  <a:srgbClr val="002060"/>
                </a:solidFill>
                <a:cs typeface="Times New Roman" pitchFamily="18" charset="0"/>
              </a:rPr>
              <a:t/>
            </a:r>
            <a:br>
              <a:rPr lang="en-US" sz="3200" b="0" dirty="0" smtClean="0">
                <a:solidFill>
                  <a:srgbClr val="002060"/>
                </a:solidFill>
                <a:cs typeface="Times New Roman" pitchFamily="18" charset="0"/>
              </a:rPr>
            </a:br>
            <a:r>
              <a:rPr lang="en-US" sz="3200" b="0" dirty="0" smtClean="0">
                <a:solidFill>
                  <a:srgbClr val="002060"/>
                </a:solidFill>
                <a:cs typeface="Times New Roman" pitchFamily="18" charset="0"/>
              </a:rPr>
              <a:t>easy-to-use portal </a:t>
            </a:r>
            <a:r>
              <a:rPr lang="en-US" sz="3200" b="0" dirty="0">
                <a:solidFill>
                  <a:srgbClr val="002060"/>
                </a:solidFill>
                <a:cs typeface="Times New Roman" pitchFamily="18" charset="0"/>
              </a:rPr>
              <a:t>to view </a:t>
            </a:r>
            <a:r>
              <a:rPr lang="en-US" sz="3200" b="0" dirty="0" smtClean="0">
                <a:solidFill>
                  <a:srgbClr val="002060"/>
                </a:solidFill>
                <a:cs typeface="Times New Roman" pitchFamily="18" charset="0"/>
              </a:rPr>
              <a:t>and update some </a:t>
            </a:r>
            <a:br>
              <a:rPr lang="en-US" sz="3200" b="0" dirty="0" smtClean="0">
                <a:solidFill>
                  <a:srgbClr val="002060"/>
                </a:solidFill>
                <a:cs typeface="Times New Roman" pitchFamily="18" charset="0"/>
              </a:rPr>
            </a:br>
            <a:r>
              <a:rPr lang="en-US" sz="3200" b="0" dirty="0" smtClean="0">
                <a:solidFill>
                  <a:srgbClr val="002060"/>
                </a:solidFill>
                <a:cs typeface="Times New Roman" pitchFamily="18" charset="0"/>
              </a:rPr>
              <a:t>of your </a:t>
            </a:r>
            <a:r>
              <a:rPr lang="en-US" sz="3200" b="0" dirty="0">
                <a:solidFill>
                  <a:srgbClr val="002060"/>
                </a:solidFill>
                <a:cs typeface="Times New Roman" pitchFamily="18" charset="0"/>
              </a:rPr>
              <a:t>own </a:t>
            </a:r>
            <a:r>
              <a:rPr lang="en-US" sz="3200" b="0" dirty="0" smtClean="0">
                <a:solidFill>
                  <a:srgbClr val="002060"/>
                </a:solidFill>
                <a:cs typeface="Times New Roman" pitchFamily="18" charset="0"/>
              </a:rPr>
              <a:t>Social </a:t>
            </a:r>
            <a:r>
              <a:rPr lang="en-US" sz="3200" b="0" dirty="0">
                <a:solidFill>
                  <a:srgbClr val="002060"/>
                </a:solidFill>
                <a:cs typeface="Times New Roman" pitchFamily="18" charset="0"/>
              </a:rPr>
              <a:t>Security </a:t>
            </a:r>
            <a:r>
              <a:rPr lang="en-US" sz="3200" b="0" dirty="0" smtClean="0">
                <a:solidFill>
                  <a:srgbClr val="002060"/>
                </a:solidFill>
                <a:cs typeface="Times New Roman" pitchFamily="18" charset="0"/>
              </a:rPr>
              <a:t>information.</a:t>
            </a:r>
            <a:endParaRPr lang="en-US" sz="3200" b="0" dirty="0">
              <a:solidFill>
                <a:srgbClr val="002060"/>
              </a:solidFill>
              <a:cs typeface="Times New Roman" pitchFamily="18" charset="0"/>
            </a:endParaRPr>
          </a:p>
          <a:p>
            <a:pPr lvl="1"/>
            <a:r>
              <a:rPr lang="en-US" dirty="0">
                <a:solidFill>
                  <a:srgbClr val="002060"/>
                </a:solidFill>
                <a:cs typeface="Times New Roman" pitchFamily="18" charset="0"/>
              </a:rPr>
              <a:t> </a:t>
            </a:r>
          </a:p>
          <a:p>
            <a:r>
              <a:rPr lang="en-US" dirty="0">
                <a:solidFill>
                  <a:srgbClr val="002060"/>
                </a:solidFill>
                <a:cs typeface="Times New Roman" pitchFamily="18" charset="0"/>
              </a:rPr>
              <a:t> </a:t>
            </a:r>
          </a:p>
        </p:txBody>
      </p:sp>
      <p:sp>
        <p:nvSpPr>
          <p:cNvPr id="2054" name="Title 1"/>
          <p:cNvSpPr>
            <a:spLocks noGrp="1"/>
          </p:cNvSpPr>
          <p:nvPr>
            <p:ph type="title"/>
          </p:nvPr>
        </p:nvSpPr>
        <p:spPr>
          <a:xfrm>
            <a:off x="762000" y="152400"/>
            <a:ext cx="8305800" cy="609600"/>
          </a:xfrm>
        </p:spPr>
        <p:txBody>
          <a:bodyPr>
            <a:normAutofit fontScale="90000"/>
          </a:bodyPr>
          <a:lstStyle/>
          <a:p>
            <a:pPr eaLnBrk="1" hangingPunct="1"/>
            <a:r>
              <a:rPr lang="en-US" sz="4800" b="1" i="1" dirty="0">
                <a:solidFill>
                  <a:srgbClr val="D12229"/>
                </a:solidFill>
                <a:latin typeface="Georgia" pitchFamily="18" charset="0"/>
              </a:rPr>
              <a:t>my</a:t>
            </a:r>
            <a:r>
              <a:rPr lang="en-US" sz="4800" b="1" i="1" dirty="0">
                <a:solidFill>
                  <a:srgbClr val="002060"/>
                </a:solidFill>
                <a:latin typeface="Georgia" pitchFamily="18" charset="0"/>
              </a:rPr>
              <a:t> </a:t>
            </a:r>
            <a:r>
              <a:rPr lang="en-US" sz="4800" b="1" dirty="0">
                <a:solidFill>
                  <a:srgbClr val="0054A6"/>
                </a:solidFill>
                <a:latin typeface="Georgia" pitchFamily="18" charset="0"/>
              </a:rPr>
              <a:t>Social Security</a:t>
            </a:r>
            <a:endParaRPr lang="en-US" sz="4800" b="1" dirty="0" smtClean="0">
              <a:solidFill>
                <a:srgbClr val="0054A6"/>
              </a:solidFill>
              <a:latin typeface="Georgia" pitchFamily="18" charset="0"/>
            </a:endParaRPr>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433774"/>
            <a:ext cx="5611368" cy="255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3083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2667000"/>
            <a:ext cx="5029200" cy="2428649"/>
          </a:xfrm>
        </p:spPr>
        <p:txBody>
          <a:bodyPr/>
          <a:lstStyle/>
          <a:p>
            <a:pPr>
              <a:buClr>
                <a:srgbClr val="002060"/>
              </a:buClr>
              <a:buFont typeface="Arial" pitchFamily="34" charset="0"/>
              <a:buChar char="•"/>
            </a:pPr>
            <a:r>
              <a:rPr lang="en-US" sz="2800" dirty="0">
                <a:solidFill>
                  <a:srgbClr val="002060"/>
                </a:solidFill>
              </a:rPr>
              <a:t>V</a:t>
            </a:r>
            <a:r>
              <a:rPr lang="en-US" sz="2800" dirty="0" smtClean="0">
                <a:solidFill>
                  <a:srgbClr val="002060"/>
                </a:solidFill>
                <a:latin typeface="Times New Roman" pitchFamily="18" charset="0"/>
                <a:cs typeface="Times New Roman" pitchFamily="18" charset="0"/>
              </a:rPr>
              <a:t>alid E-mail address;</a:t>
            </a:r>
          </a:p>
          <a:p>
            <a:pPr>
              <a:buClr>
                <a:srgbClr val="002060"/>
              </a:buClr>
              <a:buFont typeface="Arial" pitchFamily="34" charset="0"/>
              <a:buChar char="•"/>
            </a:pPr>
            <a:r>
              <a:rPr lang="en-US" sz="2800" dirty="0">
                <a:solidFill>
                  <a:srgbClr val="002060"/>
                </a:solidFill>
              </a:rPr>
              <a:t>S</a:t>
            </a:r>
            <a:r>
              <a:rPr lang="en-US" sz="2800" dirty="0" smtClean="0">
                <a:solidFill>
                  <a:srgbClr val="002060"/>
                </a:solidFill>
                <a:latin typeface="Times New Roman" pitchFamily="18" charset="0"/>
                <a:cs typeface="Times New Roman" pitchFamily="18" charset="0"/>
              </a:rPr>
              <a:t>ocial Security number; and</a:t>
            </a:r>
          </a:p>
          <a:p>
            <a:pPr>
              <a:buClr>
                <a:srgbClr val="002060"/>
              </a:buClr>
              <a:buFont typeface="Arial" pitchFamily="34" charset="0"/>
              <a:buChar char="•"/>
            </a:pPr>
            <a:r>
              <a:rPr lang="en-US" sz="2800" dirty="0" smtClean="0">
                <a:solidFill>
                  <a:srgbClr val="002060"/>
                </a:solidFill>
                <a:latin typeface="Times New Roman" pitchFamily="18" charset="0"/>
                <a:cs typeface="Times New Roman" pitchFamily="18" charset="0"/>
              </a:rPr>
              <a:t>U.S. mailing address.</a:t>
            </a:r>
            <a:endParaRPr lang="en-US" sz="2800" dirty="0">
              <a:solidFill>
                <a:srgbClr val="002060"/>
              </a:solidFill>
              <a:latin typeface="Times New Roman" pitchFamily="18" charset="0"/>
              <a:cs typeface="Times New Roman" pitchFamily="18" charset="0"/>
            </a:endParaRPr>
          </a:p>
        </p:txBody>
      </p:sp>
      <p:sp>
        <p:nvSpPr>
          <p:cNvPr id="5" name="Rectangle 4"/>
          <p:cNvSpPr/>
          <p:nvPr/>
        </p:nvSpPr>
        <p:spPr>
          <a:xfrm>
            <a:off x="838199" y="-76200"/>
            <a:ext cx="8153401" cy="1200329"/>
          </a:xfrm>
          <a:prstGeom prst="rect">
            <a:avLst/>
          </a:prstGeom>
        </p:spPr>
        <p:txBody>
          <a:bodyPr wrap="square" anchor="ctr">
            <a:spAutoFit/>
          </a:bodyPr>
          <a:lstStyle/>
          <a:p>
            <a:pPr algn="ctr"/>
            <a:r>
              <a:rPr lang="en-US" sz="3600" dirty="0">
                <a:solidFill>
                  <a:srgbClr val="002060"/>
                </a:solidFill>
                <a:cs typeface="Times New Roman" pitchFamily="18" charset="0"/>
              </a:rPr>
              <a:t>Who Can </a:t>
            </a:r>
            <a:r>
              <a:rPr lang="en-US" sz="3600" dirty="0" smtClean="0">
                <a:solidFill>
                  <a:srgbClr val="002060"/>
                </a:solidFill>
                <a:cs typeface="Times New Roman" pitchFamily="18" charset="0"/>
              </a:rPr>
              <a:t>Open a</a:t>
            </a:r>
            <a:br>
              <a:rPr lang="en-US" sz="3600" dirty="0" smtClean="0">
                <a:solidFill>
                  <a:srgbClr val="002060"/>
                </a:solidFill>
                <a:cs typeface="Times New Roman" pitchFamily="18" charset="0"/>
              </a:rPr>
            </a:br>
            <a:r>
              <a:rPr lang="en-US" sz="3600" i="1" dirty="0" smtClean="0">
                <a:solidFill>
                  <a:srgbClr val="D12229"/>
                </a:solidFill>
                <a:latin typeface="Georgia" pitchFamily="18" charset="0"/>
                <a:cs typeface="Times New Roman" pitchFamily="18" charset="0"/>
              </a:rPr>
              <a:t>my</a:t>
            </a:r>
            <a:r>
              <a:rPr lang="en-US" sz="3600" i="1" dirty="0" smtClean="0">
                <a:solidFill>
                  <a:srgbClr val="002060"/>
                </a:solidFill>
                <a:latin typeface="Georgia" pitchFamily="18" charset="0"/>
                <a:cs typeface="Times New Roman" pitchFamily="18" charset="0"/>
              </a:rPr>
              <a:t> </a:t>
            </a:r>
            <a:r>
              <a:rPr lang="en-US" sz="3600" dirty="0">
                <a:solidFill>
                  <a:srgbClr val="0054A6"/>
                </a:solidFill>
                <a:latin typeface="Georgia" pitchFamily="18" charset="0"/>
                <a:cs typeface="Times New Roman" pitchFamily="18" charset="0"/>
              </a:rPr>
              <a:t>Social Security</a:t>
            </a:r>
            <a:r>
              <a:rPr lang="en-US" sz="3600" dirty="0">
                <a:solidFill>
                  <a:srgbClr val="6089CC"/>
                </a:solidFill>
                <a:latin typeface="Georgia" pitchFamily="18" charset="0"/>
                <a:cs typeface="Times New Roman" pitchFamily="18" charset="0"/>
              </a:rPr>
              <a:t> </a:t>
            </a:r>
            <a:r>
              <a:rPr lang="en-US" sz="3600" dirty="0">
                <a:solidFill>
                  <a:srgbClr val="002060"/>
                </a:solidFill>
                <a:cs typeface="Times New Roman" pitchFamily="18" charset="0"/>
              </a:rPr>
              <a:t>Account?</a:t>
            </a:r>
          </a:p>
        </p:txBody>
      </p:sp>
      <p:sp>
        <p:nvSpPr>
          <p:cNvPr id="2" name="Rectangle 1"/>
          <p:cNvSpPr/>
          <p:nvPr/>
        </p:nvSpPr>
        <p:spPr>
          <a:xfrm>
            <a:off x="1305720" y="1371600"/>
            <a:ext cx="7579896" cy="584775"/>
          </a:xfrm>
          <a:prstGeom prst="rect">
            <a:avLst/>
          </a:prstGeom>
        </p:spPr>
        <p:txBody>
          <a:bodyPr wrap="none">
            <a:spAutoFit/>
          </a:bodyPr>
          <a:lstStyle/>
          <a:p>
            <a:pPr>
              <a:buClr>
                <a:srgbClr val="FF0000"/>
              </a:buClr>
            </a:pPr>
            <a:r>
              <a:rPr lang="en-US" sz="3200" b="0" dirty="0">
                <a:solidFill>
                  <a:srgbClr val="002060"/>
                </a:solidFill>
                <a:cs typeface="Times New Roman" pitchFamily="18" charset="0"/>
              </a:rPr>
              <a:t>You must be at least 18 years old and </a:t>
            </a:r>
            <a:r>
              <a:rPr lang="en-US" sz="3200" b="0" dirty="0" smtClean="0">
                <a:solidFill>
                  <a:srgbClr val="002060"/>
                </a:solidFill>
                <a:cs typeface="Times New Roman" pitchFamily="18" charset="0"/>
              </a:rPr>
              <a:t>have a:</a:t>
            </a:r>
            <a:endParaRPr lang="en-US" sz="3200" b="0" dirty="0">
              <a:solidFill>
                <a:srgbClr val="002060"/>
              </a:solidFill>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983679"/>
            <a:ext cx="2760338" cy="4264721"/>
          </a:xfrm>
          <a:prstGeom prst="rect">
            <a:avLst/>
          </a:prstGeom>
        </p:spPr>
      </p:pic>
    </p:spTree>
    <p:extLst>
      <p:ext uri="{BB962C8B-B14F-4D97-AF65-F5344CB8AC3E}">
        <p14:creationId xmlns:p14="http://schemas.microsoft.com/office/powerpoint/2010/main" val="2355243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838200" y="0"/>
            <a:ext cx="8153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600" b="1" i="1" dirty="0">
                <a:solidFill>
                  <a:srgbClr val="D12229"/>
                </a:solidFill>
                <a:latin typeface="Georgia" pitchFamily="18" charset="0"/>
              </a:rPr>
              <a:t>my</a:t>
            </a:r>
            <a:r>
              <a:rPr lang="en-US" sz="3600" b="1" i="1" dirty="0">
                <a:solidFill>
                  <a:srgbClr val="002060"/>
                </a:solidFill>
                <a:latin typeface="Georgia" pitchFamily="18" charset="0"/>
              </a:rPr>
              <a:t> </a:t>
            </a:r>
            <a:r>
              <a:rPr lang="en-US" sz="3600" b="1" dirty="0">
                <a:solidFill>
                  <a:srgbClr val="0054A6"/>
                </a:solidFill>
                <a:latin typeface="Georgia" pitchFamily="18" charset="0"/>
              </a:rPr>
              <a:t>Social Security</a:t>
            </a:r>
            <a:r>
              <a:rPr lang="en-US" sz="3600" b="1" dirty="0">
                <a:solidFill>
                  <a:srgbClr val="6089CC"/>
                </a:solidFill>
                <a:latin typeface="Georgia" pitchFamily="18" charset="0"/>
              </a:rPr>
              <a:t> </a:t>
            </a:r>
            <a:r>
              <a:rPr lang="en-US" sz="3600" b="1" dirty="0">
                <a:solidFill>
                  <a:srgbClr val="002060"/>
                </a:solidFill>
              </a:rPr>
              <a:t>Services</a:t>
            </a:r>
            <a:endParaRPr lang="en-US" sz="3600" b="1" dirty="0" smtClean="0"/>
          </a:p>
        </p:txBody>
      </p:sp>
      <p:sp>
        <p:nvSpPr>
          <p:cNvPr id="5123" name="Content Placeholder 2"/>
          <p:cNvSpPr>
            <a:spLocks noGrp="1"/>
          </p:cNvSpPr>
          <p:nvPr>
            <p:ph idx="1"/>
          </p:nvPr>
        </p:nvSpPr>
        <p:spPr bwMode="auto">
          <a:xfrm>
            <a:off x="838200" y="1447800"/>
            <a:ext cx="82296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buNone/>
            </a:pPr>
            <a:r>
              <a:rPr lang="en-US" dirty="0">
                <a:solidFill>
                  <a:srgbClr val="002060"/>
                </a:solidFill>
              </a:rPr>
              <a:t>If you don’t get benefits, you </a:t>
            </a:r>
            <a:r>
              <a:rPr lang="en-US" dirty="0" smtClean="0">
                <a:solidFill>
                  <a:srgbClr val="002060"/>
                </a:solidFill>
              </a:rPr>
              <a:t>can—</a:t>
            </a:r>
          </a:p>
          <a:p>
            <a:r>
              <a:rPr lang="en-US" sz="2400" dirty="0" smtClean="0">
                <a:solidFill>
                  <a:srgbClr val="002060"/>
                </a:solidFill>
              </a:rPr>
              <a:t>Review estimates </a:t>
            </a:r>
            <a:r>
              <a:rPr lang="en-US" sz="2400" dirty="0">
                <a:solidFill>
                  <a:srgbClr val="002060"/>
                </a:solidFill>
              </a:rPr>
              <a:t>of </a:t>
            </a:r>
            <a:r>
              <a:rPr lang="en-US" sz="2400" dirty="0" smtClean="0">
                <a:solidFill>
                  <a:srgbClr val="002060"/>
                </a:solidFill>
              </a:rPr>
              <a:t>your future retirement </a:t>
            </a:r>
            <a:r>
              <a:rPr lang="en-US" sz="2400" dirty="0">
                <a:solidFill>
                  <a:srgbClr val="002060"/>
                </a:solidFill>
              </a:rPr>
              <a:t>and </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disability benefits;</a:t>
            </a:r>
            <a:endParaRPr lang="en-US" sz="2400" dirty="0">
              <a:solidFill>
                <a:srgbClr val="002060"/>
              </a:solidFill>
            </a:endParaRPr>
          </a:p>
          <a:p>
            <a:pPr lvl="0">
              <a:spcBef>
                <a:spcPts val="600"/>
              </a:spcBef>
              <a:buClr>
                <a:srgbClr val="002060"/>
              </a:buClr>
              <a:buFont typeface="Arial" pitchFamily="34" charset="0"/>
              <a:buChar char="•"/>
            </a:pPr>
            <a:r>
              <a:rPr lang="en-US" sz="2400" dirty="0" smtClean="0">
                <a:solidFill>
                  <a:srgbClr val="002060"/>
                </a:solidFill>
              </a:rPr>
              <a:t>Review estimates of the benefits </a:t>
            </a:r>
            <a:r>
              <a:rPr lang="en-US" sz="2400" dirty="0">
                <a:solidFill>
                  <a:srgbClr val="002060"/>
                </a:solidFill>
              </a:rPr>
              <a:t>your family may get when you </a:t>
            </a:r>
            <a:r>
              <a:rPr lang="en-US" sz="2400" dirty="0" smtClean="0">
                <a:solidFill>
                  <a:srgbClr val="002060"/>
                </a:solidFill>
              </a:rPr>
              <a:t>receive </a:t>
            </a:r>
            <a:r>
              <a:rPr lang="en-US" sz="2400" dirty="0">
                <a:solidFill>
                  <a:srgbClr val="002060"/>
                </a:solidFill>
              </a:rPr>
              <a:t>Social Security or die;</a:t>
            </a:r>
          </a:p>
          <a:p>
            <a:pPr lvl="0">
              <a:spcBef>
                <a:spcPts val="600"/>
              </a:spcBef>
              <a:buClr>
                <a:srgbClr val="002060"/>
              </a:buClr>
              <a:buFont typeface="Arial" pitchFamily="34" charset="0"/>
              <a:buChar char="•"/>
            </a:pPr>
            <a:r>
              <a:rPr lang="en-US" sz="2400" dirty="0">
                <a:solidFill>
                  <a:srgbClr val="002060"/>
                </a:solidFill>
              </a:rPr>
              <a:t>V</a:t>
            </a:r>
            <a:r>
              <a:rPr lang="en-US" sz="2400" dirty="0" smtClean="0">
                <a:solidFill>
                  <a:srgbClr val="002060"/>
                </a:solidFill>
              </a:rPr>
              <a:t>erify your </a:t>
            </a:r>
            <a:r>
              <a:rPr lang="en-US" sz="2400" dirty="0">
                <a:solidFill>
                  <a:srgbClr val="002060"/>
                </a:solidFill>
              </a:rPr>
              <a:t>lifetime earnings according to Social </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Security’s </a:t>
            </a:r>
            <a:r>
              <a:rPr lang="en-US" sz="2400" dirty="0">
                <a:solidFill>
                  <a:srgbClr val="002060"/>
                </a:solidFill>
              </a:rPr>
              <a:t>records;</a:t>
            </a:r>
          </a:p>
          <a:p>
            <a:pPr lvl="0">
              <a:spcBef>
                <a:spcPts val="600"/>
              </a:spcBef>
              <a:buClr>
                <a:srgbClr val="002060"/>
              </a:buClr>
              <a:buFont typeface="Arial" pitchFamily="34" charset="0"/>
              <a:buChar char="•"/>
            </a:pPr>
            <a:r>
              <a:rPr lang="en-US" sz="2400" dirty="0" smtClean="0">
                <a:solidFill>
                  <a:srgbClr val="002060"/>
                </a:solidFill>
              </a:rPr>
              <a:t>Review the estimated </a:t>
            </a:r>
            <a:r>
              <a:rPr lang="en-US" sz="2400" dirty="0">
                <a:solidFill>
                  <a:srgbClr val="002060"/>
                </a:solidFill>
              </a:rPr>
              <a:t>Social Security and Medicare taxes </a:t>
            </a:r>
            <a:r>
              <a:rPr lang="en-US" sz="2400" dirty="0" smtClean="0">
                <a:solidFill>
                  <a:srgbClr val="002060"/>
                </a:solidFill>
              </a:rPr>
              <a:t>you’ve paid; </a:t>
            </a:r>
            <a:endParaRPr lang="en-US" sz="2400" dirty="0">
              <a:solidFill>
                <a:srgbClr val="002060"/>
              </a:solidFill>
            </a:endParaRPr>
          </a:p>
          <a:p>
            <a:pPr lvl="0">
              <a:spcBef>
                <a:spcPts val="600"/>
              </a:spcBef>
              <a:buClr>
                <a:srgbClr val="002060"/>
              </a:buClr>
              <a:buFont typeface="Arial" pitchFamily="34" charset="0"/>
              <a:buChar char="•"/>
            </a:pPr>
            <a:r>
              <a:rPr lang="en-US" sz="2400" dirty="0" smtClean="0">
                <a:solidFill>
                  <a:srgbClr val="002060"/>
                </a:solidFill>
              </a:rPr>
              <a:t>Learn about </a:t>
            </a:r>
            <a:r>
              <a:rPr lang="en-US" sz="2400" dirty="0">
                <a:solidFill>
                  <a:srgbClr val="002060"/>
                </a:solidFill>
              </a:rPr>
              <a:t>qualifying and signing up for </a:t>
            </a:r>
            <a:r>
              <a:rPr lang="en-US" sz="2400" dirty="0" smtClean="0">
                <a:solidFill>
                  <a:srgbClr val="002060"/>
                </a:solidFill>
              </a:rPr>
              <a:t>Medicare; and</a:t>
            </a:r>
          </a:p>
          <a:p>
            <a:pPr lvl="0">
              <a:spcBef>
                <a:spcPts val="600"/>
              </a:spcBef>
              <a:buClr>
                <a:srgbClr val="002060"/>
              </a:buClr>
              <a:buFont typeface="Arial" pitchFamily="34" charset="0"/>
              <a:buChar char="•"/>
            </a:pPr>
            <a:r>
              <a:rPr lang="en-US" sz="2400" dirty="0" smtClean="0">
                <a:solidFill>
                  <a:srgbClr val="002060"/>
                </a:solidFill>
              </a:rPr>
              <a:t>View, save, and print your </a:t>
            </a:r>
            <a:r>
              <a:rPr lang="en-US" sz="2400" i="1" dirty="0" smtClean="0">
                <a:solidFill>
                  <a:srgbClr val="002060"/>
                </a:solidFill>
              </a:rPr>
              <a:t>Social Security Statement</a:t>
            </a:r>
            <a:r>
              <a:rPr lang="en-US" sz="2400" dirty="0" smtClean="0">
                <a:solidFill>
                  <a:srgbClr val="002060"/>
                </a:solidFill>
              </a:rPr>
              <a:t>.  </a:t>
            </a:r>
          </a:p>
          <a:p>
            <a:pPr marL="0" indent="0">
              <a:buFontTx/>
              <a:buNone/>
            </a:pPr>
            <a:endParaRPr lang="en-US" dirty="0" smtClean="0"/>
          </a:p>
        </p:txBody>
      </p:sp>
    </p:spTree>
    <p:extLst>
      <p:ext uri="{BB962C8B-B14F-4D97-AF65-F5344CB8AC3E}">
        <p14:creationId xmlns:p14="http://schemas.microsoft.com/office/powerpoint/2010/main" val="2817840092"/>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8275320" cy="5105400"/>
          </a:xfrm>
        </p:spPr>
        <p:txBody>
          <a:bodyPr/>
          <a:lstStyle/>
          <a:p>
            <a:pPr marL="0" indent="0">
              <a:spcBef>
                <a:spcPts val="1200"/>
              </a:spcBef>
              <a:buNone/>
            </a:pPr>
            <a:r>
              <a:rPr lang="en-US" b="1" dirty="0" smtClean="0">
                <a:solidFill>
                  <a:srgbClr val="002060"/>
                </a:solidFill>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rPr>
              <a:t>If you do get benefits you can—</a:t>
            </a:r>
          </a:p>
          <a:p>
            <a:pPr lvl="1">
              <a:buClr>
                <a:srgbClr val="002060"/>
              </a:buClr>
              <a:buFont typeface="Arial" pitchFamily="34" charset="0"/>
              <a:buChar char="•"/>
            </a:pPr>
            <a:r>
              <a:rPr lang="en-US" dirty="0" smtClean="0">
                <a:solidFill>
                  <a:srgbClr val="002060"/>
                </a:solidFill>
                <a:latin typeface="Times New Roman" pitchFamily="18" charset="0"/>
                <a:cs typeface="Times New Roman" pitchFamily="18" charset="0"/>
              </a:rPr>
              <a:t>Check your </a:t>
            </a:r>
            <a:r>
              <a:rPr lang="en-US" dirty="0">
                <a:solidFill>
                  <a:srgbClr val="002060"/>
                </a:solidFill>
                <a:latin typeface="Times New Roman" pitchFamily="18" charset="0"/>
                <a:cs typeface="Times New Roman" pitchFamily="18" charset="0"/>
              </a:rPr>
              <a:t>benefit and payment </a:t>
            </a:r>
            <a:r>
              <a:rPr lang="en-US" dirty="0">
                <a:solidFill>
                  <a:srgbClr val="002060"/>
                </a:solidFill>
              </a:rPr>
              <a:t> </a:t>
            </a:r>
            <a:r>
              <a:rPr lang="en-US" dirty="0" smtClean="0">
                <a:solidFill>
                  <a:srgbClr val="002060"/>
                </a:solidFill>
                <a:latin typeface="Times New Roman" pitchFamily="18" charset="0"/>
                <a:cs typeface="Times New Roman" pitchFamily="18" charset="0"/>
              </a:rPr>
              <a:t>information </a:t>
            </a:r>
            <a:br>
              <a:rPr lang="en-US" dirty="0" smtClean="0">
                <a:solidFill>
                  <a:srgbClr val="002060"/>
                </a:solidFill>
                <a:latin typeface="Times New Roman" pitchFamily="18" charset="0"/>
                <a:cs typeface="Times New Roman" pitchFamily="18" charset="0"/>
              </a:rPr>
            </a:br>
            <a:r>
              <a:rPr lang="en-US" dirty="0" smtClean="0">
                <a:solidFill>
                  <a:srgbClr val="002060"/>
                </a:solidFill>
                <a:latin typeface="Times New Roman" pitchFamily="18" charset="0"/>
                <a:cs typeface="Times New Roman" pitchFamily="18" charset="0"/>
              </a:rPr>
              <a:t>and verify your earnings </a:t>
            </a:r>
            <a:r>
              <a:rPr lang="en-US" dirty="0">
                <a:solidFill>
                  <a:srgbClr val="002060"/>
                </a:solidFill>
                <a:latin typeface="Times New Roman" pitchFamily="18" charset="0"/>
                <a:cs typeface="Times New Roman" pitchFamily="18" charset="0"/>
              </a:rPr>
              <a:t>record;</a:t>
            </a:r>
          </a:p>
          <a:p>
            <a:pPr lvl="1">
              <a:buClr>
                <a:srgbClr val="002060"/>
              </a:buClr>
              <a:buFont typeface="Arial" pitchFamily="34" charset="0"/>
              <a:buChar char="•"/>
            </a:pPr>
            <a:r>
              <a:rPr lang="en-US" dirty="0">
                <a:solidFill>
                  <a:srgbClr val="002060"/>
                </a:solidFill>
                <a:latin typeface="Times New Roman" pitchFamily="18" charset="0"/>
                <a:cs typeface="Times New Roman" pitchFamily="18" charset="0"/>
              </a:rPr>
              <a:t>Change your address and phone number</a:t>
            </a:r>
            <a:r>
              <a:rPr lang="en-US" dirty="0" smtClean="0">
                <a:solidFill>
                  <a:srgbClr val="002060"/>
                </a:solidFill>
                <a:latin typeface="Times New Roman" pitchFamily="18" charset="0"/>
                <a:cs typeface="Times New Roman" pitchFamily="18" charset="0"/>
              </a:rPr>
              <a:t>; and</a:t>
            </a:r>
            <a:endParaRPr lang="en-US" dirty="0">
              <a:solidFill>
                <a:srgbClr val="002060"/>
              </a:solidFill>
              <a:latin typeface="Times New Roman" pitchFamily="18" charset="0"/>
              <a:cs typeface="Times New Roman" pitchFamily="18" charset="0"/>
            </a:endParaRPr>
          </a:p>
          <a:p>
            <a:pPr lvl="1">
              <a:buClr>
                <a:srgbClr val="002060"/>
              </a:buClr>
              <a:buFont typeface="Arial" pitchFamily="34" charset="0"/>
              <a:buChar char="•"/>
            </a:pPr>
            <a:r>
              <a:rPr lang="en-US" dirty="0">
                <a:solidFill>
                  <a:srgbClr val="002060"/>
                </a:solidFill>
                <a:latin typeface="Times New Roman" pitchFamily="18" charset="0"/>
                <a:cs typeface="Times New Roman" pitchFamily="18" charset="0"/>
              </a:rPr>
              <a:t>Start or change your direct deposit</a:t>
            </a:r>
            <a:r>
              <a:rPr lang="en-US" dirty="0" smtClean="0">
                <a:solidFill>
                  <a:srgbClr val="002060"/>
                </a:solidFill>
                <a:latin typeface="Times New Roman" pitchFamily="18" charset="0"/>
                <a:cs typeface="Times New Roman" pitchFamily="18" charset="0"/>
              </a:rPr>
              <a:t>.</a:t>
            </a:r>
          </a:p>
          <a:p>
            <a:pPr lvl="1">
              <a:buClr>
                <a:srgbClr val="002060"/>
              </a:buClr>
              <a:buFont typeface="Arial" pitchFamily="34" charset="0"/>
              <a:buChar char="•"/>
            </a:pPr>
            <a:r>
              <a:rPr lang="en-US" dirty="0" smtClean="0">
                <a:solidFill>
                  <a:srgbClr val="002060"/>
                </a:solidFill>
              </a:rPr>
              <a:t>Get a replacement SSA-1099 or SSA 1042S for tax season.</a:t>
            </a:r>
            <a:endParaRPr lang="en-US" dirty="0">
              <a:solidFill>
                <a:srgbClr val="002060"/>
              </a:solidFill>
              <a:latin typeface="Times New Roman" pitchFamily="18" charset="0"/>
              <a:cs typeface="Times New Roman" pitchFamily="18" charset="0"/>
            </a:endParaRPr>
          </a:p>
          <a:p>
            <a:endParaRPr lang="en-US" b="1" dirty="0">
              <a:solidFill>
                <a:srgbClr val="002060"/>
              </a:solidFill>
              <a:latin typeface="Times New Roman" pitchFamily="18" charset="0"/>
              <a:cs typeface="Times New Roman" pitchFamily="18" charset="0"/>
            </a:endParaRPr>
          </a:p>
        </p:txBody>
      </p:sp>
      <p:sp>
        <p:nvSpPr>
          <p:cNvPr id="5" name="Title 1"/>
          <p:cNvSpPr>
            <a:spLocks noGrp="1"/>
          </p:cNvSpPr>
          <p:nvPr>
            <p:ph type="title"/>
          </p:nvPr>
        </p:nvSpPr>
        <p:spPr>
          <a:xfrm>
            <a:off x="838200" y="0"/>
            <a:ext cx="8153400" cy="1143000"/>
          </a:xfrm>
        </p:spPr>
        <p:txBody>
          <a:bodyPr anchor="ctr"/>
          <a:lstStyle/>
          <a:p>
            <a:pPr eaLnBrk="1" hangingPunct="1"/>
            <a:r>
              <a:rPr lang="en-US" sz="3600" b="1" i="1" dirty="0">
                <a:solidFill>
                  <a:srgbClr val="D12229"/>
                </a:solidFill>
                <a:latin typeface="Georgia" pitchFamily="18" charset="0"/>
              </a:rPr>
              <a:t>my</a:t>
            </a:r>
            <a:r>
              <a:rPr lang="en-US" sz="3600" b="1" i="1" dirty="0">
                <a:solidFill>
                  <a:srgbClr val="002060"/>
                </a:solidFill>
                <a:latin typeface="Georgia" pitchFamily="18" charset="0"/>
              </a:rPr>
              <a:t> </a:t>
            </a:r>
            <a:r>
              <a:rPr lang="en-US" sz="3600" b="1" dirty="0">
                <a:solidFill>
                  <a:srgbClr val="0054A6"/>
                </a:solidFill>
                <a:latin typeface="Georgia" pitchFamily="18" charset="0"/>
              </a:rPr>
              <a:t>Social </a:t>
            </a:r>
            <a:r>
              <a:rPr lang="en-US" sz="3600" b="1" dirty="0" smtClean="0">
                <a:solidFill>
                  <a:srgbClr val="0054A6"/>
                </a:solidFill>
                <a:latin typeface="Georgia" pitchFamily="18" charset="0"/>
              </a:rPr>
              <a:t>Security</a:t>
            </a:r>
            <a:r>
              <a:rPr lang="en-US" sz="3600" b="1" dirty="0" smtClean="0">
                <a:solidFill>
                  <a:srgbClr val="6089CC"/>
                </a:solidFill>
                <a:latin typeface="Georgia" pitchFamily="18" charset="0"/>
              </a:rPr>
              <a:t> </a:t>
            </a:r>
            <a:r>
              <a:rPr lang="en-US" sz="3600" b="1" dirty="0" smtClean="0">
                <a:solidFill>
                  <a:srgbClr val="002060"/>
                </a:solidFill>
              </a:rPr>
              <a:t>Services</a:t>
            </a:r>
          </a:p>
        </p:txBody>
      </p:sp>
    </p:spTree>
    <p:extLst>
      <p:ext uri="{BB962C8B-B14F-4D97-AF65-F5344CB8AC3E}">
        <p14:creationId xmlns:p14="http://schemas.microsoft.com/office/powerpoint/2010/main" val="1585576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3"/>
          <p:cNvSpPr>
            <a:spLocks noChangeArrowheads="1"/>
          </p:cNvSpPr>
          <p:nvPr/>
        </p:nvSpPr>
        <p:spPr bwMode="auto">
          <a:xfrm>
            <a:off x="707571" y="228600"/>
            <a:ext cx="8458200" cy="707886"/>
          </a:xfrm>
          <a:prstGeom prst="rect">
            <a:avLst/>
          </a:prstGeom>
          <a:noFill/>
          <a:ln w="9525" algn="ctr">
            <a:noFill/>
            <a:miter lim="800000"/>
            <a:headEnd/>
            <a:tailEnd/>
          </a:ln>
        </p:spPr>
        <p:txBody>
          <a:bodyPr>
            <a:spAutoFit/>
          </a:bodyPr>
          <a:lstStyle/>
          <a:p>
            <a:pPr algn="ctr"/>
            <a:r>
              <a:rPr lang="en-US" sz="4000" dirty="0">
                <a:solidFill>
                  <a:srgbClr val="002060"/>
                </a:solidFill>
              </a:rPr>
              <a:t>Other Programs</a:t>
            </a:r>
          </a:p>
        </p:txBody>
      </p:sp>
      <p:sp>
        <p:nvSpPr>
          <p:cNvPr id="9219" name="Text Box 34"/>
          <p:cNvSpPr txBox="1">
            <a:spLocks noChangeArrowheads="1"/>
          </p:cNvSpPr>
          <p:nvPr/>
        </p:nvSpPr>
        <p:spPr bwMode="auto">
          <a:xfrm>
            <a:off x="816429" y="1551087"/>
            <a:ext cx="8403771" cy="5078313"/>
          </a:xfrm>
          <a:prstGeom prst="rect">
            <a:avLst/>
          </a:prstGeom>
          <a:noFill/>
          <a:ln w="9525">
            <a:noFill/>
            <a:miter lim="800000"/>
            <a:headEnd/>
            <a:tailEnd/>
          </a:ln>
        </p:spPr>
        <p:txBody>
          <a:bodyPr wrap="square">
            <a:spAutoFit/>
          </a:bodyPr>
          <a:lstStyle/>
          <a:p>
            <a:pPr marL="465138" indent="-465138">
              <a:spcBef>
                <a:spcPct val="50000"/>
              </a:spcBef>
              <a:buClr>
                <a:srgbClr val="FF3300"/>
              </a:buClr>
              <a:buFont typeface="Wingdings" pitchFamily="2" charset="2"/>
              <a:buChar char="Ø"/>
            </a:pPr>
            <a:r>
              <a:rPr lang="en-US" sz="3600" dirty="0">
                <a:solidFill>
                  <a:srgbClr val="002060"/>
                </a:solidFill>
              </a:rPr>
              <a:t>1965 – Medicare Program</a:t>
            </a:r>
          </a:p>
          <a:p>
            <a:pPr marL="465138" indent="-465138">
              <a:spcBef>
                <a:spcPct val="50000"/>
              </a:spcBef>
              <a:buClr>
                <a:srgbClr val="FF3300"/>
              </a:buClr>
              <a:buFont typeface="Wingdings" pitchFamily="2" charset="2"/>
              <a:buChar char="Ø"/>
            </a:pPr>
            <a:r>
              <a:rPr lang="en-US" sz="3600" dirty="0">
                <a:solidFill>
                  <a:srgbClr val="002060"/>
                </a:solidFill>
              </a:rPr>
              <a:t>1972 – Supplemental Security Income </a:t>
            </a:r>
          </a:p>
          <a:p>
            <a:pPr marL="465138" indent="-465138">
              <a:spcBef>
                <a:spcPct val="50000"/>
              </a:spcBef>
              <a:buClr>
                <a:srgbClr val="FF3300"/>
              </a:buClr>
              <a:buFont typeface="Wingdings" pitchFamily="2" charset="2"/>
              <a:buChar char="Ø"/>
            </a:pPr>
            <a:r>
              <a:rPr lang="en-US" sz="3600" dirty="0">
                <a:solidFill>
                  <a:srgbClr val="002060"/>
                </a:solidFill>
              </a:rPr>
              <a:t>2003 – Medicare </a:t>
            </a:r>
            <a:r>
              <a:rPr lang="en-US" sz="3600" dirty="0" smtClean="0">
                <a:solidFill>
                  <a:srgbClr val="002060"/>
                </a:solidFill>
              </a:rPr>
              <a:t>Prescription</a:t>
            </a:r>
            <a:br>
              <a:rPr lang="en-US" sz="3600" dirty="0" smtClean="0">
                <a:solidFill>
                  <a:srgbClr val="002060"/>
                </a:solidFill>
              </a:rPr>
            </a:br>
            <a:r>
              <a:rPr lang="en-US" sz="3600" dirty="0" smtClean="0">
                <a:solidFill>
                  <a:srgbClr val="002060"/>
                </a:solidFill>
              </a:rPr>
              <a:t> </a:t>
            </a:r>
            <a:r>
              <a:rPr lang="en-US" sz="1400" dirty="0" smtClean="0">
                <a:solidFill>
                  <a:srgbClr val="002060"/>
                </a:solidFill>
              </a:rPr>
              <a:t>                            </a:t>
            </a:r>
            <a:r>
              <a:rPr lang="en-US" sz="3600" dirty="0" smtClean="0">
                <a:solidFill>
                  <a:srgbClr val="002060"/>
                </a:solidFill>
              </a:rPr>
              <a:t>Drug </a:t>
            </a:r>
            <a:r>
              <a:rPr lang="en-US" sz="3600" dirty="0">
                <a:solidFill>
                  <a:srgbClr val="002060"/>
                </a:solidFill>
              </a:rPr>
              <a:t>Coverage </a:t>
            </a:r>
            <a:endParaRPr lang="en-US" sz="3600" dirty="0" smtClean="0">
              <a:solidFill>
                <a:srgbClr val="002060"/>
              </a:solidFill>
            </a:endParaRPr>
          </a:p>
          <a:p>
            <a:pPr marL="465138" indent="-465138">
              <a:spcBef>
                <a:spcPct val="50000"/>
              </a:spcBef>
              <a:buClr>
                <a:srgbClr val="FF3300"/>
              </a:buClr>
              <a:buFont typeface="Wingdings" pitchFamily="2" charset="2"/>
              <a:buChar char="Ø"/>
            </a:pPr>
            <a:r>
              <a:rPr lang="en-US" sz="3600" dirty="0" smtClean="0">
                <a:solidFill>
                  <a:srgbClr val="002060"/>
                </a:solidFill>
              </a:rPr>
              <a:t>2010 – Patient Protection and</a:t>
            </a:r>
            <a:br>
              <a:rPr lang="en-US" sz="3600" dirty="0" smtClean="0">
                <a:solidFill>
                  <a:srgbClr val="002060"/>
                </a:solidFill>
              </a:rPr>
            </a:br>
            <a:r>
              <a:rPr lang="en-US" sz="3600" dirty="0" smtClean="0">
                <a:solidFill>
                  <a:srgbClr val="002060"/>
                </a:solidFill>
              </a:rPr>
              <a:t>            Affordable Care Act</a:t>
            </a:r>
            <a:endParaRPr lang="en-US" sz="3600" dirty="0">
              <a:solidFill>
                <a:srgbClr val="002060"/>
              </a:solidFill>
            </a:endParaRPr>
          </a:p>
          <a:p>
            <a:pPr marL="342900" indent="-342900">
              <a:spcBef>
                <a:spcPct val="50000"/>
              </a:spcBef>
            </a:pPr>
            <a:endParaRPr lang="en-US" sz="3600" dirty="0">
              <a:solidFill>
                <a:srgbClr val="002060"/>
              </a:solidFill>
            </a:endParaRPr>
          </a:p>
        </p:txBody>
      </p:sp>
    </p:spTree>
    <p:extLst>
      <p:ext uri="{BB962C8B-B14F-4D97-AF65-F5344CB8AC3E}">
        <p14:creationId xmlns:p14="http://schemas.microsoft.com/office/powerpoint/2010/main" val="417647383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92"/>
            <a:ext cx="8153400" cy="1130808"/>
          </a:xfrm>
        </p:spPr>
        <p:txBody>
          <a:bodyPr anchor="ctr"/>
          <a:lstStyle/>
          <a:p>
            <a:pPr>
              <a:tabLst>
                <a:tab pos="5427663" algn="l"/>
              </a:tabLst>
            </a:pPr>
            <a:r>
              <a:rPr lang="en-US" sz="3600" b="1" dirty="0" smtClean="0">
                <a:solidFill>
                  <a:srgbClr val="002060"/>
                </a:solidFill>
                <a:latin typeface="Times New Roman" pitchFamily="18" charset="0"/>
                <a:cs typeface="Times New Roman" pitchFamily="18" charset="0"/>
              </a:rPr>
              <a:t>Online Benefit </a:t>
            </a:r>
            <a:r>
              <a:rPr lang="en-US" sz="3600" b="1" dirty="0">
                <a:solidFill>
                  <a:srgbClr val="002060"/>
                </a:solidFill>
                <a:latin typeface="Times New Roman" pitchFamily="18" charset="0"/>
                <a:cs typeface="Times New Roman" pitchFamily="18" charset="0"/>
              </a:rPr>
              <a:t>Verification </a:t>
            </a:r>
            <a:r>
              <a:rPr lang="en-US" sz="3600" b="1" dirty="0" smtClean="0">
                <a:solidFill>
                  <a:srgbClr val="002060"/>
                </a:solidFill>
                <a:latin typeface="Times New Roman" pitchFamily="18" charset="0"/>
                <a:cs typeface="Times New Roman" pitchFamily="18" charset="0"/>
              </a:rPr>
              <a:t>Letter</a:t>
            </a:r>
            <a:endParaRPr lang="en-US" sz="3600" b="1" dirty="0">
              <a:solidFill>
                <a:srgbClr val="002060"/>
              </a:solidFill>
              <a:latin typeface="Times New Roman" pitchFamily="18" charset="0"/>
              <a:cs typeface="Times New Roman" pitchFamily="18" charset="0"/>
            </a:endParaRPr>
          </a:p>
        </p:txBody>
      </p:sp>
      <p:sp>
        <p:nvSpPr>
          <p:cNvPr id="4" name="Rectangle 3"/>
          <p:cNvSpPr/>
          <p:nvPr/>
        </p:nvSpPr>
        <p:spPr>
          <a:xfrm>
            <a:off x="3505200" y="3032879"/>
            <a:ext cx="5334000" cy="3139321"/>
          </a:xfrm>
          <a:prstGeom prst="rect">
            <a:avLst/>
          </a:prstGeom>
        </p:spPr>
        <p:txBody>
          <a:bodyPr wrap="square">
            <a:spAutoFit/>
          </a:bodyPr>
          <a:lstStyle/>
          <a:p>
            <a:pPr marL="284163" indent="-284163">
              <a:spcBef>
                <a:spcPts val="1200"/>
              </a:spcBef>
              <a:buClr>
                <a:srgbClr val="002060"/>
              </a:buClr>
              <a:buFont typeface="Arial" pitchFamily="34" charset="0"/>
              <a:buChar char="•"/>
            </a:pPr>
            <a:r>
              <a:rPr lang="en-US" b="0" dirty="0">
                <a:solidFill>
                  <a:srgbClr val="002060"/>
                </a:solidFill>
                <a:cs typeface="Times New Roman" pitchFamily="18" charset="0"/>
              </a:rPr>
              <a:t>Your income when you apply for a loan or mortgage, assisted housing </a:t>
            </a:r>
            <a:r>
              <a:rPr lang="en-US" b="0" dirty="0" smtClean="0">
                <a:solidFill>
                  <a:srgbClr val="002060"/>
                </a:solidFill>
                <a:cs typeface="Times New Roman" pitchFamily="18" charset="0"/>
              </a:rPr>
              <a:t/>
            </a:r>
            <a:br>
              <a:rPr lang="en-US" b="0" dirty="0" smtClean="0">
                <a:solidFill>
                  <a:srgbClr val="002060"/>
                </a:solidFill>
                <a:cs typeface="Times New Roman" pitchFamily="18" charset="0"/>
              </a:rPr>
            </a:br>
            <a:r>
              <a:rPr lang="en-US" b="0" dirty="0" smtClean="0">
                <a:solidFill>
                  <a:srgbClr val="002060"/>
                </a:solidFill>
                <a:cs typeface="Times New Roman" pitchFamily="18" charset="0"/>
              </a:rPr>
              <a:t>or </a:t>
            </a:r>
            <a:r>
              <a:rPr lang="en-US" b="0" dirty="0">
                <a:solidFill>
                  <a:srgbClr val="002060"/>
                </a:solidFill>
                <a:cs typeface="Times New Roman" pitchFamily="18" charset="0"/>
              </a:rPr>
              <a:t>other state or local benefits;</a:t>
            </a:r>
          </a:p>
          <a:p>
            <a:pPr marL="284163" indent="-284163">
              <a:spcBef>
                <a:spcPts val="1200"/>
              </a:spcBef>
              <a:buClr>
                <a:srgbClr val="002060"/>
              </a:buClr>
              <a:buFont typeface="Arial" pitchFamily="34" charset="0"/>
              <a:buChar char="•"/>
            </a:pPr>
            <a:r>
              <a:rPr lang="en-US" b="0" dirty="0">
                <a:solidFill>
                  <a:srgbClr val="002060"/>
                </a:solidFill>
                <a:cs typeface="Times New Roman" pitchFamily="18" charset="0"/>
              </a:rPr>
              <a:t>Your current Medicare health </a:t>
            </a:r>
            <a:r>
              <a:rPr lang="en-US" b="0" dirty="0" smtClean="0">
                <a:solidFill>
                  <a:srgbClr val="002060"/>
                </a:solidFill>
                <a:cs typeface="Times New Roman" pitchFamily="18" charset="0"/>
              </a:rPr>
              <a:t>insurance </a:t>
            </a:r>
            <a:r>
              <a:rPr lang="en-US" b="0" dirty="0">
                <a:solidFill>
                  <a:srgbClr val="002060"/>
                </a:solidFill>
                <a:cs typeface="Times New Roman" pitchFamily="18" charset="0"/>
              </a:rPr>
              <a:t>coverage;</a:t>
            </a:r>
          </a:p>
          <a:p>
            <a:pPr marL="284163" indent="-284163">
              <a:spcBef>
                <a:spcPts val="1200"/>
              </a:spcBef>
              <a:buClr>
                <a:srgbClr val="002060"/>
              </a:buClr>
              <a:buFont typeface="Arial" pitchFamily="34" charset="0"/>
              <a:buChar char="•"/>
            </a:pPr>
            <a:r>
              <a:rPr lang="en-US" b="0" dirty="0">
                <a:solidFill>
                  <a:srgbClr val="002060"/>
                </a:solidFill>
                <a:cs typeface="Times New Roman" pitchFamily="18" charset="0"/>
              </a:rPr>
              <a:t>Your retirement or disability </a:t>
            </a:r>
            <a:r>
              <a:rPr lang="en-US" b="0" dirty="0" smtClean="0">
                <a:solidFill>
                  <a:srgbClr val="002060"/>
                </a:solidFill>
                <a:cs typeface="Times New Roman" pitchFamily="18" charset="0"/>
              </a:rPr>
              <a:t>status; and</a:t>
            </a:r>
            <a:endParaRPr lang="en-US" b="0" dirty="0">
              <a:solidFill>
                <a:srgbClr val="002060"/>
              </a:solidFill>
              <a:cs typeface="Times New Roman" pitchFamily="18" charset="0"/>
            </a:endParaRPr>
          </a:p>
          <a:p>
            <a:pPr marL="284163" indent="-284163">
              <a:spcBef>
                <a:spcPts val="1200"/>
              </a:spcBef>
              <a:buClr>
                <a:srgbClr val="002060"/>
              </a:buClr>
              <a:buFont typeface="Arial" pitchFamily="34" charset="0"/>
              <a:buChar char="•"/>
            </a:pPr>
            <a:r>
              <a:rPr lang="en-US" b="0" dirty="0">
                <a:solidFill>
                  <a:srgbClr val="002060"/>
                </a:solidFill>
                <a:cs typeface="Times New Roman" pitchFamily="18" charset="0"/>
              </a:rPr>
              <a:t>Your age.</a:t>
            </a:r>
          </a:p>
        </p:txBody>
      </p:sp>
      <p:sp>
        <p:nvSpPr>
          <p:cNvPr id="6" name="Rectangle 5"/>
          <p:cNvSpPr/>
          <p:nvPr/>
        </p:nvSpPr>
        <p:spPr>
          <a:xfrm>
            <a:off x="1164001" y="1249740"/>
            <a:ext cx="7522800" cy="1569660"/>
          </a:xfrm>
          <a:prstGeom prst="rect">
            <a:avLst/>
          </a:prstGeom>
        </p:spPr>
        <p:txBody>
          <a:bodyPr wrap="square">
            <a:spAutoFit/>
          </a:bodyPr>
          <a:lstStyle/>
          <a:p>
            <a:r>
              <a:rPr lang="en-US" sz="3200" b="0" dirty="0">
                <a:solidFill>
                  <a:srgbClr val="002060"/>
                </a:solidFill>
                <a:cs typeface="Times New Roman" pitchFamily="18" charset="0"/>
              </a:rPr>
              <a:t>With </a:t>
            </a:r>
            <a:r>
              <a:rPr lang="en-US" sz="3200" b="0" i="1" dirty="0">
                <a:solidFill>
                  <a:srgbClr val="D12229"/>
                </a:solidFill>
                <a:latin typeface="Georgia" pitchFamily="18" charset="0"/>
                <a:cs typeface="Times New Roman" pitchFamily="18" charset="0"/>
              </a:rPr>
              <a:t>my</a:t>
            </a:r>
            <a:r>
              <a:rPr lang="en-US" sz="3200" b="0" i="1" dirty="0">
                <a:solidFill>
                  <a:srgbClr val="002060"/>
                </a:solidFill>
                <a:latin typeface="Georgia" pitchFamily="18" charset="0"/>
                <a:cs typeface="Times New Roman" pitchFamily="18" charset="0"/>
              </a:rPr>
              <a:t> </a:t>
            </a:r>
            <a:r>
              <a:rPr lang="en-US" sz="3200" b="0" dirty="0">
                <a:solidFill>
                  <a:srgbClr val="0054A6"/>
                </a:solidFill>
                <a:latin typeface="Georgia" pitchFamily="18" charset="0"/>
                <a:cs typeface="Times New Roman" pitchFamily="18" charset="0"/>
              </a:rPr>
              <a:t>Social Security</a:t>
            </a:r>
            <a:r>
              <a:rPr lang="en-US" sz="3200" b="0" dirty="0">
                <a:solidFill>
                  <a:srgbClr val="6089CC"/>
                </a:solidFill>
                <a:cs typeface="Times New Roman" pitchFamily="18" charset="0"/>
              </a:rPr>
              <a:t> </a:t>
            </a:r>
            <a:r>
              <a:rPr lang="en-US" sz="3200" b="0" dirty="0">
                <a:solidFill>
                  <a:srgbClr val="002060"/>
                </a:solidFill>
                <a:cs typeface="Times New Roman" pitchFamily="18" charset="0"/>
              </a:rPr>
              <a:t>you can get your </a:t>
            </a:r>
            <a:r>
              <a:rPr lang="en-US" sz="3200" b="0" dirty="0" smtClean="0">
                <a:solidFill>
                  <a:srgbClr val="002060"/>
                </a:solidFill>
                <a:cs typeface="Times New Roman" pitchFamily="18" charset="0"/>
              </a:rPr>
              <a:t>benefit </a:t>
            </a:r>
            <a:r>
              <a:rPr lang="en-US" sz="3200" b="0" dirty="0">
                <a:solidFill>
                  <a:srgbClr val="002060"/>
                </a:solidFill>
                <a:cs typeface="Times New Roman" pitchFamily="18" charset="0"/>
              </a:rPr>
              <a:t>verification letter online and use it </a:t>
            </a:r>
            <a:r>
              <a:rPr lang="en-US" sz="3200" b="0" dirty="0" smtClean="0">
                <a:solidFill>
                  <a:srgbClr val="002060"/>
                </a:solidFill>
                <a:cs typeface="Times New Roman" pitchFamily="18" charset="0"/>
              </a:rPr>
              <a:t/>
            </a:r>
            <a:br>
              <a:rPr lang="en-US" sz="3200" b="0" dirty="0" smtClean="0">
                <a:solidFill>
                  <a:srgbClr val="002060"/>
                </a:solidFill>
                <a:cs typeface="Times New Roman" pitchFamily="18" charset="0"/>
              </a:rPr>
            </a:br>
            <a:r>
              <a:rPr lang="en-US" sz="3200" b="0" dirty="0" smtClean="0">
                <a:solidFill>
                  <a:srgbClr val="002060"/>
                </a:solidFill>
                <a:cs typeface="Times New Roman" pitchFamily="18" charset="0"/>
              </a:rPr>
              <a:t>as </a:t>
            </a:r>
            <a:r>
              <a:rPr lang="en-US" sz="3200" b="0" dirty="0">
                <a:solidFill>
                  <a:srgbClr val="002060"/>
                </a:solidFill>
                <a:cs typeface="Times New Roman" pitchFamily="18" charset="0"/>
              </a:rPr>
              <a:t>official proof of</a:t>
            </a:r>
            <a:r>
              <a:rPr lang="en-US" sz="2800" b="0" dirty="0">
                <a:solidFill>
                  <a:srgbClr val="002060"/>
                </a:solidFill>
                <a:cs typeface="Times New Roman" pitchFamily="18" charset="0"/>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819400"/>
            <a:ext cx="2516846" cy="3628452"/>
          </a:xfrm>
          <a:prstGeom prst="rect">
            <a:avLst/>
          </a:prstGeom>
        </p:spPr>
      </p:pic>
    </p:spTree>
    <p:extLst>
      <p:ext uri="{BB962C8B-B14F-4D97-AF65-F5344CB8AC3E}">
        <p14:creationId xmlns:p14="http://schemas.microsoft.com/office/powerpoint/2010/main" val="39701460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4714" y="2362200"/>
            <a:ext cx="3551277" cy="3505200"/>
          </a:xfrm>
          <a:prstGeom prst="rect">
            <a:avLst/>
          </a:prstGeom>
        </p:spPr>
      </p:pic>
      <p:sp>
        <p:nvSpPr>
          <p:cNvPr id="5122" name="Title 1"/>
          <p:cNvSpPr>
            <a:spLocks noGrp="1"/>
          </p:cNvSpPr>
          <p:nvPr>
            <p:ph type="title"/>
          </p:nvPr>
        </p:nvSpPr>
        <p:spPr>
          <a:xfrm>
            <a:off x="838200" y="0"/>
            <a:ext cx="8153400" cy="1143000"/>
          </a:xfrm>
        </p:spPr>
        <p:txBody>
          <a:bodyPr anchor="ctr"/>
          <a:lstStyle/>
          <a:p>
            <a:pPr eaLnBrk="1" hangingPunct="1"/>
            <a:r>
              <a:rPr lang="en-US" sz="3600" b="1" i="1" dirty="0">
                <a:solidFill>
                  <a:srgbClr val="D12229"/>
                </a:solidFill>
                <a:latin typeface="Georgia" pitchFamily="18" charset="0"/>
              </a:rPr>
              <a:t>my</a:t>
            </a:r>
            <a:r>
              <a:rPr lang="en-US" sz="3600" b="1" i="1" dirty="0">
                <a:solidFill>
                  <a:srgbClr val="002060"/>
                </a:solidFill>
                <a:latin typeface="Georgia" pitchFamily="18" charset="0"/>
              </a:rPr>
              <a:t> </a:t>
            </a:r>
            <a:r>
              <a:rPr lang="en-US" sz="3600" b="1" dirty="0">
                <a:solidFill>
                  <a:srgbClr val="0054A6"/>
                </a:solidFill>
                <a:latin typeface="Georgia" pitchFamily="18" charset="0"/>
              </a:rPr>
              <a:t>Social </a:t>
            </a:r>
            <a:r>
              <a:rPr lang="en-US" sz="3600" b="1" dirty="0" smtClean="0">
                <a:solidFill>
                  <a:srgbClr val="0054A6"/>
                </a:solidFill>
                <a:latin typeface="Georgia" pitchFamily="18" charset="0"/>
              </a:rPr>
              <a:t>Security</a:t>
            </a:r>
          </a:p>
        </p:txBody>
      </p:sp>
      <p:sp>
        <p:nvSpPr>
          <p:cNvPr id="5127" name="TextBox 11"/>
          <p:cNvSpPr txBox="1">
            <a:spLocks noChangeArrowheads="1"/>
          </p:cNvSpPr>
          <p:nvPr/>
        </p:nvSpPr>
        <p:spPr bwMode="auto">
          <a:xfrm>
            <a:off x="1485900" y="2819400"/>
            <a:ext cx="4648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ts val="1200"/>
              </a:spcBef>
              <a:buFont typeface="Arial" charset="0"/>
              <a:buNone/>
            </a:pPr>
            <a:r>
              <a:rPr lang="en-US" sz="2000" dirty="0" smtClean="0">
                <a:solidFill>
                  <a:srgbClr val="002060"/>
                </a:solidFill>
                <a:latin typeface="Times New Roman" pitchFamily="18" charset="0"/>
                <a:cs typeface="Times New Roman" pitchFamily="18" charset="0"/>
              </a:rPr>
              <a:t>Visit </a:t>
            </a:r>
            <a:r>
              <a:rPr lang="en-US" sz="2000" i="1" dirty="0" smtClean="0">
                <a:solidFill>
                  <a:srgbClr val="002060"/>
                </a:solidFill>
                <a:latin typeface="Times New Roman" pitchFamily="18" charset="0"/>
                <a:cs typeface="Times New Roman" pitchFamily="18" charset="0"/>
              </a:rPr>
              <a:t>socialsecurity.gov/</a:t>
            </a:r>
            <a:r>
              <a:rPr lang="en-US" sz="2000" i="1" dirty="0" err="1" smtClean="0">
                <a:solidFill>
                  <a:srgbClr val="002060"/>
                </a:solidFill>
                <a:latin typeface="Times New Roman" pitchFamily="18" charset="0"/>
                <a:cs typeface="Times New Roman" pitchFamily="18" charset="0"/>
              </a:rPr>
              <a:t>myaccount</a:t>
            </a:r>
            <a:endParaRPr lang="en-US" sz="2000" i="1" dirty="0">
              <a:solidFill>
                <a:srgbClr val="002060"/>
              </a:solidFill>
              <a:latin typeface="Times New Roman" pitchFamily="18" charset="0"/>
              <a:cs typeface="Times New Roman" pitchFamily="18" charset="0"/>
            </a:endParaRPr>
          </a:p>
        </p:txBody>
      </p:sp>
      <p:sp>
        <p:nvSpPr>
          <p:cNvPr id="16" name="Rectangle 15"/>
          <p:cNvSpPr/>
          <p:nvPr/>
        </p:nvSpPr>
        <p:spPr>
          <a:xfrm>
            <a:off x="685800" y="1143000"/>
            <a:ext cx="8458200" cy="584775"/>
          </a:xfrm>
          <a:prstGeom prst="rect">
            <a:avLst/>
          </a:prstGeom>
        </p:spPr>
        <p:txBody>
          <a:bodyPr wrap="square">
            <a:spAutoFit/>
          </a:bodyPr>
          <a:lstStyle/>
          <a:p>
            <a:pPr algn="ctr"/>
            <a:r>
              <a:rPr lang="en-US" sz="3200" b="0" dirty="0">
                <a:solidFill>
                  <a:srgbClr val="002060"/>
                </a:solidFill>
                <a:cs typeface="Times New Roman" pitchFamily="18" charset="0"/>
              </a:rPr>
              <a:t>Getting Started</a:t>
            </a:r>
            <a:endParaRPr lang="en-US" sz="3200" b="0" dirty="0"/>
          </a:p>
        </p:txBody>
      </p:sp>
      <p:sp>
        <p:nvSpPr>
          <p:cNvPr id="17" name="Rectangle 5"/>
          <p:cNvSpPr>
            <a:spLocks noChangeArrowheads="1"/>
          </p:cNvSpPr>
          <p:nvPr/>
        </p:nvSpPr>
        <p:spPr bwMode="auto">
          <a:xfrm>
            <a:off x="774473" y="1676400"/>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0" dirty="0">
                <a:solidFill>
                  <a:srgbClr val="002060"/>
                </a:solidFill>
                <a:cs typeface="Times New Roman" pitchFamily="18" charset="0"/>
              </a:rPr>
              <a:t>How to </a:t>
            </a:r>
            <a:r>
              <a:rPr lang="en-US" sz="3200" b="0" dirty="0" smtClean="0">
                <a:solidFill>
                  <a:srgbClr val="002060"/>
                </a:solidFill>
                <a:cs typeface="Times New Roman" pitchFamily="18" charset="0"/>
              </a:rPr>
              <a:t>open a </a:t>
            </a:r>
            <a:r>
              <a:rPr lang="en-US" sz="3200" b="0" i="1" dirty="0">
                <a:solidFill>
                  <a:srgbClr val="D12229"/>
                </a:solidFill>
                <a:latin typeface="Georgia" pitchFamily="18" charset="0"/>
                <a:cs typeface="Times New Roman" pitchFamily="18" charset="0"/>
              </a:rPr>
              <a:t>my</a:t>
            </a:r>
            <a:r>
              <a:rPr lang="en-US" sz="3200" b="0" i="1" dirty="0">
                <a:solidFill>
                  <a:srgbClr val="002060"/>
                </a:solidFill>
                <a:latin typeface="Georgia" pitchFamily="18" charset="0"/>
                <a:cs typeface="Times New Roman" pitchFamily="18" charset="0"/>
              </a:rPr>
              <a:t> </a:t>
            </a:r>
            <a:r>
              <a:rPr lang="en-US" sz="3200" b="0" dirty="0">
                <a:solidFill>
                  <a:srgbClr val="0054A6"/>
                </a:solidFill>
                <a:latin typeface="Georgia" pitchFamily="18" charset="0"/>
                <a:cs typeface="Times New Roman" pitchFamily="18" charset="0"/>
              </a:rPr>
              <a:t>Social Security</a:t>
            </a:r>
            <a:r>
              <a:rPr lang="en-US" sz="3200" b="0" dirty="0">
                <a:solidFill>
                  <a:srgbClr val="6089CC"/>
                </a:solidFill>
                <a:cs typeface="Times New Roman" pitchFamily="18" charset="0"/>
              </a:rPr>
              <a:t> </a:t>
            </a:r>
            <a:r>
              <a:rPr lang="en-US" sz="3200" b="0" dirty="0">
                <a:solidFill>
                  <a:srgbClr val="002060"/>
                </a:solidFill>
                <a:cs typeface="Times New Roman" pitchFamily="18" charset="0"/>
              </a:rPr>
              <a:t>account</a:t>
            </a:r>
            <a:endParaRPr lang="en-US" sz="3200" b="0" dirty="0"/>
          </a:p>
        </p:txBody>
      </p:sp>
      <p:sp>
        <p:nvSpPr>
          <p:cNvPr id="2" name="Oval 1"/>
          <p:cNvSpPr/>
          <p:nvPr/>
        </p:nvSpPr>
        <p:spPr bwMode="auto">
          <a:xfrm>
            <a:off x="838200" y="3987228"/>
            <a:ext cx="535120" cy="535120"/>
          </a:xfrm>
          <a:prstGeom prst="ellipse">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p>
        </p:txBody>
      </p:sp>
      <p:sp>
        <p:nvSpPr>
          <p:cNvPr id="9" name="TextBox 11"/>
          <p:cNvSpPr txBox="1">
            <a:spLocks noChangeArrowheads="1"/>
          </p:cNvSpPr>
          <p:nvPr/>
        </p:nvSpPr>
        <p:spPr bwMode="auto">
          <a:xfrm>
            <a:off x="838200" y="3962400"/>
            <a:ext cx="5351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dirty="0" smtClean="0">
                <a:solidFill>
                  <a:srgbClr val="FFFFFF"/>
                </a:solidFill>
                <a:latin typeface="Times New Roman" pitchFamily="18" charset="0"/>
                <a:cs typeface="Times New Roman" pitchFamily="18" charset="0"/>
              </a:rPr>
              <a:t>2</a:t>
            </a:r>
          </a:p>
        </p:txBody>
      </p:sp>
      <p:sp>
        <p:nvSpPr>
          <p:cNvPr id="19" name="Oval 18"/>
          <p:cNvSpPr/>
          <p:nvPr/>
        </p:nvSpPr>
        <p:spPr bwMode="auto">
          <a:xfrm>
            <a:off x="838200" y="2768028"/>
            <a:ext cx="535120" cy="535120"/>
          </a:xfrm>
          <a:prstGeom prst="ellipse">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p>
        </p:txBody>
      </p:sp>
      <p:sp>
        <p:nvSpPr>
          <p:cNvPr id="20" name="TextBox 11"/>
          <p:cNvSpPr txBox="1">
            <a:spLocks noChangeArrowheads="1"/>
          </p:cNvSpPr>
          <p:nvPr/>
        </p:nvSpPr>
        <p:spPr bwMode="auto">
          <a:xfrm>
            <a:off x="838200" y="2743200"/>
            <a:ext cx="5351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dirty="0" smtClean="0">
                <a:solidFill>
                  <a:srgbClr val="FFFFFF"/>
                </a:solidFill>
                <a:latin typeface="Times New Roman" pitchFamily="18" charset="0"/>
                <a:cs typeface="Times New Roman" pitchFamily="18" charset="0"/>
              </a:rPr>
              <a:t>1</a:t>
            </a:r>
          </a:p>
        </p:txBody>
      </p:sp>
      <p:sp>
        <p:nvSpPr>
          <p:cNvPr id="22" name="Oval 21"/>
          <p:cNvSpPr/>
          <p:nvPr/>
        </p:nvSpPr>
        <p:spPr>
          <a:xfrm>
            <a:off x="5715000" y="4601432"/>
            <a:ext cx="685800" cy="1683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3" name="TextBox 11"/>
          <p:cNvSpPr txBox="1">
            <a:spLocks noChangeArrowheads="1"/>
          </p:cNvSpPr>
          <p:nvPr/>
        </p:nvSpPr>
        <p:spPr bwMode="auto">
          <a:xfrm>
            <a:off x="1485900" y="3977703"/>
            <a:ext cx="518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ts val="1200"/>
              </a:spcBef>
              <a:buFont typeface="Arial" charset="0"/>
              <a:buNone/>
            </a:pPr>
            <a:r>
              <a:rPr lang="en-US" sz="2000" dirty="0" smtClean="0">
                <a:solidFill>
                  <a:srgbClr val="002060"/>
                </a:solidFill>
                <a:latin typeface="Times New Roman" pitchFamily="18" charset="0"/>
                <a:cs typeface="Times New Roman" pitchFamily="18" charset="0"/>
              </a:rPr>
              <a:t>Select: </a:t>
            </a:r>
            <a:r>
              <a:rPr lang="en-US" sz="2000" b="0" dirty="0" smtClean="0">
                <a:solidFill>
                  <a:srgbClr val="002060"/>
                </a:solidFill>
                <a:latin typeface="Times New Roman" pitchFamily="18" charset="0"/>
                <a:cs typeface="Times New Roman" pitchFamily="18" charset="0"/>
              </a:rPr>
              <a:t>Create an</a:t>
            </a:r>
            <a:r>
              <a:rPr lang="en-US" sz="2000" b="0" dirty="0" smtClean="0">
                <a:solidFill>
                  <a:srgbClr val="0054A6"/>
                </a:solidFill>
                <a:latin typeface="Georgia" pitchFamily="18" charset="0"/>
                <a:cs typeface="Times New Roman" pitchFamily="18" charset="0"/>
              </a:rPr>
              <a:t> </a:t>
            </a:r>
            <a:r>
              <a:rPr lang="en-US" sz="2000" b="0" dirty="0" smtClean="0">
                <a:solidFill>
                  <a:srgbClr val="002060"/>
                </a:solidFill>
                <a:latin typeface="Times New Roman" pitchFamily="18" charset="0"/>
                <a:cs typeface="Times New Roman" pitchFamily="18" charset="0"/>
              </a:rPr>
              <a:t>Account</a:t>
            </a:r>
            <a:r>
              <a:rPr lang="en-US" sz="2000" b="0" dirty="0" smtClean="0">
                <a:solidFill>
                  <a:srgbClr val="0054A6"/>
                </a:solidFill>
                <a:latin typeface="Times New Roman" pitchFamily="18" charset="0"/>
                <a:cs typeface="Times New Roman" pitchFamily="18" charset="0"/>
              </a:rPr>
              <a:t> </a:t>
            </a:r>
            <a:endParaRPr lang="en-US" sz="2000" b="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3348723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38200" y="0"/>
            <a:ext cx="8153400" cy="1143000"/>
          </a:xfrm>
        </p:spPr>
        <p:txBody>
          <a:bodyPr anchor="ctr"/>
          <a:lstStyle/>
          <a:p>
            <a:pPr eaLnBrk="1" hangingPunct="1"/>
            <a:r>
              <a:rPr lang="en-US" sz="3600" b="1" i="1" dirty="0">
                <a:solidFill>
                  <a:srgbClr val="D12229"/>
                </a:solidFill>
                <a:latin typeface="Georgia" pitchFamily="18" charset="0"/>
              </a:rPr>
              <a:t>my</a:t>
            </a:r>
            <a:r>
              <a:rPr lang="en-US" sz="3600" b="1" i="1" dirty="0">
                <a:solidFill>
                  <a:srgbClr val="002060"/>
                </a:solidFill>
                <a:latin typeface="Georgia" pitchFamily="18" charset="0"/>
              </a:rPr>
              <a:t> </a:t>
            </a:r>
            <a:r>
              <a:rPr lang="en-US" sz="3600" b="1" dirty="0">
                <a:solidFill>
                  <a:srgbClr val="0054A6"/>
                </a:solidFill>
                <a:latin typeface="Georgia" pitchFamily="18" charset="0"/>
              </a:rPr>
              <a:t>Social </a:t>
            </a:r>
            <a:r>
              <a:rPr lang="en-US" sz="3600" b="1" dirty="0" smtClean="0">
                <a:solidFill>
                  <a:srgbClr val="0054A6"/>
                </a:solidFill>
                <a:latin typeface="Georgia" pitchFamily="18" charset="0"/>
              </a:rPr>
              <a:t>Security</a:t>
            </a:r>
          </a:p>
        </p:txBody>
      </p:sp>
      <p:sp>
        <p:nvSpPr>
          <p:cNvPr id="5127" name="TextBox 11"/>
          <p:cNvSpPr txBox="1">
            <a:spLocks noChangeArrowheads="1"/>
          </p:cNvSpPr>
          <p:nvPr/>
        </p:nvSpPr>
        <p:spPr bwMode="auto">
          <a:xfrm>
            <a:off x="1676400" y="2806074"/>
            <a:ext cx="3200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ts val="1200"/>
              </a:spcBef>
              <a:buFont typeface="Arial" charset="0"/>
              <a:buNone/>
            </a:pPr>
            <a:r>
              <a:rPr lang="en-US" sz="2000" dirty="0">
                <a:solidFill>
                  <a:srgbClr val="002060"/>
                </a:solidFill>
                <a:latin typeface="Times New Roman" pitchFamily="18" charset="0"/>
                <a:cs typeface="Times New Roman" pitchFamily="18" charset="0"/>
              </a:rPr>
              <a:t>Provide some personal </a:t>
            </a:r>
            <a:r>
              <a:rPr lang="en-US" sz="2000" dirty="0" smtClean="0">
                <a:solidFill>
                  <a:srgbClr val="002060"/>
                </a:solidFill>
                <a:latin typeface="Times New Roman" pitchFamily="18" charset="0"/>
                <a:cs typeface="Times New Roman" pitchFamily="18" charset="0"/>
              </a:rPr>
              <a:t>information </a:t>
            </a:r>
            <a:r>
              <a:rPr lang="en-US" sz="2000" dirty="0">
                <a:solidFill>
                  <a:srgbClr val="002060"/>
                </a:solidFill>
                <a:latin typeface="Times New Roman" pitchFamily="18" charset="0"/>
                <a:cs typeface="Times New Roman" pitchFamily="18" charset="0"/>
              </a:rPr>
              <a:t>to </a:t>
            </a:r>
            <a:r>
              <a:rPr lang="en-US" sz="2000" dirty="0" smtClean="0">
                <a:solidFill>
                  <a:srgbClr val="002060"/>
                </a:solidFill>
                <a:latin typeface="Times New Roman" pitchFamily="18" charset="0"/>
                <a:cs typeface="Times New Roman" pitchFamily="18" charset="0"/>
              </a:rPr>
              <a:t>verify </a:t>
            </a:r>
            <a:br>
              <a:rPr lang="en-US" sz="2000" dirty="0" smtClean="0">
                <a:solidFill>
                  <a:srgbClr val="002060"/>
                </a:solidFill>
                <a:latin typeface="Times New Roman" pitchFamily="18" charset="0"/>
                <a:cs typeface="Times New Roman" pitchFamily="18" charset="0"/>
              </a:rPr>
            </a:br>
            <a:r>
              <a:rPr lang="en-US" sz="2000" dirty="0" smtClean="0">
                <a:solidFill>
                  <a:srgbClr val="002060"/>
                </a:solidFill>
                <a:latin typeface="Times New Roman" pitchFamily="18" charset="0"/>
                <a:cs typeface="Times New Roman" pitchFamily="18" charset="0"/>
              </a:rPr>
              <a:t>your </a:t>
            </a:r>
            <a:r>
              <a:rPr lang="en-US" sz="2000" dirty="0">
                <a:solidFill>
                  <a:srgbClr val="002060"/>
                </a:solidFill>
                <a:latin typeface="Times New Roman" pitchFamily="18" charset="0"/>
                <a:cs typeface="Times New Roman" pitchFamily="18" charset="0"/>
              </a:rPr>
              <a:t>identity.</a:t>
            </a:r>
          </a:p>
        </p:txBody>
      </p:sp>
      <p:sp>
        <p:nvSpPr>
          <p:cNvPr id="10" name="TextBox 11"/>
          <p:cNvSpPr txBox="1">
            <a:spLocks noChangeArrowheads="1"/>
          </p:cNvSpPr>
          <p:nvPr/>
        </p:nvSpPr>
        <p:spPr bwMode="auto">
          <a:xfrm>
            <a:off x="1676400" y="4811917"/>
            <a:ext cx="3200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ts val="1200"/>
              </a:spcBef>
              <a:buFont typeface="Arial" charset="0"/>
              <a:buNone/>
            </a:pPr>
            <a:r>
              <a:rPr lang="en-US" sz="2000" dirty="0">
                <a:solidFill>
                  <a:srgbClr val="002060"/>
                </a:solidFill>
                <a:latin typeface="Times New Roman" pitchFamily="18" charset="0"/>
                <a:cs typeface="Times New Roman" pitchFamily="18" charset="0"/>
              </a:rPr>
              <a:t>Choose a username and password </a:t>
            </a:r>
            <a:r>
              <a:rPr lang="en-US" sz="2000" dirty="0" smtClean="0">
                <a:solidFill>
                  <a:srgbClr val="002060"/>
                </a:solidFill>
                <a:latin typeface="Times New Roman" pitchFamily="18" charset="0"/>
                <a:cs typeface="Times New Roman" pitchFamily="18" charset="0"/>
              </a:rPr>
              <a:t>to </a:t>
            </a:r>
            <a:r>
              <a:rPr lang="en-US" sz="2000" dirty="0">
                <a:solidFill>
                  <a:srgbClr val="002060"/>
                </a:solidFill>
                <a:latin typeface="Times New Roman" pitchFamily="18" charset="0"/>
                <a:cs typeface="Times New Roman" pitchFamily="18" charset="0"/>
              </a:rPr>
              <a:t>create </a:t>
            </a:r>
            <a:r>
              <a:rPr lang="en-US" sz="2000" dirty="0" smtClean="0">
                <a:solidFill>
                  <a:srgbClr val="002060"/>
                </a:solidFill>
                <a:latin typeface="Times New Roman" pitchFamily="18" charset="0"/>
                <a:cs typeface="Times New Roman" pitchFamily="18" charset="0"/>
              </a:rPr>
              <a:t/>
            </a:r>
            <a:br>
              <a:rPr lang="en-US" sz="2000" dirty="0" smtClean="0">
                <a:solidFill>
                  <a:srgbClr val="002060"/>
                </a:solidFill>
                <a:latin typeface="Times New Roman" pitchFamily="18" charset="0"/>
                <a:cs typeface="Times New Roman" pitchFamily="18" charset="0"/>
              </a:rPr>
            </a:br>
            <a:r>
              <a:rPr lang="en-US" sz="2000" dirty="0" smtClean="0">
                <a:solidFill>
                  <a:srgbClr val="002060"/>
                </a:solidFill>
                <a:latin typeface="Times New Roman" pitchFamily="18" charset="0"/>
                <a:cs typeface="Times New Roman" pitchFamily="18" charset="0"/>
              </a:rPr>
              <a:t>your account</a:t>
            </a:r>
            <a:r>
              <a:rPr lang="en-US" sz="2000" dirty="0">
                <a:solidFill>
                  <a:srgbClr val="002060"/>
                </a:solidFill>
                <a:latin typeface="Times New Roman" pitchFamily="18" charset="0"/>
                <a:cs typeface="Times New Roman" pitchFamily="18" charset="0"/>
              </a:rPr>
              <a:t>.</a:t>
            </a:r>
          </a:p>
        </p:txBody>
      </p:sp>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53000" y="2362200"/>
            <a:ext cx="3581400" cy="1903412"/>
          </a:xfrm>
          <a:prstGeom prst="rect">
            <a:avLst/>
          </a:prstGeom>
          <a:ln w="38100">
            <a:solidFill>
              <a:schemeClr val="bg1">
                <a:lumMod val="85000"/>
              </a:schemeClr>
            </a:solidFill>
          </a:ln>
          <a:effectLst>
            <a:outerShdw blurRad="50800" dist="38100" dir="2700000" algn="tl" rotWithShape="0">
              <a:prstClr val="black">
                <a:alpha val="40000"/>
              </a:prstClr>
            </a:outerShdw>
          </a:effectLst>
        </p:spPr>
      </p:pic>
      <p:sp>
        <p:nvSpPr>
          <p:cNvPr id="16" name="Rectangle 15"/>
          <p:cNvSpPr/>
          <p:nvPr/>
        </p:nvSpPr>
        <p:spPr>
          <a:xfrm>
            <a:off x="685800" y="1143000"/>
            <a:ext cx="8458200" cy="584775"/>
          </a:xfrm>
          <a:prstGeom prst="rect">
            <a:avLst/>
          </a:prstGeom>
        </p:spPr>
        <p:txBody>
          <a:bodyPr wrap="square">
            <a:spAutoFit/>
          </a:bodyPr>
          <a:lstStyle/>
          <a:p>
            <a:pPr algn="ctr"/>
            <a:r>
              <a:rPr lang="en-US" sz="3200" b="0" dirty="0">
                <a:solidFill>
                  <a:srgbClr val="002060"/>
                </a:solidFill>
                <a:cs typeface="Times New Roman" pitchFamily="18" charset="0"/>
              </a:rPr>
              <a:t>Getting Started</a:t>
            </a:r>
            <a:endParaRPr lang="en-US" sz="3200" b="0" dirty="0"/>
          </a:p>
        </p:txBody>
      </p:sp>
      <p:sp>
        <p:nvSpPr>
          <p:cNvPr id="17" name="Rectangle 5"/>
          <p:cNvSpPr>
            <a:spLocks noChangeArrowheads="1"/>
          </p:cNvSpPr>
          <p:nvPr/>
        </p:nvSpPr>
        <p:spPr bwMode="auto">
          <a:xfrm>
            <a:off x="774473" y="1676400"/>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0" dirty="0">
                <a:solidFill>
                  <a:srgbClr val="002060"/>
                </a:solidFill>
                <a:cs typeface="Times New Roman" pitchFamily="18" charset="0"/>
              </a:rPr>
              <a:t>How to </a:t>
            </a:r>
            <a:r>
              <a:rPr lang="en-US" sz="3200" b="0" dirty="0" smtClean="0">
                <a:solidFill>
                  <a:srgbClr val="002060"/>
                </a:solidFill>
                <a:cs typeface="Times New Roman" pitchFamily="18" charset="0"/>
              </a:rPr>
              <a:t>open a </a:t>
            </a:r>
            <a:r>
              <a:rPr lang="en-US" sz="3200" b="0" i="1" dirty="0">
                <a:solidFill>
                  <a:srgbClr val="D12229"/>
                </a:solidFill>
                <a:latin typeface="Georgia" pitchFamily="18" charset="0"/>
                <a:cs typeface="Times New Roman" pitchFamily="18" charset="0"/>
              </a:rPr>
              <a:t>my</a:t>
            </a:r>
            <a:r>
              <a:rPr lang="en-US" sz="3200" b="0" i="1" dirty="0">
                <a:solidFill>
                  <a:srgbClr val="002060"/>
                </a:solidFill>
                <a:latin typeface="Georgia" pitchFamily="18" charset="0"/>
                <a:cs typeface="Times New Roman" pitchFamily="18" charset="0"/>
              </a:rPr>
              <a:t> </a:t>
            </a:r>
            <a:r>
              <a:rPr lang="en-US" sz="3200" b="0" dirty="0">
                <a:solidFill>
                  <a:srgbClr val="0054A6"/>
                </a:solidFill>
                <a:latin typeface="Georgia" pitchFamily="18" charset="0"/>
                <a:cs typeface="Times New Roman" pitchFamily="18" charset="0"/>
              </a:rPr>
              <a:t>Social Security</a:t>
            </a:r>
            <a:r>
              <a:rPr lang="en-US" sz="3200" b="0" dirty="0">
                <a:solidFill>
                  <a:srgbClr val="6089CC"/>
                </a:solidFill>
                <a:cs typeface="Times New Roman" pitchFamily="18" charset="0"/>
              </a:rPr>
              <a:t> </a:t>
            </a:r>
            <a:r>
              <a:rPr lang="en-US" sz="3200" b="0" dirty="0">
                <a:solidFill>
                  <a:srgbClr val="002060"/>
                </a:solidFill>
                <a:cs typeface="Times New Roman" pitchFamily="18" charset="0"/>
              </a:rPr>
              <a:t>account</a:t>
            </a:r>
            <a:endParaRPr lang="en-US" sz="3200" b="0" dirty="0"/>
          </a:p>
        </p:txBody>
      </p:sp>
      <p:pic>
        <p:nvPicPr>
          <p:cNvPr id="18" name="Picture 1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53000" y="4495799"/>
            <a:ext cx="3581400" cy="1647901"/>
          </a:xfrm>
          <a:prstGeom prst="rect">
            <a:avLst/>
          </a:prstGeom>
          <a:ln w="38100">
            <a:solidFill>
              <a:schemeClr val="bg1">
                <a:lumMod val="85000"/>
              </a:schemeClr>
            </a:solidFill>
          </a:ln>
          <a:effectLst>
            <a:outerShdw blurRad="50800" dist="38100" dir="2700000" algn="tl" rotWithShape="0">
              <a:prstClr val="black">
                <a:alpha val="40000"/>
              </a:prstClr>
            </a:outerShdw>
          </a:effectLst>
        </p:spPr>
      </p:pic>
      <p:sp>
        <p:nvSpPr>
          <p:cNvPr id="2" name="Oval 1"/>
          <p:cNvSpPr/>
          <p:nvPr/>
        </p:nvSpPr>
        <p:spPr bwMode="auto">
          <a:xfrm>
            <a:off x="838200" y="5052188"/>
            <a:ext cx="535120" cy="535120"/>
          </a:xfrm>
          <a:prstGeom prst="ellipse">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p>
        </p:txBody>
      </p:sp>
      <p:sp>
        <p:nvSpPr>
          <p:cNvPr id="9" name="TextBox 11"/>
          <p:cNvSpPr txBox="1">
            <a:spLocks noChangeArrowheads="1"/>
          </p:cNvSpPr>
          <p:nvPr/>
        </p:nvSpPr>
        <p:spPr bwMode="auto">
          <a:xfrm>
            <a:off x="838200" y="5027360"/>
            <a:ext cx="5351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dirty="0" smtClean="0">
                <a:solidFill>
                  <a:srgbClr val="FFFFFF"/>
                </a:solidFill>
                <a:latin typeface="Times New Roman" pitchFamily="18" charset="0"/>
                <a:cs typeface="Times New Roman" pitchFamily="18" charset="0"/>
              </a:rPr>
              <a:t>4</a:t>
            </a:r>
          </a:p>
        </p:txBody>
      </p:sp>
      <p:sp>
        <p:nvSpPr>
          <p:cNvPr id="19" name="Oval 18"/>
          <p:cNvSpPr/>
          <p:nvPr/>
        </p:nvSpPr>
        <p:spPr bwMode="auto">
          <a:xfrm>
            <a:off x="838200" y="3046345"/>
            <a:ext cx="535120" cy="535120"/>
          </a:xfrm>
          <a:prstGeom prst="ellipse">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p>
        </p:txBody>
      </p:sp>
      <p:sp>
        <p:nvSpPr>
          <p:cNvPr id="20" name="TextBox 11"/>
          <p:cNvSpPr txBox="1">
            <a:spLocks noChangeArrowheads="1"/>
          </p:cNvSpPr>
          <p:nvPr/>
        </p:nvSpPr>
        <p:spPr bwMode="auto">
          <a:xfrm>
            <a:off x="838200" y="3021517"/>
            <a:ext cx="5351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dirty="0" smtClean="0">
                <a:solidFill>
                  <a:srgbClr val="FFFFFF"/>
                </a:solidFill>
                <a:latin typeface="Times New Roman" pitchFamily="18" charset="0"/>
                <a:cs typeface="Times New Roman" pitchFamily="18" charset="0"/>
              </a:rPr>
              <a:t>3</a:t>
            </a:r>
          </a:p>
        </p:txBody>
      </p:sp>
    </p:spTree>
    <p:extLst>
      <p:ext uri="{BB962C8B-B14F-4D97-AF65-F5344CB8AC3E}">
        <p14:creationId xmlns:p14="http://schemas.microsoft.com/office/powerpoint/2010/main" val="23175331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38200" y="0"/>
            <a:ext cx="8153400" cy="1143000"/>
          </a:xfrm>
        </p:spPr>
        <p:txBody>
          <a:bodyPr anchor="ctr">
            <a:normAutofit fontScale="90000"/>
          </a:bodyPr>
          <a:lstStyle/>
          <a:p>
            <a:pPr eaLnBrk="1" hangingPunct="1"/>
            <a:r>
              <a:rPr lang="en-US" sz="3600" b="1" i="1" dirty="0">
                <a:solidFill>
                  <a:srgbClr val="D12229"/>
                </a:solidFill>
                <a:latin typeface="Georgia" pitchFamily="18" charset="0"/>
              </a:rPr>
              <a:t>my</a:t>
            </a:r>
            <a:r>
              <a:rPr lang="en-US" sz="3600" b="1" i="1" dirty="0">
                <a:solidFill>
                  <a:srgbClr val="002060"/>
                </a:solidFill>
                <a:latin typeface="Georgia" pitchFamily="18" charset="0"/>
              </a:rPr>
              <a:t> </a:t>
            </a:r>
            <a:r>
              <a:rPr lang="en-US" sz="3600" b="1" dirty="0">
                <a:solidFill>
                  <a:srgbClr val="0054A6"/>
                </a:solidFill>
                <a:latin typeface="Georgia" pitchFamily="18" charset="0"/>
              </a:rPr>
              <a:t>Social </a:t>
            </a:r>
            <a:r>
              <a:rPr lang="en-US" sz="3600" b="1" dirty="0" smtClean="0">
                <a:solidFill>
                  <a:srgbClr val="0054A6"/>
                </a:solidFill>
                <a:latin typeface="Georgia" pitchFamily="18" charset="0"/>
              </a:rPr>
              <a:t>Security</a:t>
            </a:r>
            <a:r>
              <a:rPr lang="en-US" sz="3600" b="1" dirty="0" smtClean="0">
                <a:solidFill>
                  <a:srgbClr val="6089CC"/>
                </a:solidFill>
              </a:rPr>
              <a:t> </a:t>
            </a:r>
            <a:br>
              <a:rPr lang="en-US" sz="3600" b="1" dirty="0" smtClean="0">
                <a:solidFill>
                  <a:srgbClr val="6089CC"/>
                </a:solidFill>
              </a:rPr>
            </a:br>
            <a:r>
              <a:rPr lang="en-US" sz="3600" b="1" dirty="0" smtClean="0">
                <a:solidFill>
                  <a:srgbClr val="002060"/>
                </a:solidFill>
              </a:rPr>
              <a:t>You May Choose to Add Extra Security</a:t>
            </a:r>
          </a:p>
        </p:txBody>
      </p:sp>
      <p:sp>
        <p:nvSpPr>
          <p:cNvPr id="7171" name="Content Placeholder 2"/>
          <p:cNvSpPr>
            <a:spLocks noGrp="1"/>
          </p:cNvSpPr>
          <p:nvPr>
            <p:ph idx="1"/>
          </p:nvPr>
        </p:nvSpPr>
        <p:spPr>
          <a:xfrm>
            <a:off x="838200" y="1255712"/>
            <a:ext cx="8153400" cy="2020888"/>
          </a:xfrm>
        </p:spPr>
        <p:txBody>
          <a:bodyPr/>
          <a:lstStyle/>
          <a:p>
            <a:pPr marL="0" indent="0" eaLnBrk="1" hangingPunct="1">
              <a:buFont typeface="Arial" charset="0"/>
              <a:buNone/>
            </a:pPr>
            <a:r>
              <a:rPr lang="en-US" sz="2300" dirty="0" smtClean="0">
                <a:solidFill>
                  <a:srgbClr val="002060"/>
                </a:solidFill>
                <a:latin typeface="Times New Roman" pitchFamily="18" charset="0"/>
                <a:cs typeface="Times New Roman" pitchFamily="18" charset="0"/>
              </a:rPr>
              <a:t>You will need to enter a unique code we will send to your </a:t>
            </a:r>
            <a:br>
              <a:rPr lang="en-US" sz="2300" dirty="0" smtClean="0">
                <a:solidFill>
                  <a:srgbClr val="002060"/>
                </a:solidFill>
                <a:latin typeface="Times New Roman" pitchFamily="18" charset="0"/>
                <a:cs typeface="Times New Roman" pitchFamily="18" charset="0"/>
              </a:rPr>
            </a:br>
            <a:r>
              <a:rPr lang="en-US" sz="2300" dirty="0" smtClean="0">
                <a:solidFill>
                  <a:srgbClr val="002060"/>
                </a:solidFill>
                <a:latin typeface="Times New Roman" pitchFamily="18" charset="0"/>
                <a:cs typeface="Times New Roman" pitchFamily="18" charset="0"/>
              </a:rPr>
              <a:t>text-enabled cell phone each time you want to sign in, in addition to your username and password. Your text message rates still apply.</a:t>
            </a:r>
          </a:p>
        </p:txBody>
      </p:sp>
      <p:sp>
        <p:nvSpPr>
          <p:cNvPr id="5" name="Content Placeholder 2"/>
          <p:cNvSpPr txBox="1">
            <a:spLocks/>
          </p:cNvSpPr>
          <p:nvPr/>
        </p:nvSpPr>
        <p:spPr>
          <a:xfrm>
            <a:off x="838200" y="2743200"/>
            <a:ext cx="7843838" cy="3505200"/>
          </a:xfrm>
          <a:prstGeom prst="rect">
            <a:avLst/>
          </a:prstGeom>
        </p:spPr>
        <p:txBody>
          <a:bodyPr/>
          <a:lstStyle>
            <a:lvl1pPr marL="342900" indent="-342900" algn="l" rtl="0" eaLnBrk="0" fontAlgn="base" hangingPunct="0">
              <a:spcBef>
                <a:spcPct val="20000"/>
              </a:spcBef>
              <a:spcAft>
                <a:spcPct val="0"/>
              </a:spcAft>
              <a:buChar char="•"/>
              <a:defRPr sz="3200">
                <a:solidFill>
                  <a:srgbClr val="000066"/>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800">
                <a:solidFill>
                  <a:srgbClr val="000066"/>
                </a:solidFill>
                <a:latin typeface="Times New Roman" pitchFamily="18" charset="0"/>
                <a:cs typeface="Times New Roman" pitchFamily="18" charset="0"/>
              </a:defRPr>
            </a:lvl2pPr>
            <a:lvl3pPr marL="1143000" indent="-228600" algn="l" rtl="0" eaLnBrk="0" fontAlgn="base" hangingPunct="0">
              <a:spcBef>
                <a:spcPct val="20000"/>
              </a:spcBef>
              <a:spcAft>
                <a:spcPct val="0"/>
              </a:spcAft>
              <a:buChar char="•"/>
              <a:defRPr sz="2400">
                <a:solidFill>
                  <a:srgbClr val="000066"/>
                </a:solidFill>
                <a:latin typeface="Times New Roman" pitchFamily="18" charset="0"/>
                <a:cs typeface="Times New Roman" pitchFamily="18" charset="0"/>
              </a:defRPr>
            </a:lvl3pPr>
            <a:lvl4pPr marL="1600200" indent="-228600" algn="l" rtl="0" eaLnBrk="0" fontAlgn="base" hangingPunct="0">
              <a:spcBef>
                <a:spcPct val="20000"/>
              </a:spcBef>
              <a:spcAft>
                <a:spcPct val="0"/>
              </a:spcAft>
              <a:buChar char="–"/>
              <a:defRPr sz="2000">
                <a:solidFill>
                  <a:srgbClr val="000066"/>
                </a:solidFill>
                <a:latin typeface="Times New Roman" pitchFamily="18" charset="0"/>
                <a:cs typeface="Times New Roman" pitchFamily="18" charset="0"/>
              </a:defRPr>
            </a:lvl4pPr>
            <a:lvl5pPr marL="2057400" indent="-228600" algn="l" rtl="0" eaLnBrk="0" fontAlgn="base" hangingPunct="0">
              <a:spcBef>
                <a:spcPct val="20000"/>
              </a:spcBef>
              <a:spcAft>
                <a:spcPct val="0"/>
              </a:spcAft>
              <a:buChar char="»"/>
              <a:defRPr sz="2000">
                <a:solidFill>
                  <a:srgbClr val="000066"/>
                </a:solidFill>
                <a:latin typeface="Times New Roman" pitchFamily="18"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300" b="0" dirty="0">
                <a:solidFill>
                  <a:srgbClr val="002060"/>
                </a:solidFill>
              </a:rPr>
              <a:t>To add this feature, you will first have to provide us with one of the following to verify your identity:</a:t>
            </a:r>
          </a:p>
          <a:p>
            <a:pPr>
              <a:spcBef>
                <a:spcPts val="1200"/>
              </a:spcBef>
              <a:buClr>
                <a:srgbClr val="002060"/>
              </a:buClr>
              <a:buFont typeface="Arial" pitchFamily="34" charset="0"/>
              <a:buChar char="•"/>
              <a:defRPr/>
            </a:pPr>
            <a:r>
              <a:rPr lang="en-US" sz="2300" b="0" dirty="0">
                <a:solidFill>
                  <a:srgbClr val="002060"/>
                </a:solidFill>
              </a:rPr>
              <a:t>The last </a:t>
            </a:r>
            <a:r>
              <a:rPr lang="en-US" sz="2300" b="0" dirty="0" smtClean="0">
                <a:solidFill>
                  <a:srgbClr val="002060"/>
                </a:solidFill>
              </a:rPr>
              <a:t>eight digits </a:t>
            </a:r>
            <a:r>
              <a:rPr lang="en-US" sz="2300" b="0" dirty="0">
                <a:solidFill>
                  <a:srgbClr val="002060"/>
                </a:solidFill>
              </a:rPr>
              <a:t>of your </a:t>
            </a:r>
            <a:r>
              <a:rPr lang="en-US" sz="2300" b="0" dirty="0" smtClean="0">
                <a:solidFill>
                  <a:srgbClr val="002060"/>
                </a:solidFill>
              </a:rPr>
              <a:t>Visa, MasterCard</a:t>
            </a:r>
            <a:r>
              <a:rPr lang="en-US" sz="2300" b="0" dirty="0">
                <a:solidFill>
                  <a:srgbClr val="002060"/>
                </a:solidFill>
              </a:rPr>
              <a:t>, </a:t>
            </a:r>
            <a:r>
              <a:rPr lang="en-US" sz="2300" b="0" dirty="0" smtClean="0">
                <a:solidFill>
                  <a:srgbClr val="002060"/>
                </a:solidFill>
              </a:rPr>
              <a:t/>
            </a:r>
            <a:br>
              <a:rPr lang="en-US" sz="2300" b="0" dirty="0" smtClean="0">
                <a:solidFill>
                  <a:srgbClr val="002060"/>
                </a:solidFill>
              </a:rPr>
            </a:br>
            <a:r>
              <a:rPr lang="en-US" sz="2300" b="0" dirty="0" smtClean="0">
                <a:solidFill>
                  <a:srgbClr val="002060"/>
                </a:solidFill>
              </a:rPr>
              <a:t>or </a:t>
            </a:r>
            <a:r>
              <a:rPr lang="en-US" sz="2300" b="0" dirty="0">
                <a:solidFill>
                  <a:srgbClr val="002060"/>
                </a:solidFill>
              </a:rPr>
              <a:t>Discover credit card; </a:t>
            </a:r>
          </a:p>
          <a:p>
            <a:pPr>
              <a:buClr>
                <a:srgbClr val="002060"/>
              </a:buClr>
              <a:buFont typeface="Arial" pitchFamily="34" charset="0"/>
              <a:buChar char="•"/>
              <a:defRPr/>
            </a:pPr>
            <a:r>
              <a:rPr lang="en-US" sz="2300" b="0" dirty="0">
                <a:solidFill>
                  <a:srgbClr val="002060"/>
                </a:solidFill>
              </a:rPr>
              <a:t>Information from your </a:t>
            </a:r>
            <a:r>
              <a:rPr lang="en-US" sz="2300" b="0" dirty="0" smtClean="0">
                <a:solidFill>
                  <a:srgbClr val="002060"/>
                </a:solidFill>
              </a:rPr>
              <a:t>W-2 </a:t>
            </a:r>
            <a:r>
              <a:rPr lang="en-US" sz="2300" b="0" dirty="0">
                <a:solidFill>
                  <a:srgbClr val="002060"/>
                </a:solidFill>
              </a:rPr>
              <a:t>tax form; </a:t>
            </a:r>
          </a:p>
          <a:p>
            <a:pPr>
              <a:buClr>
                <a:srgbClr val="002060"/>
              </a:buClr>
              <a:buFont typeface="Arial" pitchFamily="34" charset="0"/>
              <a:buChar char="•"/>
              <a:defRPr/>
            </a:pPr>
            <a:r>
              <a:rPr lang="en-US" sz="2300" b="0" dirty="0">
                <a:solidFill>
                  <a:srgbClr val="002060"/>
                </a:solidFill>
              </a:rPr>
              <a:t>Information from </a:t>
            </a:r>
            <a:r>
              <a:rPr lang="en-US" sz="2300" b="0" dirty="0" smtClean="0">
                <a:solidFill>
                  <a:srgbClr val="002060"/>
                </a:solidFill>
              </a:rPr>
              <a:t>your 1040 </a:t>
            </a:r>
            <a:r>
              <a:rPr lang="en-US" sz="2300" b="0" dirty="0">
                <a:solidFill>
                  <a:srgbClr val="002060"/>
                </a:solidFill>
              </a:rPr>
              <a:t>Schedule SE </a:t>
            </a:r>
            <a:r>
              <a:rPr lang="en-US" sz="2300" b="0" dirty="0" smtClean="0">
                <a:solidFill>
                  <a:srgbClr val="002060"/>
                </a:solidFill>
              </a:rPr>
              <a:t/>
            </a:r>
            <a:br>
              <a:rPr lang="en-US" sz="2300" b="0" dirty="0" smtClean="0">
                <a:solidFill>
                  <a:srgbClr val="002060"/>
                </a:solidFill>
              </a:rPr>
            </a:br>
            <a:r>
              <a:rPr lang="en-US" sz="2300" b="0" dirty="0" smtClean="0">
                <a:solidFill>
                  <a:srgbClr val="002060"/>
                </a:solidFill>
              </a:rPr>
              <a:t>(</a:t>
            </a:r>
            <a:r>
              <a:rPr lang="en-US" sz="2300" b="0" dirty="0">
                <a:solidFill>
                  <a:srgbClr val="002060"/>
                </a:solidFill>
              </a:rPr>
              <a:t>self-employment) tax form; or </a:t>
            </a:r>
          </a:p>
          <a:p>
            <a:pPr>
              <a:buClr>
                <a:srgbClr val="002060"/>
              </a:buClr>
              <a:buFont typeface="Arial" pitchFamily="34" charset="0"/>
              <a:buChar char="•"/>
              <a:defRPr/>
            </a:pPr>
            <a:r>
              <a:rPr lang="en-US" sz="2300" b="0" dirty="0">
                <a:solidFill>
                  <a:srgbClr val="002060"/>
                </a:solidFill>
              </a:rPr>
              <a:t>Your direct deposit amount, if you receive </a:t>
            </a:r>
            <a:r>
              <a:rPr lang="en-US" sz="2300" b="0" dirty="0" smtClean="0">
                <a:solidFill>
                  <a:srgbClr val="002060"/>
                </a:solidFill>
              </a:rPr>
              <a:t/>
            </a:r>
            <a:br>
              <a:rPr lang="en-US" sz="2300" b="0" dirty="0" smtClean="0">
                <a:solidFill>
                  <a:srgbClr val="002060"/>
                </a:solidFill>
              </a:rPr>
            </a:br>
            <a:r>
              <a:rPr lang="en-US" sz="2300" b="0" dirty="0" smtClean="0">
                <a:solidFill>
                  <a:srgbClr val="002060"/>
                </a:solidFill>
              </a:rPr>
              <a:t>Social Security benefits. </a:t>
            </a:r>
            <a:endParaRPr lang="en-US" sz="2300" b="0" dirty="0">
              <a:solidFill>
                <a:srgbClr val="002060"/>
              </a:solidFill>
            </a:endParaRPr>
          </a:p>
        </p:txBody>
      </p:sp>
    </p:spTree>
    <p:extLst>
      <p:ext uri="{BB962C8B-B14F-4D97-AF65-F5344CB8AC3E}">
        <p14:creationId xmlns:p14="http://schemas.microsoft.com/office/powerpoint/2010/main" val="1465602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8343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533400" y="1371600"/>
            <a:ext cx="8763000" cy="3206750"/>
          </a:xfrm>
          <a:prstGeom prst="rect">
            <a:avLst/>
          </a:prstGeom>
          <a:noFill/>
          <a:ln w="9525">
            <a:noFill/>
            <a:miter lim="800000"/>
            <a:headEnd/>
            <a:tailEnd/>
          </a:ln>
        </p:spPr>
        <p:txBody>
          <a:bodyPr>
            <a:spAutoFit/>
          </a:bodyPr>
          <a:lstStyle/>
          <a:p>
            <a:pPr algn="ctr">
              <a:lnSpc>
                <a:spcPct val="115000"/>
              </a:lnSpc>
              <a:tabLst>
                <a:tab pos="1028700" algn="l"/>
                <a:tab pos="4749800" algn="r"/>
              </a:tabLst>
            </a:pPr>
            <a:r>
              <a:rPr lang="en-US" sz="3400" b="0" dirty="0">
                <a:solidFill>
                  <a:srgbClr val="002060"/>
                </a:solidFill>
              </a:rPr>
              <a:t>Social Security is the foundation for a </a:t>
            </a:r>
            <a:br>
              <a:rPr lang="en-US" sz="3400" b="0" dirty="0">
                <a:solidFill>
                  <a:srgbClr val="002060"/>
                </a:solidFill>
              </a:rPr>
            </a:br>
            <a:r>
              <a:rPr lang="en-US" sz="3400" b="0" dirty="0">
                <a:solidFill>
                  <a:srgbClr val="002060"/>
                </a:solidFill>
              </a:rPr>
              <a:t>secure retirement, but you also will need </a:t>
            </a:r>
            <a:br>
              <a:rPr lang="en-US" sz="3400" b="0" dirty="0">
                <a:solidFill>
                  <a:srgbClr val="002060"/>
                </a:solidFill>
              </a:rPr>
            </a:br>
            <a:r>
              <a:rPr lang="en-US" sz="3400" b="0" dirty="0">
                <a:solidFill>
                  <a:srgbClr val="002060"/>
                </a:solidFill>
              </a:rPr>
              <a:t>other savings and investments. If you want to </a:t>
            </a:r>
            <a:br>
              <a:rPr lang="en-US" sz="3400" b="0" dirty="0">
                <a:solidFill>
                  <a:srgbClr val="002060"/>
                </a:solidFill>
              </a:rPr>
            </a:br>
            <a:r>
              <a:rPr lang="en-US" sz="3400" b="0" dirty="0">
                <a:solidFill>
                  <a:srgbClr val="002060"/>
                </a:solidFill>
              </a:rPr>
              <a:t>learn more about how and why to save, </a:t>
            </a:r>
            <a:br>
              <a:rPr lang="en-US" sz="3400" b="0" dirty="0">
                <a:solidFill>
                  <a:srgbClr val="002060"/>
                </a:solidFill>
              </a:rPr>
            </a:br>
            <a:r>
              <a:rPr lang="en-US" sz="3400" b="0" dirty="0">
                <a:solidFill>
                  <a:srgbClr val="002060"/>
                </a:solidFill>
              </a:rPr>
              <a:t>visit </a:t>
            </a:r>
            <a:r>
              <a:rPr lang="en-US" sz="4000" dirty="0">
                <a:solidFill>
                  <a:srgbClr val="3366FF"/>
                </a:solidFill>
              </a:rPr>
              <a:t>www.mymoney.gov</a:t>
            </a:r>
            <a:endParaRPr lang="en-US" sz="3400" b="0" dirty="0">
              <a:solidFill>
                <a:srgbClr val="3366FF"/>
              </a:solidFill>
            </a:endParaRPr>
          </a:p>
        </p:txBody>
      </p:sp>
      <p:sp>
        <p:nvSpPr>
          <p:cNvPr id="10243" name="Rectangle 5"/>
          <p:cNvSpPr>
            <a:spLocks noChangeArrowheads="1"/>
          </p:cNvSpPr>
          <p:nvPr/>
        </p:nvSpPr>
        <p:spPr bwMode="auto">
          <a:xfrm>
            <a:off x="304800" y="228600"/>
            <a:ext cx="9144000" cy="707886"/>
          </a:xfrm>
          <a:prstGeom prst="rect">
            <a:avLst/>
          </a:prstGeom>
          <a:noFill/>
          <a:ln w="9525" algn="ctr">
            <a:noFill/>
            <a:miter lim="800000"/>
            <a:headEnd/>
            <a:tailEnd/>
          </a:ln>
        </p:spPr>
        <p:txBody>
          <a:bodyPr>
            <a:spAutoFit/>
          </a:bodyPr>
          <a:lstStyle/>
          <a:p>
            <a:pPr algn="ctr"/>
            <a:r>
              <a:rPr lang="en-US" sz="4000" dirty="0">
                <a:solidFill>
                  <a:srgbClr val="002060"/>
                </a:solidFill>
              </a:rPr>
              <a:t>Save for a Secure Future</a:t>
            </a:r>
          </a:p>
        </p:txBody>
      </p:sp>
    </p:spTree>
    <p:extLst>
      <p:ext uri="{BB962C8B-B14F-4D97-AF65-F5344CB8AC3E}">
        <p14:creationId xmlns:p14="http://schemas.microsoft.com/office/powerpoint/2010/main" val="203310025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799" y="273050"/>
            <a:ext cx="8458201" cy="641350"/>
          </a:xfrm>
          <a:prstGeom prst="rect">
            <a:avLst/>
          </a:prstGeom>
          <a:noFill/>
          <a:ln w="9525" algn="ctr">
            <a:noFill/>
            <a:miter lim="800000"/>
            <a:headEnd/>
            <a:tailEnd/>
          </a:ln>
        </p:spPr>
        <p:txBody>
          <a:bodyPr wrap="square">
            <a:spAutoFit/>
          </a:bodyPr>
          <a:lstStyle/>
          <a:p>
            <a:pPr algn="ctr"/>
            <a:r>
              <a:rPr lang="en-US" sz="3600" dirty="0">
                <a:solidFill>
                  <a:srgbClr val="002060"/>
                </a:solidFill>
              </a:rPr>
              <a:t>A Foundation for Planning Your Future</a:t>
            </a:r>
          </a:p>
        </p:txBody>
      </p:sp>
      <p:grpSp>
        <p:nvGrpSpPr>
          <p:cNvPr id="10" name="Group 9"/>
          <p:cNvGrpSpPr/>
          <p:nvPr/>
        </p:nvGrpSpPr>
        <p:grpSpPr>
          <a:xfrm>
            <a:off x="1600200" y="1903838"/>
            <a:ext cx="6656801" cy="3592087"/>
            <a:chOff x="1752600" y="1903838"/>
            <a:chExt cx="6656801" cy="3592087"/>
          </a:xfrm>
        </p:grpSpPr>
        <p:pic>
          <p:nvPicPr>
            <p:cNvPr id="1026" name="Picture 2"/>
            <p:cNvPicPr>
              <a:picLocks noChangeAspect="1" noChangeArrowheads="1"/>
            </p:cNvPicPr>
            <p:nvPr/>
          </p:nvPicPr>
          <p:blipFill>
            <a:blip r:embed="rId3"/>
            <a:srcRect/>
            <a:stretch>
              <a:fillRect/>
            </a:stretch>
          </p:blipFill>
          <p:spPr bwMode="auto">
            <a:xfrm>
              <a:off x="1752600" y="1903838"/>
              <a:ext cx="6656801" cy="3592087"/>
            </a:xfrm>
            <a:prstGeom prst="rect">
              <a:avLst/>
            </a:prstGeom>
            <a:noFill/>
            <a:ln w="9525">
              <a:noFill/>
              <a:miter lim="800000"/>
              <a:headEnd/>
              <a:tailEnd/>
            </a:ln>
            <a:effectLst/>
          </p:spPr>
        </p:pic>
        <p:sp>
          <p:nvSpPr>
            <p:cNvPr id="6" name="TextBox 5"/>
            <p:cNvSpPr txBox="1"/>
            <p:nvPr/>
          </p:nvSpPr>
          <p:spPr>
            <a:xfrm>
              <a:off x="2895600" y="2133600"/>
              <a:ext cx="4419600" cy="52322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2800" dirty="0" smtClean="0">
                  <a:latin typeface="Articulate Light" pitchFamily="2" charset="0"/>
                </a:rPr>
                <a:t>OTHER INCOME</a:t>
              </a:r>
              <a:endParaRPr lang="en-US" sz="2800" dirty="0">
                <a:latin typeface="Articulate Light" pitchFamily="2" charset="0"/>
              </a:endParaRPr>
            </a:p>
          </p:txBody>
        </p:sp>
        <p:sp>
          <p:nvSpPr>
            <p:cNvPr id="7" name="TextBox 6"/>
            <p:cNvSpPr txBox="1"/>
            <p:nvPr/>
          </p:nvSpPr>
          <p:spPr>
            <a:xfrm>
              <a:off x="2514600" y="2971800"/>
              <a:ext cx="5105400" cy="52322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2800" dirty="0" smtClean="0">
                  <a:latin typeface="Articulate Light" pitchFamily="2" charset="0"/>
                </a:rPr>
                <a:t>SAVINGS &amp; INVESTMENTS</a:t>
              </a:r>
              <a:endParaRPr lang="en-US" sz="2800" dirty="0">
                <a:latin typeface="Articulate Light" pitchFamily="2" charset="0"/>
              </a:endParaRPr>
            </a:p>
          </p:txBody>
        </p:sp>
        <p:sp>
          <p:nvSpPr>
            <p:cNvPr id="8" name="TextBox 7"/>
            <p:cNvSpPr txBox="1"/>
            <p:nvPr/>
          </p:nvSpPr>
          <p:spPr>
            <a:xfrm>
              <a:off x="2242458" y="3810000"/>
              <a:ext cx="5715000" cy="52322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2800" dirty="0" smtClean="0">
                  <a:latin typeface="Articulate Light" pitchFamily="2" charset="0"/>
                </a:rPr>
                <a:t>PENSION</a:t>
              </a:r>
              <a:endParaRPr lang="en-US" sz="2800" dirty="0">
                <a:latin typeface="Articulate Light" pitchFamily="2" charset="0"/>
              </a:endParaRPr>
            </a:p>
          </p:txBody>
        </p:sp>
        <p:sp>
          <p:nvSpPr>
            <p:cNvPr id="9" name="TextBox 8"/>
            <p:cNvSpPr txBox="1"/>
            <p:nvPr/>
          </p:nvSpPr>
          <p:spPr>
            <a:xfrm>
              <a:off x="1752601" y="4724400"/>
              <a:ext cx="6656800" cy="52322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2800" dirty="0" smtClean="0">
                  <a:latin typeface="Articulate Light" pitchFamily="2" charset="0"/>
                </a:rPr>
                <a:t>SOCIAL SECURITY</a:t>
              </a:r>
              <a:endParaRPr lang="en-US" sz="2800" dirty="0">
                <a:latin typeface="Articulate Light" pitchFamily="2" charset="0"/>
              </a:endParaRPr>
            </a:p>
          </p:txBody>
        </p:sp>
      </p:grpSp>
    </p:spTree>
    <p:extLst>
      <p:ext uri="{BB962C8B-B14F-4D97-AF65-F5344CB8AC3E}">
        <p14:creationId xmlns:p14="http://schemas.microsoft.com/office/powerpoint/2010/main" val="350289142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3"/>
          <p:cNvGraphicFramePr>
            <a:graphicFrameLocks noChangeAspect="1"/>
          </p:cNvGraphicFramePr>
          <p:nvPr>
            <p:extLst>
              <p:ext uri="{D42A27DB-BD31-4B8C-83A1-F6EECF244321}">
                <p14:modId xmlns:p14="http://schemas.microsoft.com/office/powerpoint/2010/main" val="1615856687"/>
              </p:ext>
            </p:extLst>
          </p:nvPr>
        </p:nvGraphicFramePr>
        <p:xfrm>
          <a:off x="1219200" y="1386342"/>
          <a:ext cx="7653338" cy="5440363"/>
        </p:xfrm>
        <a:graphic>
          <a:graphicData uri="http://schemas.openxmlformats.org/drawingml/2006/chart">
            <c:chart xmlns:c="http://schemas.openxmlformats.org/drawingml/2006/chart" xmlns:r="http://schemas.openxmlformats.org/officeDocument/2006/relationships" r:id="rId3"/>
          </a:graphicData>
        </a:graphic>
      </p:graphicFrame>
      <p:sp>
        <p:nvSpPr>
          <p:cNvPr id="1027" name="Rectangle 44"/>
          <p:cNvSpPr>
            <a:spLocks noChangeArrowheads="1"/>
          </p:cNvSpPr>
          <p:nvPr/>
        </p:nvSpPr>
        <p:spPr bwMode="auto">
          <a:xfrm>
            <a:off x="762000" y="273050"/>
            <a:ext cx="8305800" cy="641350"/>
          </a:xfrm>
          <a:prstGeom prst="rect">
            <a:avLst/>
          </a:prstGeom>
          <a:noFill/>
          <a:ln w="9525" algn="ctr">
            <a:noFill/>
            <a:miter lim="800000"/>
            <a:headEnd/>
            <a:tailEnd/>
          </a:ln>
        </p:spPr>
        <p:txBody>
          <a:bodyPr>
            <a:spAutoFit/>
          </a:bodyPr>
          <a:lstStyle/>
          <a:p>
            <a:pPr algn="ctr"/>
            <a:r>
              <a:rPr lang="en-US" sz="3600" dirty="0">
                <a:solidFill>
                  <a:srgbClr val="002060"/>
                </a:solidFill>
              </a:rPr>
              <a:t>Who Gets Benefits from Social Security?</a:t>
            </a:r>
          </a:p>
        </p:txBody>
      </p:sp>
      <p:sp>
        <p:nvSpPr>
          <p:cNvPr id="11322" name="Line 58"/>
          <p:cNvSpPr>
            <a:spLocks noChangeShapeType="1"/>
          </p:cNvSpPr>
          <p:nvPr/>
        </p:nvSpPr>
        <p:spPr bwMode="auto">
          <a:xfrm>
            <a:off x="2438400" y="4495800"/>
            <a:ext cx="1371600" cy="381000"/>
          </a:xfrm>
          <a:prstGeom prst="line">
            <a:avLst/>
          </a:prstGeom>
          <a:noFill/>
          <a:ln w="9525">
            <a:noFill/>
            <a:round/>
            <a:headEnd/>
            <a:tailEnd type="triangle" w="med" len="med"/>
          </a:ln>
          <a:effectLst>
            <a:outerShdw dist="28398" dir="12393903" algn="ctr" rotWithShape="0">
              <a:schemeClr val="tx1">
                <a:alpha val="50000"/>
              </a:schemeClr>
            </a:outerShdw>
          </a:effectLst>
        </p:spPr>
        <p:txBody>
          <a:bodyPr>
            <a:spAutoFit/>
          </a:bodyPr>
          <a:lstStyle/>
          <a:p>
            <a:pPr>
              <a:defRPr/>
            </a:pPr>
            <a:endParaRPr lang="en-US" dirty="0"/>
          </a:p>
        </p:txBody>
      </p:sp>
      <p:sp>
        <p:nvSpPr>
          <p:cNvPr id="1030" name="Text Box 36"/>
          <p:cNvSpPr txBox="1">
            <a:spLocks noChangeArrowheads="1"/>
          </p:cNvSpPr>
          <p:nvPr/>
        </p:nvSpPr>
        <p:spPr bwMode="auto">
          <a:xfrm>
            <a:off x="2438400" y="1600200"/>
            <a:ext cx="4572000" cy="701675"/>
          </a:xfrm>
          <a:prstGeom prst="rect">
            <a:avLst/>
          </a:prstGeom>
          <a:noFill/>
          <a:ln w="28575">
            <a:noFill/>
            <a:miter lim="800000"/>
            <a:headEnd/>
            <a:tailEnd/>
          </a:ln>
        </p:spPr>
        <p:txBody>
          <a:bodyPr>
            <a:spAutoFit/>
          </a:bodyPr>
          <a:lstStyle/>
          <a:p>
            <a:pPr algn="ctr"/>
            <a:r>
              <a:rPr lang="en-US" sz="4000" dirty="0" smtClean="0">
                <a:solidFill>
                  <a:srgbClr val="002060"/>
                </a:solidFill>
              </a:rPr>
              <a:t>58 </a:t>
            </a:r>
            <a:r>
              <a:rPr lang="en-US" sz="4000" dirty="0">
                <a:solidFill>
                  <a:srgbClr val="002060"/>
                </a:solidFill>
              </a:rPr>
              <a:t>million people</a:t>
            </a:r>
          </a:p>
        </p:txBody>
      </p:sp>
    </p:spTree>
    <p:extLst>
      <p:ext uri="{BB962C8B-B14F-4D97-AF65-F5344CB8AC3E}">
        <p14:creationId xmlns:p14="http://schemas.microsoft.com/office/powerpoint/2010/main" val="3571902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2"/>
          <p:cNvSpPr txBox="1">
            <a:spLocks noChangeArrowheads="1"/>
          </p:cNvSpPr>
          <p:nvPr/>
        </p:nvSpPr>
        <p:spPr bwMode="auto">
          <a:xfrm>
            <a:off x="5715000" y="2740025"/>
            <a:ext cx="3124200" cy="1368425"/>
          </a:xfrm>
          <a:prstGeom prst="rect">
            <a:avLst/>
          </a:prstGeom>
          <a:noFill/>
          <a:ln w="57150">
            <a:solidFill>
              <a:srgbClr val="000066"/>
            </a:solidFill>
            <a:miter lim="800000"/>
            <a:headEnd/>
            <a:tailEnd/>
          </a:ln>
        </p:spPr>
        <p:txBody>
          <a:bodyPr>
            <a:spAutoFit/>
          </a:bodyPr>
          <a:lstStyle/>
          <a:p>
            <a:pPr algn="ctr"/>
            <a:r>
              <a:rPr lang="en-US" sz="4000" dirty="0">
                <a:solidFill>
                  <a:srgbClr val="002060"/>
                </a:solidFill>
              </a:rPr>
              <a:t>Today’s</a:t>
            </a:r>
          </a:p>
          <a:p>
            <a:pPr algn="ctr"/>
            <a:r>
              <a:rPr lang="en-US" sz="4000" dirty="0">
                <a:solidFill>
                  <a:srgbClr val="002060"/>
                </a:solidFill>
              </a:rPr>
              <a:t>Beneficiaries</a:t>
            </a:r>
          </a:p>
        </p:txBody>
      </p:sp>
      <p:sp>
        <p:nvSpPr>
          <p:cNvPr id="12291" name="Text Box 11"/>
          <p:cNvSpPr txBox="1">
            <a:spLocks noChangeArrowheads="1"/>
          </p:cNvSpPr>
          <p:nvPr/>
        </p:nvSpPr>
        <p:spPr bwMode="auto">
          <a:xfrm>
            <a:off x="1066800" y="2209800"/>
            <a:ext cx="2895600" cy="2587625"/>
          </a:xfrm>
          <a:prstGeom prst="rect">
            <a:avLst/>
          </a:prstGeom>
          <a:noFill/>
          <a:ln w="57150">
            <a:solidFill>
              <a:srgbClr val="000066"/>
            </a:solidFill>
            <a:miter lim="800000"/>
            <a:headEnd/>
            <a:tailEnd/>
          </a:ln>
        </p:spPr>
        <p:txBody>
          <a:bodyPr>
            <a:spAutoFit/>
          </a:bodyPr>
          <a:lstStyle/>
          <a:p>
            <a:pPr algn="ctr"/>
            <a:r>
              <a:rPr lang="en-US" sz="4000" dirty="0">
                <a:solidFill>
                  <a:srgbClr val="002060"/>
                </a:solidFill>
              </a:rPr>
              <a:t>Today’s Workers</a:t>
            </a:r>
          </a:p>
          <a:p>
            <a:pPr algn="ctr"/>
            <a:r>
              <a:rPr lang="en-US" sz="4000" dirty="0">
                <a:solidFill>
                  <a:srgbClr val="002060"/>
                </a:solidFill>
              </a:rPr>
              <a:t>&amp; </a:t>
            </a:r>
          </a:p>
          <a:p>
            <a:pPr algn="ctr"/>
            <a:r>
              <a:rPr lang="en-US" sz="4000" dirty="0">
                <a:solidFill>
                  <a:srgbClr val="002060"/>
                </a:solidFill>
              </a:rPr>
              <a:t>Employers</a:t>
            </a:r>
          </a:p>
        </p:txBody>
      </p:sp>
      <p:sp>
        <p:nvSpPr>
          <p:cNvPr id="12292" name="Rectangle 15"/>
          <p:cNvSpPr>
            <a:spLocks noChangeArrowheads="1"/>
          </p:cNvSpPr>
          <p:nvPr/>
        </p:nvSpPr>
        <p:spPr bwMode="auto">
          <a:xfrm>
            <a:off x="457200" y="273050"/>
            <a:ext cx="9144000" cy="707886"/>
          </a:xfrm>
          <a:prstGeom prst="rect">
            <a:avLst/>
          </a:prstGeom>
          <a:noFill/>
          <a:ln w="9525" algn="ctr">
            <a:noFill/>
            <a:miter lim="800000"/>
            <a:headEnd/>
            <a:tailEnd/>
          </a:ln>
        </p:spPr>
        <p:txBody>
          <a:bodyPr>
            <a:spAutoFit/>
          </a:bodyPr>
          <a:lstStyle/>
          <a:p>
            <a:pPr algn="ctr"/>
            <a:r>
              <a:rPr lang="en-US" sz="4000" dirty="0">
                <a:solidFill>
                  <a:srgbClr val="002060"/>
                </a:solidFill>
              </a:rPr>
              <a:t>Who Pays for Social Security?</a:t>
            </a:r>
          </a:p>
        </p:txBody>
      </p:sp>
      <p:sp>
        <p:nvSpPr>
          <p:cNvPr id="12294" name="Line 31"/>
          <p:cNvSpPr>
            <a:spLocks noChangeShapeType="1"/>
          </p:cNvSpPr>
          <p:nvPr/>
        </p:nvSpPr>
        <p:spPr bwMode="auto">
          <a:xfrm>
            <a:off x="4038600" y="3424238"/>
            <a:ext cx="1600200" cy="0"/>
          </a:xfrm>
          <a:prstGeom prst="line">
            <a:avLst/>
          </a:prstGeom>
          <a:noFill/>
          <a:ln w="98425">
            <a:solidFill>
              <a:srgbClr val="FF3300"/>
            </a:solidFill>
            <a:round/>
            <a:headEnd/>
            <a:tailEnd type="stealth" w="med" len="med"/>
          </a:ln>
        </p:spPr>
        <p:txBody>
          <a:bodyPr>
            <a:spAutoFit/>
          </a:bodyPr>
          <a:lstStyle/>
          <a:p>
            <a:endParaRPr lang="en-US" dirty="0"/>
          </a:p>
        </p:txBody>
      </p:sp>
    </p:spTree>
    <p:extLst>
      <p:ext uri="{BB962C8B-B14F-4D97-AF65-F5344CB8AC3E}">
        <p14:creationId xmlns:p14="http://schemas.microsoft.com/office/powerpoint/2010/main" val="101012114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35" descr="87826258"/>
          <p:cNvPicPr>
            <a:picLocks noChangeAspect="1" noChangeArrowheads="1"/>
          </p:cNvPicPr>
          <p:nvPr/>
        </p:nvPicPr>
        <p:blipFill>
          <a:blip r:embed="rId3" cstate="screen">
            <a:lum bright="70000" contrast="-70000"/>
            <a:extLst>
              <a:ext uri="{28A0092B-C50C-407E-A947-70E740481C1C}">
                <a14:useLocalDpi xmlns:a14="http://schemas.microsoft.com/office/drawing/2010/main"/>
              </a:ext>
            </a:extLst>
          </a:blip>
          <a:srcRect/>
          <a:stretch>
            <a:fillRect/>
          </a:stretch>
        </p:blipFill>
        <p:spPr bwMode="auto">
          <a:xfrm>
            <a:off x="2438400" y="2209800"/>
            <a:ext cx="5351463" cy="2438400"/>
          </a:xfrm>
          <a:prstGeom prst="rect">
            <a:avLst/>
          </a:prstGeom>
          <a:noFill/>
          <a:ln w="9525">
            <a:noFill/>
            <a:miter lim="800000"/>
            <a:headEnd/>
            <a:tailEnd/>
          </a:ln>
        </p:spPr>
      </p:pic>
      <p:sp>
        <p:nvSpPr>
          <p:cNvPr id="2052" name="Text Box 12"/>
          <p:cNvSpPr txBox="1">
            <a:spLocks noChangeArrowheads="1"/>
          </p:cNvSpPr>
          <p:nvPr/>
        </p:nvSpPr>
        <p:spPr bwMode="auto">
          <a:xfrm>
            <a:off x="2751138" y="1309687"/>
            <a:ext cx="4649787" cy="519113"/>
          </a:xfrm>
          <a:prstGeom prst="rect">
            <a:avLst/>
          </a:prstGeom>
          <a:noFill/>
          <a:ln w="9525">
            <a:noFill/>
            <a:miter lim="800000"/>
            <a:headEnd/>
            <a:tailEnd/>
          </a:ln>
        </p:spPr>
        <p:txBody>
          <a:bodyPr>
            <a:spAutoFit/>
          </a:bodyPr>
          <a:lstStyle/>
          <a:p>
            <a:pPr algn="ctr"/>
            <a:r>
              <a:rPr lang="en-US" sz="2800" dirty="0">
                <a:solidFill>
                  <a:srgbClr val="002060"/>
                </a:solidFill>
              </a:rPr>
              <a:t>Children Per Woman</a:t>
            </a:r>
          </a:p>
        </p:txBody>
      </p:sp>
      <p:sp>
        <p:nvSpPr>
          <p:cNvPr id="2053" name="Rectangle 13"/>
          <p:cNvSpPr>
            <a:spLocks noChangeArrowheads="1"/>
          </p:cNvSpPr>
          <p:nvPr/>
        </p:nvSpPr>
        <p:spPr bwMode="auto">
          <a:xfrm>
            <a:off x="685800" y="228600"/>
            <a:ext cx="8458200" cy="707886"/>
          </a:xfrm>
          <a:prstGeom prst="rect">
            <a:avLst/>
          </a:prstGeom>
          <a:noFill/>
          <a:ln w="9525" algn="ctr">
            <a:noFill/>
            <a:miter lim="800000"/>
            <a:headEnd/>
            <a:tailEnd/>
          </a:ln>
        </p:spPr>
        <p:txBody>
          <a:bodyPr>
            <a:spAutoFit/>
          </a:bodyPr>
          <a:lstStyle/>
          <a:p>
            <a:pPr algn="ctr"/>
            <a:r>
              <a:rPr lang="en-US" sz="4000" dirty="0">
                <a:solidFill>
                  <a:srgbClr val="002060"/>
                </a:solidFill>
              </a:rPr>
              <a:t>U.S. Birth Rate 1920-2020</a:t>
            </a:r>
          </a:p>
        </p:txBody>
      </p:sp>
      <p:sp>
        <p:nvSpPr>
          <p:cNvPr id="2055" name="Text Box 136"/>
          <p:cNvSpPr txBox="1">
            <a:spLocks noChangeArrowheads="1"/>
          </p:cNvSpPr>
          <p:nvPr/>
        </p:nvSpPr>
        <p:spPr bwMode="auto">
          <a:xfrm rot="-1731763">
            <a:off x="8090700" y="4495800"/>
            <a:ext cx="1066800" cy="457200"/>
          </a:xfrm>
          <a:prstGeom prst="rect">
            <a:avLst/>
          </a:prstGeom>
          <a:noFill/>
          <a:ln w="9525" algn="ctr">
            <a:noFill/>
            <a:miter lim="800000"/>
            <a:headEnd/>
            <a:tailEnd/>
          </a:ln>
        </p:spPr>
        <p:txBody>
          <a:bodyPr>
            <a:spAutoFit/>
          </a:bodyPr>
          <a:lstStyle/>
          <a:p>
            <a:pPr>
              <a:spcBef>
                <a:spcPct val="50000"/>
              </a:spcBef>
            </a:pPr>
            <a:r>
              <a:rPr lang="en-US" dirty="0">
                <a:solidFill>
                  <a:srgbClr val="002060"/>
                </a:solidFill>
              </a:rPr>
              <a:t>est.</a:t>
            </a:r>
          </a:p>
        </p:txBody>
      </p:sp>
      <p:graphicFrame>
        <p:nvGraphicFramePr>
          <p:cNvPr id="9" name="Object 132"/>
          <p:cNvGraphicFramePr>
            <a:graphicFrameLocks noChangeAspect="1"/>
          </p:cNvGraphicFramePr>
          <p:nvPr>
            <p:extLst>
              <p:ext uri="{D42A27DB-BD31-4B8C-83A1-F6EECF244321}">
                <p14:modId xmlns:p14="http://schemas.microsoft.com/office/powerpoint/2010/main" val="1515682119"/>
              </p:ext>
            </p:extLst>
          </p:nvPr>
        </p:nvGraphicFramePr>
        <p:xfrm>
          <a:off x="1177138" y="1784661"/>
          <a:ext cx="7551737" cy="49641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370144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1048"/>
          <p:cNvGraphicFramePr>
            <a:graphicFrameLocks noChangeAspect="1"/>
          </p:cNvGraphicFramePr>
          <p:nvPr>
            <p:extLst>
              <p:ext uri="{D42A27DB-BD31-4B8C-83A1-F6EECF244321}">
                <p14:modId xmlns:p14="http://schemas.microsoft.com/office/powerpoint/2010/main" val="1990354369"/>
              </p:ext>
            </p:extLst>
          </p:nvPr>
        </p:nvGraphicFramePr>
        <p:xfrm>
          <a:off x="1066800" y="1371600"/>
          <a:ext cx="7489825" cy="4586287"/>
        </p:xfrm>
        <a:graphic>
          <a:graphicData uri="http://schemas.openxmlformats.org/drawingml/2006/chart">
            <c:chart xmlns:c="http://schemas.openxmlformats.org/drawingml/2006/chart" xmlns:r="http://schemas.openxmlformats.org/officeDocument/2006/relationships" r:id="rId3"/>
          </a:graphicData>
        </a:graphic>
      </p:graphicFrame>
      <p:sp>
        <p:nvSpPr>
          <p:cNvPr id="3075" name="Rectangle 37"/>
          <p:cNvSpPr>
            <a:spLocks noChangeArrowheads="1"/>
          </p:cNvSpPr>
          <p:nvPr/>
        </p:nvSpPr>
        <p:spPr bwMode="auto">
          <a:xfrm>
            <a:off x="685800" y="228600"/>
            <a:ext cx="8458200" cy="707886"/>
          </a:xfrm>
          <a:prstGeom prst="rect">
            <a:avLst/>
          </a:prstGeom>
          <a:noFill/>
          <a:ln w="9525" algn="ctr">
            <a:noFill/>
            <a:miter lim="800000"/>
            <a:headEnd/>
            <a:tailEnd/>
          </a:ln>
        </p:spPr>
        <p:txBody>
          <a:bodyPr>
            <a:spAutoFit/>
          </a:bodyPr>
          <a:lstStyle/>
          <a:p>
            <a:pPr algn="ctr"/>
            <a:r>
              <a:rPr lang="en-US" sz="4000" dirty="0">
                <a:solidFill>
                  <a:srgbClr val="002060"/>
                </a:solidFill>
              </a:rPr>
              <a:t>America is Getting Older</a:t>
            </a:r>
          </a:p>
        </p:txBody>
      </p:sp>
      <p:sp>
        <p:nvSpPr>
          <p:cNvPr id="3076" name="Text Box 48"/>
          <p:cNvSpPr txBox="1">
            <a:spLocks noChangeArrowheads="1"/>
          </p:cNvSpPr>
          <p:nvPr/>
        </p:nvSpPr>
        <p:spPr bwMode="auto">
          <a:xfrm>
            <a:off x="2944813" y="4586287"/>
            <a:ext cx="3276600" cy="366713"/>
          </a:xfrm>
          <a:prstGeom prst="rect">
            <a:avLst/>
          </a:prstGeom>
          <a:noFill/>
          <a:ln w="9525" algn="ctr">
            <a:noFill/>
            <a:miter lim="800000"/>
            <a:headEnd/>
            <a:tailEnd/>
          </a:ln>
        </p:spPr>
        <p:txBody>
          <a:bodyPr>
            <a:spAutoFit/>
          </a:bodyPr>
          <a:lstStyle/>
          <a:p>
            <a:pPr algn="ctr"/>
            <a:r>
              <a:rPr lang="en-US" sz="1800" dirty="0">
                <a:solidFill>
                  <a:srgbClr val="FF3300"/>
                </a:solidFill>
              </a:rPr>
              <a:t>(7% of total population)</a:t>
            </a:r>
          </a:p>
        </p:txBody>
      </p:sp>
      <p:sp>
        <p:nvSpPr>
          <p:cNvPr id="3077" name="Text Box 49"/>
          <p:cNvSpPr txBox="1">
            <a:spLocks noChangeArrowheads="1"/>
          </p:cNvSpPr>
          <p:nvPr/>
        </p:nvSpPr>
        <p:spPr bwMode="auto">
          <a:xfrm>
            <a:off x="2514600" y="3581400"/>
            <a:ext cx="3505200" cy="366713"/>
          </a:xfrm>
          <a:prstGeom prst="rect">
            <a:avLst/>
          </a:prstGeom>
          <a:noFill/>
          <a:ln w="9525" algn="ctr">
            <a:noFill/>
            <a:miter lim="800000"/>
            <a:headEnd/>
            <a:tailEnd/>
          </a:ln>
        </p:spPr>
        <p:txBody>
          <a:bodyPr>
            <a:spAutoFit/>
          </a:bodyPr>
          <a:lstStyle/>
          <a:p>
            <a:r>
              <a:rPr lang="en-US" sz="1800" dirty="0">
                <a:solidFill>
                  <a:srgbClr val="FFFFFF"/>
                </a:solidFill>
              </a:rPr>
              <a:t>(</a:t>
            </a:r>
            <a:r>
              <a:rPr lang="en-US" sz="1800" dirty="0" smtClean="0">
                <a:solidFill>
                  <a:srgbClr val="FFFFFF"/>
                </a:solidFill>
              </a:rPr>
              <a:t>15% </a:t>
            </a:r>
            <a:r>
              <a:rPr lang="en-US" sz="1800" dirty="0">
                <a:solidFill>
                  <a:srgbClr val="FFFFFF"/>
                </a:solidFill>
              </a:rPr>
              <a:t>of total population)</a:t>
            </a:r>
          </a:p>
        </p:txBody>
      </p:sp>
      <p:sp>
        <p:nvSpPr>
          <p:cNvPr id="3078" name="Text Box 50"/>
          <p:cNvSpPr txBox="1">
            <a:spLocks noChangeArrowheads="1"/>
          </p:cNvSpPr>
          <p:nvPr/>
        </p:nvSpPr>
        <p:spPr bwMode="auto">
          <a:xfrm>
            <a:off x="2438400" y="2528887"/>
            <a:ext cx="3886200" cy="366713"/>
          </a:xfrm>
          <a:prstGeom prst="rect">
            <a:avLst/>
          </a:prstGeom>
          <a:noFill/>
          <a:ln w="9525" algn="ctr">
            <a:noFill/>
            <a:miter lim="800000"/>
            <a:headEnd/>
            <a:tailEnd/>
          </a:ln>
        </p:spPr>
        <p:txBody>
          <a:bodyPr>
            <a:spAutoFit/>
          </a:bodyPr>
          <a:lstStyle/>
          <a:p>
            <a:r>
              <a:rPr lang="en-US" sz="1800" dirty="0" smtClean="0">
                <a:solidFill>
                  <a:srgbClr val="FFFFFF"/>
                </a:solidFill>
              </a:rPr>
              <a:t>(21% </a:t>
            </a:r>
            <a:r>
              <a:rPr lang="en-US" sz="1800" dirty="0">
                <a:solidFill>
                  <a:srgbClr val="FFFFFF"/>
                </a:solidFill>
              </a:rPr>
              <a:t>of total population)</a:t>
            </a:r>
          </a:p>
        </p:txBody>
      </p:sp>
      <p:sp>
        <p:nvSpPr>
          <p:cNvPr id="3080" name="Text Box 1050"/>
          <p:cNvSpPr txBox="1">
            <a:spLocks noChangeArrowheads="1"/>
          </p:cNvSpPr>
          <p:nvPr/>
        </p:nvSpPr>
        <p:spPr bwMode="auto">
          <a:xfrm>
            <a:off x="2095500" y="5973763"/>
            <a:ext cx="5638800" cy="579437"/>
          </a:xfrm>
          <a:prstGeom prst="rect">
            <a:avLst/>
          </a:prstGeom>
          <a:noFill/>
          <a:ln w="9525" algn="ctr">
            <a:noFill/>
            <a:miter lim="800000"/>
            <a:headEnd/>
            <a:tailEnd/>
          </a:ln>
        </p:spPr>
        <p:txBody>
          <a:bodyPr>
            <a:spAutoFit/>
          </a:bodyPr>
          <a:lstStyle/>
          <a:p>
            <a:pPr algn="ctr">
              <a:spcBef>
                <a:spcPct val="50000"/>
              </a:spcBef>
            </a:pPr>
            <a:r>
              <a:rPr lang="en-US" sz="3200" dirty="0">
                <a:solidFill>
                  <a:srgbClr val="002060"/>
                </a:solidFill>
              </a:rPr>
              <a:t>Million</a:t>
            </a:r>
          </a:p>
        </p:txBody>
      </p:sp>
    </p:spTree>
    <p:extLst>
      <p:ext uri="{BB962C8B-B14F-4D97-AF65-F5344CB8AC3E}">
        <p14:creationId xmlns:p14="http://schemas.microsoft.com/office/powerpoint/2010/main" val="1559332977"/>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2665</Words>
  <Application>Microsoft Office PowerPoint</Application>
  <PresentationFormat>On-screen Show (4:3)</PresentationFormat>
  <Paragraphs>392</Paragraphs>
  <Slides>34</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Articulate Light</vt:lpstr>
      <vt:lpstr>Calibri</vt:lpstr>
      <vt:lpstr>Georgia</vt:lpstr>
      <vt:lpstr>Marlett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 Social Security</vt:lpstr>
      <vt:lpstr>PowerPoint Presentation</vt:lpstr>
      <vt:lpstr>my Social Security Services</vt:lpstr>
      <vt:lpstr>my Social Security Services</vt:lpstr>
      <vt:lpstr>Online Benefit Verification Letter</vt:lpstr>
      <vt:lpstr>my Social Security</vt:lpstr>
      <vt:lpstr>my Social Security</vt:lpstr>
      <vt:lpstr>my Social Security  You May Choose to Add Extra Security</vt:lpstr>
      <vt:lpstr>PowerPoint Presentation</vt:lpstr>
    </vt:vector>
  </TitlesOfParts>
  <Company>Social Security Administration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889123</dc:creator>
  <cp:lastModifiedBy>Nicolescu, Nancy</cp:lastModifiedBy>
  <cp:revision>2</cp:revision>
  <cp:lastPrinted>2015-06-01T18:20:34Z</cp:lastPrinted>
  <dcterms:created xsi:type="dcterms:W3CDTF">2015-03-30T12:44:41Z</dcterms:created>
  <dcterms:modified xsi:type="dcterms:W3CDTF">2015-06-25T14:44:04Z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035AE3E6-FEAD-45D5-BA89-1D117FCFC9A0</vt:lpwstr>
  </property>
  <property fmtid="{D5CDD505-2E9C-101B-9397-08002B2CF9AE}" pid="3" name="ArticulatePath">
    <vt:lpwstr>2015 Universal Slide Show Part 1</vt:lpwstr>
  </property>
</Properties>
</file>