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 id="2147483681" r:id="rId3"/>
  </p:sldMasterIdLst>
  <p:notesMasterIdLst>
    <p:notesMasterId r:id="rId50"/>
  </p:notesMasterIdLst>
  <p:sldIdLst>
    <p:sldId id="256" r:id="rId4"/>
    <p:sldId id="259" r:id="rId5"/>
    <p:sldId id="302" r:id="rId6"/>
    <p:sldId id="362" r:id="rId7"/>
    <p:sldId id="312" r:id="rId8"/>
    <p:sldId id="304" r:id="rId9"/>
    <p:sldId id="286" r:id="rId10"/>
    <p:sldId id="361" r:id="rId11"/>
    <p:sldId id="258" r:id="rId12"/>
    <p:sldId id="281" r:id="rId13"/>
    <p:sldId id="283" r:id="rId14"/>
    <p:sldId id="260" r:id="rId15"/>
    <p:sldId id="261" r:id="rId16"/>
    <p:sldId id="262" r:id="rId17"/>
    <p:sldId id="263" r:id="rId18"/>
    <p:sldId id="284" r:id="rId19"/>
    <p:sldId id="264" r:id="rId20"/>
    <p:sldId id="265" r:id="rId21"/>
    <p:sldId id="266" r:id="rId22"/>
    <p:sldId id="267" r:id="rId23"/>
    <p:sldId id="356" r:id="rId24"/>
    <p:sldId id="330" r:id="rId25"/>
    <p:sldId id="357" r:id="rId26"/>
    <p:sldId id="331" r:id="rId27"/>
    <p:sldId id="358" r:id="rId28"/>
    <p:sldId id="268" r:id="rId29"/>
    <p:sldId id="269" r:id="rId30"/>
    <p:sldId id="359" r:id="rId31"/>
    <p:sldId id="354" r:id="rId32"/>
    <p:sldId id="360" r:id="rId33"/>
    <p:sldId id="355" r:id="rId34"/>
    <p:sldId id="285" r:id="rId35"/>
    <p:sldId id="369" r:id="rId36"/>
    <p:sldId id="306" r:id="rId37"/>
    <p:sldId id="307" r:id="rId38"/>
    <p:sldId id="310" r:id="rId39"/>
    <p:sldId id="275" r:id="rId40"/>
    <p:sldId id="309" r:id="rId41"/>
    <p:sldId id="363" r:id="rId42"/>
    <p:sldId id="364" r:id="rId43"/>
    <p:sldId id="282" r:id="rId44"/>
    <p:sldId id="365" r:id="rId45"/>
    <p:sldId id="366" r:id="rId46"/>
    <p:sldId id="367" r:id="rId47"/>
    <p:sldId id="271" r:id="rId48"/>
    <p:sldId id="272" r:id="rId49"/>
  </p:sldIdLst>
  <p:sldSz cx="12192000" cy="6858000"/>
  <p:notesSz cx="6858000" cy="9144000"/>
  <p:custDataLst>
    <p:tags r:id="rId5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0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4692" autoAdjust="0"/>
  </p:normalViewPr>
  <p:slideViewPr>
    <p:cSldViewPr snapToGrid="0">
      <p:cViewPr varScale="1">
        <p:scale>
          <a:sx n="56" d="100"/>
          <a:sy n="56" d="100"/>
        </p:scale>
        <p:origin x="258"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923F7A-6998-49DA-8408-92283620D498}" type="datetimeFigureOut">
              <a:rPr lang="en-US" smtClean="0"/>
              <a:t>11/6/2019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E14E67-4C8C-43D1-9BDC-9DA347913DAA}" type="slidenum">
              <a:rPr lang="en-US" smtClean="0"/>
              <a:t>‹#›</a:t>
            </a:fld>
            <a:endParaRPr lang="en-US"/>
          </a:p>
        </p:txBody>
      </p:sp>
    </p:spTree>
    <p:extLst>
      <p:ext uri="{BB962C8B-B14F-4D97-AF65-F5344CB8AC3E}">
        <p14:creationId xmlns:p14="http://schemas.microsoft.com/office/powerpoint/2010/main" val="1115060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E14E67-4C8C-43D1-9BDC-9DA347913DAA}" type="slidenum">
              <a:rPr lang="en-US" smtClean="0"/>
              <a:t>4</a:t>
            </a:fld>
            <a:endParaRPr lang="en-US"/>
          </a:p>
        </p:txBody>
      </p:sp>
    </p:spTree>
    <p:extLst>
      <p:ext uri="{BB962C8B-B14F-4D97-AF65-F5344CB8AC3E}">
        <p14:creationId xmlns:p14="http://schemas.microsoft.com/office/powerpoint/2010/main" val="4000791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2646662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1351058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2895672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917484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3838468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E14E67-4C8C-43D1-9BDC-9DA347913DAA}" type="slidenum">
              <a:rPr lang="en-US" smtClean="0"/>
              <a:t>45</a:t>
            </a:fld>
            <a:endParaRPr lang="en-US"/>
          </a:p>
        </p:txBody>
      </p:sp>
    </p:spTree>
    <p:extLst>
      <p:ext uri="{BB962C8B-B14F-4D97-AF65-F5344CB8AC3E}">
        <p14:creationId xmlns:p14="http://schemas.microsoft.com/office/powerpoint/2010/main" val="3640542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8C8E2-6A55-49F4-AC48-8A155CE57E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08A3A7-E262-4F08-B2AD-292DED4DF8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6EA233-3F6F-4B77-8291-4831BB815889}"/>
              </a:ext>
            </a:extLst>
          </p:cNvPr>
          <p:cNvSpPr>
            <a:spLocks noGrp="1"/>
          </p:cNvSpPr>
          <p:nvPr>
            <p:ph type="dt" sz="half" idx="10"/>
          </p:nvPr>
        </p:nvSpPr>
        <p:spPr/>
        <p:txBody>
          <a:bodyPr/>
          <a:lstStyle/>
          <a:p>
            <a:fld id="{7CBB00EF-3030-4EED-9386-35DD7EC58232}" type="datetimeFigureOut">
              <a:rPr lang="en-US" smtClean="0"/>
              <a:t>11/6/2019</a:t>
            </a:fld>
            <a:endParaRPr lang="en-US"/>
          </a:p>
        </p:txBody>
      </p:sp>
      <p:sp>
        <p:nvSpPr>
          <p:cNvPr id="5" name="Footer Placeholder 4">
            <a:extLst>
              <a:ext uri="{FF2B5EF4-FFF2-40B4-BE49-F238E27FC236}">
                <a16:creationId xmlns:a16="http://schemas.microsoft.com/office/drawing/2014/main" id="{3714076E-1D96-4B67-8579-DA76E7B66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667CF0-2C6F-4144-BE36-BE4352FA5146}"/>
              </a:ext>
            </a:extLst>
          </p:cNvPr>
          <p:cNvSpPr>
            <a:spLocks noGrp="1"/>
          </p:cNvSpPr>
          <p:nvPr>
            <p:ph type="sldNum" sz="quarter" idx="12"/>
          </p:nvPr>
        </p:nvSpPr>
        <p:spPr/>
        <p:txBody>
          <a:bodyPr/>
          <a:lstStyle/>
          <a:p>
            <a:fld id="{9AB0A3F8-8F4B-4BE0-AD55-144016CB31EB}" type="slidenum">
              <a:rPr lang="en-US" smtClean="0"/>
              <a:t>‹#›</a:t>
            </a:fld>
            <a:endParaRPr lang="en-US"/>
          </a:p>
        </p:txBody>
      </p:sp>
    </p:spTree>
    <p:extLst>
      <p:ext uri="{BB962C8B-B14F-4D97-AF65-F5344CB8AC3E}">
        <p14:creationId xmlns:p14="http://schemas.microsoft.com/office/powerpoint/2010/main" val="591201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9F71D-5E6E-4875-8EB2-D080DB2FEF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9029FD-790F-417F-AFC1-0AD992ED85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7FFC83-8BC9-43FA-A401-E9B3A8113E20}"/>
              </a:ext>
            </a:extLst>
          </p:cNvPr>
          <p:cNvSpPr>
            <a:spLocks noGrp="1"/>
          </p:cNvSpPr>
          <p:nvPr>
            <p:ph type="dt" sz="half" idx="10"/>
          </p:nvPr>
        </p:nvSpPr>
        <p:spPr/>
        <p:txBody>
          <a:bodyPr/>
          <a:lstStyle/>
          <a:p>
            <a:fld id="{7CBB00EF-3030-4EED-9386-35DD7EC58232}" type="datetimeFigureOut">
              <a:rPr lang="en-US" smtClean="0"/>
              <a:t>11/6/2019</a:t>
            </a:fld>
            <a:endParaRPr lang="en-US"/>
          </a:p>
        </p:txBody>
      </p:sp>
      <p:sp>
        <p:nvSpPr>
          <p:cNvPr id="5" name="Footer Placeholder 4">
            <a:extLst>
              <a:ext uri="{FF2B5EF4-FFF2-40B4-BE49-F238E27FC236}">
                <a16:creationId xmlns:a16="http://schemas.microsoft.com/office/drawing/2014/main" id="{C7D88C6D-1FC8-47CE-88F3-7136E5BE1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2A572A-8FFB-4AF1-80FE-2380D11E0916}"/>
              </a:ext>
            </a:extLst>
          </p:cNvPr>
          <p:cNvSpPr>
            <a:spLocks noGrp="1"/>
          </p:cNvSpPr>
          <p:nvPr>
            <p:ph type="sldNum" sz="quarter" idx="12"/>
          </p:nvPr>
        </p:nvSpPr>
        <p:spPr/>
        <p:txBody>
          <a:bodyPr/>
          <a:lstStyle/>
          <a:p>
            <a:fld id="{9AB0A3F8-8F4B-4BE0-AD55-144016CB31EB}" type="slidenum">
              <a:rPr lang="en-US" smtClean="0"/>
              <a:t>‹#›</a:t>
            </a:fld>
            <a:endParaRPr lang="en-US"/>
          </a:p>
        </p:txBody>
      </p:sp>
    </p:spTree>
    <p:extLst>
      <p:ext uri="{BB962C8B-B14F-4D97-AF65-F5344CB8AC3E}">
        <p14:creationId xmlns:p14="http://schemas.microsoft.com/office/powerpoint/2010/main" val="2758626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0D1B1-C3CC-42AD-8E70-12EC3D3B12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4D573E-B6DF-46FF-B656-C5C0D1519A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68905E-AE76-47A9-95E4-FF3F2000ED23}"/>
              </a:ext>
            </a:extLst>
          </p:cNvPr>
          <p:cNvSpPr>
            <a:spLocks noGrp="1"/>
          </p:cNvSpPr>
          <p:nvPr>
            <p:ph type="dt" sz="half" idx="10"/>
          </p:nvPr>
        </p:nvSpPr>
        <p:spPr/>
        <p:txBody>
          <a:bodyPr/>
          <a:lstStyle/>
          <a:p>
            <a:fld id="{7CBB00EF-3030-4EED-9386-35DD7EC58232}" type="datetimeFigureOut">
              <a:rPr lang="en-US" smtClean="0"/>
              <a:t>11/6/2019</a:t>
            </a:fld>
            <a:endParaRPr lang="en-US"/>
          </a:p>
        </p:txBody>
      </p:sp>
      <p:sp>
        <p:nvSpPr>
          <p:cNvPr id="5" name="Footer Placeholder 4">
            <a:extLst>
              <a:ext uri="{FF2B5EF4-FFF2-40B4-BE49-F238E27FC236}">
                <a16:creationId xmlns:a16="http://schemas.microsoft.com/office/drawing/2014/main" id="{CD7E2C69-FDD9-4A62-A115-25E15C82C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0F3A4-98C7-439F-97A5-0CB559918544}"/>
              </a:ext>
            </a:extLst>
          </p:cNvPr>
          <p:cNvSpPr>
            <a:spLocks noGrp="1"/>
          </p:cNvSpPr>
          <p:nvPr>
            <p:ph type="sldNum" sz="quarter" idx="12"/>
          </p:nvPr>
        </p:nvSpPr>
        <p:spPr/>
        <p:txBody>
          <a:bodyPr/>
          <a:lstStyle/>
          <a:p>
            <a:fld id="{9AB0A3F8-8F4B-4BE0-AD55-144016CB31EB}" type="slidenum">
              <a:rPr lang="en-US" smtClean="0"/>
              <a:t>‹#›</a:t>
            </a:fld>
            <a:endParaRPr lang="en-US"/>
          </a:p>
        </p:txBody>
      </p:sp>
    </p:spTree>
    <p:extLst>
      <p:ext uri="{BB962C8B-B14F-4D97-AF65-F5344CB8AC3E}">
        <p14:creationId xmlns:p14="http://schemas.microsoft.com/office/powerpoint/2010/main" val="2819638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5F2E8-656E-491A-AC48-45FC1C3517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52BBD6-38C7-41D7-9EF7-E9CFC5156A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5DB0AE-AFF0-40A7-8D6D-5A97984244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961EE4-B2F8-46EC-AEEB-E73768B0ED8D}"/>
              </a:ext>
            </a:extLst>
          </p:cNvPr>
          <p:cNvSpPr>
            <a:spLocks noGrp="1"/>
          </p:cNvSpPr>
          <p:nvPr>
            <p:ph type="dt" sz="half" idx="10"/>
          </p:nvPr>
        </p:nvSpPr>
        <p:spPr/>
        <p:txBody>
          <a:bodyPr/>
          <a:lstStyle/>
          <a:p>
            <a:fld id="{7CBB00EF-3030-4EED-9386-35DD7EC58232}" type="datetimeFigureOut">
              <a:rPr lang="en-US" smtClean="0"/>
              <a:t>11/6/2019</a:t>
            </a:fld>
            <a:endParaRPr lang="en-US"/>
          </a:p>
        </p:txBody>
      </p:sp>
      <p:sp>
        <p:nvSpPr>
          <p:cNvPr id="6" name="Footer Placeholder 5">
            <a:extLst>
              <a:ext uri="{FF2B5EF4-FFF2-40B4-BE49-F238E27FC236}">
                <a16:creationId xmlns:a16="http://schemas.microsoft.com/office/drawing/2014/main" id="{32EFE9C4-CA86-4732-B524-CA14DBAE8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5FD03A-A858-4B30-ACAA-BF0829752E0E}"/>
              </a:ext>
            </a:extLst>
          </p:cNvPr>
          <p:cNvSpPr>
            <a:spLocks noGrp="1"/>
          </p:cNvSpPr>
          <p:nvPr>
            <p:ph type="sldNum" sz="quarter" idx="12"/>
          </p:nvPr>
        </p:nvSpPr>
        <p:spPr/>
        <p:txBody>
          <a:bodyPr/>
          <a:lstStyle/>
          <a:p>
            <a:fld id="{9AB0A3F8-8F4B-4BE0-AD55-144016CB31EB}" type="slidenum">
              <a:rPr lang="en-US" smtClean="0"/>
              <a:t>‹#›</a:t>
            </a:fld>
            <a:endParaRPr lang="en-US"/>
          </a:p>
        </p:txBody>
      </p:sp>
    </p:spTree>
    <p:extLst>
      <p:ext uri="{BB962C8B-B14F-4D97-AF65-F5344CB8AC3E}">
        <p14:creationId xmlns:p14="http://schemas.microsoft.com/office/powerpoint/2010/main" val="16140813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7EF34-95F5-4CB8-9A34-65D898FADD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B51CCB-3F0F-4158-8DFC-63854B364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D0FDFF-84D1-436D-9121-9788D79252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0C463-D5E5-4CF2-BF2B-A284A19406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DCA753-8509-47FA-8E43-46E6E57E7D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4210F1-EB03-43BF-B0D0-EA4CC4244477}"/>
              </a:ext>
            </a:extLst>
          </p:cNvPr>
          <p:cNvSpPr>
            <a:spLocks noGrp="1"/>
          </p:cNvSpPr>
          <p:nvPr>
            <p:ph type="dt" sz="half" idx="10"/>
          </p:nvPr>
        </p:nvSpPr>
        <p:spPr/>
        <p:txBody>
          <a:bodyPr/>
          <a:lstStyle/>
          <a:p>
            <a:fld id="{7CBB00EF-3030-4EED-9386-35DD7EC58232}" type="datetimeFigureOut">
              <a:rPr lang="en-US" smtClean="0"/>
              <a:t>11/6/2019</a:t>
            </a:fld>
            <a:endParaRPr lang="en-US"/>
          </a:p>
        </p:txBody>
      </p:sp>
      <p:sp>
        <p:nvSpPr>
          <p:cNvPr id="8" name="Footer Placeholder 7">
            <a:extLst>
              <a:ext uri="{FF2B5EF4-FFF2-40B4-BE49-F238E27FC236}">
                <a16:creationId xmlns:a16="http://schemas.microsoft.com/office/drawing/2014/main" id="{5F5DB5E3-AAB9-4205-9CB6-19101A346D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D4E6C6-486D-485C-B692-4C75B58BF2E1}"/>
              </a:ext>
            </a:extLst>
          </p:cNvPr>
          <p:cNvSpPr>
            <a:spLocks noGrp="1"/>
          </p:cNvSpPr>
          <p:nvPr>
            <p:ph type="sldNum" sz="quarter" idx="12"/>
          </p:nvPr>
        </p:nvSpPr>
        <p:spPr/>
        <p:txBody>
          <a:bodyPr/>
          <a:lstStyle/>
          <a:p>
            <a:fld id="{9AB0A3F8-8F4B-4BE0-AD55-144016CB31EB}" type="slidenum">
              <a:rPr lang="en-US" smtClean="0"/>
              <a:t>‹#›</a:t>
            </a:fld>
            <a:endParaRPr lang="en-US"/>
          </a:p>
        </p:txBody>
      </p:sp>
    </p:spTree>
    <p:extLst>
      <p:ext uri="{BB962C8B-B14F-4D97-AF65-F5344CB8AC3E}">
        <p14:creationId xmlns:p14="http://schemas.microsoft.com/office/powerpoint/2010/main" val="6449237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30AB7-6AD9-4A5D-A60A-4F7E2C0169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5B75CB-03CC-490E-90E6-956285C509A5}"/>
              </a:ext>
            </a:extLst>
          </p:cNvPr>
          <p:cNvSpPr>
            <a:spLocks noGrp="1"/>
          </p:cNvSpPr>
          <p:nvPr>
            <p:ph type="dt" sz="half" idx="10"/>
          </p:nvPr>
        </p:nvSpPr>
        <p:spPr/>
        <p:txBody>
          <a:bodyPr/>
          <a:lstStyle/>
          <a:p>
            <a:fld id="{7CBB00EF-3030-4EED-9386-35DD7EC58232}" type="datetimeFigureOut">
              <a:rPr lang="en-US" smtClean="0"/>
              <a:t>11/6/2019</a:t>
            </a:fld>
            <a:endParaRPr lang="en-US"/>
          </a:p>
        </p:txBody>
      </p:sp>
      <p:sp>
        <p:nvSpPr>
          <p:cNvPr id="4" name="Footer Placeholder 3">
            <a:extLst>
              <a:ext uri="{FF2B5EF4-FFF2-40B4-BE49-F238E27FC236}">
                <a16:creationId xmlns:a16="http://schemas.microsoft.com/office/drawing/2014/main" id="{F4A0AD81-AD05-49E6-AD34-682FF70CC4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A6403F-41C9-41BB-9BAD-1A7918A7B2BF}"/>
              </a:ext>
            </a:extLst>
          </p:cNvPr>
          <p:cNvSpPr>
            <a:spLocks noGrp="1"/>
          </p:cNvSpPr>
          <p:nvPr>
            <p:ph type="sldNum" sz="quarter" idx="12"/>
          </p:nvPr>
        </p:nvSpPr>
        <p:spPr/>
        <p:txBody>
          <a:bodyPr/>
          <a:lstStyle/>
          <a:p>
            <a:fld id="{9AB0A3F8-8F4B-4BE0-AD55-144016CB31EB}" type="slidenum">
              <a:rPr lang="en-US" smtClean="0"/>
              <a:t>‹#›</a:t>
            </a:fld>
            <a:endParaRPr lang="en-US"/>
          </a:p>
        </p:txBody>
      </p:sp>
    </p:spTree>
    <p:extLst>
      <p:ext uri="{BB962C8B-B14F-4D97-AF65-F5344CB8AC3E}">
        <p14:creationId xmlns:p14="http://schemas.microsoft.com/office/powerpoint/2010/main" val="4776701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2B292C-F774-4E24-8A5B-43B4BD7FC3E4}"/>
              </a:ext>
            </a:extLst>
          </p:cNvPr>
          <p:cNvSpPr>
            <a:spLocks noGrp="1"/>
          </p:cNvSpPr>
          <p:nvPr>
            <p:ph type="dt" sz="half" idx="10"/>
          </p:nvPr>
        </p:nvSpPr>
        <p:spPr/>
        <p:txBody>
          <a:bodyPr/>
          <a:lstStyle/>
          <a:p>
            <a:fld id="{7CBB00EF-3030-4EED-9386-35DD7EC58232}" type="datetimeFigureOut">
              <a:rPr lang="en-US" smtClean="0"/>
              <a:t>11/6/2019</a:t>
            </a:fld>
            <a:endParaRPr lang="en-US"/>
          </a:p>
        </p:txBody>
      </p:sp>
      <p:sp>
        <p:nvSpPr>
          <p:cNvPr id="3" name="Footer Placeholder 2">
            <a:extLst>
              <a:ext uri="{FF2B5EF4-FFF2-40B4-BE49-F238E27FC236}">
                <a16:creationId xmlns:a16="http://schemas.microsoft.com/office/drawing/2014/main" id="{C8589459-BE19-48AC-8AB8-C89FACACAA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93FB6C-0020-4245-BC35-1EA1A012B159}"/>
              </a:ext>
            </a:extLst>
          </p:cNvPr>
          <p:cNvSpPr>
            <a:spLocks noGrp="1"/>
          </p:cNvSpPr>
          <p:nvPr>
            <p:ph type="sldNum" sz="quarter" idx="12"/>
          </p:nvPr>
        </p:nvSpPr>
        <p:spPr/>
        <p:txBody>
          <a:bodyPr/>
          <a:lstStyle/>
          <a:p>
            <a:fld id="{9AB0A3F8-8F4B-4BE0-AD55-144016CB31EB}" type="slidenum">
              <a:rPr lang="en-US" smtClean="0"/>
              <a:t>‹#›</a:t>
            </a:fld>
            <a:endParaRPr lang="en-US"/>
          </a:p>
        </p:txBody>
      </p:sp>
    </p:spTree>
    <p:extLst>
      <p:ext uri="{BB962C8B-B14F-4D97-AF65-F5344CB8AC3E}">
        <p14:creationId xmlns:p14="http://schemas.microsoft.com/office/powerpoint/2010/main" val="31472697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70934-4C35-4C6A-94E2-5D67C0E171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F04217-9C7D-4D2D-85A9-9E7E92D61E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235528-29B6-4419-9537-E3CE9636DA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737B9-CEE4-4424-B62B-FEEB9F504CD3}"/>
              </a:ext>
            </a:extLst>
          </p:cNvPr>
          <p:cNvSpPr>
            <a:spLocks noGrp="1"/>
          </p:cNvSpPr>
          <p:nvPr>
            <p:ph type="dt" sz="half" idx="10"/>
          </p:nvPr>
        </p:nvSpPr>
        <p:spPr/>
        <p:txBody>
          <a:bodyPr/>
          <a:lstStyle/>
          <a:p>
            <a:fld id="{7CBB00EF-3030-4EED-9386-35DD7EC58232}" type="datetimeFigureOut">
              <a:rPr lang="en-US" smtClean="0"/>
              <a:t>11/6/2019</a:t>
            </a:fld>
            <a:endParaRPr lang="en-US"/>
          </a:p>
        </p:txBody>
      </p:sp>
      <p:sp>
        <p:nvSpPr>
          <p:cNvPr id="6" name="Footer Placeholder 5">
            <a:extLst>
              <a:ext uri="{FF2B5EF4-FFF2-40B4-BE49-F238E27FC236}">
                <a16:creationId xmlns:a16="http://schemas.microsoft.com/office/drawing/2014/main" id="{6BDDA015-B2C2-4BD9-9460-181DE647B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140F67-79DB-4A42-AC95-1B7F3E2387BA}"/>
              </a:ext>
            </a:extLst>
          </p:cNvPr>
          <p:cNvSpPr>
            <a:spLocks noGrp="1"/>
          </p:cNvSpPr>
          <p:nvPr>
            <p:ph type="sldNum" sz="quarter" idx="12"/>
          </p:nvPr>
        </p:nvSpPr>
        <p:spPr/>
        <p:txBody>
          <a:bodyPr/>
          <a:lstStyle/>
          <a:p>
            <a:fld id="{9AB0A3F8-8F4B-4BE0-AD55-144016CB31EB}" type="slidenum">
              <a:rPr lang="en-US" smtClean="0"/>
              <a:t>‹#›</a:t>
            </a:fld>
            <a:endParaRPr lang="en-US"/>
          </a:p>
        </p:txBody>
      </p:sp>
    </p:spTree>
    <p:extLst>
      <p:ext uri="{BB962C8B-B14F-4D97-AF65-F5344CB8AC3E}">
        <p14:creationId xmlns:p14="http://schemas.microsoft.com/office/powerpoint/2010/main" val="12315199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0011-D983-40F4-87A2-359B794FB0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225122-CA56-4DA2-B4E6-B902BC070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CCDC9A-8801-46BB-8984-02256E785F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DCA229-764E-4D49-A183-A260842E9647}"/>
              </a:ext>
            </a:extLst>
          </p:cNvPr>
          <p:cNvSpPr>
            <a:spLocks noGrp="1"/>
          </p:cNvSpPr>
          <p:nvPr>
            <p:ph type="dt" sz="half" idx="10"/>
          </p:nvPr>
        </p:nvSpPr>
        <p:spPr/>
        <p:txBody>
          <a:bodyPr/>
          <a:lstStyle/>
          <a:p>
            <a:fld id="{7CBB00EF-3030-4EED-9386-35DD7EC58232}" type="datetimeFigureOut">
              <a:rPr lang="en-US" smtClean="0"/>
              <a:t>11/6/2019</a:t>
            </a:fld>
            <a:endParaRPr lang="en-US"/>
          </a:p>
        </p:txBody>
      </p:sp>
      <p:sp>
        <p:nvSpPr>
          <p:cNvPr id="6" name="Footer Placeholder 5">
            <a:extLst>
              <a:ext uri="{FF2B5EF4-FFF2-40B4-BE49-F238E27FC236}">
                <a16:creationId xmlns:a16="http://schemas.microsoft.com/office/drawing/2014/main" id="{2608D37C-ED7B-4DE7-8C7B-A6F1BC4190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57F299-18D3-4AEB-A0B4-1AA3937DF0C9}"/>
              </a:ext>
            </a:extLst>
          </p:cNvPr>
          <p:cNvSpPr>
            <a:spLocks noGrp="1"/>
          </p:cNvSpPr>
          <p:nvPr>
            <p:ph type="sldNum" sz="quarter" idx="12"/>
          </p:nvPr>
        </p:nvSpPr>
        <p:spPr/>
        <p:txBody>
          <a:bodyPr/>
          <a:lstStyle/>
          <a:p>
            <a:fld id="{9AB0A3F8-8F4B-4BE0-AD55-144016CB31EB}" type="slidenum">
              <a:rPr lang="en-US" smtClean="0"/>
              <a:t>‹#›</a:t>
            </a:fld>
            <a:endParaRPr lang="en-US"/>
          </a:p>
        </p:txBody>
      </p:sp>
    </p:spTree>
    <p:extLst>
      <p:ext uri="{BB962C8B-B14F-4D97-AF65-F5344CB8AC3E}">
        <p14:creationId xmlns:p14="http://schemas.microsoft.com/office/powerpoint/2010/main" val="4118786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F9CD1-9522-4E81-83A5-8A38FCBFF1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8079F7-EC59-49C9-BC2D-AD02E36937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79C129-B417-4475-8C39-6DF13125B07E}"/>
              </a:ext>
            </a:extLst>
          </p:cNvPr>
          <p:cNvSpPr>
            <a:spLocks noGrp="1"/>
          </p:cNvSpPr>
          <p:nvPr>
            <p:ph type="dt" sz="half" idx="10"/>
          </p:nvPr>
        </p:nvSpPr>
        <p:spPr/>
        <p:txBody>
          <a:bodyPr/>
          <a:lstStyle/>
          <a:p>
            <a:fld id="{7CBB00EF-3030-4EED-9386-35DD7EC58232}" type="datetimeFigureOut">
              <a:rPr lang="en-US" smtClean="0"/>
              <a:t>11/6/2019</a:t>
            </a:fld>
            <a:endParaRPr lang="en-US"/>
          </a:p>
        </p:txBody>
      </p:sp>
      <p:sp>
        <p:nvSpPr>
          <p:cNvPr id="5" name="Footer Placeholder 4">
            <a:extLst>
              <a:ext uri="{FF2B5EF4-FFF2-40B4-BE49-F238E27FC236}">
                <a16:creationId xmlns:a16="http://schemas.microsoft.com/office/drawing/2014/main" id="{8D2BB46D-AB6E-435E-892B-BBA47D355D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9D9579-9781-4DC8-B97A-E7B1A3CC48A5}"/>
              </a:ext>
            </a:extLst>
          </p:cNvPr>
          <p:cNvSpPr>
            <a:spLocks noGrp="1"/>
          </p:cNvSpPr>
          <p:nvPr>
            <p:ph type="sldNum" sz="quarter" idx="12"/>
          </p:nvPr>
        </p:nvSpPr>
        <p:spPr/>
        <p:txBody>
          <a:bodyPr/>
          <a:lstStyle/>
          <a:p>
            <a:fld id="{9AB0A3F8-8F4B-4BE0-AD55-144016CB31EB}" type="slidenum">
              <a:rPr lang="en-US" smtClean="0"/>
              <a:t>‹#›</a:t>
            </a:fld>
            <a:endParaRPr lang="en-US"/>
          </a:p>
        </p:txBody>
      </p:sp>
    </p:spTree>
    <p:extLst>
      <p:ext uri="{BB962C8B-B14F-4D97-AF65-F5344CB8AC3E}">
        <p14:creationId xmlns:p14="http://schemas.microsoft.com/office/powerpoint/2010/main" val="3436431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62E6DB-32DD-4959-8774-D92739F301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2C06CC-B453-43E6-9EAE-A5D32E60BB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1FBEEC-D498-4046-A51A-70ABD620EA75}"/>
              </a:ext>
            </a:extLst>
          </p:cNvPr>
          <p:cNvSpPr>
            <a:spLocks noGrp="1"/>
          </p:cNvSpPr>
          <p:nvPr>
            <p:ph type="dt" sz="half" idx="10"/>
          </p:nvPr>
        </p:nvSpPr>
        <p:spPr/>
        <p:txBody>
          <a:bodyPr/>
          <a:lstStyle/>
          <a:p>
            <a:fld id="{7CBB00EF-3030-4EED-9386-35DD7EC58232}" type="datetimeFigureOut">
              <a:rPr lang="en-US" smtClean="0"/>
              <a:t>11/6/2019</a:t>
            </a:fld>
            <a:endParaRPr lang="en-US"/>
          </a:p>
        </p:txBody>
      </p:sp>
      <p:sp>
        <p:nvSpPr>
          <p:cNvPr id="5" name="Footer Placeholder 4">
            <a:extLst>
              <a:ext uri="{FF2B5EF4-FFF2-40B4-BE49-F238E27FC236}">
                <a16:creationId xmlns:a16="http://schemas.microsoft.com/office/drawing/2014/main" id="{D72991AC-E484-431D-854B-053D69EC10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218646-C96C-47EA-B7F3-344C9D93A185}"/>
              </a:ext>
            </a:extLst>
          </p:cNvPr>
          <p:cNvSpPr>
            <a:spLocks noGrp="1"/>
          </p:cNvSpPr>
          <p:nvPr>
            <p:ph type="sldNum" sz="quarter" idx="12"/>
          </p:nvPr>
        </p:nvSpPr>
        <p:spPr/>
        <p:txBody>
          <a:bodyPr/>
          <a:lstStyle/>
          <a:p>
            <a:fld id="{9AB0A3F8-8F4B-4BE0-AD55-144016CB31EB}" type="slidenum">
              <a:rPr lang="en-US" smtClean="0"/>
              <a:t>‹#›</a:t>
            </a:fld>
            <a:endParaRPr lang="en-US"/>
          </a:p>
        </p:txBody>
      </p:sp>
    </p:spTree>
    <p:extLst>
      <p:ext uri="{BB962C8B-B14F-4D97-AF65-F5344CB8AC3E}">
        <p14:creationId xmlns:p14="http://schemas.microsoft.com/office/powerpoint/2010/main" val="37579386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3600" y="1498602"/>
            <a:ext cx="7010400" cy="3298825"/>
          </a:xfrm>
        </p:spPr>
        <p:txBody>
          <a:bodyPr>
            <a:normAutofit/>
          </a:bodyPr>
          <a:lstStyle>
            <a:lvl1pPr>
              <a:lnSpc>
                <a:spcPct val="90000"/>
              </a:lnSpc>
              <a:defRPr sz="5400" cap="none" baseline="0"/>
            </a:lvl1pPr>
          </a:lstStyle>
          <a:p>
            <a:r>
              <a:rPr lang="en-US"/>
              <a:t>Click to edit Master title style</a:t>
            </a:r>
            <a:endParaRPr/>
          </a:p>
        </p:txBody>
      </p:sp>
      <p:sp>
        <p:nvSpPr>
          <p:cNvPr id="3" name="Subtitle 2"/>
          <p:cNvSpPr>
            <a:spLocks noGrp="1"/>
          </p:cNvSpPr>
          <p:nvPr>
            <p:ph type="subTitle" idx="1"/>
          </p:nvPr>
        </p:nvSpPr>
        <p:spPr>
          <a:xfrm>
            <a:off x="4673600" y="4927600"/>
            <a:ext cx="7010400"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40811122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B5A30F4-0B4E-4E4B-BC36-C30CD13F4E17}" type="datetimeFigureOut">
              <a:rPr lang="en-US"/>
              <a:t>11/6/2019</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78835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800" y="4445000"/>
            <a:ext cx="7010400" cy="1930400"/>
          </a:xfrm>
        </p:spPr>
        <p:txBody>
          <a:bodyPr anchor="t">
            <a:normAutofit/>
          </a:bodyPr>
          <a:lstStyle>
            <a:lvl1pPr algn="l">
              <a:defRPr sz="5400" b="0" cap="none" baseline="0"/>
            </a:lvl1pPr>
          </a:lstStyle>
          <a:p>
            <a:r>
              <a:rPr lang="en-US"/>
              <a:t>Click to edit Master title style</a:t>
            </a:r>
            <a:endParaRPr dirty="0"/>
          </a:p>
        </p:txBody>
      </p:sp>
      <p:sp>
        <p:nvSpPr>
          <p:cNvPr id="3" name="Text Placeholder 2"/>
          <p:cNvSpPr>
            <a:spLocks noGrp="1"/>
          </p:cNvSpPr>
          <p:nvPr>
            <p:ph type="body" idx="1"/>
          </p:nvPr>
        </p:nvSpPr>
        <p:spPr>
          <a:xfrm>
            <a:off x="812800" y="3124201"/>
            <a:ext cx="7010400"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307339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1701800"/>
            <a:ext cx="4978400"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9200" y="1701800"/>
            <a:ext cx="4978400"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DD204D1-F9BD-4643-8480-6EA41EB484F1}" type="datetimeFigureOut">
              <a:rPr lang="en-US"/>
              <a:t>11/6/2019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174912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1665" y="1608836"/>
            <a:ext cx="4974336"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p:cNvSpPr>
            <a:spLocks noGrp="1"/>
          </p:cNvSpPr>
          <p:nvPr>
            <p:ph sz="half" idx="2"/>
          </p:nvPr>
        </p:nvSpPr>
        <p:spPr>
          <a:xfrm>
            <a:off x="1117600" y="2209800"/>
            <a:ext cx="4978400"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03264" y="1608836"/>
            <a:ext cx="4974336"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p:cNvSpPr>
            <a:spLocks noGrp="1"/>
          </p:cNvSpPr>
          <p:nvPr>
            <p:ph sz="quarter" idx="4"/>
          </p:nvPr>
        </p:nvSpPr>
        <p:spPr>
          <a:xfrm>
            <a:off x="6299200" y="2209800"/>
            <a:ext cx="4978400"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DD204D1-F9BD-4643-8480-6EA41EB484F1}" type="datetimeFigureOut">
              <a:rPr lang="en-US"/>
              <a:t>11/6/2019</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71533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DD204D1-F9BD-4643-8480-6EA41EB484F1}" type="datetimeFigureOut">
              <a:rPr lang="en-US"/>
              <a:t>11/6/2019</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5043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11/6/2019</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868645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2400" y="0"/>
            <a:ext cx="79248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2" name="Title 1"/>
          <p:cNvSpPr>
            <a:spLocks noGrp="1"/>
          </p:cNvSpPr>
          <p:nvPr>
            <p:ph type="title"/>
          </p:nvPr>
        </p:nvSpPr>
        <p:spPr>
          <a:xfrm>
            <a:off x="304801" y="1701800"/>
            <a:ext cx="3352800" cy="2844800"/>
          </a:xfrm>
        </p:spPr>
        <p:txBody>
          <a:bodyPr anchor="b">
            <a:normAutofit/>
          </a:bodyPr>
          <a:lstStyle>
            <a:lvl1pPr algn="l">
              <a:defRPr sz="2000" b="1"/>
            </a:lvl1pPr>
          </a:lstStyle>
          <a:p>
            <a:r>
              <a:rPr lang="en-US"/>
              <a:t>Click to edit Master title style</a:t>
            </a:r>
            <a:endParaRPr/>
          </a:p>
        </p:txBody>
      </p:sp>
      <p:sp>
        <p:nvSpPr>
          <p:cNvPr id="4" name="Text Placeholder 3"/>
          <p:cNvSpPr>
            <a:spLocks noGrp="1"/>
          </p:cNvSpPr>
          <p:nvPr>
            <p:ph type="body" sz="half" idx="2"/>
          </p:nvPr>
        </p:nvSpPr>
        <p:spPr>
          <a:xfrm>
            <a:off x="304801" y="4648200"/>
            <a:ext cx="3352800"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3" name="Content Placeholder 2"/>
          <p:cNvSpPr>
            <a:spLocks noGrp="1"/>
          </p:cNvSpPr>
          <p:nvPr>
            <p:ph idx="1"/>
          </p:nvPr>
        </p:nvSpPr>
        <p:spPr>
          <a:xfrm>
            <a:off x="4470401" y="482600"/>
            <a:ext cx="6807200"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126BF754-515F-40B9-8D24-D54D5825B3D0}" type="datetimeFigureOut">
              <a:rPr lang="en-US"/>
              <a:t>11/6/2019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334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801" y="0"/>
            <a:ext cx="80264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2" name="Title 1"/>
          <p:cNvSpPr>
            <a:spLocks noGrp="1"/>
          </p:cNvSpPr>
          <p:nvPr>
            <p:ph type="title"/>
          </p:nvPr>
        </p:nvSpPr>
        <p:spPr>
          <a:xfrm>
            <a:off x="2438401" y="4800600"/>
            <a:ext cx="7315200" cy="762000"/>
          </a:xfrm>
        </p:spPr>
        <p:txBody>
          <a:bodyPr anchor="b">
            <a:normAutofit/>
          </a:bodyPr>
          <a:lstStyle>
            <a:lvl1pPr algn="l">
              <a:defRPr sz="2000" b="1"/>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8401" y="279402"/>
            <a:ext cx="7315200"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2438401" y="5562600"/>
            <a:ext cx="7315200"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t>11/6/2019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254075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11/6/2019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245652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5200" y="274639"/>
            <a:ext cx="1422400" cy="589756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17600" y="274639"/>
            <a:ext cx="8534401" cy="589756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11/6/2019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72318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11/6/2019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11/6/2019</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jp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11/6/2019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D9233D-3A0E-45BF-816E-577C64E99C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25D075-0AF1-4B93-BEA7-40611649DA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C3F03A-E03B-4C58-8F74-B177649750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BB00EF-3030-4EED-9386-35DD7EC58232}" type="datetimeFigureOut">
              <a:rPr lang="en-US" smtClean="0"/>
              <a:t>11/6/2019</a:t>
            </a:fld>
            <a:endParaRPr lang="en-US"/>
          </a:p>
        </p:txBody>
      </p:sp>
      <p:sp>
        <p:nvSpPr>
          <p:cNvPr id="5" name="Footer Placeholder 4">
            <a:extLst>
              <a:ext uri="{FF2B5EF4-FFF2-40B4-BE49-F238E27FC236}">
                <a16:creationId xmlns:a16="http://schemas.microsoft.com/office/drawing/2014/main" id="{7C3B18D2-2210-43D3-B0D2-CC782FB3F4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E8160A-5FAE-41DD-9049-CAD0FF824F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0A3F8-8F4B-4BE0-AD55-144016CB31EB}" type="slidenum">
              <a:rPr lang="en-US" smtClean="0"/>
              <a:t>‹#›</a:t>
            </a:fld>
            <a:endParaRPr lang="en-US"/>
          </a:p>
        </p:txBody>
      </p:sp>
    </p:spTree>
    <p:extLst>
      <p:ext uri="{BB962C8B-B14F-4D97-AF65-F5344CB8AC3E}">
        <p14:creationId xmlns:p14="http://schemas.microsoft.com/office/powerpoint/2010/main" val="163968716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801" y="0"/>
            <a:ext cx="115824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2" name="Title Placeholder 1"/>
          <p:cNvSpPr>
            <a:spLocks noGrp="1"/>
          </p:cNvSpPr>
          <p:nvPr>
            <p:ph type="title"/>
          </p:nvPr>
        </p:nvSpPr>
        <p:spPr>
          <a:xfrm>
            <a:off x="1117600" y="76200"/>
            <a:ext cx="10160000" cy="1397000"/>
          </a:xfrm>
          <a:prstGeom prst="rect">
            <a:avLst/>
          </a:prstGeom>
        </p:spPr>
        <p:txBody>
          <a:bodyPr vert="horz" lIns="121899" tIns="60949" rIns="121899" bIns="60949"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17600" y="1701800"/>
            <a:ext cx="10160000"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600" y="6400802"/>
            <a:ext cx="2743200"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11/6/2019</a:t>
            </a:fld>
            <a:endParaRPr lang="en-US"/>
          </a:p>
        </p:txBody>
      </p:sp>
      <p:sp>
        <p:nvSpPr>
          <p:cNvPr id="5" name="Footer Placeholder 4"/>
          <p:cNvSpPr>
            <a:spLocks noGrp="1"/>
          </p:cNvSpPr>
          <p:nvPr>
            <p:ph type="ftr" sz="quarter" idx="3"/>
          </p:nvPr>
        </p:nvSpPr>
        <p:spPr>
          <a:xfrm>
            <a:off x="3908861" y="6400802"/>
            <a:ext cx="6217920"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9795" y="6400802"/>
            <a:ext cx="1107806"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25083965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cid:image005.png@01D57839.0F3506A0" TargetMode="Externa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cid:image001.png@01D4018A.D1C5C1E0" TargetMode="External"/><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cid:image005.png@01D57393.6CE6CEF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hyperlink" Target="https://itw01.com/5GIMEG5.html" TargetMode="External"/><Relationship Id="rId2" Type="http://schemas.openxmlformats.org/officeDocument/2006/relationships/image" Target="../media/image18.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hyperlink" Target="http://www.freeimageslive.co.uk/free_stock_image/growing-funds-jpg" TargetMode="External"/><Relationship Id="rId2" Type="http://schemas.openxmlformats.org/officeDocument/2006/relationships/image" Target="../media/image23.jpg"/><Relationship Id="rId1" Type="http://schemas.openxmlformats.org/officeDocument/2006/relationships/slideLayout" Target="../slideLayouts/slideLayout18.xml"/><Relationship Id="rId4" Type="http://schemas.openxmlformats.org/officeDocument/2006/relationships/hyperlink" Target="https://creativecommons.org/licenses/by/3.0/"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hyperlink" Target="http://www.huffingtonpost.com/2013/04/10/stanley-moore-ethics-fine_n_3054291.html" TargetMode="External"/><Relationship Id="rId2" Type="http://schemas.openxmlformats.org/officeDocument/2006/relationships/image" Target="../media/image25.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hyperlink" Target="http://www.express.co.uk/news/science/738387/Time-NOT-real-EVERYTHING-happens-same-time-einstein" TargetMode="External"/><Relationship Id="rId2" Type="http://schemas.openxmlformats.org/officeDocument/2006/relationships/image" Target="../media/image26.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hyperlink" Target="http://www.netpicks.com/failure-test-trade-setup-in-action/" TargetMode="External"/><Relationship Id="rId2" Type="http://schemas.openxmlformats.org/officeDocument/2006/relationships/image" Target="../media/image29.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hyperlink" Target="http://guestofaguest.com/washington-dc/washington-dc/health-care-reform-the-sing-along" TargetMode="External"/><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 Id="rId4" Type="http://schemas.openxmlformats.org/officeDocument/2006/relationships/hyperlink" Target="http://clipartmag.com/free-handshake-clipart"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hyperlink" Target="http://everylibrary.org/leaving-library-silos-coalition-work-2017/" TargetMode="External"/><Relationship Id="rId2" Type="http://schemas.openxmlformats.org/officeDocument/2006/relationships/image" Target="../media/image37.jp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8" Type="http://schemas.openxmlformats.org/officeDocument/2006/relationships/hyperlink" Target="http://facebook.com/elderjustice" TargetMode="External"/><Relationship Id="rId3" Type="http://schemas.openxmlformats.org/officeDocument/2006/relationships/image" Target="../media/image38.png"/><Relationship Id="rId7" Type="http://schemas.openxmlformats.org/officeDocument/2006/relationships/hyperlink" Target="http://bit.ly/EJClist" TargetMode="External"/><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hyperlink" Target="http://elderjusticecoalition.com/" TargetMode="External"/><Relationship Id="rId5" Type="http://schemas.openxmlformats.org/officeDocument/2006/relationships/hyperlink" Target="http://bit.ly/EJC-SenFinance" TargetMode="External"/><Relationship Id="rId10" Type="http://schemas.openxmlformats.org/officeDocument/2006/relationships/hyperlink" Target="mailto:bob@elderjusticecoalition.com" TargetMode="External"/><Relationship Id="rId4" Type="http://schemas.openxmlformats.org/officeDocument/2006/relationships/image" Target="../media/image39.svg"/><Relationship Id="rId9" Type="http://schemas.openxmlformats.org/officeDocument/2006/relationships/hyperlink" Target="http://justice.gov/elderjustice"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2ahUKEwjNtI-Q-vndAhVJn-AKHVjpAU0QjRx6BAgBEAU&amp;url=https://en.wikipedia.org/wiki/Microphone&amp;psig=AOvVaw3iy76qTWhrGeK8Lp0bSAJP&amp;ust=1539194942456119"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hyperlink" Target="https://www.freejpg.com.ar/free/info/100008799/alcancia" TargetMode="External"/><Relationship Id="rId2" Type="http://schemas.openxmlformats.org/officeDocument/2006/relationships/image" Target="../media/image17.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2505" y="461434"/>
            <a:ext cx="11710737" cy="1428750"/>
          </a:xfrm>
        </p:spPr>
        <p:txBody>
          <a:bodyPr/>
          <a:lstStyle/>
          <a:p>
            <a:pPr algn="ctr"/>
            <a:r>
              <a:rPr lang="en-US" sz="9600" b="1" dirty="0">
                <a:solidFill>
                  <a:srgbClr val="002060"/>
                </a:solidFill>
                <a:latin typeface="Arial" panose="020B0604020202020204" pitchFamily="34" charset="0"/>
                <a:cs typeface="Arial" panose="020B0604020202020204" pitchFamily="34" charset="0"/>
              </a:rPr>
              <a:t>VOICES UNITED</a:t>
            </a:r>
            <a:r>
              <a:rPr lang="en-US" b="1" dirty="0">
                <a:solidFill>
                  <a:srgbClr val="002060"/>
                </a:solidFill>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id="{71A8AE9D-7107-4C98-AC7C-496EDE4B5758}"/>
              </a:ext>
            </a:extLst>
          </p:cNvPr>
          <p:cNvPicPr/>
          <p:nvPr/>
        </p:nvPicPr>
        <p:blipFill>
          <a:blip r:embed="rId3"/>
          <a:stretch>
            <a:fillRect/>
          </a:stretch>
        </p:blipFill>
        <p:spPr>
          <a:xfrm>
            <a:off x="2789695" y="3923493"/>
            <a:ext cx="6927741" cy="1428750"/>
          </a:xfrm>
          <a:prstGeom prst="rect">
            <a:avLst/>
          </a:prstGeom>
        </p:spPr>
      </p:pic>
      <p:pic>
        <p:nvPicPr>
          <p:cNvPr id="6" name="Picture 5" descr="cid:image001.png@01D40187.3B8DD2B0">
            <a:extLst>
              <a:ext uri="{FF2B5EF4-FFF2-40B4-BE49-F238E27FC236}">
                <a16:creationId xmlns:a16="http://schemas.microsoft.com/office/drawing/2014/main" id="{04DA773C-0003-48BF-9D88-8AF5C5C095A1}"/>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92505" y="6011728"/>
            <a:ext cx="2185806" cy="659486"/>
          </a:xfrm>
          <a:prstGeom prst="rect">
            <a:avLst/>
          </a:prstGeom>
          <a:noFill/>
          <a:ln>
            <a:noFill/>
          </a:ln>
        </p:spPr>
      </p:pic>
      <p:pic>
        <p:nvPicPr>
          <p:cNvPr id="7" name="Picture 6" descr="cid:image005.png@01D56EDE.3B06E3C0">
            <a:extLst>
              <a:ext uri="{FF2B5EF4-FFF2-40B4-BE49-F238E27FC236}">
                <a16:creationId xmlns:a16="http://schemas.microsoft.com/office/drawing/2014/main" id="{01FF3406-C9AA-48EF-B60D-346C7EDD2FAA}"/>
              </a:ext>
            </a:extLst>
          </p:cNvPr>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11067803" y="6047587"/>
            <a:ext cx="835439" cy="638548"/>
          </a:xfrm>
          <a:prstGeom prst="rect">
            <a:avLst/>
          </a:prstGeom>
          <a:noFill/>
          <a:ln>
            <a:noFill/>
          </a:ln>
        </p:spPr>
      </p:pic>
      <p:pic>
        <p:nvPicPr>
          <p:cNvPr id="8" name="Picture 7" descr="cid:image001.png@01D56EDE.3AFC3560">
            <a:extLst>
              <a:ext uri="{FF2B5EF4-FFF2-40B4-BE49-F238E27FC236}">
                <a16:creationId xmlns:a16="http://schemas.microsoft.com/office/drawing/2014/main" id="{65DE050D-4863-4D6C-8435-679B3D94DDCD}"/>
              </a:ext>
            </a:extLst>
          </p:cNvPr>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5753293" y="6047587"/>
            <a:ext cx="1217523" cy="638548"/>
          </a:xfrm>
          <a:prstGeom prst="rect">
            <a:avLst/>
          </a:prstGeom>
          <a:noFill/>
          <a:ln>
            <a:noFill/>
          </a:ln>
        </p:spPr>
      </p:pic>
      <p:pic>
        <p:nvPicPr>
          <p:cNvPr id="9" name="Picture 8">
            <a:extLst>
              <a:ext uri="{FF2B5EF4-FFF2-40B4-BE49-F238E27FC236}">
                <a16:creationId xmlns:a16="http://schemas.microsoft.com/office/drawing/2014/main" id="{EEDE4E91-C03B-48FB-9418-A17C723AFF76}"/>
              </a:ext>
            </a:extLst>
          </p:cNvPr>
          <p:cNvPicPr>
            <a:picLocks noChangeAspect="1"/>
          </p:cNvPicPr>
          <p:nvPr/>
        </p:nvPicPr>
        <p:blipFill>
          <a:blip r:embed="rId10"/>
          <a:stretch>
            <a:fillRect/>
          </a:stretch>
        </p:blipFill>
        <p:spPr>
          <a:xfrm>
            <a:off x="4648200" y="2038027"/>
            <a:ext cx="2895600" cy="2295525"/>
          </a:xfrm>
          <a:prstGeom prst="rect">
            <a:avLst/>
          </a:prstGeom>
        </p:spPr>
      </p:pic>
    </p:spTree>
    <p:custDataLst>
      <p:tags r:id="rId1"/>
    </p:custDataLst>
    <p:extLst>
      <p:ext uri="{BB962C8B-B14F-4D97-AF65-F5344CB8AC3E}">
        <p14:creationId xmlns:p14="http://schemas.microsoft.com/office/powerpoint/2010/main" val="358652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E443887-C422-4A3E-A01B-0F18E79F9434}"/>
              </a:ext>
            </a:extLst>
          </p:cNvPr>
          <p:cNvGraphicFramePr>
            <a:graphicFrameLocks noGrp="1"/>
          </p:cNvGraphicFramePr>
          <p:nvPr>
            <p:extLst/>
          </p:nvPr>
        </p:nvGraphicFramePr>
        <p:xfrm>
          <a:off x="403809" y="403639"/>
          <a:ext cx="11046067" cy="2635094"/>
        </p:xfrm>
        <a:graphic>
          <a:graphicData uri="http://schemas.openxmlformats.org/drawingml/2006/table">
            <a:tbl>
              <a:tblPr firstRow="1" bandRow="1">
                <a:tableStyleId>{5C22544A-7EE6-4342-B048-85BDC9FD1C3A}</a:tableStyleId>
              </a:tblPr>
              <a:tblGrid>
                <a:gridCol w="4974609">
                  <a:extLst>
                    <a:ext uri="{9D8B030D-6E8A-4147-A177-3AD203B41FA5}">
                      <a16:colId xmlns:a16="http://schemas.microsoft.com/office/drawing/2014/main" val="1864851097"/>
                    </a:ext>
                  </a:extLst>
                </a:gridCol>
                <a:gridCol w="2045764">
                  <a:extLst>
                    <a:ext uri="{9D8B030D-6E8A-4147-A177-3AD203B41FA5}">
                      <a16:colId xmlns:a16="http://schemas.microsoft.com/office/drawing/2014/main" val="2450886021"/>
                    </a:ext>
                  </a:extLst>
                </a:gridCol>
                <a:gridCol w="2012847">
                  <a:extLst>
                    <a:ext uri="{9D8B030D-6E8A-4147-A177-3AD203B41FA5}">
                      <a16:colId xmlns:a16="http://schemas.microsoft.com/office/drawing/2014/main" val="58730252"/>
                    </a:ext>
                  </a:extLst>
                </a:gridCol>
                <a:gridCol w="2012847">
                  <a:extLst>
                    <a:ext uri="{9D8B030D-6E8A-4147-A177-3AD203B41FA5}">
                      <a16:colId xmlns:a16="http://schemas.microsoft.com/office/drawing/2014/main" val="2635157427"/>
                    </a:ext>
                  </a:extLst>
                </a:gridCol>
              </a:tblGrid>
              <a:tr h="376442">
                <a:tc>
                  <a:txBody>
                    <a:bodyPr/>
                    <a:lstStyle/>
                    <a:p>
                      <a:pPr marL="0" marR="0">
                        <a:spcBef>
                          <a:spcPts val="0"/>
                        </a:spcBef>
                        <a:spcAft>
                          <a:spcPts val="0"/>
                        </a:spcAft>
                      </a:pPr>
                      <a:r>
                        <a:rPr lang="en-US" sz="1800" dirty="0">
                          <a:effectLst/>
                          <a:latin typeface="Trebuchet MS" panose="020B0603020202020204" pitchFamily="34" charset="0"/>
                          <a:ea typeface="Times New Roman" panose="02020603050405020304" pitchFamily="18" charset="0"/>
                        </a:rPr>
                        <a:t>Program</a:t>
                      </a:r>
                    </a:p>
                  </a:txBody>
                  <a:tcPr marL="38578" marR="38578" marT="0" marB="0"/>
                </a:tc>
                <a:tc>
                  <a:txBody>
                    <a:bodyPr/>
                    <a:lstStyle/>
                    <a:p>
                      <a:pPr marL="0" marR="0">
                        <a:spcBef>
                          <a:spcPts val="0"/>
                        </a:spcBef>
                        <a:spcAft>
                          <a:spcPts val="0"/>
                        </a:spcAft>
                      </a:pPr>
                      <a:r>
                        <a:rPr lang="en-US" sz="1800" dirty="0">
                          <a:effectLst/>
                          <a:latin typeface="Trebuchet MS" panose="020B0603020202020204" pitchFamily="34" charset="0"/>
                          <a:ea typeface="Times New Roman" panose="02020603050405020304" pitchFamily="18" charset="0"/>
                        </a:rPr>
                        <a:t>FY19 Final</a:t>
                      </a:r>
                    </a:p>
                  </a:txBody>
                  <a:tcPr marL="38578" marR="38578" marT="0" marB="0"/>
                </a:tc>
                <a:tc>
                  <a:txBody>
                    <a:bodyPr/>
                    <a:lstStyle/>
                    <a:p>
                      <a:pPr marL="0" marR="0">
                        <a:spcBef>
                          <a:spcPts val="0"/>
                        </a:spcBef>
                        <a:spcAft>
                          <a:spcPts val="0"/>
                        </a:spcAft>
                      </a:pPr>
                      <a:r>
                        <a:rPr lang="en-US" sz="1800" dirty="0">
                          <a:effectLst/>
                          <a:latin typeface="Trebuchet MS" panose="020B0603020202020204" pitchFamily="34" charset="0"/>
                          <a:ea typeface="Times New Roman" panose="02020603050405020304" pitchFamily="18" charset="0"/>
                        </a:rPr>
                        <a:t>FY20 House</a:t>
                      </a:r>
                    </a:p>
                  </a:txBody>
                  <a:tcPr marL="38578" marR="38578" marT="0" marB="0"/>
                </a:tc>
                <a:tc>
                  <a:txBody>
                    <a:bodyPr/>
                    <a:lstStyle/>
                    <a:p>
                      <a:pPr marL="0" marR="0">
                        <a:spcBef>
                          <a:spcPts val="0"/>
                        </a:spcBef>
                        <a:spcAft>
                          <a:spcPts val="0"/>
                        </a:spcAft>
                      </a:pPr>
                      <a:r>
                        <a:rPr lang="en-US" sz="1800" dirty="0">
                          <a:effectLst/>
                          <a:latin typeface="Trebuchet MS" panose="020B0603020202020204" pitchFamily="34" charset="0"/>
                          <a:ea typeface="Times New Roman" panose="02020603050405020304" pitchFamily="18" charset="0"/>
                        </a:rPr>
                        <a:t>FY20 Senate</a:t>
                      </a:r>
                    </a:p>
                  </a:txBody>
                  <a:tcPr marL="38578" marR="38578" marT="0" marB="0"/>
                </a:tc>
                <a:extLst>
                  <a:ext uri="{0D108BD9-81ED-4DB2-BD59-A6C34878D82A}">
                    <a16:rowId xmlns:a16="http://schemas.microsoft.com/office/drawing/2014/main" val="2391469705"/>
                  </a:ext>
                </a:extLst>
              </a:tr>
              <a:tr h="376442">
                <a:tc>
                  <a:txBody>
                    <a:bodyPr/>
                    <a:lstStyle/>
                    <a:p>
                      <a:pPr marL="0" marR="0">
                        <a:spcBef>
                          <a:spcPts val="0"/>
                        </a:spcBef>
                        <a:spcAft>
                          <a:spcPts val="0"/>
                        </a:spcAft>
                      </a:pPr>
                      <a:r>
                        <a:rPr lang="en-US" sz="1800" dirty="0">
                          <a:effectLst/>
                          <a:latin typeface="Trebuchet MS" panose="020B0603020202020204" pitchFamily="34" charset="0"/>
                          <a:ea typeface="Times New Roman" panose="02020603050405020304" pitchFamily="18" charset="0"/>
                        </a:rPr>
                        <a:t>Social Services Block Grant</a:t>
                      </a:r>
                    </a:p>
                  </a:txBody>
                  <a:tcPr marL="38578" marR="38578" marT="0" marB="0"/>
                </a:tc>
                <a:tc>
                  <a:txBody>
                    <a:bodyPr/>
                    <a:lstStyle/>
                    <a:p>
                      <a:pPr marL="0" marR="0">
                        <a:spcBef>
                          <a:spcPts val="0"/>
                        </a:spcBef>
                        <a:spcAft>
                          <a:spcPts val="0"/>
                        </a:spcAft>
                      </a:pPr>
                      <a:r>
                        <a:rPr lang="en-US" sz="1800" dirty="0">
                          <a:effectLst/>
                          <a:latin typeface="Trebuchet MS" panose="020B0603020202020204" pitchFamily="34" charset="0"/>
                          <a:ea typeface="Times New Roman" panose="02020603050405020304" pitchFamily="18" charset="0"/>
                        </a:rPr>
                        <a:t>$1.7 billion</a:t>
                      </a:r>
                    </a:p>
                  </a:txBody>
                  <a:tcPr marL="38578" marR="38578" marT="0" marB="0"/>
                </a:tc>
                <a:tc>
                  <a:txBody>
                    <a:bodyPr/>
                    <a:lstStyle/>
                    <a:p>
                      <a:pPr marL="0" marR="0">
                        <a:spcBef>
                          <a:spcPts val="0"/>
                        </a:spcBef>
                        <a:spcAft>
                          <a:spcPts val="0"/>
                        </a:spcAft>
                      </a:pPr>
                      <a:r>
                        <a:rPr lang="en-US" sz="1800" dirty="0">
                          <a:effectLst/>
                          <a:latin typeface="Trebuchet MS" panose="020B0603020202020204" pitchFamily="34" charset="0"/>
                          <a:ea typeface="Times New Roman" panose="02020603050405020304" pitchFamily="18" charset="0"/>
                        </a:rPr>
                        <a:t>$1.7 billion</a:t>
                      </a:r>
                    </a:p>
                  </a:txBody>
                  <a:tcPr marL="38578" marR="38578" marT="0" marB="0"/>
                </a:tc>
                <a:tc>
                  <a:txBody>
                    <a:bodyPr/>
                    <a:lstStyle/>
                    <a:p>
                      <a:pPr marL="0" marR="0">
                        <a:spcBef>
                          <a:spcPts val="0"/>
                        </a:spcBef>
                        <a:spcAft>
                          <a:spcPts val="0"/>
                        </a:spcAft>
                      </a:pPr>
                      <a:r>
                        <a:rPr lang="en-US" sz="1800" dirty="0">
                          <a:effectLst/>
                          <a:latin typeface="Trebuchet MS" panose="020B0603020202020204" pitchFamily="34" charset="0"/>
                          <a:ea typeface="Times New Roman" panose="02020603050405020304" pitchFamily="18" charset="0"/>
                        </a:rPr>
                        <a:t>$1.7 billion</a:t>
                      </a:r>
                    </a:p>
                  </a:txBody>
                  <a:tcPr marL="38578" marR="38578" marT="0" marB="0"/>
                </a:tc>
                <a:extLst>
                  <a:ext uri="{0D108BD9-81ED-4DB2-BD59-A6C34878D82A}">
                    <a16:rowId xmlns:a16="http://schemas.microsoft.com/office/drawing/2014/main" val="414826617"/>
                  </a:ext>
                </a:extLst>
              </a:tr>
              <a:tr h="376442">
                <a:tc>
                  <a:txBody>
                    <a:bodyPr/>
                    <a:lstStyle/>
                    <a:p>
                      <a:pPr marL="0" marR="0">
                        <a:spcBef>
                          <a:spcPts val="0"/>
                        </a:spcBef>
                        <a:spcAft>
                          <a:spcPts val="0"/>
                        </a:spcAft>
                      </a:pPr>
                      <a:r>
                        <a:rPr lang="en-US" sz="1800" dirty="0">
                          <a:effectLst/>
                          <a:latin typeface="Trebuchet MS" panose="020B0603020202020204" pitchFamily="34" charset="0"/>
                          <a:ea typeface="Times New Roman" panose="02020603050405020304" pitchFamily="18" charset="0"/>
                        </a:rPr>
                        <a:t>Elder Justice Initiative</a:t>
                      </a:r>
                    </a:p>
                  </a:txBody>
                  <a:tcPr marL="38578" marR="38578" marT="0" marB="0"/>
                </a:tc>
                <a:tc>
                  <a:txBody>
                    <a:bodyPr/>
                    <a:lstStyle/>
                    <a:p>
                      <a:pPr marL="0" marR="0">
                        <a:spcBef>
                          <a:spcPts val="0"/>
                        </a:spcBef>
                        <a:spcAft>
                          <a:spcPts val="0"/>
                        </a:spcAft>
                      </a:pPr>
                      <a:r>
                        <a:rPr lang="en-US" sz="1800" dirty="0">
                          <a:effectLst/>
                          <a:latin typeface="Trebuchet MS" panose="020B0603020202020204" pitchFamily="34" charset="0"/>
                          <a:ea typeface="Times New Roman" panose="02020603050405020304" pitchFamily="18" charset="0"/>
                        </a:rPr>
                        <a:t>$12 million</a:t>
                      </a:r>
                    </a:p>
                  </a:txBody>
                  <a:tcPr marL="38578" marR="38578" marT="0" marB="0"/>
                </a:tc>
                <a:tc>
                  <a:txBody>
                    <a:bodyPr/>
                    <a:lstStyle/>
                    <a:p>
                      <a:pPr marL="0" marR="0">
                        <a:spcBef>
                          <a:spcPts val="0"/>
                        </a:spcBef>
                        <a:spcAft>
                          <a:spcPts val="0"/>
                        </a:spcAft>
                      </a:pPr>
                      <a:r>
                        <a:rPr lang="en-US" sz="1800" dirty="0">
                          <a:effectLst/>
                          <a:latin typeface="Trebuchet MS" panose="020B0603020202020204" pitchFamily="34" charset="0"/>
                          <a:ea typeface="Times New Roman" panose="02020603050405020304" pitchFamily="18" charset="0"/>
                        </a:rPr>
                        <a:t>$17 million</a:t>
                      </a:r>
                    </a:p>
                  </a:txBody>
                  <a:tcPr marL="38578" marR="38578" marT="0" marB="0"/>
                </a:tc>
                <a:tc>
                  <a:txBody>
                    <a:bodyPr/>
                    <a:lstStyle/>
                    <a:p>
                      <a:pPr marL="0" marR="0">
                        <a:spcBef>
                          <a:spcPts val="0"/>
                        </a:spcBef>
                        <a:spcAft>
                          <a:spcPts val="0"/>
                        </a:spcAft>
                      </a:pPr>
                      <a:r>
                        <a:rPr lang="en-US" sz="1800" dirty="0">
                          <a:effectLst/>
                          <a:latin typeface="Trebuchet MS" panose="020B0603020202020204" pitchFamily="34" charset="0"/>
                          <a:ea typeface="Times New Roman" panose="02020603050405020304" pitchFamily="18" charset="0"/>
                        </a:rPr>
                        <a:t>$12 million</a:t>
                      </a:r>
                    </a:p>
                  </a:txBody>
                  <a:tcPr marL="38578" marR="38578" marT="0" marB="0"/>
                </a:tc>
                <a:extLst>
                  <a:ext uri="{0D108BD9-81ED-4DB2-BD59-A6C34878D82A}">
                    <a16:rowId xmlns:a16="http://schemas.microsoft.com/office/drawing/2014/main" val="1343071929"/>
                  </a:ext>
                </a:extLst>
              </a:tr>
              <a:tr h="376442">
                <a:tc>
                  <a:txBody>
                    <a:bodyPr/>
                    <a:lstStyle/>
                    <a:p>
                      <a:pPr marL="0" marR="0">
                        <a:spcBef>
                          <a:spcPts val="0"/>
                        </a:spcBef>
                        <a:spcAft>
                          <a:spcPts val="0"/>
                        </a:spcAft>
                      </a:pPr>
                      <a:r>
                        <a:rPr lang="en-US" sz="1800" dirty="0">
                          <a:effectLst/>
                          <a:latin typeface="Trebuchet MS" panose="020B0603020202020204" pitchFamily="34" charset="0"/>
                          <a:ea typeface="Times New Roman" panose="02020603050405020304" pitchFamily="18" charset="0"/>
                        </a:rPr>
                        <a:t>OAA Title VII Ombudsman</a:t>
                      </a:r>
                    </a:p>
                  </a:txBody>
                  <a:tcPr marL="38578" marR="38578" marT="0" marB="0"/>
                </a:tc>
                <a:tc>
                  <a:txBody>
                    <a:bodyPr/>
                    <a:lstStyle/>
                    <a:p>
                      <a:pPr marL="0" marR="0">
                        <a:spcBef>
                          <a:spcPts val="0"/>
                        </a:spcBef>
                        <a:spcAft>
                          <a:spcPts val="0"/>
                        </a:spcAft>
                      </a:pPr>
                      <a:r>
                        <a:rPr lang="en-US" sz="1800" dirty="0">
                          <a:effectLst/>
                          <a:latin typeface="Trebuchet MS" panose="020B0603020202020204" pitchFamily="34" charset="0"/>
                          <a:ea typeface="Times New Roman" panose="02020603050405020304" pitchFamily="18" charset="0"/>
                        </a:rPr>
                        <a:t>$21.7 million</a:t>
                      </a:r>
                    </a:p>
                  </a:txBody>
                  <a:tcPr marL="38578" marR="38578" marT="0" marB="0"/>
                </a:tc>
                <a:tc>
                  <a:txBody>
                    <a:bodyPr/>
                    <a:lstStyle/>
                    <a:p>
                      <a:pPr marL="0" marR="0">
                        <a:spcBef>
                          <a:spcPts val="0"/>
                        </a:spcBef>
                        <a:spcAft>
                          <a:spcPts val="0"/>
                        </a:spcAft>
                      </a:pPr>
                      <a:r>
                        <a:rPr lang="en-US" sz="1800" dirty="0">
                          <a:effectLst/>
                          <a:latin typeface="Trebuchet MS" panose="020B0603020202020204" pitchFamily="34" charset="0"/>
                          <a:ea typeface="Times New Roman" panose="02020603050405020304" pitchFamily="18" charset="0"/>
                        </a:rPr>
                        <a:t>$23.7 million</a:t>
                      </a:r>
                    </a:p>
                  </a:txBody>
                  <a:tcPr marL="38578" marR="38578" marT="0" marB="0"/>
                </a:tc>
                <a:tc>
                  <a:txBody>
                    <a:bodyPr/>
                    <a:lstStyle/>
                    <a:p>
                      <a:pPr marL="0" marR="0">
                        <a:spcBef>
                          <a:spcPts val="0"/>
                        </a:spcBef>
                        <a:spcAft>
                          <a:spcPts val="0"/>
                        </a:spcAft>
                      </a:pPr>
                      <a:r>
                        <a:rPr lang="en-US" sz="1800" dirty="0">
                          <a:effectLst/>
                          <a:latin typeface="Trebuchet MS" panose="020B0603020202020204" pitchFamily="34" charset="0"/>
                          <a:ea typeface="Times New Roman" panose="02020603050405020304" pitchFamily="18" charset="0"/>
                        </a:rPr>
                        <a:t>$21.7 million</a:t>
                      </a:r>
                    </a:p>
                  </a:txBody>
                  <a:tcPr marL="38578" marR="38578" marT="0" marB="0"/>
                </a:tc>
                <a:extLst>
                  <a:ext uri="{0D108BD9-81ED-4DB2-BD59-A6C34878D82A}">
                    <a16:rowId xmlns:a16="http://schemas.microsoft.com/office/drawing/2014/main" val="1467176098"/>
                  </a:ext>
                </a:extLst>
              </a:tr>
              <a:tr h="3764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rebuchet MS" panose="020B0603020202020204" pitchFamily="34" charset="0"/>
                          <a:ea typeface="Times New Roman" panose="02020603050405020304" pitchFamily="18" charset="0"/>
                        </a:rPr>
                        <a:t>OAA Title VII MDTs</a:t>
                      </a:r>
                    </a:p>
                  </a:txBody>
                  <a:tcPr marL="38578" marR="38578" marT="0" marB="0"/>
                </a:tc>
                <a:tc>
                  <a:txBody>
                    <a:bodyPr/>
                    <a:lstStyle/>
                    <a:p>
                      <a:pPr marL="0" marR="0">
                        <a:spcBef>
                          <a:spcPts val="0"/>
                        </a:spcBef>
                        <a:spcAft>
                          <a:spcPts val="0"/>
                        </a:spcAft>
                      </a:pPr>
                      <a:r>
                        <a:rPr lang="en-US" sz="1800" dirty="0">
                          <a:effectLst/>
                          <a:latin typeface="Trebuchet MS" panose="020B0603020202020204" pitchFamily="34" charset="0"/>
                          <a:ea typeface="Times New Roman" panose="02020603050405020304" pitchFamily="18" charset="0"/>
                        </a:rPr>
                        <a:t>$3.9 million</a:t>
                      </a:r>
                    </a:p>
                  </a:txBody>
                  <a:tcPr marL="38578" marR="38578" marT="0" marB="0"/>
                </a:tc>
                <a:tc>
                  <a:txBody>
                    <a:bodyPr/>
                    <a:lstStyle/>
                    <a:p>
                      <a:pPr marL="0" marR="0">
                        <a:spcBef>
                          <a:spcPts val="0"/>
                        </a:spcBef>
                        <a:spcAft>
                          <a:spcPts val="0"/>
                        </a:spcAft>
                      </a:pPr>
                      <a:r>
                        <a:rPr lang="en-US" sz="1800" dirty="0">
                          <a:effectLst/>
                          <a:latin typeface="Trebuchet MS" panose="020B0603020202020204" pitchFamily="34" charset="0"/>
                          <a:ea typeface="Times New Roman" panose="02020603050405020304" pitchFamily="18" charset="0"/>
                        </a:rPr>
                        <a:t>$3.9 million</a:t>
                      </a:r>
                    </a:p>
                  </a:txBody>
                  <a:tcPr marL="38578" marR="38578" marT="0" marB="0"/>
                </a:tc>
                <a:tc>
                  <a:txBody>
                    <a:bodyPr/>
                    <a:lstStyle/>
                    <a:p>
                      <a:pPr marL="0" marR="0">
                        <a:spcBef>
                          <a:spcPts val="0"/>
                        </a:spcBef>
                        <a:spcAft>
                          <a:spcPts val="0"/>
                        </a:spcAft>
                      </a:pPr>
                      <a:r>
                        <a:rPr lang="en-US" sz="1800" dirty="0">
                          <a:effectLst/>
                          <a:latin typeface="Trebuchet MS" panose="020B0603020202020204" pitchFamily="34" charset="0"/>
                          <a:ea typeface="Times New Roman" panose="02020603050405020304" pitchFamily="18" charset="0"/>
                        </a:rPr>
                        <a:t>$3.9 million</a:t>
                      </a:r>
                    </a:p>
                  </a:txBody>
                  <a:tcPr marL="38578" marR="38578" marT="0" marB="0"/>
                </a:tc>
                <a:extLst>
                  <a:ext uri="{0D108BD9-81ED-4DB2-BD59-A6C34878D82A}">
                    <a16:rowId xmlns:a16="http://schemas.microsoft.com/office/drawing/2014/main" val="3037767551"/>
                  </a:ext>
                </a:extLst>
              </a:tr>
              <a:tr h="3764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rebuchet MS" panose="020B0603020202020204" pitchFamily="34" charset="0"/>
                          <a:ea typeface="Times New Roman" panose="02020603050405020304" pitchFamily="18" charset="0"/>
                        </a:rPr>
                        <a:t>VOCA - Crime Victims Fund </a:t>
                      </a:r>
                    </a:p>
                  </a:txBody>
                  <a:tcPr marL="38578" marR="38578" marT="0" marB="0"/>
                </a:tc>
                <a:tc>
                  <a:txBody>
                    <a:bodyPr/>
                    <a:lstStyle/>
                    <a:p>
                      <a:pPr marL="0" marR="0">
                        <a:spcBef>
                          <a:spcPts val="0"/>
                        </a:spcBef>
                        <a:spcAft>
                          <a:spcPts val="0"/>
                        </a:spcAft>
                      </a:pPr>
                      <a:r>
                        <a:rPr lang="en-US" sz="1800" dirty="0">
                          <a:effectLst/>
                          <a:latin typeface="Trebuchet MS" panose="020B0603020202020204" pitchFamily="34" charset="0"/>
                          <a:ea typeface="Times New Roman" panose="02020603050405020304" pitchFamily="18" charset="0"/>
                        </a:rPr>
                        <a:t>$3.353 billion</a:t>
                      </a:r>
                    </a:p>
                  </a:txBody>
                  <a:tcPr marL="38578" marR="38578" marT="0" marB="0"/>
                </a:tc>
                <a:tc>
                  <a:txBody>
                    <a:bodyPr/>
                    <a:lstStyle/>
                    <a:p>
                      <a:pPr marL="0" marR="0">
                        <a:spcBef>
                          <a:spcPts val="0"/>
                        </a:spcBef>
                        <a:spcAft>
                          <a:spcPts val="0"/>
                        </a:spcAft>
                      </a:pPr>
                      <a:r>
                        <a:rPr lang="en-US" sz="1800" dirty="0">
                          <a:effectLst/>
                          <a:latin typeface="Trebuchet MS" panose="020B0603020202020204" pitchFamily="34" charset="0"/>
                          <a:ea typeface="Times New Roman" panose="02020603050405020304" pitchFamily="18" charset="0"/>
                        </a:rPr>
                        <a:t>$2.838 billion</a:t>
                      </a:r>
                    </a:p>
                  </a:txBody>
                  <a:tcPr marL="38578" marR="38578" marT="0" marB="0"/>
                </a:tc>
                <a:tc>
                  <a:txBody>
                    <a:bodyPr/>
                    <a:lstStyle/>
                    <a:p>
                      <a:pPr marL="0" marR="0">
                        <a:spcBef>
                          <a:spcPts val="0"/>
                        </a:spcBef>
                        <a:spcAft>
                          <a:spcPts val="0"/>
                        </a:spcAft>
                      </a:pPr>
                      <a:r>
                        <a:rPr lang="en-US" sz="1800" dirty="0">
                          <a:effectLst/>
                          <a:latin typeface="Trebuchet MS" panose="020B0603020202020204" pitchFamily="34" charset="0"/>
                          <a:ea typeface="Times New Roman" panose="02020603050405020304" pitchFamily="18" charset="0"/>
                        </a:rPr>
                        <a:t>$3.177 billion</a:t>
                      </a:r>
                    </a:p>
                  </a:txBody>
                  <a:tcPr marL="38578" marR="38578" marT="0" marB="0"/>
                </a:tc>
                <a:extLst>
                  <a:ext uri="{0D108BD9-81ED-4DB2-BD59-A6C34878D82A}">
                    <a16:rowId xmlns:a16="http://schemas.microsoft.com/office/drawing/2014/main" val="1950973903"/>
                  </a:ext>
                </a:extLst>
              </a:tr>
              <a:tr h="3764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rebuchet MS" panose="020B0603020202020204" pitchFamily="34" charset="0"/>
                          <a:ea typeface="Times New Roman" panose="02020603050405020304" pitchFamily="18" charset="0"/>
                        </a:rPr>
                        <a:t>VAWA Elder Abuse Grants</a:t>
                      </a:r>
                    </a:p>
                  </a:txBody>
                  <a:tcPr marL="38578" marR="38578" marT="0" marB="0"/>
                </a:tc>
                <a:tc>
                  <a:txBody>
                    <a:bodyPr/>
                    <a:lstStyle/>
                    <a:p>
                      <a:pPr marL="0" marR="0">
                        <a:spcBef>
                          <a:spcPts val="0"/>
                        </a:spcBef>
                        <a:spcAft>
                          <a:spcPts val="0"/>
                        </a:spcAft>
                      </a:pPr>
                      <a:r>
                        <a:rPr lang="en-US" sz="1800" dirty="0">
                          <a:effectLst/>
                          <a:latin typeface="Trebuchet MS" panose="020B0603020202020204" pitchFamily="34" charset="0"/>
                          <a:ea typeface="Times New Roman" panose="02020603050405020304" pitchFamily="18" charset="0"/>
                        </a:rPr>
                        <a:t>$5 million</a:t>
                      </a:r>
                    </a:p>
                  </a:txBody>
                  <a:tcPr marL="38578" marR="38578" marT="0" marB="0"/>
                </a:tc>
                <a:tc>
                  <a:txBody>
                    <a:bodyPr/>
                    <a:lstStyle/>
                    <a:p>
                      <a:pPr marL="0" marR="0">
                        <a:spcBef>
                          <a:spcPts val="0"/>
                        </a:spcBef>
                        <a:spcAft>
                          <a:spcPts val="0"/>
                        </a:spcAft>
                      </a:pPr>
                      <a:r>
                        <a:rPr lang="en-US" sz="1800" dirty="0">
                          <a:effectLst/>
                          <a:latin typeface="Trebuchet MS" panose="020B0603020202020204" pitchFamily="34" charset="0"/>
                          <a:ea typeface="Times New Roman" panose="02020603050405020304" pitchFamily="18" charset="0"/>
                        </a:rPr>
                        <a:t>$9 million</a:t>
                      </a:r>
                    </a:p>
                  </a:txBody>
                  <a:tcPr marL="38578" marR="38578" marT="0" marB="0"/>
                </a:tc>
                <a:tc>
                  <a:txBody>
                    <a:bodyPr/>
                    <a:lstStyle/>
                    <a:p>
                      <a:pPr marL="0" marR="0">
                        <a:spcBef>
                          <a:spcPts val="0"/>
                        </a:spcBef>
                        <a:spcAft>
                          <a:spcPts val="0"/>
                        </a:spcAft>
                      </a:pPr>
                      <a:r>
                        <a:rPr lang="en-US" sz="1800" dirty="0">
                          <a:effectLst/>
                          <a:latin typeface="Trebuchet MS" panose="020B0603020202020204" pitchFamily="34" charset="0"/>
                          <a:ea typeface="Times New Roman" panose="02020603050405020304" pitchFamily="18" charset="0"/>
                        </a:rPr>
                        <a:t>$5 million</a:t>
                      </a:r>
                    </a:p>
                  </a:txBody>
                  <a:tcPr marL="38578" marR="38578" marT="0" marB="0"/>
                </a:tc>
                <a:extLst>
                  <a:ext uri="{0D108BD9-81ED-4DB2-BD59-A6C34878D82A}">
                    <a16:rowId xmlns:a16="http://schemas.microsoft.com/office/drawing/2014/main" val="28216646"/>
                  </a:ext>
                </a:extLst>
              </a:tr>
            </a:tbl>
          </a:graphicData>
        </a:graphic>
      </p:graphicFrame>
      <p:sp>
        <p:nvSpPr>
          <p:cNvPr id="3" name="Content Placeholder 2">
            <a:extLst>
              <a:ext uri="{FF2B5EF4-FFF2-40B4-BE49-F238E27FC236}">
                <a16:creationId xmlns:a16="http://schemas.microsoft.com/office/drawing/2014/main" id="{EF0744E0-0B10-4D4D-886E-6B45D1B9B284}"/>
              </a:ext>
            </a:extLst>
          </p:cNvPr>
          <p:cNvSpPr>
            <a:spLocks noGrp="1"/>
          </p:cNvSpPr>
          <p:nvPr>
            <p:ph idx="1"/>
          </p:nvPr>
        </p:nvSpPr>
        <p:spPr>
          <a:xfrm>
            <a:off x="838200" y="3428999"/>
            <a:ext cx="10515600" cy="3025362"/>
          </a:xfrm>
        </p:spPr>
        <p:txBody>
          <a:bodyPr>
            <a:normAutofit fontScale="85000" lnSpcReduction="20000"/>
          </a:bodyPr>
          <a:lstStyle/>
          <a:p>
            <a:pPr marL="0" indent="0">
              <a:buNone/>
            </a:pPr>
            <a:r>
              <a:rPr lang="en-US" dirty="0"/>
              <a:t>Notes:</a:t>
            </a:r>
          </a:p>
          <a:p>
            <a:r>
              <a:rPr lang="en-US" dirty="0"/>
              <a:t>Senate Labor-HHS has been held up by “poison pills” – so these numbers are proposal-only for Senate</a:t>
            </a:r>
          </a:p>
          <a:p>
            <a:r>
              <a:rPr lang="en-US" dirty="0"/>
              <a:t>FY20 House EJI funding includes $3 million increase for APS data collection/analysis and $2 million increase for screening related to opioid abuse</a:t>
            </a:r>
          </a:p>
          <a:p>
            <a:r>
              <a:rPr lang="en-US" dirty="0"/>
              <a:t>FY20 House Ombudsman funding includes $2 million increase to address assisted living facilities</a:t>
            </a:r>
          </a:p>
          <a:p>
            <a:r>
              <a:rPr lang="en-US" dirty="0"/>
              <a:t>10% of Crime Victims Fund is set aside for underserved populations, including victims of elder abuse</a:t>
            </a:r>
          </a:p>
        </p:txBody>
      </p:sp>
    </p:spTree>
    <p:extLst>
      <p:ext uri="{BB962C8B-B14F-4D97-AF65-F5344CB8AC3E}">
        <p14:creationId xmlns:p14="http://schemas.microsoft.com/office/powerpoint/2010/main" val="1300403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3922A-80E3-450A-BD6D-DB401E497A7D}"/>
              </a:ext>
            </a:extLst>
          </p:cNvPr>
          <p:cNvSpPr>
            <a:spLocks noGrp="1"/>
          </p:cNvSpPr>
          <p:nvPr>
            <p:ph type="title"/>
          </p:nvPr>
        </p:nvSpPr>
        <p:spPr>
          <a:xfrm>
            <a:off x="1514292" y="513612"/>
            <a:ext cx="9894133" cy="1031216"/>
          </a:xfrm>
        </p:spPr>
        <p:txBody>
          <a:bodyPr anchor="b">
            <a:normAutofit/>
          </a:bodyPr>
          <a:lstStyle/>
          <a:p>
            <a:r>
              <a:rPr lang="en-US"/>
              <a:t>FY 2020 Funding (cont.)</a:t>
            </a:r>
          </a:p>
        </p:txBody>
      </p:sp>
      <p:pic>
        <p:nvPicPr>
          <p:cNvPr id="5" name="Picture 4" descr="A close up of text on a white background&#10;&#10;Description automatically generated">
            <a:extLst>
              <a:ext uri="{FF2B5EF4-FFF2-40B4-BE49-F238E27FC236}">
                <a16:creationId xmlns:a16="http://schemas.microsoft.com/office/drawing/2014/main" id="{D69A50EF-FEC2-4FE0-9AE9-E61701B837D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627" r="1" b="9727"/>
          <a:stretch/>
        </p:blipFill>
        <p:spPr>
          <a:xfrm>
            <a:off x="1514293" y="2635283"/>
            <a:ext cx="5069382" cy="2663083"/>
          </a:xfrm>
          <a:prstGeom prst="rect">
            <a:avLst/>
          </a:prstGeom>
        </p:spPr>
      </p:pic>
      <p:sp>
        <p:nvSpPr>
          <p:cNvPr id="27" name="Freeform: Shape 26">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80154" y="1884045"/>
            <a:ext cx="3275668"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29" name="Freeform: Shape 28">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55822" y="3222529"/>
            <a:ext cx="3242952"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BAC797F-65A5-4DB2-8075-6A72BAE39CCD}"/>
              </a:ext>
            </a:extLst>
          </p:cNvPr>
          <p:cNvSpPr>
            <a:spLocks noGrp="1"/>
          </p:cNvSpPr>
          <p:nvPr>
            <p:ph idx="1"/>
          </p:nvPr>
        </p:nvSpPr>
        <p:spPr>
          <a:xfrm>
            <a:off x="7781373" y="2279151"/>
            <a:ext cx="3627063" cy="3387145"/>
          </a:xfrm>
        </p:spPr>
        <p:txBody>
          <a:bodyPr anchor="ctr">
            <a:normAutofit/>
          </a:bodyPr>
          <a:lstStyle/>
          <a:p>
            <a:r>
              <a:rPr lang="en-US" sz="1700" dirty="0"/>
              <a:t>Senate Labor-HHS will be complicated to resolve</a:t>
            </a:r>
          </a:p>
          <a:p>
            <a:r>
              <a:rPr lang="en-US" sz="1700" dirty="0"/>
              <a:t>May get more complicated because of the CR, because you can defer items and then face another deadline</a:t>
            </a:r>
          </a:p>
          <a:p>
            <a:r>
              <a:rPr lang="en-US" sz="1700" dirty="0"/>
              <a:t>Sen. Murphy is on Appropriations Committee</a:t>
            </a:r>
          </a:p>
          <a:p>
            <a:r>
              <a:rPr lang="en-US" sz="1700" dirty="0"/>
              <a:t>Our message to both Sens. Murphy and Blumenthal: support the House bill or do better!</a:t>
            </a:r>
          </a:p>
          <a:p>
            <a:endParaRPr lang="en-US" sz="1700" dirty="0"/>
          </a:p>
          <a:p>
            <a:endParaRPr lang="en-US" sz="1700" dirty="0"/>
          </a:p>
          <a:p>
            <a:endParaRPr lang="en-US" sz="1700" dirty="0"/>
          </a:p>
        </p:txBody>
      </p:sp>
    </p:spTree>
    <p:extLst>
      <p:ext uri="{BB962C8B-B14F-4D97-AF65-F5344CB8AC3E}">
        <p14:creationId xmlns:p14="http://schemas.microsoft.com/office/powerpoint/2010/main" val="610406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5535B-8993-4C40-8949-BA4DF0E77D92}"/>
              </a:ext>
            </a:extLst>
          </p:cNvPr>
          <p:cNvSpPr>
            <a:spLocks noGrp="1"/>
          </p:cNvSpPr>
          <p:nvPr>
            <p:ph type="title"/>
          </p:nvPr>
        </p:nvSpPr>
        <p:spPr>
          <a:xfrm>
            <a:off x="1136428" y="627564"/>
            <a:ext cx="7474172" cy="1325563"/>
          </a:xfrm>
        </p:spPr>
        <p:txBody>
          <a:bodyPr>
            <a:normAutofit/>
          </a:bodyPr>
          <a:lstStyle/>
          <a:p>
            <a:r>
              <a:rPr lang="en-US" dirty="0"/>
              <a:t>Elder Justice Act—Getting There?</a:t>
            </a:r>
          </a:p>
        </p:txBody>
      </p:sp>
      <p:sp>
        <p:nvSpPr>
          <p:cNvPr id="3" name="Content Placeholder 2">
            <a:extLst>
              <a:ext uri="{FF2B5EF4-FFF2-40B4-BE49-F238E27FC236}">
                <a16:creationId xmlns:a16="http://schemas.microsoft.com/office/drawing/2014/main" id="{BBA1B6F9-6FFE-49A7-8921-3BE5F1384E61}"/>
              </a:ext>
            </a:extLst>
          </p:cNvPr>
          <p:cNvSpPr>
            <a:spLocks noGrp="1"/>
          </p:cNvSpPr>
          <p:nvPr>
            <p:ph idx="1"/>
          </p:nvPr>
        </p:nvSpPr>
        <p:spPr>
          <a:xfrm>
            <a:off x="1136429" y="2278173"/>
            <a:ext cx="6467867" cy="3450613"/>
          </a:xfrm>
        </p:spPr>
        <p:txBody>
          <a:bodyPr anchor="ctr">
            <a:normAutofit/>
          </a:bodyPr>
          <a:lstStyle/>
          <a:p>
            <a:r>
              <a:rPr lang="en-US" sz="1900" dirty="0"/>
              <a:t>Hard to believe that in less than 6 months we will observe the 10</a:t>
            </a:r>
            <a:r>
              <a:rPr lang="en-US" sz="1900" baseline="30000" dirty="0"/>
              <a:t>th</a:t>
            </a:r>
            <a:r>
              <a:rPr lang="en-US" sz="1900" dirty="0"/>
              <a:t> anniversary of the enactment into law of the EJA as part of ACA</a:t>
            </a:r>
          </a:p>
          <a:p>
            <a:r>
              <a:rPr lang="en-US" sz="1900" dirty="0"/>
              <a:t>A landmark law which has both made a difference but also has not realized its full potential</a:t>
            </a:r>
          </a:p>
          <a:p>
            <a:r>
              <a:rPr lang="en-US" sz="1900" dirty="0"/>
              <a:t>It set out the most comprehensive federal response to elder abuse ever</a:t>
            </a:r>
          </a:p>
          <a:p>
            <a:r>
              <a:rPr lang="en-US" sz="1900" dirty="0"/>
              <a:t>It has resulted in some $50 million in funds never previously spent on elder abuse</a:t>
            </a:r>
          </a:p>
          <a:p>
            <a:pPr lvl="1"/>
            <a:r>
              <a:rPr lang="en-US" sz="1900" dirty="0"/>
              <a:t>Mostly in the APS space—grants and a new data collection system</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Gavel">
            <a:extLst>
              <a:ext uri="{FF2B5EF4-FFF2-40B4-BE49-F238E27FC236}">
                <a16:creationId xmlns:a16="http://schemas.microsoft.com/office/drawing/2014/main" id="{E8804780-60D5-43A7-9A3B-842DA5F9C1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2383870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662B3-FB06-4189-9B46-FCA4E9252019}"/>
              </a:ext>
            </a:extLst>
          </p:cNvPr>
          <p:cNvSpPr>
            <a:spLocks noGrp="1"/>
          </p:cNvSpPr>
          <p:nvPr>
            <p:ph type="title"/>
          </p:nvPr>
        </p:nvSpPr>
        <p:spPr>
          <a:xfrm>
            <a:off x="1571811" y="1573586"/>
            <a:ext cx="9122584" cy="1325563"/>
          </a:xfrm>
        </p:spPr>
        <p:txBody>
          <a:bodyPr>
            <a:normAutofit/>
          </a:bodyPr>
          <a:lstStyle/>
          <a:p>
            <a:r>
              <a:rPr lang="en-US"/>
              <a:t>Elder Justice Coordinating Council</a:t>
            </a:r>
          </a:p>
        </p:txBody>
      </p:sp>
      <p:sp>
        <p:nvSpPr>
          <p:cNvPr id="3" name="Content Placeholder 2">
            <a:extLst>
              <a:ext uri="{FF2B5EF4-FFF2-40B4-BE49-F238E27FC236}">
                <a16:creationId xmlns:a16="http://schemas.microsoft.com/office/drawing/2014/main" id="{F166FD98-1CB1-4230-8774-F0451411EDB7}"/>
              </a:ext>
            </a:extLst>
          </p:cNvPr>
          <p:cNvSpPr>
            <a:spLocks noGrp="1"/>
          </p:cNvSpPr>
          <p:nvPr>
            <p:ph idx="1"/>
          </p:nvPr>
        </p:nvSpPr>
        <p:spPr>
          <a:xfrm>
            <a:off x="1571811" y="3060017"/>
            <a:ext cx="6066118" cy="2438546"/>
          </a:xfrm>
        </p:spPr>
        <p:txBody>
          <a:bodyPr>
            <a:normAutofit/>
          </a:bodyPr>
          <a:lstStyle/>
          <a:p>
            <a:r>
              <a:rPr lang="en-US" sz="1700"/>
              <a:t>It led to the formation of the Elder Justice Coordinating Council</a:t>
            </a:r>
          </a:p>
          <a:p>
            <a:pPr lvl="1"/>
            <a:r>
              <a:rPr lang="en-US" sz="1700"/>
              <a:t>Connects all the federal agencies doing work and spending money on elder abuse to work in a more coordinated fashion with existing dollars</a:t>
            </a:r>
          </a:p>
          <a:p>
            <a:r>
              <a:rPr lang="en-US" sz="1700"/>
              <a:t>Today we find 14 different agencies working within EJCC to address the myriad number of issues in elder abuse from robocalls to the sad and growing link between elder abuse and misuse of opioids</a:t>
            </a:r>
          </a:p>
        </p:txBody>
      </p:sp>
      <p:sp>
        <p:nvSpPr>
          <p:cNvPr id="15" name="Freeform 6">
            <a:extLst>
              <a:ext uri="{FF2B5EF4-FFF2-40B4-BE49-F238E27FC236}">
                <a16:creationId xmlns:a16="http://schemas.microsoft.com/office/drawing/2014/main" id="{A9616D99-AEFB-4C95-84EF-5DEC698D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17" name="Freeform 6">
            <a:extLst>
              <a:ext uri="{FF2B5EF4-FFF2-40B4-BE49-F238E27FC236}">
                <a16:creationId xmlns:a16="http://schemas.microsoft.com/office/drawing/2014/main" id="{D0F97023-F626-4FC5-8C2D-753B5C7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sp>
      <p:pic>
        <p:nvPicPr>
          <p:cNvPr id="6" name="Graphic 5" descr="Connections">
            <a:extLst>
              <a:ext uri="{FF2B5EF4-FFF2-40B4-BE49-F238E27FC236}">
                <a16:creationId xmlns:a16="http://schemas.microsoft.com/office/drawing/2014/main" id="{58F33FE6-4DEC-4647-B78E-2F8EBE029B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25899" y="3191551"/>
            <a:ext cx="2194559" cy="2194559"/>
          </a:xfrm>
          <a:prstGeom prst="rect">
            <a:avLst/>
          </a:prstGeom>
        </p:spPr>
      </p:pic>
    </p:spTree>
    <p:extLst>
      <p:ext uri="{BB962C8B-B14F-4D97-AF65-F5344CB8AC3E}">
        <p14:creationId xmlns:p14="http://schemas.microsoft.com/office/powerpoint/2010/main" val="798100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13299-E9FC-4A4A-B4F8-0BC125376F1B}"/>
              </a:ext>
            </a:extLst>
          </p:cNvPr>
          <p:cNvSpPr>
            <a:spLocks noGrp="1"/>
          </p:cNvSpPr>
          <p:nvPr>
            <p:ph type="title"/>
          </p:nvPr>
        </p:nvSpPr>
        <p:spPr>
          <a:xfrm>
            <a:off x="655320" y="365125"/>
            <a:ext cx="5120114" cy="1692794"/>
          </a:xfrm>
        </p:spPr>
        <p:txBody>
          <a:bodyPr>
            <a:normAutofit/>
          </a:bodyPr>
          <a:lstStyle/>
          <a:p>
            <a:r>
              <a:rPr lang="en-US"/>
              <a:t>EJA: Realizing Its Full Potential</a:t>
            </a:r>
          </a:p>
        </p:txBody>
      </p:sp>
      <p:cxnSp>
        <p:nvCxnSpPr>
          <p:cNvPr id="19" name="Straight Arrow Connector 1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C201542-E1C2-49E9-8075-3D241E000FF8}"/>
              </a:ext>
            </a:extLst>
          </p:cNvPr>
          <p:cNvSpPr>
            <a:spLocks noGrp="1"/>
          </p:cNvSpPr>
          <p:nvPr>
            <p:ph idx="1"/>
          </p:nvPr>
        </p:nvSpPr>
        <p:spPr>
          <a:xfrm>
            <a:off x="655321" y="2575034"/>
            <a:ext cx="5120113" cy="3462228"/>
          </a:xfrm>
        </p:spPr>
        <p:txBody>
          <a:bodyPr>
            <a:normAutofit/>
          </a:bodyPr>
          <a:lstStyle/>
          <a:p>
            <a:r>
              <a:rPr lang="en-US" sz="1700" dirty="0"/>
              <a:t>Two areas</a:t>
            </a:r>
          </a:p>
          <a:p>
            <a:r>
              <a:rPr lang="en-US" sz="1700" dirty="0"/>
              <a:t>Funding—what has been achieved represents about 8% of what was authorized by the EJA—because the authority to spend is not the same as getting actual funds into the street</a:t>
            </a:r>
          </a:p>
          <a:p>
            <a:r>
              <a:rPr lang="en-US" sz="1700" dirty="0"/>
              <a:t>But the fact that we have any funding is a direct result of the leadership of Rep. Rosa DeLauro who now chairs the important Labor-HHS Subcommittee of the House Appropriations Committee</a:t>
            </a:r>
          </a:p>
          <a:p>
            <a:r>
              <a:rPr lang="en-US" sz="1700" dirty="0"/>
              <a:t>Next time out, the advocacy work must be two-fold—getting a new law passed—and a more aggressive appropriations strategy to secure needed funds</a:t>
            </a:r>
          </a:p>
        </p:txBody>
      </p:sp>
      <p:pic>
        <p:nvPicPr>
          <p:cNvPr id="9" name="Picture 8" descr="A picture containing person, table, plate, food&#10;&#10;Description automatically generated">
            <a:extLst>
              <a:ext uri="{FF2B5EF4-FFF2-40B4-BE49-F238E27FC236}">
                <a16:creationId xmlns:a16="http://schemas.microsoft.com/office/drawing/2014/main" id="{C41F80B2-F9FF-4304-9E46-624E19B6213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8388" r="20396"/>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1" name="TextBox 10">
            <a:extLst>
              <a:ext uri="{FF2B5EF4-FFF2-40B4-BE49-F238E27FC236}">
                <a16:creationId xmlns:a16="http://schemas.microsoft.com/office/drawing/2014/main" id="{0CFC5EE1-D5D1-440B-85B0-3E2C705A9DD1}"/>
              </a:ext>
            </a:extLst>
          </p:cNvPr>
          <p:cNvSpPr txBox="1"/>
          <p:nvPr/>
        </p:nvSpPr>
        <p:spPr>
          <a:xfrm>
            <a:off x="10005184" y="6657945"/>
            <a:ext cx="2186816"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www.freeimageslive.co.uk/free_stock_image/growing-funds-jpg">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3.0/">
                  <a:extLst>
                    <a:ext uri="{A12FA001-AC4F-418D-AE19-62706E023703}">
                      <ahyp:hlinkClr xmlns:ahyp="http://schemas.microsoft.com/office/drawing/2018/hyperlinkcolor" val="tx"/>
                    </a:ext>
                  </a:extLst>
                </a:hlinkClick>
              </a:rPr>
              <a:t>CC BY</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5278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6281D2B-DBFC-4E73-9854-C6E154401476}"/>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EJA: Realizing Its Full Potential (cont.)</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82BDA42-87E8-40D7-87A7-EE45C9EADDF9}"/>
              </a:ext>
            </a:extLst>
          </p:cNvPr>
          <p:cNvSpPr>
            <a:spLocks noGrp="1"/>
          </p:cNvSpPr>
          <p:nvPr>
            <p:ph idx="1"/>
          </p:nvPr>
        </p:nvSpPr>
        <p:spPr>
          <a:xfrm>
            <a:off x="4976031" y="963877"/>
            <a:ext cx="6377769" cy="4930246"/>
          </a:xfrm>
        </p:spPr>
        <p:txBody>
          <a:bodyPr anchor="ctr">
            <a:normAutofit/>
          </a:bodyPr>
          <a:lstStyle/>
          <a:p>
            <a:r>
              <a:rPr lang="en-US" sz="2400"/>
              <a:t>Second, nursing home reform space</a:t>
            </a:r>
          </a:p>
          <a:p>
            <a:r>
              <a:rPr lang="en-US" sz="2400"/>
              <a:t>EJA has provision calling for immediate reporting of crimes in nursing homes</a:t>
            </a:r>
          </a:p>
          <a:p>
            <a:pPr lvl="1"/>
            <a:r>
              <a:rPr lang="en-US" dirty="0"/>
              <a:t>Section 1150B of the Social Security Act</a:t>
            </a:r>
          </a:p>
          <a:p>
            <a:pPr lvl="1"/>
            <a:r>
              <a:rPr lang="en-US" dirty="0"/>
              <a:t>Reasonable suspicion of a crime must be reported within 24 hours (or two hours if serious bodily injury) to law enforcement and to HHS</a:t>
            </a:r>
          </a:p>
          <a:p>
            <a:pPr lvl="1"/>
            <a:r>
              <a:rPr lang="en-US" dirty="0"/>
              <a:t>Penalties for not reporting: up to $200,000 for individuals</a:t>
            </a:r>
          </a:p>
          <a:p>
            <a:pPr lvl="1"/>
            <a:r>
              <a:rPr lang="en-US" dirty="0"/>
              <a:t>Penalties for crimes: up to $21k per day </a:t>
            </a:r>
          </a:p>
          <a:p>
            <a:pPr lvl="1"/>
            <a:r>
              <a:rPr lang="en-US" dirty="0"/>
              <a:t>Penalties for retaliation for reporting as well</a:t>
            </a:r>
          </a:p>
        </p:txBody>
      </p:sp>
    </p:spTree>
    <p:extLst>
      <p:ext uri="{BB962C8B-B14F-4D97-AF65-F5344CB8AC3E}">
        <p14:creationId xmlns:p14="http://schemas.microsoft.com/office/powerpoint/2010/main" val="1105575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76D65F-7D65-4A44-8463-FFD887B4EB54}"/>
              </a:ext>
            </a:extLst>
          </p:cNvPr>
          <p:cNvSpPr>
            <a:spLocks noGrp="1"/>
          </p:cNvSpPr>
          <p:nvPr>
            <p:ph type="title"/>
          </p:nvPr>
        </p:nvSpPr>
        <p:spPr>
          <a:xfrm>
            <a:off x="838200" y="963877"/>
            <a:ext cx="3494362" cy="4930246"/>
          </a:xfrm>
        </p:spPr>
        <p:txBody>
          <a:bodyPr>
            <a:normAutofit/>
          </a:bodyPr>
          <a:lstStyle/>
          <a:p>
            <a:pPr algn="r"/>
            <a:r>
              <a:rPr lang="en-US" sz="3700">
                <a:solidFill>
                  <a:schemeClr val="accent1"/>
                </a:solidFill>
              </a:rPr>
              <a:t>Implementation of Protections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34F44D9-8920-4FF4-97E4-A0427D2EAA1E}"/>
              </a:ext>
            </a:extLst>
          </p:cNvPr>
          <p:cNvSpPr>
            <a:spLocks noGrp="1"/>
          </p:cNvSpPr>
          <p:nvPr>
            <p:ph idx="1"/>
          </p:nvPr>
        </p:nvSpPr>
        <p:spPr>
          <a:xfrm>
            <a:off x="4976031" y="963877"/>
            <a:ext cx="6377769" cy="4930246"/>
          </a:xfrm>
        </p:spPr>
        <p:txBody>
          <a:bodyPr anchor="ctr">
            <a:normAutofit/>
          </a:bodyPr>
          <a:lstStyle/>
          <a:p>
            <a:r>
              <a:rPr lang="en-US" sz="2400"/>
              <a:t>But prior Administration slow to implement</a:t>
            </a:r>
          </a:p>
          <a:p>
            <a:r>
              <a:rPr lang="en-US" sz="2400"/>
              <a:t>Now, current Administration wants to reduce enforcement and penalties, making this even harder to accomplish</a:t>
            </a:r>
          </a:p>
          <a:p>
            <a:r>
              <a:rPr lang="en-US" sz="2400"/>
              <a:t>Criminal background checks—while not technically part of EJA, much work from EJC went into it</a:t>
            </a:r>
          </a:p>
          <a:p>
            <a:pPr lvl="1"/>
            <a:r>
              <a:rPr lang="en-US" dirty="0"/>
              <a:t>Yet, less than half of states participated, and a recent OIG report said those who did varied widely in rates of disqualification or did not fully implement the program</a:t>
            </a:r>
          </a:p>
          <a:p>
            <a:endParaRPr lang="en-US" sz="2400"/>
          </a:p>
        </p:txBody>
      </p:sp>
    </p:spTree>
    <p:extLst>
      <p:ext uri="{BB962C8B-B14F-4D97-AF65-F5344CB8AC3E}">
        <p14:creationId xmlns:p14="http://schemas.microsoft.com/office/powerpoint/2010/main" val="4245002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DEC7-4EBD-4F8A-8921-14C4D02441DD}"/>
              </a:ext>
            </a:extLst>
          </p:cNvPr>
          <p:cNvSpPr>
            <a:spLocks noGrp="1"/>
          </p:cNvSpPr>
          <p:nvPr>
            <p:ph type="title"/>
          </p:nvPr>
        </p:nvSpPr>
        <p:spPr>
          <a:xfrm>
            <a:off x="838200" y="365125"/>
            <a:ext cx="10515600" cy="1325563"/>
          </a:xfrm>
        </p:spPr>
        <p:txBody>
          <a:bodyPr>
            <a:normAutofit/>
          </a:bodyPr>
          <a:lstStyle/>
          <a:p>
            <a:r>
              <a:rPr lang="en-US" dirty="0"/>
              <a:t>New Elder Justice Act</a:t>
            </a:r>
          </a:p>
        </p:txBody>
      </p:sp>
      <p:sp>
        <p:nvSpPr>
          <p:cNvPr id="3" name="Content Placeholder 2">
            <a:extLst>
              <a:ext uri="{FF2B5EF4-FFF2-40B4-BE49-F238E27FC236}">
                <a16:creationId xmlns:a16="http://schemas.microsoft.com/office/drawing/2014/main" id="{32D4753B-C2E4-43D1-9692-C4A35F8D5FFE}"/>
              </a:ext>
            </a:extLst>
          </p:cNvPr>
          <p:cNvSpPr>
            <a:spLocks noGrp="1"/>
          </p:cNvSpPr>
          <p:nvPr>
            <p:ph idx="1"/>
          </p:nvPr>
        </p:nvSpPr>
        <p:spPr>
          <a:xfrm>
            <a:off x="838200" y="1825625"/>
            <a:ext cx="5061559" cy="4351338"/>
          </a:xfrm>
        </p:spPr>
        <p:txBody>
          <a:bodyPr>
            <a:normAutofit fontScale="92500" lnSpcReduction="10000"/>
          </a:bodyPr>
          <a:lstStyle/>
          <a:p>
            <a:r>
              <a:rPr lang="en-US" sz="2000" dirty="0"/>
              <a:t>So now we are on the threshold of seeing a new Elder Justice Act</a:t>
            </a:r>
          </a:p>
          <a:p>
            <a:r>
              <a:rPr lang="en-US" sz="2000" dirty="0"/>
              <a:t>Process kicked off at Senate Finance Committee hearing on July 23 where I had privilege to testify (link to testimony in resources)</a:t>
            </a:r>
          </a:p>
          <a:p>
            <a:r>
              <a:rPr lang="en-US" sz="2000" dirty="0"/>
              <a:t>The new Elder Justice Act, when finalized:</a:t>
            </a:r>
          </a:p>
          <a:p>
            <a:pPr lvl="1"/>
            <a:r>
              <a:rPr lang="en-US" sz="2000" dirty="0"/>
              <a:t>Like the previous one, it will be bipartisan</a:t>
            </a:r>
          </a:p>
          <a:p>
            <a:pPr lvl="1"/>
            <a:r>
              <a:rPr lang="en-US" sz="2000" dirty="0"/>
              <a:t>Like the previous one, it will work to provide dedicated and increased funding for APS</a:t>
            </a:r>
          </a:p>
          <a:p>
            <a:pPr lvl="1"/>
            <a:r>
              <a:rPr lang="en-US" sz="2000" dirty="0"/>
              <a:t>More training and funding for LTCOP</a:t>
            </a:r>
          </a:p>
          <a:p>
            <a:pPr lvl="1"/>
            <a:r>
              <a:rPr lang="en-US" sz="2000" dirty="0"/>
              <a:t>Continue the work of the EJCC </a:t>
            </a:r>
          </a:p>
          <a:p>
            <a:pPr lvl="1"/>
            <a:r>
              <a:rPr lang="en-US" sz="2000" dirty="0"/>
              <a:t>Possible set-aside of Crime Victims Fund $$ for APS’s activities</a:t>
            </a:r>
          </a:p>
        </p:txBody>
      </p:sp>
      <p:pic>
        <p:nvPicPr>
          <p:cNvPr id="9" name="Picture 8" descr="A person in a suit and tie&#10;&#10;Description automatically generated">
            <a:extLst>
              <a:ext uri="{FF2B5EF4-FFF2-40B4-BE49-F238E27FC236}">
                <a16:creationId xmlns:a16="http://schemas.microsoft.com/office/drawing/2014/main" id="{5549A7F3-FE32-4D04-A13C-A7EA48055432}"/>
              </a:ext>
            </a:extLst>
          </p:cNvPr>
          <p:cNvPicPr>
            <a:picLocks noChangeAspect="1"/>
          </p:cNvPicPr>
          <p:nvPr/>
        </p:nvPicPr>
        <p:blipFill rotWithShape="1">
          <a:blip r:embed="rId2">
            <a:extLst>
              <a:ext uri="{28A0092B-C50C-407E-A947-70E740481C1C}">
                <a14:useLocalDpi xmlns:a14="http://schemas.microsoft.com/office/drawing/2010/main" val="0"/>
              </a:ext>
            </a:extLst>
          </a:blip>
          <a:srcRect l="3051" r="19630" b="-1"/>
          <a:stretch/>
        </p:blipFill>
        <p:spPr>
          <a:xfrm>
            <a:off x="6292241" y="1974619"/>
            <a:ext cx="5061559" cy="3469577"/>
          </a:xfrm>
          <a:prstGeom prst="rect">
            <a:avLst/>
          </a:prstGeom>
        </p:spPr>
      </p:pic>
    </p:spTree>
    <p:extLst>
      <p:ext uri="{BB962C8B-B14F-4D97-AF65-F5344CB8AC3E}">
        <p14:creationId xmlns:p14="http://schemas.microsoft.com/office/powerpoint/2010/main" val="2417078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945D1-024F-4DAE-B66D-9B48DAFFD661}"/>
              </a:ext>
            </a:extLst>
          </p:cNvPr>
          <p:cNvSpPr>
            <a:spLocks noGrp="1"/>
          </p:cNvSpPr>
          <p:nvPr>
            <p:ph type="title"/>
          </p:nvPr>
        </p:nvSpPr>
        <p:spPr>
          <a:xfrm>
            <a:off x="655320" y="365125"/>
            <a:ext cx="5120114" cy="1692794"/>
          </a:xfrm>
        </p:spPr>
        <p:txBody>
          <a:bodyPr>
            <a:normAutofit/>
          </a:bodyPr>
          <a:lstStyle/>
          <a:p>
            <a:r>
              <a:rPr lang="en-US"/>
              <a:t>New EJA: Nursing Home Reforms</a:t>
            </a:r>
            <a:endParaRPr lang="en-US" dirty="0"/>
          </a:p>
        </p:txBody>
      </p:sp>
      <p:cxnSp>
        <p:nvCxnSpPr>
          <p:cNvPr id="18"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2654A09-F396-4539-9912-24544247D170}"/>
              </a:ext>
            </a:extLst>
          </p:cNvPr>
          <p:cNvSpPr>
            <a:spLocks noGrp="1"/>
          </p:cNvSpPr>
          <p:nvPr>
            <p:ph idx="1"/>
          </p:nvPr>
        </p:nvSpPr>
        <p:spPr>
          <a:xfrm>
            <a:off x="655321" y="2575034"/>
            <a:ext cx="5120113" cy="3462228"/>
          </a:xfrm>
        </p:spPr>
        <p:txBody>
          <a:bodyPr>
            <a:normAutofit/>
          </a:bodyPr>
          <a:lstStyle/>
          <a:p>
            <a:r>
              <a:rPr lang="en-US" sz="1800"/>
              <a:t>Much more emphasis on the nursing home reform side</a:t>
            </a:r>
          </a:p>
          <a:p>
            <a:r>
              <a:rPr lang="en-US" sz="1800"/>
              <a:t>Expect changes to Nursing Home Compare after the testimony in March provided by daughter of woman who died in nursing home due to dehydration and neglect—and the home had a five-star rating from the government</a:t>
            </a:r>
          </a:p>
          <a:p>
            <a:r>
              <a:rPr lang="en-US" sz="1800"/>
              <a:t>Stronger provisions on reporting of crimes</a:t>
            </a:r>
          </a:p>
          <a:p>
            <a:r>
              <a:rPr lang="en-US" sz="1800"/>
              <a:t>Emergency preparedness in nursing homes</a:t>
            </a:r>
          </a:p>
          <a:p>
            <a:r>
              <a:rPr lang="en-US" sz="1800"/>
              <a:t>And a revamped criminal background check program</a:t>
            </a:r>
          </a:p>
        </p:txBody>
      </p:sp>
      <p:pic>
        <p:nvPicPr>
          <p:cNvPr id="7" name="Picture 6" descr="A picture containing table, indoor, tool, sitting&#10;&#10;Description automatically generated">
            <a:extLst>
              <a:ext uri="{FF2B5EF4-FFF2-40B4-BE49-F238E27FC236}">
                <a16:creationId xmlns:a16="http://schemas.microsoft.com/office/drawing/2014/main" id="{51F32AC2-810A-4F74-824D-2B2BFBA9D22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377" r="25175"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191695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5D411-44BC-408D-B25E-63E5230B98CB}"/>
              </a:ext>
            </a:extLst>
          </p:cNvPr>
          <p:cNvSpPr>
            <a:spLocks noGrp="1"/>
          </p:cNvSpPr>
          <p:nvPr>
            <p:ph type="title"/>
          </p:nvPr>
        </p:nvSpPr>
        <p:spPr>
          <a:xfrm>
            <a:off x="4965430" y="629268"/>
            <a:ext cx="6586491" cy="1286160"/>
          </a:xfrm>
        </p:spPr>
        <p:txBody>
          <a:bodyPr anchor="b">
            <a:normAutofit/>
          </a:bodyPr>
          <a:lstStyle/>
          <a:p>
            <a:r>
              <a:rPr lang="en-US" dirty="0"/>
              <a:t>New EJA: Timetable?</a:t>
            </a:r>
          </a:p>
        </p:txBody>
      </p:sp>
      <p:pic>
        <p:nvPicPr>
          <p:cNvPr id="5" name="Picture 4" descr="A picture containing timepiece, object, indoor, table&#10;&#10;Description automatically generated">
            <a:extLst>
              <a:ext uri="{FF2B5EF4-FFF2-40B4-BE49-F238E27FC236}">
                <a16:creationId xmlns:a16="http://schemas.microsoft.com/office/drawing/2014/main" id="{EAE4062A-5C4E-4457-BDDB-D9130615BC0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261" r="32381" b="-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3924B"/>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0461DE7-E11F-47F0-B3D1-16633A51B0E4}"/>
              </a:ext>
            </a:extLst>
          </p:cNvPr>
          <p:cNvSpPr>
            <a:spLocks noGrp="1"/>
          </p:cNvSpPr>
          <p:nvPr>
            <p:ph idx="1"/>
          </p:nvPr>
        </p:nvSpPr>
        <p:spPr>
          <a:xfrm>
            <a:off x="4965431" y="2438400"/>
            <a:ext cx="6586489" cy="3785419"/>
          </a:xfrm>
        </p:spPr>
        <p:txBody>
          <a:bodyPr>
            <a:normAutofit/>
          </a:bodyPr>
          <a:lstStyle/>
          <a:p>
            <a:r>
              <a:rPr lang="en-US" sz="2000"/>
              <a:t>Timetable not totally clear, but I think it gets introduced this month in Senate</a:t>
            </a:r>
          </a:p>
          <a:p>
            <a:pPr lvl="1"/>
            <a:r>
              <a:rPr lang="en-US" sz="2000"/>
              <a:t>House picture not as clear</a:t>
            </a:r>
          </a:p>
          <a:p>
            <a:r>
              <a:rPr lang="en-US" sz="2000"/>
              <a:t>Sure that Sen. Blumenthal, a strong advocate for elder justice, will join as a co-sponsor and likely Sen. Murphy too</a:t>
            </a:r>
          </a:p>
          <a:p>
            <a:pPr lvl="1"/>
            <a:r>
              <a:rPr lang="en-US" sz="2000"/>
              <a:t>Sen. Murphy becomes important as a member of Senate Appropriations Committee to get any new law funded, working with Rosa DeLauro</a:t>
            </a:r>
          </a:p>
          <a:p>
            <a:r>
              <a:rPr lang="en-US" sz="2000"/>
              <a:t>Would expect that once introduced, it should move quickly, especially in Senate</a:t>
            </a:r>
          </a:p>
          <a:p>
            <a:r>
              <a:rPr lang="en-US" sz="2000"/>
              <a:t>It will be our top priority and I hope yours too</a:t>
            </a:r>
          </a:p>
        </p:txBody>
      </p:sp>
    </p:spTree>
    <p:extLst>
      <p:ext uri="{BB962C8B-B14F-4D97-AF65-F5344CB8AC3E}">
        <p14:creationId xmlns:p14="http://schemas.microsoft.com/office/powerpoint/2010/main" val="741282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959" y="249239"/>
            <a:ext cx="9314391" cy="1187676"/>
          </a:xfrm>
        </p:spPr>
        <p:txBody>
          <a:bodyPr>
            <a:noAutofit/>
          </a:bodyPr>
          <a:lstStyle/>
          <a:p>
            <a:r>
              <a:rPr lang="en-US" sz="6000" u="sng" dirty="0">
                <a:solidFill>
                  <a:srgbClr val="002060"/>
                </a:solidFill>
                <a:latin typeface="Arial" panose="020B0604020202020204" pitchFamily="34" charset="0"/>
                <a:cs typeface="Arial" panose="020B0604020202020204" pitchFamily="34" charset="0"/>
              </a:rPr>
              <a:t>Pledge of Allegiance </a:t>
            </a:r>
            <a:br>
              <a:rPr lang="en-US" sz="6000" u="sng" dirty="0">
                <a:solidFill>
                  <a:srgbClr val="002060"/>
                </a:solidFill>
                <a:latin typeface="Arial" panose="020B0604020202020204" pitchFamily="34" charset="0"/>
                <a:cs typeface="Arial" panose="020B0604020202020204" pitchFamily="34" charset="0"/>
              </a:rPr>
            </a:br>
            <a:br>
              <a:rPr lang="en-US" sz="6000" u="sng" dirty="0">
                <a:solidFill>
                  <a:srgbClr val="002060"/>
                </a:solidFill>
                <a:latin typeface="Arial" panose="020B0604020202020204" pitchFamily="34" charset="0"/>
                <a:cs typeface="Arial" panose="020B0604020202020204" pitchFamily="34" charset="0"/>
              </a:rPr>
            </a:br>
            <a:br>
              <a:rPr lang="en-US" sz="2800" dirty="0">
                <a:solidFill>
                  <a:srgbClr val="002060"/>
                </a:solidFill>
                <a:latin typeface="Arial" panose="020B0604020202020204" pitchFamily="34" charset="0"/>
                <a:cs typeface="Arial" panose="020B0604020202020204" pitchFamily="34" charset="0"/>
              </a:rPr>
            </a:br>
            <a:endParaRPr lang="en-US" sz="2800"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43959" y="1436915"/>
            <a:ext cx="7848063" cy="5171846"/>
          </a:xfrm>
        </p:spPr>
        <p:txBody>
          <a:bodyPr>
            <a:noAutofit/>
          </a:bodyPr>
          <a:lstStyle/>
          <a:p>
            <a:pPr marL="0" indent="0">
              <a:buNone/>
            </a:pPr>
            <a:r>
              <a:rPr lang="en-US" sz="4800" dirty="0">
                <a:solidFill>
                  <a:srgbClr val="002060"/>
                </a:solidFill>
                <a:latin typeface="Arial" panose="020B0604020202020204" pitchFamily="34" charset="0"/>
                <a:cs typeface="Arial" panose="020B0604020202020204" pitchFamily="34" charset="0"/>
              </a:rPr>
              <a:t>I pledge allegiance to the flag of the United States of America and to the Republic for which it stands; one Nation under God, indivisible with Liberty and </a:t>
            </a:r>
            <a:r>
              <a:rPr lang="en-US" sz="4800" b="1" dirty="0">
                <a:solidFill>
                  <a:srgbClr val="002060"/>
                </a:solidFill>
                <a:latin typeface="Arial" panose="020B0604020202020204" pitchFamily="34" charset="0"/>
                <a:cs typeface="Arial" panose="020B0604020202020204" pitchFamily="34" charset="0"/>
              </a:rPr>
              <a:t>Justice</a:t>
            </a:r>
            <a:r>
              <a:rPr lang="en-US" sz="4800" dirty="0">
                <a:solidFill>
                  <a:srgbClr val="002060"/>
                </a:solidFill>
                <a:latin typeface="Arial" panose="020B0604020202020204" pitchFamily="34" charset="0"/>
                <a:cs typeface="Arial" panose="020B0604020202020204" pitchFamily="34" charset="0"/>
              </a:rPr>
              <a:t> for </a:t>
            </a:r>
            <a:r>
              <a:rPr lang="en-US" sz="4800" b="1" dirty="0">
                <a:solidFill>
                  <a:srgbClr val="002060"/>
                </a:solidFill>
                <a:latin typeface="Arial" panose="020B0604020202020204" pitchFamily="34" charset="0"/>
                <a:cs typeface="Arial" panose="020B0604020202020204" pitchFamily="34" charset="0"/>
              </a:rPr>
              <a:t>ALL</a:t>
            </a:r>
            <a:r>
              <a:rPr lang="en-US" sz="4800" dirty="0">
                <a:solidFill>
                  <a:srgbClr val="002060"/>
                </a:solidFill>
                <a:latin typeface="Arial" panose="020B0604020202020204" pitchFamily="34" charset="0"/>
                <a:cs typeface="Arial" panose="020B0604020202020204" pitchFamily="34" charset="0"/>
              </a:rPr>
              <a:t>.</a:t>
            </a:r>
          </a:p>
          <a:p>
            <a:pPr marL="0" indent="0">
              <a:buNone/>
            </a:pPr>
            <a:endParaRPr lang="en-US" sz="4000" dirty="0">
              <a:solidFill>
                <a:srgbClr val="002060"/>
              </a:solidFill>
              <a:latin typeface="Arial Black" panose="020B0A04020102020204" pitchFamily="34" charset="0"/>
            </a:endParaRPr>
          </a:p>
        </p:txBody>
      </p:sp>
      <p:pic>
        <p:nvPicPr>
          <p:cNvPr id="4" name="Picture 3"/>
          <p:cNvPicPr>
            <a:picLocks noChangeAspect="1"/>
          </p:cNvPicPr>
          <p:nvPr/>
        </p:nvPicPr>
        <p:blipFill>
          <a:blip r:embed="rId2"/>
          <a:stretch>
            <a:fillRect/>
          </a:stretch>
        </p:blipFill>
        <p:spPr>
          <a:xfrm>
            <a:off x="8051470" y="1972042"/>
            <a:ext cx="4140530" cy="3069696"/>
          </a:xfrm>
          <a:prstGeom prst="rect">
            <a:avLst/>
          </a:prstGeom>
        </p:spPr>
      </p:pic>
    </p:spTree>
    <p:extLst>
      <p:ext uri="{BB962C8B-B14F-4D97-AF65-F5344CB8AC3E}">
        <p14:creationId xmlns:p14="http://schemas.microsoft.com/office/powerpoint/2010/main" val="312954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5907C6-FB3E-48BB-AE5E-949E771C4F2A}"/>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Other Relevant Advocacy Issues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A742876-42DB-4F33-B72E-B5351F2E5803}"/>
              </a:ext>
            </a:extLst>
          </p:cNvPr>
          <p:cNvSpPr>
            <a:spLocks noGrp="1"/>
          </p:cNvSpPr>
          <p:nvPr>
            <p:ph idx="1"/>
          </p:nvPr>
        </p:nvSpPr>
        <p:spPr>
          <a:xfrm>
            <a:off x="4976031" y="963877"/>
            <a:ext cx="6377769" cy="4930246"/>
          </a:xfrm>
        </p:spPr>
        <p:txBody>
          <a:bodyPr anchor="ctr">
            <a:normAutofit/>
          </a:bodyPr>
          <a:lstStyle/>
          <a:p>
            <a:r>
              <a:rPr lang="en-US" sz="2400"/>
              <a:t>Two other relevant advocacy issues</a:t>
            </a:r>
          </a:p>
          <a:p>
            <a:r>
              <a:rPr lang="en-US" sz="2400"/>
              <a:t>First is the need to push back on efforts by current Administration to roll back rules aimed at protecting nursing home residents</a:t>
            </a:r>
          </a:p>
          <a:p>
            <a:r>
              <a:rPr lang="en-US" sz="2400"/>
              <a:t>Binding arbitration ban rolled back</a:t>
            </a:r>
          </a:p>
          <a:p>
            <a:pPr lvl="1"/>
            <a:r>
              <a:rPr lang="en-US" dirty="0"/>
              <a:t>Reverses the Obama admin’s ban on having nursing home residents sign a contract waiving their rights to sue the facility in cases of neglect and abuse—as a condition to admission to the facility</a:t>
            </a:r>
          </a:p>
          <a:p>
            <a:endParaRPr lang="en-US" sz="2400"/>
          </a:p>
        </p:txBody>
      </p:sp>
    </p:spTree>
    <p:extLst>
      <p:ext uri="{BB962C8B-B14F-4D97-AF65-F5344CB8AC3E}">
        <p14:creationId xmlns:p14="http://schemas.microsoft.com/office/powerpoint/2010/main" val="1382660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497F7F5-FC23-41FE-B7C6-3F4994086078}"/>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Other Relevant Advocacy Issues (cont.)</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2EC9070-5BB0-48CA-911C-B9857879522B}"/>
              </a:ext>
            </a:extLst>
          </p:cNvPr>
          <p:cNvSpPr>
            <a:spLocks noGrp="1"/>
          </p:cNvSpPr>
          <p:nvPr>
            <p:ph idx="1"/>
          </p:nvPr>
        </p:nvSpPr>
        <p:spPr>
          <a:xfrm>
            <a:off x="4976031" y="963877"/>
            <a:ext cx="6377769" cy="4930246"/>
          </a:xfrm>
        </p:spPr>
        <p:txBody>
          <a:bodyPr anchor="ctr">
            <a:normAutofit/>
          </a:bodyPr>
          <a:lstStyle/>
          <a:p>
            <a:r>
              <a:rPr lang="en-US" sz="2400"/>
              <a:t>And, as mentioned previously, fines being levied are much lower, lessening the incentives for nursing homes to prevent/report abuse</a:t>
            </a:r>
          </a:p>
          <a:p>
            <a:pPr lvl="1"/>
            <a:r>
              <a:rPr lang="en-US" dirty="0"/>
              <a:t>Many nursing homes now being charged on a per-incident basis rather than a per-day basis – and cap is the same, so many facilities only paying equivalent of one day of fines even if incident happened on more than one day</a:t>
            </a:r>
          </a:p>
          <a:p>
            <a:endParaRPr lang="en-US" sz="2400"/>
          </a:p>
        </p:txBody>
      </p:sp>
    </p:spTree>
    <p:extLst>
      <p:ext uri="{BB962C8B-B14F-4D97-AF65-F5344CB8AC3E}">
        <p14:creationId xmlns:p14="http://schemas.microsoft.com/office/powerpoint/2010/main" val="1464809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A5ED7-6454-4EBA-92F8-767003A85BC9}"/>
              </a:ext>
            </a:extLst>
          </p:cNvPr>
          <p:cNvSpPr>
            <a:spLocks noGrp="1"/>
          </p:cNvSpPr>
          <p:nvPr>
            <p:ph type="title"/>
          </p:nvPr>
        </p:nvSpPr>
        <p:spPr>
          <a:xfrm>
            <a:off x="1136428" y="627564"/>
            <a:ext cx="7474172" cy="1325563"/>
          </a:xfrm>
        </p:spPr>
        <p:txBody>
          <a:bodyPr>
            <a:normAutofit/>
          </a:bodyPr>
          <a:lstStyle/>
          <a:p>
            <a:r>
              <a:rPr lang="en-US" dirty="0"/>
              <a:t>New OIG Report</a:t>
            </a:r>
          </a:p>
        </p:txBody>
      </p:sp>
      <p:sp>
        <p:nvSpPr>
          <p:cNvPr id="3" name="Content Placeholder 2">
            <a:extLst>
              <a:ext uri="{FF2B5EF4-FFF2-40B4-BE49-F238E27FC236}">
                <a16:creationId xmlns:a16="http://schemas.microsoft.com/office/drawing/2014/main" id="{4C0C0742-1A09-4FA8-9A13-62D5F17D0F37}"/>
              </a:ext>
            </a:extLst>
          </p:cNvPr>
          <p:cNvSpPr>
            <a:spLocks noGrp="1"/>
          </p:cNvSpPr>
          <p:nvPr>
            <p:ph idx="1"/>
          </p:nvPr>
        </p:nvSpPr>
        <p:spPr>
          <a:xfrm>
            <a:off x="1136429" y="2278173"/>
            <a:ext cx="6467867" cy="3450613"/>
          </a:xfrm>
        </p:spPr>
        <p:txBody>
          <a:bodyPr anchor="ctr">
            <a:normAutofit/>
          </a:bodyPr>
          <a:lstStyle/>
          <a:p>
            <a:r>
              <a:rPr lang="en-US" sz="2200"/>
              <a:t>A June report from the US Department of Health and Human Services Office of Inspector General (OIG) shows a disturbingly high level of potential abuse and neglect not being reported</a:t>
            </a:r>
          </a:p>
          <a:p>
            <a:pPr lvl="1"/>
            <a:r>
              <a:rPr lang="en-US" sz="2200"/>
              <a:t>Incidents of Potential Abuse and Neglect at Skilled Nursing Facilities Were Not Always Reported and Investigated</a:t>
            </a:r>
          </a:p>
          <a:p>
            <a:r>
              <a:rPr lang="en-US" sz="2200"/>
              <a:t>1 in 5 high-risk hospital ER Medicare claims for treatment in 2016 were the result of potential abuse or neglect of residents </a:t>
            </a:r>
          </a:p>
          <a:p>
            <a:endParaRPr lang="en-US" sz="2200"/>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Medical">
            <a:extLst>
              <a:ext uri="{FF2B5EF4-FFF2-40B4-BE49-F238E27FC236}">
                <a16:creationId xmlns:a16="http://schemas.microsoft.com/office/drawing/2014/main" id="{DD0BB24B-F756-48AE-95A2-20AA0FB937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3709231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6F5F0-DD72-4441-B0B3-E4CE7980D0B2}"/>
              </a:ext>
            </a:extLst>
          </p:cNvPr>
          <p:cNvSpPr>
            <a:spLocks noGrp="1"/>
          </p:cNvSpPr>
          <p:nvPr>
            <p:ph type="title"/>
          </p:nvPr>
        </p:nvSpPr>
        <p:spPr>
          <a:xfrm>
            <a:off x="648929" y="629266"/>
            <a:ext cx="3651467" cy="1676603"/>
          </a:xfrm>
        </p:spPr>
        <p:txBody>
          <a:bodyPr>
            <a:normAutofit/>
          </a:bodyPr>
          <a:lstStyle/>
          <a:p>
            <a:r>
              <a:rPr lang="en-US"/>
              <a:t>New OIG Report (cont.)</a:t>
            </a:r>
            <a:endParaRPr lang="en-US" dirty="0"/>
          </a:p>
        </p:txBody>
      </p:sp>
      <p:sp>
        <p:nvSpPr>
          <p:cNvPr id="3" name="Content Placeholder 2">
            <a:extLst>
              <a:ext uri="{FF2B5EF4-FFF2-40B4-BE49-F238E27FC236}">
                <a16:creationId xmlns:a16="http://schemas.microsoft.com/office/drawing/2014/main" id="{A33981FA-96D1-4F8A-86A7-B8EB6B2157C9}"/>
              </a:ext>
            </a:extLst>
          </p:cNvPr>
          <p:cNvSpPr>
            <a:spLocks noGrp="1"/>
          </p:cNvSpPr>
          <p:nvPr>
            <p:ph idx="1"/>
          </p:nvPr>
        </p:nvSpPr>
        <p:spPr>
          <a:xfrm>
            <a:off x="648930" y="2438400"/>
            <a:ext cx="5315771" cy="3785419"/>
          </a:xfrm>
        </p:spPr>
        <p:txBody>
          <a:bodyPr>
            <a:normAutofit/>
          </a:bodyPr>
          <a:lstStyle/>
          <a:p>
            <a:r>
              <a:rPr lang="en-US" sz="2400" dirty="0"/>
              <a:t>Facilities failed to report 84% of these claims to state survey agencies as required by federal law and regulation</a:t>
            </a:r>
          </a:p>
          <a:p>
            <a:r>
              <a:rPr lang="en-US" sz="2400" dirty="0"/>
              <a:t>State survey agencies then failed to report 67 of 69 claims to local law enforcement as required</a:t>
            </a:r>
          </a:p>
          <a:p>
            <a:r>
              <a:rPr lang="en-US" sz="2400" dirty="0"/>
              <a:t>Thus, the Centers for Medicare and Medicaid Services (CMS) could not track these incidents</a:t>
            </a:r>
          </a:p>
          <a:p>
            <a:endParaRPr lang="en-US" sz="1800" dirty="0"/>
          </a:p>
        </p:txBody>
      </p:sp>
      <p:pic>
        <p:nvPicPr>
          <p:cNvPr id="6" name="Picture 5" descr="A close up of a sign&#10;&#10;Description automatically generated">
            <a:extLst>
              <a:ext uri="{FF2B5EF4-FFF2-40B4-BE49-F238E27FC236}">
                <a16:creationId xmlns:a16="http://schemas.microsoft.com/office/drawing/2014/main" id="{2D51847B-B03A-47F2-AD55-519E6932AE1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533" b="1"/>
          <a:stretch/>
        </p:blipFill>
        <p:spPr>
          <a:xfrm>
            <a:off x="6096000" y="668921"/>
            <a:ext cx="5732488" cy="5205036"/>
          </a:xfrm>
          <a:prstGeom prst="rect">
            <a:avLst/>
          </a:prstGeom>
          <a:effectLst/>
        </p:spPr>
      </p:pic>
    </p:spTree>
    <p:extLst>
      <p:ext uri="{BB962C8B-B14F-4D97-AF65-F5344CB8AC3E}">
        <p14:creationId xmlns:p14="http://schemas.microsoft.com/office/powerpoint/2010/main" val="2603903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7143E-A52D-4653-BF01-1C3AA012E77D}"/>
              </a:ext>
            </a:extLst>
          </p:cNvPr>
          <p:cNvSpPr>
            <a:spLocks noGrp="1"/>
          </p:cNvSpPr>
          <p:nvPr>
            <p:ph type="title"/>
          </p:nvPr>
        </p:nvSpPr>
        <p:spPr>
          <a:xfrm>
            <a:off x="1136428" y="627564"/>
            <a:ext cx="7474172" cy="1325563"/>
          </a:xfrm>
        </p:spPr>
        <p:txBody>
          <a:bodyPr>
            <a:normAutofit/>
          </a:bodyPr>
          <a:lstStyle/>
          <a:p>
            <a:r>
              <a:rPr lang="en-US"/>
              <a:t>The Report’s Recommendations</a:t>
            </a:r>
          </a:p>
        </p:txBody>
      </p:sp>
      <p:sp>
        <p:nvSpPr>
          <p:cNvPr id="3" name="Content Placeholder 2">
            <a:extLst>
              <a:ext uri="{FF2B5EF4-FFF2-40B4-BE49-F238E27FC236}">
                <a16:creationId xmlns:a16="http://schemas.microsoft.com/office/drawing/2014/main" id="{E7B61C05-6EBA-4724-A0BA-0B97BDEED5F6}"/>
              </a:ext>
            </a:extLst>
          </p:cNvPr>
          <p:cNvSpPr>
            <a:spLocks noGrp="1"/>
          </p:cNvSpPr>
          <p:nvPr>
            <p:ph idx="1"/>
          </p:nvPr>
        </p:nvSpPr>
        <p:spPr>
          <a:xfrm>
            <a:off x="1136429" y="2278173"/>
            <a:ext cx="6467867" cy="3450613"/>
          </a:xfrm>
        </p:spPr>
        <p:txBody>
          <a:bodyPr anchor="ctr">
            <a:normAutofit/>
          </a:bodyPr>
          <a:lstStyle/>
          <a:p>
            <a:r>
              <a:rPr lang="en-US" sz="2400"/>
              <a:t>Training of nursing home staff</a:t>
            </a:r>
          </a:p>
          <a:p>
            <a:r>
              <a:rPr lang="en-US" sz="2400"/>
              <a:t>Clarification of guidance on definitions of abuse and neglect</a:t>
            </a:r>
          </a:p>
          <a:p>
            <a:r>
              <a:rPr lang="en-US" sz="2400"/>
              <a:t>Requiring state survey agencies to record and track all potential abuse/neglect and referrals to local law enforcement</a:t>
            </a:r>
          </a:p>
          <a:p>
            <a:r>
              <a:rPr lang="en-US" sz="2400"/>
              <a:t>Monitoring those referrals </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Check List">
            <a:extLst>
              <a:ext uri="{FF2B5EF4-FFF2-40B4-BE49-F238E27FC236}">
                <a16:creationId xmlns:a16="http://schemas.microsoft.com/office/drawing/2014/main" id="{CBF1CC46-A344-4827-A4A0-20D170C931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3190858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35F629-3FF4-438B-B8AD-D77B58233DA7}"/>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Would This Help?</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A4562F4-6CF6-4BFD-BCC1-DCCEC30F1514}"/>
              </a:ext>
            </a:extLst>
          </p:cNvPr>
          <p:cNvSpPr>
            <a:spLocks noGrp="1"/>
          </p:cNvSpPr>
          <p:nvPr>
            <p:ph idx="1"/>
          </p:nvPr>
        </p:nvSpPr>
        <p:spPr>
          <a:xfrm>
            <a:off x="4976031" y="963877"/>
            <a:ext cx="6377769" cy="4930246"/>
          </a:xfrm>
        </p:spPr>
        <p:txBody>
          <a:bodyPr anchor="ctr">
            <a:normAutofit/>
          </a:bodyPr>
          <a:lstStyle/>
          <a:p>
            <a:r>
              <a:rPr lang="en-US" sz="2400"/>
              <a:t>However, advocacy groups like Consumer Voice feel like this doesn’t go far enough since many of these things are already required (recording/tracking, monitoring) and they still aren’t happening</a:t>
            </a:r>
          </a:p>
          <a:p>
            <a:r>
              <a:rPr lang="en-US" sz="2400"/>
              <a:t>CV suggests fixes such as whenever a nursing home fails to report abuse/neglect, the survey agency also should impose a significant monetary penalty</a:t>
            </a:r>
          </a:p>
          <a:p>
            <a:endParaRPr lang="en-US" sz="2400"/>
          </a:p>
        </p:txBody>
      </p:sp>
    </p:spTree>
    <p:extLst>
      <p:ext uri="{BB962C8B-B14F-4D97-AF65-F5344CB8AC3E}">
        <p14:creationId xmlns:p14="http://schemas.microsoft.com/office/powerpoint/2010/main" val="2245549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B9C1-9D05-46E6-BAD3-076B9D480F95}"/>
              </a:ext>
            </a:extLst>
          </p:cNvPr>
          <p:cNvSpPr>
            <a:spLocks noGrp="1"/>
          </p:cNvSpPr>
          <p:nvPr>
            <p:ph type="title"/>
          </p:nvPr>
        </p:nvSpPr>
        <p:spPr>
          <a:xfrm>
            <a:off x="4965430" y="629268"/>
            <a:ext cx="6586491" cy="1286160"/>
          </a:xfrm>
        </p:spPr>
        <p:txBody>
          <a:bodyPr anchor="b">
            <a:normAutofit/>
          </a:bodyPr>
          <a:lstStyle/>
          <a:p>
            <a:r>
              <a:rPr lang="en-US" sz="4100"/>
              <a:t>Other Relevant Advocacy Issues (cont.)</a:t>
            </a:r>
          </a:p>
        </p:txBody>
      </p:sp>
      <p:pic>
        <p:nvPicPr>
          <p:cNvPr id="6" name="Picture 5" descr="A picture containing food, mug&#10;&#10;Description automatically generated">
            <a:extLst>
              <a:ext uri="{FF2B5EF4-FFF2-40B4-BE49-F238E27FC236}">
                <a16:creationId xmlns:a16="http://schemas.microsoft.com/office/drawing/2014/main" id="{B32C2C2E-E578-492A-A24C-E09FBE6F486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3087" r="24866" b="-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1226F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06375B4-7769-496E-B4EF-C17CD273E31F}"/>
              </a:ext>
            </a:extLst>
          </p:cNvPr>
          <p:cNvSpPr>
            <a:spLocks noGrp="1"/>
          </p:cNvSpPr>
          <p:nvPr>
            <p:ph idx="1"/>
          </p:nvPr>
        </p:nvSpPr>
        <p:spPr>
          <a:xfrm>
            <a:off x="4965431" y="2438400"/>
            <a:ext cx="6586489" cy="3785419"/>
          </a:xfrm>
        </p:spPr>
        <p:txBody>
          <a:bodyPr>
            <a:normAutofit/>
          </a:bodyPr>
          <a:lstStyle/>
          <a:p>
            <a:r>
              <a:rPr lang="en-US" sz="1900"/>
              <a:t>Second is the need to reauthorize the Older Americans Act</a:t>
            </a:r>
          </a:p>
          <a:p>
            <a:r>
              <a:rPr lang="en-US" sz="1900"/>
              <a:t>Currently contains the following key elder justice provisions:</a:t>
            </a:r>
          </a:p>
          <a:p>
            <a:pPr lvl="1"/>
            <a:r>
              <a:rPr lang="en-US" sz="1900"/>
              <a:t>Title VII, Allotments for Vulnerable Elder Rights Protection Activities, provides funding for the ombudsman program as well as community-based elder abuse prevention programs</a:t>
            </a:r>
          </a:p>
          <a:p>
            <a:pPr lvl="1"/>
            <a:r>
              <a:rPr lang="en-US" sz="1900"/>
              <a:t>ACL, which administers OAA, is federal home for APS and funds the APS resource center, Natl. Center on Elder Abuse, Natl. Indigenous Elder Justice Initiative, and LTCOP resource center</a:t>
            </a:r>
          </a:p>
          <a:p>
            <a:r>
              <a:rPr lang="en-US" sz="1900"/>
              <a:t>House has a bill which is on its way to floor</a:t>
            </a:r>
          </a:p>
          <a:p>
            <a:r>
              <a:rPr lang="en-US" sz="1900"/>
              <a:t>It’s a good bill and the Senate needs to catch up</a:t>
            </a:r>
          </a:p>
          <a:p>
            <a:endParaRPr lang="en-US" sz="1900"/>
          </a:p>
          <a:p>
            <a:pPr marL="0" indent="0">
              <a:buNone/>
            </a:pPr>
            <a:endParaRPr lang="en-US" sz="1900"/>
          </a:p>
        </p:txBody>
      </p:sp>
    </p:spTree>
    <p:extLst>
      <p:ext uri="{BB962C8B-B14F-4D97-AF65-F5344CB8AC3E}">
        <p14:creationId xmlns:p14="http://schemas.microsoft.com/office/powerpoint/2010/main" val="1011676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CDD277-BF97-42CF-BCCF-F3DACB6010AC}"/>
              </a:ext>
            </a:extLst>
          </p:cNvPr>
          <p:cNvSpPr>
            <a:spLocks noGrp="1"/>
          </p:cNvSpPr>
          <p:nvPr>
            <p:ph type="title"/>
          </p:nvPr>
        </p:nvSpPr>
        <p:spPr>
          <a:xfrm>
            <a:off x="6094105" y="802955"/>
            <a:ext cx="4977976" cy="1454051"/>
          </a:xfrm>
        </p:spPr>
        <p:txBody>
          <a:bodyPr>
            <a:normAutofit/>
          </a:bodyPr>
          <a:lstStyle/>
          <a:p>
            <a:r>
              <a:rPr lang="en-US">
                <a:solidFill>
                  <a:srgbClr val="000000"/>
                </a:solidFill>
              </a:rPr>
              <a:t>Getting Along Locally</a:t>
            </a:r>
          </a:p>
        </p:txBody>
      </p:sp>
      <p:sp>
        <p:nvSpPr>
          <p:cNvPr id="14"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a toy&#10;&#10;Description automatically generated">
            <a:extLst>
              <a:ext uri="{FF2B5EF4-FFF2-40B4-BE49-F238E27FC236}">
                <a16:creationId xmlns:a16="http://schemas.microsoft.com/office/drawing/2014/main" id="{104F7A48-C3E1-46AA-9C45-C35E488047D2}"/>
              </a:ext>
            </a:extLst>
          </p:cNvPr>
          <p:cNvPicPr>
            <a:picLocks noChangeAspect="1"/>
          </p:cNvPicPr>
          <p:nvPr/>
        </p:nvPicPr>
        <p:blipFill rotWithShape="1">
          <a:blip r:embed="rId3">
            <a:alphaModFix/>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8252" r="6716"/>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53A734C3-F429-4C9E-B349-061D685463B4}"/>
              </a:ext>
            </a:extLst>
          </p:cNvPr>
          <p:cNvSpPr>
            <a:spLocks noGrp="1"/>
          </p:cNvSpPr>
          <p:nvPr>
            <p:ph idx="1"/>
          </p:nvPr>
        </p:nvSpPr>
        <p:spPr>
          <a:xfrm>
            <a:off x="6090574" y="2421682"/>
            <a:ext cx="4977578" cy="3639289"/>
          </a:xfrm>
        </p:spPr>
        <p:txBody>
          <a:bodyPr anchor="ctr">
            <a:normAutofit/>
          </a:bodyPr>
          <a:lstStyle/>
          <a:p>
            <a:r>
              <a:rPr lang="en-US" sz="2000">
                <a:solidFill>
                  <a:srgbClr val="000000"/>
                </a:solidFill>
              </a:rPr>
              <a:t>Appears that there is a lot of interaction already between your organizations</a:t>
            </a:r>
          </a:p>
          <a:p>
            <a:r>
              <a:rPr lang="en-US" sz="2000">
                <a:solidFill>
                  <a:srgbClr val="000000"/>
                </a:solidFill>
              </a:rPr>
              <a:t>Your Coalition partners cover the waterfront of who should be involved in this area</a:t>
            </a:r>
          </a:p>
          <a:p>
            <a:r>
              <a:rPr lang="en-US" sz="2000">
                <a:solidFill>
                  <a:srgbClr val="000000"/>
                </a:solidFill>
              </a:rPr>
              <a:t>If a priority issue develops within the state, you should have the capacity to address</a:t>
            </a:r>
          </a:p>
          <a:p>
            <a:r>
              <a:rPr lang="en-US" sz="2000">
                <a:solidFill>
                  <a:srgbClr val="000000"/>
                </a:solidFill>
              </a:rPr>
              <a:t>But it’s up to each member of the coalition to determine how they can help</a:t>
            </a:r>
          </a:p>
        </p:txBody>
      </p:sp>
    </p:spTree>
    <p:extLst>
      <p:ext uri="{BB962C8B-B14F-4D97-AF65-F5344CB8AC3E}">
        <p14:creationId xmlns:p14="http://schemas.microsoft.com/office/powerpoint/2010/main" val="1258081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8F71C6A-F702-44D0-87C2-57F736F5E7C3}"/>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Getting Along Locally (cont.)</a:t>
            </a:r>
          </a:p>
        </p:txBody>
      </p:sp>
      <p:cxnSp>
        <p:nvCxnSpPr>
          <p:cNvPr id="2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315E45F-B004-4715-AD76-BD9246F2852D}"/>
              </a:ext>
            </a:extLst>
          </p:cNvPr>
          <p:cNvSpPr>
            <a:spLocks noGrp="1"/>
          </p:cNvSpPr>
          <p:nvPr>
            <p:ph idx="1"/>
          </p:nvPr>
        </p:nvSpPr>
        <p:spPr>
          <a:xfrm>
            <a:off x="4976031" y="963877"/>
            <a:ext cx="6377769" cy="4930246"/>
          </a:xfrm>
        </p:spPr>
        <p:txBody>
          <a:bodyPr anchor="ctr">
            <a:normAutofit/>
          </a:bodyPr>
          <a:lstStyle/>
          <a:p>
            <a:r>
              <a:rPr lang="en-US" sz="2400"/>
              <a:t>Most importantly, a coalition by its very nature is a stronger voice because of its members – when it speaks, it speaks on behalf of its membership and the community at large</a:t>
            </a:r>
          </a:p>
          <a:p>
            <a:r>
              <a:rPr lang="en-US" sz="2400"/>
              <a:t>But it should be nimble enough to respond quickly, to prioritize issues, and to do “temperature checks” on how members feel they are doing as a louder/stronger voice</a:t>
            </a:r>
          </a:p>
          <a:p>
            <a:endParaRPr lang="en-US" sz="2400"/>
          </a:p>
        </p:txBody>
      </p:sp>
    </p:spTree>
    <p:extLst>
      <p:ext uri="{BB962C8B-B14F-4D97-AF65-F5344CB8AC3E}">
        <p14:creationId xmlns:p14="http://schemas.microsoft.com/office/powerpoint/2010/main" val="1258004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844A5-DF97-461F-A3C1-7841E917E240}"/>
              </a:ext>
            </a:extLst>
          </p:cNvPr>
          <p:cNvSpPr>
            <a:spLocks noGrp="1"/>
          </p:cNvSpPr>
          <p:nvPr>
            <p:ph type="title"/>
          </p:nvPr>
        </p:nvSpPr>
        <p:spPr>
          <a:xfrm>
            <a:off x="1136428" y="627564"/>
            <a:ext cx="7474172" cy="1325563"/>
          </a:xfrm>
        </p:spPr>
        <p:txBody>
          <a:bodyPr>
            <a:normAutofit/>
          </a:bodyPr>
          <a:lstStyle/>
          <a:p>
            <a:r>
              <a:rPr lang="en-US" dirty="0"/>
              <a:t>Getting Along Nationally</a:t>
            </a:r>
          </a:p>
        </p:txBody>
      </p:sp>
      <p:sp>
        <p:nvSpPr>
          <p:cNvPr id="3" name="Content Placeholder 2">
            <a:extLst>
              <a:ext uri="{FF2B5EF4-FFF2-40B4-BE49-F238E27FC236}">
                <a16:creationId xmlns:a16="http://schemas.microsoft.com/office/drawing/2014/main" id="{3A75BFCC-DE42-4DAF-9EE6-6506C0012D96}"/>
              </a:ext>
            </a:extLst>
          </p:cNvPr>
          <p:cNvSpPr>
            <a:spLocks noGrp="1"/>
          </p:cNvSpPr>
          <p:nvPr>
            <p:ph idx="1"/>
          </p:nvPr>
        </p:nvSpPr>
        <p:spPr>
          <a:xfrm>
            <a:off x="1136429" y="2278173"/>
            <a:ext cx="6467867" cy="3450613"/>
          </a:xfrm>
        </p:spPr>
        <p:txBody>
          <a:bodyPr anchor="ctr">
            <a:normAutofit/>
          </a:bodyPr>
          <a:lstStyle/>
          <a:p>
            <a:r>
              <a:rPr lang="en-US" sz="2400"/>
              <a:t>We ask that you continue to strengthen your relationship with your federal congressional delegation so they are constantly aware of your views </a:t>
            </a:r>
          </a:p>
          <a:p>
            <a:r>
              <a:rPr lang="en-US" sz="2400"/>
              <a:t>And we ask that you stay engaged with us to be aware of what the important federal issues are</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Board Room">
            <a:extLst>
              <a:ext uri="{FF2B5EF4-FFF2-40B4-BE49-F238E27FC236}">
                <a16:creationId xmlns:a16="http://schemas.microsoft.com/office/drawing/2014/main" id="{4A667C94-4563-48BB-AF0F-1A94848FBF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2487102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5" name="Rectangle 14">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1"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Shape 30">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C0AB5D9-3797-4A9C-A2EF-830E07C3B8CE}"/>
              </a:ext>
            </a:extLst>
          </p:cNvPr>
          <p:cNvSpPr>
            <a:spLocks noGrp="1"/>
          </p:cNvSpPr>
          <p:nvPr>
            <p:ph type="title"/>
          </p:nvPr>
        </p:nvSpPr>
        <p:spPr>
          <a:xfrm>
            <a:off x="7181723" y="609600"/>
            <a:ext cx="4512989" cy="2227730"/>
          </a:xfrm>
        </p:spPr>
        <p:txBody>
          <a:bodyPr anchor="ctr">
            <a:normAutofit/>
          </a:bodyPr>
          <a:lstStyle/>
          <a:p>
            <a:pPr algn="ctr"/>
            <a:r>
              <a:rPr lang="en-US" b="1" dirty="0">
                <a:solidFill>
                  <a:srgbClr val="002060"/>
                </a:solidFill>
                <a:latin typeface="Arial" panose="020B0604020202020204" pitchFamily="34" charset="0"/>
                <a:cs typeface="Arial" panose="020B0604020202020204" pitchFamily="34" charset="0"/>
              </a:rPr>
              <a:t>Welcome</a:t>
            </a:r>
          </a:p>
        </p:txBody>
      </p:sp>
      <p:pic>
        <p:nvPicPr>
          <p:cNvPr id="8" name="Picture 7" descr="Mairead Painter CT State Long Term Care Ombudsman">
            <a:extLst>
              <a:ext uri="{FF2B5EF4-FFF2-40B4-BE49-F238E27FC236}">
                <a16:creationId xmlns:a16="http://schemas.microsoft.com/office/drawing/2014/main" id="{7C5C1550-1EF2-47FB-ACA6-D6F710533D73}"/>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933800" y="1168399"/>
            <a:ext cx="3503676" cy="4610101"/>
          </a:xfrm>
          <a:prstGeom prst="rect">
            <a:avLst/>
          </a:prstGeom>
          <a:noFill/>
        </p:spPr>
      </p:pic>
      <p:sp>
        <p:nvSpPr>
          <p:cNvPr id="6" name="Content Placeholder 5">
            <a:extLst>
              <a:ext uri="{FF2B5EF4-FFF2-40B4-BE49-F238E27FC236}">
                <a16:creationId xmlns:a16="http://schemas.microsoft.com/office/drawing/2014/main" id="{AA49A84F-E91D-49D3-A22A-9AE80F69757A}"/>
              </a:ext>
            </a:extLst>
          </p:cNvPr>
          <p:cNvSpPr>
            <a:spLocks noGrp="1"/>
          </p:cNvSpPr>
          <p:nvPr>
            <p:ph idx="1"/>
          </p:nvPr>
        </p:nvSpPr>
        <p:spPr>
          <a:xfrm>
            <a:off x="6891958" y="2837329"/>
            <a:ext cx="5208997" cy="3317938"/>
          </a:xfrm>
        </p:spPr>
        <p:txBody>
          <a:bodyPr anchor="t">
            <a:normAutofit/>
          </a:bodyPr>
          <a:lstStyle/>
          <a:p>
            <a:pPr marL="0" indent="0" algn="ctr">
              <a:buNone/>
            </a:pPr>
            <a:r>
              <a:rPr lang="en-US" sz="3600" dirty="0">
                <a:solidFill>
                  <a:srgbClr val="002060"/>
                </a:solidFill>
                <a:latin typeface="Arial" panose="020B0604020202020204" pitchFamily="34" charset="0"/>
                <a:cs typeface="Arial" panose="020B0604020202020204" pitchFamily="34" charset="0"/>
              </a:rPr>
              <a:t>Mairead Painter</a:t>
            </a:r>
          </a:p>
          <a:p>
            <a:pPr marL="0" indent="0" algn="ctr">
              <a:buNone/>
            </a:pPr>
            <a:r>
              <a:rPr lang="en-US" sz="3600" dirty="0">
                <a:solidFill>
                  <a:srgbClr val="002060"/>
                </a:solidFill>
                <a:latin typeface="Arial" panose="020B0604020202020204" pitchFamily="34" charset="0"/>
                <a:cs typeface="Arial" panose="020B0604020202020204" pitchFamily="34" charset="0"/>
              </a:rPr>
              <a:t>State Long-Term Care Ombudsman</a:t>
            </a:r>
          </a:p>
        </p:txBody>
      </p:sp>
    </p:spTree>
    <p:extLst>
      <p:ext uri="{BB962C8B-B14F-4D97-AF65-F5344CB8AC3E}">
        <p14:creationId xmlns:p14="http://schemas.microsoft.com/office/powerpoint/2010/main" val="118387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0BFC3C-0946-4947-AC28-C64F3F221D46}"/>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Getting Along Nationally (cont.)</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642D2C6-0797-4B8D-BA48-6A17C60C3595}"/>
              </a:ext>
            </a:extLst>
          </p:cNvPr>
          <p:cNvSpPr>
            <a:spLocks noGrp="1"/>
          </p:cNvSpPr>
          <p:nvPr>
            <p:ph idx="1"/>
          </p:nvPr>
        </p:nvSpPr>
        <p:spPr>
          <a:xfrm>
            <a:off x="4976031" y="963877"/>
            <a:ext cx="6377769" cy="4930246"/>
          </a:xfrm>
        </p:spPr>
        <p:txBody>
          <a:bodyPr anchor="ctr">
            <a:normAutofit/>
          </a:bodyPr>
          <a:lstStyle/>
          <a:p>
            <a:r>
              <a:rPr lang="en-US" sz="2400"/>
              <a:t>Understand significance of Committee/Subcommittee assignments of federal delegation</a:t>
            </a:r>
          </a:p>
          <a:p>
            <a:pPr lvl="1"/>
            <a:r>
              <a:rPr lang="en-US" dirty="0"/>
              <a:t>Sen. Murphy/Rep. DeLauro on Appropriations</a:t>
            </a:r>
          </a:p>
          <a:p>
            <a:pPr lvl="1"/>
            <a:r>
              <a:rPr lang="en-US" dirty="0"/>
              <a:t>Sen. Blumenthal on Judiciary and Aging</a:t>
            </a:r>
          </a:p>
          <a:p>
            <a:pPr lvl="1"/>
            <a:r>
              <a:rPr lang="en-US" dirty="0"/>
              <a:t>Reps. Courtney and Hayes on Education and Labor (OAA jurisdiction)</a:t>
            </a:r>
          </a:p>
          <a:p>
            <a:r>
              <a:rPr lang="en-US" sz="2400"/>
              <a:t>And, we look forward to building closer relationships with your organizations</a:t>
            </a:r>
          </a:p>
          <a:p>
            <a:pPr lvl="1"/>
            <a:r>
              <a:rPr lang="en-US" dirty="0"/>
              <a:t>Hope you continue to engage closely with the National Network of State Elder Justice Coalitions, an EJC leadership member</a:t>
            </a:r>
          </a:p>
          <a:p>
            <a:endParaRPr lang="en-US" sz="2400"/>
          </a:p>
        </p:txBody>
      </p:sp>
    </p:spTree>
    <p:extLst>
      <p:ext uri="{BB962C8B-B14F-4D97-AF65-F5344CB8AC3E}">
        <p14:creationId xmlns:p14="http://schemas.microsoft.com/office/powerpoint/2010/main" val="197858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2B378-FB7B-4921-9962-2039617EFE0D}"/>
              </a:ext>
            </a:extLst>
          </p:cNvPr>
          <p:cNvSpPr>
            <a:spLocks noGrp="1"/>
          </p:cNvSpPr>
          <p:nvPr>
            <p:ph type="title"/>
          </p:nvPr>
        </p:nvSpPr>
        <p:spPr>
          <a:xfrm>
            <a:off x="4965430" y="629268"/>
            <a:ext cx="6586491" cy="1286160"/>
          </a:xfrm>
        </p:spPr>
        <p:txBody>
          <a:bodyPr anchor="b">
            <a:normAutofit/>
          </a:bodyPr>
          <a:lstStyle/>
          <a:p>
            <a:r>
              <a:rPr lang="en-US"/>
              <a:t>Conclusions</a:t>
            </a:r>
            <a:endParaRPr lang="en-US" dirty="0"/>
          </a:p>
        </p:txBody>
      </p:sp>
      <p:pic>
        <p:nvPicPr>
          <p:cNvPr id="5" name="Picture 4" descr="A picture containing indoor, utensil, man, cutting&#10;&#10;Description automatically generated">
            <a:extLst>
              <a:ext uri="{FF2B5EF4-FFF2-40B4-BE49-F238E27FC236}">
                <a16:creationId xmlns:a16="http://schemas.microsoft.com/office/drawing/2014/main" id="{FA8DD68C-CA09-46E5-947F-97DA478C646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4599" r="20282" b="-1"/>
          <a:stretch/>
        </p:blipFill>
        <p:spPr>
          <a:xfrm>
            <a:off x="20" y="10"/>
            <a:ext cx="4635571" cy="6857990"/>
          </a:xfrm>
          <a:prstGeom prst="rect">
            <a:avLst/>
          </a:prstGeom>
          <a:effectLst/>
        </p:spPr>
      </p:pic>
      <p:cxnSp>
        <p:nvCxnSpPr>
          <p:cNvPr id="12"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9B1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D643B4A-6C35-4919-BBDE-9B768C4D7617}"/>
              </a:ext>
            </a:extLst>
          </p:cNvPr>
          <p:cNvSpPr>
            <a:spLocks noGrp="1"/>
          </p:cNvSpPr>
          <p:nvPr>
            <p:ph idx="1"/>
          </p:nvPr>
        </p:nvSpPr>
        <p:spPr>
          <a:xfrm>
            <a:off x="4965431" y="2438400"/>
            <a:ext cx="6586489" cy="3785419"/>
          </a:xfrm>
        </p:spPr>
        <p:txBody>
          <a:bodyPr>
            <a:normAutofit/>
          </a:bodyPr>
          <a:lstStyle/>
          <a:p>
            <a:r>
              <a:rPr lang="en-US" sz="2000"/>
              <a:t>Leave with one main message</a:t>
            </a:r>
          </a:p>
          <a:p>
            <a:r>
              <a:rPr lang="en-US" sz="2000"/>
              <a:t>Continued advocacy will mean continued progress</a:t>
            </a:r>
          </a:p>
          <a:p>
            <a:r>
              <a:rPr lang="en-US" sz="2000"/>
              <a:t>VOICES United, the theme of your conference, is the key to this issue</a:t>
            </a:r>
          </a:p>
          <a:p>
            <a:r>
              <a:rPr lang="en-US" sz="2000"/>
              <a:t>We must all work together with a unified voice to prevent and combat elder abuse: local, state, national organizations</a:t>
            </a:r>
          </a:p>
          <a:p>
            <a:r>
              <a:rPr lang="en-US" sz="2000"/>
              <a:t>Or, quoting from a sign I found in a senior center in Torrington, Wyoming recently:</a:t>
            </a:r>
          </a:p>
          <a:p>
            <a:r>
              <a:rPr lang="en-US" sz="2000"/>
              <a:t>“We may not have it all together, but together we have it all!”</a:t>
            </a:r>
          </a:p>
          <a:p>
            <a:endParaRPr lang="en-US" sz="2000"/>
          </a:p>
        </p:txBody>
      </p:sp>
    </p:spTree>
    <p:extLst>
      <p:ext uri="{BB962C8B-B14F-4D97-AF65-F5344CB8AC3E}">
        <p14:creationId xmlns:p14="http://schemas.microsoft.com/office/powerpoint/2010/main" val="31000750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6">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1D9116-9189-452C-8F58-AC609DF358AD}"/>
              </a:ext>
            </a:extLst>
          </p:cNvPr>
          <p:cNvSpPr>
            <a:spLocks noGrp="1"/>
          </p:cNvSpPr>
          <p:nvPr>
            <p:ph type="title"/>
          </p:nvPr>
        </p:nvSpPr>
        <p:spPr>
          <a:xfrm>
            <a:off x="6094105" y="802955"/>
            <a:ext cx="4977976" cy="1454051"/>
          </a:xfrm>
        </p:spPr>
        <p:txBody>
          <a:bodyPr>
            <a:normAutofit/>
          </a:bodyPr>
          <a:lstStyle/>
          <a:p>
            <a:r>
              <a:rPr lang="en-US">
                <a:solidFill>
                  <a:srgbClr val="000000"/>
                </a:solidFill>
              </a:rPr>
              <a:t>Resources</a:t>
            </a:r>
          </a:p>
        </p:txBody>
      </p:sp>
      <p:sp>
        <p:nvSpPr>
          <p:cNvPr id="19"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Map with pin">
            <a:extLst>
              <a:ext uri="{FF2B5EF4-FFF2-40B4-BE49-F238E27FC236}">
                <a16:creationId xmlns:a16="http://schemas.microsoft.com/office/drawing/2014/main" id="{4B12125F-542A-491E-A00F-6064FCFF0B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436CD0BE-2733-46B3-9907-30F820249768}"/>
              </a:ext>
            </a:extLst>
          </p:cNvPr>
          <p:cNvSpPr>
            <a:spLocks noGrp="1"/>
          </p:cNvSpPr>
          <p:nvPr>
            <p:ph idx="1"/>
          </p:nvPr>
        </p:nvSpPr>
        <p:spPr>
          <a:xfrm>
            <a:off x="6090574" y="2421682"/>
            <a:ext cx="4977578" cy="3639289"/>
          </a:xfrm>
        </p:spPr>
        <p:txBody>
          <a:bodyPr anchor="ctr">
            <a:normAutofit/>
          </a:bodyPr>
          <a:lstStyle/>
          <a:p>
            <a:r>
              <a:rPr lang="en-US" sz="2000" dirty="0">
                <a:solidFill>
                  <a:srgbClr val="000000"/>
                </a:solidFill>
              </a:rPr>
              <a:t>Elder Justice Finance Testimony: </a:t>
            </a:r>
            <a:r>
              <a:rPr lang="en-US" sz="2000" dirty="0">
                <a:solidFill>
                  <a:srgbClr val="000000"/>
                </a:solidFill>
                <a:hlinkClick r:id="rId5"/>
              </a:rPr>
              <a:t>http://bit.ly/EJC-SenFinance</a:t>
            </a:r>
            <a:r>
              <a:rPr lang="en-US" sz="2000" dirty="0">
                <a:solidFill>
                  <a:srgbClr val="000000"/>
                </a:solidFill>
              </a:rPr>
              <a:t> </a:t>
            </a:r>
          </a:p>
          <a:p>
            <a:r>
              <a:rPr lang="en-US" sz="2000" dirty="0">
                <a:solidFill>
                  <a:srgbClr val="000000"/>
                </a:solidFill>
              </a:rPr>
              <a:t>Elder Justice Coalition: </a:t>
            </a:r>
            <a:r>
              <a:rPr lang="en-US" sz="2000" dirty="0">
                <a:solidFill>
                  <a:srgbClr val="000000"/>
                </a:solidFill>
                <a:hlinkClick r:id="rId6"/>
              </a:rPr>
              <a:t>http://elderjusticecoalition.com</a:t>
            </a:r>
            <a:r>
              <a:rPr lang="en-US" sz="2000" dirty="0">
                <a:solidFill>
                  <a:srgbClr val="000000"/>
                </a:solidFill>
              </a:rPr>
              <a:t> </a:t>
            </a:r>
          </a:p>
          <a:p>
            <a:r>
              <a:rPr lang="en-US" sz="2000" dirty="0">
                <a:solidFill>
                  <a:srgbClr val="000000"/>
                </a:solidFill>
              </a:rPr>
              <a:t>EJC sign-up: </a:t>
            </a:r>
            <a:r>
              <a:rPr lang="en-US" sz="2000" dirty="0">
                <a:solidFill>
                  <a:srgbClr val="000000"/>
                </a:solidFill>
                <a:hlinkClick r:id="rId7"/>
              </a:rPr>
              <a:t>http://bit.ly/EJClist</a:t>
            </a:r>
            <a:r>
              <a:rPr lang="en-US" sz="2000" dirty="0">
                <a:solidFill>
                  <a:srgbClr val="000000"/>
                </a:solidFill>
              </a:rPr>
              <a:t> </a:t>
            </a:r>
          </a:p>
          <a:p>
            <a:r>
              <a:rPr lang="en-US" sz="2000" dirty="0">
                <a:solidFill>
                  <a:srgbClr val="000000"/>
                </a:solidFill>
              </a:rPr>
              <a:t>EJC Twitter: @</a:t>
            </a:r>
            <a:r>
              <a:rPr lang="en-US" sz="2000" dirty="0" err="1">
                <a:solidFill>
                  <a:srgbClr val="000000"/>
                </a:solidFill>
              </a:rPr>
              <a:t>elderjustice</a:t>
            </a:r>
            <a:r>
              <a:rPr lang="en-US" sz="2000" dirty="0">
                <a:solidFill>
                  <a:srgbClr val="000000"/>
                </a:solidFill>
              </a:rPr>
              <a:t>; EJC Facebook: </a:t>
            </a:r>
            <a:r>
              <a:rPr lang="en-US" sz="2000" dirty="0">
                <a:solidFill>
                  <a:srgbClr val="000000"/>
                </a:solidFill>
                <a:hlinkClick r:id="rId8"/>
              </a:rPr>
              <a:t>http://facebook.com/elderjustice</a:t>
            </a:r>
            <a:r>
              <a:rPr lang="en-US" sz="2000" dirty="0">
                <a:solidFill>
                  <a:srgbClr val="000000"/>
                </a:solidFill>
              </a:rPr>
              <a:t> </a:t>
            </a:r>
          </a:p>
          <a:p>
            <a:r>
              <a:rPr lang="en-US" sz="2000" dirty="0">
                <a:solidFill>
                  <a:srgbClr val="000000"/>
                </a:solidFill>
              </a:rPr>
              <a:t>DOJ Elder Justice: </a:t>
            </a:r>
            <a:r>
              <a:rPr lang="en-US" sz="2000" dirty="0">
                <a:solidFill>
                  <a:srgbClr val="000000"/>
                </a:solidFill>
                <a:hlinkClick r:id="rId9"/>
              </a:rPr>
              <a:t>http://justice.gov/elderjustice</a:t>
            </a:r>
            <a:r>
              <a:rPr lang="en-US" sz="2000" dirty="0">
                <a:solidFill>
                  <a:srgbClr val="000000"/>
                </a:solidFill>
              </a:rPr>
              <a:t> </a:t>
            </a:r>
          </a:p>
          <a:p>
            <a:r>
              <a:rPr lang="en-US" sz="2000" dirty="0">
                <a:solidFill>
                  <a:srgbClr val="000000"/>
                </a:solidFill>
                <a:hlinkClick r:id="rId10"/>
              </a:rPr>
              <a:t>bob@elderjusticecoalition.com</a:t>
            </a:r>
            <a:r>
              <a:rPr lang="en-US" sz="2000" dirty="0">
                <a:solidFill>
                  <a:srgbClr val="000000"/>
                </a:solidFill>
              </a:rPr>
              <a:t> </a:t>
            </a:r>
          </a:p>
          <a:p>
            <a:endParaRPr lang="en-US" sz="2000" dirty="0">
              <a:solidFill>
                <a:srgbClr val="000000"/>
              </a:solidFill>
            </a:endParaRPr>
          </a:p>
        </p:txBody>
      </p:sp>
    </p:spTree>
    <p:extLst>
      <p:ext uri="{BB962C8B-B14F-4D97-AF65-F5344CB8AC3E}">
        <p14:creationId xmlns:p14="http://schemas.microsoft.com/office/powerpoint/2010/main" val="3324380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331" y="857572"/>
            <a:ext cx="8596668" cy="1320800"/>
          </a:xfrm>
        </p:spPr>
        <p:txBody>
          <a:bodyPr>
            <a:normAutofit fontScale="90000"/>
          </a:bodyPr>
          <a:lstStyle/>
          <a:p>
            <a:pPr algn="ctr"/>
            <a:br>
              <a:rPr lang="en-US" altLang="en-US" sz="4400" b="1" dirty="0">
                <a:solidFill>
                  <a:srgbClr val="002060"/>
                </a:solidFill>
                <a:latin typeface="Arial" panose="020B0604020202020204" pitchFamily="34" charset="0"/>
                <a:cs typeface="Arial" panose="020B0604020202020204" pitchFamily="34" charset="0"/>
              </a:rPr>
            </a:br>
            <a:br>
              <a:rPr lang="en-US" altLang="en-US" sz="3200" dirty="0">
                <a:latin typeface="Times New Roman" panose="02020603050405020304" pitchFamily="18" charset="0"/>
              </a:rPr>
            </a:br>
            <a:br>
              <a:rPr lang="en-US" altLang="en-US" sz="3200" dirty="0">
                <a:latin typeface="Times New Roman" panose="02020603050405020304" pitchFamily="18" charset="0"/>
              </a:rPr>
            </a:br>
            <a:r>
              <a:rPr lang="en-US" altLang="en-US" sz="10700" b="1" dirty="0">
                <a:solidFill>
                  <a:srgbClr val="002060"/>
                </a:solidFill>
                <a:latin typeface="Times New Roman" panose="02020603050405020304" pitchFamily="18" charset="0"/>
              </a:rPr>
              <a:t>Awards</a:t>
            </a:r>
            <a:endParaRPr lang="en-US" sz="10700" b="1"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4455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6" name="Rectangle 35">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42"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Isosceles Triangle 45">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Isosceles Triangle 49">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Freeform: Shape 51">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a:extLst>
              <a:ext uri="{FF2B5EF4-FFF2-40B4-BE49-F238E27FC236}">
                <a16:creationId xmlns:a16="http://schemas.microsoft.com/office/drawing/2014/main" id="{508690BE-A3A7-4842-A5CD-19722765E004}"/>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757251" y="1244101"/>
            <a:ext cx="3658826" cy="4301676"/>
          </a:xfrm>
          <a:prstGeom prst="rect">
            <a:avLst/>
          </a:prstGeom>
          <a:noFill/>
        </p:spPr>
      </p:pic>
      <p:sp>
        <p:nvSpPr>
          <p:cNvPr id="6" name="Content Placeholder 5">
            <a:extLst>
              <a:ext uri="{FF2B5EF4-FFF2-40B4-BE49-F238E27FC236}">
                <a16:creationId xmlns:a16="http://schemas.microsoft.com/office/drawing/2014/main" id="{AA49A84F-E91D-49D3-A22A-9AE80F69757A}"/>
              </a:ext>
            </a:extLst>
          </p:cNvPr>
          <p:cNvSpPr>
            <a:spLocks noGrp="1"/>
          </p:cNvSpPr>
          <p:nvPr>
            <p:ph idx="1"/>
          </p:nvPr>
        </p:nvSpPr>
        <p:spPr>
          <a:xfrm>
            <a:off x="6757060" y="1244101"/>
            <a:ext cx="5215425" cy="4911166"/>
          </a:xfrm>
        </p:spPr>
        <p:txBody>
          <a:bodyPr anchor="t">
            <a:normAutofit/>
          </a:bodyPr>
          <a:lstStyle/>
          <a:p>
            <a:pPr marL="0" indent="0" algn="ctr">
              <a:buNone/>
            </a:pPr>
            <a:r>
              <a:rPr lang="en-US" sz="3600" dirty="0">
                <a:solidFill>
                  <a:srgbClr val="002060"/>
                </a:solidFill>
                <a:latin typeface="Arial" panose="020B0604020202020204" pitchFamily="34" charset="0"/>
                <a:cs typeface="Arial" panose="020B0604020202020204" pitchFamily="34" charset="0"/>
              </a:rPr>
              <a:t>This year we are pleased to award the</a:t>
            </a:r>
            <a:br>
              <a:rPr lang="en-US" sz="3600" dirty="0">
                <a:solidFill>
                  <a:srgbClr val="002060"/>
                </a:solidFill>
                <a:latin typeface="Arial" panose="020B0604020202020204" pitchFamily="34" charset="0"/>
                <a:cs typeface="Arial" panose="020B0604020202020204" pitchFamily="34" charset="0"/>
              </a:rPr>
            </a:br>
            <a:r>
              <a:rPr lang="en-US" sz="3600" dirty="0">
                <a:solidFill>
                  <a:srgbClr val="002060"/>
                </a:solidFill>
                <a:latin typeface="Arial" panose="020B0604020202020204" pitchFamily="34" charset="0"/>
                <a:cs typeface="Arial" panose="020B0604020202020204" pitchFamily="34" charset="0"/>
              </a:rPr>
              <a:t>Carol Rosenwald Spirit of Advocacy Award </a:t>
            </a:r>
            <a:br>
              <a:rPr lang="en-US" sz="3600" dirty="0">
                <a:solidFill>
                  <a:srgbClr val="002060"/>
                </a:solidFill>
                <a:latin typeface="Arial" panose="020B0604020202020204" pitchFamily="34" charset="0"/>
                <a:cs typeface="Arial" panose="020B0604020202020204" pitchFamily="34" charset="0"/>
              </a:rPr>
            </a:br>
            <a:r>
              <a:rPr lang="en-US" sz="3600" dirty="0">
                <a:solidFill>
                  <a:srgbClr val="002060"/>
                </a:solidFill>
                <a:latin typeface="Arial" panose="020B0604020202020204" pitchFamily="34" charset="0"/>
                <a:cs typeface="Arial" panose="020B0604020202020204" pitchFamily="34" charset="0"/>
              </a:rPr>
              <a:t>to </a:t>
            </a:r>
            <a:br>
              <a:rPr lang="en-US" sz="3600" b="1" dirty="0">
                <a:solidFill>
                  <a:srgbClr val="002060"/>
                </a:solidFill>
                <a:latin typeface="Arial" panose="020B0604020202020204" pitchFamily="34" charset="0"/>
                <a:cs typeface="Arial" panose="020B0604020202020204" pitchFamily="34" charset="0"/>
              </a:rPr>
            </a:br>
            <a:r>
              <a:rPr lang="en-US" sz="3600" b="1" dirty="0">
                <a:solidFill>
                  <a:srgbClr val="002060"/>
                </a:solidFill>
                <a:latin typeface="Arial" panose="020B0604020202020204" pitchFamily="34" charset="0"/>
                <a:cs typeface="Arial" panose="020B0604020202020204" pitchFamily="34" charset="0"/>
              </a:rPr>
              <a:t>Representative Michelle Cook</a:t>
            </a:r>
            <a:endParaRPr lang="en-US" sz="3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797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6" name="Rectangle 35">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42"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Isosceles Triangle 45">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Isosceles Triangle 49">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Freeform: Shape 51">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ontent Placeholder 5">
            <a:extLst>
              <a:ext uri="{FF2B5EF4-FFF2-40B4-BE49-F238E27FC236}">
                <a16:creationId xmlns:a16="http://schemas.microsoft.com/office/drawing/2014/main" id="{AA49A84F-E91D-49D3-A22A-9AE80F69757A}"/>
              </a:ext>
            </a:extLst>
          </p:cNvPr>
          <p:cNvSpPr>
            <a:spLocks noGrp="1"/>
          </p:cNvSpPr>
          <p:nvPr>
            <p:ph idx="1"/>
          </p:nvPr>
        </p:nvSpPr>
        <p:spPr>
          <a:xfrm>
            <a:off x="5842965" y="1199408"/>
            <a:ext cx="6349035" cy="4132613"/>
          </a:xfrm>
        </p:spPr>
        <p:txBody>
          <a:bodyPr anchor="t">
            <a:normAutofit fontScale="25000" lnSpcReduction="20000"/>
          </a:bodyPr>
          <a:lstStyle/>
          <a:p>
            <a:pPr marL="0" indent="0" algn="ctr">
              <a:lnSpc>
                <a:spcPct val="120000"/>
              </a:lnSpc>
              <a:buNone/>
            </a:pPr>
            <a:r>
              <a:rPr lang="en-US" sz="8000" dirty="0">
                <a:solidFill>
                  <a:srgbClr val="002060"/>
                </a:solidFill>
                <a:latin typeface="Arial" panose="020B0604020202020204" pitchFamily="34" charset="0"/>
                <a:cs typeface="Arial" panose="020B0604020202020204" pitchFamily="34" charset="0"/>
              </a:rPr>
              <a:t>     </a:t>
            </a:r>
            <a:r>
              <a:rPr lang="en-US" sz="14400" dirty="0">
                <a:solidFill>
                  <a:srgbClr val="002060"/>
                </a:solidFill>
                <a:latin typeface="Arial" panose="020B0604020202020204" pitchFamily="34" charset="0"/>
                <a:cs typeface="Arial" panose="020B0604020202020204" pitchFamily="34" charset="0"/>
              </a:rPr>
              <a:t>This year we are </a:t>
            </a:r>
          </a:p>
          <a:p>
            <a:pPr marL="0" indent="0" algn="ctr">
              <a:lnSpc>
                <a:spcPct val="120000"/>
              </a:lnSpc>
              <a:buNone/>
            </a:pPr>
            <a:r>
              <a:rPr lang="en-US" sz="14400" dirty="0">
                <a:solidFill>
                  <a:srgbClr val="002060"/>
                </a:solidFill>
                <a:latin typeface="Arial" panose="020B0604020202020204" pitchFamily="34" charset="0"/>
                <a:cs typeface="Arial" panose="020B0604020202020204" pitchFamily="34" charset="0"/>
              </a:rPr>
              <a:t>     pleased to award the </a:t>
            </a:r>
            <a:br>
              <a:rPr lang="en-US" sz="14400" dirty="0">
                <a:solidFill>
                  <a:srgbClr val="002060"/>
                </a:solidFill>
                <a:latin typeface="Arial" panose="020B0604020202020204" pitchFamily="34" charset="0"/>
                <a:cs typeface="Arial" panose="020B0604020202020204" pitchFamily="34" charset="0"/>
              </a:rPr>
            </a:br>
            <a:r>
              <a:rPr lang="en-US" sz="14400" dirty="0">
                <a:solidFill>
                  <a:srgbClr val="002060"/>
                </a:solidFill>
                <a:latin typeface="Arial" panose="020B0604020202020204" pitchFamily="34" charset="0"/>
                <a:cs typeface="Arial" panose="020B0604020202020204" pitchFamily="34" charset="0"/>
              </a:rPr>
              <a:t>      4th annual </a:t>
            </a:r>
          </a:p>
          <a:p>
            <a:pPr marL="0" indent="0" algn="ctr">
              <a:lnSpc>
                <a:spcPct val="120000"/>
              </a:lnSpc>
              <a:buNone/>
            </a:pPr>
            <a:r>
              <a:rPr lang="en-US" sz="14400" dirty="0">
                <a:solidFill>
                  <a:srgbClr val="002060"/>
                </a:solidFill>
                <a:latin typeface="Arial" panose="020B0604020202020204" pitchFamily="34" charset="0"/>
                <a:cs typeface="Arial" panose="020B0604020202020204" pitchFamily="34" charset="0"/>
              </a:rPr>
              <a:t>        Brian Capshaw </a:t>
            </a:r>
          </a:p>
          <a:p>
            <a:pPr marL="0" indent="0" algn="ctr">
              <a:lnSpc>
                <a:spcPct val="120000"/>
              </a:lnSpc>
              <a:buNone/>
            </a:pPr>
            <a:r>
              <a:rPr lang="en-US" sz="14400" dirty="0">
                <a:solidFill>
                  <a:srgbClr val="002060"/>
                </a:solidFill>
                <a:latin typeface="Arial" panose="020B0604020202020204" pitchFamily="34" charset="0"/>
                <a:cs typeface="Arial" panose="020B0604020202020204" pitchFamily="34" charset="0"/>
              </a:rPr>
              <a:t>        Rock Star Award</a:t>
            </a:r>
            <a:br>
              <a:rPr lang="en-US" sz="14400" dirty="0">
                <a:solidFill>
                  <a:srgbClr val="002060"/>
                </a:solidFill>
                <a:latin typeface="Arial" panose="020B0604020202020204" pitchFamily="34" charset="0"/>
                <a:cs typeface="Arial" panose="020B0604020202020204" pitchFamily="34" charset="0"/>
              </a:rPr>
            </a:br>
            <a:r>
              <a:rPr lang="en-US" sz="14400" dirty="0">
                <a:solidFill>
                  <a:srgbClr val="002060"/>
                </a:solidFill>
                <a:latin typeface="Arial" panose="020B0604020202020204" pitchFamily="34" charset="0"/>
                <a:cs typeface="Arial" panose="020B0604020202020204" pitchFamily="34" charset="0"/>
              </a:rPr>
              <a:t>        to</a:t>
            </a:r>
            <a:br>
              <a:rPr lang="en-US" sz="11100" dirty="0">
                <a:solidFill>
                  <a:srgbClr val="002060"/>
                </a:solidFill>
                <a:latin typeface="Arial" panose="020B0604020202020204" pitchFamily="34" charset="0"/>
                <a:cs typeface="Arial" panose="020B0604020202020204" pitchFamily="34" charset="0"/>
              </a:rPr>
            </a:br>
            <a:r>
              <a:rPr lang="en-US" sz="3600" dirty="0">
                <a:solidFill>
                  <a:srgbClr val="002060"/>
                </a:solidFill>
                <a:latin typeface="Arial" panose="020B0604020202020204" pitchFamily="34" charset="0"/>
                <a:cs typeface="Arial" panose="020B0604020202020204" pitchFamily="34" charset="0"/>
              </a:rPr>
              <a:t>                     </a:t>
            </a:r>
            <a:r>
              <a:rPr lang="en-US" sz="14400" b="1" dirty="0">
                <a:solidFill>
                  <a:srgbClr val="002060"/>
                </a:solidFill>
                <a:latin typeface="Arial" panose="020B0604020202020204" pitchFamily="34" charset="0"/>
                <a:cs typeface="Arial" panose="020B0604020202020204" pitchFamily="34" charset="0"/>
              </a:rPr>
              <a:t>Byron D. Peterson</a:t>
            </a:r>
            <a:endParaRPr lang="en-US" sz="14400" b="1" dirty="0">
              <a:solidFill>
                <a:srgbClr val="FFFFFF"/>
              </a:solidFill>
              <a:latin typeface="Arial" panose="020B0604020202020204" pitchFamily="34" charset="0"/>
              <a:cs typeface="Arial" panose="020B0604020202020204" pitchFamily="34" charset="0"/>
            </a:endParaRPr>
          </a:p>
        </p:txBody>
      </p:sp>
      <p:pic>
        <p:nvPicPr>
          <p:cNvPr id="14" name="Picture 13" descr="C:\Users\PainterMa\AppData\Local\Microsoft\Windows\Temporary Internet Files\Content.Outlook\UUGY4WU1\Byron headshot.jpg">
            <a:extLst>
              <a:ext uri="{FF2B5EF4-FFF2-40B4-BE49-F238E27FC236}">
                <a16:creationId xmlns:a16="http://schemas.microsoft.com/office/drawing/2014/main" id="{C988EB35-19CE-431E-A71C-15C489C9957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66865" y="1534331"/>
            <a:ext cx="3783003" cy="3595607"/>
          </a:xfrm>
          <a:prstGeom prst="rect">
            <a:avLst/>
          </a:prstGeom>
          <a:noFill/>
          <a:ln>
            <a:noFill/>
          </a:ln>
        </p:spPr>
      </p:pic>
    </p:spTree>
    <p:extLst>
      <p:ext uri="{BB962C8B-B14F-4D97-AF65-F5344CB8AC3E}">
        <p14:creationId xmlns:p14="http://schemas.microsoft.com/office/powerpoint/2010/main" val="215835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 name="Rectangle 12">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Freeform: Shape 28">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C0AB5D9-3797-4A9C-A2EF-830E07C3B8CE}"/>
              </a:ext>
            </a:extLst>
          </p:cNvPr>
          <p:cNvSpPr>
            <a:spLocks noGrp="1"/>
          </p:cNvSpPr>
          <p:nvPr>
            <p:ph type="title"/>
          </p:nvPr>
        </p:nvSpPr>
        <p:spPr>
          <a:xfrm>
            <a:off x="7042069" y="1294410"/>
            <a:ext cx="4652644" cy="1848544"/>
          </a:xfrm>
        </p:spPr>
        <p:txBody>
          <a:bodyPr anchor="ctr">
            <a:noAutofit/>
          </a:bodyPr>
          <a:lstStyle/>
          <a:p>
            <a:pPr algn="ctr">
              <a:lnSpc>
                <a:spcPct val="90000"/>
              </a:lnSpc>
            </a:pPr>
            <a:r>
              <a:rPr lang="en-US" b="1" dirty="0">
                <a:solidFill>
                  <a:srgbClr val="002060"/>
                </a:solidFill>
                <a:latin typeface="Arial" panose="020B0604020202020204" pitchFamily="34" charset="0"/>
                <a:cs typeface="Arial" panose="020B0604020202020204" pitchFamily="34" charset="0"/>
              </a:rPr>
              <a:t>Legislative Update </a:t>
            </a:r>
            <a:br>
              <a:rPr lang="en-US" b="1" dirty="0">
                <a:solidFill>
                  <a:srgbClr val="002060"/>
                </a:solidFill>
                <a:latin typeface="Arial" panose="020B0604020202020204" pitchFamily="34" charset="0"/>
                <a:cs typeface="Arial" panose="020B0604020202020204" pitchFamily="34" charset="0"/>
              </a:rPr>
            </a:br>
            <a:r>
              <a:rPr lang="en-US" b="1" dirty="0">
                <a:solidFill>
                  <a:srgbClr val="002060"/>
                </a:solidFill>
                <a:latin typeface="Arial" panose="020B0604020202020204" pitchFamily="34" charset="0"/>
                <a:cs typeface="Arial" panose="020B0604020202020204" pitchFamily="34" charset="0"/>
              </a:rPr>
              <a:t>&amp; </a:t>
            </a:r>
            <a:br>
              <a:rPr lang="en-US" b="1" dirty="0">
                <a:solidFill>
                  <a:srgbClr val="002060"/>
                </a:solidFill>
                <a:latin typeface="Arial" panose="020B0604020202020204" pitchFamily="34" charset="0"/>
                <a:cs typeface="Arial" panose="020B0604020202020204" pitchFamily="34" charset="0"/>
              </a:rPr>
            </a:br>
            <a:r>
              <a:rPr lang="en-US" b="1" dirty="0">
                <a:solidFill>
                  <a:srgbClr val="002060"/>
                </a:solidFill>
                <a:latin typeface="Arial" panose="020B0604020202020204" pitchFamily="34" charset="0"/>
                <a:cs typeface="Arial" panose="020B0604020202020204" pitchFamily="34" charset="0"/>
              </a:rPr>
              <a:t>Executive Board Advocacy</a:t>
            </a:r>
            <a:endParaRPr lang="en-US" dirty="0">
              <a:solidFill>
                <a:srgbClr val="00206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25E4D0A-4F17-4D3D-8227-A0270A60A3A8}"/>
              </a:ext>
            </a:extLst>
          </p:cNvPr>
          <p:cNvPicPr>
            <a:picLocks noChangeAspect="1"/>
          </p:cNvPicPr>
          <p:nvPr/>
        </p:nvPicPr>
        <p:blipFill>
          <a:blip r:embed="rId2"/>
          <a:stretch>
            <a:fillRect/>
          </a:stretch>
        </p:blipFill>
        <p:spPr>
          <a:xfrm>
            <a:off x="757251" y="1622198"/>
            <a:ext cx="3856774" cy="3702503"/>
          </a:xfrm>
          <a:prstGeom prst="rect">
            <a:avLst/>
          </a:prstGeom>
        </p:spPr>
      </p:pic>
      <p:sp>
        <p:nvSpPr>
          <p:cNvPr id="6" name="Content Placeholder 5">
            <a:extLst>
              <a:ext uri="{FF2B5EF4-FFF2-40B4-BE49-F238E27FC236}">
                <a16:creationId xmlns:a16="http://schemas.microsoft.com/office/drawing/2014/main" id="{AA49A84F-E91D-49D3-A22A-9AE80F69757A}"/>
              </a:ext>
            </a:extLst>
          </p:cNvPr>
          <p:cNvSpPr>
            <a:spLocks noGrp="1"/>
          </p:cNvSpPr>
          <p:nvPr>
            <p:ph idx="1"/>
          </p:nvPr>
        </p:nvSpPr>
        <p:spPr>
          <a:xfrm>
            <a:off x="6197632" y="3234500"/>
            <a:ext cx="5903324" cy="1662044"/>
          </a:xfrm>
        </p:spPr>
        <p:txBody>
          <a:bodyPr anchor="t">
            <a:noAutofit/>
          </a:bodyPr>
          <a:lstStyle/>
          <a:p>
            <a:pPr marL="0" indent="0" algn="ctr">
              <a:buNone/>
            </a:pPr>
            <a:r>
              <a:rPr lang="en-US" sz="3600" dirty="0">
                <a:solidFill>
                  <a:srgbClr val="002060"/>
                </a:solidFill>
                <a:latin typeface="Arial" panose="020B0604020202020204" pitchFamily="34" charset="0"/>
                <a:cs typeface="Arial" panose="020B0604020202020204" pitchFamily="34" charset="0"/>
              </a:rPr>
              <a:t>Jeannette Sullivan-Martinez</a:t>
            </a:r>
          </a:p>
          <a:p>
            <a:pPr marL="0" indent="0" algn="ctr">
              <a:buNone/>
            </a:pPr>
            <a:r>
              <a:rPr lang="en-US" sz="3600" dirty="0">
                <a:solidFill>
                  <a:srgbClr val="002060"/>
                </a:solidFill>
                <a:latin typeface="Arial" panose="020B0604020202020204" pitchFamily="34" charset="0"/>
                <a:cs typeface="Arial" panose="020B0604020202020204" pitchFamily="34" charset="0"/>
              </a:rPr>
              <a:t>Executive Board Member </a:t>
            </a:r>
          </a:p>
          <a:p>
            <a:pPr marL="0" indent="0" algn="ctr">
              <a:buNone/>
            </a:pPr>
            <a:r>
              <a:rPr lang="en-US" sz="3600" dirty="0">
                <a:solidFill>
                  <a:srgbClr val="002060"/>
                </a:solidFill>
                <a:latin typeface="Arial" panose="020B0604020202020204" pitchFamily="34" charset="0"/>
                <a:cs typeface="Arial" panose="020B0604020202020204" pitchFamily="34" charset="0"/>
              </a:rPr>
              <a:t>Pendleton HC </a:t>
            </a:r>
          </a:p>
        </p:txBody>
      </p:sp>
    </p:spTree>
    <p:extLst>
      <p:ext uri="{BB962C8B-B14F-4D97-AF65-F5344CB8AC3E}">
        <p14:creationId xmlns:p14="http://schemas.microsoft.com/office/powerpoint/2010/main" val="2136909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58286"/>
            <a:ext cx="8596668" cy="1572114"/>
          </a:xfrm>
        </p:spPr>
        <p:txBody>
          <a:bodyPr>
            <a:normAutofit fontScale="90000"/>
          </a:bodyPr>
          <a:lstStyle/>
          <a:p>
            <a:r>
              <a:rPr lang="en-US" altLang="en-US" sz="4000" b="1" u="sng" dirty="0">
                <a:solidFill>
                  <a:srgbClr val="002060"/>
                </a:solidFill>
                <a:latin typeface="Arial" panose="020B0604020202020204" pitchFamily="34" charset="0"/>
                <a:cs typeface="Arial" panose="020B0604020202020204" pitchFamily="34" charset="0"/>
              </a:rPr>
              <a:t>E-Board 2019 Advocacy Ideas</a:t>
            </a:r>
            <a:br>
              <a:rPr lang="en-US" altLang="en-US" sz="4400" b="1" dirty="0">
                <a:solidFill>
                  <a:srgbClr val="002060"/>
                </a:solidFill>
                <a:latin typeface="Arial" panose="020B0604020202020204" pitchFamily="34" charset="0"/>
                <a:cs typeface="Arial" panose="020B0604020202020204" pitchFamily="34" charset="0"/>
              </a:rPr>
            </a:br>
            <a:br>
              <a:rPr lang="en-US" altLang="en-US" sz="3200" dirty="0">
                <a:latin typeface="Times New Roman" panose="02020603050405020304" pitchFamily="18" charset="0"/>
              </a:rPr>
            </a:br>
            <a:br>
              <a:rPr lang="en-US" altLang="en-US" sz="3200" dirty="0">
                <a:latin typeface="Times New Roman" panose="02020603050405020304" pitchFamily="18" charset="0"/>
              </a:rPr>
            </a:br>
            <a:endParaRPr lang="en-US" sz="4400" dirty="0">
              <a:solidFill>
                <a:schemeClr val="tx1"/>
              </a:solidFill>
              <a:latin typeface="Arial Black" panose="020B0A04020102020204" pitchFamily="34" charset="0"/>
            </a:endParaRPr>
          </a:p>
        </p:txBody>
      </p:sp>
      <p:sp>
        <p:nvSpPr>
          <p:cNvPr id="3" name="Content Placeholder 2"/>
          <p:cNvSpPr>
            <a:spLocks noGrp="1"/>
          </p:cNvSpPr>
          <p:nvPr>
            <p:ph idx="1"/>
          </p:nvPr>
        </p:nvSpPr>
        <p:spPr>
          <a:xfrm>
            <a:off x="677334" y="358286"/>
            <a:ext cx="8932658" cy="6141428"/>
          </a:xfrm>
        </p:spPr>
        <p:txBody>
          <a:bodyPr>
            <a:noAutofit/>
          </a:bodyPr>
          <a:lstStyle/>
          <a:p>
            <a:pPr marL="0" indent="0">
              <a:buNone/>
            </a:pPr>
            <a:endParaRPr lang="en-US" sz="2400" dirty="0">
              <a:solidFill>
                <a:srgbClr val="002060"/>
              </a:solidFill>
              <a:latin typeface="Arial" panose="020B0604020202020204" pitchFamily="34" charset="0"/>
              <a:cs typeface="Arial" panose="020B0604020202020204" pitchFamily="34" charset="0"/>
            </a:endParaRPr>
          </a:p>
          <a:p>
            <a:r>
              <a:rPr lang="en-US" sz="3600" b="1" dirty="0">
                <a:solidFill>
                  <a:srgbClr val="002060"/>
                </a:solidFill>
                <a:latin typeface="Arial" panose="020B0604020202020204" pitchFamily="34" charset="0"/>
                <a:cs typeface="Arial" panose="020B0604020202020204" pitchFamily="34" charset="0"/>
              </a:rPr>
              <a:t>Personal needs allowance</a:t>
            </a:r>
          </a:p>
          <a:p>
            <a:pPr lvl="1">
              <a:buFont typeface="Wingdings" panose="05000000000000000000" pitchFamily="2" charset="2"/>
              <a:buChar char="v"/>
            </a:pPr>
            <a:r>
              <a:rPr lang="en-US" sz="3600" dirty="0">
                <a:solidFill>
                  <a:srgbClr val="002060"/>
                </a:solidFill>
                <a:latin typeface="Arial" panose="020B0604020202020204" pitchFamily="34" charset="0"/>
                <a:cs typeface="Arial" panose="020B0604020202020204" pitchFamily="34" charset="0"/>
              </a:rPr>
              <a:t> Increase</a:t>
            </a:r>
          </a:p>
          <a:p>
            <a:r>
              <a:rPr lang="en-US" sz="3600" b="1" dirty="0">
                <a:solidFill>
                  <a:srgbClr val="002060"/>
                </a:solidFill>
                <a:latin typeface="Arial" panose="020B0604020202020204" pitchFamily="34" charset="0"/>
                <a:cs typeface="Arial" panose="020B0604020202020204" pitchFamily="34" charset="0"/>
              </a:rPr>
              <a:t>Staffing</a:t>
            </a:r>
          </a:p>
          <a:p>
            <a:pPr lvl="1">
              <a:buFont typeface="Wingdings" panose="05000000000000000000" pitchFamily="2" charset="2"/>
              <a:buChar char="v"/>
            </a:pPr>
            <a:r>
              <a:rPr lang="en-US" sz="3600" dirty="0">
                <a:solidFill>
                  <a:srgbClr val="002060"/>
                </a:solidFill>
                <a:latin typeface="Arial" panose="020B0604020202020204" pitchFamily="34" charset="0"/>
                <a:cs typeface="Arial" panose="020B0604020202020204" pitchFamily="34" charset="0"/>
              </a:rPr>
              <a:t>Staffing to provide quality care for needs of Residents in the home</a:t>
            </a:r>
          </a:p>
          <a:p>
            <a:r>
              <a:rPr lang="en-US" sz="3600" b="1" dirty="0">
                <a:solidFill>
                  <a:srgbClr val="002060"/>
                </a:solidFill>
                <a:latin typeface="Arial" panose="020B0604020202020204" pitchFamily="34" charset="0"/>
                <a:cs typeface="Arial" panose="020B0604020202020204" pitchFamily="34" charset="0"/>
              </a:rPr>
              <a:t>Transportation</a:t>
            </a:r>
          </a:p>
          <a:p>
            <a:pPr lvl="1">
              <a:buFont typeface="Wingdings" panose="05000000000000000000" pitchFamily="2" charset="2"/>
              <a:buChar char="v"/>
            </a:pPr>
            <a:r>
              <a:rPr lang="en-US" sz="3600" dirty="0">
                <a:solidFill>
                  <a:srgbClr val="002060"/>
                </a:solidFill>
                <a:latin typeface="Arial" panose="020B0604020202020204" pitchFamily="34" charset="0"/>
                <a:cs typeface="Arial" panose="020B0604020202020204" pitchFamily="34" charset="0"/>
              </a:rPr>
              <a:t>Nonmedical – personal</a:t>
            </a:r>
          </a:p>
          <a:p>
            <a:pPr lvl="1">
              <a:buFont typeface="Wingdings" panose="05000000000000000000" pitchFamily="2" charset="2"/>
              <a:buChar char="v"/>
            </a:pPr>
            <a:r>
              <a:rPr lang="en-US" sz="3600" dirty="0">
                <a:solidFill>
                  <a:srgbClr val="002060"/>
                </a:solidFill>
                <a:latin typeface="Arial" panose="020B0604020202020204" pitchFamily="34" charset="0"/>
                <a:cs typeface="Arial" panose="020B0604020202020204" pitchFamily="34" charset="0"/>
              </a:rPr>
              <a:t>Affordable</a:t>
            </a:r>
          </a:p>
          <a:p>
            <a:r>
              <a:rPr lang="en-US" sz="3600" b="1" dirty="0">
                <a:solidFill>
                  <a:srgbClr val="002060"/>
                </a:solidFill>
                <a:latin typeface="Arial" panose="020B0604020202020204" pitchFamily="34" charset="0"/>
                <a:cs typeface="Arial" panose="020B0604020202020204" pitchFamily="34" charset="0"/>
              </a:rPr>
              <a:t>Camera use</a:t>
            </a:r>
          </a:p>
          <a:p>
            <a:pPr marL="0" indent="0">
              <a:lnSpc>
                <a:spcPct val="120000"/>
              </a:lnSpc>
              <a:buNone/>
              <a:defRPr/>
            </a:pPr>
            <a:br>
              <a:rPr lang="en-US" altLang="en-US" sz="2000" dirty="0">
                <a:latin typeface="Arial Black" panose="020B0A04020102020204" pitchFamily="34" charset="0"/>
              </a:rPr>
            </a:br>
            <a:br>
              <a:rPr lang="en-US" altLang="en-US" sz="2000" dirty="0">
                <a:latin typeface="Arial Black" panose="020B0A04020102020204" pitchFamily="34" charset="0"/>
              </a:rPr>
            </a:br>
            <a:endParaRPr lang="en-US" sz="2000"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424480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Shape 37">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C:\Users\PainterMa\AppData\Local\Microsoft\Windows\Temporary Internet Files\Content.Outlook\UUGY4WU1\Headshot 1.jpg">
            <a:extLst>
              <a:ext uri="{FF2B5EF4-FFF2-40B4-BE49-F238E27FC236}">
                <a16:creationId xmlns:a16="http://schemas.microsoft.com/office/drawing/2014/main" id="{3467565B-B294-4585-A10D-058310EA1FA0}"/>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824310" y="1168399"/>
            <a:ext cx="3722656" cy="4610101"/>
          </a:xfrm>
          <a:prstGeom prst="rect">
            <a:avLst/>
          </a:prstGeom>
          <a:noFill/>
        </p:spPr>
      </p:pic>
      <p:sp>
        <p:nvSpPr>
          <p:cNvPr id="6" name="Content Placeholder 5">
            <a:extLst>
              <a:ext uri="{FF2B5EF4-FFF2-40B4-BE49-F238E27FC236}">
                <a16:creationId xmlns:a16="http://schemas.microsoft.com/office/drawing/2014/main" id="{AA49A84F-E91D-49D3-A22A-9AE80F69757A}"/>
              </a:ext>
            </a:extLst>
          </p:cNvPr>
          <p:cNvSpPr>
            <a:spLocks noGrp="1"/>
          </p:cNvSpPr>
          <p:nvPr>
            <p:ph idx="1"/>
          </p:nvPr>
        </p:nvSpPr>
        <p:spPr>
          <a:xfrm>
            <a:off x="6733308" y="1056905"/>
            <a:ext cx="5458691" cy="5023262"/>
          </a:xfrm>
        </p:spPr>
        <p:txBody>
          <a:bodyPr anchor="t">
            <a:normAutofit/>
          </a:bodyPr>
          <a:lstStyle/>
          <a:p>
            <a:pPr marL="0" indent="0" algn="ctr">
              <a:buNone/>
            </a:pPr>
            <a:r>
              <a:rPr lang="en-US" sz="3600" b="1" dirty="0">
                <a:solidFill>
                  <a:srgbClr val="002060"/>
                </a:solidFill>
                <a:latin typeface="Arial" panose="020B0604020202020204" pitchFamily="34" charset="0"/>
                <a:cs typeface="Arial" panose="020B0604020202020204" pitchFamily="34" charset="0"/>
              </a:rPr>
              <a:t>Effective Advocacy </a:t>
            </a:r>
          </a:p>
          <a:p>
            <a:pPr marL="0" indent="0" algn="ctr">
              <a:buNone/>
            </a:pPr>
            <a:r>
              <a:rPr lang="en-US" sz="3600" b="1" dirty="0">
                <a:solidFill>
                  <a:srgbClr val="002060"/>
                </a:solidFill>
                <a:latin typeface="Arial" panose="020B0604020202020204" pitchFamily="34" charset="0"/>
                <a:cs typeface="Arial" panose="020B0604020202020204" pitchFamily="34" charset="0"/>
              </a:rPr>
              <a:t>Messaging for Change</a:t>
            </a:r>
          </a:p>
          <a:p>
            <a:pPr marL="0" indent="0" algn="ctr">
              <a:buNone/>
            </a:pPr>
            <a:r>
              <a:rPr lang="en-US" sz="3600" dirty="0">
                <a:solidFill>
                  <a:srgbClr val="002060"/>
                </a:solidFill>
                <a:latin typeface="Arial" panose="020B0604020202020204" pitchFamily="34" charset="0"/>
                <a:cs typeface="Arial" panose="020B0604020202020204" pitchFamily="34" charset="0"/>
              </a:rPr>
              <a:t>Anna Doroghazi</a:t>
            </a:r>
          </a:p>
          <a:p>
            <a:pPr marL="0" indent="0" algn="ctr">
              <a:buNone/>
            </a:pPr>
            <a:r>
              <a:rPr lang="en-US" sz="3600" dirty="0">
                <a:solidFill>
                  <a:srgbClr val="002060"/>
                </a:solidFill>
                <a:latin typeface="Arial" panose="020B0604020202020204" pitchFamily="34" charset="0"/>
                <a:cs typeface="Arial" panose="020B0604020202020204" pitchFamily="34" charset="0"/>
              </a:rPr>
              <a:t>Associate State Director for Advocacy and </a:t>
            </a:r>
          </a:p>
          <a:p>
            <a:pPr marL="0" indent="0" algn="ctr">
              <a:buNone/>
            </a:pPr>
            <a:r>
              <a:rPr lang="en-US" sz="3600" dirty="0">
                <a:solidFill>
                  <a:srgbClr val="002060"/>
                </a:solidFill>
                <a:latin typeface="Arial" panose="020B0604020202020204" pitchFamily="34" charset="0"/>
                <a:cs typeface="Arial" panose="020B0604020202020204" pitchFamily="34" charset="0"/>
              </a:rPr>
              <a:t>Outreach AARP CT </a:t>
            </a:r>
          </a:p>
          <a:p>
            <a:pPr marL="0" indent="0" algn="ctr">
              <a:buNone/>
            </a:pPr>
            <a:endParaRPr lang="en-US" sz="3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953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schemeClr val="tx2"/>
                </a:solidFill>
              </a:rPr>
              <a:t>Using Stories for Advocacy</a:t>
            </a:r>
          </a:p>
        </p:txBody>
      </p:sp>
      <p:sp>
        <p:nvSpPr>
          <p:cNvPr id="3" name="Subtitle 2"/>
          <p:cNvSpPr>
            <a:spLocks noGrp="1"/>
          </p:cNvSpPr>
          <p:nvPr>
            <p:ph type="subTitle" idx="1"/>
          </p:nvPr>
        </p:nvSpPr>
        <p:spPr/>
        <p:txBody>
          <a:bodyPr>
            <a:normAutofit lnSpcReduction="10000"/>
          </a:bodyPr>
          <a:lstStyle/>
          <a:p>
            <a:r>
              <a:rPr lang="en-US" dirty="0"/>
              <a:t>Anna Doroghazi</a:t>
            </a:r>
          </a:p>
          <a:p>
            <a:r>
              <a:rPr lang="en-US" dirty="0"/>
              <a:t>Associate State Director – Advocacy and Outreach, AARP Connecticut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15600" y="304800"/>
            <a:ext cx="1295400" cy="1295400"/>
          </a:xfrm>
          <a:prstGeom prst="rect">
            <a:avLst/>
          </a:prstGeom>
        </p:spPr>
      </p:pic>
      <p:pic>
        <p:nvPicPr>
          <p:cNvPr id="7" name="Picture 6" descr="AARP CT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376733"/>
            <a:ext cx="2552700" cy="708025"/>
          </a:xfrm>
          <a:prstGeom prst="rect">
            <a:avLst/>
          </a:prstGeom>
          <a:noFill/>
          <a:ln>
            <a:noFill/>
          </a:ln>
        </p:spPr>
      </p:pic>
    </p:spTree>
    <p:extLst>
      <p:ext uri="{BB962C8B-B14F-4D97-AF65-F5344CB8AC3E}">
        <p14:creationId xmlns:p14="http://schemas.microsoft.com/office/powerpoint/2010/main" val="365034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Freeform: Shape 25">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42ADB666-C69B-4375-AEDB-73F22BBE88FA}"/>
              </a:ext>
            </a:extLst>
          </p:cNvPr>
          <p:cNvPicPr>
            <a:picLocks noChangeAspect="1"/>
          </p:cNvPicPr>
          <p:nvPr/>
        </p:nvPicPr>
        <p:blipFill>
          <a:blip r:embed="rId3"/>
          <a:stretch>
            <a:fillRect/>
          </a:stretch>
        </p:blipFill>
        <p:spPr>
          <a:xfrm>
            <a:off x="205626" y="855023"/>
            <a:ext cx="4695734" cy="4524499"/>
          </a:xfrm>
          <a:prstGeom prst="rect">
            <a:avLst/>
          </a:prstGeom>
        </p:spPr>
      </p:pic>
      <p:sp>
        <p:nvSpPr>
          <p:cNvPr id="3" name="Content Placeholder 2">
            <a:extLst>
              <a:ext uri="{FF2B5EF4-FFF2-40B4-BE49-F238E27FC236}">
                <a16:creationId xmlns:a16="http://schemas.microsoft.com/office/drawing/2014/main" id="{538624B8-D05A-4D31-9230-C758291808E9}"/>
              </a:ext>
            </a:extLst>
          </p:cNvPr>
          <p:cNvSpPr>
            <a:spLocks noGrp="1"/>
          </p:cNvSpPr>
          <p:nvPr>
            <p:ph idx="1"/>
          </p:nvPr>
        </p:nvSpPr>
        <p:spPr>
          <a:xfrm>
            <a:off x="7147754" y="0"/>
            <a:ext cx="5044246" cy="6858000"/>
          </a:xfrm>
        </p:spPr>
        <p:txBody>
          <a:bodyPr anchor="t">
            <a:normAutofit lnSpcReduction="10000"/>
          </a:bodyPr>
          <a:lstStyle/>
          <a:p>
            <a:pPr marL="0" lvl="0" indent="0">
              <a:lnSpc>
                <a:spcPct val="90000"/>
              </a:lnSpc>
              <a:buNone/>
            </a:pPr>
            <a:endParaRPr lang="en-US" sz="2000" b="1" dirty="0">
              <a:solidFill>
                <a:schemeClr val="tx1"/>
              </a:solidFill>
            </a:endParaRPr>
          </a:p>
          <a:p>
            <a:pPr marL="0" lvl="0" indent="0">
              <a:lnSpc>
                <a:spcPct val="90000"/>
              </a:lnSpc>
              <a:buNone/>
            </a:pPr>
            <a:r>
              <a:rPr lang="en-US" sz="2400" b="1" dirty="0">
                <a:solidFill>
                  <a:schemeClr val="tx1"/>
                </a:solidFill>
              </a:rPr>
              <a:t>Beginning October 23, 2019, the new alert icon will be added to the Nursing Home Compare website. </a:t>
            </a:r>
          </a:p>
          <a:p>
            <a:pPr marL="0" lvl="0" indent="0">
              <a:lnSpc>
                <a:spcPct val="90000"/>
              </a:lnSpc>
              <a:buNone/>
            </a:pPr>
            <a:r>
              <a:rPr lang="en-US" sz="2400" b="1" dirty="0">
                <a:solidFill>
                  <a:schemeClr val="tx1"/>
                </a:solidFill>
              </a:rPr>
              <a:t>It will be present for facilities cited on inspection reports for one or both of the following: </a:t>
            </a:r>
          </a:p>
          <a:p>
            <a:pPr marL="0" indent="0">
              <a:lnSpc>
                <a:spcPct val="90000"/>
              </a:lnSpc>
              <a:buNone/>
            </a:pPr>
            <a:r>
              <a:rPr lang="en-US" sz="2400" b="1" dirty="0">
                <a:solidFill>
                  <a:schemeClr val="tx1"/>
                </a:solidFill>
              </a:rPr>
              <a:t>1) abuse that led to harm of a resident within the past year; and </a:t>
            </a:r>
          </a:p>
          <a:p>
            <a:pPr marL="0" indent="0">
              <a:lnSpc>
                <a:spcPct val="90000"/>
              </a:lnSpc>
              <a:buNone/>
            </a:pPr>
            <a:r>
              <a:rPr lang="en-US" sz="2400" b="1" dirty="0">
                <a:solidFill>
                  <a:schemeClr val="tx1"/>
                </a:solidFill>
              </a:rPr>
              <a:t>2) abuse that could have potentially led to harm of a resident in each of the last 	two years. </a:t>
            </a:r>
          </a:p>
          <a:p>
            <a:pPr marL="0" indent="0">
              <a:lnSpc>
                <a:spcPct val="90000"/>
              </a:lnSpc>
              <a:buNone/>
            </a:pPr>
            <a:r>
              <a:rPr lang="en-US" sz="2400" b="1" dirty="0">
                <a:solidFill>
                  <a:schemeClr val="tx1"/>
                </a:solidFill>
              </a:rPr>
              <a:t>To ensure CMS is providing the latest information, the icon will be updated monthly, at the same time CMS inspection results are updated. </a:t>
            </a:r>
          </a:p>
          <a:p>
            <a:pPr>
              <a:lnSpc>
                <a:spcPct val="90000"/>
              </a:lnSpc>
            </a:pPr>
            <a:endParaRPr lang="en-US" sz="700" dirty="0">
              <a:solidFill>
                <a:srgbClr val="FFFFFF"/>
              </a:solidFill>
            </a:endParaRPr>
          </a:p>
        </p:txBody>
      </p:sp>
    </p:spTree>
    <p:extLst>
      <p:ext uri="{BB962C8B-B14F-4D97-AF65-F5344CB8AC3E}">
        <p14:creationId xmlns:p14="http://schemas.microsoft.com/office/powerpoint/2010/main" val="241234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905001"/>
            <a:ext cx="7008574" cy="611187"/>
          </a:xfrm>
        </p:spPr>
        <p:txBody>
          <a:bodyPr/>
          <a:lstStyle/>
          <a:p>
            <a:r>
              <a:rPr lang="en-US" b="1" dirty="0">
                <a:solidFill>
                  <a:schemeClr val="tx2"/>
                </a:solidFill>
              </a:rPr>
              <a:t>What is Advocacy?</a:t>
            </a:r>
          </a:p>
        </p:txBody>
      </p:sp>
      <p:sp>
        <p:nvSpPr>
          <p:cNvPr id="5" name="Rectangle 4"/>
          <p:cNvSpPr/>
          <p:nvPr/>
        </p:nvSpPr>
        <p:spPr>
          <a:xfrm>
            <a:off x="1588" y="2590800"/>
            <a:ext cx="5777640" cy="1938992"/>
          </a:xfrm>
          <a:prstGeom prst="rect">
            <a:avLst/>
          </a:prstGeom>
        </p:spPr>
        <p:txBody>
          <a:bodyPr wrap="square">
            <a:spAutoFit/>
          </a:bodyPr>
          <a:lstStyle/>
          <a:p>
            <a:pPr marL="457200" defTabSz="1218987"/>
            <a:r>
              <a:rPr lang="en-US" sz="2400" dirty="0">
                <a:solidFill>
                  <a:srgbClr val="374C81"/>
                </a:solidFill>
                <a:latin typeface="Century Gothic"/>
                <a:ea typeface="Calibri" panose="020F0502020204030204" pitchFamily="34" charset="0"/>
                <a:cs typeface="Times New Roman" panose="02020603050405020304" pitchFamily="18" charset="0"/>
              </a:rPr>
              <a:t>Advocacy is an activity by an individual or group that aims to influence decisions within political, economic, and social systems and institutions.</a:t>
            </a:r>
            <a:endParaRPr lang="en-US" dirty="0">
              <a:solidFill>
                <a:srgbClr val="374C81"/>
              </a:solidFill>
              <a:latin typeface="Century Gothic"/>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5334000"/>
            <a:ext cx="1295400" cy="1295400"/>
          </a:xfrm>
          <a:prstGeom prst="rect">
            <a:avLst/>
          </a:prstGeom>
        </p:spPr>
      </p:pic>
    </p:spTree>
    <p:extLst>
      <p:ext uri="{BB962C8B-B14F-4D97-AF65-F5344CB8AC3E}">
        <p14:creationId xmlns:p14="http://schemas.microsoft.com/office/powerpoint/2010/main" val="199769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066801"/>
            <a:ext cx="7008574" cy="611187"/>
          </a:xfrm>
        </p:spPr>
        <p:txBody>
          <a:bodyPr/>
          <a:lstStyle/>
          <a:p>
            <a:r>
              <a:rPr lang="en-US" b="1" dirty="0">
                <a:solidFill>
                  <a:schemeClr val="tx2"/>
                </a:solidFill>
              </a:rPr>
              <a:t>What is Power?</a:t>
            </a:r>
          </a:p>
        </p:txBody>
      </p:sp>
      <p:sp>
        <p:nvSpPr>
          <p:cNvPr id="5" name="Rectangle 4"/>
          <p:cNvSpPr/>
          <p:nvPr/>
        </p:nvSpPr>
        <p:spPr>
          <a:xfrm>
            <a:off x="152401" y="1752600"/>
            <a:ext cx="8000999" cy="3046988"/>
          </a:xfrm>
          <a:prstGeom prst="rect">
            <a:avLst/>
          </a:prstGeom>
        </p:spPr>
        <p:txBody>
          <a:bodyPr wrap="square">
            <a:spAutoFit/>
          </a:bodyPr>
          <a:lstStyle/>
          <a:p>
            <a:pPr marL="457200" defTabSz="1218987"/>
            <a:r>
              <a:rPr lang="en-US" sz="2400" dirty="0">
                <a:solidFill>
                  <a:srgbClr val="374C81"/>
                </a:solidFill>
                <a:latin typeface="Century Gothic"/>
                <a:ea typeface="Calibri" panose="020F0502020204030204" pitchFamily="34" charset="0"/>
                <a:cs typeface="Times New Roman" panose="02020603050405020304" pitchFamily="18" charset="0"/>
              </a:rPr>
              <a:t>“There is nothing wrong with power if used correctly…What we need to realize is that power without love is reckless and abusive, and love without power is sentimental and anemic. Power at its best is love implementing the demands of justice, and justice at its best is power correcting everything that stands against love.” </a:t>
            </a:r>
          </a:p>
          <a:p>
            <a:pPr marL="457200" defTabSz="1218987"/>
            <a:r>
              <a:rPr lang="en-US" sz="2400" dirty="0">
                <a:solidFill>
                  <a:srgbClr val="374C81"/>
                </a:solidFill>
                <a:latin typeface="Century Gothic"/>
                <a:ea typeface="Calibri" panose="020F0502020204030204" pitchFamily="34" charset="0"/>
                <a:cs typeface="Times New Roman" panose="02020603050405020304" pitchFamily="18" charset="0"/>
              </a:rPr>
              <a:t>			– Dr. Martin Luther King, Jr.</a:t>
            </a:r>
            <a:endParaRPr lang="en-US" dirty="0">
              <a:solidFill>
                <a:srgbClr val="374C81"/>
              </a:solidFill>
              <a:latin typeface="Century Gothic"/>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5334000"/>
            <a:ext cx="1295400" cy="1295400"/>
          </a:xfrm>
          <a:prstGeom prst="rect">
            <a:avLst/>
          </a:prstGeom>
        </p:spPr>
      </p:pic>
    </p:spTree>
    <p:extLst>
      <p:ext uri="{BB962C8B-B14F-4D97-AF65-F5344CB8AC3E}">
        <p14:creationId xmlns:p14="http://schemas.microsoft.com/office/powerpoint/2010/main" val="42370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304800" y="1600201"/>
            <a:ext cx="7008574" cy="611187"/>
          </a:xfrm>
          <a:prstGeom prst="rect">
            <a:avLst/>
          </a:prstGeom>
        </p:spPr>
        <p:txBody>
          <a:bodyPr vert="horz" lIns="121899" tIns="60949" rIns="121899" bIns="60949" rtlCol="0" anchor="b">
            <a:normAutofit/>
          </a:bodyPr>
          <a:lstStyle>
            <a:lvl1pPr marL="0" indent="0" algn="l" defTabSz="1218987" rtl="0" eaLnBrk="1" latinLnBrk="0" hangingPunct="1">
              <a:lnSpc>
                <a:spcPct val="95000"/>
              </a:lnSpc>
              <a:spcBef>
                <a:spcPts val="0"/>
              </a:spcBef>
              <a:buSzPct val="100000"/>
              <a:buFont typeface="Arial" pitchFamily="34" charset="0"/>
              <a:buNone/>
              <a:defRPr sz="2800" kern="1200">
                <a:solidFill>
                  <a:schemeClr val="tx1"/>
                </a:solidFill>
                <a:latin typeface="+mn-lt"/>
                <a:ea typeface="+mn-ea"/>
                <a:cs typeface="+mn-cs"/>
              </a:defRPr>
            </a:lvl1pPr>
            <a:lvl2pPr marL="609493" indent="0" algn="l" defTabSz="1218987" rtl="0" eaLnBrk="1" latinLnBrk="0" hangingPunct="1">
              <a:lnSpc>
                <a:spcPct val="95000"/>
              </a:lnSpc>
              <a:spcBef>
                <a:spcPts val="1066"/>
              </a:spcBef>
              <a:buSzPct val="100000"/>
              <a:buFont typeface="Century Gothic" pitchFamily="34" charset="0"/>
              <a:buNone/>
              <a:defRPr sz="2400" kern="1200">
                <a:solidFill>
                  <a:schemeClr val="tx1">
                    <a:tint val="75000"/>
                  </a:schemeClr>
                </a:solidFill>
                <a:latin typeface="+mn-lt"/>
                <a:ea typeface="+mn-ea"/>
                <a:cs typeface="+mn-cs"/>
              </a:defRPr>
            </a:lvl2pPr>
            <a:lvl3pPr marL="1218987" indent="0" algn="l" defTabSz="1218987" rtl="0" eaLnBrk="1" latinLnBrk="0" hangingPunct="1">
              <a:lnSpc>
                <a:spcPct val="95000"/>
              </a:lnSpc>
              <a:spcBef>
                <a:spcPts val="1066"/>
              </a:spcBef>
              <a:buSzPct val="100000"/>
              <a:buFont typeface="Century Gothic" pitchFamily="34" charset="0"/>
              <a:buNone/>
              <a:defRPr sz="2100" kern="1200">
                <a:solidFill>
                  <a:schemeClr val="tx1">
                    <a:tint val="75000"/>
                  </a:schemeClr>
                </a:solidFill>
                <a:latin typeface="+mn-lt"/>
                <a:ea typeface="+mn-ea"/>
                <a:cs typeface="+mn-cs"/>
              </a:defRPr>
            </a:lvl3pPr>
            <a:lvl4pPr marL="1828480" indent="0" algn="l" defTabSz="1218987" rtl="0" eaLnBrk="1" latinLnBrk="0" hangingPunct="1">
              <a:lnSpc>
                <a:spcPct val="95000"/>
              </a:lnSpc>
              <a:spcBef>
                <a:spcPts val="1066"/>
              </a:spcBef>
              <a:buSzPct val="100000"/>
              <a:buFont typeface="Century Gothic" pitchFamily="34" charset="0"/>
              <a:buNone/>
              <a:defRPr sz="1900" kern="1200">
                <a:solidFill>
                  <a:schemeClr val="tx1">
                    <a:tint val="75000"/>
                  </a:schemeClr>
                </a:solidFill>
                <a:latin typeface="+mn-lt"/>
                <a:ea typeface="+mn-ea"/>
                <a:cs typeface="+mn-cs"/>
              </a:defRPr>
            </a:lvl4pPr>
            <a:lvl5pPr marL="2437973" indent="0" algn="l" defTabSz="1218987" rtl="0" eaLnBrk="1" latinLnBrk="0" hangingPunct="1">
              <a:lnSpc>
                <a:spcPct val="95000"/>
              </a:lnSpc>
              <a:spcBef>
                <a:spcPts val="1066"/>
              </a:spcBef>
              <a:buSzPct val="100000"/>
              <a:buFont typeface="Century Gothic" pitchFamily="34" charset="0"/>
              <a:buNone/>
              <a:defRPr sz="1900" kern="1200">
                <a:solidFill>
                  <a:schemeClr val="tx1">
                    <a:tint val="75000"/>
                  </a:schemeClr>
                </a:solidFill>
                <a:latin typeface="+mn-lt"/>
                <a:ea typeface="+mn-ea"/>
                <a:cs typeface="+mn-cs"/>
              </a:defRPr>
            </a:lvl5pPr>
            <a:lvl6pPr marL="3047467" indent="0" algn="l" defTabSz="1218987" rtl="0" eaLnBrk="1" latinLnBrk="0" hangingPunct="1">
              <a:lnSpc>
                <a:spcPct val="95000"/>
              </a:lnSpc>
              <a:spcBef>
                <a:spcPts val="1066"/>
              </a:spcBef>
              <a:buSzPct val="90000"/>
              <a:buFont typeface="Century Gothic" pitchFamily="34" charset="0"/>
              <a:buNone/>
              <a:defRPr sz="1900" kern="1200">
                <a:solidFill>
                  <a:schemeClr val="tx1">
                    <a:tint val="75000"/>
                  </a:schemeClr>
                </a:solidFill>
                <a:latin typeface="+mn-lt"/>
                <a:ea typeface="+mn-ea"/>
                <a:cs typeface="+mn-cs"/>
              </a:defRPr>
            </a:lvl6pPr>
            <a:lvl7pPr marL="3656960" indent="0" algn="l" defTabSz="1218987" rtl="0" eaLnBrk="1" latinLnBrk="0" hangingPunct="1">
              <a:lnSpc>
                <a:spcPct val="95000"/>
              </a:lnSpc>
              <a:spcBef>
                <a:spcPts val="1066"/>
              </a:spcBef>
              <a:buSzPct val="90000"/>
              <a:buFont typeface="Century Gothic" pitchFamily="34" charset="0"/>
              <a:buNone/>
              <a:defRPr sz="1900" kern="1200">
                <a:solidFill>
                  <a:schemeClr val="tx1">
                    <a:tint val="75000"/>
                  </a:schemeClr>
                </a:solidFill>
                <a:latin typeface="+mn-lt"/>
                <a:ea typeface="+mn-ea"/>
                <a:cs typeface="+mn-cs"/>
              </a:defRPr>
            </a:lvl7pPr>
            <a:lvl8pPr marL="4266453" indent="0" algn="l" defTabSz="1218987" rtl="0" eaLnBrk="1" latinLnBrk="0" hangingPunct="1">
              <a:lnSpc>
                <a:spcPct val="95000"/>
              </a:lnSpc>
              <a:spcBef>
                <a:spcPts val="1066"/>
              </a:spcBef>
              <a:buSzPct val="90000"/>
              <a:buFont typeface="Century Gothic" pitchFamily="34" charset="0"/>
              <a:buNone/>
              <a:defRPr sz="1900" kern="1200">
                <a:solidFill>
                  <a:schemeClr val="tx1">
                    <a:tint val="75000"/>
                  </a:schemeClr>
                </a:solidFill>
                <a:latin typeface="+mn-lt"/>
                <a:ea typeface="+mn-ea"/>
                <a:cs typeface="+mn-cs"/>
              </a:defRPr>
            </a:lvl8pPr>
            <a:lvl9pPr marL="4875947" indent="0" algn="l" defTabSz="1218987" rtl="0" eaLnBrk="1" latinLnBrk="0" hangingPunct="1">
              <a:lnSpc>
                <a:spcPct val="95000"/>
              </a:lnSpc>
              <a:spcBef>
                <a:spcPts val="1066"/>
              </a:spcBef>
              <a:buSzPct val="90000"/>
              <a:buFont typeface="Century Gothic" pitchFamily="34" charset="0"/>
              <a:buNone/>
              <a:defRPr sz="1900" kern="1200">
                <a:solidFill>
                  <a:schemeClr val="tx1">
                    <a:tint val="75000"/>
                  </a:schemeClr>
                </a:solidFill>
                <a:latin typeface="+mn-lt"/>
                <a:ea typeface="+mn-ea"/>
                <a:cs typeface="+mn-cs"/>
              </a:defRPr>
            </a:lvl9pPr>
          </a:lstStyle>
          <a:p>
            <a:r>
              <a:rPr lang="en-US" b="1" dirty="0">
                <a:solidFill>
                  <a:srgbClr val="000000"/>
                </a:solidFill>
                <a:latin typeface="Century Gothic"/>
              </a:rPr>
              <a:t>How can I have influence?</a:t>
            </a:r>
          </a:p>
        </p:txBody>
      </p:sp>
      <p:sp>
        <p:nvSpPr>
          <p:cNvPr id="6" name="Rectangle 5"/>
          <p:cNvSpPr/>
          <p:nvPr/>
        </p:nvSpPr>
        <p:spPr>
          <a:xfrm>
            <a:off x="685801" y="2211387"/>
            <a:ext cx="5711825" cy="1938992"/>
          </a:xfrm>
          <a:prstGeom prst="rect">
            <a:avLst/>
          </a:prstGeom>
        </p:spPr>
        <p:txBody>
          <a:bodyPr wrap="square">
            <a:spAutoFit/>
          </a:bodyPr>
          <a:lstStyle/>
          <a:p>
            <a:pPr defTabSz="1218987"/>
            <a:r>
              <a:rPr lang="en-US" sz="2400" dirty="0">
                <a:solidFill>
                  <a:srgbClr val="374C81"/>
                </a:solidFill>
                <a:latin typeface="Century Gothic"/>
              </a:rPr>
              <a:t>Individuals and groups can influence policies and systems by understanding </a:t>
            </a:r>
            <a:r>
              <a:rPr lang="en-US" sz="2400" i="1" dirty="0">
                <a:solidFill>
                  <a:srgbClr val="374C81"/>
                </a:solidFill>
                <a:latin typeface="Century Gothic"/>
              </a:rPr>
              <a:t>who</a:t>
            </a:r>
            <a:r>
              <a:rPr lang="en-US" sz="2400" dirty="0">
                <a:solidFill>
                  <a:srgbClr val="374C81"/>
                </a:solidFill>
                <a:latin typeface="Century Gothic"/>
              </a:rPr>
              <a:t> makes decisions, </a:t>
            </a:r>
            <a:r>
              <a:rPr lang="en-US" sz="2400" i="1" dirty="0">
                <a:solidFill>
                  <a:srgbClr val="374C81"/>
                </a:solidFill>
                <a:latin typeface="Century Gothic"/>
              </a:rPr>
              <a:t>when</a:t>
            </a:r>
            <a:r>
              <a:rPr lang="en-US" sz="2400" dirty="0">
                <a:solidFill>
                  <a:srgbClr val="374C81"/>
                </a:solidFill>
                <a:latin typeface="Century Gothic"/>
              </a:rPr>
              <a:t> decisions are made, and </a:t>
            </a:r>
            <a:r>
              <a:rPr lang="en-US" sz="2400" i="1" dirty="0">
                <a:solidFill>
                  <a:srgbClr val="374C81"/>
                </a:solidFill>
                <a:latin typeface="Century Gothic"/>
              </a:rPr>
              <a:t>what</a:t>
            </a:r>
            <a:r>
              <a:rPr lang="en-US" sz="2400" dirty="0">
                <a:solidFill>
                  <a:srgbClr val="374C81"/>
                </a:solidFill>
                <a:latin typeface="Century Gothic"/>
              </a:rPr>
              <a:t> goals decision-makers have.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5334000"/>
            <a:ext cx="1295400" cy="1295400"/>
          </a:xfrm>
          <a:prstGeom prst="rect">
            <a:avLst/>
          </a:prstGeom>
        </p:spPr>
      </p:pic>
    </p:spTree>
    <p:extLst>
      <p:ext uri="{BB962C8B-B14F-4D97-AF65-F5344CB8AC3E}">
        <p14:creationId xmlns:p14="http://schemas.microsoft.com/office/powerpoint/2010/main" val="216769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228600" y="990601"/>
            <a:ext cx="7008574" cy="611187"/>
          </a:xfrm>
          <a:prstGeom prst="rect">
            <a:avLst/>
          </a:prstGeom>
        </p:spPr>
        <p:txBody>
          <a:bodyPr vert="horz" lIns="121899" tIns="60949" rIns="121899" bIns="60949" rtlCol="0" anchor="b">
            <a:normAutofit/>
          </a:bodyPr>
          <a:lstStyle>
            <a:lvl1pPr marL="0" indent="0" algn="l" defTabSz="1218987" rtl="0" eaLnBrk="1" latinLnBrk="0" hangingPunct="1">
              <a:lnSpc>
                <a:spcPct val="95000"/>
              </a:lnSpc>
              <a:spcBef>
                <a:spcPts val="0"/>
              </a:spcBef>
              <a:buSzPct val="100000"/>
              <a:buFont typeface="Arial" pitchFamily="34" charset="0"/>
              <a:buNone/>
              <a:defRPr sz="2800" kern="1200">
                <a:solidFill>
                  <a:schemeClr val="tx1"/>
                </a:solidFill>
                <a:latin typeface="+mn-lt"/>
                <a:ea typeface="+mn-ea"/>
                <a:cs typeface="+mn-cs"/>
              </a:defRPr>
            </a:lvl1pPr>
            <a:lvl2pPr marL="609493" indent="0" algn="l" defTabSz="1218987" rtl="0" eaLnBrk="1" latinLnBrk="0" hangingPunct="1">
              <a:lnSpc>
                <a:spcPct val="95000"/>
              </a:lnSpc>
              <a:spcBef>
                <a:spcPts val="1066"/>
              </a:spcBef>
              <a:buSzPct val="100000"/>
              <a:buFont typeface="Century Gothic" pitchFamily="34" charset="0"/>
              <a:buNone/>
              <a:defRPr sz="2400" kern="1200">
                <a:solidFill>
                  <a:schemeClr val="tx1">
                    <a:tint val="75000"/>
                  </a:schemeClr>
                </a:solidFill>
                <a:latin typeface="+mn-lt"/>
                <a:ea typeface="+mn-ea"/>
                <a:cs typeface="+mn-cs"/>
              </a:defRPr>
            </a:lvl2pPr>
            <a:lvl3pPr marL="1218987" indent="0" algn="l" defTabSz="1218987" rtl="0" eaLnBrk="1" latinLnBrk="0" hangingPunct="1">
              <a:lnSpc>
                <a:spcPct val="95000"/>
              </a:lnSpc>
              <a:spcBef>
                <a:spcPts val="1066"/>
              </a:spcBef>
              <a:buSzPct val="100000"/>
              <a:buFont typeface="Century Gothic" pitchFamily="34" charset="0"/>
              <a:buNone/>
              <a:defRPr sz="2100" kern="1200">
                <a:solidFill>
                  <a:schemeClr val="tx1">
                    <a:tint val="75000"/>
                  </a:schemeClr>
                </a:solidFill>
                <a:latin typeface="+mn-lt"/>
                <a:ea typeface="+mn-ea"/>
                <a:cs typeface="+mn-cs"/>
              </a:defRPr>
            </a:lvl3pPr>
            <a:lvl4pPr marL="1828480" indent="0" algn="l" defTabSz="1218987" rtl="0" eaLnBrk="1" latinLnBrk="0" hangingPunct="1">
              <a:lnSpc>
                <a:spcPct val="95000"/>
              </a:lnSpc>
              <a:spcBef>
                <a:spcPts val="1066"/>
              </a:spcBef>
              <a:buSzPct val="100000"/>
              <a:buFont typeface="Century Gothic" pitchFamily="34" charset="0"/>
              <a:buNone/>
              <a:defRPr sz="1900" kern="1200">
                <a:solidFill>
                  <a:schemeClr val="tx1">
                    <a:tint val="75000"/>
                  </a:schemeClr>
                </a:solidFill>
                <a:latin typeface="+mn-lt"/>
                <a:ea typeface="+mn-ea"/>
                <a:cs typeface="+mn-cs"/>
              </a:defRPr>
            </a:lvl4pPr>
            <a:lvl5pPr marL="2437973" indent="0" algn="l" defTabSz="1218987" rtl="0" eaLnBrk="1" latinLnBrk="0" hangingPunct="1">
              <a:lnSpc>
                <a:spcPct val="95000"/>
              </a:lnSpc>
              <a:spcBef>
                <a:spcPts val="1066"/>
              </a:spcBef>
              <a:buSzPct val="100000"/>
              <a:buFont typeface="Century Gothic" pitchFamily="34" charset="0"/>
              <a:buNone/>
              <a:defRPr sz="1900" kern="1200">
                <a:solidFill>
                  <a:schemeClr val="tx1">
                    <a:tint val="75000"/>
                  </a:schemeClr>
                </a:solidFill>
                <a:latin typeface="+mn-lt"/>
                <a:ea typeface="+mn-ea"/>
                <a:cs typeface="+mn-cs"/>
              </a:defRPr>
            </a:lvl5pPr>
            <a:lvl6pPr marL="3047467" indent="0" algn="l" defTabSz="1218987" rtl="0" eaLnBrk="1" latinLnBrk="0" hangingPunct="1">
              <a:lnSpc>
                <a:spcPct val="95000"/>
              </a:lnSpc>
              <a:spcBef>
                <a:spcPts val="1066"/>
              </a:spcBef>
              <a:buSzPct val="90000"/>
              <a:buFont typeface="Century Gothic" pitchFamily="34" charset="0"/>
              <a:buNone/>
              <a:defRPr sz="1900" kern="1200">
                <a:solidFill>
                  <a:schemeClr val="tx1">
                    <a:tint val="75000"/>
                  </a:schemeClr>
                </a:solidFill>
                <a:latin typeface="+mn-lt"/>
                <a:ea typeface="+mn-ea"/>
                <a:cs typeface="+mn-cs"/>
              </a:defRPr>
            </a:lvl6pPr>
            <a:lvl7pPr marL="3656960" indent="0" algn="l" defTabSz="1218987" rtl="0" eaLnBrk="1" latinLnBrk="0" hangingPunct="1">
              <a:lnSpc>
                <a:spcPct val="95000"/>
              </a:lnSpc>
              <a:spcBef>
                <a:spcPts val="1066"/>
              </a:spcBef>
              <a:buSzPct val="90000"/>
              <a:buFont typeface="Century Gothic" pitchFamily="34" charset="0"/>
              <a:buNone/>
              <a:defRPr sz="1900" kern="1200">
                <a:solidFill>
                  <a:schemeClr val="tx1">
                    <a:tint val="75000"/>
                  </a:schemeClr>
                </a:solidFill>
                <a:latin typeface="+mn-lt"/>
                <a:ea typeface="+mn-ea"/>
                <a:cs typeface="+mn-cs"/>
              </a:defRPr>
            </a:lvl7pPr>
            <a:lvl8pPr marL="4266453" indent="0" algn="l" defTabSz="1218987" rtl="0" eaLnBrk="1" latinLnBrk="0" hangingPunct="1">
              <a:lnSpc>
                <a:spcPct val="95000"/>
              </a:lnSpc>
              <a:spcBef>
                <a:spcPts val="1066"/>
              </a:spcBef>
              <a:buSzPct val="90000"/>
              <a:buFont typeface="Century Gothic" pitchFamily="34" charset="0"/>
              <a:buNone/>
              <a:defRPr sz="1900" kern="1200">
                <a:solidFill>
                  <a:schemeClr val="tx1">
                    <a:tint val="75000"/>
                  </a:schemeClr>
                </a:solidFill>
                <a:latin typeface="+mn-lt"/>
                <a:ea typeface="+mn-ea"/>
                <a:cs typeface="+mn-cs"/>
              </a:defRPr>
            </a:lvl8pPr>
            <a:lvl9pPr marL="4875947" indent="0" algn="l" defTabSz="1218987" rtl="0" eaLnBrk="1" latinLnBrk="0" hangingPunct="1">
              <a:lnSpc>
                <a:spcPct val="95000"/>
              </a:lnSpc>
              <a:spcBef>
                <a:spcPts val="1066"/>
              </a:spcBef>
              <a:buSzPct val="90000"/>
              <a:buFont typeface="Century Gothic" pitchFamily="34" charset="0"/>
              <a:buNone/>
              <a:defRPr sz="1900" kern="1200">
                <a:solidFill>
                  <a:schemeClr val="tx1">
                    <a:tint val="75000"/>
                  </a:schemeClr>
                </a:solidFill>
                <a:latin typeface="+mn-lt"/>
                <a:ea typeface="+mn-ea"/>
                <a:cs typeface="+mn-cs"/>
              </a:defRPr>
            </a:lvl9pPr>
          </a:lstStyle>
          <a:p>
            <a:r>
              <a:rPr lang="en-US" b="1" dirty="0">
                <a:solidFill>
                  <a:srgbClr val="000000"/>
                </a:solidFill>
                <a:latin typeface="Century Gothic"/>
              </a:rPr>
              <a:t>Elements of Persuasion</a:t>
            </a:r>
          </a:p>
        </p:txBody>
      </p:sp>
      <p:sp>
        <p:nvSpPr>
          <p:cNvPr id="6" name="Rectangle 5"/>
          <p:cNvSpPr/>
          <p:nvPr/>
        </p:nvSpPr>
        <p:spPr>
          <a:xfrm>
            <a:off x="381000" y="1905000"/>
            <a:ext cx="7315200" cy="3416320"/>
          </a:xfrm>
          <a:prstGeom prst="rect">
            <a:avLst/>
          </a:prstGeom>
        </p:spPr>
        <p:txBody>
          <a:bodyPr wrap="square">
            <a:spAutoFit/>
          </a:bodyPr>
          <a:lstStyle/>
          <a:p>
            <a:pPr marL="342900" indent="-342900" defTabSz="1218987">
              <a:buFont typeface="Arial" panose="020B0604020202020204" pitchFamily="34" charset="0"/>
              <a:buChar char="•"/>
            </a:pPr>
            <a:r>
              <a:rPr lang="en-US" sz="2400" b="1" dirty="0">
                <a:solidFill>
                  <a:srgbClr val="374C81"/>
                </a:solidFill>
                <a:latin typeface="Century Gothic"/>
              </a:rPr>
              <a:t>Logos</a:t>
            </a:r>
            <a:r>
              <a:rPr lang="en-US" sz="2400" dirty="0">
                <a:solidFill>
                  <a:srgbClr val="374C81"/>
                </a:solidFill>
                <a:latin typeface="Century Gothic"/>
              </a:rPr>
              <a:t> (logic) – the logic or reasoning behind an argument</a:t>
            </a:r>
          </a:p>
          <a:p>
            <a:pPr defTabSz="1218987"/>
            <a:endParaRPr lang="en-US" sz="2400" dirty="0">
              <a:solidFill>
                <a:srgbClr val="374C81"/>
              </a:solidFill>
              <a:latin typeface="Century Gothic"/>
            </a:endParaRPr>
          </a:p>
          <a:p>
            <a:pPr marL="342900" indent="-342900" defTabSz="1218987">
              <a:buFont typeface="Arial" panose="020B0604020202020204" pitchFamily="34" charset="0"/>
              <a:buChar char="•"/>
            </a:pPr>
            <a:r>
              <a:rPr lang="en-US" sz="2400" b="1" dirty="0">
                <a:solidFill>
                  <a:srgbClr val="374C81"/>
                </a:solidFill>
                <a:latin typeface="Century Gothic"/>
              </a:rPr>
              <a:t>Ethos</a:t>
            </a:r>
            <a:r>
              <a:rPr lang="en-US" sz="2400" dirty="0">
                <a:solidFill>
                  <a:srgbClr val="374C81"/>
                </a:solidFill>
                <a:latin typeface="Century Gothic"/>
              </a:rPr>
              <a:t> (ethics) – the character and believability of the speaker</a:t>
            </a:r>
          </a:p>
          <a:p>
            <a:pPr marL="342900" indent="-342900" defTabSz="1218987">
              <a:buFont typeface="Arial" panose="020B0604020202020204" pitchFamily="34" charset="0"/>
              <a:buChar char="•"/>
            </a:pPr>
            <a:endParaRPr lang="en-US" sz="2400" b="1" dirty="0">
              <a:solidFill>
                <a:srgbClr val="374C81"/>
              </a:solidFill>
              <a:latin typeface="Century Gothic"/>
            </a:endParaRPr>
          </a:p>
          <a:p>
            <a:pPr marL="342900" indent="-342900" defTabSz="1218987">
              <a:buFont typeface="Arial" panose="020B0604020202020204" pitchFamily="34" charset="0"/>
              <a:buChar char="•"/>
            </a:pPr>
            <a:r>
              <a:rPr lang="en-US" sz="2400" b="1" dirty="0">
                <a:solidFill>
                  <a:srgbClr val="374C81"/>
                </a:solidFill>
                <a:latin typeface="Century Gothic"/>
              </a:rPr>
              <a:t>Pathos</a:t>
            </a:r>
            <a:r>
              <a:rPr lang="en-US" sz="2400" dirty="0">
                <a:solidFill>
                  <a:srgbClr val="374C81"/>
                </a:solidFill>
                <a:latin typeface="Century Gothic"/>
              </a:rPr>
              <a:t> (emotion) – the emotional content that makes a connection to people and motivates them to take action</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5334000"/>
            <a:ext cx="1295400" cy="1295400"/>
          </a:xfrm>
          <a:prstGeom prst="rect">
            <a:avLst/>
          </a:prstGeom>
        </p:spPr>
      </p:pic>
    </p:spTree>
    <p:extLst>
      <p:ext uri="{BB962C8B-B14F-4D97-AF65-F5344CB8AC3E}">
        <p14:creationId xmlns:p14="http://schemas.microsoft.com/office/powerpoint/2010/main" val="3258318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228600" y="990601"/>
            <a:ext cx="7008574" cy="611187"/>
          </a:xfrm>
          <a:prstGeom prst="rect">
            <a:avLst/>
          </a:prstGeom>
        </p:spPr>
        <p:txBody>
          <a:bodyPr vert="horz" lIns="121899" tIns="60949" rIns="121899" bIns="60949" rtlCol="0" anchor="b">
            <a:normAutofit/>
          </a:bodyPr>
          <a:lstStyle>
            <a:lvl1pPr marL="0" indent="0" algn="l" defTabSz="1218987" rtl="0" eaLnBrk="1" latinLnBrk="0" hangingPunct="1">
              <a:lnSpc>
                <a:spcPct val="95000"/>
              </a:lnSpc>
              <a:spcBef>
                <a:spcPts val="0"/>
              </a:spcBef>
              <a:buSzPct val="100000"/>
              <a:buFont typeface="Arial" pitchFamily="34" charset="0"/>
              <a:buNone/>
              <a:defRPr sz="2800" kern="1200">
                <a:solidFill>
                  <a:schemeClr val="tx1"/>
                </a:solidFill>
                <a:latin typeface="+mn-lt"/>
                <a:ea typeface="+mn-ea"/>
                <a:cs typeface="+mn-cs"/>
              </a:defRPr>
            </a:lvl1pPr>
            <a:lvl2pPr marL="609493" indent="0" algn="l" defTabSz="1218987" rtl="0" eaLnBrk="1" latinLnBrk="0" hangingPunct="1">
              <a:lnSpc>
                <a:spcPct val="95000"/>
              </a:lnSpc>
              <a:spcBef>
                <a:spcPts val="1066"/>
              </a:spcBef>
              <a:buSzPct val="100000"/>
              <a:buFont typeface="Century Gothic" pitchFamily="34" charset="0"/>
              <a:buNone/>
              <a:defRPr sz="2400" kern="1200">
                <a:solidFill>
                  <a:schemeClr val="tx1">
                    <a:tint val="75000"/>
                  </a:schemeClr>
                </a:solidFill>
                <a:latin typeface="+mn-lt"/>
                <a:ea typeface="+mn-ea"/>
                <a:cs typeface="+mn-cs"/>
              </a:defRPr>
            </a:lvl2pPr>
            <a:lvl3pPr marL="1218987" indent="0" algn="l" defTabSz="1218987" rtl="0" eaLnBrk="1" latinLnBrk="0" hangingPunct="1">
              <a:lnSpc>
                <a:spcPct val="95000"/>
              </a:lnSpc>
              <a:spcBef>
                <a:spcPts val="1066"/>
              </a:spcBef>
              <a:buSzPct val="100000"/>
              <a:buFont typeface="Century Gothic" pitchFamily="34" charset="0"/>
              <a:buNone/>
              <a:defRPr sz="2100" kern="1200">
                <a:solidFill>
                  <a:schemeClr val="tx1">
                    <a:tint val="75000"/>
                  </a:schemeClr>
                </a:solidFill>
                <a:latin typeface="+mn-lt"/>
                <a:ea typeface="+mn-ea"/>
                <a:cs typeface="+mn-cs"/>
              </a:defRPr>
            </a:lvl3pPr>
            <a:lvl4pPr marL="1828480" indent="0" algn="l" defTabSz="1218987" rtl="0" eaLnBrk="1" latinLnBrk="0" hangingPunct="1">
              <a:lnSpc>
                <a:spcPct val="95000"/>
              </a:lnSpc>
              <a:spcBef>
                <a:spcPts val="1066"/>
              </a:spcBef>
              <a:buSzPct val="100000"/>
              <a:buFont typeface="Century Gothic" pitchFamily="34" charset="0"/>
              <a:buNone/>
              <a:defRPr sz="1900" kern="1200">
                <a:solidFill>
                  <a:schemeClr val="tx1">
                    <a:tint val="75000"/>
                  </a:schemeClr>
                </a:solidFill>
                <a:latin typeface="+mn-lt"/>
                <a:ea typeface="+mn-ea"/>
                <a:cs typeface="+mn-cs"/>
              </a:defRPr>
            </a:lvl4pPr>
            <a:lvl5pPr marL="2437973" indent="0" algn="l" defTabSz="1218987" rtl="0" eaLnBrk="1" latinLnBrk="0" hangingPunct="1">
              <a:lnSpc>
                <a:spcPct val="95000"/>
              </a:lnSpc>
              <a:spcBef>
                <a:spcPts val="1066"/>
              </a:spcBef>
              <a:buSzPct val="100000"/>
              <a:buFont typeface="Century Gothic" pitchFamily="34" charset="0"/>
              <a:buNone/>
              <a:defRPr sz="1900" kern="1200">
                <a:solidFill>
                  <a:schemeClr val="tx1">
                    <a:tint val="75000"/>
                  </a:schemeClr>
                </a:solidFill>
                <a:latin typeface="+mn-lt"/>
                <a:ea typeface="+mn-ea"/>
                <a:cs typeface="+mn-cs"/>
              </a:defRPr>
            </a:lvl5pPr>
            <a:lvl6pPr marL="3047467" indent="0" algn="l" defTabSz="1218987" rtl="0" eaLnBrk="1" latinLnBrk="0" hangingPunct="1">
              <a:lnSpc>
                <a:spcPct val="95000"/>
              </a:lnSpc>
              <a:spcBef>
                <a:spcPts val="1066"/>
              </a:spcBef>
              <a:buSzPct val="90000"/>
              <a:buFont typeface="Century Gothic" pitchFamily="34" charset="0"/>
              <a:buNone/>
              <a:defRPr sz="1900" kern="1200">
                <a:solidFill>
                  <a:schemeClr val="tx1">
                    <a:tint val="75000"/>
                  </a:schemeClr>
                </a:solidFill>
                <a:latin typeface="+mn-lt"/>
                <a:ea typeface="+mn-ea"/>
                <a:cs typeface="+mn-cs"/>
              </a:defRPr>
            </a:lvl6pPr>
            <a:lvl7pPr marL="3656960" indent="0" algn="l" defTabSz="1218987" rtl="0" eaLnBrk="1" latinLnBrk="0" hangingPunct="1">
              <a:lnSpc>
                <a:spcPct val="95000"/>
              </a:lnSpc>
              <a:spcBef>
                <a:spcPts val="1066"/>
              </a:spcBef>
              <a:buSzPct val="90000"/>
              <a:buFont typeface="Century Gothic" pitchFamily="34" charset="0"/>
              <a:buNone/>
              <a:defRPr sz="1900" kern="1200">
                <a:solidFill>
                  <a:schemeClr val="tx1">
                    <a:tint val="75000"/>
                  </a:schemeClr>
                </a:solidFill>
                <a:latin typeface="+mn-lt"/>
                <a:ea typeface="+mn-ea"/>
                <a:cs typeface="+mn-cs"/>
              </a:defRPr>
            </a:lvl7pPr>
            <a:lvl8pPr marL="4266453" indent="0" algn="l" defTabSz="1218987" rtl="0" eaLnBrk="1" latinLnBrk="0" hangingPunct="1">
              <a:lnSpc>
                <a:spcPct val="95000"/>
              </a:lnSpc>
              <a:spcBef>
                <a:spcPts val="1066"/>
              </a:spcBef>
              <a:buSzPct val="90000"/>
              <a:buFont typeface="Century Gothic" pitchFamily="34" charset="0"/>
              <a:buNone/>
              <a:defRPr sz="1900" kern="1200">
                <a:solidFill>
                  <a:schemeClr val="tx1">
                    <a:tint val="75000"/>
                  </a:schemeClr>
                </a:solidFill>
                <a:latin typeface="+mn-lt"/>
                <a:ea typeface="+mn-ea"/>
                <a:cs typeface="+mn-cs"/>
              </a:defRPr>
            </a:lvl8pPr>
            <a:lvl9pPr marL="4875947" indent="0" algn="l" defTabSz="1218987" rtl="0" eaLnBrk="1" latinLnBrk="0" hangingPunct="1">
              <a:lnSpc>
                <a:spcPct val="95000"/>
              </a:lnSpc>
              <a:spcBef>
                <a:spcPts val="1066"/>
              </a:spcBef>
              <a:buSzPct val="90000"/>
              <a:buFont typeface="Century Gothic" pitchFamily="34" charset="0"/>
              <a:buNone/>
              <a:defRPr sz="1900" kern="1200">
                <a:solidFill>
                  <a:schemeClr val="tx1">
                    <a:tint val="75000"/>
                  </a:schemeClr>
                </a:solidFill>
                <a:latin typeface="+mn-lt"/>
                <a:ea typeface="+mn-ea"/>
                <a:cs typeface="+mn-cs"/>
              </a:defRPr>
            </a:lvl9pPr>
          </a:lstStyle>
          <a:p>
            <a:r>
              <a:rPr lang="en-US" b="1" dirty="0">
                <a:solidFill>
                  <a:srgbClr val="000000"/>
                </a:solidFill>
                <a:latin typeface="Century Gothic"/>
              </a:rPr>
              <a:t>Developing and Sharing Stories</a:t>
            </a:r>
          </a:p>
        </p:txBody>
      </p:sp>
      <p:sp>
        <p:nvSpPr>
          <p:cNvPr id="6" name="Rectangle 5"/>
          <p:cNvSpPr/>
          <p:nvPr/>
        </p:nvSpPr>
        <p:spPr>
          <a:xfrm>
            <a:off x="534440" y="3474660"/>
            <a:ext cx="7315200" cy="2308324"/>
          </a:xfrm>
          <a:prstGeom prst="rect">
            <a:avLst/>
          </a:prstGeom>
        </p:spPr>
        <p:txBody>
          <a:bodyPr wrap="square">
            <a:spAutoFit/>
          </a:bodyPr>
          <a:lstStyle/>
          <a:p>
            <a:pPr defTabSz="1218987"/>
            <a:endParaRPr lang="en-US" sz="2400" dirty="0">
              <a:solidFill>
                <a:srgbClr val="374C81"/>
              </a:solidFill>
              <a:latin typeface="Century Gothic"/>
            </a:endParaRPr>
          </a:p>
          <a:p>
            <a:pPr marL="342900" indent="-342900" defTabSz="1218987">
              <a:buFont typeface="Arial" panose="020B0604020202020204" pitchFamily="34" charset="0"/>
              <a:buChar char="•"/>
            </a:pPr>
            <a:r>
              <a:rPr lang="en-US" sz="2400" b="1" dirty="0">
                <a:solidFill>
                  <a:srgbClr val="374C81"/>
                </a:solidFill>
                <a:latin typeface="Century Gothic"/>
              </a:rPr>
              <a:t>Get to the point</a:t>
            </a:r>
          </a:p>
          <a:p>
            <a:pPr marL="952393" lvl="1" indent="-342900" defTabSz="1218987">
              <a:buFont typeface="Arial" panose="020B0604020202020204" pitchFamily="34" charset="0"/>
              <a:buChar char="•"/>
            </a:pPr>
            <a:r>
              <a:rPr lang="en-US" sz="2400" dirty="0">
                <a:solidFill>
                  <a:srgbClr val="374C81"/>
                </a:solidFill>
                <a:latin typeface="Century Gothic"/>
              </a:rPr>
              <a:t>Call your BLUF – Bottom Line Up Front</a:t>
            </a:r>
          </a:p>
          <a:p>
            <a:pPr marL="952393" lvl="1" indent="-342900" defTabSz="1218987">
              <a:buFont typeface="Arial" panose="020B0604020202020204" pitchFamily="34" charset="0"/>
              <a:buChar char="•"/>
            </a:pPr>
            <a:r>
              <a:rPr lang="en-US" sz="2400" dirty="0">
                <a:solidFill>
                  <a:srgbClr val="374C81"/>
                </a:solidFill>
                <a:latin typeface="Century Gothic"/>
              </a:rPr>
              <a:t>Develop a 27-9-3 story</a:t>
            </a:r>
          </a:p>
          <a:p>
            <a:pPr marL="952393" lvl="1" indent="-342900" defTabSz="1218987">
              <a:buFont typeface="Arial" panose="020B0604020202020204" pitchFamily="34" charset="0"/>
              <a:buChar char="•"/>
            </a:pPr>
            <a:endParaRPr lang="en-US" sz="2400" dirty="0">
              <a:solidFill>
                <a:srgbClr val="374C81"/>
              </a:solidFill>
              <a:latin typeface="Century Gothic"/>
            </a:endParaRPr>
          </a:p>
          <a:p>
            <a:pPr defTabSz="1218987"/>
            <a:endParaRPr lang="en-US" sz="2400" dirty="0">
              <a:solidFill>
                <a:srgbClr val="374C81"/>
              </a:solidFill>
              <a:latin typeface="Century Gothic"/>
            </a:endParaRPr>
          </a:p>
        </p:txBody>
      </p:sp>
      <p:sp>
        <p:nvSpPr>
          <p:cNvPr id="5" name="Rectangle 4"/>
          <p:cNvSpPr/>
          <p:nvPr/>
        </p:nvSpPr>
        <p:spPr>
          <a:xfrm>
            <a:off x="533400" y="1905000"/>
            <a:ext cx="7315200" cy="1569660"/>
          </a:xfrm>
          <a:prstGeom prst="rect">
            <a:avLst/>
          </a:prstGeom>
        </p:spPr>
        <p:txBody>
          <a:bodyPr wrap="square">
            <a:spAutoFit/>
          </a:bodyPr>
          <a:lstStyle/>
          <a:p>
            <a:pPr marL="342900" indent="-342900" defTabSz="1218987">
              <a:buFont typeface="Arial" panose="020B0604020202020204" pitchFamily="34" charset="0"/>
              <a:buChar char="•"/>
            </a:pPr>
            <a:r>
              <a:rPr lang="en-US" sz="2400" b="1" dirty="0">
                <a:solidFill>
                  <a:srgbClr val="374C81"/>
                </a:solidFill>
                <a:latin typeface="Century Gothic"/>
              </a:rPr>
              <a:t>Know your goal</a:t>
            </a:r>
          </a:p>
          <a:p>
            <a:pPr marL="952393" lvl="1" indent="-342900" defTabSz="1218987">
              <a:buFont typeface="Arial" panose="020B0604020202020204" pitchFamily="34" charset="0"/>
              <a:buChar char="•"/>
            </a:pPr>
            <a:r>
              <a:rPr lang="en-US" sz="2400" dirty="0">
                <a:solidFill>
                  <a:srgbClr val="374C81"/>
                </a:solidFill>
                <a:latin typeface="Century Gothic"/>
              </a:rPr>
              <a:t>Why are you telling this story?</a:t>
            </a:r>
          </a:p>
          <a:p>
            <a:pPr marL="952393" lvl="1" indent="-342900" defTabSz="1218987">
              <a:buFont typeface="Arial" panose="020B0604020202020204" pitchFamily="34" charset="0"/>
              <a:buChar char="•"/>
            </a:pPr>
            <a:r>
              <a:rPr lang="en-US" sz="2400" dirty="0">
                <a:solidFill>
                  <a:srgbClr val="374C81"/>
                </a:solidFill>
                <a:latin typeface="Century Gothic"/>
              </a:rPr>
              <a:t>Can multiple stories deliver a single message?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5334000"/>
            <a:ext cx="1295400" cy="1295400"/>
          </a:xfrm>
          <a:prstGeom prst="rect">
            <a:avLst/>
          </a:prstGeom>
        </p:spPr>
      </p:pic>
      <p:sp>
        <p:nvSpPr>
          <p:cNvPr id="2" name="Rectangle 1">
            <a:extLst>
              <a:ext uri="{FF2B5EF4-FFF2-40B4-BE49-F238E27FC236}">
                <a16:creationId xmlns:a16="http://schemas.microsoft.com/office/drawing/2014/main" id="{E464692F-EA6E-4872-9D68-A71FB86BFEC0}"/>
              </a:ext>
            </a:extLst>
          </p:cNvPr>
          <p:cNvSpPr/>
          <p:nvPr/>
        </p:nvSpPr>
        <p:spPr>
          <a:xfrm>
            <a:off x="4020337" y="3198169"/>
            <a:ext cx="4151329" cy="461665"/>
          </a:xfrm>
          <a:prstGeom prst="rect">
            <a:avLst/>
          </a:prstGeom>
        </p:spPr>
        <p:txBody>
          <a:bodyPr wrap="none">
            <a:spAutoFit/>
          </a:bodyPr>
          <a:lstStyle/>
          <a:p>
            <a:pPr defTabSz="1218987"/>
            <a:r>
              <a:rPr lang="en-US" sz="2400" dirty="0">
                <a:solidFill>
                  <a:srgbClr val="FFFFFF"/>
                </a:solidFill>
                <a:latin typeface="Roboto"/>
              </a:rPr>
              <a:t>Lion’s Share Family Services</a:t>
            </a:r>
            <a:endParaRPr lang="en-US" sz="2400" dirty="0">
              <a:solidFill>
                <a:srgbClr val="374C81"/>
              </a:solidFill>
              <a:latin typeface="Century Gothic"/>
            </a:endParaRPr>
          </a:p>
        </p:txBody>
      </p:sp>
    </p:spTree>
    <p:extLst>
      <p:ext uri="{BB962C8B-B14F-4D97-AF65-F5344CB8AC3E}">
        <p14:creationId xmlns:p14="http://schemas.microsoft.com/office/powerpoint/2010/main" val="415429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95" y="516193"/>
            <a:ext cx="11696700" cy="1320800"/>
          </a:xfrm>
        </p:spPr>
        <p:txBody>
          <a:bodyPr>
            <a:noAutofit/>
          </a:bodyPr>
          <a:lstStyle/>
          <a:p>
            <a:pPr marL="800100" lvl="2"/>
            <a:r>
              <a:rPr lang="en-US" sz="6600" b="1" dirty="0">
                <a:solidFill>
                  <a:srgbClr val="002060"/>
                </a:solidFill>
              </a:rPr>
              <a:t>Open Microphone </a:t>
            </a:r>
            <a:br>
              <a:rPr lang="en-US" sz="6600" b="1" dirty="0">
                <a:solidFill>
                  <a:srgbClr val="002060"/>
                </a:solidFill>
              </a:rPr>
            </a:br>
            <a:r>
              <a:rPr lang="en-US" sz="6600" b="1" dirty="0">
                <a:solidFill>
                  <a:srgbClr val="002060"/>
                </a:solidFill>
              </a:rPr>
              <a:t>&amp; Panel Discussion</a:t>
            </a:r>
            <a:br>
              <a:rPr lang="en-US" sz="7200" dirty="0">
                <a:solidFill>
                  <a:srgbClr val="002060"/>
                </a:solidFill>
              </a:rPr>
            </a:br>
            <a:br>
              <a:rPr lang="en-US" sz="5400" dirty="0">
                <a:solidFill>
                  <a:srgbClr val="002060"/>
                </a:solidFill>
              </a:rPr>
            </a:br>
            <a:br>
              <a:rPr lang="en-US" sz="5400" dirty="0">
                <a:latin typeface="Arial Black" panose="020B0A04020102020204" pitchFamily="34" charset="0"/>
              </a:rPr>
            </a:br>
            <a:br>
              <a:rPr lang="en-US" sz="3600" dirty="0">
                <a:solidFill>
                  <a:srgbClr val="002060"/>
                </a:solidFill>
                <a:latin typeface="Arial Black" panose="020B0A04020102020204" pitchFamily="34" charset="0"/>
              </a:rPr>
            </a:br>
            <a:endParaRPr lang="en-US" sz="3600" dirty="0">
              <a:solidFill>
                <a:srgbClr val="002060"/>
              </a:solidFill>
              <a:latin typeface="Arial Black" panose="020B0A04020102020204" pitchFamily="34" charset="0"/>
            </a:endParaRPr>
          </a:p>
        </p:txBody>
      </p:sp>
      <p:sp>
        <p:nvSpPr>
          <p:cNvPr id="3" name="Content Placeholder 2"/>
          <p:cNvSpPr>
            <a:spLocks noGrp="1"/>
          </p:cNvSpPr>
          <p:nvPr>
            <p:ph idx="1"/>
          </p:nvPr>
        </p:nvSpPr>
        <p:spPr>
          <a:xfrm>
            <a:off x="-10629" y="3204141"/>
            <a:ext cx="12192000" cy="3688358"/>
          </a:xfrm>
          <a:solidFill>
            <a:schemeClr val="accent1">
              <a:lumMod val="60000"/>
              <a:lumOff val="40000"/>
            </a:schemeClr>
          </a:solidFill>
        </p:spPr>
        <p:txBody>
          <a:bodyPr anchor="ctr">
            <a:noAutofit/>
          </a:bodyPr>
          <a:lstStyle/>
          <a:p>
            <a:pPr marL="0" indent="0">
              <a:buNone/>
            </a:pPr>
            <a:endParaRPr lang="en-US" sz="4000" b="1" dirty="0">
              <a:solidFill>
                <a:srgbClr val="002060"/>
              </a:solidFill>
              <a:latin typeface="Arial Black" panose="020B0A04020102020204" pitchFamily="34" charset="0"/>
            </a:endParaRPr>
          </a:p>
          <a:p>
            <a:pPr marL="0" indent="0">
              <a:buNone/>
            </a:pPr>
            <a:endParaRPr lang="en-US" sz="4000" b="1" dirty="0">
              <a:solidFill>
                <a:srgbClr val="002060"/>
              </a:solidFill>
              <a:latin typeface="Arial Black" panose="020B0A04020102020204" pitchFamily="34" charset="0"/>
              <a:cs typeface="Arial" panose="020B0604020202020204" pitchFamily="34" charset="0"/>
            </a:endParaRPr>
          </a:p>
          <a:p>
            <a:pPr marL="0" indent="0">
              <a:buNone/>
            </a:pPr>
            <a:r>
              <a:rPr lang="en-US" sz="4000" b="1" dirty="0">
                <a:solidFill>
                  <a:srgbClr val="002060"/>
                </a:solidFill>
                <a:latin typeface="Arial Black" panose="020B0A04020102020204" pitchFamily="34" charset="0"/>
                <a:cs typeface="Arial" panose="020B0604020202020204" pitchFamily="34" charset="0"/>
              </a:rPr>
              <a:t>	</a:t>
            </a:r>
          </a:p>
          <a:p>
            <a:pPr marL="0" indent="0">
              <a:buNone/>
            </a:pPr>
            <a:r>
              <a:rPr lang="en-US" sz="4000" b="1" dirty="0">
                <a:solidFill>
                  <a:srgbClr val="002060"/>
                </a:solidFill>
                <a:latin typeface="Arial Black" panose="020B0A04020102020204" pitchFamily="34" charset="0"/>
                <a:cs typeface="Arial" panose="020B0604020202020204" pitchFamily="34" charset="0"/>
              </a:rPr>
              <a:t>	</a:t>
            </a:r>
          </a:p>
          <a:p>
            <a:pPr marL="0" indent="0">
              <a:buNone/>
            </a:pPr>
            <a:endParaRPr lang="en-US" sz="4000" b="1" dirty="0">
              <a:solidFill>
                <a:srgbClr val="002060"/>
              </a:solidFill>
              <a:latin typeface="Arial Black" panose="020B0A04020102020204" pitchFamily="34" charset="0"/>
              <a:cs typeface="Arial" panose="020B0604020202020204" pitchFamily="34" charset="0"/>
            </a:endParaRPr>
          </a:p>
          <a:p>
            <a:pPr marL="0" indent="0">
              <a:buNone/>
            </a:pPr>
            <a:r>
              <a:rPr lang="en-US" sz="4000" b="1" dirty="0">
                <a:solidFill>
                  <a:srgbClr val="002060"/>
                </a:solidFill>
                <a:latin typeface="Arial Black" panose="020B0A04020102020204" pitchFamily="34" charset="0"/>
                <a:cs typeface="Arial" panose="020B0604020202020204" pitchFamily="34" charset="0"/>
              </a:rPr>
              <a:t>	</a:t>
            </a:r>
            <a:r>
              <a:rPr lang="en-US" sz="3200" b="1" dirty="0">
                <a:solidFill>
                  <a:srgbClr val="002060"/>
                </a:solidFill>
                <a:latin typeface="Arial" panose="020B0604020202020204" pitchFamily="34" charset="0"/>
                <a:cs typeface="Arial" panose="020B0604020202020204" pitchFamily="34" charset="0"/>
              </a:rPr>
              <a:t>Kim </a:t>
            </a:r>
            <a:r>
              <a:rPr lang="pl-PL" sz="3200" b="1" dirty="0">
                <a:solidFill>
                  <a:srgbClr val="002060"/>
                </a:solidFill>
                <a:latin typeface="Arial" panose="020B0604020202020204" pitchFamily="34" charset="0"/>
                <a:cs typeface="Arial" panose="020B0604020202020204" pitchFamily="34" charset="0"/>
              </a:rPr>
              <a:t>Hriceniak</a:t>
            </a:r>
            <a:r>
              <a:rPr lang="en-US" sz="3200" b="1" dirty="0">
                <a:solidFill>
                  <a:srgbClr val="002060"/>
                </a:solidFill>
                <a:latin typeface="Arial" panose="020B0604020202020204" pitchFamily="34" charset="0"/>
                <a:cs typeface="Arial" panose="020B0604020202020204" pitchFamily="34" charset="0"/>
              </a:rPr>
              <a:t>, DPH</a:t>
            </a:r>
          </a:p>
          <a:p>
            <a:pPr marL="0" indent="0">
              <a:buNone/>
            </a:pPr>
            <a:r>
              <a:rPr lang="en-US" sz="3200" b="1" dirty="0">
                <a:solidFill>
                  <a:srgbClr val="002060"/>
                </a:solidFill>
                <a:latin typeface="Arial" panose="020B0604020202020204" pitchFamily="34" charset="0"/>
                <a:cs typeface="Arial" panose="020B0604020202020204" pitchFamily="34" charset="0"/>
              </a:rPr>
              <a:t>	Dorian Long, DSS-Protective Services</a:t>
            </a:r>
          </a:p>
          <a:p>
            <a:pPr marL="0" indent="0">
              <a:buNone/>
            </a:pPr>
            <a:r>
              <a:rPr lang="en-US" sz="3200" b="1" dirty="0">
                <a:solidFill>
                  <a:srgbClr val="002060"/>
                </a:solidFill>
                <a:latin typeface="Arial" panose="020B0604020202020204" pitchFamily="34" charset="0"/>
                <a:cs typeface="Arial" panose="020B0604020202020204" pitchFamily="34" charset="0"/>
              </a:rPr>
              <a:t>	Jeanette Sullivan-Martinez, E-Board/RC Pres. </a:t>
            </a:r>
            <a:r>
              <a:rPr lang="en-US" sz="2400" b="1" dirty="0">
                <a:solidFill>
                  <a:srgbClr val="002060"/>
                </a:solidFill>
                <a:latin typeface="Arial" panose="020B0604020202020204" pitchFamily="34" charset="0"/>
                <a:cs typeface="Arial" panose="020B0604020202020204" pitchFamily="34" charset="0"/>
              </a:rPr>
              <a:t>– Pendleton HC</a:t>
            </a:r>
          </a:p>
          <a:p>
            <a:pPr marL="0" indent="0">
              <a:buNone/>
            </a:pPr>
            <a:r>
              <a:rPr lang="en-US" sz="3200" b="1" dirty="0">
                <a:solidFill>
                  <a:srgbClr val="002060"/>
                </a:solidFill>
                <a:latin typeface="Arial" panose="020B0604020202020204" pitchFamily="34" charset="0"/>
                <a:cs typeface="Arial" panose="020B0604020202020204" pitchFamily="34" charset="0"/>
              </a:rPr>
              <a:t>	Anna Doroghazi - </a:t>
            </a:r>
            <a:r>
              <a:rPr lang="en-US" sz="2400" dirty="0">
                <a:solidFill>
                  <a:srgbClr val="002060"/>
                </a:solidFill>
                <a:latin typeface="Arial" panose="020B0604020202020204" pitchFamily="34" charset="0"/>
                <a:cs typeface="Arial" panose="020B0604020202020204" pitchFamily="34" charset="0"/>
              </a:rPr>
              <a:t>Associate State Director for Advocacy and Outreach AARP</a:t>
            </a:r>
          </a:p>
          <a:p>
            <a:pPr marL="0" indent="0">
              <a:buNone/>
            </a:pPr>
            <a:r>
              <a:rPr lang="en-US" sz="3200" b="1" dirty="0">
                <a:solidFill>
                  <a:srgbClr val="002060"/>
                </a:solidFill>
                <a:latin typeface="Arial" panose="020B0604020202020204" pitchFamily="34" charset="0"/>
                <a:cs typeface="Arial" panose="020B0604020202020204" pitchFamily="34" charset="0"/>
              </a:rPr>
              <a:t>	Laura Snow-Robinson – CEJC -</a:t>
            </a:r>
            <a:r>
              <a:rPr lang="en-US" sz="2400" dirty="0">
                <a:solidFill>
                  <a:srgbClr val="002060"/>
                </a:solidFill>
                <a:latin typeface="Arial" panose="020B0604020202020204" pitchFamily="34" charset="0"/>
                <a:cs typeface="Arial" panose="020B0604020202020204" pitchFamily="34" charset="0"/>
              </a:rPr>
              <a:t>Program Director, Home Together AFLH</a:t>
            </a:r>
            <a:br>
              <a:rPr lang="en-US" dirty="0">
                <a:latin typeface="Arial" panose="020B0604020202020204" pitchFamily="34" charset="0"/>
                <a:cs typeface="Arial" panose="020B0604020202020204" pitchFamily="34" charset="0"/>
              </a:rPr>
            </a:br>
            <a:endParaRPr lang="en-US" sz="3200" b="1" dirty="0">
              <a:solidFill>
                <a:srgbClr val="002060"/>
              </a:solidFill>
              <a:latin typeface="Arial" panose="020B0604020202020204" pitchFamily="34" charset="0"/>
              <a:cs typeface="Arial" panose="020B0604020202020204" pitchFamily="34" charset="0"/>
            </a:endParaRPr>
          </a:p>
          <a:p>
            <a:pPr marL="0" indent="0">
              <a:buNone/>
            </a:pPr>
            <a:r>
              <a:rPr lang="en-US" sz="3200" b="1" dirty="0">
                <a:solidFill>
                  <a:srgbClr val="002060"/>
                </a:solidFill>
                <a:latin typeface="Arial" panose="020B0604020202020204" pitchFamily="34" charset="0"/>
                <a:cs typeface="Arial" panose="020B0604020202020204" pitchFamily="34" charset="0"/>
              </a:rPr>
              <a:t>	</a:t>
            </a:r>
            <a:endParaRPr lang="en-US" sz="4000" b="1" dirty="0">
              <a:latin typeface="Arial Black" panose="020B0A04020102020204" pitchFamily="34" charset="0"/>
            </a:endParaRPr>
          </a:p>
          <a:p>
            <a:endParaRPr lang="en-US" sz="4800" dirty="0"/>
          </a:p>
          <a:p>
            <a:pPr marL="0" indent="0">
              <a:buNone/>
            </a:pPr>
            <a:br>
              <a:rPr lang="en-US" sz="4000" dirty="0">
                <a:latin typeface="Arial Black" panose="020B0A04020102020204" pitchFamily="34" charset="0"/>
              </a:rPr>
            </a:br>
            <a:r>
              <a:rPr lang="en-US" sz="900" b="1" dirty="0">
                <a:latin typeface="Arial Black" panose="020B0A04020102020204" pitchFamily="34" charset="0"/>
              </a:rPr>
              <a:t>	</a:t>
            </a:r>
          </a:p>
          <a:p>
            <a:pPr marL="0" indent="0">
              <a:buNone/>
            </a:pPr>
            <a:br>
              <a:rPr lang="en-US" sz="900" dirty="0"/>
            </a:br>
            <a:endParaRPr lang="en-US" sz="3500" dirty="0"/>
          </a:p>
        </p:txBody>
      </p:sp>
      <p:pic>
        <p:nvPicPr>
          <p:cNvPr id="2050" name="Picture 2" descr="Image result for Microphon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5265" y="-15558"/>
            <a:ext cx="3026735" cy="3219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75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3143"/>
            <a:ext cx="12191999" cy="1246909"/>
          </a:xfrm>
        </p:spPr>
        <p:txBody>
          <a:bodyPr>
            <a:noAutofit/>
          </a:bodyPr>
          <a:lstStyle/>
          <a:p>
            <a:pPr marL="800100" lvl="2" algn="ctr"/>
            <a:r>
              <a:rPr lang="en-US" sz="7200" b="1" dirty="0">
                <a:solidFill>
                  <a:srgbClr val="002060"/>
                </a:solidFill>
                <a:latin typeface="Arial" panose="020B0604020202020204" pitchFamily="34" charset="0"/>
                <a:cs typeface="Arial" panose="020B0604020202020204" pitchFamily="34" charset="0"/>
              </a:rPr>
              <a:t>Closing</a:t>
            </a:r>
            <a:br>
              <a:rPr lang="en-US" sz="7200" dirty="0"/>
            </a:br>
            <a:br>
              <a:rPr lang="en-US" sz="5400" dirty="0"/>
            </a:br>
            <a:br>
              <a:rPr lang="en-US" sz="5400" dirty="0">
                <a:latin typeface="Arial Black" panose="020B0A04020102020204" pitchFamily="34" charset="0"/>
              </a:rPr>
            </a:br>
            <a:br>
              <a:rPr lang="en-US" sz="3600" dirty="0">
                <a:solidFill>
                  <a:srgbClr val="002060"/>
                </a:solidFill>
                <a:latin typeface="Arial Black" panose="020B0A04020102020204" pitchFamily="34" charset="0"/>
              </a:rPr>
            </a:br>
            <a:endParaRPr lang="en-US" sz="3600" dirty="0">
              <a:solidFill>
                <a:srgbClr val="002060"/>
              </a:solidFill>
              <a:latin typeface="Arial Black" panose="020B0A04020102020204" pitchFamily="34" charset="0"/>
            </a:endParaRPr>
          </a:p>
        </p:txBody>
      </p:sp>
      <p:sp>
        <p:nvSpPr>
          <p:cNvPr id="3" name="Content Placeholder 2"/>
          <p:cNvSpPr>
            <a:spLocks noGrp="1"/>
          </p:cNvSpPr>
          <p:nvPr>
            <p:ph idx="1"/>
          </p:nvPr>
        </p:nvSpPr>
        <p:spPr>
          <a:xfrm>
            <a:off x="0" y="3055938"/>
            <a:ext cx="12192000" cy="3897311"/>
          </a:xfrm>
          <a:solidFill>
            <a:schemeClr val="accent1">
              <a:lumMod val="60000"/>
              <a:lumOff val="40000"/>
            </a:schemeClr>
          </a:solidFill>
        </p:spPr>
        <p:txBody>
          <a:bodyPr anchor="ctr">
            <a:noAutofit/>
          </a:bodyPr>
          <a:lstStyle/>
          <a:p>
            <a:pPr marL="1714500" lvl="4" indent="0" algn="ctr">
              <a:buNone/>
            </a:pPr>
            <a:endParaRPr lang="en-US" sz="4800" b="1" dirty="0">
              <a:solidFill>
                <a:srgbClr val="002060"/>
              </a:solidFill>
              <a:latin typeface="Arial Black" panose="020B0A04020102020204" pitchFamily="34" charset="0"/>
            </a:endParaRPr>
          </a:p>
          <a:p>
            <a:pPr marL="0" indent="0" algn="ctr">
              <a:buNone/>
            </a:pPr>
            <a:endParaRPr lang="en-US" sz="4000" b="1" dirty="0"/>
          </a:p>
          <a:p>
            <a:pPr marL="0" indent="0">
              <a:buNone/>
            </a:pPr>
            <a:endParaRPr lang="en-US" sz="6600" dirty="0">
              <a:solidFill>
                <a:srgbClr val="002060"/>
              </a:solidFill>
              <a:latin typeface="Arial" panose="020B0604020202020204" pitchFamily="34" charset="0"/>
              <a:cs typeface="Arial" panose="020B0604020202020204" pitchFamily="34" charset="0"/>
            </a:endParaRPr>
          </a:p>
          <a:p>
            <a:pPr marL="0" indent="0" algn="ctr">
              <a:buNone/>
            </a:pPr>
            <a:r>
              <a:rPr lang="en-US" sz="6600" dirty="0">
                <a:solidFill>
                  <a:srgbClr val="002060"/>
                </a:solidFill>
                <a:latin typeface="Arial" panose="020B0604020202020204" pitchFamily="34" charset="0"/>
                <a:cs typeface="Arial" panose="020B0604020202020204" pitchFamily="34" charset="0"/>
              </a:rPr>
              <a:t>Mairead Painter</a:t>
            </a:r>
          </a:p>
          <a:p>
            <a:pPr marL="0" indent="0" algn="ctr">
              <a:buNone/>
            </a:pPr>
            <a:r>
              <a:rPr lang="en-US" sz="6600" dirty="0">
                <a:solidFill>
                  <a:srgbClr val="002060"/>
                </a:solidFill>
                <a:latin typeface="Arial" panose="020B0604020202020204" pitchFamily="34" charset="0"/>
                <a:cs typeface="Arial" panose="020B0604020202020204" pitchFamily="34" charset="0"/>
              </a:rPr>
              <a:t>        State Long-Term Care 					 Ombudsman</a:t>
            </a:r>
          </a:p>
          <a:p>
            <a:endParaRPr lang="en-US" sz="4800" dirty="0"/>
          </a:p>
          <a:p>
            <a:pPr marL="0" indent="0">
              <a:buNone/>
            </a:pPr>
            <a:br>
              <a:rPr lang="en-US" sz="4000" dirty="0">
                <a:latin typeface="Arial Black" panose="020B0A04020102020204" pitchFamily="34" charset="0"/>
              </a:rPr>
            </a:br>
            <a:r>
              <a:rPr lang="en-US" sz="900" b="1" dirty="0">
                <a:latin typeface="Arial Black" panose="020B0A04020102020204" pitchFamily="34" charset="0"/>
              </a:rPr>
              <a:t>	</a:t>
            </a:r>
          </a:p>
          <a:p>
            <a:pPr marL="0" indent="0">
              <a:buNone/>
            </a:pPr>
            <a:br>
              <a:rPr lang="en-US" sz="900" dirty="0"/>
            </a:br>
            <a:endParaRPr lang="en-US" sz="35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1512" y="5795157"/>
            <a:ext cx="2620488" cy="115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765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Shape 38">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C0AB5D9-3797-4A9C-A2EF-830E07C3B8CE}"/>
              </a:ext>
            </a:extLst>
          </p:cNvPr>
          <p:cNvSpPr>
            <a:spLocks noGrp="1"/>
          </p:cNvSpPr>
          <p:nvPr>
            <p:ph type="title"/>
          </p:nvPr>
        </p:nvSpPr>
        <p:spPr>
          <a:xfrm>
            <a:off x="7125195" y="609600"/>
            <a:ext cx="4569517" cy="2227730"/>
          </a:xfrm>
        </p:spPr>
        <p:txBody>
          <a:bodyPr anchor="ctr">
            <a:normAutofit/>
          </a:bodyPr>
          <a:lstStyle/>
          <a:p>
            <a:pPr algn="ctr"/>
            <a:r>
              <a:rPr lang="en-US" b="1" dirty="0">
                <a:solidFill>
                  <a:srgbClr val="002060"/>
                </a:solidFill>
                <a:latin typeface="Arial" panose="020B0604020202020204" pitchFamily="34" charset="0"/>
                <a:cs typeface="Arial" panose="020B0604020202020204" pitchFamily="34" charset="0"/>
              </a:rPr>
              <a:t>Opening</a:t>
            </a:r>
            <a:r>
              <a:rPr lang="en-US" dirty="0">
                <a:latin typeface="Arial" panose="020B0604020202020204" pitchFamily="34" charset="0"/>
                <a:cs typeface="Arial" panose="020B0604020202020204" pitchFamily="34" charset="0"/>
              </a:rPr>
              <a:t> </a:t>
            </a:r>
            <a:r>
              <a:rPr lang="en-US" b="1" dirty="0">
                <a:solidFill>
                  <a:srgbClr val="002060"/>
                </a:solidFill>
                <a:latin typeface="Arial" panose="020B0604020202020204" pitchFamily="34" charset="0"/>
                <a:cs typeface="Arial" panose="020B0604020202020204" pitchFamily="34" charset="0"/>
              </a:rPr>
              <a:t>Remarks</a:t>
            </a:r>
            <a:endParaRPr lang="en-US" dirty="0">
              <a:solidFill>
                <a:srgbClr val="FFFFFF"/>
              </a:solidFill>
              <a:latin typeface="Arial" panose="020B0604020202020204" pitchFamily="34" charset="0"/>
              <a:cs typeface="Arial" panose="020B0604020202020204" pitchFamily="34" charset="0"/>
            </a:endParaRPr>
          </a:p>
        </p:txBody>
      </p:sp>
      <p:pic>
        <p:nvPicPr>
          <p:cNvPr id="16" name="Picture 15" descr="C:\Users\Pinadc\AppData\Local\Microsoft\Windows\Temporary Internet Files\Content.Outlook\DJLW8ZH9\Amy Porter Bio Picture.jpg">
            <a:extLst>
              <a:ext uri="{FF2B5EF4-FFF2-40B4-BE49-F238E27FC236}">
                <a16:creationId xmlns:a16="http://schemas.microsoft.com/office/drawing/2014/main" id="{385F83EC-74C9-4C3C-A78F-08B7AD17F2DF}"/>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1060577" y="1168399"/>
            <a:ext cx="3250121" cy="4610101"/>
          </a:xfrm>
          <a:prstGeom prst="rect">
            <a:avLst/>
          </a:prstGeom>
          <a:noFill/>
        </p:spPr>
      </p:pic>
      <p:sp>
        <p:nvSpPr>
          <p:cNvPr id="6" name="Content Placeholder 5">
            <a:extLst>
              <a:ext uri="{FF2B5EF4-FFF2-40B4-BE49-F238E27FC236}">
                <a16:creationId xmlns:a16="http://schemas.microsoft.com/office/drawing/2014/main" id="{AA49A84F-E91D-49D3-A22A-9AE80F69757A}"/>
              </a:ext>
            </a:extLst>
          </p:cNvPr>
          <p:cNvSpPr>
            <a:spLocks noGrp="1"/>
          </p:cNvSpPr>
          <p:nvPr>
            <p:ph idx="1"/>
          </p:nvPr>
        </p:nvSpPr>
        <p:spPr>
          <a:xfrm>
            <a:off x="7042068" y="2837329"/>
            <a:ext cx="4930417" cy="3317938"/>
          </a:xfrm>
        </p:spPr>
        <p:txBody>
          <a:bodyPr anchor="t">
            <a:normAutofit/>
          </a:bodyPr>
          <a:lstStyle/>
          <a:p>
            <a:pPr marL="0" indent="0" algn="ctr">
              <a:buNone/>
            </a:pPr>
            <a:r>
              <a:rPr lang="en-US" sz="3200" dirty="0">
                <a:solidFill>
                  <a:srgbClr val="002060"/>
                </a:solidFill>
                <a:latin typeface="Arial" panose="020B0604020202020204" pitchFamily="34" charset="0"/>
                <a:cs typeface="Arial" panose="020B0604020202020204" pitchFamily="34" charset="0"/>
              </a:rPr>
              <a:t>Commissioner Amy Porter</a:t>
            </a:r>
          </a:p>
          <a:p>
            <a:pPr marL="0" indent="0" algn="ctr">
              <a:buNone/>
            </a:pPr>
            <a:r>
              <a:rPr lang="en-US" sz="3200" dirty="0">
                <a:solidFill>
                  <a:srgbClr val="002060"/>
                </a:solidFill>
                <a:latin typeface="Arial" panose="020B0604020202020204" pitchFamily="34" charset="0"/>
                <a:cs typeface="Arial" panose="020B0604020202020204" pitchFamily="34" charset="0"/>
              </a:rPr>
              <a:t>Department of Aging </a:t>
            </a:r>
          </a:p>
          <a:p>
            <a:pPr marL="0" indent="0" algn="ctr">
              <a:buNone/>
            </a:pPr>
            <a:r>
              <a:rPr lang="en-US" sz="3200" dirty="0">
                <a:solidFill>
                  <a:srgbClr val="002060"/>
                </a:solidFill>
                <a:latin typeface="Arial" panose="020B0604020202020204" pitchFamily="34" charset="0"/>
                <a:cs typeface="Arial" panose="020B0604020202020204" pitchFamily="34" charset="0"/>
              </a:rPr>
              <a:t>and </a:t>
            </a:r>
          </a:p>
          <a:p>
            <a:pPr marL="0" indent="0" algn="ctr">
              <a:buNone/>
            </a:pPr>
            <a:r>
              <a:rPr lang="en-US" sz="3200" dirty="0">
                <a:solidFill>
                  <a:srgbClr val="002060"/>
                </a:solidFill>
                <a:latin typeface="Arial" panose="020B0604020202020204" pitchFamily="34" charset="0"/>
                <a:cs typeface="Arial" panose="020B0604020202020204" pitchFamily="34" charset="0"/>
              </a:rPr>
              <a:t>Disability Services</a:t>
            </a:r>
          </a:p>
        </p:txBody>
      </p:sp>
    </p:spTree>
    <p:extLst>
      <p:ext uri="{BB962C8B-B14F-4D97-AF65-F5344CB8AC3E}">
        <p14:creationId xmlns:p14="http://schemas.microsoft.com/office/powerpoint/2010/main" val="144729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 name="Rectangle 12">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Freeform: Shape 28">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C0AB5D9-3797-4A9C-A2EF-830E07C3B8CE}"/>
              </a:ext>
            </a:extLst>
          </p:cNvPr>
          <p:cNvSpPr>
            <a:spLocks noGrp="1"/>
          </p:cNvSpPr>
          <p:nvPr>
            <p:ph type="title"/>
          </p:nvPr>
        </p:nvSpPr>
        <p:spPr>
          <a:xfrm>
            <a:off x="7181723" y="609600"/>
            <a:ext cx="4512989" cy="2227730"/>
          </a:xfrm>
        </p:spPr>
        <p:txBody>
          <a:bodyPr anchor="ctr">
            <a:normAutofit/>
          </a:bodyPr>
          <a:lstStyle/>
          <a:p>
            <a:pPr algn="ctr"/>
            <a:r>
              <a:rPr lang="en-US" b="1" dirty="0">
                <a:solidFill>
                  <a:srgbClr val="002060"/>
                </a:solidFill>
                <a:latin typeface="Arial" panose="020B0604020202020204" pitchFamily="34" charset="0"/>
                <a:cs typeface="Arial" panose="020B0604020202020204" pitchFamily="34" charset="0"/>
              </a:rPr>
              <a:t>Keynote Speaker</a:t>
            </a:r>
            <a:r>
              <a:rPr lang="en-US" dirty="0">
                <a:solidFill>
                  <a:srgbClr val="002060"/>
                </a:solidFill>
                <a:latin typeface="Arial" panose="020B0604020202020204" pitchFamily="34" charset="0"/>
                <a:cs typeface="Arial" panose="020B0604020202020204" pitchFamily="34" charset="0"/>
              </a:rPr>
              <a:t> </a:t>
            </a:r>
          </a:p>
        </p:txBody>
      </p:sp>
      <p:pic>
        <p:nvPicPr>
          <p:cNvPr id="4" name="Picture 3" descr="C:\Users\PainterMa\AppData\Local\Microsoft\Windows\Temporary Internet Files\Content.Outlook\UUGY4WU1\Bob Blancato HS.jpeg">
            <a:extLst>
              <a:ext uri="{FF2B5EF4-FFF2-40B4-BE49-F238E27FC236}">
                <a16:creationId xmlns:a16="http://schemas.microsoft.com/office/drawing/2014/main" id="{14338307-DEE8-4443-865A-AAD895E5AD0C}"/>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757251" y="1438213"/>
            <a:ext cx="3856774" cy="4070472"/>
          </a:xfrm>
          <a:prstGeom prst="rect">
            <a:avLst/>
          </a:prstGeom>
          <a:noFill/>
        </p:spPr>
      </p:pic>
      <p:sp>
        <p:nvSpPr>
          <p:cNvPr id="6" name="Content Placeholder 5">
            <a:extLst>
              <a:ext uri="{FF2B5EF4-FFF2-40B4-BE49-F238E27FC236}">
                <a16:creationId xmlns:a16="http://schemas.microsoft.com/office/drawing/2014/main" id="{AA49A84F-E91D-49D3-A22A-9AE80F69757A}"/>
              </a:ext>
            </a:extLst>
          </p:cNvPr>
          <p:cNvSpPr>
            <a:spLocks noGrp="1"/>
          </p:cNvSpPr>
          <p:nvPr>
            <p:ph idx="1"/>
          </p:nvPr>
        </p:nvSpPr>
        <p:spPr>
          <a:xfrm>
            <a:off x="7181725" y="2232561"/>
            <a:ext cx="4512988" cy="3276124"/>
          </a:xfrm>
        </p:spPr>
        <p:txBody>
          <a:bodyPr anchor="t">
            <a:normAutofit/>
          </a:bodyPr>
          <a:lstStyle/>
          <a:p>
            <a:pPr marL="0" indent="0" algn="ctr">
              <a:buNone/>
            </a:pPr>
            <a:r>
              <a:rPr lang="en-US" sz="3600" b="1" dirty="0">
                <a:solidFill>
                  <a:srgbClr val="002060"/>
                </a:solidFill>
                <a:latin typeface="Arial" panose="020B0604020202020204" pitchFamily="34" charset="0"/>
                <a:cs typeface="Arial" panose="020B0604020202020204" pitchFamily="34" charset="0"/>
              </a:rPr>
              <a:t>Bob </a:t>
            </a:r>
            <a:r>
              <a:rPr lang="en-US" sz="3600" b="1" dirty="0" err="1">
                <a:solidFill>
                  <a:srgbClr val="002060"/>
                </a:solidFill>
                <a:latin typeface="Arial" panose="020B0604020202020204" pitchFamily="34" charset="0"/>
                <a:cs typeface="Arial" panose="020B0604020202020204" pitchFamily="34" charset="0"/>
              </a:rPr>
              <a:t>Blancato</a:t>
            </a:r>
            <a:r>
              <a:rPr lang="en-US" sz="3600" b="1" dirty="0">
                <a:solidFill>
                  <a:srgbClr val="002060"/>
                </a:solidFill>
                <a:latin typeface="Arial" panose="020B0604020202020204" pitchFamily="34" charset="0"/>
                <a:cs typeface="Arial" panose="020B0604020202020204" pitchFamily="34" charset="0"/>
              </a:rPr>
              <a:t> </a:t>
            </a:r>
          </a:p>
          <a:p>
            <a:pPr marL="0" indent="0" algn="ctr">
              <a:buNone/>
            </a:pPr>
            <a:r>
              <a:rPr lang="en-US" sz="3600" dirty="0">
                <a:solidFill>
                  <a:srgbClr val="002060"/>
                </a:solidFill>
                <a:latin typeface="Arial" panose="020B0604020202020204" pitchFamily="34" charset="0"/>
                <a:cs typeface="Arial" panose="020B0604020202020204" pitchFamily="34" charset="0"/>
              </a:rPr>
              <a:t>National Elder Justice Coalition </a:t>
            </a:r>
          </a:p>
          <a:p>
            <a:pPr marL="0" indent="0" algn="ctr">
              <a:buNone/>
            </a:pPr>
            <a:r>
              <a:rPr lang="en-US" sz="3600" dirty="0">
                <a:solidFill>
                  <a:srgbClr val="002060"/>
                </a:solidFill>
                <a:latin typeface="Arial" panose="020B0604020202020204" pitchFamily="34" charset="0"/>
                <a:cs typeface="Arial" panose="020B0604020202020204" pitchFamily="34" charset="0"/>
              </a:rPr>
              <a:t>Voices United for Justice </a:t>
            </a:r>
          </a:p>
        </p:txBody>
      </p:sp>
    </p:spTree>
    <p:extLst>
      <p:ext uri="{BB962C8B-B14F-4D97-AF65-F5344CB8AC3E}">
        <p14:creationId xmlns:p14="http://schemas.microsoft.com/office/powerpoint/2010/main" val="364402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CA88-6D27-46CF-B8AD-98D82896C9F9}"/>
              </a:ext>
            </a:extLst>
          </p:cNvPr>
          <p:cNvSpPr>
            <a:spLocks noGrp="1"/>
          </p:cNvSpPr>
          <p:nvPr>
            <p:ph type="ctrTitle"/>
          </p:nvPr>
        </p:nvSpPr>
        <p:spPr>
          <a:xfrm>
            <a:off x="6109498" y="908344"/>
            <a:ext cx="5244301" cy="1538130"/>
          </a:xfrm>
        </p:spPr>
        <p:txBody>
          <a:bodyPr vert="horz" lIns="91440" tIns="45720" rIns="91440" bIns="45720" rtlCol="0" anchor="ctr">
            <a:normAutofit/>
          </a:bodyPr>
          <a:lstStyle/>
          <a:p>
            <a:pPr algn="l"/>
            <a:r>
              <a:rPr lang="en-US" sz="3700" kern="1200">
                <a:solidFill>
                  <a:schemeClr val="tx1"/>
                </a:solidFill>
                <a:latin typeface="+mj-lt"/>
                <a:ea typeface="+mj-ea"/>
                <a:cs typeface="+mj-cs"/>
              </a:rPr>
              <a:t>Elder Justice Advocacy: Connecticut and the U.S.</a:t>
            </a:r>
          </a:p>
        </p:txBody>
      </p:sp>
      <p:sp>
        <p:nvSpPr>
          <p:cNvPr id="15" name="Freeform 6">
            <a:extLst>
              <a:ext uri="{FF2B5EF4-FFF2-40B4-BE49-F238E27FC236}">
                <a16:creationId xmlns:a16="http://schemas.microsoft.com/office/drawing/2014/main" id="{B6C29DB0-17E9-42FF-986E-0B7F493F4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6">
            <a:extLst>
              <a:ext uri="{FF2B5EF4-FFF2-40B4-BE49-F238E27FC236}">
                <a16:creationId xmlns:a16="http://schemas.microsoft.com/office/drawing/2014/main" id="{115AD956-A5B6-4760-B8B2-11E2DF6B0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pic>
        <p:nvPicPr>
          <p:cNvPr id="7" name="Graphic 6" descr="Decision">
            <a:extLst>
              <a:ext uri="{FF2B5EF4-FFF2-40B4-BE49-F238E27FC236}">
                <a16:creationId xmlns:a16="http://schemas.microsoft.com/office/drawing/2014/main" id="{C3BA3133-283B-4375-91EC-AFE299039F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80173" y="1790732"/>
            <a:ext cx="3267942" cy="3267942"/>
          </a:xfrm>
          <a:prstGeom prst="rect">
            <a:avLst/>
          </a:prstGeom>
        </p:spPr>
      </p:pic>
      <p:sp>
        <p:nvSpPr>
          <p:cNvPr id="3" name="Subtitle 2">
            <a:extLst>
              <a:ext uri="{FF2B5EF4-FFF2-40B4-BE49-F238E27FC236}">
                <a16:creationId xmlns:a16="http://schemas.microsoft.com/office/drawing/2014/main" id="{3B87A133-6A91-49B1-81CD-419EE5EA8EE4}"/>
              </a:ext>
            </a:extLst>
          </p:cNvPr>
          <p:cNvSpPr>
            <a:spLocks noGrp="1"/>
          </p:cNvSpPr>
          <p:nvPr>
            <p:ph type="subTitle" idx="1"/>
          </p:nvPr>
        </p:nvSpPr>
        <p:spPr>
          <a:xfrm>
            <a:off x="5911158" y="2706865"/>
            <a:ext cx="5383652" cy="3470097"/>
          </a:xfrm>
        </p:spPr>
        <p:txBody>
          <a:bodyPr vert="horz" lIns="91440" tIns="45720" rIns="91440" bIns="45720" rtlCol="0">
            <a:normAutofit/>
          </a:bodyPr>
          <a:lstStyle/>
          <a:p>
            <a:pPr indent="-228600" algn="l">
              <a:buFont typeface="Arial" panose="020B0604020202020204" pitchFamily="34" charset="0"/>
              <a:buChar char="•"/>
            </a:pPr>
            <a:endParaRPr lang="en-US" dirty="0"/>
          </a:p>
          <a:p>
            <a:pPr algn="l"/>
            <a:r>
              <a:rPr lang="en-US" dirty="0"/>
              <a:t>Bob </a:t>
            </a:r>
            <a:r>
              <a:rPr lang="en-US" dirty="0" err="1"/>
              <a:t>Blancato</a:t>
            </a:r>
            <a:endParaRPr lang="en-US" dirty="0"/>
          </a:p>
          <a:p>
            <a:pPr algn="l"/>
            <a:r>
              <a:rPr lang="en-US" dirty="0"/>
              <a:t>National Coordinator, Elder Justice Coalition</a:t>
            </a:r>
          </a:p>
          <a:p>
            <a:pPr algn="l"/>
            <a:r>
              <a:rPr lang="en-US" dirty="0"/>
              <a:t>bob@elderjusticecoalition.com </a:t>
            </a:r>
          </a:p>
        </p:txBody>
      </p:sp>
    </p:spTree>
    <p:extLst>
      <p:ext uri="{BB962C8B-B14F-4D97-AF65-F5344CB8AC3E}">
        <p14:creationId xmlns:p14="http://schemas.microsoft.com/office/powerpoint/2010/main" val="1708581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descr="A herd of cattle grazing on a lush green field&#10;&#10;Description automatically generated">
            <a:extLst>
              <a:ext uri="{FF2B5EF4-FFF2-40B4-BE49-F238E27FC236}">
                <a16:creationId xmlns:a16="http://schemas.microsoft.com/office/drawing/2014/main" id="{67A79E7B-C141-44C3-866D-52EEE5D2F3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43" b="2230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Shape 6">
            <a:extLst>
              <a:ext uri="{FF2B5EF4-FFF2-40B4-BE49-F238E27FC236}">
                <a16:creationId xmlns:a16="http://schemas.microsoft.com/office/drawing/2014/main" id="{8FF5081D-6F37-4BB4-B5EA-A116923589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43467 w 12192000"/>
              <a:gd name="connsiteY0" fmla="*/ 643467 h 6858000"/>
              <a:gd name="connsiteX1" fmla="*/ 643467 w 12192000"/>
              <a:gd name="connsiteY1" fmla="*/ 6214533 h 6858000"/>
              <a:gd name="connsiteX2" fmla="*/ 11548533 w 12192000"/>
              <a:gd name="connsiteY2" fmla="*/ 6214533 h 6858000"/>
              <a:gd name="connsiteX3" fmla="*/ 11548533 w 12192000"/>
              <a:gd name="connsiteY3" fmla="*/ 64346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43467" y="643467"/>
                </a:moveTo>
                <a:lnTo>
                  <a:pt x="643467" y="6214533"/>
                </a:lnTo>
                <a:lnTo>
                  <a:pt x="11548533" y="6214533"/>
                </a:lnTo>
                <a:lnTo>
                  <a:pt x="11548533" y="643467"/>
                </a:lnTo>
                <a:close/>
                <a:moveTo>
                  <a:pt x="0" y="0"/>
                </a:moveTo>
                <a:lnTo>
                  <a:pt x="12192000" y="0"/>
                </a:lnTo>
                <a:lnTo>
                  <a:pt x="12192000" y="6858000"/>
                </a:lnTo>
                <a:lnTo>
                  <a:pt x="0" y="6858000"/>
                </a:lnTo>
                <a:close/>
              </a:path>
            </a:pathLst>
          </a:custGeom>
          <a:solidFill>
            <a:srgbClr val="647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8">
            <a:extLst>
              <a:ext uri="{FF2B5EF4-FFF2-40B4-BE49-F238E27FC236}">
                <a16:creationId xmlns:a16="http://schemas.microsoft.com/office/drawing/2014/main" id="{B8DC041D-D1C3-4296-85D0-23923F3A4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627698"/>
            <a:ext cx="10915650" cy="5602605"/>
          </a:xfrm>
          <a:prstGeom prst="rect">
            <a:avLst/>
          </a:prstGeom>
          <a:noFill/>
          <a:ln w="44450" cap="sq" cmpd="dbl">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2531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74847-3E55-4D71-873B-24CE7C7D87DC}"/>
              </a:ext>
            </a:extLst>
          </p:cNvPr>
          <p:cNvSpPr>
            <a:spLocks noGrp="1"/>
          </p:cNvSpPr>
          <p:nvPr>
            <p:ph type="title"/>
          </p:nvPr>
        </p:nvSpPr>
        <p:spPr>
          <a:xfrm>
            <a:off x="655320" y="365125"/>
            <a:ext cx="5120114" cy="1692794"/>
          </a:xfrm>
        </p:spPr>
        <p:txBody>
          <a:bodyPr>
            <a:normAutofit/>
          </a:bodyPr>
          <a:lstStyle/>
          <a:p>
            <a:r>
              <a:rPr lang="en-US" dirty="0"/>
              <a:t>FY 2020 Funding: Getting There?</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E59B32-AB5F-4ACC-A46B-2CC5FE886935}"/>
              </a:ext>
            </a:extLst>
          </p:cNvPr>
          <p:cNvSpPr>
            <a:spLocks noGrp="1"/>
          </p:cNvSpPr>
          <p:nvPr>
            <p:ph idx="1"/>
          </p:nvPr>
        </p:nvSpPr>
        <p:spPr>
          <a:xfrm>
            <a:off x="655321" y="2575034"/>
            <a:ext cx="5120113" cy="3462228"/>
          </a:xfrm>
        </p:spPr>
        <p:txBody>
          <a:bodyPr>
            <a:normAutofit/>
          </a:bodyPr>
          <a:lstStyle/>
          <a:p>
            <a:r>
              <a:rPr lang="en-US" sz="1700"/>
              <a:t>We are essentially halfway home with decisions on funding for the fiscal year which began last week</a:t>
            </a:r>
          </a:p>
          <a:p>
            <a:r>
              <a:rPr lang="en-US" sz="1700"/>
              <a:t>But one important intervening step</a:t>
            </a:r>
          </a:p>
          <a:p>
            <a:r>
              <a:rPr lang="en-US" sz="1700"/>
              <a:t>Required passage of a Continuing Resolution to keep the government open and funded through Nov 21</a:t>
            </a:r>
          </a:p>
          <a:p>
            <a:r>
              <a:rPr lang="en-US" sz="1700"/>
              <a:t>That was done</a:t>
            </a:r>
          </a:p>
          <a:p>
            <a:r>
              <a:rPr lang="en-US" sz="1700"/>
              <a:t>Even before that was agreement on a bipartisan budget agreement which will prevent any return to sequestration and will allow increases for some programs</a:t>
            </a:r>
          </a:p>
          <a:p>
            <a:pPr marL="0" indent="0">
              <a:buNone/>
            </a:pPr>
            <a:endParaRPr lang="en-US" sz="1700"/>
          </a:p>
        </p:txBody>
      </p:sp>
      <p:pic>
        <p:nvPicPr>
          <p:cNvPr id="5" name="Picture 4" descr="A picture containing food&#10;&#10;Description automatically generated">
            <a:extLst>
              <a:ext uri="{FF2B5EF4-FFF2-40B4-BE49-F238E27FC236}">
                <a16:creationId xmlns:a16="http://schemas.microsoft.com/office/drawing/2014/main" id="{A72BA2C7-C9AC-471E-B2AC-175383BDA56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778" r="28927" b="2"/>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9943239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9A4E33EC-D715-440E-9062-8AFA4CC9E341}" vid="{0DFBCB81-4ACA-49F1-BA1C-2B43B27F1FC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TotalTime>
  <Words>2346</Words>
  <Application>Microsoft Office PowerPoint</Application>
  <PresentationFormat>Widescreen</PresentationFormat>
  <Paragraphs>267</Paragraphs>
  <Slides>46</Slides>
  <Notes>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46</vt:i4>
      </vt:variant>
    </vt:vector>
  </HeadingPairs>
  <TitlesOfParts>
    <vt:vector size="59" baseType="lpstr">
      <vt:lpstr>Arial</vt:lpstr>
      <vt:lpstr>Arial Black</vt:lpstr>
      <vt:lpstr>Calibri</vt:lpstr>
      <vt:lpstr>Calibri Light</vt:lpstr>
      <vt:lpstr>Century Gothic</vt:lpstr>
      <vt:lpstr>Roboto</vt:lpstr>
      <vt:lpstr>Times New Roman</vt:lpstr>
      <vt:lpstr>Trebuchet MS</vt:lpstr>
      <vt:lpstr>Wingdings</vt:lpstr>
      <vt:lpstr>Wingdings 3</vt:lpstr>
      <vt:lpstr>Facet</vt:lpstr>
      <vt:lpstr>Office Theme</vt:lpstr>
      <vt:lpstr>Books 16x9</vt:lpstr>
      <vt:lpstr>VOICES UNITED </vt:lpstr>
      <vt:lpstr>Pledge of Allegiance    </vt:lpstr>
      <vt:lpstr>Welcome</vt:lpstr>
      <vt:lpstr>PowerPoint Presentation</vt:lpstr>
      <vt:lpstr>Opening Remarks</vt:lpstr>
      <vt:lpstr>Keynote Speaker </vt:lpstr>
      <vt:lpstr>Elder Justice Advocacy: Connecticut and the U.S.</vt:lpstr>
      <vt:lpstr>PowerPoint Presentation</vt:lpstr>
      <vt:lpstr>FY 2020 Funding: Getting There?</vt:lpstr>
      <vt:lpstr>PowerPoint Presentation</vt:lpstr>
      <vt:lpstr>FY 2020 Funding (cont.)</vt:lpstr>
      <vt:lpstr>Elder Justice Act—Getting There?</vt:lpstr>
      <vt:lpstr>Elder Justice Coordinating Council</vt:lpstr>
      <vt:lpstr>EJA: Realizing Its Full Potential</vt:lpstr>
      <vt:lpstr>EJA: Realizing Its Full Potential (cont.)</vt:lpstr>
      <vt:lpstr>Implementation of Protections</vt:lpstr>
      <vt:lpstr>New Elder Justice Act</vt:lpstr>
      <vt:lpstr>New EJA: Nursing Home Reforms</vt:lpstr>
      <vt:lpstr>New EJA: Timetable?</vt:lpstr>
      <vt:lpstr>Other Relevant Advocacy Issues</vt:lpstr>
      <vt:lpstr>Other Relevant Advocacy Issues (cont.)</vt:lpstr>
      <vt:lpstr>New OIG Report</vt:lpstr>
      <vt:lpstr>New OIG Report (cont.)</vt:lpstr>
      <vt:lpstr>The Report’s Recommendations</vt:lpstr>
      <vt:lpstr>Would This Help?</vt:lpstr>
      <vt:lpstr>Other Relevant Advocacy Issues (cont.)</vt:lpstr>
      <vt:lpstr>Getting Along Locally</vt:lpstr>
      <vt:lpstr>Getting Along Locally (cont.)</vt:lpstr>
      <vt:lpstr>Getting Along Nationally</vt:lpstr>
      <vt:lpstr>Getting Along Nationally (cont.)</vt:lpstr>
      <vt:lpstr>Conclusions</vt:lpstr>
      <vt:lpstr>Resources</vt:lpstr>
      <vt:lpstr>   Awards</vt:lpstr>
      <vt:lpstr>PowerPoint Presentation</vt:lpstr>
      <vt:lpstr>PowerPoint Presentation</vt:lpstr>
      <vt:lpstr>Legislative Update  &amp;  Executive Board Advocacy</vt:lpstr>
      <vt:lpstr>E-Board 2019 Advocacy Ideas   </vt:lpstr>
      <vt:lpstr>PowerPoint Presentation</vt:lpstr>
      <vt:lpstr>Using Stories for Advocacy</vt:lpstr>
      <vt:lpstr>PowerPoint Presentation</vt:lpstr>
      <vt:lpstr>PowerPoint Presentation</vt:lpstr>
      <vt:lpstr>PowerPoint Presentation</vt:lpstr>
      <vt:lpstr>PowerPoint Presentation</vt:lpstr>
      <vt:lpstr>PowerPoint Presentation</vt:lpstr>
      <vt:lpstr>Open Microphone  &amp; Panel Discussion    </vt:lpstr>
      <vt:lpstr>Closing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VOICES UNITED</dc:title>
  <dc:creator>Painter, Mairead</dc:creator>
  <cp:lastModifiedBy>Painter, Mairead</cp:lastModifiedBy>
  <cp:revision>4</cp:revision>
  <dcterms:created xsi:type="dcterms:W3CDTF">2019-10-09T18:02:30Z</dcterms:created>
  <dcterms:modified xsi:type="dcterms:W3CDTF">2019-11-06T16:37:30Z</dcterms:modified>
</cp:coreProperties>
</file>