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4"/>
  </p:sldMasterIdLst>
  <p:notesMasterIdLst>
    <p:notesMasterId r:id="rId117"/>
  </p:notesMasterIdLst>
  <p:sldIdLst>
    <p:sldId id="265" r:id="rId5"/>
    <p:sldId id="443" r:id="rId6"/>
    <p:sldId id="619" r:id="rId7"/>
    <p:sldId id="341" r:id="rId8"/>
    <p:sldId id="475" r:id="rId9"/>
    <p:sldId id="476" r:id="rId10"/>
    <p:sldId id="481" r:id="rId11"/>
    <p:sldId id="480" r:id="rId12"/>
    <p:sldId id="624" r:id="rId13"/>
    <p:sldId id="479" r:id="rId14"/>
    <p:sldId id="477" r:id="rId15"/>
    <p:sldId id="478" r:id="rId16"/>
    <p:sldId id="486" r:id="rId17"/>
    <p:sldId id="474" r:id="rId18"/>
    <p:sldId id="488" r:id="rId19"/>
    <p:sldId id="489" r:id="rId20"/>
    <p:sldId id="490" r:id="rId21"/>
    <p:sldId id="492" r:id="rId22"/>
    <p:sldId id="495" r:id="rId23"/>
    <p:sldId id="496" r:id="rId24"/>
    <p:sldId id="497" r:id="rId25"/>
    <p:sldId id="498" r:id="rId26"/>
    <p:sldId id="499" r:id="rId27"/>
    <p:sldId id="500" r:id="rId28"/>
    <p:sldId id="501" r:id="rId29"/>
    <p:sldId id="502" r:id="rId30"/>
    <p:sldId id="506" r:id="rId31"/>
    <p:sldId id="508" r:id="rId32"/>
    <p:sldId id="509" r:id="rId33"/>
    <p:sldId id="511" r:id="rId34"/>
    <p:sldId id="589" r:id="rId35"/>
    <p:sldId id="512" r:id="rId36"/>
    <p:sldId id="513" r:id="rId37"/>
    <p:sldId id="515" r:id="rId38"/>
    <p:sldId id="516" r:id="rId39"/>
    <p:sldId id="517" r:id="rId40"/>
    <p:sldId id="518" r:id="rId41"/>
    <p:sldId id="494" r:id="rId42"/>
    <p:sldId id="520" r:id="rId43"/>
    <p:sldId id="521" r:id="rId44"/>
    <p:sldId id="555" r:id="rId45"/>
    <p:sldId id="556" r:id="rId46"/>
    <p:sldId id="559" r:id="rId47"/>
    <p:sldId id="557" r:id="rId48"/>
    <p:sldId id="564" r:id="rId49"/>
    <p:sldId id="568" r:id="rId50"/>
    <p:sldId id="526" r:id="rId51"/>
    <p:sldId id="528" r:id="rId52"/>
    <p:sldId id="529" r:id="rId53"/>
    <p:sldId id="531" r:id="rId54"/>
    <p:sldId id="532" r:id="rId55"/>
    <p:sldId id="533" r:id="rId56"/>
    <p:sldId id="534" r:id="rId57"/>
    <p:sldId id="535" r:id="rId58"/>
    <p:sldId id="536" r:id="rId59"/>
    <p:sldId id="608" r:id="rId60"/>
    <p:sldId id="607" r:id="rId61"/>
    <p:sldId id="606" r:id="rId62"/>
    <p:sldId id="605" r:id="rId63"/>
    <p:sldId id="604" r:id="rId64"/>
    <p:sldId id="603" r:id="rId65"/>
    <p:sldId id="602" r:id="rId66"/>
    <p:sldId id="601" r:id="rId67"/>
    <p:sldId id="600" r:id="rId68"/>
    <p:sldId id="599" r:id="rId69"/>
    <p:sldId id="598" r:id="rId70"/>
    <p:sldId id="597" r:id="rId71"/>
    <p:sldId id="596" r:id="rId72"/>
    <p:sldId id="595" r:id="rId73"/>
    <p:sldId id="594" r:id="rId74"/>
    <p:sldId id="593" r:id="rId75"/>
    <p:sldId id="592" r:id="rId76"/>
    <p:sldId id="591" r:id="rId77"/>
    <p:sldId id="590" r:id="rId78"/>
    <p:sldId id="491" r:id="rId79"/>
    <p:sldId id="538" r:id="rId80"/>
    <p:sldId id="539" r:id="rId81"/>
    <p:sldId id="540" r:id="rId82"/>
    <p:sldId id="541" r:id="rId83"/>
    <p:sldId id="542" r:id="rId84"/>
    <p:sldId id="543" r:id="rId85"/>
    <p:sldId id="618" r:id="rId86"/>
    <p:sldId id="617" r:id="rId87"/>
    <p:sldId id="616" r:id="rId88"/>
    <p:sldId id="615" r:id="rId89"/>
    <p:sldId id="614" r:id="rId90"/>
    <p:sldId id="613" r:id="rId91"/>
    <p:sldId id="612" r:id="rId92"/>
    <p:sldId id="611" r:id="rId93"/>
    <p:sldId id="610" r:id="rId94"/>
    <p:sldId id="609" r:id="rId95"/>
    <p:sldId id="537" r:id="rId96"/>
    <p:sldId id="548" r:id="rId97"/>
    <p:sldId id="549" r:id="rId98"/>
    <p:sldId id="550" r:id="rId99"/>
    <p:sldId id="551" r:id="rId100"/>
    <p:sldId id="552" r:id="rId101"/>
    <p:sldId id="553" r:id="rId102"/>
    <p:sldId id="554" r:id="rId103"/>
    <p:sldId id="560" r:id="rId104"/>
    <p:sldId id="561" r:id="rId105"/>
    <p:sldId id="547" r:id="rId106"/>
    <p:sldId id="563" r:id="rId107"/>
    <p:sldId id="566" r:id="rId108"/>
    <p:sldId id="567" r:id="rId109"/>
    <p:sldId id="569" r:id="rId110"/>
    <p:sldId id="572" r:id="rId111"/>
    <p:sldId id="620" r:id="rId112"/>
    <p:sldId id="621" r:id="rId113"/>
    <p:sldId id="622" r:id="rId114"/>
    <p:sldId id="623" r:id="rId115"/>
    <p:sldId id="473"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1711D-78EF-8399-C84A-70C64F346337}" name="Ranjan, Ashish" initials="RA" userId="S::Ashish.Ranjan@ct.gov::2006ed7e-c23d-4e85-9b9d-85863cf04b59" providerId="AD"/>
  <p188:author id="{25843C3E-C800-EE7B-D70E-1DA0EB0F78E9}" name="Sandarsh Sethi" initials="SS" userId="S::1365441@TCS.com::8f5cbbef-b820-40cd-a025-ebb1072a333f" providerId="AD"/>
  <p188:author id="{9E418A5D-BC2F-76E2-80C6-32FEB64EC10A}" name="Gervais, Kathleen" initials="GK" userId="S::Kathleen.Gervais@ct.gov::3928fba6-2052-4480-8136-c308d26421a2" providerId="AD"/>
  <p188:author id="{49EDC078-30A4-B7F6-7EA8-92A74C4D43B2}" name="Tarun  Pal" initials="TP" userId="S::863666@tcs.com::e5a28a98-7986-42d3-a2f6-9b2b0cdf6d1c" providerId="AD"/>
  <p188:author id="{E7174D7A-3F4E-A54D-6678-6A726CA5B356}" name="Posten, June" initials="PJ" userId="S::june.posten@ct.gov::84ab224e-e6e7-4426-a86f-9f198d41b2d5" providerId="AD"/>
  <p188:author id="{2AA2E1A3-0AFD-0E19-82C8-68AF70CD1BBB}" name="Pooja Bansal" initials="PB" userId="S::1808731@tcs.com::96343f53-ac97-4b34-a690-1db68bc21709" providerId="AD"/>
  <p188:author id="{A12433CF-E910-A43D-8AFE-2D61E4511006}" name="Sharma, Avani" initials="SA" userId="S::avani.sharma@ct.gov::8d0c6c7c-8325-4221-9c73-43162a2f93dc" providerId="AD"/>
  <p188:author id="{9D3027DF-12B9-5473-E205-C34133ED4011}" name="Taridona, Sheila" initials="TS" userId="S::sheila.taridona@ct.gov::6e96e0fa-42de-4458-8321-0e13865bbba6" providerId="AD"/>
  <p188:author id="{3E1486F4-A4C3-47B0-4213-295C7BBBA72A}" name="Durreafshan Shaikh" initials="DS" userId="S::1925881@tcs.com::1542a0a0-1b71-4757-a96d-141558e5bc8c" providerId="AD"/>
  <p188:author id="{D1F58EFE-5D4A-C6BC-B976-B925F1AED610}" name="YAMINI -" initials="Y-" userId="S::1308825@tcs.com::e8bbba4d-473a-49b3-ac26-1763b79feb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ndarsh Sethi" initials="SS" lastIdx="252" clrIdx="6">
    <p:extLst>
      <p:ext uri="{19B8F6BF-5375-455C-9EA6-DF929625EA0E}">
        <p15:presenceInfo xmlns:p15="http://schemas.microsoft.com/office/powerpoint/2012/main" userId="S::1365441@TCS.com::8f5cbbef-b820-40cd-a025-ebb1072a333f" providerId="AD"/>
      </p:ext>
    </p:extLst>
  </p:cmAuthor>
  <p:cmAuthor id="1" name="Taridona, Sheila" initials="TS" lastIdx="112" clrIdx="0">
    <p:extLst>
      <p:ext uri="{19B8F6BF-5375-455C-9EA6-DF929625EA0E}">
        <p15:presenceInfo xmlns:p15="http://schemas.microsoft.com/office/powerpoint/2012/main" userId="S::sheila.taridona@ct.gov::6e96e0fa-42de-4458-8321-0e13865bbba6" providerId="AD"/>
      </p:ext>
    </p:extLst>
  </p:cmAuthor>
  <p:cmAuthor id="2" name="Posten, June" initials="PJ" lastIdx="255" clrIdx="1">
    <p:extLst>
      <p:ext uri="{19B8F6BF-5375-455C-9EA6-DF929625EA0E}">
        <p15:presenceInfo xmlns:p15="http://schemas.microsoft.com/office/powerpoint/2012/main" userId="S::june.posten@ct.gov::84ab224e-e6e7-4426-a86f-9f198d41b2d5" providerId="AD"/>
      </p:ext>
    </p:extLst>
  </p:cmAuthor>
  <p:cmAuthor id="3" name="Durreafshan Shaikh" initials="DS" lastIdx="54" clrIdx="2">
    <p:extLst>
      <p:ext uri="{19B8F6BF-5375-455C-9EA6-DF929625EA0E}">
        <p15:presenceInfo xmlns:p15="http://schemas.microsoft.com/office/powerpoint/2012/main" userId="S::1925881@tcs.com::1542a0a0-1b71-4757-a96d-141558e5bc8c" providerId="AD"/>
      </p:ext>
    </p:extLst>
  </p:cmAuthor>
  <p:cmAuthor id="4" name="Lamonica Morgan" initials="LM" lastIdx="29" clrIdx="3">
    <p:extLst>
      <p:ext uri="{19B8F6BF-5375-455C-9EA6-DF929625EA0E}">
        <p15:presenceInfo xmlns:p15="http://schemas.microsoft.com/office/powerpoint/2012/main" userId="S::2144146@TCS.com::a8e43e39-2bd5-4fe9-95e3-bf432fe4dfd1" providerId="AD"/>
      </p:ext>
    </p:extLst>
  </p:cmAuthor>
  <p:cmAuthor id="5" name="ANNANYA SOOD" initials="AS" lastIdx="30" clrIdx="4">
    <p:extLst>
      <p:ext uri="{19B8F6BF-5375-455C-9EA6-DF929625EA0E}">
        <p15:presenceInfo xmlns:p15="http://schemas.microsoft.com/office/powerpoint/2012/main" userId="ANNANYA SOOD" providerId="None"/>
      </p:ext>
    </p:extLst>
  </p:cmAuthor>
  <p:cmAuthor id="6" name="Pooja Bansal" initials="PB" lastIdx="18" clrIdx="5">
    <p:extLst>
      <p:ext uri="{19B8F6BF-5375-455C-9EA6-DF929625EA0E}">
        <p15:presenceInfo xmlns:p15="http://schemas.microsoft.com/office/powerpoint/2012/main" userId="S::1808731@tcs.com::96343f53-ac97-4b34-a690-1db68bc21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3E3"/>
    <a:srgbClr val="A2A8BD"/>
    <a:srgbClr val="B8BDCF"/>
    <a:srgbClr val="A6B7ED"/>
    <a:srgbClr val="DB6B71"/>
    <a:srgbClr val="BF9000"/>
    <a:srgbClr val="FFFFFF"/>
    <a:srgbClr val="2F5597"/>
    <a:srgbClr val="00B0F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4"/>
    <p:restoredTop sz="9471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236FF-9673-448B-B251-860D97A53133}" type="datetimeFigureOut">
              <a:t>7/16/2022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67E2E-4D0C-425D-A9B8-7299D7D085A5}" type="slidenum">
              <a:t>‹#›</a:t>
            </a:fld>
            <a:endParaRPr lang="en-US"/>
          </a:p>
        </p:txBody>
      </p:sp>
    </p:spTree>
    <p:extLst>
      <p:ext uri="{BB962C8B-B14F-4D97-AF65-F5344CB8AC3E}">
        <p14:creationId xmlns:p14="http://schemas.microsoft.com/office/powerpoint/2010/main" val="338079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a:t>
            </a:fld>
            <a:endParaRPr lang="en-US"/>
          </a:p>
        </p:txBody>
      </p:sp>
    </p:spTree>
    <p:extLst>
      <p:ext uri="{BB962C8B-B14F-4D97-AF65-F5344CB8AC3E}">
        <p14:creationId xmlns:p14="http://schemas.microsoft.com/office/powerpoint/2010/main" val="212210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47</a:t>
            </a:fld>
            <a:endParaRPr lang="en-US"/>
          </a:p>
        </p:txBody>
      </p:sp>
    </p:spTree>
    <p:extLst>
      <p:ext uri="{BB962C8B-B14F-4D97-AF65-F5344CB8AC3E}">
        <p14:creationId xmlns:p14="http://schemas.microsoft.com/office/powerpoint/2010/main" val="85406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56</a:t>
            </a:fld>
            <a:endParaRPr lang="en-US"/>
          </a:p>
        </p:txBody>
      </p:sp>
    </p:spTree>
    <p:extLst>
      <p:ext uri="{BB962C8B-B14F-4D97-AF65-F5344CB8AC3E}">
        <p14:creationId xmlns:p14="http://schemas.microsoft.com/office/powerpoint/2010/main" val="255277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63</a:t>
            </a:fld>
            <a:endParaRPr lang="en-US"/>
          </a:p>
        </p:txBody>
      </p:sp>
    </p:spTree>
    <p:extLst>
      <p:ext uri="{BB962C8B-B14F-4D97-AF65-F5344CB8AC3E}">
        <p14:creationId xmlns:p14="http://schemas.microsoft.com/office/powerpoint/2010/main" val="376497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68</a:t>
            </a:fld>
            <a:endParaRPr lang="en-US"/>
          </a:p>
        </p:txBody>
      </p:sp>
    </p:spTree>
    <p:extLst>
      <p:ext uri="{BB962C8B-B14F-4D97-AF65-F5344CB8AC3E}">
        <p14:creationId xmlns:p14="http://schemas.microsoft.com/office/powerpoint/2010/main" val="44323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75</a:t>
            </a:fld>
            <a:endParaRPr lang="en-US"/>
          </a:p>
        </p:txBody>
      </p:sp>
    </p:spTree>
    <p:extLst>
      <p:ext uri="{BB962C8B-B14F-4D97-AF65-F5344CB8AC3E}">
        <p14:creationId xmlns:p14="http://schemas.microsoft.com/office/powerpoint/2010/main" val="319247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82</a:t>
            </a:fld>
            <a:endParaRPr lang="en-US"/>
          </a:p>
        </p:txBody>
      </p:sp>
    </p:spTree>
    <p:extLst>
      <p:ext uri="{BB962C8B-B14F-4D97-AF65-F5344CB8AC3E}">
        <p14:creationId xmlns:p14="http://schemas.microsoft.com/office/powerpoint/2010/main" val="44525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92</a:t>
            </a:fld>
            <a:endParaRPr lang="en-US"/>
          </a:p>
        </p:txBody>
      </p:sp>
    </p:spTree>
    <p:extLst>
      <p:ext uri="{BB962C8B-B14F-4D97-AF65-F5344CB8AC3E}">
        <p14:creationId xmlns:p14="http://schemas.microsoft.com/office/powerpoint/2010/main" val="235931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102</a:t>
            </a:fld>
            <a:endParaRPr lang="en-US"/>
          </a:p>
        </p:txBody>
      </p:sp>
    </p:spTree>
    <p:extLst>
      <p:ext uri="{BB962C8B-B14F-4D97-AF65-F5344CB8AC3E}">
        <p14:creationId xmlns:p14="http://schemas.microsoft.com/office/powerpoint/2010/main" val="43098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108</a:t>
            </a:fld>
            <a:endParaRPr lang="en-US"/>
          </a:p>
        </p:txBody>
      </p:sp>
    </p:spTree>
    <p:extLst>
      <p:ext uri="{BB962C8B-B14F-4D97-AF65-F5344CB8AC3E}">
        <p14:creationId xmlns:p14="http://schemas.microsoft.com/office/powerpoint/2010/main" val="236196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085850" lvl="2" indent="-3429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112</a:t>
            </a:fld>
            <a:endParaRPr lang="en-US"/>
          </a:p>
        </p:txBody>
      </p:sp>
    </p:spTree>
    <p:extLst>
      <p:ext uri="{BB962C8B-B14F-4D97-AF65-F5344CB8AC3E}">
        <p14:creationId xmlns:p14="http://schemas.microsoft.com/office/powerpoint/2010/main" val="22192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2</a:t>
            </a:fld>
            <a:endParaRPr lang="en-US"/>
          </a:p>
        </p:txBody>
      </p:sp>
    </p:spTree>
    <p:extLst>
      <p:ext uri="{BB962C8B-B14F-4D97-AF65-F5344CB8AC3E}">
        <p14:creationId xmlns:p14="http://schemas.microsoft.com/office/powerpoint/2010/main" val="140083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a:t>
            </a:fld>
            <a:endParaRPr lang="en-US"/>
          </a:p>
        </p:txBody>
      </p:sp>
    </p:spTree>
    <p:extLst>
      <p:ext uri="{BB962C8B-B14F-4D97-AF65-F5344CB8AC3E}">
        <p14:creationId xmlns:p14="http://schemas.microsoft.com/office/powerpoint/2010/main" val="251602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a:t>
            </a:fld>
            <a:endParaRPr lang="en-US"/>
          </a:p>
        </p:txBody>
      </p:sp>
    </p:spTree>
    <p:extLst>
      <p:ext uri="{BB962C8B-B14F-4D97-AF65-F5344CB8AC3E}">
        <p14:creationId xmlns:p14="http://schemas.microsoft.com/office/powerpoint/2010/main" val="315343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a:t>
            </a:fld>
            <a:endParaRPr lang="en-US"/>
          </a:p>
        </p:txBody>
      </p:sp>
    </p:spTree>
    <p:extLst>
      <p:ext uri="{BB962C8B-B14F-4D97-AF65-F5344CB8AC3E}">
        <p14:creationId xmlns:p14="http://schemas.microsoft.com/office/powerpoint/2010/main" val="167579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13</a:t>
            </a:fld>
            <a:endParaRPr lang="en-US"/>
          </a:p>
        </p:txBody>
      </p:sp>
    </p:spTree>
    <p:extLst>
      <p:ext uri="{BB962C8B-B14F-4D97-AF65-F5344CB8AC3E}">
        <p14:creationId xmlns:p14="http://schemas.microsoft.com/office/powerpoint/2010/main" val="372777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18</a:t>
            </a:fld>
            <a:endParaRPr lang="en-US"/>
          </a:p>
        </p:txBody>
      </p:sp>
    </p:spTree>
    <p:extLst>
      <p:ext uri="{BB962C8B-B14F-4D97-AF65-F5344CB8AC3E}">
        <p14:creationId xmlns:p14="http://schemas.microsoft.com/office/powerpoint/2010/main" val="336303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31</a:t>
            </a:fld>
            <a:endParaRPr lang="en-US"/>
          </a:p>
        </p:txBody>
      </p:sp>
    </p:spTree>
    <p:extLst>
      <p:ext uri="{BB962C8B-B14F-4D97-AF65-F5344CB8AC3E}">
        <p14:creationId xmlns:p14="http://schemas.microsoft.com/office/powerpoint/2010/main" val="202271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41</a:t>
            </a:fld>
            <a:endParaRPr lang="en-US"/>
          </a:p>
        </p:txBody>
      </p:sp>
    </p:spTree>
    <p:extLst>
      <p:ext uri="{BB962C8B-B14F-4D97-AF65-F5344CB8AC3E}">
        <p14:creationId xmlns:p14="http://schemas.microsoft.com/office/powerpoint/2010/main" val="286065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9"/>
            <a:ext cx="9144000" cy="1655233"/>
          </a:xfrm>
          <a:prstGeom prst="rect">
            <a:avLst/>
          </a:prstGeo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7/16/2022</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CE40-57B9-47FE-B27A-E7D128A41E94}"/>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67F3D8-DB16-4EF6-8226-711FA26BD670}"/>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4" name="Footer Placeholder 3">
            <a:extLst>
              <a:ext uri="{FF2B5EF4-FFF2-40B4-BE49-F238E27FC236}">
                <a16:creationId xmlns:a16="http://schemas.microsoft.com/office/drawing/2014/main" id="{18AEB401-E959-4DF8-860A-FEE501F114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510F5C3-34FC-41F2-8FF9-30F82DCF7A2D}"/>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564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E9659-E72E-4B10-A6F3-22EDEA42637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3" name="Footer Placeholder 2">
            <a:extLst>
              <a:ext uri="{FF2B5EF4-FFF2-40B4-BE49-F238E27FC236}">
                <a16:creationId xmlns:a16="http://schemas.microsoft.com/office/drawing/2014/main" id="{9DAFCE6A-433D-421C-81D5-EB712B93F13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EF8F12-1DDD-4BCA-B0E3-E90F8E9DAF4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787845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6"/>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7/16/2022</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6"/>
            <a:ext cx="6172200" cy="4872567"/>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7/16/2022</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48D9-CB8C-4DC5-816A-24C7A2590F20}"/>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200413-CB44-4A4B-9983-B6265D73414F}"/>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06D65-1E31-4BC4-81F5-FC0F8044DD4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5" name="Footer Placeholder 4">
            <a:extLst>
              <a:ext uri="{FF2B5EF4-FFF2-40B4-BE49-F238E27FC236}">
                <a16:creationId xmlns:a16="http://schemas.microsoft.com/office/drawing/2014/main" id="{D2A2D9C3-5A1B-412A-A53B-85A57B46E9F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A5D6C3-0EF2-4DCD-A1ED-68036965317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305101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E381-AF23-4C9C-B8EC-FB02598605C8}"/>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98D382-D498-44AC-A0ED-D91C3DCB5116}"/>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20E0-404D-4036-BA07-0E2DF556E38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5" name="Footer Placeholder 4">
            <a:extLst>
              <a:ext uri="{FF2B5EF4-FFF2-40B4-BE49-F238E27FC236}">
                <a16:creationId xmlns:a16="http://schemas.microsoft.com/office/drawing/2014/main" id="{F5E45594-1107-4D74-A203-E29C6E30165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C2AD90-3645-4691-9A96-99A871B45153}"/>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41350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1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8"/>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5"/>
            <a:ext cx="10515600" cy="1500717"/>
          </a:xfrm>
          <a:prstGeom prst="rect">
            <a:avLst/>
          </a:prstGeo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7/16/2022</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923E-D3B9-4F29-83CE-EBE4873473F3}"/>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0CB86E-7363-4899-916D-B874B530E811}"/>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3536B-9322-4E69-A5C0-FB121CF42F70}"/>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08C39B-536F-44F5-B7D4-2AB8C7A04B5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7/16/2022</a:t>
            </a:fld>
            <a:endParaRPr lang="en-US"/>
          </a:p>
        </p:txBody>
      </p:sp>
      <p:sp>
        <p:nvSpPr>
          <p:cNvPr id="6" name="Footer Placeholder 5">
            <a:extLst>
              <a:ext uri="{FF2B5EF4-FFF2-40B4-BE49-F238E27FC236}">
                <a16:creationId xmlns:a16="http://schemas.microsoft.com/office/drawing/2014/main" id="{1A22C248-0E6B-419C-9C30-76AC4CE57A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058217-4D32-45C0-A1E9-60A6CAEB8A6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9600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6"/>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9" y="1680634"/>
            <a:ext cx="5158316"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9"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7/16/2022</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75522"/>
      </p:ext>
    </p:extLst>
  </p:cSld>
  <p:clrMap bg1="lt1" tx1="dk1" bg2="lt2" tx2="dk2" accent1="accent1" accent2="accent2" accent3="accent3" accent4="accent4" accent5="accent5" accent6="accent6" hlink="hlink" folHlink="folHlink"/>
  <p:sldLayoutIdLst>
    <p:sldLayoutId id="2147484041" r:id="rId1"/>
    <p:sldLayoutId id="2147483994" r:id="rId2"/>
    <p:sldLayoutId id="2147483995" r:id="rId3"/>
    <p:sldLayoutId id="2147484048" r:id="rId4"/>
    <p:sldLayoutId id="2147484044" r:id="rId5"/>
    <p:sldLayoutId id="2147484034" r:id="rId6"/>
    <p:sldLayoutId id="2147483996" r:id="rId7"/>
    <p:sldLayoutId id="2147483997" r:id="rId8"/>
    <p:sldLayoutId id="2147484045" r:id="rId9"/>
    <p:sldLayoutId id="2147484039" r:id="rId10"/>
    <p:sldLayoutId id="2147483999" r:id="rId11"/>
    <p:sldLayoutId id="2147484000" r:id="rId12"/>
    <p:sldLayoutId id="2147484046" r:id="rId13"/>
    <p:sldLayoutId id="2147484047" r:id="rId14"/>
    <p:sldLayoutId id="2147484001" r:id="rId15"/>
    <p:sldLayoutId id="2147484002" r:id="rId16"/>
    <p:sldLayoutId id="2147484003" r:id="rId17"/>
    <p:sldLayoutId id="2147484004" r:id="rId1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2.svg"/><Relationship Id="rId4" Type="http://schemas.openxmlformats.org/officeDocument/2006/relationships/image" Target="../media/image1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83386-FEEE-4031-8034-57D05C3D17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363"/>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F5600A11-0E6F-402A-BFE2-97E6DE58E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3394"/>
            <a:ext cx="2427676" cy="1434991"/>
          </a:xfrm>
          <a:prstGeom prst="rect">
            <a:avLst/>
          </a:prstGeom>
        </p:spPr>
      </p:pic>
      <p:sp>
        <p:nvSpPr>
          <p:cNvPr id="9" name="Rectangle 1">
            <a:extLst>
              <a:ext uri="{FF2B5EF4-FFF2-40B4-BE49-F238E27FC236}">
                <a16:creationId xmlns:a16="http://schemas.microsoft.com/office/drawing/2014/main" id="{1238BAC9-4D1E-4555-8FE6-3176BE1E4A35}"/>
              </a:ext>
            </a:extLst>
          </p:cNvPr>
          <p:cNvSpPr/>
          <p:nvPr/>
        </p:nvSpPr>
        <p:spPr>
          <a:xfrm>
            <a:off x="-4313" y="2952033"/>
            <a:ext cx="5101245" cy="1114244"/>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r>
              <a:rPr lang="en-US" sz="2800" dirty="0">
                <a:ea typeface="+mn-lt"/>
                <a:cs typeface="+mn-lt"/>
              </a:rPr>
              <a:t>TPA User Guide</a:t>
            </a:r>
            <a:endParaRPr lang="en-US" sz="1800" b="1" dirty="0">
              <a:solidFill>
                <a:schemeClr val="bg1"/>
              </a:solidFill>
            </a:endParaRPr>
          </a:p>
        </p:txBody>
      </p:sp>
      <p:sp>
        <p:nvSpPr>
          <p:cNvPr id="10" name="Parallelogram 9">
            <a:extLst>
              <a:ext uri="{FF2B5EF4-FFF2-40B4-BE49-F238E27FC236}">
                <a16:creationId xmlns:a16="http://schemas.microsoft.com/office/drawing/2014/main" id="{7622AD16-4C9D-4E28-AA08-0CD7DDDDE901}"/>
              </a:ext>
            </a:extLst>
          </p:cNvPr>
          <p:cNvSpPr/>
          <p:nvPr/>
        </p:nvSpPr>
        <p:spPr>
          <a:xfrm>
            <a:off x="4291282" y="2952033"/>
            <a:ext cx="542566" cy="1114244"/>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endParaRPr lang="en-US"/>
          </a:p>
        </p:txBody>
      </p:sp>
      <p:sp>
        <p:nvSpPr>
          <p:cNvPr id="2" name="Date Placeholder 1">
            <a:extLst>
              <a:ext uri="{FF2B5EF4-FFF2-40B4-BE49-F238E27FC236}">
                <a16:creationId xmlns:a16="http://schemas.microsoft.com/office/drawing/2014/main" id="{A28F6665-6FB0-4012-8912-073D1553ADDA}"/>
              </a:ext>
            </a:extLst>
          </p:cNvPr>
          <p:cNvSpPr>
            <a:spLocks noGrp="1"/>
          </p:cNvSpPr>
          <p:nvPr>
            <p:ph type="dt" sz="half" idx="10"/>
          </p:nvPr>
        </p:nvSpPr>
        <p:spPr>
          <a:xfrm>
            <a:off x="4724400" y="6356351"/>
            <a:ext cx="2743200" cy="366183"/>
          </a:xfrm>
        </p:spPr>
        <p:txBody>
          <a:bodyPr/>
          <a:lstStyle/>
          <a:p>
            <a:pPr algn="ctr"/>
            <a:fld id="{A18B79A7-BA85-40A4-A918-7F026973442C}" type="datetime1">
              <a:rPr lang="en-US" smtClean="0"/>
              <a:pPr algn="ctr"/>
              <a:t>7/16/2022</a:t>
            </a:fld>
            <a:endParaRPr lang="en-US"/>
          </a:p>
        </p:txBody>
      </p:sp>
    </p:spTree>
    <p:extLst>
      <p:ext uri="{BB962C8B-B14F-4D97-AF65-F5344CB8AC3E}">
        <p14:creationId xmlns:p14="http://schemas.microsoft.com/office/powerpoint/2010/main" val="40978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2. Request to Represent Employer</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1942021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C511F6FC-2CFF-1DC8-751D-34C9E20DE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94649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A16467-F2D2-CF8B-C35C-B0C356FC6435}"/>
              </a:ext>
            </a:extLst>
          </p:cNvPr>
          <p:cNvPicPr>
            <a:picLocks noChangeAspect="1"/>
          </p:cNvPicPr>
          <p:nvPr/>
        </p:nvPicPr>
        <p:blipFill rotWithShape="1">
          <a:blip r:embed="rId2"/>
          <a:srcRect l="846" r="94" b="-680"/>
          <a:stretch/>
        </p:blipFill>
        <p:spPr>
          <a:xfrm>
            <a:off x="1624447" y="2332948"/>
            <a:ext cx="9124981" cy="1282908"/>
          </a:xfrm>
          <a:prstGeom prst="rect">
            <a:avLst/>
          </a:prstGeom>
        </p:spPr>
      </p:pic>
      <p:sp>
        <p:nvSpPr>
          <p:cNvPr id="6" name="TextBox 5">
            <a:extLst>
              <a:ext uri="{FF2B5EF4-FFF2-40B4-BE49-F238E27FC236}">
                <a16:creationId xmlns:a16="http://schemas.microsoft.com/office/drawing/2014/main" id="{78371601-62C1-A8BE-E02D-2D28FB94C2B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 Confirmation  </a:t>
            </a:r>
          </a:p>
        </p:txBody>
      </p:sp>
      <p:sp>
        <p:nvSpPr>
          <p:cNvPr id="4" name="Rectangle: Rounded Corners 3">
            <a:extLst>
              <a:ext uri="{FF2B5EF4-FFF2-40B4-BE49-F238E27FC236}">
                <a16:creationId xmlns:a16="http://schemas.microsoft.com/office/drawing/2014/main" id="{00245960-FB4D-7156-A3D8-F8BE479ABDFB}"/>
              </a:ext>
            </a:extLst>
          </p:cNvPr>
          <p:cNvSpPr/>
          <p:nvPr/>
        </p:nvSpPr>
        <p:spPr>
          <a:xfrm>
            <a:off x="6843016" y="1333945"/>
            <a:ext cx="2684713"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a:t>
            </a:r>
            <a:r>
              <a:rPr lang="en-US" sz="1100" b="1">
                <a:ea typeface="+mn-lt"/>
                <a:cs typeface="+mn-lt"/>
              </a:rPr>
              <a:t>Request to Close Account Confirmation</a:t>
            </a:r>
            <a:r>
              <a:rPr lang="en-US" sz="1100">
                <a:ea typeface="+mn-lt"/>
                <a:cs typeface="+mn-lt"/>
              </a:rPr>
              <a:t> screen is displayed. </a:t>
            </a:r>
            <a:endParaRPr lang="en-US"/>
          </a:p>
        </p:txBody>
      </p:sp>
    </p:spTree>
    <p:extLst>
      <p:ext uri="{BB962C8B-B14F-4D97-AF65-F5344CB8AC3E}">
        <p14:creationId xmlns:p14="http://schemas.microsoft.com/office/powerpoint/2010/main" val="42671788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14. Maintain Address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321565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B0D68F-09CE-DE0E-D301-E1B938BE301F}"/>
              </a:ext>
            </a:extLst>
          </p:cNvPr>
          <p:cNvPicPr>
            <a:picLocks noChangeAspect="1"/>
          </p:cNvPicPr>
          <p:nvPr/>
        </p:nvPicPr>
        <p:blipFill rotWithShape="1">
          <a:blip r:embed="rId2"/>
          <a:srcRect l="668" r="-96" b="3015"/>
          <a:stretch/>
        </p:blipFill>
        <p:spPr>
          <a:xfrm>
            <a:off x="1281673" y="2169647"/>
            <a:ext cx="9028831" cy="1673836"/>
          </a:xfrm>
          <a:prstGeom prst="rect">
            <a:avLst/>
          </a:prstGeom>
        </p:spPr>
      </p:pic>
      <p:sp>
        <p:nvSpPr>
          <p:cNvPr id="4" name="TextBox 3">
            <a:extLst>
              <a:ext uri="{FF2B5EF4-FFF2-40B4-BE49-F238E27FC236}">
                <a16:creationId xmlns:a16="http://schemas.microsoft.com/office/drawing/2014/main" id="{8BE360CB-A5FB-0969-E372-508CA1054812}"/>
              </a:ext>
            </a:extLst>
          </p:cNvPr>
          <p:cNvSpPr txBox="1"/>
          <p:nvPr/>
        </p:nvSpPr>
        <p:spPr>
          <a:xfrm>
            <a:off x="1876852" y="2764054"/>
            <a:ext cx="1422185" cy="31455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6325A1A-FC11-65C6-AAB2-7BE0A34CC3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BA8C3389-2135-06A3-73E0-7FCCFE314D6F}"/>
              </a:ext>
            </a:extLst>
          </p:cNvPr>
          <p:cNvSpPr/>
          <p:nvPr/>
        </p:nvSpPr>
        <p:spPr>
          <a:xfrm>
            <a:off x="5635062" y="1152563"/>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Maintain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286303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521D97-75CC-7EAF-D9A8-2B0E519C5147}"/>
              </a:ext>
            </a:extLst>
          </p:cNvPr>
          <p:cNvPicPr>
            <a:picLocks noChangeAspect="1"/>
          </p:cNvPicPr>
          <p:nvPr/>
        </p:nvPicPr>
        <p:blipFill rotWithShape="1">
          <a:blip r:embed="rId2"/>
          <a:srcRect l="1018" r="1018"/>
          <a:stretch/>
        </p:blipFill>
        <p:spPr>
          <a:xfrm>
            <a:off x="1114404" y="2207027"/>
            <a:ext cx="9237348" cy="1523761"/>
          </a:xfrm>
          <a:prstGeom prst="rect">
            <a:avLst/>
          </a:prstGeom>
        </p:spPr>
      </p:pic>
      <p:sp>
        <p:nvSpPr>
          <p:cNvPr id="4" name="TextBox 3">
            <a:extLst>
              <a:ext uri="{FF2B5EF4-FFF2-40B4-BE49-F238E27FC236}">
                <a16:creationId xmlns:a16="http://schemas.microsoft.com/office/drawing/2014/main" id="{23724A90-5FBD-00AA-D0AB-B52B4CF23364}"/>
              </a:ext>
            </a:extLst>
          </p:cNvPr>
          <p:cNvSpPr txBox="1"/>
          <p:nvPr/>
        </p:nvSpPr>
        <p:spPr>
          <a:xfrm>
            <a:off x="4656420" y="3084441"/>
            <a:ext cx="2149549" cy="26259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0BE4A2A-30B6-30DE-458B-300E94DE32E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02F1F366-B90F-4268-C005-9E51111B80CA}"/>
              </a:ext>
            </a:extLst>
          </p:cNvPr>
          <p:cNvSpPr/>
          <p:nvPr/>
        </p:nvSpPr>
        <p:spPr>
          <a:xfrm>
            <a:off x="5986535" y="1306715"/>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Maintain Address screen is displayed. Enter EAN and click </a:t>
            </a:r>
            <a:r>
              <a:rPr lang="en-US" sz="1100" b="1">
                <a:ea typeface="+mn-lt"/>
                <a:cs typeface="+mn-lt"/>
              </a:rPr>
              <a:t>Next</a:t>
            </a:r>
            <a:r>
              <a:rPr lang="en-US" sz="1100">
                <a:ea typeface="+mn-lt"/>
                <a:cs typeface="+mn-lt"/>
              </a:rPr>
              <a:t>.</a:t>
            </a:r>
            <a:endParaRPr lang="en-US" sz="800">
              <a:cs typeface="Calibri"/>
            </a:endParaRPr>
          </a:p>
        </p:txBody>
      </p:sp>
      <p:sp>
        <p:nvSpPr>
          <p:cNvPr id="8" name="Rectangle 7">
            <a:extLst>
              <a:ext uri="{FF2B5EF4-FFF2-40B4-BE49-F238E27FC236}">
                <a16:creationId xmlns:a16="http://schemas.microsoft.com/office/drawing/2014/main" id="{F4E76478-CBE0-87D0-E4BD-029307A69193}"/>
              </a:ext>
            </a:extLst>
          </p:cNvPr>
          <p:cNvSpPr/>
          <p:nvPr/>
        </p:nvSpPr>
        <p:spPr>
          <a:xfrm flipV="1">
            <a:off x="5523632" y="3129394"/>
            <a:ext cx="3463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AE783A5-34A6-54D1-D4F0-939DA90E2D40}"/>
              </a:ext>
            </a:extLst>
          </p:cNvPr>
          <p:cNvSpPr/>
          <p:nvPr/>
        </p:nvSpPr>
        <p:spPr>
          <a:xfrm flipV="1">
            <a:off x="5114057" y="3129394"/>
            <a:ext cx="1939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3808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95D70F1B-6AB0-E422-7B39-C877F1A73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2310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3D4851D0-0B91-8157-B72D-12CC2489A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795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4E94794-3CA6-84AC-04DA-76836A6E7B10}"/>
              </a:ext>
            </a:extLst>
          </p:cNvPr>
          <p:cNvPicPr>
            <a:picLocks noChangeAspect="1"/>
          </p:cNvPicPr>
          <p:nvPr/>
        </p:nvPicPr>
        <p:blipFill rotWithShape="1">
          <a:blip r:embed="rId2"/>
          <a:srcRect l="680" r="76" b="-562"/>
          <a:stretch/>
        </p:blipFill>
        <p:spPr>
          <a:xfrm>
            <a:off x="1201840" y="2234525"/>
            <a:ext cx="9546126" cy="1305542"/>
          </a:xfrm>
          <a:prstGeom prst="rect">
            <a:avLst/>
          </a:prstGeom>
        </p:spPr>
      </p:pic>
      <p:sp>
        <p:nvSpPr>
          <p:cNvPr id="4" name="TextBox 3">
            <a:extLst>
              <a:ext uri="{FF2B5EF4-FFF2-40B4-BE49-F238E27FC236}">
                <a16:creationId xmlns:a16="http://schemas.microsoft.com/office/drawing/2014/main" id="{22AE1159-AA20-8CDD-24BB-A8DEE119D54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 Confirmation </a:t>
            </a:r>
          </a:p>
        </p:txBody>
      </p:sp>
      <p:sp>
        <p:nvSpPr>
          <p:cNvPr id="3" name="Rectangle: Rounded Corners 2">
            <a:extLst>
              <a:ext uri="{FF2B5EF4-FFF2-40B4-BE49-F238E27FC236}">
                <a16:creationId xmlns:a16="http://schemas.microsoft.com/office/drawing/2014/main" id="{76F4D3DD-D622-79EB-5038-9F1ECBF851A7}"/>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a:ea typeface="+mn-lt"/>
                <a:cs typeface="+mn-lt"/>
              </a:rPr>
              <a:t>The </a:t>
            </a:r>
            <a:r>
              <a:rPr lang="en-US" sz="1400" b="1">
                <a:ea typeface="+mn-lt"/>
                <a:cs typeface="+mn-lt"/>
              </a:rPr>
              <a:t>Employer</a:t>
            </a:r>
            <a:r>
              <a:rPr lang="en-US" sz="1400">
                <a:ea typeface="+mn-lt"/>
                <a:cs typeface="+mn-lt"/>
              </a:rPr>
              <a:t> </a:t>
            </a:r>
            <a:r>
              <a:rPr lang="en-US" sz="1400" b="1">
                <a:ea typeface="+mn-lt"/>
                <a:cs typeface="+mn-lt"/>
              </a:rPr>
              <a:t>Contact Maintenance Confirmation</a:t>
            </a:r>
            <a:r>
              <a:rPr lang="en-US" sz="1400">
                <a:ea typeface="+mn-lt"/>
                <a:cs typeface="+mn-lt"/>
              </a:rPr>
              <a:t> screen is displayed.</a:t>
            </a:r>
            <a:endParaRPr lang="en-US" sz="900"/>
          </a:p>
        </p:txBody>
      </p:sp>
    </p:spTree>
    <p:extLst>
      <p:ext uri="{BB962C8B-B14F-4D97-AF65-F5344CB8AC3E}">
        <p14:creationId xmlns:p14="http://schemas.microsoft.com/office/powerpoint/2010/main" val="19227423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dirty="0">
                <a:solidFill>
                  <a:schemeClr val="bg1"/>
                </a:solidFill>
                <a:ea typeface="+mn-lt"/>
                <a:cs typeface="+mn-lt"/>
              </a:rPr>
              <a:t> 15. Inquiry</a:t>
            </a:r>
            <a:endParaRPr lang="en-US" sz="2400" b="1" dirty="0">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1362545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E15023-48A3-9910-8F4E-6BEAF35A9A25}"/>
              </a:ext>
            </a:extLst>
          </p:cNvPr>
          <p:cNvPicPr>
            <a:picLocks noChangeAspect="1"/>
          </p:cNvPicPr>
          <p:nvPr/>
        </p:nvPicPr>
        <p:blipFill>
          <a:blip r:embed="rId2"/>
          <a:stretch>
            <a:fillRect/>
          </a:stretch>
        </p:blipFill>
        <p:spPr>
          <a:xfrm>
            <a:off x="643467" y="2262365"/>
            <a:ext cx="10905066" cy="2333268"/>
          </a:xfrm>
          <a:prstGeom prst="rect">
            <a:avLst/>
          </a:prstGeom>
        </p:spPr>
      </p:pic>
      <p:sp>
        <p:nvSpPr>
          <p:cNvPr id="6" name="TextBox 5">
            <a:extLst>
              <a:ext uri="{FF2B5EF4-FFF2-40B4-BE49-F238E27FC236}">
                <a16:creationId xmlns:a16="http://schemas.microsoft.com/office/drawing/2014/main" id="{944B692C-D691-43AF-D4CA-51148E405CB3}"/>
              </a:ext>
            </a:extLst>
          </p:cNvPr>
          <p:cNvSpPr txBox="1"/>
          <p:nvPr/>
        </p:nvSpPr>
        <p:spPr>
          <a:xfrm>
            <a:off x="2398932" y="2639449"/>
            <a:ext cx="1828107" cy="92259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10" name="Rectangle: Rounded Corners 9">
            <a:extLst>
              <a:ext uri="{FF2B5EF4-FFF2-40B4-BE49-F238E27FC236}">
                <a16:creationId xmlns:a16="http://schemas.microsoft.com/office/drawing/2014/main" id="{3D974BE5-B8EE-62EE-79B6-46BEA55CDE85}"/>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ea typeface="+mn-lt"/>
                <a:cs typeface="+mn-lt"/>
              </a:rPr>
              <a:t>The third-party agent has access to inquiry screen which allow the user to see specific information for each employer they represent. To access the information, the user can select the menu options below</a:t>
            </a:r>
            <a:endParaRPr lang="en-US" sz="1400" dirty="0">
              <a:cs typeface="Calibri"/>
            </a:endParaRPr>
          </a:p>
        </p:txBody>
      </p:sp>
    </p:spTree>
    <p:extLst>
      <p:ext uri="{BB962C8B-B14F-4D97-AF65-F5344CB8AC3E}">
        <p14:creationId xmlns:p14="http://schemas.microsoft.com/office/powerpoint/2010/main" val="115925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8BC54F-614F-1ABE-EB1E-FCFD6F0E975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Represent Employer – Previously Registered TPAs</a:t>
            </a:r>
          </a:p>
        </p:txBody>
      </p:sp>
      <p:sp>
        <p:nvSpPr>
          <p:cNvPr id="9" name="Rectangle: Rounded Corners 8">
            <a:extLst>
              <a:ext uri="{FF2B5EF4-FFF2-40B4-BE49-F238E27FC236}">
                <a16:creationId xmlns:a16="http://schemas.microsoft.com/office/drawing/2014/main" id="{BD704FB2-18DC-F6D5-C0A6-0D0F2BE447CA}"/>
              </a:ext>
            </a:extLst>
          </p:cNvPr>
          <p:cNvSpPr/>
          <p:nvPr/>
        </p:nvSpPr>
        <p:spPr>
          <a:xfrm>
            <a:off x="497423" y="1738943"/>
            <a:ext cx="2046320" cy="1758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 For TPAs previously registered with CTDOL, please complete the </a:t>
            </a:r>
            <a:r>
              <a:rPr lang="en-US" sz="1400" b="1" u="sng" dirty="0">
                <a:solidFill>
                  <a:srgbClr val="FFFFFF"/>
                </a:solidFill>
              </a:rPr>
              <a:t>Employer Linking Form</a:t>
            </a:r>
            <a:r>
              <a:rPr lang="en-US" sz="1400" b="1" dirty="0"/>
              <a:t> </a:t>
            </a:r>
            <a:r>
              <a:rPr lang="en-US" sz="1400" dirty="0"/>
              <a:t>and submit to</a:t>
            </a:r>
            <a:r>
              <a:rPr lang="en-US" sz="1400" b="1" dirty="0"/>
              <a:t> </a:t>
            </a:r>
            <a:r>
              <a:rPr lang="en-US" sz="1400" b="1" dirty="0">
                <a:ea typeface="+mn-lt"/>
                <a:cs typeface="+mn-lt"/>
              </a:rPr>
              <a:t>dol.sos</a:t>
            </a:r>
            <a:r>
              <a:rPr lang="en-US" sz="1400" dirty="0">
                <a:ea typeface="+mn-lt"/>
                <a:cs typeface="+mn-lt"/>
              </a:rPr>
              <a:t>@ct.gov</a:t>
            </a:r>
            <a:r>
              <a:rPr lang="en-US" sz="1400" b="1" dirty="0"/>
              <a:t>.</a:t>
            </a:r>
          </a:p>
          <a:p>
            <a:endParaRPr lang="en-US" sz="1400" b="1" dirty="0">
              <a:cs typeface="Calibri" panose="020F0502020204030204"/>
            </a:endParaRPr>
          </a:p>
          <a:p>
            <a:endParaRPr lang="en-US" sz="1400" dirty="0">
              <a:cs typeface="Calibri" panose="020F0502020204030204"/>
            </a:endParaRPr>
          </a:p>
        </p:txBody>
      </p:sp>
      <p:pic>
        <p:nvPicPr>
          <p:cNvPr id="10" name="Picture 10">
            <a:extLst>
              <a:ext uri="{FF2B5EF4-FFF2-40B4-BE49-F238E27FC236}">
                <a16:creationId xmlns:a16="http://schemas.microsoft.com/office/drawing/2014/main" id="{DB11F322-CBDE-93C3-E044-3C98F86AC2E4}"/>
              </a:ext>
            </a:extLst>
          </p:cNvPr>
          <p:cNvPicPr>
            <a:picLocks noChangeAspect="1"/>
          </p:cNvPicPr>
          <p:nvPr/>
        </p:nvPicPr>
        <p:blipFill rotWithShape="1">
          <a:blip r:embed="rId2"/>
          <a:srcRect t="1099" r="111" b="-220"/>
          <a:stretch/>
        </p:blipFill>
        <p:spPr>
          <a:xfrm>
            <a:off x="2949286" y="1256667"/>
            <a:ext cx="7800116" cy="3911654"/>
          </a:xfrm>
          <a:prstGeom prst="rect">
            <a:avLst/>
          </a:prstGeom>
        </p:spPr>
      </p:pic>
    </p:spTree>
    <p:extLst>
      <p:ext uri="{BB962C8B-B14F-4D97-AF65-F5344CB8AC3E}">
        <p14:creationId xmlns:p14="http://schemas.microsoft.com/office/powerpoint/2010/main" val="29973071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A57349E-0DC0-1DCC-1C06-E2A8E7C2628F}"/>
              </a:ext>
            </a:extLst>
          </p:cNvPr>
          <p:cNvPicPr>
            <a:picLocks noChangeAspect="1"/>
          </p:cNvPicPr>
          <p:nvPr/>
        </p:nvPicPr>
        <p:blipFill>
          <a:blip r:embed="rId2"/>
          <a:stretch>
            <a:fillRect/>
          </a:stretch>
        </p:blipFill>
        <p:spPr>
          <a:xfrm>
            <a:off x="569126" y="2338493"/>
            <a:ext cx="10905066" cy="2181013"/>
          </a:xfrm>
          <a:prstGeom prst="rect">
            <a:avLst/>
          </a:prstGeom>
        </p:spPr>
      </p:pic>
      <p:sp>
        <p:nvSpPr>
          <p:cNvPr id="4" name="Rectangle: Rounded Corners 3">
            <a:extLst>
              <a:ext uri="{FF2B5EF4-FFF2-40B4-BE49-F238E27FC236}">
                <a16:creationId xmlns:a16="http://schemas.microsoft.com/office/drawing/2014/main" id="{BCE40EA2-3863-7B07-FC4E-6BCEBB9F4F01}"/>
              </a:ext>
            </a:extLst>
          </p:cNvPr>
          <p:cNvSpPr/>
          <p:nvPr/>
        </p:nvSpPr>
        <p:spPr>
          <a:xfrm>
            <a:off x="1155990" y="4617241"/>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cs typeface="Calibri"/>
              </a:rPr>
              <a:t>For example, the use can select "Employer Tax Payment" menu option to see payment information. The user enters employer EAN.</a:t>
            </a:r>
          </a:p>
        </p:txBody>
      </p:sp>
      <p:sp>
        <p:nvSpPr>
          <p:cNvPr id="8" name="TextBox 7">
            <a:extLst>
              <a:ext uri="{FF2B5EF4-FFF2-40B4-BE49-F238E27FC236}">
                <a16:creationId xmlns:a16="http://schemas.microsoft.com/office/drawing/2014/main" id="{270F9CFD-40EB-0476-D241-8D568832E12E}"/>
              </a:ext>
            </a:extLst>
          </p:cNvPr>
          <p:cNvSpPr txBox="1"/>
          <p:nvPr/>
        </p:nvSpPr>
        <p:spPr>
          <a:xfrm>
            <a:off x="6190346" y="3540840"/>
            <a:ext cx="1976791" cy="3650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Tree>
    <p:extLst>
      <p:ext uri="{BB962C8B-B14F-4D97-AF65-F5344CB8AC3E}">
        <p14:creationId xmlns:p14="http://schemas.microsoft.com/office/powerpoint/2010/main" val="19505219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2AC2D9E5-C648-D3C8-9B9F-6C7D5E91C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9"/>
            <a:ext cx="12192000" cy="6858000"/>
          </a:xfrm>
          <a:prstGeom prst="rect">
            <a:avLst/>
          </a:prstGeom>
        </p:spPr>
      </p:pic>
    </p:spTree>
    <p:extLst>
      <p:ext uri="{BB962C8B-B14F-4D97-AF65-F5344CB8AC3E}">
        <p14:creationId xmlns:p14="http://schemas.microsoft.com/office/powerpoint/2010/main" val="23598646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D88773C5-D10D-49D3-9581-6CD8CA69F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descr="Handshake with solid fill">
            <a:extLst>
              <a:ext uri="{FF2B5EF4-FFF2-40B4-BE49-F238E27FC236}">
                <a16:creationId xmlns:a16="http://schemas.microsoft.com/office/drawing/2014/main" id="{9834BEE4-BEF4-435D-A55E-A0405D88BF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1671" y="3173375"/>
            <a:ext cx="3550023" cy="3550023"/>
          </a:xfrm>
          <a:prstGeom prst="rect">
            <a:avLst/>
          </a:prstGeom>
        </p:spPr>
      </p:pic>
      <p:sp>
        <p:nvSpPr>
          <p:cNvPr id="6" name="Rectangle 1">
            <a:extLst>
              <a:ext uri="{FF2B5EF4-FFF2-40B4-BE49-F238E27FC236}">
                <a16:creationId xmlns:a16="http://schemas.microsoft.com/office/drawing/2014/main" id="{8D4F019C-20E1-4F4B-8B4E-DDFCAD7F8452}"/>
              </a:ext>
            </a:extLst>
          </p:cNvPr>
          <p:cNvSpPr/>
          <p:nvPr/>
        </p:nvSpPr>
        <p:spPr>
          <a:xfrm>
            <a:off x="-5751" y="3035062"/>
            <a:ext cx="5175848" cy="1006415"/>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121920" tIns="60960" rIns="121920" bIns="60960" rtlCol="0" anchor="ctr"/>
          <a:lstStyle/>
          <a:p>
            <a:pPr algn="ctr"/>
            <a:r>
              <a:rPr lang="en-US" sz="3733">
                <a:cs typeface="Calibri"/>
              </a:rPr>
              <a:t>THANK YOU!</a:t>
            </a:r>
          </a:p>
        </p:txBody>
      </p:sp>
      <p:sp>
        <p:nvSpPr>
          <p:cNvPr id="8" name="Parallelogram 7">
            <a:extLst>
              <a:ext uri="{FF2B5EF4-FFF2-40B4-BE49-F238E27FC236}">
                <a16:creationId xmlns:a16="http://schemas.microsoft.com/office/drawing/2014/main" id="{5BC82196-850C-46C3-A5B4-4E4D5736A402}"/>
              </a:ext>
            </a:extLst>
          </p:cNvPr>
          <p:cNvSpPr/>
          <p:nvPr/>
        </p:nvSpPr>
        <p:spPr>
          <a:xfrm>
            <a:off x="4839897" y="3035062"/>
            <a:ext cx="608403" cy="1006415"/>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Tree>
    <p:extLst>
      <p:ext uri="{BB962C8B-B14F-4D97-AF65-F5344CB8AC3E}">
        <p14:creationId xmlns:p14="http://schemas.microsoft.com/office/powerpoint/2010/main" val="69677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068EE1B-34F7-0473-52C8-A341A2D3AAC1}"/>
              </a:ext>
            </a:extLst>
          </p:cNvPr>
          <p:cNvSpPr/>
          <p:nvPr/>
        </p:nvSpPr>
        <p:spPr>
          <a:xfrm>
            <a:off x="116423" y="2604851"/>
            <a:ext cx="2782341" cy="944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Complete</a:t>
            </a:r>
            <a:r>
              <a:rPr lang="en-US" sz="1400" dirty="0">
                <a:cs typeface="Calibri" panose="020F0502020204030204"/>
              </a:rPr>
              <a:t> and submit </a:t>
            </a:r>
            <a:r>
              <a:rPr lang="en-US" sz="1400" b="1" u="sng" dirty="0">
                <a:cs typeface="Calibri" panose="020F0502020204030204"/>
              </a:rPr>
              <a:t>Power of Attorney</a:t>
            </a:r>
            <a:r>
              <a:rPr lang="en-US" sz="1400" u="sng" dirty="0">
                <a:cs typeface="Calibri" panose="020F0502020204030204"/>
              </a:rPr>
              <a:t> </a:t>
            </a:r>
            <a:r>
              <a:rPr lang="en-US" sz="1400" dirty="0">
                <a:cs typeface="Calibri" panose="020F0502020204030204"/>
              </a:rPr>
              <a:t>and </a:t>
            </a:r>
            <a:r>
              <a:rPr lang="en-US" sz="1400" b="1" u="sng" dirty="0">
                <a:cs typeface="Calibri" panose="020F0502020204030204"/>
              </a:rPr>
              <a:t>Agent Authorization Form</a:t>
            </a:r>
            <a:r>
              <a:rPr lang="en-US" sz="1400" dirty="0">
                <a:cs typeface="Calibri" panose="020F0502020204030204"/>
              </a:rPr>
              <a:t> to dol.sos@ct.gov.</a:t>
            </a:r>
            <a:endParaRPr lang="en-US" sz="1400" b="1" dirty="0">
              <a:cs typeface="Calibri" panose="020F0502020204030204"/>
            </a:endParaRPr>
          </a:p>
        </p:txBody>
      </p:sp>
      <p:sp>
        <p:nvSpPr>
          <p:cNvPr id="5" name="TextBox 4">
            <a:extLst>
              <a:ext uri="{FF2B5EF4-FFF2-40B4-BE49-F238E27FC236}">
                <a16:creationId xmlns:a16="http://schemas.microsoft.com/office/drawing/2014/main" id="{7F2C35B0-196F-375C-8059-0F9B33E5E46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Represent Employer – Newly Registered TPAs</a:t>
            </a:r>
          </a:p>
        </p:txBody>
      </p:sp>
    </p:spTree>
    <p:extLst>
      <p:ext uri="{BB962C8B-B14F-4D97-AF65-F5344CB8AC3E}">
        <p14:creationId xmlns:p14="http://schemas.microsoft.com/office/powerpoint/2010/main" val="52556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3. Credential Verification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8833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pic>
        <p:nvPicPr>
          <p:cNvPr id="2" name="Picture 6">
            <a:extLst>
              <a:ext uri="{FF2B5EF4-FFF2-40B4-BE49-F238E27FC236}">
                <a16:creationId xmlns:a16="http://schemas.microsoft.com/office/drawing/2014/main" id="{D2033C93-37D7-6536-2DA9-0188DF162D0C}"/>
              </a:ext>
            </a:extLst>
          </p:cNvPr>
          <p:cNvPicPr>
            <a:picLocks noChangeAspect="1"/>
          </p:cNvPicPr>
          <p:nvPr/>
        </p:nvPicPr>
        <p:blipFill rotWithShape="1">
          <a:blip r:embed="rId2"/>
          <a:srcRect t="20057" r="153" b="287"/>
          <a:stretch/>
        </p:blipFill>
        <p:spPr>
          <a:xfrm>
            <a:off x="1101305" y="1216704"/>
            <a:ext cx="9399927" cy="3994013"/>
          </a:xfrm>
          <a:prstGeom prst="rect">
            <a:avLst/>
          </a:prstGeom>
        </p:spPr>
      </p:pic>
      <p:sp>
        <p:nvSpPr>
          <p:cNvPr id="7" name="TextBox 6">
            <a:extLst>
              <a:ext uri="{FF2B5EF4-FFF2-40B4-BE49-F238E27FC236}">
                <a16:creationId xmlns:a16="http://schemas.microsoft.com/office/drawing/2014/main" id="{18A3A839-BB41-9BC1-9648-14D2DB833134}"/>
              </a:ext>
            </a:extLst>
          </p:cNvPr>
          <p:cNvSpPr txBox="1"/>
          <p:nvPr/>
        </p:nvSpPr>
        <p:spPr>
          <a:xfrm>
            <a:off x="7942100" y="3165838"/>
            <a:ext cx="915524" cy="31778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1" name="Speech Bubble: Rectangle with Corners Rounded 10">
            <a:extLst>
              <a:ext uri="{FF2B5EF4-FFF2-40B4-BE49-F238E27FC236}">
                <a16:creationId xmlns:a16="http://schemas.microsoft.com/office/drawing/2014/main" id="{A24DF07C-201E-8B0B-ECA3-0C838D7C1B70}"/>
              </a:ext>
            </a:extLst>
          </p:cNvPr>
          <p:cNvSpPr/>
          <p:nvPr/>
        </p:nvSpPr>
        <p:spPr>
          <a:xfrm flipV="1">
            <a:off x="7826065" y="3711600"/>
            <a:ext cx="2314088" cy="6160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857890-0B65-AE6A-A74F-43E951C5C9BA}"/>
              </a:ext>
            </a:extLst>
          </p:cNvPr>
          <p:cNvSpPr txBox="1"/>
          <p:nvPr/>
        </p:nvSpPr>
        <p:spPr>
          <a:xfrm>
            <a:off x="7939319" y="3755505"/>
            <a:ext cx="23008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rPr>
              <a:t>If user forgets User ID, click </a:t>
            </a:r>
            <a:r>
              <a:rPr lang="en-US" sz="1400" b="1">
                <a:solidFill>
                  <a:srgbClr val="FFFFFF"/>
                </a:solidFill>
              </a:rPr>
              <a:t>Forgot User ID.</a:t>
            </a:r>
            <a:endParaRPr lang="en-US" sz="1400" b="1">
              <a:solidFill>
                <a:srgbClr val="FFFFFF"/>
              </a:solidFill>
              <a:cs typeface="Calibri"/>
            </a:endParaRPr>
          </a:p>
        </p:txBody>
      </p:sp>
    </p:spTree>
    <p:extLst>
      <p:ext uri="{BB962C8B-B14F-4D97-AF65-F5344CB8AC3E}">
        <p14:creationId xmlns:p14="http://schemas.microsoft.com/office/powerpoint/2010/main" val="316209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2061722" y="1154914"/>
            <a:ext cx="8149700" cy="3111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cs typeface="Calibri"/>
              </a:rPr>
              <a:t>The following message appears:</a:t>
            </a:r>
          </a:p>
          <a:p>
            <a:endParaRPr lang="en-US" dirty="0">
              <a:solidFill>
                <a:schemeClr val="tx1">
                  <a:lumMod val="95000"/>
                  <a:lumOff val="5000"/>
                </a:schemeClr>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forgot your User ID:</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Claimants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complete this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lockout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Employers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Third-Party Agents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by clicking on the following link: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ReEmployCT User ID/Password Resets (jotform.com)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State or Federal Agencies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Housing Authorities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via email 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DOL.ReEmpPartnerReset@ct.gov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FFFF"/>
              </a:solidFill>
              <a:cs typeface="Calibri"/>
            </a:endParaRPr>
          </a:p>
        </p:txBody>
      </p:sp>
    </p:spTree>
    <p:extLst>
      <p:ext uri="{BB962C8B-B14F-4D97-AF65-F5344CB8AC3E}">
        <p14:creationId xmlns:p14="http://schemas.microsoft.com/office/powerpoint/2010/main" val="163160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pic>
        <p:nvPicPr>
          <p:cNvPr id="2" name="Picture 6">
            <a:extLst>
              <a:ext uri="{FF2B5EF4-FFF2-40B4-BE49-F238E27FC236}">
                <a16:creationId xmlns:a16="http://schemas.microsoft.com/office/drawing/2014/main" id="{D2033C93-37D7-6536-2DA9-0188DF162D0C}"/>
              </a:ext>
            </a:extLst>
          </p:cNvPr>
          <p:cNvPicPr>
            <a:picLocks noChangeAspect="1"/>
          </p:cNvPicPr>
          <p:nvPr/>
        </p:nvPicPr>
        <p:blipFill rotWithShape="1">
          <a:blip r:embed="rId2"/>
          <a:srcRect t="20057" r="153" b="287"/>
          <a:stretch/>
        </p:blipFill>
        <p:spPr>
          <a:xfrm>
            <a:off x="1101305" y="1216704"/>
            <a:ext cx="9399927" cy="3994013"/>
          </a:xfrm>
          <a:prstGeom prst="rect">
            <a:avLst/>
          </a:prstGeom>
        </p:spPr>
      </p:pic>
      <p:sp>
        <p:nvSpPr>
          <p:cNvPr id="7" name="TextBox 6">
            <a:extLst>
              <a:ext uri="{FF2B5EF4-FFF2-40B4-BE49-F238E27FC236}">
                <a16:creationId xmlns:a16="http://schemas.microsoft.com/office/drawing/2014/main" id="{18A3A839-BB41-9BC1-9648-14D2DB833134}"/>
              </a:ext>
            </a:extLst>
          </p:cNvPr>
          <p:cNvSpPr txBox="1"/>
          <p:nvPr/>
        </p:nvSpPr>
        <p:spPr>
          <a:xfrm>
            <a:off x="8824905" y="3165838"/>
            <a:ext cx="980572" cy="31778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1" name="Speech Bubble: Rectangle with Corners Rounded 10">
            <a:extLst>
              <a:ext uri="{FF2B5EF4-FFF2-40B4-BE49-F238E27FC236}">
                <a16:creationId xmlns:a16="http://schemas.microsoft.com/office/drawing/2014/main" id="{A24DF07C-201E-8B0B-ECA3-0C838D7C1B70}"/>
              </a:ext>
            </a:extLst>
          </p:cNvPr>
          <p:cNvSpPr/>
          <p:nvPr/>
        </p:nvSpPr>
        <p:spPr>
          <a:xfrm flipV="1">
            <a:off x="7826065" y="3711600"/>
            <a:ext cx="2443974" cy="101290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857890-0B65-AE6A-A74F-43E951C5C9BA}"/>
              </a:ext>
            </a:extLst>
          </p:cNvPr>
          <p:cNvSpPr txBox="1"/>
          <p:nvPr/>
        </p:nvSpPr>
        <p:spPr>
          <a:xfrm>
            <a:off x="7883564" y="3839140"/>
            <a:ext cx="253314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rPr>
              <a:t>If user forgets password, enter </a:t>
            </a:r>
            <a:r>
              <a:rPr lang="en-US" sz="1400" b="1">
                <a:solidFill>
                  <a:srgbClr val="FFFFFF"/>
                </a:solidFill>
              </a:rPr>
              <a:t>User ID</a:t>
            </a:r>
            <a:r>
              <a:rPr lang="en-US" sz="1400">
                <a:solidFill>
                  <a:srgbClr val="FFFFFF"/>
                </a:solidFill>
              </a:rPr>
              <a:t> and click </a:t>
            </a:r>
            <a:r>
              <a:rPr lang="en-US" sz="1400" b="1">
                <a:solidFill>
                  <a:srgbClr val="FFFFFF"/>
                </a:solidFill>
              </a:rPr>
              <a:t>Forgot Password.</a:t>
            </a:r>
            <a:endParaRPr lang="en-US" sz="1400" b="1">
              <a:solidFill>
                <a:srgbClr val="FFFFFF"/>
              </a:solidFill>
              <a:cs typeface="Calibri"/>
            </a:endParaRPr>
          </a:p>
        </p:txBody>
      </p:sp>
    </p:spTree>
    <p:extLst>
      <p:ext uri="{BB962C8B-B14F-4D97-AF65-F5344CB8AC3E}">
        <p14:creationId xmlns:p14="http://schemas.microsoft.com/office/powerpoint/2010/main" val="101874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8F64D9-2CD4-9608-EC5F-05CC36B12934}"/>
              </a:ext>
            </a:extLst>
          </p:cNvPr>
          <p:cNvPicPr>
            <a:picLocks noChangeAspect="1"/>
          </p:cNvPicPr>
          <p:nvPr/>
        </p:nvPicPr>
        <p:blipFill rotWithShape="1">
          <a:blip r:embed="rId2"/>
          <a:srcRect l="874" b="-380"/>
          <a:stretch/>
        </p:blipFill>
        <p:spPr>
          <a:xfrm>
            <a:off x="1075332" y="1890519"/>
            <a:ext cx="9821254" cy="1540204"/>
          </a:xfrm>
          <a:prstGeom prst="rect">
            <a:avLst/>
          </a:prstGeom>
        </p:spPr>
      </p:pic>
      <p:sp>
        <p:nvSpPr>
          <p:cNvPr id="4" name="TextBox 3">
            <a:extLst>
              <a:ext uri="{FF2B5EF4-FFF2-40B4-BE49-F238E27FC236}">
                <a16:creationId xmlns:a16="http://schemas.microsoft.com/office/drawing/2014/main" id="{097D4092-A948-92DA-CC31-31603BF4C0E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sp>
        <p:nvSpPr>
          <p:cNvPr id="10" name="Rectangle: Rounded Corners 9">
            <a:extLst>
              <a:ext uri="{FF2B5EF4-FFF2-40B4-BE49-F238E27FC236}">
                <a16:creationId xmlns:a16="http://schemas.microsoft.com/office/drawing/2014/main" id="{C8D57FF2-AABD-7F23-9227-FF7BAEC0C9D4}"/>
              </a:ext>
            </a:extLst>
          </p:cNvPr>
          <p:cNvSpPr/>
          <p:nvPr/>
        </p:nvSpPr>
        <p:spPr>
          <a:xfrm>
            <a:off x="4408376" y="3202751"/>
            <a:ext cx="2946867" cy="970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a:ea typeface="+mn-lt"/>
                <a:cs typeface="+mn-lt"/>
              </a:rPr>
              <a:t>Message populates to inform user to check their email for instructions on resetting their password.</a:t>
            </a:r>
          </a:p>
        </p:txBody>
      </p:sp>
    </p:spTree>
    <p:extLst>
      <p:ext uri="{BB962C8B-B14F-4D97-AF65-F5344CB8AC3E}">
        <p14:creationId xmlns:p14="http://schemas.microsoft.com/office/powerpoint/2010/main" val="325932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4. File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16168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2CB7E-B7E3-6217-BCCC-83FFF549848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pic>
        <p:nvPicPr>
          <p:cNvPr id="4" name="Picture 4">
            <a:extLst>
              <a:ext uri="{FF2B5EF4-FFF2-40B4-BE49-F238E27FC236}">
                <a16:creationId xmlns:a16="http://schemas.microsoft.com/office/drawing/2014/main" id="{97B7F59E-5F5B-4727-F522-9B9A189B639C}"/>
              </a:ext>
            </a:extLst>
          </p:cNvPr>
          <p:cNvPicPr>
            <a:picLocks noChangeAspect="1"/>
          </p:cNvPicPr>
          <p:nvPr/>
        </p:nvPicPr>
        <p:blipFill rotWithShape="1">
          <a:blip r:embed="rId2"/>
          <a:srcRect l="559" b="3333"/>
          <a:stretch/>
        </p:blipFill>
        <p:spPr>
          <a:xfrm>
            <a:off x="1273014" y="1432898"/>
            <a:ext cx="9242575" cy="1757125"/>
          </a:xfrm>
          <a:prstGeom prst="rect">
            <a:avLst/>
          </a:prstGeom>
        </p:spPr>
      </p:pic>
      <p:sp>
        <p:nvSpPr>
          <p:cNvPr id="7" name="TextBox 6">
            <a:extLst>
              <a:ext uri="{FF2B5EF4-FFF2-40B4-BE49-F238E27FC236}">
                <a16:creationId xmlns:a16="http://schemas.microsoft.com/office/drawing/2014/main" id="{16E852D5-1CFB-2310-CEE9-1D29ABFC11CD}"/>
              </a:ext>
            </a:extLst>
          </p:cNvPr>
          <p:cNvSpPr txBox="1"/>
          <p:nvPr/>
        </p:nvSpPr>
        <p:spPr>
          <a:xfrm>
            <a:off x="3193539" y="1632546"/>
            <a:ext cx="1538133" cy="31778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grpSp>
        <p:nvGrpSpPr>
          <p:cNvPr id="11" name="Group 10">
            <a:extLst>
              <a:ext uri="{FF2B5EF4-FFF2-40B4-BE49-F238E27FC236}">
                <a16:creationId xmlns:a16="http://schemas.microsoft.com/office/drawing/2014/main" id="{CC3C13DD-FF59-6199-4772-785D2C2FCCBC}"/>
              </a:ext>
            </a:extLst>
          </p:cNvPr>
          <p:cNvGrpSpPr/>
          <p:nvPr/>
        </p:nvGrpSpPr>
        <p:grpSpPr>
          <a:xfrm rot="5340000">
            <a:off x="5784010" y="810602"/>
            <a:ext cx="785567" cy="2145282"/>
            <a:chOff x="5655290" y="5135196"/>
            <a:chExt cx="747966" cy="1083465"/>
          </a:xfrm>
        </p:grpSpPr>
        <p:sp>
          <p:nvSpPr>
            <p:cNvPr id="9" name="Speech Bubble: Rectangle with Corners Rounded 8">
              <a:extLst>
                <a:ext uri="{FF2B5EF4-FFF2-40B4-BE49-F238E27FC236}">
                  <a16:creationId xmlns:a16="http://schemas.microsoft.com/office/drawing/2014/main" id="{7C43703B-A9F3-57F9-B437-AFCF6E8BB737}"/>
                </a:ext>
              </a:extLst>
            </p:cNvPr>
            <p:cNvSpPr/>
            <p:nvPr/>
          </p:nvSpPr>
          <p:spPr>
            <a:xfrm>
              <a:off x="5655290" y="5149244"/>
              <a:ext cx="747966" cy="10694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a:extLst>
                <a:ext uri="{FF2B5EF4-FFF2-40B4-BE49-F238E27FC236}">
                  <a16:creationId xmlns:a16="http://schemas.microsoft.com/office/drawing/2014/main" id="{8ACD441F-CD02-245F-BC56-C6B498F7CCC3}"/>
                </a:ext>
              </a:extLst>
            </p:cNvPr>
            <p:cNvSpPr txBox="1"/>
            <p:nvPr/>
          </p:nvSpPr>
          <p:spPr>
            <a:xfrm rot="16260000">
              <a:off x="5506003" y="5303580"/>
              <a:ext cx="1040075" cy="70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rPr>
                <a:t>Select Tax &amp; Wage Report then File Tax &amp; Wage Report.</a:t>
              </a:r>
              <a:endParaRPr lang="en-US" sz="1400">
                <a:solidFill>
                  <a:srgbClr val="FFFFFF"/>
                </a:solidFill>
                <a:cs typeface="Calibri"/>
              </a:endParaRPr>
            </a:p>
          </p:txBody>
        </p:sp>
      </p:grpSp>
    </p:spTree>
    <p:extLst>
      <p:ext uri="{BB962C8B-B14F-4D97-AF65-F5344CB8AC3E}">
        <p14:creationId xmlns:p14="http://schemas.microsoft.com/office/powerpoint/2010/main" val="310363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5" name="Picture 5">
            <a:extLst>
              <a:ext uri="{FF2B5EF4-FFF2-40B4-BE49-F238E27FC236}">
                <a16:creationId xmlns:a16="http://schemas.microsoft.com/office/drawing/2014/main" id="{10198362-3172-6E7E-BA87-C3A5796D9344}"/>
              </a:ext>
            </a:extLst>
          </p:cNvPr>
          <p:cNvPicPr>
            <a:picLocks noChangeAspect="1"/>
          </p:cNvPicPr>
          <p:nvPr/>
        </p:nvPicPr>
        <p:blipFill>
          <a:blip r:embed="rId3"/>
          <a:stretch>
            <a:fillRect/>
          </a:stretch>
        </p:blipFill>
        <p:spPr>
          <a:xfrm>
            <a:off x="1128132" y="1367299"/>
            <a:ext cx="2658534" cy="1487582"/>
          </a:xfrm>
          <a:prstGeom prst="rect">
            <a:avLst/>
          </a:prstGeom>
        </p:spPr>
      </p:pic>
      <p:pic>
        <p:nvPicPr>
          <p:cNvPr id="6" name="Picture 7">
            <a:extLst>
              <a:ext uri="{FF2B5EF4-FFF2-40B4-BE49-F238E27FC236}">
                <a16:creationId xmlns:a16="http://schemas.microsoft.com/office/drawing/2014/main" id="{C1570DA8-0192-6F6F-68B5-6532546D8192}"/>
              </a:ext>
            </a:extLst>
          </p:cNvPr>
          <p:cNvPicPr>
            <a:picLocks noChangeAspect="1"/>
          </p:cNvPicPr>
          <p:nvPr/>
        </p:nvPicPr>
        <p:blipFill>
          <a:blip r:embed="rId4"/>
          <a:stretch>
            <a:fillRect/>
          </a:stretch>
        </p:blipFill>
        <p:spPr>
          <a:xfrm>
            <a:off x="4685166" y="1442456"/>
            <a:ext cx="2658532" cy="1464269"/>
          </a:xfrm>
          <a:prstGeom prst="rect">
            <a:avLst/>
          </a:prstGeom>
        </p:spPr>
      </p:pic>
      <p:pic>
        <p:nvPicPr>
          <p:cNvPr id="8" name="Picture 8">
            <a:extLst>
              <a:ext uri="{FF2B5EF4-FFF2-40B4-BE49-F238E27FC236}">
                <a16:creationId xmlns:a16="http://schemas.microsoft.com/office/drawing/2014/main" id="{9ABBE403-3E47-0F80-5894-CD11DB3C411E}"/>
              </a:ext>
            </a:extLst>
          </p:cNvPr>
          <p:cNvPicPr>
            <a:picLocks noChangeAspect="1"/>
          </p:cNvPicPr>
          <p:nvPr/>
        </p:nvPicPr>
        <p:blipFill>
          <a:blip r:embed="rId5"/>
          <a:stretch>
            <a:fillRect/>
          </a:stretch>
        </p:blipFill>
        <p:spPr>
          <a:xfrm>
            <a:off x="8380348" y="1443295"/>
            <a:ext cx="2700867" cy="1515044"/>
          </a:xfrm>
          <a:prstGeom prst="rect">
            <a:avLst/>
          </a:prstGeom>
        </p:spPr>
      </p:pic>
      <p:pic>
        <p:nvPicPr>
          <p:cNvPr id="9" name="Picture 10">
            <a:extLst>
              <a:ext uri="{FF2B5EF4-FFF2-40B4-BE49-F238E27FC236}">
                <a16:creationId xmlns:a16="http://schemas.microsoft.com/office/drawing/2014/main" id="{D2EBC655-9B84-FDE1-AFBC-EF62FE4463AB}"/>
              </a:ext>
            </a:extLst>
          </p:cNvPr>
          <p:cNvPicPr>
            <a:picLocks noChangeAspect="1"/>
          </p:cNvPicPr>
          <p:nvPr/>
        </p:nvPicPr>
        <p:blipFill>
          <a:blip r:embed="rId6"/>
          <a:stretch>
            <a:fillRect/>
          </a:stretch>
        </p:blipFill>
        <p:spPr>
          <a:xfrm>
            <a:off x="1145066" y="3148009"/>
            <a:ext cx="2616200" cy="1459035"/>
          </a:xfrm>
          <a:prstGeom prst="rect">
            <a:avLst/>
          </a:prstGeom>
        </p:spPr>
      </p:pic>
      <p:pic>
        <p:nvPicPr>
          <p:cNvPr id="11" name="Picture 11">
            <a:extLst>
              <a:ext uri="{FF2B5EF4-FFF2-40B4-BE49-F238E27FC236}">
                <a16:creationId xmlns:a16="http://schemas.microsoft.com/office/drawing/2014/main" id="{FEBC97B9-A0C4-22BE-3213-0187F005A8AA}"/>
              </a:ext>
            </a:extLst>
          </p:cNvPr>
          <p:cNvPicPr>
            <a:picLocks noChangeAspect="1"/>
          </p:cNvPicPr>
          <p:nvPr/>
        </p:nvPicPr>
        <p:blipFill>
          <a:blip r:embed="rId7"/>
          <a:stretch>
            <a:fillRect/>
          </a:stretch>
        </p:blipFill>
        <p:spPr>
          <a:xfrm>
            <a:off x="4681860" y="3149286"/>
            <a:ext cx="2616200" cy="1466601"/>
          </a:xfrm>
          <a:prstGeom prst="rect">
            <a:avLst/>
          </a:prstGeom>
        </p:spPr>
      </p:pic>
      <p:pic>
        <p:nvPicPr>
          <p:cNvPr id="12" name="Picture 13">
            <a:extLst>
              <a:ext uri="{FF2B5EF4-FFF2-40B4-BE49-F238E27FC236}">
                <a16:creationId xmlns:a16="http://schemas.microsoft.com/office/drawing/2014/main" id="{16AE5A46-FA5D-5824-8145-860F95FB017C}"/>
              </a:ext>
            </a:extLst>
          </p:cNvPr>
          <p:cNvPicPr>
            <a:picLocks noChangeAspect="1"/>
          </p:cNvPicPr>
          <p:nvPr/>
        </p:nvPicPr>
        <p:blipFill>
          <a:blip r:embed="rId8"/>
          <a:stretch>
            <a:fillRect/>
          </a:stretch>
        </p:blipFill>
        <p:spPr>
          <a:xfrm>
            <a:off x="8381173" y="3216808"/>
            <a:ext cx="2548467" cy="1434810"/>
          </a:xfrm>
          <a:prstGeom prst="rect">
            <a:avLst/>
          </a:prstGeom>
        </p:spPr>
      </p:pic>
      <p:pic>
        <p:nvPicPr>
          <p:cNvPr id="14" name="Picture 15">
            <a:extLst>
              <a:ext uri="{FF2B5EF4-FFF2-40B4-BE49-F238E27FC236}">
                <a16:creationId xmlns:a16="http://schemas.microsoft.com/office/drawing/2014/main" id="{F44FF749-4677-E351-C7D6-807E782ACC5F}"/>
              </a:ext>
            </a:extLst>
          </p:cNvPr>
          <p:cNvPicPr>
            <a:picLocks noChangeAspect="1"/>
          </p:cNvPicPr>
          <p:nvPr/>
        </p:nvPicPr>
        <p:blipFill>
          <a:blip r:embed="rId9"/>
          <a:stretch>
            <a:fillRect/>
          </a:stretch>
        </p:blipFill>
        <p:spPr>
          <a:xfrm>
            <a:off x="1130610" y="4899410"/>
            <a:ext cx="2658533" cy="1490965"/>
          </a:xfrm>
          <a:prstGeom prst="rect">
            <a:avLst/>
          </a:prstGeom>
        </p:spPr>
      </p:pic>
    </p:spTree>
    <p:extLst>
      <p:ext uri="{BB962C8B-B14F-4D97-AF65-F5344CB8AC3E}">
        <p14:creationId xmlns:p14="http://schemas.microsoft.com/office/powerpoint/2010/main" val="287728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F235996-1166-9D2E-7321-148BC11E8012}"/>
              </a:ext>
            </a:extLst>
          </p:cNvPr>
          <p:cNvPicPr>
            <a:picLocks noChangeAspect="1"/>
          </p:cNvPicPr>
          <p:nvPr/>
        </p:nvPicPr>
        <p:blipFill rotWithShape="1">
          <a:blip r:embed="rId2"/>
          <a:srcRect l="334" r="-112"/>
          <a:stretch/>
        </p:blipFill>
        <p:spPr>
          <a:xfrm>
            <a:off x="1761090" y="2070264"/>
            <a:ext cx="7753221" cy="1837201"/>
          </a:xfrm>
          <a:prstGeom prst="rect">
            <a:avLst/>
          </a:prstGeom>
        </p:spPr>
      </p:pic>
      <p:sp>
        <p:nvSpPr>
          <p:cNvPr id="3" name="TextBox 2">
            <a:extLst>
              <a:ext uri="{FF2B5EF4-FFF2-40B4-BE49-F238E27FC236}">
                <a16:creationId xmlns:a16="http://schemas.microsoft.com/office/drawing/2014/main" id="{7C2E58AD-FE63-3D58-88A0-66E19D6916E0}"/>
              </a:ext>
            </a:extLst>
          </p:cNvPr>
          <p:cNvSpPr txBox="1"/>
          <p:nvPr/>
        </p:nvSpPr>
        <p:spPr>
          <a:xfrm>
            <a:off x="6086035" y="3137263"/>
            <a:ext cx="39868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17" name="TextBox 16">
            <a:extLst>
              <a:ext uri="{FF2B5EF4-FFF2-40B4-BE49-F238E27FC236}">
                <a16:creationId xmlns:a16="http://schemas.microsoft.com/office/drawing/2014/main" id="{2A7881BC-2C3E-1C80-D83C-BA2E81B46C2E}"/>
              </a:ext>
            </a:extLst>
          </p:cNvPr>
          <p:cNvSpPr txBox="1"/>
          <p:nvPr/>
        </p:nvSpPr>
        <p:spPr>
          <a:xfrm>
            <a:off x="5724950" y="3356337"/>
            <a:ext cx="1465481" cy="20005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19" name="Rectangle: Rounded Corners 18">
            <a:extLst>
              <a:ext uri="{FF2B5EF4-FFF2-40B4-BE49-F238E27FC236}">
                <a16:creationId xmlns:a16="http://schemas.microsoft.com/office/drawing/2014/main" id="{744619ED-3E54-58BA-B03D-092843EB1336}"/>
              </a:ext>
            </a:extLst>
          </p:cNvPr>
          <p:cNvSpPr/>
          <p:nvPr/>
        </p:nvSpPr>
        <p:spPr>
          <a:xfrm>
            <a:off x="7377364" y="2440915"/>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UI Tax Report </a:t>
            </a:r>
            <a:r>
              <a:rPr lang="en-US" sz="1200">
                <a:ea typeface="+mn-lt"/>
                <a:cs typeface="+mn-lt"/>
              </a:rPr>
              <a:t>screen displays. Enter the</a:t>
            </a:r>
            <a:r>
              <a:rPr lang="en-US" sz="1200" b="1">
                <a:ea typeface="+mn-lt"/>
                <a:cs typeface="+mn-lt"/>
              </a:rPr>
              <a:t> Employer Account Number (EAN)</a:t>
            </a:r>
            <a:r>
              <a:rPr lang="en-US" sz="1200">
                <a:ea typeface="+mn-lt"/>
                <a:cs typeface="+mn-lt"/>
              </a:rPr>
              <a:t> and select mandatory dropdown field from</a:t>
            </a:r>
            <a:r>
              <a:rPr lang="en-US" sz="1200" b="1">
                <a:ea typeface="+mn-lt"/>
                <a:cs typeface="+mn-lt"/>
              </a:rPr>
              <a:t> Quarter/Year Filing for </a:t>
            </a:r>
            <a:r>
              <a:rPr lang="en-US" sz="1200">
                <a:ea typeface="+mn-lt"/>
                <a:cs typeface="+mn-lt"/>
              </a:rPr>
              <a:t>and click the </a:t>
            </a:r>
            <a:r>
              <a:rPr lang="en-US" sz="1200" b="1">
                <a:ea typeface="+mn-lt"/>
                <a:cs typeface="+mn-lt"/>
              </a:rPr>
              <a:t>Next </a:t>
            </a:r>
            <a:r>
              <a:rPr lang="en-US" sz="1200">
                <a:ea typeface="+mn-lt"/>
                <a:cs typeface="+mn-lt"/>
              </a:rPr>
              <a:t>button.</a:t>
            </a:r>
            <a:endParaRPr lang="en-US" sz="800">
              <a:cs typeface="Calibri"/>
            </a:endParaRPr>
          </a:p>
        </p:txBody>
      </p:sp>
      <p:sp>
        <p:nvSpPr>
          <p:cNvPr id="20" name="TextBox 19">
            <a:extLst>
              <a:ext uri="{FF2B5EF4-FFF2-40B4-BE49-F238E27FC236}">
                <a16:creationId xmlns:a16="http://schemas.microsoft.com/office/drawing/2014/main" id="{D323C491-6D3E-DDBD-D3E4-D81927D032DA}"/>
              </a:ext>
            </a:extLst>
          </p:cNvPr>
          <p:cNvSpPr txBox="1"/>
          <p:nvPr/>
        </p:nvSpPr>
        <p:spPr>
          <a:xfrm>
            <a:off x="8495859" y="3668064"/>
            <a:ext cx="495663" cy="18273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4" name="TextBox 3">
            <a:extLst>
              <a:ext uri="{FF2B5EF4-FFF2-40B4-BE49-F238E27FC236}">
                <a16:creationId xmlns:a16="http://schemas.microsoft.com/office/drawing/2014/main" id="{243C6F5D-3F79-B0EB-FC98-A5D2EA60C8E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sp>
        <p:nvSpPr>
          <p:cNvPr id="8" name="TextBox 7">
            <a:extLst>
              <a:ext uri="{FF2B5EF4-FFF2-40B4-BE49-F238E27FC236}">
                <a16:creationId xmlns:a16="http://schemas.microsoft.com/office/drawing/2014/main" id="{901A2532-0487-7AAB-D4E8-A20A4D7077BE}"/>
              </a:ext>
            </a:extLst>
          </p:cNvPr>
          <p:cNvSpPr txBox="1"/>
          <p:nvPr/>
        </p:nvSpPr>
        <p:spPr>
          <a:xfrm>
            <a:off x="5781235" y="3137262"/>
            <a:ext cx="15103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Tree>
    <p:extLst>
      <p:ext uri="{BB962C8B-B14F-4D97-AF65-F5344CB8AC3E}">
        <p14:creationId xmlns:p14="http://schemas.microsoft.com/office/powerpoint/2010/main" val="295067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Description automatically generated">
            <a:extLst>
              <a:ext uri="{FF2B5EF4-FFF2-40B4-BE49-F238E27FC236}">
                <a16:creationId xmlns:a16="http://schemas.microsoft.com/office/drawing/2014/main" id="{B89B4B9D-C04A-EF54-D448-89DCE27D7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592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948F3ACB-6FE1-8E22-2F89-6C4655EC2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694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27395F0A-410A-ED80-4BCD-5BFC1CDD1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815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70B9FC36-13F6-9D86-ED15-5140DFAE6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97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CCDBD20A-9744-DAE5-4980-BF306F0C5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0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4176226D-928C-2587-98A2-25F247AAE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420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73BA293A-5CAB-3ACC-C9A0-395FB241F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33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82103123-C1A3-0456-33BA-A076E0D8D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37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50205148-B71B-5DA8-379C-AB6EE2844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220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16" name="Picture 16">
            <a:extLst>
              <a:ext uri="{FF2B5EF4-FFF2-40B4-BE49-F238E27FC236}">
                <a16:creationId xmlns:a16="http://schemas.microsoft.com/office/drawing/2014/main" id="{6C4BC2F0-2EC9-2F87-BFE9-173341067920}"/>
              </a:ext>
            </a:extLst>
          </p:cNvPr>
          <p:cNvPicPr>
            <a:picLocks noChangeAspect="1"/>
          </p:cNvPicPr>
          <p:nvPr/>
        </p:nvPicPr>
        <p:blipFill>
          <a:blip r:embed="rId3"/>
          <a:stretch>
            <a:fillRect/>
          </a:stretch>
        </p:blipFill>
        <p:spPr>
          <a:xfrm>
            <a:off x="1083734" y="1353964"/>
            <a:ext cx="2700866" cy="1516939"/>
          </a:xfrm>
          <a:prstGeom prst="rect">
            <a:avLst/>
          </a:prstGeom>
        </p:spPr>
      </p:pic>
      <p:pic>
        <p:nvPicPr>
          <p:cNvPr id="17" name="Picture 18">
            <a:extLst>
              <a:ext uri="{FF2B5EF4-FFF2-40B4-BE49-F238E27FC236}">
                <a16:creationId xmlns:a16="http://schemas.microsoft.com/office/drawing/2014/main" id="{B802AD12-9587-997E-5F58-2EE990744168}"/>
              </a:ext>
            </a:extLst>
          </p:cNvPr>
          <p:cNvPicPr>
            <a:picLocks noChangeAspect="1"/>
          </p:cNvPicPr>
          <p:nvPr/>
        </p:nvPicPr>
        <p:blipFill>
          <a:blip r:embed="rId4"/>
          <a:stretch>
            <a:fillRect/>
          </a:stretch>
        </p:blipFill>
        <p:spPr>
          <a:xfrm>
            <a:off x="4419600" y="1353846"/>
            <a:ext cx="2700867" cy="1517175"/>
          </a:xfrm>
          <a:prstGeom prst="rect">
            <a:avLst/>
          </a:prstGeom>
        </p:spPr>
      </p:pic>
      <p:pic>
        <p:nvPicPr>
          <p:cNvPr id="4" name="Picture 9">
            <a:extLst>
              <a:ext uri="{FF2B5EF4-FFF2-40B4-BE49-F238E27FC236}">
                <a16:creationId xmlns:a16="http://schemas.microsoft.com/office/drawing/2014/main" id="{AA3E87E3-FCED-FB68-C04C-537E7F520050}"/>
              </a:ext>
            </a:extLst>
          </p:cNvPr>
          <p:cNvPicPr>
            <a:picLocks noChangeAspect="1"/>
          </p:cNvPicPr>
          <p:nvPr/>
        </p:nvPicPr>
        <p:blipFill>
          <a:blip r:embed="rId5"/>
          <a:stretch>
            <a:fillRect/>
          </a:stretch>
        </p:blipFill>
        <p:spPr>
          <a:xfrm>
            <a:off x="7679267" y="1352817"/>
            <a:ext cx="2743200" cy="1544633"/>
          </a:xfrm>
          <a:prstGeom prst="rect">
            <a:avLst/>
          </a:prstGeom>
        </p:spPr>
      </p:pic>
      <p:pic>
        <p:nvPicPr>
          <p:cNvPr id="10" name="Picture 12">
            <a:extLst>
              <a:ext uri="{FF2B5EF4-FFF2-40B4-BE49-F238E27FC236}">
                <a16:creationId xmlns:a16="http://schemas.microsoft.com/office/drawing/2014/main" id="{5772E571-B503-4399-5491-E99935C04DA1}"/>
              </a:ext>
            </a:extLst>
          </p:cNvPr>
          <p:cNvPicPr>
            <a:picLocks noChangeAspect="1"/>
          </p:cNvPicPr>
          <p:nvPr/>
        </p:nvPicPr>
        <p:blipFill>
          <a:blip r:embed="rId6"/>
          <a:stretch>
            <a:fillRect/>
          </a:stretch>
        </p:blipFill>
        <p:spPr>
          <a:xfrm>
            <a:off x="1083733" y="3199983"/>
            <a:ext cx="2743200" cy="1558700"/>
          </a:xfrm>
          <a:prstGeom prst="rect">
            <a:avLst/>
          </a:prstGeom>
        </p:spPr>
      </p:pic>
      <p:pic>
        <p:nvPicPr>
          <p:cNvPr id="13" name="Picture 14">
            <a:extLst>
              <a:ext uri="{FF2B5EF4-FFF2-40B4-BE49-F238E27FC236}">
                <a16:creationId xmlns:a16="http://schemas.microsoft.com/office/drawing/2014/main" id="{5ECA3219-FF9E-E139-9154-CA12A4DFFD76}"/>
              </a:ext>
            </a:extLst>
          </p:cNvPr>
          <p:cNvPicPr>
            <a:picLocks noChangeAspect="1"/>
          </p:cNvPicPr>
          <p:nvPr/>
        </p:nvPicPr>
        <p:blipFill>
          <a:blip r:embed="rId7"/>
          <a:stretch>
            <a:fillRect/>
          </a:stretch>
        </p:blipFill>
        <p:spPr>
          <a:xfrm>
            <a:off x="4419600" y="3154862"/>
            <a:ext cx="2743200" cy="1581209"/>
          </a:xfrm>
          <a:prstGeom prst="rect">
            <a:avLst/>
          </a:prstGeom>
        </p:spPr>
      </p:pic>
      <p:pic>
        <p:nvPicPr>
          <p:cNvPr id="15" name="Picture 17">
            <a:extLst>
              <a:ext uri="{FF2B5EF4-FFF2-40B4-BE49-F238E27FC236}">
                <a16:creationId xmlns:a16="http://schemas.microsoft.com/office/drawing/2014/main" id="{10E25F6A-0474-3036-C42D-7A4DE4C4E64E}"/>
              </a:ext>
            </a:extLst>
          </p:cNvPr>
          <p:cNvPicPr>
            <a:picLocks noChangeAspect="1"/>
          </p:cNvPicPr>
          <p:nvPr/>
        </p:nvPicPr>
        <p:blipFill>
          <a:blip r:embed="rId8"/>
          <a:stretch>
            <a:fillRect/>
          </a:stretch>
        </p:blipFill>
        <p:spPr>
          <a:xfrm>
            <a:off x="7679267" y="3201390"/>
            <a:ext cx="2743200" cy="1555887"/>
          </a:xfrm>
          <a:prstGeom prst="rect">
            <a:avLst/>
          </a:prstGeom>
        </p:spPr>
      </p:pic>
      <p:pic>
        <p:nvPicPr>
          <p:cNvPr id="18" name="Picture 18">
            <a:extLst>
              <a:ext uri="{FF2B5EF4-FFF2-40B4-BE49-F238E27FC236}">
                <a16:creationId xmlns:a16="http://schemas.microsoft.com/office/drawing/2014/main" id="{C465945C-A4BC-DBD9-44F6-CA0CB9F9BD11}"/>
              </a:ext>
            </a:extLst>
          </p:cNvPr>
          <p:cNvPicPr>
            <a:picLocks noChangeAspect="1"/>
          </p:cNvPicPr>
          <p:nvPr/>
        </p:nvPicPr>
        <p:blipFill>
          <a:blip r:embed="rId9"/>
          <a:stretch>
            <a:fillRect/>
          </a:stretch>
        </p:blipFill>
        <p:spPr>
          <a:xfrm>
            <a:off x="1083733" y="4938437"/>
            <a:ext cx="2743200" cy="1536192"/>
          </a:xfrm>
          <a:prstGeom prst="rect">
            <a:avLst/>
          </a:prstGeom>
        </p:spPr>
      </p:pic>
    </p:spTree>
    <p:extLst>
      <p:ext uri="{BB962C8B-B14F-4D97-AF65-F5344CB8AC3E}">
        <p14:creationId xmlns:p14="http://schemas.microsoft.com/office/powerpoint/2010/main" val="1150361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Teams&#10;&#10;Description automatically generated">
            <a:extLst>
              <a:ext uri="{FF2B5EF4-FFF2-40B4-BE49-F238E27FC236}">
                <a16:creationId xmlns:a16="http://schemas.microsoft.com/office/drawing/2014/main" id="{98286E40-0058-B557-B8F6-D604FD9CC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508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5. Adjust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48818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3E19A4-FBE5-9746-3C58-2B54D3AE2117}"/>
              </a:ext>
            </a:extLst>
          </p:cNvPr>
          <p:cNvPicPr>
            <a:picLocks noChangeAspect="1"/>
          </p:cNvPicPr>
          <p:nvPr/>
        </p:nvPicPr>
        <p:blipFill>
          <a:blip r:embed="rId2"/>
          <a:stretch>
            <a:fillRect/>
          </a:stretch>
        </p:blipFill>
        <p:spPr>
          <a:xfrm>
            <a:off x="310551" y="1956365"/>
            <a:ext cx="11714671" cy="2528325"/>
          </a:xfrm>
          <a:prstGeom prst="rect">
            <a:avLst/>
          </a:prstGeom>
        </p:spPr>
      </p:pic>
      <p:sp>
        <p:nvSpPr>
          <p:cNvPr id="5" name="TextBox 4">
            <a:extLst>
              <a:ext uri="{FF2B5EF4-FFF2-40B4-BE49-F238E27FC236}">
                <a16:creationId xmlns:a16="http://schemas.microsoft.com/office/drawing/2014/main" id="{F6F10865-FA0F-2884-364F-AEA901D4E8C6}"/>
              </a:ext>
            </a:extLst>
          </p:cNvPr>
          <p:cNvSpPr txBox="1"/>
          <p:nvPr/>
        </p:nvSpPr>
        <p:spPr>
          <a:xfrm>
            <a:off x="2902088" y="2698247"/>
            <a:ext cx="1742572" cy="4271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B6109046-AADD-C9FB-94E9-ED6ED58A9D3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398018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18B002-9C6E-6043-75CD-83B12314972C}"/>
              </a:ext>
            </a:extLst>
          </p:cNvPr>
          <p:cNvPicPr>
            <a:picLocks noChangeAspect="1"/>
          </p:cNvPicPr>
          <p:nvPr/>
        </p:nvPicPr>
        <p:blipFill rotWithShape="1">
          <a:blip r:embed="rId2"/>
          <a:srcRect l="1297" r="-129" b="251"/>
          <a:stretch/>
        </p:blipFill>
        <p:spPr>
          <a:xfrm>
            <a:off x="1975874" y="1287257"/>
            <a:ext cx="8579637" cy="3440955"/>
          </a:xfrm>
          <a:prstGeom prst="rect">
            <a:avLst/>
          </a:prstGeom>
        </p:spPr>
      </p:pic>
      <p:sp>
        <p:nvSpPr>
          <p:cNvPr id="4" name="TextBox 3">
            <a:extLst>
              <a:ext uri="{FF2B5EF4-FFF2-40B4-BE49-F238E27FC236}">
                <a16:creationId xmlns:a16="http://schemas.microsoft.com/office/drawing/2014/main" id="{951F1051-6FE9-0C9F-8688-6C63862A79E6}"/>
              </a:ext>
            </a:extLst>
          </p:cNvPr>
          <p:cNvSpPr txBox="1"/>
          <p:nvPr/>
        </p:nvSpPr>
        <p:spPr>
          <a:xfrm>
            <a:off x="5517133" y="2239315"/>
            <a:ext cx="3318526" cy="2418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FDABE7C4-72A5-029F-DD4D-85E66CA06180}"/>
              </a:ext>
            </a:extLst>
          </p:cNvPr>
          <p:cNvSpPr txBox="1"/>
          <p:nvPr/>
        </p:nvSpPr>
        <p:spPr>
          <a:xfrm>
            <a:off x="9335792" y="4031747"/>
            <a:ext cx="634209"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7" name="Rectangle: Rounded Corners 6">
            <a:extLst>
              <a:ext uri="{FF2B5EF4-FFF2-40B4-BE49-F238E27FC236}">
                <a16:creationId xmlns:a16="http://schemas.microsoft.com/office/drawing/2014/main" id="{90A3AEB0-0EB2-F4E4-1D2D-62D891B7CD36}"/>
              </a:ext>
            </a:extLst>
          </p:cNvPr>
          <p:cNvSpPr/>
          <p:nvPr/>
        </p:nvSpPr>
        <p:spPr>
          <a:xfrm>
            <a:off x="9195773" y="1194006"/>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File Tax and Wage Report Adjustment </a:t>
            </a:r>
            <a:r>
              <a:rPr lang="en-US" sz="1200">
                <a:ea typeface="+mn-lt"/>
                <a:cs typeface="+mn-lt"/>
              </a:rPr>
              <a:t>screen is displayed. Enter the information in the mandatory fields click the </a:t>
            </a:r>
            <a:r>
              <a:rPr lang="en-US" sz="1200" b="1">
                <a:ea typeface="+mn-lt"/>
                <a:cs typeface="+mn-lt"/>
              </a:rPr>
              <a:t>Next </a:t>
            </a:r>
            <a:r>
              <a:rPr lang="en-US" sz="1200">
                <a:ea typeface="+mn-lt"/>
                <a:cs typeface="+mn-lt"/>
              </a:rPr>
              <a:t>button.</a:t>
            </a:r>
            <a:endParaRPr lang="en-US" sz="800">
              <a:cs typeface="Calibri"/>
            </a:endParaRPr>
          </a:p>
        </p:txBody>
      </p:sp>
      <p:sp>
        <p:nvSpPr>
          <p:cNvPr id="3" name="TextBox 2">
            <a:extLst>
              <a:ext uri="{FF2B5EF4-FFF2-40B4-BE49-F238E27FC236}">
                <a16:creationId xmlns:a16="http://schemas.microsoft.com/office/drawing/2014/main" id="{997FC9EC-C195-4C36-6408-DA19A628C044}"/>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
        <p:nvSpPr>
          <p:cNvPr id="5" name="Rectangle 4">
            <a:extLst>
              <a:ext uri="{FF2B5EF4-FFF2-40B4-BE49-F238E27FC236}">
                <a16:creationId xmlns:a16="http://schemas.microsoft.com/office/drawing/2014/main" id="{CE2E335B-B9C9-3992-33A8-E4208859EC3B}"/>
              </a:ext>
            </a:extLst>
          </p:cNvPr>
          <p:cNvSpPr/>
          <p:nvPr/>
        </p:nvSpPr>
        <p:spPr>
          <a:xfrm flipV="1">
            <a:off x="5923682" y="2272144"/>
            <a:ext cx="346363"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FDC56487-463C-ADAB-A62E-8DE8EF463783}"/>
              </a:ext>
            </a:extLst>
          </p:cNvPr>
          <p:cNvSpPr/>
          <p:nvPr/>
        </p:nvSpPr>
        <p:spPr>
          <a:xfrm flipV="1">
            <a:off x="5571257" y="2262619"/>
            <a:ext cx="21301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099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6818AC0-5BD6-0B3D-D297-675BF18F2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808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5F682242-89BD-6C52-030E-4D69E19F2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3890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CB0A543-337A-1016-605D-F5FDDD06C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7425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5F4E0E0-01C7-B05A-EEFA-EAC70771C94C}"/>
              </a:ext>
            </a:extLst>
          </p:cNvPr>
          <p:cNvPicPr>
            <a:picLocks noChangeAspect="1"/>
          </p:cNvPicPr>
          <p:nvPr/>
        </p:nvPicPr>
        <p:blipFill>
          <a:blip r:embed="rId2"/>
          <a:stretch>
            <a:fillRect/>
          </a:stretch>
        </p:blipFill>
        <p:spPr>
          <a:xfrm>
            <a:off x="1618891" y="2540322"/>
            <a:ext cx="9198633" cy="1403545"/>
          </a:xfrm>
          <a:prstGeom prst="rect">
            <a:avLst/>
          </a:prstGeom>
        </p:spPr>
      </p:pic>
      <p:sp>
        <p:nvSpPr>
          <p:cNvPr id="4" name="TextBox 3">
            <a:extLst>
              <a:ext uri="{FF2B5EF4-FFF2-40B4-BE49-F238E27FC236}">
                <a16:creationId xmlns:a16="http://schemas.microsoft.com/office/drawing/2014/main" id="{9B04F7FE-0DDE-565E-840D-A792C4B979D1}"/>
              </a:ext>
            </a:extLst>
          </p:cNvPr>
          <p:cNvSpPr txBox="1"/>
          <p:nvPr/>
        </p:nvSpPr>
        <p:spPr>
          <a:xfrm>
            <a:off x="9638861" y="3642088"/>
            <a:ext cx="599573" cy="19332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5" name="Rectangle: Rounded Corners 4">
            <a:extLst>
              <a:ext uri="{FF2B5EF4-FFF2-40B4-BE49-F238E27FC236}">
                <a16:creationId xmlns:a16="http://schemas.microsoft.com/office/drawing/2014/main" id="{0B07E886-5D43-1EC0-F784-DB9FFD55506A}"/>
              </a:ext>
            </a:extLst>
          </p:cNvPr>
          <p:cNvSpPr/>
          <p:nvPr/>
        </p:nvSpPr>
        <p:spPr>
          <a:xfrm>
            <a:off x="1818487"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Wage Report Confirmation </a:t>
            </a:r>
            <a:r>
              <a:rPr lang="en-US" sz="1200">
                <a:ea typeface="+mn-lt"/>
                <a:cs typeface="+mn-lt"/>
              </a:rPr>
              <a:t>screen is displayed. This screen confirms that the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3" name="TextBox 2">
            <a:extLst>
              <a:ext uri="{FF2B5EF4-FFF2-40B4-BE49-F238E27FC236}">
                <a16:creationId xmlns:a16="http://schemas.microsoft.com/office/drawing/2014/main" id="{78C2DBA5-9B85-FA77-6C92-027DC5F14F2F}"/>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109795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3E18CA03-F6ED-5DA1-EED0-8DC97E640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922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7B13BA25-9B86-76B7-DEC6-9922B14DC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15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 Third Party Agent (TPA) Registration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6096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B5CABC-F72F-4D80-9EFA-F3064CB1E482}"/>
              </a:ext>
            </a:extLst>
          </p:cNvPr>
          <p:cNvPicPr>
            <a:picLocks noChangeAspect="1"/>
          </p:cNvPicPr>
          <p:nvPr/>
        </p:nvPicPr>
        <p:blipFill>
          <a:blip r:embed="rId2"/>
          <a:stretch>
            <a:fillRect/>
          </a:stretch>
        </p:blipFill>
        <p:spPr>
          <a:xfrm>
            <a:off x="1058173" y="1894196"/>
            <a:ext cx="10981427" cy="2020060"/>
          </a:xfrm>
          <a:prstGeom prst="rect">
            <a:avLst/>
          </a:prstGeom>
        </p:spPr>
      </p:pic>
      <p:sp>
        <p:nvSpPr>
          <p:cNvPr id="4" name="TextBox 3">
            <a:extLst>
              <a:ext uri="{FF2B5EF4-FFF2-40B4-BE49-F238E27FC236}">
                <a16:creationId xmlns:a16="http://schemas.microsoft.com/office/drawing/2014/main" id="{AED8F925-D9A7-E4D0-ED3A-D34EC6B624FA}"/>
              </a:ext>
            </a:extLst>
          </p:cNvPr>
          <p:cNvSpPr txBox="1"/>
          <p:nvPr/>
        </p:nvSpPr>
        <p:spPr>
          <a:xfrm>
            <a:off x="9699474" y="3642087"/>
            <a:ext cx="1612685" cy="18466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49B113C-15FD-DBD7-189A-60BC1AF33346}"/>
              </a:ext>
            </a:extLst>
          </p:cNvPr>
          <p:cNvSpPr txBox="1"/>
          <p:nvPr/>
        </p:nvSpPr>
        <p:spPr>
          <a:xfrm>
            <a:off x="3565375" y="3171032"/>
            <a:ext cx="1266322" cy="14137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A6AE4EE-3849-A133-436C-08C4C4A9659D}"/>
              </a:ext>
            </a:extLst>
          </p:cNvPr>
          <p:cNvSpPr txBox="1"/>
          <p:nvPr/>
        </p:nvSpPr>
        <p:spPr>
          <a:xfrm>
            <a:off x="9354842" y="3020365"/>
            <a:ext cx="1119118" cy="16734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D26C4636-DA99-C62A-F411-AE8E6A22FC5E}"/>
              </a:ext>
            </a:extLst>
          </p:cNvPr>
          <p:cNvSpPr/>
          <p:nvPr/>
        </p:nvSpPr>
        <p:spPr>
          <a:xfrm>
            <a:off x="1835805"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Tax &amp; Wage Report Adjustment Confirmation </a:t>
            </a:r>
            <a:r>
              <a:rPr lang="en-US" sz="1200">
                <a:ea typeface="+mn-lt"/>
                <a:cs typeface="+mn-lt"/>
              </a:rPr>
              <a:t>screen is displayed. This screen confirms that the Tax and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5" name="Rectangle: Rounded Corners 4">
            <a:extLst>
              <a:ext uri="{FF2B5EF4-FFF2-40B4-BE49-F238E27FC236}">
                <a16:creationId xmlns:a16="http://schemas.microsoft.com/office/drawing/2014/main" id="{2FFA75FB-2E3E-F4A0-C5B9-8D9786008C4B}"/>
              </a:ext>
            </a:extLst>
          </p:cNvPr>
          <p:cNvSpPr/>
          <p:nvPr/>
        </p:nvSpPr>
        <p:spPr>
          <a:xfrm>
            <a:off x="7484963" y="4069760"/>
            <a:ext cx="2465516" cy="220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 To Print a copy of the Tax Report, click the </a:t>
            </a:r>
            <a:r>
              <a:rPr lang="en-US" sz="1200" b="1">
                <a:ea typeface="+mn-lt"/>
                <a:cs typeface="+mn-lt"/>
              </a:rPr>
              <a:t>Print Tax Report </a:t>
            </a:r>
            <a:r>
              <a:rPr lang="en-US" sz="1200">
                <a:ea typeface="+mn-lt"/>
                <a:cs typeface="+mn-lt"/>
              </a:rPr>
              <a:t>link. </a:t>
            </a:r>
            <a:endParaRPr lang="en-US" sz="800">
              <a:cs typeface="Calibri"/>
            </a:endParaRPr>
          </a:p>
          <a:p>
            <a:r>
              <a:rPr lang="en-US" sz="1200">
                <a:ea typeface="+mn-lt"/>
                <a:cs typeface="+mn-lt"/>
              </a:rPr>
              <a:t>To Print a copy of the Wage Report, click the </a:t>
            </a:r>
            <a:r>
              <a:rPr lang="en-US" sz="1200" b="1">
                <a:ea typeface="+mn-lt"/>
                <a:cs typeface="+mn-lt"/>
              </a:rPr>
              <a:t>Print  Wage Report </a:t>
            </a:r>
            <a:r>
              <a:rPr lang="en-US" sz="1200">
                <a:ea typeface="+mn-lt"/>
                <a:cs typeface="+mn-lt"/>
              </a:rPr>
              <a:t>link. </a:t>
            </a:r>
          </a:p>
          <a:p>
            <a:endParaRPr lang="en-US" sz="1200">
              <a:ea typeface="+mn-lt"/>
              <a:cs typeface="+mn-lt"/>
            </a:endParaRPr>
          </a:p>
          <a:p>
            <a:r>
              <a:rPr lang="en-US" sz="1200">
                <a:ea typeface="+mn-lt"/>
                <a:cs typeface="+mn-lt"/>
              </a:rPr>
              <a:t>To make an Online Payment, click the </a:t>
            </a:r>
            <a:r>
              <a:rPr lang="en-US" sz="1200" b="1">
                <a:ea typeface="+mn-lt"/>
                <a:cs typeface="+mn-lt"/>
              </a:rPr>
              <a:t>Make Online Payment</a:t>
            </a:r>
            <a:r>
              <a:rPr lang="en-US" sz="1200">
                <a:ea typeface="+mn-lt"/>
                <a:cs typeface="+mn-lt"/>
              </a:rPr>
              <a:t> button.</a:t>
            </a:r>
          </a:p>
          <a:p>
            <a:endParaRPr lang="en-US" sz="1200">
              <a:ea typeface="+mn-lt"/>
              <a:cs typeface="+mn-lt"/>
            </a:endParaRPr>
          </a:p>
        </p:txBody>
      </p:sp>
      <p:sp>
        <p:nvSpPr>
          <p:cNvPr id="7" name="TextBox 6">
            <a:extLst>
              <a:ext uri="{FF2B5EF4-FFF2-40B4-BE49-F238E27FC236}">
                <a16:creationId xmlns:a16="http://schemas.microsoft.com/office/drawing/2014/main" id="{35C78B2D-2FEC-E85D-646B-6863348C941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 Confirmation</a:t>
            </a:r>
          </a:p>
        </p:txBody>
      </p:sp>
    </p:spTree>
    <p:extLst>
      <p:ext uri="{BB962C8B-B14F-4D97-AF65-F5344CB8AC3E}">
        <p14:creationId xmlns:p14="http://schemas.microsoft.com/office/powerpoint/2010/main" val="466597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6. Upload Tax and Wage Report File</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52845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91A0CD7-7BFB-C102-BCE0-D122B64DDABA}"/>
              </a:ext>
            </a:extLst>
          </p:cNvPr>
          <p:cNvPicPr>
            <a:picLocks noChangeAspect="1"/>
          </p:cNvPicPr>
          <p:nvPr/>
        </p:nvPicPr>
        <p:blipFill>
          <a:blip r:embed="rId2"/>
          <a:stretch>
            <a:fillRect/>
          </a:stretch>
        </p:blipFill>
        <p:spPr>
          <a:xfrm>
            <a:off x="643467" y="2339483"/>
            <a:ext cx="10905066" cy="2179032"/>
          </a:xfrm>
          <a:prstGeom prst="rect">
            <a:avLst/>
          </a:prstGeom>
        </p:spPr>
      </p:pic>
      <p:sp>
        <p:nvSpPr>
          <p:cNvPr id="4" name="TextBox 3">
            <a:extLst>
              <a:ext uri="{FF2B5EF4-FFF2-40B4-BE49-F238E27FC236}">
                <a16:creationId xmlns:a16="http://schemas.microsoft.com/office/drawing/2014/main" id="{584F8CFE-40D4-F111-6045-1C9E598F3E4D}"/>
              </a:ext>
            </a:extLst>
          </p:cNvPr>
          <p:cNvSpPr txBox="1"/>
          <p:nvPr/>
        </p:nvSpPr>
        <p:spPr>
          <a:xfrm>
            <a:off x="3019852" y="3430805"/>
            <a:ext cx="1621344" cy="3665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DF4C355C-8E8E-8F7C-6044-8C5283E8821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6" name="Rectangle: Rounded Corners 5">
            <a:extLst>
              <a:ext uri="{FF2B5EF4-FFF2-40B4-BE49-F238E27FC236}">
                <a16:creationId xmlns:a16="http://schemas.microsoft.com/office/drawing/2014/main" id="{FE3B5B86-880F-D2CD-9CA4-593511E53576}"/>
              </a:ext>
            </a:extLst>
          </p:cNvPr>
          <p:cNvSpPr/>
          <p:nvPr/>
        </p:nvSpPr>
        <p:spPr>
          <a:xfrm>
            <a:off x="1151595" y="1333660"/>
            <a:ext cx="6374956"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 third-party agent can file tax and wage report files for multiple employers that they represent by  filing a bulk file. The user selects the highlighted menu option.</a:t>
            </a:r>
            <a:endParaRPr lang="en-US" dirty="0"/>
          </a:p>
        </p:txBody>
      </p:sp>
    </p:spTree>
    <p:extLst>
      <p:ext uri="{BB962C8B-B14F-4D97-AF65-F5344CB8AC3E}">
        <p14:creationId xmlns:p14="http://schemas.microsoft.com/office/powerpoint/2010/main" val="946567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A217B5-E797-C633-4606-23FB6CB020FF}"/>
              </a:ext>
            </a:extLst>
          </p:cNvPr>
          <p:cNvPicPr>
            <a:picLocks noChangeAspect="1"/>
          </p:cNvPicPr>
          <p:nvPr/>
        </p:nvPicPr>
        <p:blipFill>
          <a:blip r:embed="rId2"/>
          <a:stretch>
            <a:fillRect/>
          </a:stretch>
        </p:blipFill>
        <p:spPr>
          <a:xfrm>
            <a:off x="643467" y="1381193"/>
            <a:ext cx="10905066" cy="4095612"/>
          </a:xfrm>
          <a:prstGeom prst="rect">
            <a:avLst/>
          </a:prstGeom>
        </p:spPr>
      </p:pic>
      <p:sp>
        <p:nvSpPr>
          <p:cNvPr id="4" name="TextBox 3">
            <a:extLst>
              <a:ext uri="{FF2B5EF4-FFF2-40B4-BE49-F238E27FC236}">
                <a16:creationId xmlns:a16="http://schemas.microsoft.com/office/drawing/2014/main" id="{768E9BCC-D67E-2977-2529-8C557BD6365D}"/>
              </a:ext>
            </a:extLst>
          </p:cNvPr>
          <p:cNvSpPr txBox="1"/>
          <p:nvPr/>
        </p:nvSpPr>
        <p:spPr>
          <a:xfrm>
            <a:off x="4197489" y="2989191"/>
            <a:ext cx="3768799" cy="2081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BD1F91C-89ED-F4A9-39AF-F965F9D91CC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4CC79998-04BC-0B36-3FEA-D5F5FCF4F91B}"/>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information of the person submitting the file.</a:t>
            </a:r>
            <a:endParaRPr lang="en-US" dirty="0"/>
          </a:p>
        </p:txBody>
      </p:sp>
    </p:spTree>
    <p:extLst>
      <p:ext uri="{BB962C8B-B14F-4D97-AF65-F5344CB8AC3E}">
        <p14:creationId xmlns:p14="http://schemas.microsoft.com/office/powerpoint/2010/main" val="952504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AE26259-F266-E5C2-09EC-C317551009F9}"/>
              </a:ext>
            </a:extLst>
          </p:cNvPr>
          <p:cNvPicPr>
            <a:picLocks noChangeAspect="1"/>
          </p:cNvPicPr>
          <p:nvPr/>
        </p:nvPicPr>
        <p:blipFill>
          <a:blip r:embed="rId2"/>
          <a:stretch>
            <a:fillRect/>
          </a:stretch>
        </p:blipFill>
        <p:spPr>
          <a:xfrm>
            <a:off x="868603" y="1211602"/>
            <a:ext cx="10359544" cy="4685907"/>
          </a:xfrm>
          <a:prstGeom prst="rect">
            <a:avLst/>
          </a:prstGeom>
        </p:spPr>
      </p:pic>
      <p:sp>
        <p:nvSpPr>
          <p:cNvPr id="4" name="TextBox 3">
            <a:extLst>
              <a:ext uri="{FF2B5EF4-FFF2-40B4-BE49-F238E27FC236}">
                <a16:creationId xmlns:a16="http://schemas.microsoft.com/office/drawing/2014/main" id="{548E3436-C1FD-0420-CCCD-6C13581E9B56}"/>
              </a:ext>
            </a:extLst>
          </p:cNvPr>
          <p:cNvSpPr txBox="1"/>
          <p:nvPr/>
        </p:nvSpPr>
        <p:spPr>
          <a:xfrm>
            <a:off x="9912489" y="5604237"/>
            <a:ext cx="642867"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019C4700-22B2-BFBF-FB9E-167312B8E608}"/>
              </a:ext>
            </a:extLst>
          </p:cNvPr>
          <p:cNvSpPr txBox="1"/>
          <p:nvPr/>
        </p:nvSpPr>
        <p:spPr>
          <a:xfrm>
            <a:off x="2370421" y="3015168"/>
            <a:ext cx="7249753" cy="23927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E6919D2A-D191-2B09-A2FB-394563C9FE1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047A8A52-1893-D889-4C23-5D8EEFF84E24}"/>
              </a:ext>
            </a:extLst>
          </p:cNvPr>
          <p:cNvSpPr/>
          <p:nvPr/>
        </p:nvSpPr>
        <p:spPr>
          <a:xfrm>
            <a:off x="354959" y="1757956"/>
            <a:ext cx="4080297" cy="114488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the information:</a:t>
            </a:r>
            <a:endParaRPr lang="en-US" dirty="0">
              <a:ea typeface="+mn-lt"/>
              <a:cs typeface="+mn-lt"/>
            </a:endParaRPr>
          </a:p>
          <a:p>
            <a:r>
              <a:rPr lang="en-US" sz="1400" dirty="0">
                <a:cs typeface="Calibri"/>
              </a:rPr>
              <a:t>The quarter-year</a:t>
            </a:r>
            <a:br>
              <a:rPr lang="en-US" sz="1400" dirty="0">
                <a:cs typeface="Calibri"/>
              </a:rPr>
            </a:br>
            <a:r>
              <a:rPr lang="en-US" sz="1400" dirty="0">
                <a:cs typeface="Calibri"/>
              </a:rPr>
              <a:t>Original / replacement file. If replacement, confirmation number should be entered</a:t>
            </a:r>
          </a:p>
        </p:txBody>
      </p:sp>
      <p:sp>
        <p:nvSpPr>
          <p:cNvPr id="5" name="Rectangle: Rounded Corners 4">
            <a:extLst>
              <a:ext uri="{FF2B5EF4-FFF2-40B4-BE49-F238E27FC236}">
                <a16:creationId xmlns:a16="http://schemas.microsoft.com/office/drawing/2014/main" id="{5EFD1614-6F87-BF67-F99C-A4576FF1D646}"/>
              </a:ext>
            </a:extLst>
          </p:cNvPr>
          <p:cNvSpPr/>
          <p:nvPr/>
        </p:nvSpPr>
        <p:spPr>
          <a:xfrm>
            <a:off x="692663" y="5741138"/>
            <a:ext cx="3846502" cy="841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Additional reports can be added to already uploaded file.</a:t>
            </a:r>
          </a:p>
          <a:p>
            <a:r>
              <a:rPr lang="en-US" sz="1400" dirty="0">
                <a:cs typeface="Calibri"/>
              </a:rPr>
              <a:t>The user uploads the file and selects "Next"</a:t>
            </a:r>
          </a:p>
        </p:txBody>
      </p:sp>
      <p:sp>
        <p:nvSpPr>
          <p:cNvPr id="9" name="Rectangle 8">
            <a:extLst>
              <a:ext uri="{FF2B5EF4-FFF2-40B4-BE49-F238E27FC236}">
                <a16:creationId xmlns:a16="http://schemas.microsoft.com/office/drawing/2014/main" id="{926CB5B2-3D55-42FE-81AA-EEBDE75A1417}"/>
              </a:ext>
            </a:extLst>
          </p:cNvPr>
          <p:cNvSpPr/>
          <p:nvPr/>
        </p:nvSpPr>
        <p:spPr>
          <a:xfrm>
            <a:off x="5970125" y="2650153"/>
            <a:ext cx="1516530" cy="10564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62800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3CB779B8-E806-09DA-DB1B-E6E50FB30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1755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7AE24C-7903-84D1-FBAB-3520217EF5E4}"/>
              </a:ext>
            </a:extLst>
          </p:cNvPr>
          <p:cNvPicPr>
            <a:picLocks noChangeAspect="1"/>
          </p:cNvPicPr>
          <p:nvPr/>
        </p:nvPicPr>
        <p:blipFill>
          <a:blip r:embed="rId2"/>
          <a:stretch>
            <a:fillRect/>
          </a:stretch>
        </p:blipFill>
        <p:spPr>
          <a:xfrm>
            <a:off x="764694" y="1989091"/>
            <a:ext cx="10905066" cy="1840727"/>
          </a:xfrm>
          <a:prstGeom prst="rect">
            <a:avLst/>
          </a:prstGeom>
        </p:spPr>
      </p:pic>
      <p:sp>
        <p:nvSpPr>
          <p:cNvPr id="4" name="TextBox 3">
            <a:extLst>
              <a:ext uri="{FF2B5EF4-FFF2-40B4-BE49-F238E27FC236}">
                <a16:creationId xmlns:a16="http://schemas.microsoft.com/office/drawing/2014/main" id="{6B4F5EFA-11EC-BBB4-75C1-6D989D36B19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F5233668-5EE5-50F8-1C56-8AC29A710ECA}"/>
              </a:ext>
            </a:extLst>
          </p:cNvPr>
          <p:cNvSpPr/>
          <p:nvPr/>
        </p:nvSpPr>
        <p:spPr>
          <a:xfrm>
            <a:off x="1679799" y="4139206"/>
            <a:ext cx="3811865" cy="10323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file is submitted and a confirmation number is generated. The confirmation number can be used to make a bulk online payment or resubmit the tax and wage report file.</a:t>
            </a:r>
            <a:endParaRPr lang="en-US" dirty="0"/>
          </a:p>
        </p:txBody>
      </p:sp>
    </p:spTree>
    <p:extLst>
      <p:ext uri="{BB962C8B-B14F-4D97-AF65-F5344CB8AC3E}">
        <p14:creationId xmlns:p14="http://schemas.microsoft.com/office/powerpoint/2010/main" val="382407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7. Make Online Payment (Single Employer)</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681570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EDA8C86-F610-0966-BD73-F88C90D3BFFA}"/>
              </a:ext>
            </a:extLst>
          </p:cNvPr>
          <p:cNvPicPr>
            <a:picLocks noChangeAspect="1"/>
          </p:cNvPicPr>
          <p:nvPr/>
        </p:nvPicPr>
        <p:blipFill rotWithShape="1">
          <a:blip r:embed="rId2"/>
          <a:srcRect l="582" r="-97"/>
          <a:stretch/>
        </p:blipFill>
        <p:spPr>
          <a:xfrm>
            <a:off x="1602059" y="1403798"/>
            <a:ext cx="8888815" cy="1808757"/>
          </a:xfrm>
          <a:prstGeom prst="rect">
            <a:avLst/>
          </a:prstGeom>
        </p:spPr>
      </p:pic>
      <p:sp>
        <p:nvSpPr>
          <p:cNvPr id="4" name="TextBox 3">
            <a:extLst>
              <a:ext uri="{FF2B5EF4-FFF2-40B4-BE49-F238E27FC236}">
                <a16:creationId xmlns:a16="http://schemas.microsoft.com/office/drawing/2014/main" id="{B90F2120-CA93-D542-FBCB-1F66E8D021CD}"/>
              </a:ext>
            </a:extLst>
          </p:cNvPr>
          <p:cNvSpPr txBox="1"/>
          <p:nvPr/>
        </p:nvSpPr>
        <p:spPr>
          <a:xfrm>
            <a:off x="5479033" y="1716305"/>
            <a:ext cx="1361572" cy="21064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8CBDB4D6-D80E-8212-B89C-87EA0631CE3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Make Online Payment – Single Employer</a:t>
            </a:r>
          </a:p>
        </p:txBody>
      </p:sp>
      <p:sp>
        <p:nvSpPr>
          <p:cNvPr id="7" name="Rectangle: Rounded Corners 6">
            <a:extLst>
              <a:ext uri="{FF2B5EF4-FFF2-40B4-BE49-F238E27FC236}">
                <a16:creationId xmlns:a16="http://schemas.microsoft.com/office/drawing/2014/main" id="{0D97232D-0413-F32B-CF80-DA55FBAEE49B}"/>
              </a:ext>
            </a:extLst>
          </p:cNvPr>
          <p:cNvSpPr/>
          <p:nvPr/>
        </p:nvSpPr>
        <p:spPr>
          <a:xfrm>
            <a:off x="7948981" y="1740638"/>
            <a:ext cx="1854912"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Online Payment</a:t>
            </a:r>
            <a:endParaRPr lang="en-US" sz="1400">
              <a:cs typeface="Calibri"/>
            </a:endParaRPr>
          </a:p>
        </p:txBody>
      </p:sp>
    </p:spTree>
    <p:extLst>
      <p:ext uri="{BB962C8B-B14F-4D97-AF65-F5344CB8AC3E}">
        <p14:creationId xmlns:p14="http://schemas.microsoft.com/office/powerpoint/2010/main" val="1508924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519E034-46FB-4AD4-8EEA-ED598F869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667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459A6F-3AA7-760C-6424-99C93D7308AD}"/>
              </a:ext>
            </a:extLst>
          </p:cNvPr>
          <p:cNvSpPr txBox="1"/>
          <p:nvPr/>
        </p:nvSpPr>
        <p:spPr>
          <a:xfrm>
            <a:off x="1920815" y="23866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TPA Registration</a:t>
            </a:r>
          </a:p>
        </p:txBody>
      </p:sp>
      <p:pic>
        <p:nvPicPr>
          <p:cNvPr id="6" name="Picture 6">
            <a:extLst>
              <a:ext uri="{FF2B5EF4-FFF2-40B4-BE49-F238E27FC236}">
                <a16:creationId xmlns:a16="http://schemas.microsoft.com/office/drawing/2014/main" id="{713033AA-E320-22D1-D704-368337673308}"/>
              </a:ext>
            </a:extLst>
          </p:cNvPr>
          <p:cNvPicPr>
            <a:picLocks noChangeAspect="1"/>
          </p:cNvPicPr>
          <p:nvPr/>
        </p:nvPicPr>
        <p:blipFill rotWithShape="1">
          <a:blip r:embed="rId2"/>
          <a:srcRect t="20057" r="153" b="287"/>
          <a:stretch/>
        </p:blipFill>
        <p:spPr>
          <a:xfrm>
            <a:off x="1101305" y="1216704"/>
            <a:ext cx="9399927" cy="3994013"/>
          </a:xfrm>
          <a:prstGeom prst="rect">
            <a:avLst/>
          </a:prstGeom>
        </p:spPr>
      </p:pic>
      <p:sp>
        <p:nvSpPr>
          <p:cNvPr id="7" name="TextBox 6">
            <a:extLst>
              <a:ext uri="{FF2B5EF4-FFF2-40B4-BE49-F238E27FC236}">
                <a16:creationId xmlns:a16="http://schemas.microsoft.com/office/drawing/2014/main" id="{08515BA6-FBC4-2642-8893-AEA849F9AF06}"/>
              </a:ext>
            </a:extLst>
          </p:cNvPr>
          <p:cNvSpPr txBox="1"/>
          <p:nvPr/>
        </p:nvSpPr>
        <p:spPr>
          <a:xfrm>
            <a:off x="5442369" y="3314521"/>
            <a:ext cx="1491669" cy="35495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0" name="Speech Bubble: Rectangle with Corners Rounded 9">
            <a:extLst>
              <a:ext uri="{FF2B5EF4-FFF2-40B4-BE49-F238E27FC236}">
                <a16:creationId xmlns:a16="http://schemas.microsoft.com/office/drawing/2014/main" id="{16129EB9-7DD2-E9E4-37BC-52E5C0171A4E}"/>
              </a:ext>
            </a:extLst>
          </p:cNvPr>
          <p:cNvSpPr/>
          <p:nvPr/>
        </p:nvSpPr>
        <p:spPr>
          <a:xfrm rot="5400000">
            <a:off x="7738794" y="2668706"/>
            <a:ext cx="977661" cy="18403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TextBox 10">
            <a:extLst>
              <a:ext uri="{FF2B5EF4-FFF2-40B4-BE49-F238E27FC236}">
                <a16:creationId xmlns:a16="http://schemas.microsoft.com/office/drawing/2014/main" id="{AF4F9775-1AD0-84F9-795E-32E98378FE05}"/>
              </a:ext>
            </a:extLst>
          </p:cNvPr>
          <p:cNvSpPr txBox="1"/>
          <p:nvPr/>
        </p:nvSpPr>
        <p:spPr>
          <a:xfrm>
            <a:off x="7456099" y="3272286"/>
            <a:ext cx="14923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Click </a:t>
            </a:r>
            <a:r>
              <a:rPr lang="en-US" b="1">
                <a:solidFill>
                  <a:srgbClr val="FFFFFF"/>
                </a:solidFill>
              </a:rPr>
              <a:t>Create a TPA Account</a:t>
            </a:r>
            <a:endParaRPr lang="en-US">
              <a:solidFill>
                <a:srgbClr val="FFFFFF"/>
              </a:solidFill>
              <a:cs typeface="Calibri"/>
            </a:endParaRPr>
          </a:p>
        </p:txBody>
      </p:sp>
    </p:spTree>
    <p:extLst>
      <p:ext uri="{BB962C8B-B14F-4D97-AF65-F5344CB8AC3E}">
        <p14:creationId xmlns:p14="http://schemas.microsoft.com/office/powerpoint/2010/main" val="600136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3016A8FB-6802-9D72-D36D-87FDCB68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173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B20B560C-3D71-C74F-5A4B-5F46C5633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8838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EB9F5537-2040-9540-6760-FE6784F49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0029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540A1486-C3D3-A8F5-E2A3-5F3CD1AAF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9813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B41F4A79-F2FB-65F2-E6B3-0B8B9C804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7182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9BC353B2-8BCE-6AC1-0F80-9B8E53C76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7136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8. Online Bulk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77053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6F3E2E-2D9D-7427-BD2C-4E30105DD7B6}"/>
              </a:ext>
            </a:extLst>
          </p:cNvPr>
          <p:cNvPicPr>
            <a:picLocks noChangeAspect="1"/>
          </p:cNvPicPr>
          <p:nvPr/>
        </p:nvPicPr>
        <p:blipFill>
          <a:blip r:embed="rId2"/>
          <a:stretch>
            <a:fillRect/>
          </a:stretch>
        </p:blipFill>
        <p:spPr>
          <a:xfrm>
            <a:off x="643467" y="2360363"/>
            <a:ext cx="10905066" cy="2137273"/>
          </a:xfrm>
          <a:prstGeom prst="rect">
            <a:avLst/>
          </a:prstGeom>
        </p:spPr>
      </p:pic>
      <p:sp>
        <p:nvSpPr>
          <p:cNvPr id="4" name="TextBox 3">
            <a:extLst>
              <a:ext uri="{FF2B5EF4-FFF2-40B4-BE49-F238E27FC236}">
                <a16:creationId xmlns:a16="http://schemas.microsoft.com/office/drawing/2014/main" id="{E6FF8F2B-D846-5E4A-91E7-3E689673DA44}"/>
              </a:ext>
            </a:extLst>
          </p:cNvPr>
          <p:cNvSpPr txBox="1"/>
          <p:nvPr/>
        </p:nvSpPr>
        <p:spPr>
          <a:xfrm>
            <a:off x="5375125" y="3396169"/>
            <a:ext cx="165598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E2258C2-EDC8-6EFD-9C7F-251FF2784C1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CAF9D377-7AE4-3872-EF30-BEFCE9B7FC8B}"/>
              </a:ext>
            </a:extLst>
          </p:cNvPr>
          <p:cNvSpPr/>
          <p:nvPr/>
        </p:nvSpPr>
        <p:spPr>
          <a:xfrm>
            <a:off x="8745617" y="2857661"/>
            <a:ext cx="2261889"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Click  </a:t>
            </a:r>
            <a:r>
              <a:rPr lang="en-US" sz="1400" b="1" dirty="0">
                <a:ea typeface="+mn-lt"/>
                <a:cs typeface="+mn-lt"/>
              </a:rPr>
              <a:t>Online Bulk Payment</a:t>
            </a:r>
            <a:endParaRPr lang="en-US" sz="1400" dirty="0">
              <a:cs typeface="Calibri"/>
            </a:endParaRPr>
          </a:p>
        </p:txBody>
      </p:sp>
    </p:spTree>
    <p:extLst>
      <p:ext uri="{BB962C8B-B14F-4D97-AF65-F5344CB8AC3E}">
        <p14:creationId xmlns:p14="http://schemas.microsoft.com/office/powerpoint/2010/main" val="3962934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BAA176E-B1BC-03E0-0074-280667EE1C58}"/>
              </a:ext>
            </a:extLst>
          </p:cNvPr>
          <p:cNvPicPr>
            <a:picLocks noChangeAspect="1"/>
          </p:cNvPicPr>
          <p:nvPr/>
        </p:nvPicPr>
        <p:blipFill>
          <a:blip r:embed="rId2"/>
          <a:stretch>
            <a:fillRect/>
          </a:stretch>
        </p:blipFill>
        <p:spPr>
          <a:xfrm>
            <a:off x="643467" y="1482376"/>
            <a:ext cx="10905066" cy="3893247"/>
          </a:xfrm>
          <a:prstGeom prst="rect">
            <a:avLst/>
          </a:prstGeom>
        </p:spPr>
      </p:pic>
      <p:sp>
        <p:nvSpPr>
          <p:cNvPr id="4" name="TextBox 3">
            <a:extLst>
              <a:ext uri="{FF2B5EF4-FFF2-40B4-BE49-F238E27FC236}">
                <a16:creationId xmlns:a16="http://schemas.microsoft.com/office/drawing/2014/main" id="{BFB846EA-1F39-4F87-97C3-5CCC5D006907}"/>
              </a:ext>
            </a:extLst>
          </p:cNvPr>
          <p:cNvSpPr txBox="1"/>
          <p:nvPr/>
        </p:nvSpPr>
        <p:spPr>
          <a:xfrm>
            <a:off x="4171511" y="2634169"/>
            <a:ext cx="3993935" cy="206368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3E74AEE-C937-8E54-9760-65D8EABCF491}"/>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1450C0B6-CE1F-1654-38F7-5EBBAC1BB7E5}"/>
              </a:ext>
            </a:extLst>
          </p:cNvPr>
          <p:cNvSpPr/>
          <p:nvPr/>
        </p:nvSpPr>
        <p:spPr>
          <a:xfrm>
            <a:off x="8884163" y="2693138"/>
            <a:ext cx="1854912" cy="73790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information of the user entering the data</a:t>
            </a:r>
            <a:endParaRPr lang="en-US" dirty="0"/>
          </a:p>
        </p:txBody>
      </p:sp>
    </p:spTree>
    <p:extLst>
      <p:ext uri="{BB962C8B-B14F-4D97-AF65-F5344CB8AC3E}">
        <p14:creationId xmlns:p14="http://schemas.microsoft.com/office/powerpoint/2010/main" val="3356100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F2A6C8-8BCF-E058-7389-2DB4DB3F8799}"/>
              </a:ext>
            </a:extLst>
          </p:cNvPr>
          <p:cNvPicPr>
            <a:picLocks noChangeAspect="1"/>
          </p:cNvPicPr>
          <p:nvPr/>
        </p:nvPicPr>
        <p:blipFill>
          <a:blip r:embed="rId2"/>
          <a:stretch>
            <a:fillRect/>
          </a:stretch>
        </p:blipFill>
        <p:spPr>
          <a:xfrm>
            <a:off x="643467" y="1708973"/>
            <a:ext cx="10905066" cy="3440052"/>
          </a:xfrm>
          <a:prstGeom prst="rect">
            <a:avLst/>
          </a:prstGeom>
        </p:spPr>
      </p:pic>
      <p:sp>
        <p:nvSpPr>
          <p:cNvPr id="4" name="TextBox 3">
            <a:extLst>
              <a:ext uri="{FF2B5EF4-FFF2-40B4-BE49-F238E27FC236}">
                <a16:creationId xmlns:a16="http://schemas.microsoft.com/office/drawing/2014/main" id="{AA94264B-49C7-5663-BDD4-085097F4D860}"/>
              </a:ext>
            </a:extLst>
          </p:cNvPr>
          <p:cNvSpPr txBox="1"/>
          <p:nvPr/>
        </p:nvSpPr>
        <p:spPr>
          <a:xfrm flipH="1">
            <a:off x="2857424" y="2867965"/>
            <a:ext cx="6821268" cy="179525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117AF8D-A10D-211D-AB72-6CED25816D37}"/>
              </a:ext>
            </a:extLst>
          </p:cNvPr>
          <p:cNvSpPr txBox="1"/>
          <p:nvPr/>
        </p:nvSpPr>
        <p:spPr>
          <a:xfrm>
            <a:off x="10154943" y="4790282"/>
            <a:ext cx="625549" cy="25393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4CDCEAD6-42DA-9F85-99B0-C279C651736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2809F72D-8E72-CAA5-74CE-4355729C4919}"/>
              </a:ext>
            </a:extLst>
          </p:cNvPr>
          <p:cNvSpPr/>
          <p:nvPr/>
        </p:nvSpPr>
        <p:spPr>
          <a:xfrm>
            <a:off x="4658528" y="4875229"/>
            <a:ext cx="3214387" cy="117951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the confirmation number generated when bulk tax and wage file was submitted. Payment amount will be auto-populated.</a:t>
            </a:r>
            <a:endParaRPr lang="en-US" dirty="0"/>
          </a:p>
        </p:txBody>
      </p:sp>
    </p:spTree>
    <p:extLst>
      <p:ext uri="{BB962C8B-B14F-4D97-AF65-F5344CB8AC3E}">
        <p14:creationId xmlns:p14="http://schemas.microsoft.com/office/powerpoint/2010/main" val="261166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AC69FB3B-25DE-0FD2-85C7-36CA98D5D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8848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433B6036-FEEB-26BC-70AC-F326BEE6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9406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B453396A-907C-55B3-8702-38F8D6AEC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419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47A2E4A1-A9E9-13D3-0F0F-7EE1712E3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7870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9. View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014049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8A414A-32C7-6CF5-B4E9-3DBC3778B9AF}"/>
              </a:ext>
            </a:extLst>
          </p:cNvPr>
          <p:cNvPicPr>
            <a:picLocks noChangeAspect="1"/>
          </p:cNvPicPr>
          <p:nvPr/>
        </p:nvPicPr>
        <p:blipFill>
          <a:blip r:embed="rId2"/>
          <a:stretch>
            <a:fillRect/>
          </a:stretch>
        </p:blipFill>
        <p:spPr>
          <a:xfrm>
            <a:off x="643467" y="2347383"/>
            <a:ext cx="10905066" cy="2163233"/>
          </a:xfrm>
          <a:prstGeom prst="rect">
            <a:avLst/>
          </a:prstGeom>
        </p:spPr>
      </p:pic>
      <p:sp>
        <p:nvSpPr>
          <p:cNvPr id="4" name="TextBox 3">
            <a:extLst>
              <a:ext uri="{FF2B5EF4-FFF2-40B4-BE49-F238E27FC236}">
                <a16:creationId xmlns:a16="http://schemas.microsoft.com/office/drawing/2014/main" id="{2EC175D2-7E61-6DBC-A593-8533958C684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6294733C-BE4C-EFFD-1A12-A16F30375444}"/>
              </a:ext>
            </a:extLst>
          </p:cNvPr>
          <p:cNvSpPr txBox="1"/>
          <p:nvPr/>
        </p:nvSpPr>
        <p:spPr>
          <a:xfrm>
            <a:off x="7184875" y="2625509"/>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4E36CFF4-23CE-86EC-E599-2300BB1FCADD}"/>
              </a:ext>
            </a:extLst>
          </p:cNvPr>
          <p:cNvSpPr/>
          <p:nvPr/>
        </p:nvSpPr>
        <p:spPr>
          <a:xfrm>
            <a:off x="1870299" y="1273047"/>
            <a:ext cx="2997912" cy="885108"/>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To view ACH credit payment, the user selects on the menu option</a:t>
            </a:r>
            <a:endParaRPr lang="en-US" dirty="0"/>
          </a:p>
        </p:txBody>
      </p:sp>
    </p:spTree>
    <p:extLst>
      <p:ext uri="{BB962C8B-B14F-4D97-AF65-F5344CB8AC3E}">
        <p14:creationId xmlns:p14="http://schemas.microsoft.com/office/powerpoint/2010/main" val="584355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8515410-D255-B538-57C5-7644C1D0D103}"/>
              </a:ext>
            </a:extLst>
          </p:cNvPr>
          <p:cNvPicPr>
            <a:picLocks noChangeAspect="1"/>
          </p:cNvPicPr>
          <p:nvPr/>
        </p:nvPicPr>
        <p:blipFill>
          <a:blip r:embed="rId2"/>
          <a:stretch>
            <a:fillRect/>
          </a:stretch>
        </p:blipFill>
        <p:spPr>
          <a:xfrm>
            <a:off x="643467" y="2152454"/>
            <a:ext cx="10905066" cy="2553091"/>
          </a:xfrm>
          <a:prstGeom prst="rect">
            <a:avLst/>
          </a:prstGeom>
        </p:spPr>
      </p:pic>
      <p:sp>
        <p:nvSpPr>
          <p:cNvPr id="2" name="TextBox 1">
            <a:extLst>
              <a:ext uri="{FF2B5EF4-FFF2-40B4-BE49-F238E27FC236}">
                <a16:creationId xmlns:a16="http://schemas.microsoft.com/office/drawing/2014/main" id="{CE437087-3C49-D7C5-465D-BDF3499355DE}"/>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713FF514-39B2-9C19-07E8-B3A2C710836A}"/>
              </a:ext>
            </a:extLst>
          </p:cNvPr>
          <p:cNvSpPr txBox="1"/>
          <p:nvPr/>
        </p:nvSpPr>
        <p:spPr>
          <a:xfrm>
            <a:off x="2439693" y="3716555"/>
            <a:ext cx="296504" cy="35784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11F53F87-1DE3-888F-2E5C-D80CBE0A3C8A}"/>
              </a:ext>
            </a:extLst>
          </p:cNvPr>
          <p:cNvSpPr txBox="1"/>
          <p:nvPr/>
        </p:nvSpPr>
        <p:spPr>
          <a:xfrm>
            <a:off x="10077011" y="4322691"/>
            <a:ext cx="755436" cy="22796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Rectangle: Rounded Corners 3">
            <a:extLst>
              <a:ext uri="{FF2B5EF4-FFF2-40B4-BE49-F238E27FC236}">
                <a16:creationId xmlns:a16="http://schemas.microsoft.com/office/drawing/2014/main" id="{98694AC5-1EE5-F3AA-9D87-56AA479DC66F}"/>
              </a:ext>
            </a:extLst>
          </p:cNvPr>
          <p:cNvSpPr/>
          <p:nvPr/>
        </p:nvSpPr>
        <p:spPr>
          <a:xfrm>
            <a:off x="2208004" y="4840592"/>
            <a:ext cx="5353185" cy="97170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The payments made will be listed on the screen by payment date. The user selects a payment record and clicks on "Next".</a:t>
            </a:r>
          </a:p>
        </p:txBody>
      </p:sp>
    </p:spTree>
    <p:extLst>
      <p:ext uri="{BB962C8B-B14F-4D97-AF65-F5344CB8AC3E}">
        <p14:creationId xmlns:p14="http://schemas.microsoft.com/office/powerpoint/2010/main" val="1198068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F659E83-88DD-5FA3-3AB3-58321D256C83}"/>
              </a:ext>
            </a:extLst>
          </p:cNvPr>
          <p:cNvPicPr>
            <a:picLocks noChangeAspect="1"/>
          </p:cNvPicPr>
          <p:nvPr/>
        </p:nvPicPr>
        <p:blipFill rotWithShape="1">
          <a:blip r:embed="rId2"/>
          <a:srcRect r="874" b="-320"/>
          <a:stretch/>
        </p:blipFill>
        <p:spPr>
          <a:xfrm>
            <a:off x="643467" y="2073261"/>
            <a:ext cx="10809789" cy="2720139"/>
          </a:xfrm>
          <a:prstGeom prst="rect">
            <a:avLst/>
          </a:prstGeom>
        </p:spPr>
      </p:pic>
      <p:sp>
        <p:nvSpPr>
          <p:cNvPr id="4" name="TextBox 3">
            <a:extLst>
              <a:ext uri="{FF2B5EF4-FFF2-40B4-BE49-F238E27FC236}">
                <a16:creationId xmlns:a16="http://schemas.microsoft.com/office/drawing/2014/main" id="{75CED5BE-1FEC-E1A4-8A2D-11E58C56052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No Pending Payments</a:t>
            </a:r>
          </a:p>
        </p:txBody>
      </p:sp>
      <p:sp>
        <p:nvSpPr>
          <p:cNvPr id="3" name="Rectangle: Rounded Corners 2">
            <a:extLst>
              <a:ext uri="{FF2B5EF4-FFF2-40B4-BE49-F238E27FC236}">
                <a16:creationId xmlns:a16="http://schemas.microsoft.com/office/drawing/2014/main" id="{F5DF2FF8-A83D-6668-2FCD-B29FF5526803}"/>
              </a:ext>
            </a:extLst>
          </p:cNvPr>
          <p:cNvSpPr/>
          <p:nvPr/>
        </p:nvSpPr>
        <p:spPr>
          <a:xfrm>
            <a:off x="1671140" y="5100365"/>
            <a:ext cx="4166889" cy="1222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 results are displayed. "No records </a:t>
            </a:r>
            <a:r>
              <a:rPr lang="en-US" sz="1400">
                <a:ea typeface="+mn-lt"/>
                <a:cs typeface="+mn-lt"/>
              </a:rPr>
              <a:t>found indicates that there are no error records.</a:t>
            </a:r>
            <a:endParaRPr lang="en-US" sz="1400" dirty="0">
              <a:cs typeface="Calibri"/>
            </a:endParaRPr>
          </a:p>
        </p:txBody>
      </p:sp>
    </p:spTree>
    <p:extLst>
      <p:ext uri="{BB962C8B-B14F-4D97-AF65-F5344CB8AC3E}">
        <p14:creationId xmlns:p14="http://schemas.microsoft.com/office/powerpoint/2010/main" val="200659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BF312-30FC-BBD7-7C00-6CCCEDD2659E}"/>
              </a:ext>
            </a:extLst>
          </p:cNvPr>
          <p:cNvPicPr>
            <a:picLocks noChangeAspect="1"/>
          </p:cNvPicPr>
          <p:nvPr/>
        </p:nvPicPr>
        <p:blipFill rotWithShape="1">
          <a:blip r:embed="rId2"/>
          <a:srcRect r="82" b="1180"/>
          <a:stretch/>
        </p:blipFill>
        <p:spPr>
          <a:xfrm>
            <a:off x="559833" y="1058152"/>
            <a:ext cx="10524712" cy="5080593"/>
          </a:xfrm>
          <a:prstGeom prst="rect">
            <a:avLst/>
          </a:prstGeom>
        </p:spPr>
      </p:pic>
      <p:sp>
        <p:nvSpPr>
          <p:cNvPr id="4" name="TextBox 3">
            <a:extLst>
              <a:ext uri="{FF2B5EF4-FFF2-40B4-BE49-F238E27FC236}">
                <a16:creationId xmlns:a16="http://schemas.microsoft.com/office/drawing/2014/main" id="{080509DB-395F-137B-C368-8A35E66B71F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Pending Payments</a:t>
            </a:r>
          </a:p>
        </p:txBody>
      </p:sp>
      <p:sp>
        <p:nvSpPr>
          <p:cNvPr id="6" name="TextBox 5">
            <a:extLst>
              <a:ext uri="{FF2B5EF4-FFF2-40B4-BE49-F238E27FC236}">
                <a16:creationId xmlns:a16="http://schemas.microsoft.com/office/drawing/2014/main" id="{A542725E-2DDF-BA2B-1509-064D22669E33}"/>
              </a:ext>
            </a:extLst>
          </p:cNvPr>
          <p:cNvSpPr txBox="1"/>
          <p:nvPr/>
        </p:nvSpPr>
        <p:spPr>
          <a:xfrm>
            <a:off x="1244738" y="5725464"/>
            <a:ext cx="1041186" cy="32321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2">
            <a:extLst>
              <a:ext uri="{FF2B5EF4-FFF2-40B4-BE49-F238E27FC236}">
                <a16:creationId xmlns:a16="http://schemas.microsoft.com/office/drawing/2014/main" id="{9FA37D08-09BF-D61B-B7B6-3486BEC8BDEB}"/>
              </a:ext>
            </a:extLst>
          </p:cNvPr>
          <p:cNvSpPr/>
          <p:nvPr/>
        </p:nvSpPr>
        <p:spPr>
          <a:xfrm flipV="1">
            <a:off x="789010" y="3930191"/>
            <a:ext cx="924832"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26B7E12-7605-C0FF-04FD-569E94BEDD21}"/>
              </a:ext>
            </a:extLst>
          </p:cNvPr>
          <p:cNvSpPr/>
          <p:nvPr/>
        </p:nvSpPr>
        <p:spPr>
          <a:xfrm flipV="1">
            <a:off x="789010" y="4153215"/>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E54596C9-7E78-A7EA-A57D-7F757EAFC787}"/>
              </a:ext>
            </a:extLst>
          </p:cNvPr>
          <p:cNvSpPr/>
          <p:nvPr/>
        </p:nvSpPr>
        <p:spPr>
          <a:xfrm flipV="1">
            <a:off x="789010" y="4394825"/>
            <a:ext cx="980588"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E55FB98-FA4D-4846-4ADC-BE2C5D218E35}"/>
              </a:ext>
            </a:extLst>
          </p:cNvPr>
          <p:cNvSpPr/>
          <p:nvPr/>
        </p:nvSpPr>
        <p:spPr>
          <a:xfrm flipV="1">
            <a:off x="789010" y="4608556"/>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908D3D3-4E04-50CF-8012-BB248D01230B}"/>
              </a:ext>
            </a:extLst>
          </p:cNvPr>
          <p:cNvSpPr/>
          <p:nvPr/>
        </p:nvSpPr>
        <p:spPr>
          <a:xfrm>
            <a:off x="5221367" y="5438070"/>
            <a:ext cx="3725275" cy="91974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screen is shown when there are errors in the ach payment data. User can download an excel file to see the data.</a:t>
            </a:r>
            <a:endParaRPr lang="en-US" sz="1400" dirty="0">
              <a:cs typeface="Calibri"/>
            </a:endParaRPr>
          </a:p>
        </p:txBody>
      </p:sp>
    </p:spTree>
    <p:extLst>
      <p:ext uri="{BB962C8B-B14F-4D97-AF65-F5344CB8AC3E}">
        <p14:creationId xmlns:p14="http://schemas.microsoft.com/office/powerpoint/2010/main" val="1991563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10. Update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612606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0BA23-B2C8-99EF-B0A4-B34D31FE3F76}"/>
              </a:ext>
            </a:extLst>
          </p:cNvPr>
          <p:cNvPicPr>
            <a:picLocks noChangeAspect="1"/>
          </p:cNvPicPr>
          <p:nvPr/>
        </p:nvPicPr>
        <p:blipFill>
          <a:blip r:embed="rId2"/>
          <a:stretch>
            <a:fillRect/>
          </a:stretch>
        </p:blipFill>
        <p:spPr>
          <a:xfrm>
            <a:off x="643467" y="2351346"/>
            <a:ext cx="10905066" cy="2155307"/>
          </a:xfrm>
          <a:prstGeom prst="rect">
            <a:avLst/>
          </a:prstGeom>
        </p:spPr>
      </p:pic>
      <p:sp>
        <p:nvSpPr>
          <p:cNvPr id="2" name="TextBox 1">
            <a:extLst>
              <a:ext uri="{FF2B5EF4-FFF2-40B4-BE49-F238E27FC236}">
                <a16:creationId xmlns:a16="http://schemas.microsoft.com/office/drawing/2014/main" id="{2AE90C49-3396-9917-D0DE-5665EBAD319D}"/>
              </a:ext>
            </a:extLst>
          </p:cNvPr>
          <p:cNvSpPr txBox="1"/>
          <p:nvPr/>
        </p:nvSpPr>
        <p:spPr>
          <a:xfrm>
            <a:off x="7184875" y="3075782"/>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A72315BC-DACE-0F13-40B0-F4B02102309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4" name="Rectangle: Rounded Corners 3">
            <a:extLst>
              <a:ext uri="{FF2B5EF4-FFF2-40B4-BE49-F238E27FC236}">
                <a16:creationId xmlns:a16="http://schemas.microsoft.com/office/drawing/2014/main" id="{AAC1312A-DD9B-8305-59E2-D10F9D3366B2}"/>
              </a:ext>
            </a:extLst>
          </p:cNvPr>
          <p:cNvSpPr/>
          <p:nvPr/>
        </p:nvSpPr>
        <p:spPr>
          <a:xfrm>
            <a:off x="1489299" y="4702047"/>
            <a:ext cx="7007071" cy="109292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process is used to update any error records in the ACH credit payment so that the payment can be applied. The user starts this process by selecting the highlighted menu option</a:t>
            </a:r>
            <a:endParaRPr lang="en-US" dirty="0"/>
          </a:p>
        </p:txBody>
      </p:sp>
    </p:spTree>
    <p:extLst>
      <p:ext uri="{BB962C8B-B14F-4D97-AF65-F5344CB8AC3E}">
        <p14:creationId xmlns:p14="http://schemas.microsoft.com/office/powerpoint/2010/main" val="106307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chat or text message&#10;&#10;Description automatically generated">
            <a:extLst>
              <a:ext uri="{FF2B5EF4-FFF2-40B4-BE49-F238E27FC236}">
                <a16:creationId xmlns:a16="http://schemas.microsoft.com/office/drawing/2014/main" id="{4BEE998D-7161-1C83-4930-A82E0CAAA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1747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EF3975-170B-CC19-3B16-4A4DC2AA761A}"/>
              </a:ext>
            </a:extLst>
          </p:cNvPr>
          <p:cNvPicPr>
            <a:picLocks noChangeAspect="1"/>
          </p:cNvPicPr>
          <p:nvPr/>
        </p:nvPicPr>
        <p:blipFill>
          <a:blip r:embed="rId2"/>
          <a:stretch>
            <a:fillRect/>
          </a:stretch>
        </p:blipFill>
        <p:spPr>
          <a:xfrm>
            <a:off x="643467" y="2122767"/>
            <a:ext cx="10905066" cy="2612465"/>
          </a:xfrm>
          <a:prstGeom prst="rect">
            <a:avLst/>
          </a:prstGeom>
        </p:spPr>
      </p:pic>
      <p:sp>
        <p:nvSpPr>
          <p:cNvPr id="4" name="TextBox 3">
            <a:extLst>
              <a:ext uri="{FF2B5EF4-FFF2-40B4-BE49-F238E27FC236}">
                <a16:creationId xmlns:a16="http://schemas.microsoft.com/office/drawing/2014/main" id="{FE04E80C-4745-23A8-E6C5-14D9E98FB3A2}"/>
              </a:ext>
            </a:extLst>
          </p:cNvPr>
          <p:cNvSpPr txBox="1"/>
          <p:nvPr/>
        </p:nvSpPr>
        <p:spPr>
          <a:xfrm>
            <a:off x="2405056" y="3777169"/>
            <a:ext cx="33980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8F3F080-167B-2B6D-3A10-3CA045D1F785}"/>
              </a:ext>
            </a:extLst>
          </p:cNvPr>
          <p:cNvSpPr txBox="1"/>
          <p:nvPr/>
        </p:nvSpPr>
        <p:spPr>
          <a:xfrm>
            <a:off x="10163602" y="4340010"/>
            <a:ext cx="642867" cy="2366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B09D9263-0828-BBEB-3E25-2FDE52A652B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3" name="Rectangle: Rounded Corners 2">
            <a:extLst>
              <a:ext uri="{FF2B5EF4-FFF2-40B4-BE49-F238E27FC236}">
                <a16:creationId xmlns:a16="http://schemas.microsoft.com/office/drawing/2014/main" id="{AF8FC4D3-CCCF-420D-D4D2-556972ED3AD0}"/>
              </a:ext>
            </a:extLst>
          </p:cNvPr>
          <p:cNvSpPr/>
          <p:nvPr/>
        </p:nvSpPr>
        <p:spPr>
          <a:xfrm>
            <a:off x="2311913" y="5204274"/>
            <a:ext cx="707634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payments made will be listed on the screen by payment date. The user selects a payment record and clicks on "Next".</a:t>
            </a:r>
            <a:endParaRPr lang="en-US" dirty="0"/>
          </a:p>
        </p:txBody>
      </p:sp>
    </p:spTree>
    <p:extLst>
      <p:ext uri="{BB962C8B-B14F-4D97-AF65-F5344CB8AC3E}">
        <p14:creationId xmlns:p14="http://schemas.microsoft.com/office/powerpoint/2010/main" val="1389469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60404F82-172C-FBF8-6CDB-FF80AEBA6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9991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A2454447-8226-030F-276A-0FF73F99B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907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timeline&#10;&#10;Description automatically generated">
            <a:extLst>
              <a:ext uri="{FF2B5EF4-FFF2-40B4-BE49-F238E27FC236}">
                <a16:creationId xmlns:a16="http://schemas.microsoft.com/office/drawing/2014/main" id="{F8BDB575-A5E3-1E6B-2722-6A3E90DA9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789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7267DF-8FC9-ECEA-3E4D-BF3111B93F1F}"/>
              </a:ext>
            </a:extLst>
          </p:cNvPr>
          <p:cNvPicPr>
            <a:picLocks noChangeAspect="1"/>
          </p:cNvPicPr>
          <p:nvPr/>
        </p:nvPicPr>
        <p:blipFill rotWithShape="1">
          <a:blip r:embed="rId2"/>
          <a:srcRect l="556" r="-79" b="422"/>
          <a:stretch/>
        </p:blipFill>
        <p:spPr>
          <a:xfrm>
            <a:off x="478945" y="2118114"/>
            <a:ext cx="10853115" cy="2041622"/>
          </a:xfrm>
          <a:prstGeom prst="rect">
            <a:avLst/>
          </a:prstGeom>
        </p:spPr>
      </p:pic>
      <p:sp>
        <p:nvSpPr>
          <p:cNvPr id="4" name="TextBox 3">
            <a:extLst>
              <a:ext uri="{FF2B5EF4-FFF2-40B4-BE49-F238E27FC236}">
                <a16:creationId xmlns:a16="http://schemas.microsoft.com/office/drawing/2014/main" id="{4DEF47EC-0588-D88B-A1C0-795B0F56776E}"/>
              </a:ext>
            </a:extLst>
          </p:cNvPr>
          <p:cNvSpPr txBox="1"/>
          <p:nvPr/>
        </p:nvSpPr>
        <p:spPr>
          <a:xfrm>
            <a:off x="8908034" y="3803146"/>
            <a:ext cx="1690617" cy="2712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47ECAB92-0A99-6E7E-2219-19BA22E2BD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 - Confirmation</a:t>
            </a:r>
          </a:p>
        </p:txBody>
      </p:sp>
      <p:sp>
        <p:nvSpPr>
          <p:cNvPr id="3" name="Rectangle: Rounded Corners 2">
            <a:extLst>
              <a:ext uri="{FF2B5EF4-FFF2-40B4-BE49-F238E27FC236}">
                <a16:creationId xmlns:a16="http://schemas.microsoft.com/office/drawing/2014/main" id="{5A88612D-C310-092B-EB46-0886CF892BF4}"/>
              </a:ext>
            </a:extLst>
          </p:cNvPr>
          <p:cNvSpPr/>
          <p:nvPr/>
        </p:nvSpPr>
        <p:spPr>
          <a:xfrm>
            <a:off x="4138981" y="4355683"/>
            <a:ext cx="4357389"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can select another payment record to update by selecting on the highlighted button.</a:t>
            </a:r>
            <a:endParaRPr lang="en-US" dirty="0"/>
          </a:p>
        </p:txBody>
      </p:sp>
    </p:spTree>
    <p:extLst>
      <p:ext uri="{BB962C8B-B14F-4D97-AF65-F5344CB8AC3E}">
        <p14:creationId xmlns:p14="http://schemas.microsoft.com/office/powerpoint/2010/main" val="1222723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11. Cancel Scheduled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52907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8A046A-70F1-C5BE-A07E-D09291E8759F}"/>
              </a:ext>
            </a:extLst>
          </p:cNvPr>
          <p:cNvPicPr>
            <a:picLocks noChangeAspect="1"/>
          </p:cNvPicPr>
          <p:nvPr/>
        </p:nvPicPr>
        <p:blipFill rotWithShape="1">
          <a:blip r:embed="rId2"/>
          <a:srcRect l="1272" r="91" b="529"/>
          <a:stretch/>
        </p:blipFill>
        <p:spPr>
          <a:xfrm>
            <a:off x="1451264" y="1610059"/>
            <a:ext cx="9402074" cy="1620355"/>
          </a:xfrm>
          <a:prstGeom prst="rect">
            <a:avLst/>
          </a:prstGeom>
        </p:spPr>
      </p:pic>
      <p:sp>
        <p:nvSpPr>
          <p:cNvPr id="4" name="TextBox 3">
            <a:extLst>
              <a:ext uri="{FF2B5EF4-FFF2-40B4-BE49-F238E27FC236}">
                <a16:creationId xmlns:a16="http://schemas.microsoft.com/office/drawing/2014/main" id="{3B84AFDB-77C2-EF9A-F55F-ED3667EBCBB6}"/>
              </a:ext>
            </a:extLst>
          </p:cNvPr>
          <p:cNvSpPr txBox="1"/>
          <p:nvPr/>
        </p:nvSpPr>
        <p:spPr>
          <a:xfrm>
            <a:off x="5539648" y="1854851"/>
            <a:ext cx="1456821" cy="41846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E498696-BE4D-17D0-3F85-19807EC2FA6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Cancel Scheduled Payment </a:t>
            </a:r>
          </a:p>
        </p:txBody>
      </p:sp>
      <p:sp>
        <p:nvSpPr>
          <p:cNvPr id="10" name="Rectangle: Rounded Corners 9">
            <a:extLst>
              <a:ext uri="{FF2B5EF4-FFF2-40B4-BE49-F238E27FC236}">
                <a16:creationId xmlns:a16="http://schemas.microsoft.com/office/drawing/2014/main" id="{E7D4606F-7151-D968-C385-46E12570106E}"/>
              </a:ext>
            </a:extLst>
          </p:cNvPr>
          <p:cNvSpPr/>
          <p:nvPr/>
        </p:nvSpPr>
        <p:spPr>
          <a:xfrm>
            <a:off x="7593958" y="1281706"/>
            <a:ext cx="2097366" cy="43483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Cancel Scheduled Payments</a:t>
            </a:r>
            <a:endParaRPr lang="en-US" sz="1400">
              <a:cs typeface="Calibri"/>
            </a:endParaRPr>
          </a:p>
        </p:txBody>
      </p:sp>
    </p:spTree>
    <p:extLst>
      <p:ext uri="{BB962C8B-B14F-4D97-AF65-F5344CB8AC3E}">
        <p14:creationId xmlns:p14="http://schemas.microsoft.com/office/powerpoint/2010/main" val="3486519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093DF830-0440-B382-FBFC-5DA0C77CE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25352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A37FBE4B-CCF7-DAFB-B5B2-6C3E7F661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3584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9A88AA2-E680-0175-D3F5-88976CA4C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95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E6941A4-7945-AE62-02DF-FB1773B380DB}"/>
              </a:ext>
            </a:extLst>
          </p:cNvPr>
          <p:cNvPicPr>
            <a:picLocks noChangeAspect="1"/>
          </p:cNvPicPr>
          <p:nvPr/>
        </p:nvPicPr>
        <p:blipFill>
          <a:blip r:embed="rId2"/>
          <a:stretch>
            <a:fillRect/>
          </a:stretch>
        </p:blipFill>
        <p:spPr>
          <a:xfrm>
            <a:off x="411192" y="1790764"/>
            <a:ext cx="11067691" cy="1506424"/>
          </a:xfrm>
          <a:prstGeom prst="rect">
            <a:avLst/>
          </a:prstGeom>
        </p:spPr>
      </p:pic>
      <p:sp>
        <p:nvSpPr>
          <p:cNvPr id="4" name="TextBox 3">
            <a:extLst>
              <a:ext uri="{FF2B5EF4-FFF2-40B4-BE49-F238E27FC236}">
                <a16:creationId xmlns:a16="http://schemas.microsoft.com/office/drawing/2014/main" id="{7C2DAEF2-0B70-EE55-CD30-0E5166585656}"/>
              </a:ext>
            </a:extLst>
          </p:cNvPr>
          <p:cNvSpPr txBox="1"/>
          <p:nvPr/>
        </p:nvSpPr>
        <p:spPr>
          <a:xfrm>
            <a:off x="1920815" y="238664"/>
            <a:ext cx="4281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TPA Registration - Confirmation</a:t>
            </a:r>
          </a:p>
        </p:txBody>
      </p:sp>
      <p:sp>
        <p:nvSpPr>
          <p:cNvPr id="6" name="Rectangle: Rounded Corners 5">
            <a:extLst>
              <a:ext uri="{FF2B5EF4-FFF2-40B4-BE49-F238E27FC236}">
                <a16:creationId xmlns:a16="http://schemas.microsoft.com/office/drawing/2014/main" id="{5D5CC514-D29E-8296-F6D2-D686D6320A99}"/>
              </a:ext>
            </a:extLst>
          </p:cNvPr>
          <p:cNvSpPr/>
          <p:nvPr/>
        </p:nvSpPr>
        <p:spPr>
          <a:xfrm>
            <a:off x="6047901" y="3514056"/>
            <a:ext cx="3977298" cy="762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a:cs typeface="Calibri" panose="020F0502020204030204"/>
              </a:rPr>
              <a:t>Third Party Online Signup Confirmation</a:t>
            </a:r>
            <a:r>
              <a:rPr lang="en-US" sz="1400">
                <a:cs typeface="Calibri" panose="020F0502020204030204"/>
              </a:rPr>
              <a:t> screen is displayed. Registration is complete. Manual process must be completed. See Section 2.</a:t>
            </a:r>
          </a:p>
        </p:txBody>
      </p:sp>
      <p:pic>
        <p:nvPicPr>
          <p:cNvPr id="3" name="Picture 2">
            <a:extLst>
              <a:ext uri="{FF2B5EF4-FFF2-40B4-BE49-F238E27FC236}">
                <a16:creationId xmlns:a16="http://schemas.microsoft.com/office/drawing/2014/main" id="{6955207C-2E8A-7FA1-64F3-597F9A1552B7}"/>
              </a:ext>
            </a:extLst>
          </p:cNvPr>
          <p:cNvPicPr>
            <a:picLocks noChangeAspect="1"/>
          </p:cNvPicPr>
          <p:nvPr/>
        </p:nvPicPr>
        <p:blipFill>
          <a:blip r:embed="rId3"/>
          <a:stretch>
            <a:fillRect/>
          </a:stretch>
        </p:blipFill>
        <p:spPr>
          <a:xfrm>
            <a:off x="4178345" y="2588947"/>
            <a:ext cx="2024047" cy="323116"/>
          </a:xfrm>
          <a:prstGeom prst="rect">
            <a:avLst/>
          </a:prstGeom>
        </p:spPr>
      </p:pic>
    </p:spTree>
    <p:extLst>
      <p:ext uri="{BB962C8B-B14F-4D97-AF65-F5344CB8AC3E}">
        <p14:creationId xmlns:p14="http://schemas.microsoft.com/office/powerpoint/2010/main" val="2884760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D3EA910E-C29D-A812-92ED-B705F56B1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47651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7E03EC7-6EDD-C953-EE07-E3FEF4064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86836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12. Audits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91726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A7E34BD-3DAE-84C2-90BA-54E55F5AD396}"/>
              </a:ext>
            </a:extLst>
          </p:cNvPr>
          <p:cNvPicPr>
            <a:picLocks noChangeAspect="1"/>
          </p:cNvPicPr>
          <p:nvPr/>
        </p:nvPicPr>
        <p:blipFill>
          <a:blip r:embed="rId2"/>
          <a:stretch>
            <a:fillRect/>
          </a:stretch>
        </p:blipFill>
        <p:spPr>
          <a:xfrm>
            <a:off x="973777" y="2431056"/>
            <a:ext cx="10422576" cy="1995888"/>
          </a:xfrm>
          <a:prstGeom prst="rect">
            <a:avLst/>
          </a:prstGeom>
        </p:spPr>
      </p:pic>
      <p:sp>
        <p:nvSpPr>
          <p:cNvPr id="2" name="TextBox 1">
            <a:extLst>
              <a:ext uri="{FF2B5EF4-FFF2-40B4-BE49-F238E27FC236}">
                <a16:creationId xmlns:a16="http://schemas.microsoft.com/office/drawing/2014/main" id="{4C04118C-DE3E-B7E3-7A26-AE5D8CEF9328}"/>
              </a:ext>
            </a:extLst>
          </p:cNvPr>
          <p:cNvSpPr txBox="1"/>
          <p:nvPr/>
        </p:nvSpPr>
        <p:spPr>
          <a:xfrm>
            <a:off x="6691307" y="2703441"/>
            <a:ext cx="1655980" cy="40980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TextBox 3">
            <a:extLst>
              <a:ext uri="{FF2B5EF4-FFF2-40B4-BE49-F238E27FC236}">
                <a16:creationId xmlns:a16="http://schemas.microsoft.com/office/drawing/2014/main" id="{03872F7C-A0F9-C07D-DD73-FC1F664A5BE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B1288089-D2AA-AF7C-AAAC-14E8C5716300}"/>
              </a:ext>
            </a:extLst>
          </p:cNvPr>
          <p:cNvSpPr/>
          <p:nvPr/>
        </p:nvSpPr>
        <p:spPr>
          <a:xfrm>
            <a:off x="2311913" y="4450934"/>
            <a:ext cx="7076343" cy="138733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Third party agents can respond to audit questionnaires on behalf of the employer they represent. To enter a questionnaire the user clicks on the highlighted menu option.</a:t>
            </a:r>
          </a:p>
        </p:txBody>
      </p:sp>
    </p:spTree>
    <p:extLst>
      <p:ext uri="{BB962C8B-B14F-4D97-AF65-F5344CB8AC3E}">
        <p14:creationId xmlns:p14="http://schemas.microsoft.com/office/powerpoint/2010/main" val="1215620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792F637-B078-058A-896C-89A7885E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93574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FA22D71B-95FF-B4ED-DBBC-E066E93C0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307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5AF1D3-3736-C06E-C930-67A288D4822C}"/>
              </a:ext>
            </a:extLst>
          </p:cNvPr>
          <p:cNvPicPr>
            <a:picLocks noChangeAspect="1"/>
          </p:cNvPicPr>
          <p:nvPr/>
        </p:nvPicPr>
        <p:blipFill>
          <a:blip r:embed="rId2"/>
          <a:stretch>
            <a:fillRect/>
          </a:stretch>
        </p:blipFill>
        <p:spPr>
          <a:xfrm>
            <a:off x="3492936" y="981170"/>
            <a:ext cx="5370650" cy="5458499"/>
          </a:xfrm>
          <a:prstGeom prst="rect">
            <a:avLst/>
          </a:prstGeom>
        </p:spPr>
      </p:pic>
      <p:sp>
        <p:nvSpPr>
          <p:cNvPr id="4" name="TextBox 3">
            <a:extLst>
              <a:ext uri="{FF2B5EF4-FFF2-40B4-BE49-F238E27FC236}">
                <a16:creationId xmlns:a16="http://schemas.microsoft.com/office/drawing/2014/main" id="{8A8F78B8-274E-7CBB-46FF-45EA1CD0D71B}"/>
              </a:ext>
            </a:extLst>
          </p:cNvPr>
          <p:cNvSpPr txBox="1"/>
          <p:nvPr/>
        </p:nvSpPr>
        <p:spPr>
          <a:xfrm>
            <a:off x="3452807" y="945647"/>
            <a:ext cx="5119616" cy="553598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D77E73C-6CD3-12A7-D987-283B1A5E2E97}"/>
              </a:ext>
            </a:extLst>
          </p:cNvPr>
          <p:cNvSpPr txBox="1"/>
          <p:nvPr/>
        </p:nvSpPr>
        <p:spPr>
          <a:xfrm>
            <a:off x="1920815" y="221346"/>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63D54424-1906-15A9-8127-E72F16E4960A}"/>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2928403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59FCDC8-0BA4-BF47-317A-684FCA82A5A1}"/>
              </a:ext>
            </a:extLst>
          </p:cNvPr>
          <p:cNvPicPr>
            <a:picLocks noChangeAspect="1"/>
          </p:cNvPicPr>
          <p:nvPr/>
        </p:nvPicPr>
        <p:blipFill>
          <a:blip r:embed="rId2"/>
          <a:stretch>
            <a:fillRect/>
          </a:stretch>
        </p:blipFill>
        <p:spPr>
          <a:xfrm>
            <a:off x="3190174" y="859943"/>
            <a:ext cx="5811652" cy="5571067"/>
          </a:xfrm>
          <a:prstGeom prst="rect">
            <a:avLst/>
          </a:prstGeom>
        </p:spPr>
      </p:pic>
      <p:sp>
        <p:nvSpPr>
          <p:cNvPr id="4" name="TextBox 3">
            <a:extLst>
              <a:ext uri="{FF2B5EF4-FFF2-40B4-BE49-F238E27FC236}">
                <a16:creationId xmlns:a16="http://schemas.microsoft.com/office/drawing/2014/main" id="{0871C1D2-B407-3B1C-31B0-4AF3FB6B326F}"/>
              </a:ext>
            </a:extLst>
          </p:cNvPr>
          <p:cNvSpPr txBox="1"/>
          <p:nvPr/>
        </p:nvSpPr>
        <p:spPr>
          <a:xfrm>
            <a:off x="3513420" y="962964"/>
            <a:ext cx="5414025" cy="5466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9BA2BCA-849B-C151-7BD7-E0C6852B926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1AC8031B-C905-25E1-F816-8F56D192EC68}"/>
              </a:ext>
            </a:extLst>
          </p:cNvPr>
          <p:cNvSpPr/>
          <p:nvPr/>
        </p:nvSpPr>
        <p:spPr>
          <a:xfrm>
            <a:off x="8191436" y="1680024"/>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3628119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F76770-8383-DB0C-7960-558A92DBA35B}"/>
              </a:ext>
            </a:extLst>
          </p:cNvPr>
          <p:cNvPicPr>
            <a:picLocks noChangeAspect="1"/>
          </p:cNvPicPr>
          <p:nvPr/>
        </p:nvPicPr>
        <p:blipFill>
          <a:blip r:embed="rId2"/>
          <a:stretch>
            <a:fillRect/>
          </a:stretch>
        </p:blipFill>
        <p:spPr>
          <a:xfrm>
            <a:off x="2760345" y="833966"/>
            <a:ext cx="6671309" cy="5571067"/>
          </a:xfrm>
          <a:prstGeom prst="rect">
            <a:avLst/>
          </a:prstGeom>
        </p:spPr>
      </p:pic>
      <p:sp>
        <p:nvSpPr>
          <p:cNvPr id="4" name="TextBox 3">
            <a:extLst>
              <a:ext uri="{FF2B5EF4-FFF2-40B4-BE49-F238E27FC236}">
                <a16:creationId xmlns:a16="http://schemas.microsoft.com/office/drawing/2014/main" id="{98C26912-BE16-033F-578F-F53D2B120FD7}"/>
              </a:ext>
            </a:extLst>
          </p:cNvPr>
          <p:cNvSpPr txBox="1"/>
          <p:nvPr/>
        </p:nvSpPr>
        <p:spPr>
          <a:xfrm>
            <a:off x="7791011" y="954305"/>
            <a:ext cx="1508776" cy="5154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3545EDF1-40DC-26EC-8DB0-F7D7762EE3B5}"/>
              </a:ext>
            </a:extLst>
          </p:cNvPr>
          <p:cNvSpPr txBox="1"/>
          <p:nvPr/>
        </p:nvSpPr>
        <p:spPr>
          <a:xfrm>
            <a:off x="8691556" y="5976578"/>
            <a:ext cx="469686"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0A7D3660-6351-D163-0C64-ECFBB746926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349A16B2-7501-D4FA-E5CE-05EDE8EBFFD3}"/>
              </a:ext>
            </a:extLst>
          </p:cNvPr>
          <p:cNvSpPr/>
          <p:nvPr/>
        </p:nvSpPr>
        <p:spPr>
          <a:xfrm>
            <a:off x="9853981" y="1714660"/>
            <a:ext cx="1950162" cy="102365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 and selects submit.</a:t>
            </a:r>
            <a:endParaRPr lang="en-US" dirty="0"/>
          </a:p>
        </p:txBody>
      </p:sp>
    </p:spTree>
    <p:extLst>
      <p:ext uri="{BB962C8B-B14F-4D97-AF65-F5344CB8AC3E}">
        <p14:creationId xmlns:p14="http://schemas.microsoft.com/office/powerpoint/2010/main" val="35754565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E08345F3-F80F-C140-A2C0-47E36001C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987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BBA31E8-C292-7F5B-1CB5-1CD7A2C840BF}"/>
              </a:ext>
            </a:extLst>
          </p:cNvPr>
          <p:cNvPicPr>
            <a:picLocks noChangeAspect="1"/>
          </p:cNvPicPr>
          <p:nvPr/>
        </p:nvPicPr>
        <p:blipFill>
          <a:blip r:embed="rId2"/>
          <a:stretch>
            <a:fillRect/>
          </a:stretch>
        </p:blipFill>
        <p:spPr>
          <a:xfrm>
            <a:off x="411192" y="1790764"/>
            <a:ext cx="11067691" cy="1638236"/>
          </a:xfrm>
          <a:prstGeom prst="rect">
            <a:avLst/>
          </a:prstGeom>
        </p:spPr>
      </p:pic>
      <p:pic>
        <p:nvPicPr>
          <p:cNvPr id="10" name="Picture 9">
            <a:extLst>
              <a:ext uri="{FF2B5EF4-FFF2-40B4-BE49-F238E27FC236}">
                <a16:creationId xmlns:a16="http://schemas.microsoft.com/office/drawing/2014/main" id="{BFE1E743-8D0B-965F-DC6B-C71944CD6F31}"/>
              </a:ext>
            </a:extLst>
          </p:cNvPr>
          <p:cNvPicPr>
            <a:picLocks noChangeAspect="1"/>
          </p:cNvPicPr>
          <p:nvPr/>
        </p:nvPicPr>
        <p:blipFill>
          <a:blip r:embed="rId3"/>
          <a:stretch>
            <a:fillRect/>
          </a:stretch>
        </p:blipFill>
        <p:spPr>
          <a:xfrm>
            <a:off x="4176885" y="2641456"/>
            <a:ext cx="2024047" cy="323116"/>
          </a:xfrm>
          <a:prstGeom prst="rect">
            <a:avLst/>
          </a:prstGeom>
        </p:spPr>
      </p:pic>
    </p:spTree>
    <p:extLst>
      <p:ext uri="{BB962C8B-B14F-4D97-AF65-F5344CB8AC3E}">
        <p14:creationId xmlns:p14="http://schemas.microsoft.com/office/powerpoint/2010/main" val="38729760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439D463-5EA2-A10B-670E-F7094316483C}"/>
              </a:ext>
            </a:extLst>
          </p:cNvPr>
          <p:cNvPicPr>
            <a:picLocks noChangeAspect="1"/>
          </p:cNvPicPr>
          <p:nvPr/>
        </p:nvPicPr>
        <p:blipFill rotWithShape="1">
          <a:blip r:embed="rId2"/>
          <a:srcRect r="-80" b="1367"/>
          <a:stretch/>
        </p:blipFill>
        <p:spPr>
          <a:xfrm>
            <a:off x="1180330" y="958080"/>
            <a:ext cx="9961236" cy="4560876"/>
          </a:xfrm>
          <a:prstGeom prst="rect">
            <a:avLst/>
          </a:prstGeom>
        </p:spPr>
      </p:pic>
      <p:sp>
        <p:nvSpPr>
          <p:cNvPr id="4" name="TextBox 3">
            <a:extLst>
              <a:ext uri="{FF2B5EF4-FFF2-40B4-BE49-F238E27FC236}">
                <a16:creationId xmlns:a16="http://schemas.microsoft.com/office/drawing/2014/main" id="{5D5E02DD-EEBE-D9E9-4AA3-8CE2240A9900}"/>
              </a:ext>
            </a:extLst>
          </p:cNvPr>
          <p:cNvSpPr txBox="1"/>
          <p:nvPr/>
        </p:nvSpPr>
        <p:spPr>
          <a:xfrm>
            <a:off x="9825897" y="5153964"/>
            <a:ext cx="755435" cy="30589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BF0537FD-F39B-06EE-3F4A-F285EC9CFE5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Verification</a:t>
            </a:r>
          </a:p>
        </p:txBody>
      </p:sp>
      <p:sp>
        <p:nvSpPr>
          <p:cNvPr id="3" name="Rectangle: Rounded Corners 2">
            <a:extLst>
              <a:ext uri="{FF2B5EF4-FFF2-40B4-BE49-F238E27FC236}">
                <a16:creationId xmlns:a16="http://schemas.microsoft.com/office/drawing/2014/main" id="{24357907-9FC0-0509-1ADC-640D8301E9AE}"/>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submits the questionnaire responses.</a:t>
            </a:r>
            <a:endParaRPr lang="en-US" dirty="0"/>
          </a:p>
        </p:txBody>
      </p:sp>
    </p:spTree>
    <p:extLst>
      <p:ext uri="{BB962C8B-B14F-4D97-AF65-F5344CB8AC3E}">
        <p14:creationId xmlns:p14="http://schemas.microsoft.com/office/powerpoint/2010/main" val="29560337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6DBBF4-4624-44C5-33CC-17449A83894D}"/>
              </a:ext>
            </a:extLst>
          </p:cNvPr>
          <p:cNvPicPr>
            <a:picLocks noChangeAspect="1"/>
          </p:cNvPicPr>
          <p:nvPr/>
        </p:nvPicPr>
        <p:blipFill rotWithShape="1">
          <a:blip r:embed="rId2"/>
          <a:srcRect l="425" b="-505"/>
          <a:stretch/>
        </p:blipFill>
        <p:spPr>
          <a:xfrm>
            <a:off x="908215" y="1905903"/>
            <a:ext cx="10131878" cy="1728803"/>
          </a:xfrm>
          <a:prstGeom prst="rect">
            <a:avLst/>
          </a:prstGeom>
        </p:spPr>
      </p:pic>
      <p:sp>
        <p:nvSpPr>
          <p:cNvPr id="4" name="TextBox 3">
            <a:extLst>
              <a:ext uri="{FF2B5EF4-FFF2-40B4-BE49-F238E27FC236}">
                <a16:creationId xmlns:a16="http://schemas.microsoft.com/office/drawing/2014/main" id="{DCBC1DBD-04BF-2062-9737-89289430E9A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Confirmation</a:t>
            </a:r>
          </a:p>
        </p:txBody>
      </p:sp>
      <p:sp>
        <p:nvSpPr>
          <p:cNvPr id="3" name="Rectangle: Rounded Corners 2">
            <a:extLst>
              <a:ext uri="{FF2B5EF4-FFF2-40B4-BE49-F238E27FC236}">
                <a16:creationId xmlns:a16="http://schemas.microsoft.com/office/drawing/2014/main" id="{C00C87A1-C08E-FBA3-164B-034C2ED4B944}"/>
              </a:ext>
            </a:extLst>
          </p:cNvPr>
          <p:cNvSpPr/>
          <p:nvPr/>
        </p:nvSpPr>
        <p:spPr>
          <a:xfrm>
            <a:off x="4727799" y="3992001"/>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questionnaire responses and saved successfully.</a:t>
            </a:r>
            <a:endParaRPr lang="en-US" dirty="0"/>
          </a:p>
        </p:txBody>
      </p:sp>
    </p:spTree>
    <p:extLst>
      <p:ext uri="{BB962C8B-B14F-4D97-AF65-F5344CB8AC3E}">
        <p14:creationId xmlns:p14="http://schemas.microsoft.com/office/powerpoint/2010/main" val="30949433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13. Request to Close</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37203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DABA83-E807-EFA3-CBBF-4BAE2661EF67}"/>
              </a:ext>
            </a:extLst>
          </p:cNvPr>
          <p:cNvPicPr>
            <a:picLocks noChangeAspect="1"/>
          </p:cNvPicPr>
          <p:nvPr/>
        </p:nvPicPr>
        <p:blipFill>
          <a:blip r:embed="rId2"/>
          <a:stretch>
            <a:fillRect/>
          </a:stretch>
        </p:blipFill>
        <p:spPr>
          <a:xfrm>
            <a:off x="1200150" y="1737781"/>
            <a:ext cx="8899813" cy="1806483"/>
          </a:xfrm>
          <a:prstGeom prst="rect">
            <a:avLst/>
          </a:prstGeom>
        </p:spPr>
      </p:pic>
      <p:sp>
        <p:nvSpPr>
          <p:cNvPr id="4" name="TextBox 3">
            <a:extLst>
              <a:ext uri="{FF2B5EF4-FFF2-40B4-BE49-F238E27FC236}">
                <a16:creationId xmlns:a16="http://schemas.microsoft.com/office/drawing/2014/main" id="{428C210D-16BE-25AB-EAD1-0D35F159E6F0}"/>
              </a:ext>
            </a:extLst>
          </p:cNvPr>
          <p:cNvSpPr txBox="1"/>
          <p:nvPr/>
        </p:nvSpPr>
        <p:spPr>
          <a:xfrm>
            <a:off x="1798920" y="1976078"/>
            <a:ext cx="1422185" cy="401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A94282E-EFBA-8388-6040-628D9A786E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5" name="Rectangle: Rounded Corners 4">
            <a:extLst>
              <a:ext uri="{FF2B5EF4-FFF2-40B4-BE49-F238E27FC236}">
                <a16:creationId xmlns:a16="http://schemas.microsoft.com/office/drawing/2014/main" id="{8902284E-7651-25C3-E347-ED8E917F5658}"/>
              </a:ext>
            </a:extLst>
          </p:cNvPr>
          <p:cNvSpPr/>
          <p:nvPr/>
        </p:nvSpPr>
        <p:spPr>
          <a:xfrm>
            <a:off x="4708539" y="788881"/>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Request to Close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4184967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640016-091D-C778-36D5-CF188F6F32B6}"/>
              </a:ext>
            </a:extLst>
          </p:cNvPr>
          <p:cNvPicPr>
            <a:picLocks noChangeAspect="1"/>
          </p:cNvPicPr>
          <p:nvPr/>
        </p:nvPicPr>
        <p:blipFill>
          <a:blip r:embed="rId2"/>
          <a:stretch>
            <a:fillRect/>
          </a:stretch>
        </p:blipFill>
        <p:spPr>
          <a:xfrm>
            <a:off x="1284207" y="2176225"/>
            <a:ext cx="9229492" cy="2010503"/>
          </a:xfrm>
          <a:prstGeom prst="rect">
            <a:avLst/>
          </a:prstGeom>
        </p:spPr>
      </p:pic>
      <p:sp>
        <p:nvSpPr>
          <p:cNvPr id="4" name="TextBox 3">
            <a:extLst>
              <a:ext uri="{FF2B5EF4-FFF2-40B4-BE49-F238E27FC236}">
                <a16:creationId xmlns:a16="http://schemas.microsoft.com/office/drawing/2014/main" id="{014B2FF4-7BB7-8E94-5701-815D712C2F5F}"/>
              </a:ext>
            </a:extLst>
          </p:cNvPr>
          <p:cNvSpPr txBox="1"/>
          <p:nvPr/>
        </p:nvSpPr>
        <p:spPr>
          <a:xfrm>
            <a:off x="4777648" y="3188350"/>
            <a:ext cx="2279435" cy="28857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C72497B-0E89-FEF2-DE52-3603A0988FE0}"/>
              </a:ext>
            </a:extLst>
          </p:cNvPr>
          <p:cNvSpPr txBox="1"/>
          <p:nvPr/>
        </p:nvSpPr>
        <p:spPr>
          <a:xfrm>
            <a:off x="9323671" y="3863759"/>
            <a:ext cx="590912"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2B93AD21-CA3E-325E-F4F2-E00ACEC3AC8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7" name="Rectangle: Rounded Corners 6">
            <a:extLst>
              <a:ext uri="{FF2B5EF4-FFF2-40B4-BE49-F238E27FC236}">
                <a16:creationId xmlns:a16="http://schemas.microsoft.com/office/drawing/2014/main" id="{CFDCAE61-2ADD-5AD3-56CB-619A6836B864}"/>
              </a:ext>
            </a:extLst>
          </p:cNvPr>
          <p:cNvSpPr/>
          <p:nvPr/>
        </p:nvSpPr>
        <p:spPr>
          <a:xfrm>
            <a:off x="6099103" y="1055601"/>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Request to Cancel Account screen is displayed. Enter EAN to request an account closure and click </a:t>
            </a:r>
            <a:r>
              <a:rPr lang="en-US" sz="1100" b="1">
                <a:ea typeface="+mn-lt"/>
                <a:cs typeface="+mn-lt"/>
              </a:rPr>
              <a:t>Next</a:t>
            </a:r>
            <a:r>
              <a:rPr lang="en-US" sz="1100">
                <a:ea typeface="+mn-lt"/>
                <a:cs typeface="+mn-lt"/>
              </a:rPr>
              <a:t>.</a:t>
            </a:r>
            <a:endParaRPr lang="en-US" sz="800">
              <a:cs typeface="Calibri"/>
            </a:endParaRPr>
          </a:p>
        </p:txBody>
      </p:sp>
      <p:sp>
        <p:nvSpPr>
          <p:cNvPr id="3" name="Rectangle 2">
            <a:extLst>
              <a:ext uri="{FF2B5EF4-FFF2-40B4-BE49-F238E27FC236}">
                <a16:creationId xmlns:a16="http://schemas.microsoft.com/office/drawing/2014/main" id="{014D23E9-DF3F-D41F-41D9-C1629858F118}"/>
              </a:ext>
            </a:extLst>
          </p:cNvPr>
          <p:cNvSpPr/>
          <p:nvPr/>
        </p:nvSpPr>
        <p:spPr>
          <a:xfrm flipV="1">
            <a:off x="5714132" y="3243694"/>
            <a:ext cx="38446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E65E128-C5E3-4F4D-4CB6-2771D3EA6F91}"/>
              </a:ext>
            </a:extLst>
          </p:cNvPr>
          <p:cNvSpPr/>
          <p:nvPr/>
        </p:nvSpPr>
        <p:spPr>
          <a:xfrm flipV="1">
            <a:off x="5323607" y="3224644"/>
            <a:ext cx="184438" cy="1913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4927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BD794437-746E-8B11-D5C0-6CC1969CF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4728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CCB9A1E-82B3-438D-AFAD-C5B3E07CD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5204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CFF1EF31-E645-F96C-9C22-0E0AB052C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9059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3D6C8F-65CB-3B6A-26F7-EF68ED6EDCE6}"/>
              </a:ext>
            </a:extLst>
          </p:cNvPr>
          <p:cNvPicPr>
            <a:picLocks noChangeAspect="1"/>
          </p:cNvPicPr>
          <p:nvPr/>
        </p:nvPicPr>
        <p:blipFill>
          <a:blip r:embed="rId2"/>
          <a:stretch>
            <a:fillRect/>
          </a:stretch>
        </p:blipFill>
        <p:spPr>
          <a:xfrm>
            <a:off x="1624445" y="1180873"/>
            <a:ext cx="8795904" cy="4167207"/>
          </a:xfrm>
          <a:prstGeom prst="rect">
            <a:avLst/>
          </a:prstGeom>
        </p:spPr>
      </p:pic>
      <p:sp>
        <p:nvSpPr>
          <p:cNvPr id="2" name="TextBox 1">
            <a:extLst>
              <a:ext uri="{FF2B5EF4-FFF2-40B4-BE49-F238E27FC236}">
                <a16:creationId xmlns:a16="http://schemas.microsoft.com/office/drawing/2014/main" id="{DB012E81-7D30-7A4C-743A-ECCD95EDB753}"/>
              </a:ext>
            </a:extLst>
          </p:cNvPr>
          <p:cNvSpPr txBox="1"/>
          <p:nvPr/>
        </p:nvSpPr>
        <p:spPr>
          <a:xfrm>
            <a:off x="6890466" y="1179441"/>
            <a:ext cx="2660435" cy="3830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063FA65-2D59-4615-9E49-FCB477883100}"/>
              </a:ext>
            </a:extLst>
          </p:cNvPr>
          <p:cNvSpPr txBox="1"/>
          <p:nvPr/>
        </p:nvSpPr>
        <p:spPr>
          <a:xfrm>
            <a:off x="9289034" y="5102010"/>
            <a:ext cx="521640" cy="176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F8837F5-E27A-4ABF-0FCF-F3C6E66889F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3" name="Rectangle: Rounded Corners 2">
            <a:extLst>
              <a:ext uri="{FF2B5EF4-FFF2-40B4-BE49-F238E27FC236}">
                <a16:creationId xmlns:a16="http://schemas.microsoft.com/office/drawing/2014/main" id="{B045E120-D191-0D32-D153-97AE88416D6E}"/>
              </a:ext>
            </a:extLst>
          </p:cNvPr>
          <p:cNvSpPr/>
          <p:nvPr/>
        </p:nvSpPr>
        <p:spPr>
          <a:xfrm>
            <a:off x="9693443" y="1570246"/>
            <a:ext cx="2328873" cy="122926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Enter the Termination details of registration.  Click </a:t>
            </a:r>
            <a:r>
              <a:rPr lang="en-US" sz="1100" b="1">
                <a:ea typeface="+mn-lt"/>
                <a:cs typeface="+mn-lt"/>
              </a:rPr>
              <a:t>Next</a:t>
            </a:r>
            <a:r>
              <a:rPr lang="en-US" sz="1100">
                <a:ea typeface="+mn-lt"/>
                <a:cs typeface="+mn-lt"/>
              </a:rPr>
              <a:t>.</a:t>
            </a:r>
          </a:p>
        </p:txBody>
      </p:sp>
    </p:spTree>
    <p:extLst>
      <p:ext uri="{BB962C8B-B14F-4D97-AF65-F5344CB8AC3E}">
        <p14:creationId xmlns:p14="http://schemas.microsoft.com/office/powerpoint/2010/main" val="433471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17497A31-DDB0-C416-3E25-572DCE832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6924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1F6440E06066459602711D0CF6B953" ma:contentTypeVersion="12" ma:contentTypeDescription="Create a new document." ma:contentTypeScope="" ma:versionID="b037f15573df2de4f3a4c0e59a93de86">
  <xsd:schema xmlns:xsd="http://www.w3.org/2001/XMLSchema" xmlns:xs="http://www.w3.org/2001/XMLSchema" xmlns:p="http://schemas.microsoft.com/office/2006/metadata/properties" xmlns:ns2="538216d9-ff6e-4364-8244-5c22dffbd803" xmlns:ns3="35dffed0-67da-45ba-bdd4-1711cca3276d" targetNamespace="http://schemas.microsoft.com/office/2006/metadata/properties" ma:root="true" ma:fieldsID="a8b230f2c8d8cb5a6214ddc3d564a8af" ns2:_="" ns3:_="">
    <xsd:import namespace="538216d9-ff6e-4364-8244-5c22dffbd803"/>
    <xsd:import namespace="35dffed0-67da-45ba-bdd4-1711cca327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216d9-ff6e-4364-8244-5c22dffb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dffed0-67da-45ba-bdd4-1711cca327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74b68d1-7512-42a1-8f5c-92f53640b93a}" ma:internalName="TaxCatchAll" ma:showField="CatchAllData" ma:web="35dffed0-67da-45ba-bdd4-1711cca327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5dffed0-67da-45ba-bdd4-1711cca3276d">
      <UserInfo>
        <DisplayName>Wardlow, Debra</DisplayName>
        <AccountId>67</AccountId>
        <AccountType/>
      </UserInfo>
    </SharedWithUsers>
    <TaxCatchAll xmlns="35dffed0-67da-45ba-bdd4-1711cca3276d" xsi:nil="true"/>
    <lcf76f155ced4ddcb4097134ff3c332f xmlns="538216d9-ff6e-4364-8244-5c22dffbd8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B065F3-B3B0-433B-8FA9-5432A15112B7}">
  <ds:schemaRefs>
    <ds:schemaRef ds:uri="http://schemas.microsoft.com/sharepoint/v3/contenttype/forms"/>
  </ds:schemaRefs>
</ds:datastoreItem>
</file>

<file path=customXml/itemProps2.xml><?xml version="1.0" encoding="utf-8"?>
<ds:datastoreItem xmlns:ds="http://schemas.openxmlformats.org/officeDocument/2006/customXml" ds:itemID="{300071A9-DB87-4F2B-9428-FA3873250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216d9-ff6e-4364-8244-5c22dffbd803"/>
    <ds:schemaRef ds:uri="35dffed0-67da-45ba-bdd4-1711cca32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05E17-23BB-44C1-938A-2BED608D9BED}">
  <ds:schemaRefs>
    <ds:schemaRef ds:uri="35dffed0-67da-45ba-bdd4-1711cca3276d"/>
    <ds:schemaRef ds:uri="83ecb42a-3556-479a-a2f0-e0cb40fe8e1e"/>
    <ds:schemaRef ds:uri="84acf883-6e23-4b43-9e72-da4e1a2a93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38216d9-ff6e-4364-8244-5c22dffbd803"/>
  </ds:schemaRefs>
</ds:datastoreItem>
</file>

<file path=docProps/app.xml><?xml version="1.0" encoding="utf-8"?>
<Properties xmlns="http://schemas.openxmlformats.org/officeDocument/2006/extended-properties" xmlns:vt="http://schemas.openxmlformats.org/officeDocument/2006/docPropsVTypes">
  <Template>office theme</Template>
  <TotalTime>106</TotalTime>
  <Words>1284</Words>
  <Application>Microsoft Office PowerPoint</Application>
  <PresentationFormat>Widescreen</PresentationFormat>
  <Paragraphs>170</Paragraphs>
  <Slides>112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Ralitsa Mileva</dc:creator>
  <cp:lastModifiedBy>Lucente, Michael</cp:lastModifiedBy>
  <cp:revision>348</cp:revision>
  <dcterms:created xsi:type="dcterms:W3CDTF">2022-02-16T07:10:42Z</dcterms:created>
  <dcterms:modified xsi:type="dcterms:W3CDTF">2022-07-16T11:36:03Z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0x0101009A1F6440E06066459602711D0CF6B953</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