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3" r:id="rId4"/>
  </p:sldMasterIdLst>
  <p:notesMasterIdLst>
    <p:notesMasterId r:id="rId148"/>
  </p:notesMasterIdLst>
  <p:sldIdLst>
    <p:sldId id="265" r:id="rId5"/>
    <p:sldId id="2076139213" r:id="rId6"/>
    <p:sldId id="2076139210" r:id="rId7"/>
    <p:sldId id="2076139058" r:id="rId8"/>
    <p:sldId id="2076139061" r:id="rId9"/>
    <p:sldId id="2076139062" r:id="rId10"/>
    <p:sldId id="2076139089" r:id="rId11"/>
    <p:sldId id="2076139040" r:id="rId12"/>
    <p:sldId id="2076139041" r:id="rId13"/>
    <p:sldId id="2076139042" r:id="rId14"/>
    <p:sldId id="2076139043" r:id="rId15"/>
    <p:sldId id="2076139045" r:id="rId16"/>
    <p:sldId id="2076139046" r:id="rId17"/>
    <p:sldId id="2076139047" r:id="rId18"/>
    <p:sldId id="2076139048" r:id="rId19"/>
    <p:sldId id="2076139049" r:id="rId20"/>
    <p:sldId id="2076139050" r:id="rId21"/>
    <p:sldId id="2076139054" r:id="rId22"/>
    <p:sldId id="2076139055" r:id="rId23"/>
    <p:sldId id="2076139056" r:id="rId24"/>
    <p:sldId id="2076139057" r:id="rId25"/>
    <p:sldId id="2076139070" r:id="rId26"/>
    <p:sldId id="2076139076" r:id="rId27"/>
    <p:sldId id="2076139101" r:id="rId28"/>
    <p:sldId id="2076139100" r:id="rId29"/>
    <p:sldId id="2076139099" r:id="rId30"/>
    <p:sldId id="2076139098" r:id="rId31"/>
    <p:sldId id="2076139097" r:id="rId32"/>
    <p:sldId id="2076139096" r:id="rId33"/>
    <p:sldId id="2076139095" r:id="rId34"/>
    <p:sldId id="2076139094" r:id="rId35"/>
    <p:sldId id="2076139093" r:id="rId36"/>
    <p:sldId id="2076139092" r:id="rId37"/>
    <p:sldId id="2076139091" r:id="rId38"/>
    <p:sldId id="2076138940" r:id="rId39"/>
    <p:sldId id="2076138937" r:id="rId40"/>
    <p:sldId id="2076139109" r:id="rId41"/>
    <p:sldId id="2076139108" r:id="rId42"/>
    <p:sldId id="2076139107" r:id="rId43"/>
    <p:sldId id="2076139106" r:id="rId44"/>
    <p:sldId id="2076139105" r:id="rId45"/>
    <p:sldId id="2076139104" r:id="rId46"/>
    <p:sldId id="2076139103" r:id="rId47"/>
    <p:sldId id="2076139102" r:id="rId48"/>
    <p:sldId id="2076139208" r:id="rId49"/>
    <p:sldId id="2076139207" r:id="rId50"/>
    <p:sldId id="2076139206" r:id="rId51"/>
    <p:sldId id="2076139205" r:id="rId52"/>
    <p:sldId id="2076139204" r:id="rId53"/>
    <p:sldId id="2076139203" r:id="rId54"/>
    <p:sldId id="2076139090" r:id="rId55"/>
    <p:sldId id="2076139123" r:id="rId56"/>
    <p:sldId id="2076139122" r:id="rId57"/>
    <p:sldId id="2076139121" r:id="rId58"/>
    <p:sldId id="2076139120" r:id="rId59"/>
    <p:sldId id="2076139119" r:id="rId60"/>
    <p:sldId id="2076139118" r:id="rId61"/>
    <p:sldId id="2076139117" r:id="rId62"/>
    <p:sldId id="2076139116" r:id="rId63"/>
    <p:sldId id="2076138969" r:id="rId64"/>
    <p:sldId id="2076139129" r:id="rId65"/>
    <p:sldId id="2076139127" r:id="rId66"/>
    <p:sldId id="2076139126" r:id="rId67"/>
    <p:sldId id="2076139125" r:id="rId68"/>
    <p:sldId id="2076139124" r:id="rId69"/>
    <p:sldId id="2076139153" r:id="rId70"/>
    <p:sldId id="2076139154" r:id="rId71"/>
    <p:sldId id="2076139155" r:id="rId72"/>
    <p:sldId id="2076139156" r:id="rId73"/>
    <p:sldId id="2076139157" r:id="rId74"/>
    <p:sldId id="2076139145" r:id="rId75"/>
    <p:sldId id="2076139144" r:id="rId76"/>
    <p:sldId id="2076139142" r:id="rId77"/>
    <p:sldId id="2076139141" r:id="rId78"/>
    <p:sldId id="2076139140" r:id="rId79"/>
    <p:sldId id="2076139139" r:id="rId80"/>
    <p:sldId id="2076139138" r:id="rId81"/>
    <p:sldId id="2076139137" r:id="rId82"/>
    <p:sldId id="2076139136" r:id="rId83"/>
    <p:sldId id="2076139135" r:id="rId84"/>
    <p:sldId id="2076139134" r:id="rId85"/>
    <p:sldId id="2076139133" r:id="rId86"/>
    <p:sldId id="2076139132" r:id="rId87"/>
    <p:sldId id="2076139131" r:id="rId88"/>
    <p:sldId id="2076139130" r:id="rId89"/>
    <p:sldId id="2076139158" r:id="rId90"/>
    <p:sldId id="2076139159" r:id="rId91"/>
    <p:sldId id="2076139160" r:id="rId92"/>
    <p:sldId id="2076139161" r:id="rId93"/>
    <p:sldId id="2076139162" r:id="rId94"/>
    <p:sldId id="2076139164" r:id="rId95"/>
    <p:sldId id="2076139181" r:id="rId96"/>
    <p:sldId id="2076139182" r:id="rId97"/>
    <p:sldId id="2076139183" r:id="rId98"/>
    <p:sldId id="2076139184" r:id="rId99"/>
    <p:sldId id="2076139180" r:id="rId100"/>
    <p:sldId id="2076139186" r:id="rId101"/>
    <p:sldId id="2076139197" r:id="rId102"/>
    <p:sldId id="2076139196" r:id="rId103"/>
    <p:sldId id="2076139195" r:id="rId104"/>
    <p:sldId id="2076139194" r:id="rId105"/>
    <p:sldId id="2076139193" r:id="rId106"/>
    <p:sldId id="2076139192" r:id="rId107"/>
    <p:sldId id="2076139191" r:id="rId108"/>
    <p:sldId id="2076139190" r:id="rId109"/>
    <p:sldId id="2076139179" r:id="rId110"/>
    <p:sldId id="2076139177" r:id="rId111"/>
    <p:sldId id="2076139200" r:id="rId112"/>
    <p:sldId id="2076139198" r:id="rId113"/>
    <p:sldId id="2076139199" r:id="rId114"/>
    <p:sldId id="2076139201" r:id="rId115"/>
    <p:sldId id="2076139202" r:id="rId116"/>
    <p:sldId id="2076139178" r:id="rId117"/>
    <p:sldId id="2076139001" r:id="rId118"/>
    <p:sldId id="2076139004" r:id="rId119"/>
    <p:sldId id="2076139005" r:id="rId120"/>
    <p:sldId id="2076139006" r:id="rId121"/>
    <p:sldId id="2076139007" r:id="rId122"/>
    <p:sldId id="2076139146" r:id="rId123"/>
    <p:sldId id="2076139147" r:id="rId124"/>
    <p:sldId id="2076139148" r:id="rId125"/>
    <p:sldId id="2076139149" r:id="rId126"/>
    <p:sldId id="2076139150" r:id="rId127"/>
    <p:sldId id="2076139152" r:id="rId128"/>
    <p:sldId id="2076139008" r:id="rId129"/>
    <p:sldId id="2076139009" r:id="rId130"/>
    <p:sldId id="2076139010" r:id="rId131"/>
    <p:sldId id="2076139011" r:id="rId132"/>
    <p:sldId id="2076139012" r:id="rId133"/>
    <p:sldId id="2076139014" r:id="rId134"/>
    <p:sldId id="2076139015" r:id="rId135"/>
    <p:sldId id="2076139016" r:id="rId136"/>
    <p:sldId id="2076139017" r:id="rId137"/>
    <p:sldId id="2076139018" r:id="rId138"/>
    <p:sldId id="2076139020" r:id="rId139"/>
    <p:sldId id="2076139023" r:id="rId140"/>
    <p:sldId id="2076139024" r:id="rId141"/>
    <p:sldId id="2076139025" r:id="rId142"/>
    <p:sldId id="2076139026" r:id="rId143"/>
    <p:sldId id="2076139028" r:id="rId144"/>
    <p:sldId id="2076139029" r:id="rId145"/>
    <p:sldId id="2076139031" r:id="rId146"/>
    <p:sldId id="473" r:id="rId1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21711D-78EF-8399-C84A-70C64F346337}" name="Ranjan, Ashish" initials="RA" userId="S::Ashish.Ranjan@ct.gov::2006ed7e-c23d-4e85-9b9d-85863cf04b59" providerId="AD"/>
  <p188:author id="{25843C3E-C800-EE7B-D70E-1DA0EB0F78E9}" name="Sandarsh Sethi" initials="SS" userId="S::1365441@TCS.com::8f5cbbef-b820-40cd-a025-ebb1072a333f" providerId="AD"/>
  <p188:author id="{9E418A5D-BC2F-76E2-80C6-32FEB64EC10A}" name="Gervais, Kathleen" initials="GK" userId="S::Kathleen.Gervais@ct.gov::3928fba6-2052-4480-8136-c308d26421a2" providerId="AD"/>
  <p188:author id="{49EDC078-30A4-B7F6-7EA8-92A74C4D43B2}" name="Tarun  Pal" initials="TP" userId="S::863666@tcs.com::e5a28a98-7986-42d3-a2f6-9b2b0cdf6d1c" providerId="AD"/>
  <p188:author id="{E7174D7A-3F4E-A54D-6678-6A726CA5B356}" name="Posten, June" initials="PJ" userId="S::june.posten@ct.gov::84ab224e-e6e7-4426-a86f-9f198d41b2d5" providerId="AD"/>
  <p188:author id="{2AA2E1A3-0AFD-0E19-82C8-68AF70CD1BBB}" name="Pooja Bansal" initials="PB" userId="S::1808731@tcs.com::96343f53-ac97-4b34-a690-1db68bc21709" providerId="AD"/>
  <p188:author id="{A12433CF-E910-A43D-8AFE-2D61E4511006}" name="Sharma, Avani" initials="SA" userId="S::avani.sharma@ct.gov::8d0c6c7c-8325-4221-9c73-43162a2f93dc" providerId="AD"/>
  <p188:author id="{9D3027DF-12B9-5473-E205-C34133ED4011}" name="Taridona, Sheila" initials="TS" userId="S::sheila.taridona@ct.gov::6e96e0fa-42de-4458-8321-0e13865bbba6" providerId="AD"/>
  <p188:author id="{3E1486F4-A4C3-47B0-4213-295C7BBBA72A}" name="Durreafshan Shaikh" initials="DS" userId="S::1925881@tcs.com::1542a0a0-1b71-4757-a96d-141558e5bc8c" providerId="AD"/>
  <p188:author id="{D1F58EFE-5D4A-C6BC-B976-B925F1AED610}" name="YAMINI -" initials="Y-" userId="S::1308825@tcs.com::e8bbba4d-473a-49b3-ac26-1763b79feb0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Sandarsh Sethi" initials="SS" lastIdx="252" clrIdx="6">
    <p:extLst>
      <p:ext uri="{19B8F6BF-5375-455C-9EA6-DF929625EA0E}">
        <p15:presenceInfo xmlns:p15="http://schemas.microsoft.com/office/powerpoint/2012/main" userId="S::1365441@TCS.com::8f5cbbef-b820-40cd-a025-ebb1072a333f" providerId="AD"/>
      </p:ext>
    </p:extLst>
  </p:cmAuthor>
  <p:cmAuthor id="1" name="Taridona, Sheila" initials="TS" lastIdx="130" clrIdx="0">
    <p:extLst>
      <p:ext uri="{19B8F6BF-5375-455C-9EA6-DF929625EA0E}">
        <p15:presenceInfo xmlns:p15="http://schemas.microsoft.com/office/powerpoint/2012/main" userId="S::sheila.taridona@ct.gov::6e96e0fa-42de-4458-8321-0e13865bbba6" providerId="AD"/>
      </p:ext>
    </p:extLst>
  </p:cmAuthor>
  <p:cmAuthor id="8" name="Williams, Wilbert" initials="WW" lastIdx="1" clrIdx="7">
    <p:extLst>
      <p:ext uri="{19B8F6BF-5375-455C-9EA6-DF929625EA0E}">
        <p15:presenceInfo xmlns:p15="http://schemas.microsoft.com/office/powerpoint/2012/main" userId="S::Wilbert.Williams@ct.gov::7c123071-c644-40e3-9c99-36ce0932b98d" providerId="AD"/>
      </p:ext>
    </p:extLst>
  </p:cmAuthor>
  <p:cmAuthor id="2" name="Posten, June" initials="PJ" lastIdx="266" clrIdx="1">
    <p:extLst>
      <p:ext uri="{19B8F6BF-5375-455C-9EA6-DF929625EA0E}">
        <p15:presenceInfo xmlns:p15="http://schemas.microsoft.com/office/powerpoint/2012/main" userId="S::june.posten@ct.gov::84ab224e-e6e7-4426-a86f-9f198d41b2d5" providerId="AD"/>
      </p:ext>
    </p:extLst>
  </p:cmAuthor>
  <p:cmAuthor id="3" name="Durreafshan Shaikh" initials="DS" lastIdx="54" clrIdx="2">
    <p:extLst>
      <p:ext uri="{19B8F6BF-5375-455C-9EA6-DF929625EA0E}">
        <p15:presenceInfo xmlns:p15="http://schemas.microsoft.com/office/powerpoint/2012/main" userId="S::1925881@tcs.com::1542a0a0-1b71-4757-a96d-141558e5bc8c" providerId="AD"/>
      </p:ext>
    </p:extLst>
  </p:cmAuthor>
  <p:cmAuthor id="4" name="Lamonica Morgan" initials="LM" lastIdx="29" clrIdx="3">
    <p:extLst>
      <p:ext uri="{19B8F6BF-5375-455C-9EA6-DF929625EA0E}">
        <p15:presenceInfo xmlns:p15="http://schemas.microsoft.com/office/powerpoint/2012/main" userId="S::2144146@TCS.com::a8e43e39-2bd5-4fe9-95e3-bf432fe4dfd1" providerId="AD"/>
      </p:ext>
    </p:extLst>
  </p:cmAuthor>
  <p:cmAuthor id="5" name="ANNANYA SOOD" initials="AS" lastIdx="30" clrIdx="4">
    <p:extLst>
      <p:ext uri="{19B8F6BF-5375-455C-9EA6-DF929625EA0E}">
        <p15:presenceInfo xmlns:p15="http://schemas.microsoft.com/office/powerpoint/2012/main" userId="ANNANYA SOOD" providerId="None"/>
      </p:ext>
    </p:extLst>
  </p:cmAuthor>
  <p:cmAuthor id="6" name="Pooja Bansal" initials="PB" lastIdx="18" clrIdx="5">
    <p:extLst>
      <p:ext uri="{19B8F6BF-5375-455C-9EA6-DF929625EA0E}">
        <p15:presenceInfo xmlns:p15="http://schemas.microsoft.com/office/powerpoint/2012/main" userId="S::1808731@tcs.com::96343f53-ac97-4b34-a690-1db68bc217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6B71"/>
    <a:srgbClr val="BF9000"/>
    <a:srgbClr val="FFFFFF"/>
    <a:srgbClr val="2F5597"/>
    <a:srgbClr val="00B0F0"/>
    <a:srgbClr val="7F7F7F"/>
    <a:srgbClr val="548235"/>
    <a:srgbClr val="ED7D31"/>
    <a:srgbClr val="89C064"/>
    <a:srgbClr val="81BB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10"/>
    <p:restoredTop sz="94753"/>
  </p:normalViewPr>
  <p:slideViewPr>
    <p:cSldViewPr snapToGrid="0">
      <p:cViewPr>
        <p:scale>
          <a:sx n="100" d="100"/>
          <a:sy n="100" d="100"/>
        </p:scale>
        <p:origin x="1062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commentAuthors" Target="commentAuthors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presProps" Target="presProps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viewProps" Target="viewProps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tableStyles" Target="tableStyle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microsoft.com/office/2018/10/relationships/authors" Target="authors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4-25T13:01:48.043" idx="128">
    <p:pos x="10" y="10"/>
    <p:text>An introduction to the section is needed here.
</p:text>
    <p:extLst>
      <p:ext uri="{C676402C-5697-4E1C-873F-D02D1690AC5C}">
        <p15:threadingInfo xmlns:p15="http://schemas.microsoft.com/office/powerpoint/2012/main" timeZoneBias="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236FF-9673-448B-B251-860D97A53133}" type="datetimeFigureOut">
              <a:t>7/20/2023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F67E2E-4D0C-425D-A9B8-7299D7D085A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9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cs typeface="Calibri"/>
              </a:rPr>
              <a:t>Notes for Trainer</a:t>
            </a: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 u="sng"/>
              <a:t>In-Session Activities </a:t>
            </a:r>
            <a:r>
              <a:rPr lang="en-US" b="0" u="sng"/>
              <a:t>/</a:t>
            </a:r>
            <a:r>
              <a:rPr lang="en-US" b="1" u="sng"/>
              <a:t> Explanations</a:t>
            </a:r>
            <a:r>
              <a:rPr lang="en-US" b="0" u="sng"/>
              <a:t>:</a:t>
            </a:r>
            <a:endParaRPr lang="en-US" b="0"/>
          </a:p>
          <a:p>
            <a:pPr marL="171450" indent="-171450">
              <a:buFont typeface="Arial,Sans-Serif"/>
              <a:buChar char="•"/>
            </a:pPr>
            <a:r>
              <a:rPr lang="en-US" b="1"/>
              <a:t>Time</a:t>
            </a:r>
            <a:r>
              <a:rPr lang="en-US" b="0"/>
              <a:t>:</a:t>
            </a:r>
            <a:r>
              <a:rPr lang="en-US" b="1"/>
              <a:t> </a:t>
            </a:r>
            <a:r>
              <a:rPr lang="en-US" b="0"/>
              <a:t>4</a:t>
            </a:r>
            <a:r>
              <a:rPr lang="en-US" b="1"/>
              <a:t> </a:t>
            </a:r>
            <a:r>
              <a:rPr lang="en-US" b="0">
                <a:solidFill>
                  <a:srgbClr val="000000"/>
                </a:solidFill>
              </a:rPr>
              <a:t>hours</a:t>
            </a:r>
            <a:r>
              <a:rPr lang="en-US">
                <a:solidFill>
                  <a:srgbClr val="000000"/>
                </a:solidFill>
              </a:rPr>
              <a:t> 45 minutes</a:t>
            </a:r>
            <a:endParaRPr lang="en-US" b="0">
              <a:cs typeface="Calibri"/>
            </a:endParaRPr>
          </a:p>
          <a:p>
            <a:endParaRPr lang="en-US">
              <a:cs typeface="Calibri"/>
            </a:endParaRPr>
          </a:p>
          <a:p>
            <a:pPr marL="0" indent="0">
              <a:buFont typeface="Arial,Sans-Serif"/>
              <a:buNone/>
            </a:pPr>
            <a:r>
              <a:rPr lang="en-US" b="1"/>
              <a:t>Instructor Notes</a:t>
            </a:r>
            <a:r>
              <a:rPr lang="en-US" b="0"/>
              <a:t>:</a:t>
            </a:r>
            <a:endParaRPr lang="en-US" b="1"/>
          </a:p>
          <a:p>
            <a:pPr marL="171450" lvl="0" indent="-171450">
              <a:buFont typeface="Arial,Sans-Serif"/>
              <a:buChar char="•"/>
            </a:pPr>
            <a:r>
              <a:rPr lang="en-US"/>
              <a:t>There are no pre-requisites to be considered prior to taking this virtual Instructor Led Training (vILT). The total duration for this vILT is 4 hours 15 minutes.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Welcome the audience in a warm and cordial manner. Ensure that everyone is set up with the required resources, such as: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en-US"/>
              <a:t>Electronic copy of the handout, having the common login credentials for all the learners and the data to be entered while doing the exercises in the training environment of ReEmployCT.</a:t>
            </a:r>
            <a:r>
              <a:rPr lang="en-US" b="0"/>
              <a:t>&lt;to be determined&gt;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Present the vILT presentation using Microsoft Teams.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Introduce the topic and encourage learners to actively participate in the session.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00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2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49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40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35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827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804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861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41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98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6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574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78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13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970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63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>
                <a:cs typeface="Calibri"/>
              </a:rPr>
              <a:t>Tax wage Reports</a:t>
            </a:r>
            <a:endParaRPr lang="en-US">
              <a:ea typeface="Calibri"/>
              <a:cs typeface="Calibri"/>
            </a:endParaRPr>
          </a:p>
          <a:p>
            <a:r>
              <a:rPr lang="en-US" b="1">
                <a:cs typeface="Calibri"/>
              </a:rPr>
              <a:t>Subtopic:</a:t>
            </a:r>
            <a:r>
              <a:rPr lang="en-US">
                <a:cs typeface="Calibri"/>
              </a:rPr>
              <a:t> File Tax and Wage Report</a:t>
            </a:r>
            <a:endParaRPr lang="en-US">
              <a:ea typeface="Calibri"/>
              <a:cs typeface="Calibri"/>
            </a:endParaRPr>
          </a:p>
          <a:p>
            <a:endParaRPr lang="en-US" b="1"/>
          </a:p>
          <a:p>
            <a:r>
              <a:rPr lang="en-US" b="1"/>
              <a:t>In-Session Activities / Explanations: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1 Hour 30 Minutes</a:t>
            </a:r>
          </a:p>
          <a:p>
            <a:pPr marL="171450" indent="-171450">
              <a:buFont typeface="Arial,Sans-Serif"/>
              <a:buChar char="•"/>
            </a:pPr>
            <a:endParaRPr lang="en-US"/>
          </a:p>
          <a:p>
            <a:r>
              <a:rPr lang="en-US" b="1"/>
              <a:t>Instructor Notes: 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Demonstrate the system simulation of filing tax and wage reports to the learners.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Ask learners to perform these steps in the system, once the demonstration is complete.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559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228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56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454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>
                <a:cs typeface="Calibri"/>
              </a:rPr>
              <a:t>Tax wage Reports</a:t>
            </a:r>
            <a:endParaRPr lang="en-US">
              <a:ea typeface="Calibri"/>
              <a:cs typeface="Calibri"/>
            </a:endParaRPr>
          </a:p>
          <a:p>
            <a:r>
              <a:rPr lang="en-US" b="1">
                <a:cs typeface="Calibri"/>
              </a:rPr>
              <a:t>Subtopic:</a:t>
            </a:r>
            <a:r>
              <a:rPr lang="en-US">
                <a:cs typeface="Calibri"/>
              </a:rPr>
              <a:t> File Tax and Wage Report</a:t>
            </a:r>
            <a:endParaRPr lang="en-US">
              <a:ea typeface="Calibri"/>
              <a:cs typeface="Calibri"/>
            </a:endParaRPr>
          </a:p>
          <a:p>
            <a:endParaRPr lang="en-US" b="1"/>
          </a:p>
          <a:p>
            <a:r>
              <a:rPr lang="en-US" b="1"/>
              <a:t>In-Session Activities / Explanations: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1 Hour 30 Minutes</a:t>
            </a:r>
          </a:p>
          <a:p>
            <a:pPr marL="171450" indent="-171450">
              <a:buFont typeface="Arial,Sans-Serif"/>
              <a:buChar char="•"/>
            </a:pPr>
            <a:endParaRPr lang="en-US"/>
          </a:p>
          <a:p>
            <a:r>
              <a:rPr lang="en-US" b="1"/>
              <a:t>Instructor Notes: 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Demonstrate the system simulation of filing tax and wage reports to the learners.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Ask learners to perform these steps in the system, once the demonstration is complete.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101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8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4479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315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865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7794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>
                <a:cs typeface="Calibri"/>
              </a:rPr>
              <a:t>Tax wage Reports</a:t>
            </a:r>
            <a:endParaRPr lang="en-US">
              <a:ea typeface="Calibri"/>
              <a:cs typeface="Calibri"/>
            </a:endParaRPr>
          </a:p>
          <a:p>
            <a:r>
              <a:rPr lang="en-US" b="1">
                <a:cs typeface="Calibri"/>
              </a:rPr>
              <a:t>Subtopic:</a:t>
            </a:r>
            <a:r>
              <a:rPr lang="en-US">
                <a:cs typeface="Calibri"/>
              </a:rPr>
              <a:t> File Tax and Wage Report</a:t>
            </a:r>
            <a:endParaRPr lang="en-US">
              <a:ea typeface="Calibri"/>
              <a:cs typeface="Calibri"/>
            </a:endParaRPr>
          </a:p>
          <a:p>
            <a:endParaRPr lang="en-US" b="1"/>
          </a:p>
          <a:p>
            <a:r>
              <a:rPr lang="en-US" b="1"/>
              <a:t>In-Session Activities / Explanations: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1 Hour 30 Minutes</a:t>
            </a:r>
          </a:p>
          <a:p>
            <a:pPr marL="171450" indent="-171450">
              <a:buFont typeface="Arial,Sans-Serif"/>
              <a:buChar char="•"/>
            </a:pPr>
            <a:endParaRPr lang="en-US"/>
          </a:p>
          <a:p>
            <a:r>
              <a:rPr lang="en-US" b="1"/>
              <a:t>Instructor Notes: 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Demonstrate the system simulation of filing tax and wage reports to the learners.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Ask learners to perform these steps in the system, once the demonstration is complete.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985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>
                <a:cs typeface="Calibri"/>
              </a:rPr>
              <a:t>Tax wage Reports</a:t>
            </a:r>
            <a:endParaRPr lang="en-US">
              <a:ea typeface="Calibri"/>
              <a:cs typeface="Calibri"/>
            </a:endParaRPr>
          </a:p>
          <a:p>
            <a:r>
              <a:rPr lang="en-US" b="1">
                <a:cs typeface="Calibri"/>
              </a:rPr>
              <a:t>Subtopic:</a:t>
            </a:r>
            <a:r>
              <a:rPr lang="en-US">
                <a:cs typeface="Calibri"/>
              </a:rPr>
              <a:t> File Tax and Wage Report</a:t>
            </a:r>
            <a:endParaRPr lang="en-US">
              <a:ea typeface="Calibri"/>
              <a:cs typeface="Calibri"/>
            </a:endParaRPr>
          </a:p>
          <a:p>
            <a:endParaRPr lang="en-US" b="1"/>
          </a:p>
          <a:p>
            <a:r>
              <a:rPr lang="en-US" b="1"/>
              <a:t>In-Session Activities / Explanations: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1 Hour 30 Minutes</a:t>
            </a:r>
          </a:p>
          <a:p>
            <a:pPr marL="171450" indent="-171450">
              <a:buFont typeface="Arial,Sans-Serif"/>
              <a:buChar char="•"/>
            </a:pPr>
            <a:endParaRPr lang="en-US"/>
          </a:p>
          <a:p>
            <a:r>
              <a:rPr lang="en-US" b="1"/>
              <a:t>Instructor Notes: 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Demonstrate the system simulation of filing tax and wage reports to the learners.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Ask learners to perform these steps in the system, once the demonstration is complete.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781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>
                <a:cs typeface="Calibri"/>
              </a:rPr>
              <a:t>Tax wage Reports</a:t>
            </a:r>
            <a:endParaRPr lang="en-US">
              <a:ea typeface="Calibri"/>
              <a:cs typeface="Calibri"/>
            </a:endParaRPr>
          </a:p>
          <a:p>
            <a:r>
              <a:rPr lang="en-US" b="1">
                <a:cs typeface="Calibri"/>
              </a:rPr>
              <a:t>Subtopic:</a:t>
            </a:r>
            <a:r>
              <a:rPr lang="en-US">
                <a:cs typeface="Calibri"/>
              </a:rPr>
              <a:t> File Tax and Wage Report</a:t>
            </a:r>
            <a:endParaRPr lang="en-US">
              <a:ea typeface="Calibri"/>
              <a:cs typeface="Calibri"/>
            </a:endParaRPr>
          </a:p>
          <a:p>
            <a:endParaRPr lang="en-US" b="1"/>
          </a:p>
          <a:p>
            <a:r>
              <a:rPr lang="en-US" b="1"/>
              <a:t>In-Session Activities / Explanations: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1 Hour 30 Minutes</a:t>
            </a:r>
          </a:p>
          <a:p>
            <a:pPr marL="171450" indent="-171450">
              <a:buFont typeface="Arial,Sans-Serif"/>
              <a:buChar char="•"/>
            </a:pPr>
            <a:endParaRPr lang="en-US"/>
          </a:p>
          <a:p>
            <a:r>
              <a:rPr lang="en-US" b="1"/>
              <a:t>Instructor Notes: 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Demonstrate the system simulation of filing tax and wage reports to the learners.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Ask learners to perform these steps in the system, once the demonstration is complete.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540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>
                <a:cs typeface="Calibri"/>
              </a:rPr>
              <a:t>Tax wage Reports</a:t>
            </a:r>
            <a:endParaRPr lang="en-US">
              <a:ea typeface="Calibri"/>
              <a:cs typeface="Calibri"/>
            </a:endParaRPr>
          </a:p>
          <a:p>
            <a:r>
              <a:rPr lang="en-US" b="1">
                <a:cs typeface="Calibri"/>
              </a:rPr>
              <a:t>Subtopic:</a:t>
            </a:r>
            <a:r>
              <a:rPr lang="en-US">
                <a:cs typeface="Calibri"/>
              </a:rPr>
              <a:t> File Tax and Wage Report</a:t>
            </a:r>
            <a:endParaRPr lang="en-US">
              <a:ea typeface="Calibri"/>
              <a:cs typeface="Calibri"/>
            </a:endParaRPr>
          </a:p>
          <a:p>
            <a:endParaRPr lang="en-US" b="1"/>
          </a:p>
          <a:p>
            <a:r>
              <a:rPr lang="en-US" b="1"/>
              <a:t>In-Session Activities / Explanations: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1 Hour 30 Minutes</a:t>
            </a:r>
          </a:p>
          <a:p>
            <a:pPr marL="171450" indent="-171450">
              <a:buFont typeface="Arial,Sans-Serif"/>
              <a:buChar char="•"/>
            </a:pPr>
            <a:endParaRPr lang="en-US"/>
          </a:p>
          <a:p>
            <a:r>
              <a:rPr lang="en-US" b="1"/>
              <a:t>Instructor Notes: 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Demonstrate the system simulation of filing tax and wage reports to the learners.</a:t>
            </a:r>
            <a:endParaRPr lang="en-US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Ask learners to perform these steps in the system, once the demonstration is complete.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763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056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2003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862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465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306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339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717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9103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6109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966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052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72981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77544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169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027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5607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891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942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462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41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546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726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885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870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/>
          </a:p>
          <a:p>
            <a:r>
              <a:rPr lang="en-US" b="1"/>
              <a:t>Topic Name: </a:t>
            </a:r>
            <a:r>
              <a:rPr lang="en-US"/>
              <a:t>Tax Wage Reports</a:t>
            </a:r>
            <a:endParaRPr lang="en-US">
              <a:cs typeface="Calibri"/>
            </a:endParaRPr>
          </a:p>
          <a:p>
            <a:r>
              <a:rPr lang="en-US" b="1"/>
              <a:t>Subtopic:</a:t>
            </a:r>
            <a:r>
              <a:rPr lang="en-US"/>
              <a:t> File Tax and Wage Report</a:t>
            </a:r>
            <a:r>
              <a:rPr lang="en-US" b="1"/>
              <a:t> </a:t>
            </a:r>
            <a:r>
              <a:rPr lang="en-US"/>
              <a:t>– Scenario</a:t>
            </a:r>
            <a:endParaRPr lang="en-US">
              <a:ea typeface="Calibri" panose="020F0502020204030204"/>
              <a:cs typeface="Calibri"/>
            </a:endParaRPr>
          </a:p>
          <a:p>
            <a:endParaRPr lang="en-US"/>
          </a:p>
          <a:p>
            <a:r>
              <a:rPr lang="en-US" b="1"/>
              <a:t>In-Session Activities </a:t>
            </a:r>
            <a:r>
              <a:rPr lang="en-US" b="0"/>
              <a:t>/</a:t>
            </a:r>
            <a:r>
              <a:rPr lang="en-US" b="1"/>
              <a:t> 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/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/>
              <a:t>Read the scenario and explain the learners that </a:t>
            </a:r>
            <a:r>
              <a:rPr lang="en-US" sz="1200">
                <a:ea typeface="+mn-lt"/>
                <a:cs typeface="+mn-lt"/>
              </a:rPr>
              <a:t>the CSR will file a tax wage report on behalf of the employer for a specific quarter/year with the option to manually enter the wages using method A or method B, by uploading an electronic file.</a:t>
            </a:r>
            <a:endParaRPr lang="en-US" sz="120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62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794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pPr marL="1085850" lvl="2" indent="-342900">
              <a:buAutoNum type="arabicPeriod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68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45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91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Notes for Trainer</a:t>
            </a:r>
            <a:endParaRPr lang="en-US" b="1">
              <a:cs typeface="Calibri"/>
            </a:endParaRPr>
          </a:p>
          <a:p>
            <a:r>
              <a:rPr lang="en-US" b="1">
                <a:cs typeface="Calibri"/>
              </a:rPr>
              <a:t>Topic Name</a:t>
            </a:r>
            <a:r>
              <a:rPr lang="en-US" b="0">
                <a:cs typeface="Calibri"/>
              </a:rPr>
              <a:t>:</a:t>
            </a:r>
            <a:r>
              <a:rPr lang="en-US" b="1">
                <a:cs typeface="Calibri"/>
              </a:rPr>
              <a:t> </a:t>
            </a:r>
            <a:r>
              <a:rPr lang="en-US"/>
              <a:t>Employer Registration</a:t>
            </a:r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Sub Topic Name</a:t>
            </a:r>
            <a:r>
              <a:rPr lang="en-US" b="0">
                <a:cs typeface="Calibri"/>
              </a:rPr>
              <a:t>:</a:t>
            </a:r>
            <a:r>
              <a:rPr lang="en-US">
                <a:cs typeface="Calibri"/>
              </a:rPr>
              <a:t> </a:t>
            </a:r>
            <a:r>
              <a:rPr lang="en-US"/>
              <a:t>Employer Registration </a:t>
            </a:r>
            <a:r>
              <a:rPr lang="en-US" sz="1200" b="0"/>
              <a:t>– Scenario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In-Session Activities </a:t>
            </a:r>
            <a:r>
              <a:rPr lang="en-US" b="0"/>
              <a:t>/</a:t>
            </a:r>
            <a:r>
              <a:rPr lang="en-US" b="1"/>
              <a:t> Explanations</a:t>
            </a:r>
            <a:r>
              <a:rPr lang="en-US" b="0"/>
              <a:t>:</a:t>
            </a:r>
            <a:endParaRPr lang="en-US" b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Time: 5 mins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r>
              <a:rPr lang="en-US" b="1"/>
              <a:t>Instructor Notes</a:t>
            </a:r>
            <a:r>
              <a:rPr lang="en-US" b="0"/>
              <a:t>: </a:t>
            </a:r>
            <a:endParaRPr lang="en-US" b="0"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Read the scenario and explain to the learners that if a new employer to the state of Connecticut (CT) starts or acquires a business with Connecticut workers, that employer is required to register the business to pay unemployment insurance taxes.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The registration process helps to determine if the employer meets certain criteria as defined by CT laws.  </a:t>
            </a:r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280F89-ABC0-43C0-AF4A-0C5920BBE5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735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16A6E-A69E-481B-80EB-49C9C8E2B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123A5B-00C8-4BB1-B972-CDFBA8E4D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9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70" indent="0" algn="ctr">
              <a:buNone/>
              <a:defRPr sz="2667"/>
            </a:lvl2pPr>
            <a:lvl3pPr marL="1219140" indent="0" algn="ctr">
              <a:buNone/>
              <a:defRPr sz="2400"/>
            </a:lvl3pPr>
            <a:lvl4pPr marL="1828709" indent="0" algn="ctr">
              <a:buNone/>
              <a:defRPr sz="2133"/>
            </a:lvl4pPr>
            <a:lvl5pPr marL="2438278" indent="0" algn="ctr">
              <a:buNone/>
              <a:defRPr sz="2133"/>
            </a:lvl5pPr>
            <a:lvl6pPr marL="3047848" indent="0" algn="ctr">
              <a:buNone/>
              <a:defRPr sz="2133"/>
            </a:lvl6pPr>
            <a:lvl7pPr marL="3657418" indent="0" algn="ctr">
              <a:buNone/>
              <a:defRPr sz="2133"/>
            </a:lvl7pPr>
            <a:lvl8pPr marL="4266987" indent="0" algn="ctr">
              <a:buNone/>
              <a:defRPr sz="2133"/>
            </a:lvl8pPr>
            <a:lvl9pPr marL="4876557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0F02C-3524-4196-9DD3-CFFCEBBE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81B46-18D9-48AF-9301-6CDC90321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024FF-29B2-4D8B-8879-74CEEFF3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21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F0D0F-2426-4E98-8D09-DE2A5796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6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74511-4BF6-487C-B0F6-8799A6FB7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9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D5C53-C12C-43D9-8E9C-91541137A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9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D7EA3D-E767-455D-A11F-C9E005F89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2D5A3D-6710-47EC-899A-C0F3FA809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8F63FE-0B95-4DFE-8358-80C6D5D8D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93B9D6-0FA6-4F93-97F6-F2071194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E2139A-242E-4AFE-A4AD-B916EC2E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91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F0D0F-2426-4E98-8D09-DE2A57966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74511-4BF6-487C-B0F6-8799A6FB75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D5C53-C12C-43D9-8E9C-91541137A5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D7EA3D-E767-455D-A11F-C9E005F89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2D5A3D-6710-47EC-899A-C0F3FA809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8F63FE-0B95-4DFE-8358-80C6D5D8D2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93B9D6-0FA6-4F93-97F6-F20711948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E2139A-242E-4AFE-A4AD-B916EC2EC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91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ECE40-57B9-47FE-B27A-E7D128A41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67F3D8-DB16-4EF6-8226-711FA26BD6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AEB401-E959-4DF8-860A-FEE501F11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0F5C3-34FC-41F2-8FF9-30F82DCF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4360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1E9659-E72E-4B10-A6F3-22EDEA42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AFCE6A-433D-421C-81D5-EB712B93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F8F12-1DDD-4BCA-B0E3-E90F8E9D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45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FB46-5DAD-445A-BE93-AA837E9DB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9502A-1799-4F8F-A10A-459979CE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6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C7497-4D3B-41E6-89FE-E98136DFB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70" indent="0">
              <a:buNone/>
              <a:defRPr sz="1867"/>
            </a:lvl2pPr>
            <a:lvl3pPr marL="1219140" indent="0">
              <a:buNone/>
              <a:defRPr sz="1600"/>
            </a:lvl3pPr>
            <a:lvl4pPr marL="1828709" indent="0">
              <a:buNone/>
              <a:defRPr sz="1333"/>
            </a:lvl4pPr>
            <a:lvl5pPr marL="2438278" indent="0">
              <a:buNone/>
              <a:defRPr sz="1333"/>
            </a:lvl5pPr>
            <a:lvl6pPr marL="3047848" indent="0">
              <a:buNone/>
              <a:defRPr sz="1333"/>
            </a:lvl6pPr>
            <a:lvl7pPr marL="3657418" indent="0">
              <a:buNone/>
              <a:defRPr sz="1333"/>
            </a:lvl7pPr>
            <a:lvl8pPr marL="4266987" indent="0">
              <a:buNone/>
              <a:defRPr sz="1333"/>
            </a:lvl8pPr>
            <a:lvl9pPr marL="4876557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D52A7-A43B-48E7-9676-A1B0C9171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8ECFF-D5C5-456D-B892-C7713F783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43CCC-E232-4C22-8977-F7ADE630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4F43B-0574-4014-923E-72840080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039547-B50E-40C3-A4D3-27EF85C6B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6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FD932-6905-4916-A603-1AA578F57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9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70" indent="0">
              <a:buNone/>
              <a:defRPr sz="1867"/>
            </a:lvl2pPr>
            <a:lvl3pPr marL="1219140" indent="0">
              <a:buNone/>
              <a:defRPr sz="1600"/>
            </a:lvl3pPr>
            <a:lvl4pPr marL="1828709" indent="0">
              <a:buNone/>
              <a:defRPr sz="1333"/>
            </a:lvl4pPr>
            <a:lvl5pPr marL="2438278" indent="0">
              <a:buNone/>
              <a:defRPr sz="1333"/>
            </a:lvl5pPr>
            <a:lvl6pPr marL="3047848" indent="0">
              <a:buNone/>
              <a:defRPr sz="1333"/>
            </a:lvl6pPr>
            <a:lvl7pPr marL="3657418" indent="0">
              <a:buNone/>
              <a:defRPr sz="1333"/>
            </a:lvl7pPr>
            <a:lvl8pPr marL="4266987" indent="0">
              <a:buNone/>
              <a:defRPr sz="1333"/>
            </a:lvl8pPr>
            <a:lvl9pPr marL="4876557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D8CBD-D847-4D8B-B05C-F99EA1BE9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625EB-3924-4421-B156-D188806A0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E7A32-D16A-4492-AFAC-EF3E314D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405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FB46-5DAD-445A-BE93-AA837E9DB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9502A-1799-4F8F-A10A-459979CE1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8C7497-4D3B-41E6-89FE-E98136DFB0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9D52A7-A43B-48E7-9676-A1B0C91715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8ECFF-D5C5-456D-B892-C7713F783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943CCC-E232-4C22-8977-F7ADE6301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84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4F43B-0574-4014-923E-728400801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039547-B50E-40C3-A4D3-27EF85C6B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FD932-6905-4916-A603-1AA578F57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D8CBD-D847-4D8B-B05C-F99EA1BE98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625EB-3924-4421-B156-D188806A0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EE7A32-D16A-4492-AFAC-EF3E314D7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405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648D9-CB8C-4DC5-816A-24C7A2590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200413-CB44-4A4B-9983-B6265D7341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06D65-1E31-4BC4-81F5-FC0F8044DD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2D9C3-5A1B-412A-A53B-85A57B46E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5D6C3-0EF2-4DCD-A1ED-680369653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1019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3EE381-AF23-4C9C-B8EC-FB02598605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8D382-D498-44AC-A0ED-D91C3DCB5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C20E0-404D-4036-BA07-0E2DF556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45594-1107-4D74-A203-E29C6E30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2AD90-3645-4691-9A96-99A871B45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7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16A6E-A69E-481B-80EB-49C9C8E2B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123A5B-00C8-4BB1-B972-CDFBA8E4D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0F02C-3524-4196-9DD3-CFFCEBBE9D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81B46-18D9-48AF-9301-6CDC90321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024FF-29B2-4D8B-8879-74CEEFF3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121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D59EF4-CDB2-4305-A612-72A34EEE4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D891CDE-A1D8-4CA1-8E56-08771FC8AC22}"/>
              </a:ext>
            </a:extLst>
          </p:cNvPr>
          <p:cNvSpPr txBox="1">
            <a:spLocks/>
          </p:cNvSpPr>
          <p:nvPr userDrawn="1"/>
        </p:nvSpPr>
        <p:spPr>
          <a:xfrm>
            <a:off x="6053667" y="6522345"/>
            <a:ext cx="1614117" cy="2872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11" name="Rectangle 71">
            <a:extLst>
              <a:ext uri="{FF2B5EF4-FFF2-40B4-BE49-F238E27FC236}">
                <a16:creationId xmlns:a16="http://schemas.microsoft.com/office/drawing/2014/main" id="{DA48BED7-0C59-4C2D-89A2-F70C734F33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32464" y="6485793"/>
            <a:ext cx="40078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fld id="{13B55AB4-0D57-4FBE-946B-A81E4A9D2A4C}" type="slidenum">
              <a:rPr lang="en-US" sz="1067" noProof="0" smtClean="0"/>
              <a:pPr lvl="0"/>
              <a:t>‹#›</a:t>
            </a:fld>
            <a:r>
              <a:rPr lang="en-US" sz="1067" noProof="0"/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EA3EBC-EB61-492B-A650-D68BC6F7BEE3}"/>
              </a:ext>
            </a:extLst>
          </p:cNvPr>
          <p:cNvCxnSpPr/>
          <p:nvPr userDrawn="1"/>
        </p:nvCxnSpPr>
        <p:spPr>
          <a:xfrm>
            <a:off x="6086669" y="6593416"/>
            <a:ext cx="0" cy="16956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31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D59EF4-CDB2-4305-A612-72A34EEE4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D891CDE-A1D8-4CA1-8E56-08771FC8AC22}"/>
              </a:ext>
            </a:extLst>
          </p:cNvPr>
          <p:cNvSpPr txBox="1">
            <a:spLocks/>
          </p:cNvSpPr>
          <p:nvPr userDrawn="1"/>
        </p:nvSpPr>
        <p:spPr>
          <a:xfrm>
            <a:off x="6053667" y="6522345"/>
            <a:ext cx="1614117" cy="2872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11" name="Rectangle 71">
            <a:extLst>
              <a:ext uri="{FF2B5EF4-FFF2-40B4-BE49-F238E27FC236}">
                <a16:creationId xmlns:a16="http://schemas.microsoft.com/office/drawing/2014/main" id="{DA48BED7-0C59-4C2D-89A2-F70C734F33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32464" y="6485793"/>
            <a:ext cx="40078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fld id="{13B55AB4-0D57-4FBE-946B-A81E4A9D2A4C}" type="slidenum">
              <a:rPr lang="en-US" sz="1067" noProof="0" smtClean="0"/>
              <a:pPr lvl="0"/>
              <a:t>‹#›</a:t>
            </a:fld>
            <a:r>
              <a:rPr lang="en-US" sz="1067" noProof="0"/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EA3EBC-EB61-492B-A650-D68BC6F7BEE3}"/>
              </a:ext>
            </a:extLst>
          </p:cNvPr>
          <p:cNvCxnSpPr/>
          <p:nvPr userDrawn="1"/>
        </p:nvCxnSpPr>
        <p:spPr>
          <a:xfrm>
            <a:off x="6086669" y="6593416"/>
            <a:ext cx="0" cy="16956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AD74585-0758-4A73-A2C5-D935E2A82E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2835" y="117574"/>
            <a:ext cx="1524000" cy="9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11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D59EF4-CDB2-4305-A612-72A34EEE4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D891CDE-A1D8-4CA1-8E56-08771FC8AC22}"/>
              </a:ext>
            </a:extLst>
          </p:cNvPr>
          <p:cNvSpPr txBox="1">
            <a:spLocks/>
          </p:cNvSpPr>
          <p:nvPr userDrawn="1"/>
        </p:nvSpPr>
        <p:spPr>
          <a:xfrm>
            <a:off x="6053667" y="6522345"/>
            <a:ext cx="1614117" cy="2872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11" name="Rectangle 71">
            <a:extLst>
              <a:ext uri="{FF2B5EF4-FFF2-40B4-BE49-F238E27FC236}">
                <a16:creationId xmlns:a16="http://schemas.microsoft.com/office/drawing/2014/main" id="{DA48BED7-0C59-4C2D-89A2-F70C734F33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32464" y="6485793"/>
            <a:ext cx="40078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fld id="{13B55AB4-0D57-4FBE-946B-A81E4A9D2A4C}" type="slidenum">
              <a:rPr lang="en-US" sz="1067" noProof="0" smtClean="0"/>
              <a:pPr lvl="0"/>
              <a:t>‹#›</a:t>
            </a:fld>
            <a:r>
              <a:rPr lang="en-US" sz="1067" noProof="0"/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EA3EBC-EB61-492B-A650-D68BC6F7BEE3}"/>
              </a:ext>
            </a:extLst>
          </p:cNvPr>
          <p:cNvCxnSpPr/>
          <p:nvPr userDrawn="1"/>
        </p:nvCxnSpPr>
        <p:spPr>
          <a:xfrm>
            <a:off x="6086669" y="6593416"/>
            <a:ext cx="0" cy="16956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AD74585-0758-4A73-A2C5-D935E2A82E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2835" y="117574"/>
            <a:ext cx="1524000" cy="9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11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AC18F-5EE7-4AE7-AF4C-169ADC565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8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DC3D8-EBB5-403C-AA75-2B3F8FAE3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5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71FCF-2D76-403C-AED9-ADC8432D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CD6E7-064C-4F49-B401-A08E61A8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3D43D-7B91-4215-878C-320756993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72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D59EF4-CDB2-4305-A612-72A34EEE4E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D891CDE-A1D8-4CA1-8E56-08771FC8AC22}"/>
              </a:ext>
            </a:extLst>
          </p:cNvPr>
          <p:cNvSpPr txBox="1">
            <a:spLocks/>
          </p:cNvSpPr>
          <p:nvPr userDrawn="1"/>
        </p:nvSpPr>
        <p:spPr>
          <a:xfrm>
            <a:off x="6053667" y="6522345"/>
            <a:ext cx="1614117" cy="287259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11" name="Rectangle 71">
            <a:extLst>
              <a:ext uri="{FF2B5EF4-FFF2-40B4-BE49-F238E27FC236}">
                <a16:creationId xmlns:a16="http://schemas.microsoft.com/office/drawing/2014/main" id="{DA48BED7-0C59-4C2D-89A2-F70C734F338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732464" y="6485793"/>
            <a:ext cx="400784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fld id="{13B55AB4-0D57-4FBE-946B-A81E4A9D2A4C}" type="slidenum">
              <a:rPr lang="en-US" sz="1067" noProof="0" smtClean="0"/>
              <a:pPr lvl="0"/>
              <a:t>‹#›</a:t>
            </a:fld>
            <a:r>
              <a:rPr lang="en-US" sz="1067" noProof="0"/>
              <a:t>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DEA3EBC-EB61-492B-A650-D68BC6F7BEE3}"/>
              </a:ext>
            </a:extLst>
          </p:cNvPr>
          <p:cNvCxnSpPr/>
          <p:nvPr userDrawn="1"/>
        </p:nvCxnSpPr>
        <p:spPr>
          <a:xfrm>
            <a:off x="6086669" y="6593416"/>
            <a:ext cx="0" cy="169560"/>
          </a:xfrm>
          <a:prstGeom prst="line">
            <a:avLst/>
          </a:prstGeom>
          <a:ln>
            <a:solidFill>
              <a:srgbClr val="8082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5AD74585-0758-4A73-A2C5-D935E2A82E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82835" y="117574"/>
            <a:ext cx="1524000" cy="90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11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AC18F-5EE7-4AE7-AF4C-169ADC565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2DC3D8-EBB5-403C-AA75-2B3F8FAE3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71FCF-2D76-403C-AED9-ADC8432D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CD6E7-064C-4F49-B401-A08E61A86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93D43D-7B91-4215-878C-320756993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7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3923E-D3B9-4F29-83CE-EBE487347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CB86E-7363-4899-916D-B874B530E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E3536B-9322-4E69-A5C0-FB121CF42F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8C39B-536F-44F5-B7D4-2AB8C7A0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AA9BFFD-BC13-45E6-916A-A6DE31142D10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2C248-0E6B-419C-9C30-76AC4CE57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58217-4D32-45C0-A1E9-60A6CAEB8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AB35656F-3E7F-4ADE-BA06-A5C39D731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7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75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3994" r:id="rId2"/>
    <p:sldLayoutId id="2147483995" r:id="rId3"/>
    <p:sldLayoutId id="2147484049" r:id="rId4"/>
    <p:sldLayoutId id="2147484048" r:id="rId5"/>
    <p:sldLayoutId id="2147484044" r:id="rId6"/>
    <p:sldLayoutId id="2147484034" r:id="rId7"/>
    <p:sldLayoutId id="2147483996" r:id="rId8"/>
    <p:sldLayoutId id="2147483997" r:id="rId9"/>
    <p:sldLayoutId id="2147484045" r:id="rId10"/>
    <p:sldLayoutId id="2147484039" r:id="rId11"/>
    <p:sldLayoutId id="2147483999" r:id="rId12"/>
    <p:sldLayoutId id="2147484000" r:id="rId13"/>
    <p:sldLayoutId id="2147484046" r:id="rId14"/>
    <p:sldLayoutId id="2147484047" r:id="rId15"/>
    <p:sldLayoutId id="2147484001" r:id="rId16"/>
    <p:sldLayoutId id="2147484002" r:id="rId17"/>
    <p:sldLayoutId id="2147484003" r:id="rId18"/>
    <p:sldLayoutId id="2147484004" r:id="rId19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3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3.svg"/><Relationship Id="rId4" Type="http://schemas.openxmlformats.org/officeDocument/2006/relationships/image" Target="../media/image1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D83386-FEEE-4031-8034-57D05C3D1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9363"/>
            <a:ext cx="12192000" cy="68580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F5600A11-0E6F-402A-BFE2-97E6DE58EC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3394"/>
            <a:ext cx="2427676" cy="1434991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1238BAC9-4D1E-4555-8FE6-3176BE1E4A35}"/>
              </a:ext>
            </a:extLst>
          </p:cNvPr>
          <p:cNvSpPr/>
          <p:nvPr/>
        </p:nvSpPr>
        <p:spPr>
          <a:xfrm>
            <a:off x="10065" y="2952033"/>
            <a:ext cx="4557621" cy="898584"/>
          </a:xfrm>
          <a:custGeom>
            <a:avLst/>
            <a:gdLst>
              <a:gd name="connsiteX0" fmla="*/ 0 w 3881886"/>
              <a:gd name="connsiteY0" fmla="*/ 0 h 754811"/>
              <a:gd name="connsiteX1" fmla="*/ 3881886 w 3881886"/>
              <a:gd name="connsiteY1" fmla="*/ 0 h 754811"/>
              <a:gd name="connsiteX2" fmla="*/ 3881886 w 3881886"/>
              <a:gd name="connsiteY2" fmla="*/ 754811 h 754811"/>
              <a:gd name="connsiteX3" fmla="*/ 0 w 3881886"/>
              <a:gd name="connsiteY3" fmla="*/ 754811 h 754811"/>
              <a:gd name="connsiteX4" fmla="*/ 0 w 3881886"/>
              <a:gd name="connsiteY4" fmla="*/ 0 h 754811"/>
              <a:gd name="connsiteX0" fmla="*/ 0 w 3881886"/>
              <a:gd name="connsiteY0" fmla="*/ 0 h 754811"/>
              <a:gd name="connsiteX1" fmla="*/ 3881886 w 3881886"/>
              <a:gd name="connsiteY1" fmla="*/ 0 h 754811"/>
              <a:gd name="connsiteX2" fmla="*/ 3596136 w 3881886"/>
              <a:gd name="connsiteY2" fmla="*/ 745286 h 754811"/>
              <a:gd name="connsiteX3" fmla="*/ 0 w 3881886"/>
              <a:gd name="connsiteY3" fmla="*/ 754811 h 754811"/>
              <a:gd name="connsiteX4" fmla="*/ 0 w 3881886"/>
              <a:gd name="connsiteY4" fmla="*/ 0 h 75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886" h="754811">
                <a:moveTo>
                  <a:pt x="0" y="0"/>
                </a:moveTo>
                <a:lnTo>
                  <a:pt x="3881886" y="0"/>
                </a:lnTo>
                <a:lnTo>
                  <a:pt x="3596136" y="745286"/>
                </a:lnTo>
                <a:lnTo>
                  <a:pt x="0" y="754811"/>
                </a:lnTo>
                <a:lnTo>
                  <a:pt x="0" y="0"/>
                </a:lnTo>
                <a:close/>
              </a:path>
            </a:pathLst>
          </a:custGeom>
          <a:solidFill>
            <a:srgbClr val="1A568A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cs typeface="Calibri"/>
              </a:rPr>
              <a:t>Employer User Guide</a:t>
            </a:r>
          </a:p>
          <a:p>
            <a:pPr algn="ctr"/>
            <a:endParaRPr lang="en-US" sz="1800" b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7622AD16-4C9D-4E28-AA08-0CD7DDDDE901}"/>
              </a:ext>
            </a:extLst>
          </p:cNvPr>
          <p:cNvSpPr/>
          <p:nvPr/>
        </p:nvSpPr>
        <p:spPr>
          <a:xfrm>
            <a:off x="4291282" y="2952033"/>
            <a:ext cx="542566" cy="898584"/>
          </a:xfrm>
          <a:prstGeom prst="parallelogram">
            <a:avLst>
              <a:gd name="adj" fmla="val 64662"/>
            </a:avLst>
          </a:prstGeom>
          <a:solidFill>
            <a:srgbClr val="00A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8F6665-6FB0-4012-8912-073D1553AD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2248" y="6417104"/>
            <a:ext cx="2743200" cy="366183"/>
          </a:xfrm>
        </p:spPr>
        <p:txBody>
          <a:bodyPr/>
          <a:lstStyle/>
          <a:p>
            <a:pPr algn="ctr"/>
            <a:fld id="{A18B79A7-BA85-40A4-A918-7F026973442C}" type="datetime1">
              <a:rPr lang="en-US" smtClean="0"/>
              <a:pPr algn="ctr"/>
              <a:t>7/20/2023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87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B8B8112-C43C-F178-2E3E-A8DF9C6FA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E9EC7D-1661-D3C7-B3D5-534EA83E0204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7" name="Text Placeholder 4">
              <a:extLst>
                <a:ext uri="{FF2B5EF4-FFF2-40B4-BE49-F238E27FC236}">
                  <a16:creationId xmlns:a16="http://schemas.microsoft.com/office/drawing/2014/main" id="{63A91EDF-4BA9-273C-AD13-39B353ED53EB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8" name="Rectangle 71">
              <a:extLst>
                <a:ext uri="{FF2B5EF4-FFF2-40B4-BE49-F238E27FC236}">
                  <a16:creationId xmlns:a16="http://schemas.microsoft.com/office/drawing/2014/main" id="{E98E9471-0CD7-66C8-4FBE-13737D58A3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EBB65523-F8AE-C2BE-BFC8-6195617519CE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770044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B5AF1D3-3736-C06E-C930-67A288D48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91" y="1030331"/>
            <a:ext cx="5370650" cy="5458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77E73C-6CD3-12A7-D987-283B1A5E2E97}"/>
              </a:ext>
            </a:extLst>
          </p:cNvPr>
          <p:cNvSpPr txBox="1"/>
          <p:nvPr/>
        </p:nvSpPr>
        <p:spPr>
          <a:xfrm>
            <a:off x="1920815" y="221346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Audits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C32A15-A6C1-88DA-44BE-A07B34EFA115}"/>
              </a:ext>
            </a:extLst>
          </p:cNvPr>
          <p:cNvSpPr/>
          <p:nvPr/>
        </p:nvSpPr>
        <p:spPr>
          <a:xfrm>
            <a:off x="7758481" y="2052365"/>
            <a:ext cx="3070723" cy="40457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Enter all questionnaire responses.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7300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59FCDC8-0BA4-BF47-317A-684FCA82A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3593" y="876330"/>
            <a:ext cx="5811652" cy="557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BA2BCA-849B-C151-7BD7-E0C6852B9266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Audits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AF402D9-A3AB-2591-BAF3-1007A7D1A093}"/>
              </a:ext>
            </a:extLst>
          </p:cNvPr>
          <p:cNvSpPr/>
          <p:nvPr/>
        </p:nvSpPr>
        <p:spPr>
          <a:xfrm>
            <a:off x="8438545" y="1814752"/>
            <a:ext cx="3070723" cy="40457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Enter all questionnaire responses.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2837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9F76770-8383-DB0C-7960-558A92DBA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345" y="833966"/>
            <a:ext cx="6671309" cy="5571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5EDF1-40DC-26EC-8DB0-F7D7762EE3B5}"/>
              </a:ext>
            </a:extLst>
          </p:cNvPr>
          <p:cNvSpPr txBox="1"/>
          <p:nvPr/>
        </p:nvSpPr>
        <p:spPr>
          <a:xfrm>
            <a:off x="8707943" y="6197804"/>
            <a:ext cx="461493" cy="1692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7D3660-6351-D163-0C64-ECFBB746926C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Audits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B056A2-46CB-A423-D929-CEACD6E4DCD2}"/>
              </a:ext>
            </a:extLst>
          </p:cNvPr>
          <p:cNvSpPr/>
          <p:nvPr/>
        </p:nvSpPr>
        <p:spPr>
          <a:xfrm>
            <a:off x="9012094" y="1970429"/>
            <a:ext cx="3070723" cy="40457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Enter all questionnaire responses and click </a:t>
            </a:r>
            <a:r>
              <a:rPr lang="en-US" sz="1400" b="1">
                <a:ea typeface="+mn-lt"/>
                <a:cs typeface="+mn-lt"/>
              </a:rPr>
              <a:t>Next</a:t>
            </a:r>
            <a:r>
              <a:rPr lang="en-US" sz="1400">
                <a:ea typeface="+mn-lt"/>
                <a:cs typeface="+mn-lt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6237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340680-5CD9-0EE9-A965-110AABFDB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F221BA0-270A-CD53-4175-95047BB6477A}"/>
              </a:ext>
            </a:extLst>
          </p:cNvPr>
          <p:cNvGrpSpPr/>
          <p:nvPr/>
        </p:nvGrpSpPr>
        <p:grpSpPr>
          <a:xfrm>
            <a:off x="5605272" y="6522345"/>
            <a:ext cx="1559272" cy="310254"/>
            <a:chOff x="5605272" y="6522345"/>
            <a:chExt cx="155927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F7A15A5E-789D-BBAE-CEE0-0EF5045FD72D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A31E93E5-54C5-405C-FE25-7F3BE3E22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605272" y="6542471"/>
              <a:ext cx="51136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103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49960A52-1928-FEF2-C73F-ECD8E07A6AD9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3165276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439D463-5EA2-A10B-670E-F70943164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80" b="1367"/>
          <a:stretch/>
        </p:blipFill>
        <p:spPr>
          <a:xfrm>
            <a:off x="975491" y="1441499"/>
            <a:ext cx="9961236" cy="4560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5E02DD-EEBE-D9E9-4AA3-8CE2240A9900}"/>
              </a:ext>
            </a:extLst>
          </p:cNvPr>
          <p:cNvSpPr txBox="1"/>
          <p:nvPr/>
        </p:nvSpPr>
        <p:spPr>
          <a:xfrm>
            <a:off x="9629252" y="5653770"/>
            <a:ext cx="755435" cy="30589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0537FD-F39B-06EE-3F4A-F285EC9CFE55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Audits - Verification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4357907-9FC0-0509-1ADC-640D8301E9AE}"/>
              </a:ext>
            </a:extLst>
          </p:cNvPr>
          <p:cNvSpPr/>
          <p:nvPr/>
        </p:nvSpPr>
        <p:spPr>
          <a:xfrm>
            <a:off x="3891126" y="749591"/>
            <a:ext cx="3742593" cy="63399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After verifying all information, click </a:t>
            </a:r>
            <a:r>
              <a:rPr lang="en-US" sz="1400" b="1">
                <a:ea typeface="+mn-lt"/>
                <a:cs typeface="+mn-lt"/>
              </a:rPr>
              <a:t>Submit</a:t>
            </a:r>
            <a:r>
              <a:rPr lang="en-US" sz="1400">
                <a:ea typeface="+mn-lt"/>
                <a:cs typeface="+mn-lt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3008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16DBBF4-4624-44C5-33CC-17449A8389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" t="16667" r="80" b="-476"/>
          <a:stretch/>
        </p:blipFill>
        <p:spPr>
          <a:xfrm>
            <a:off x="900021" y="2135322"/>
            <a:ext cx="10125977" cy="14416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BC1DBD-04BF-2062-9737-89289430E9AD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Audits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0C87A1-C08E-FBA3-164B-034C2ED4B944}"/>
              </a:ext>
            </a:extLst>
          </p:cNvPr>
          <p:cNvSpPr/>
          <p:nvPr/>
        </p:nvSpPr>
        <p:spPr>
          <a:xfrm>
            <a:off x="4137864" y="1034130"/>
            <a:ext cx="3742593" cy="63399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Enter Audit Questionnaire Confirmation screen is displayed.  The questionnaire responses are saved successfully.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454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3DA45-3E96-450C-8604-F9B7955461F2}"/>
              </a:ext>
            </a:extLst>
          </p:cNvPr>
          <p:cNvSpPr txBox="1"/>
          <p:nvPr/>
        </p:nvSpPr>
        <p:spPr>
          <a:xfrm>
            <a:off x="1918940" y="87393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71DB3-2359-484E-96B7-030DAA576D88}"/>
              </a:ext>
            </a:extLst>
          </p:cNvPr>
          <p:cNvSpPr/>
          <p:nvPr/>
        </p:nvSpPr>
        <p:spPr>
          <a:xfrm>
            <a:off x="4547856" y="2949293"/>
            <a:ext cx="5867595" cy="1305673"/>
          </a:xfrm>
          <a:prstGeom prst="rect">
            <a:avLst/>
          </a:prstGeom>
          <a:solidFill>
            <a:srgbClr val="E5954E"/>
          </a:solidFill>
          <a:ln>
            <a:solidFill>
              <a:srgbClr val="E5954E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 14. </a:t>
            </a:r>
            <a:r>
              <a:rPr lang="en-US" sz="3200" b="1" dirty="0">
                <a:ea typeface="+mn-lt"/>
                <a:cs typeface="+mn-lt"/>
              </a:rPr>
              <a:t>940 Certification Request</a:t>
            </a:r>
            <a:endParaRPr lang="en-US" sz="32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B88C782-0284-4D88-936E-901A8335D094}"/>
              </a:ext>
            </a:extLst>
          </p:cNvPr>
          <p:cNvSpPr/>
          <p:nvPr/>
        </p:nvSpPr>
        <p:spPr>
          <a:xfrm>
            <a:off x="948394" y="1959179"/>
            <a:ext cx="3599463" cy="3291840"/>
          </a:xfrm>
          <a:prstGeom prst="hexagon">
            <a:avLst/>
          </a:prstGeom>
          <a:solidFill>
            <a:srgbClr val="CC7529"/>
          </a:solidFill>
          <a:ln>
            <a:solidFill>
              <a:srgbClr val="E5954E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3A948AA8-7CA1-45D3-921A-42BA9F323648}"/>
              </a:ext>
            </a:extLst>
          </p:cNvPr>
          <p:cNvSpPr/>
          <p:nvPr/>
        </p:nvSpPr>
        <p:spPr>
          <a:xfrm>
            <a:off x="778117" y="1972431"/>
            <a:ext cx="3599463" cy="3243072"/>
          </a:xfrm>
          <a:prstGeom prst="hexagon">
            <a:avLst/>
          </a:prstGeom>
          <a:solidFill>
            <a:srgbClr val="DB8132"/>
          </a:solidFill>
          <a:ln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CE4894-1C63-44AC-B16F-D82C00D95489}"/>
              </a:ext>
            </a:extLst>
          </p:cNvPr>
          <p:cNvSpPr/>
          <p:nvPr/>
        </p:nvSpPr>
        <p:spPr>
          <a:xfrm>
            <a:off x="619966" y="1985683"/>
            <a:ext cx="3599463" cy="3243072"/>
          </a:xfrm>
          <a:prstGeom prst="hexagon">
            <a:avLst/>
          </a:prstGeom>
          <a:solidFill>
            <a:srgbClr val="F3F6FB"/>
          </a:solidFill>
          <a:ln w="38100"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0A11E-D796-4A44-9754-771F3D440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773" y="2128374"/>
            <a:ext cx="2601252" cy="260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4977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7C3212-2432-1E82-8172-2C2788DF79E7}"/>
              </a:ext>
            </a:extLst>
          </p:cNvPr>
          <p:cNvSpPr txBox="1"/>
          <p:nvPr/>
        </p:nvSpPr>
        <p:spPr>
          <a:xfrm>
            <a:off x="1920815" y="238664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940 Certification Request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204B09F-5BF2-F20B-5447-45D520B5C943}"/>
              </a:ext>
            </a:extLst>
          </p:cNvPr>
          <p:cNvSpPr/>
          <p:nvPr/>
        </p:nvSpPr>
        <p:spPr>
          <a:xfrm>
            <a:off x="6185320" y="913462"/>
            <a:ext cx="3291948" cy="691349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Select </a:t>
            </a:r>
            <a:r>
              <a:rPr lang="en-US" sz="1400" b="1">
                <a:ea typeface="+mn-lt"/>
                <a:cs typeface="+mn-lt"/>
              </a:rPr>
              <a:t>940 Certification Request </a:t>
            </a:r>
            <a:r>
              <a:rPr lang="en-US" sz="1400">
                <a:ea typeface="+mn-lt"/>
                <a:cs typeface="+mn-lt"/>
              </a:rPr>
              <a:t>then </a:t>
            </a:r>
            <a:r>
              <a:rPr lang="en-US" sz="1400" b="1">
                <a:ea typeface="+mn-lt"/>
                <a:cs typeface="+mn-lt"/>
              </a:rPr>
              <a:t>940 Certification Request</a:t>
            </a:r>
            <a:endParaRPr lang="en-US" sz="1400">
              <a:cs typeface="Calibri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646749A8-FED2-2AB3-FEA8-E15C6F76B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5" r="93" b="-197"/>
          <a:stretch/>
        </p:blipFill>
        <p:spPr>
          <a:xfrm>
            <a:off x="1438787" y="1829538"/>
            <a:ext cx="8781855" cy="41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27477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1EED17-205A-14B0-6120-AD5C8C145C6F}"/>
              </a:ext>
            </a:extLst>
          </p:cNvPr>
          <p:cNvSpPr txBox="1"/>
          <p:nvPr/>
        </p:nvSpPr>
        <p:spPr>
          <a:xfrm>
            <a:off x="1920815" y="238664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940 Certification Request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FB7E81-B7BF-1732-0FC7-3FBC01FCA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71" y="2024238"/>
            <a:ext cx="10742857" cy="2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3127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28256D0-1F2B-E77D-9C1A-4951AA5C5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4A7EAA0-702A-4956-B446-227F16F59307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B915A27D-7F3C-1A7C-4D34-DA37BD457C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109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96F3CE-5FF9-96CB-B0AC-5736FF3F64E4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802598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29CC012-4EFA-F45D-2152-5E903A106D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288863C-482D-5CE9-696E-7E45EC23CE75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3D49D18A-376D-53D6-E380-A49335E7BBEA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D9933F28-7AF8-D3AB-8493-1F9415B7BF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E726899A-8308-6456-D4C4-C2E6AEE8D27A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683307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A46699-2C4A-447A-DF5B-CA0D72141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60B3F48-9FAB-9911-D343-4466C79DF9E8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ADE8CD69-5D72-2EF2-D6E4-8E5F3AF0D4A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110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0573A4-01C1-581D-A178-589289C57941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36068353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750BE3B-D106-5BE8-D21E-6DA33BCE53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C636B8D-3312-71D6-21BF-150196AB1F7A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4AC76ADB-C9C1-54B0-77EA-CCEB7763C4B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111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782A57-51A1-4BF6-60B7-510ABDC82665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95750360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689FA8F-9931-F633-4CC1-18DEB3E5EE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" r="-83" b="-603"/>
          <a:stretch/>
        </p:blipFill>
        <p:spPr>
          <a:xfrm>
            <a:off x="1063486" y="2512752"/>
            <a:ext cx="9949071" cy="13852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DE01C7-9629-AC24-8640-DAFB4F126C21}"/>
              </a:ext>
            </a:extLst>
          </p:cNvPr>
          <p:cNvSpPr txBox="1"/>
          <p:nvPr/>
        </p:nvSpPr>
        <p:spPr>
          <a:xfrm>
            <a:off x="1920815" y="238664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940 Certification Request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3E9368E-088D-C5C3-0E83-94B1466DD5EB}"/>
              </a:ext>
            </a:extLst>
          </p:cNvPr>
          <p:cNvSpPr/>
          <p:nvPr/>
        </p:nvSpPr>
        <p:spPr>
          <a:xfrm>
            <a:off x="7824742" y="1298648"/>
            <a:ext cx="3142861" cy="89841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ea typeface="+mn-lt"/>
                <a:cs typeface="+mn-lt"/>
              </a:rPr>
              <a:t>940 Certification Confirmation </a:t>
            </a:r>
            <a:r>
              <a:rPr lang="en-US" sz="1400">
                <a:ea typeface="+mn-lt"/>
                <a:cs typeface="+mn-lt"/>
              </a:rPr>
              <a:t>screen is displayed.  940 Certification request has been received.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42F899-9B90-0E08-BA39-60D7F376532C}"/>
              </a:ext>
            </a:extLst>
          </p:cNvPr>
          <p:cNvSpPr/>
          <p:nvPr/>
        </p:nvSpPr>
        <p:spPr>
          <a:xfrm>
            <a:off x="1563089" y="4040191"/>
            <a:ext cx="2977209" cy="658219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940 Certification form can be printed using the </a:t>
            </a:r>
            <a:r>
              <a:rPr lang="en-US" sz="1400" b="1">
                <a:ea typeface="+mn-lt"/>
                <a:cs typeface="+mn-lt"/>
              </a:rPr>
              <a:t>Print Certification </a:t>
            </a:r>
            <a:r>
              <a:rPr lang="en-US" sz="1400">
                <a:ea typeface="+mn-lt"/>
                <a:cs typeface="+mn-lt"/>
              </a:rPr>
              <a:t>link.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7690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3DA45-3E96-450C-8604-F9B7955461F2}"/>
              </a:ext>
            </a:extLst>
          </p:cNvPr>
          <p:cNvSpPr txBox="1"/>
          <p:nvPr/>
        </p:nvSpPr>
        <p:spPr>
          <a:xfrm>
            <a:off x="1918940" y="87393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71DB3-2359-484E-96B7-030DAA576D88}"/>
              </a:ext>
            </a:extLst>
          </p:cNvPr>
          <p:cNvSpPr/>
          <p:nvPr/>
        </p:nvSpPr>
        <p:spPr>
          <a:xfrm>
            <a:off x="4547856" y="2949293"/>
            <a:ext cx="5867595" cy="1305673"/>
          </a:xfrm>
          <a:prstGeom prst="rect">
            <a:avLst/>
          </a:prstGeom>
          <a:solidFill>
            <a:srgbClr val="E5954E"/>
          </a:solidFill>
          <a:ln>
            <a:solidFill>
              <a:srgbClr val="E5954E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 15. </a:t>
            </a:r>
            <a:r>
              <a:rPr lang="en-US" sz="3200" b="1" dirty="0">
                <a:ea typeface="+mn-lt"/>
                <a:cs typeface="+mn-lt"/>
              </a:rPr>
              <a:t>Employer Inquiry</a:t>
            </a:r>
            <a:endParaRPr lang="en-US" sz="32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B88C782-0284-4D88-936E-901A8335D094}"/>
              </a:ext>
            </a:extLst>
          </p:cNvPr>
          <p:cNvSpPr/>
          <p:nvPr/>
        </p:nvSpPr>
        <p:spPr>
          <a:xfrm>
            <a:off x="948394" y="1959179"/>
            <a:ext cx="3599463" cy="3291840"/>
          </a:xfrm>
          <a:prstGeom prst="hexagon">
            <a:avLst/>
          </a:prstGeom>
          <a:solidFill>
            <a:srgbClr val="CC7529"/>
          </a:solidFill>
          <a:ln>
            <a:solidFill>
              <a:srgbClr val="E5954E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3A948AA8-7CA1-45D3-921A-42BA9F323648}"/>
              </a:ext>
            </a:extLst>
          </p:cNvPr>
          <p:cNvSpPr/>
          <p:nvPr/>
        </p:nvSpPr>
        <p:spPr>
          <a:xfrm>
            <a:off x="778117" y="1972431"/>
            <a:ext cx="3599463" cy="3243072"/>
          </a:xfrm>
          <a:prstGeom prst="hexagon">
            <a:avLst/>
          </a:prstGeom>
          <a:solidFill>
            <a:srgbClr val="DB8132"/>
          </a:solidFill>
          <a:ln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CE4894-1C63-44AC-B16F-D82C00D95489}"/>
              </a:ext>
            </a:extLst>
          </p:cNvPr>
          <p:cNvSpPr/>
          <p:nvPr/>
        </p:nvSpPr>
        <p:spPr>
          <a:xfrm>
            <a:off x="619966" y="1985683"/>
            <a:ext cx="3599463" cy="3243072"/>
          </a:xfrm>
          <a:prstGeom prst="hexagon">
            <a:avLst/>
          </a:prstGeom>
          <a:solidFill>
            <a:srgbClr val="F3F6FB"/>
          </a:solidFill>
          <a:ln w="38100"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0A11E-D796-4A44-9754-771F3D440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773" y="2128374"/>
            <a:ext cx="2601252" cy="260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2529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14C098-FE28-4A12-9323-9A423B347BA0}"/>
              </a:ext>
            </a:extLst>
          </p:cNvPr>
          <p:cNvPicPr/>
          <p:nvPr/>
        </p:nvPicPr>
        <p:blipFill rotWithShape="1">
          <a:blip r:embed="rId3"/>
          <a:srcRect l="21340" t="6434" r="21608" b="31405"/>
          <a:stretch/>
        </p:blipFill>
        <p:spPr bwMode="auto">
          <a:xfrm>
            <a:off x="2007504" y="1368244"/>
            <a:ext cx="7841889" cy="43924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5932A5-A867-1853-83CC-10A26A896CDD}"/>
              </a:ext>
            </a:extLst>
          </p:cNvPr>
          <p:cNvSpPr txBox="1"/>
          <p:nvPr/>
        </p:nvSpPr>
        <p:spPr>
          <a:xfrm>
            <a:off x="3218635" y="2383054"/>
            <a:ext cx="1364207" cy="3145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AD5966-E1B3-A96B-4334-D8B327F3BBC3}"/>
              </a:ext>
            </a:extLst>
          </p:cNvPr>
          <p:cNvSpPr/>
          <p:nvPr/>
        </p:nvSpPr>
        <p:spPr>
          <a:xfrm>
            <a:off x="8904648" y="1401965"/>
            <a:ext cx="2267280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Select </a:t>
            </a:r>
            <a:r>
              <a:rPr lang="en-US" sz="1100" b="1">
                <a:ea typeface="+mn-lt"/>
                <a:cs typeface="+mn-lt"/>
              </a:rPr>
              <a:t>Tax Inquiry </a:t>
            </a:r>
            <a:r>
              <a:rPr lang="en-US" sz="1100">
                <a:ea typeface="+mn-lt"/>
                <a:cs typeface="+mn-lt"/>
              </a:rPr>
              <a:t> then </a:t>
            </a:r>
            <a:r>
              <a:rPr lang="en-US" sz="1100" b="1">
                <a:ea typeface="+mn-lt"/>
                <a:cs typeface="+mn-lt"/>
              </a:rPr>
              <a:t>Employer Tax Reports</a:t>
            </a:r>
            <a:r>
              <a:rPr lang="en-US" sz="1100">
                <a:ea typeface="+mn-lt"/>
                <a:cs typeface="+mn-lt"/>
              </a:rPr>
              <a:t>.</a:t>
            </a:r>
            <a:endParaRPr lang="en-US" sz="8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1B5F19-11F0-F1C9-3D23-6EADF6EF522D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Employer Tax Reports Inquiry</a:t>
            </a:r>
          </a:p>
        </p:txBody>
      </p:sp>
    </p:spTree>
    <p:extLst>
      <p:ext uri="{BB962C8B-B14F-4D97-AF65-F5344CB8AC3E}">
        <p14:creationId xmlns:p14="http://schemas.microsoft.com/office/powerpoint/2010/main" val="9031231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63F962F-899F-4685-F288-685E5B489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5CE4B37-5BC9-5510-5340-642020A0F929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865172FC-AD5D-47B9-4BF5-2CB04168453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115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51AD76-6FC5-54EE-C59D-4CE430AC5AD5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62251520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167324-2575-A29B-A9BC-531B82AF4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7FA7DC37-A14E-648C-A54C-D5EEE12F1F1F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CA45779F-A1F0-28A7-F5FF-3D4851AB561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116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FB96DA-A49E-A2A2-8B49-28F9B4D8AD99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51504543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F601169-E054-1463-5D9F-C8D22E388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FC57FED-22D6-DB12-BC59-CAC8A5611DA9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EF58021A-CC56-0AEC-32EC-547496196AF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117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158DE8-EDDC-D869-53E5-3E729495E737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04619531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table&#10;&#10;Description automatically generated">
            <a:extLst>
              <a:ext uri="{FF2B5EF4-FFF2-40B4-BE49-F238E27FC236}">
                <a16:creationId xmlns:a16="http://schemas.microsoft.com/office/drawing/2014/main" id="{38156184-7123-B221-5237-572304F3F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8CE384-BB20-95A1-F04A-970DDBD6B694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D86AE932-0524-0C37-29F7-5B13B4912E9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118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EDFCE-1B1F-0C5C-D955-D0C789FA35B8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5123928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152500D-9DF5-DCA1-15AA-CCB2AB7DA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50AC6BD-BE51-8FB7-EEFA-3D0982278D3B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0749087C-24CF-5A36-9A25-9B660F302C0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119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A51D2B-C767-1664-372D-EC4E24D04ABC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513273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F95CBDE-BF73-BDED-ABD4-FE13C2878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6" y="-25401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640EC02-8C49-3518-58B7-EADABE0C18C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A3CFD738-1559-3AD0-1F28-9318156B9555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125AFD40-73DB-34C5-E0E3-5805DA23B1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12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A453BF20-A016-E569-DF83-1B7773C0EEF7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509211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810729-21C0-990B-0513-3D5F73DDC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0315624-6410-C594-71CC-CB11BDBED5D9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CDB5AAC5-BB25-9B8D-50E2-C1A68574F5B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120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8F2A4-26A2-0384-E142-D8F6A6961F04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08511900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8B544887-8C71-1F05-9A94-068281F2E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8F7BE9F-5DE5-FDB0-AE11-9E8108ABC528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1E464B8A-82CF-0EBB-23DE-7FBE6AF7F22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121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011D1-FCEB-208A-05DB-15441EA457A5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25617877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84C4DAB8-E649-3223-279B-FA19243FB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532D5F1-EF0B-E5FF-1C59-C5E625D253CE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038A694B-34DE-E4D5-3D7B-3AEA1D61B24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122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5132A7-A1E0-25EE-2F78-A40314EFFF94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83508572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03716D0C-1179-A9D3-AF52-71E7459F9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D8E159E-CD0F-B365-540F-198A5786EC34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7D31EE2F-1F4A-BDC3-6A15-D00F54C64E3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123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297ACE-CFC4-DF73-C5A7-0E7382DD5E3B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82950885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1285894-5964-0360-619F-A3985D04F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E431C61-E533-DCEA-812E-8C04E91C5B83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971CF3C7-392C-F99A-9D5F-4ECA0877E6D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124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27ADF7-839E-6CCE-14A0-C92CE9AF314C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49713686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A0B44CE-FA0F-2F01-3C18-AF8535160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864B1E2D-D31C-9E2E-A0AD-CC38D878FC33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42EECA1E-4FDD-C6B0-2AFD-7B73A226199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125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D651AF-FDFD-0A9B-E4B2-015C5A3C207E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42877000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ABBCD50-8EC3-5AA6-15C1-DE3BF29F7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FB6F7D9-F758-1F1A-BAD2-56AC512453C1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90EDB793-6CDB-8050-AB16-D0E49C16A68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126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BAB3DD-B643-4044-7A17-279B8D736233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65791123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8DCC-40FE-46D4-AC30-2DDD1B61456A}"/>
              </a:ext>
            </a:extLst>
          </p:cNvPr>
          <p:cNvPicPr/>
          <p:nvPr/>
        </p:nvPicPr>
        <p:blipFill rotWithShape="1">
          <a:blip r:embed="rId3"/>
          <a:srcRect l="21599" t="18596" r="21728" b="32389"/>
          <a:stretch/>
        </p:blipFill>
        <p:spPr bwMode="auto">
          <a:xfrm>
            <a:off x="1485085" y="1750667"/>
            <a:ext cx="7286972" cy="3296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D7DDA9-8B3B-824F-255E-D9F11B84C7E6}"/>
              </a:ext>
            </a:extLst>
          </p:cNvPr>
          <p:cNvSpPr txBox="1"/>
          <p:nvPr/>
        </p:nvSpPr>
        <p:spPr>
          <a:xfrm>
            <a:off x="2641895" y="2177848"/>
            <a:ext cx="1200922" cy="213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8B1EF3D-F148-0E28-3870-A4A4DA35A1B9}"/>
              </a:ext>
            </a:extLst>
          </p:cNvPr>
          <p:cNvSpPr/>
          <p:nvPr/>
        </p:nvSpPr>
        <p:spPr>
          <a:xfrm>
            <a:off x="5467365" y="880161"/>
            <a:ext cx="2267280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Select </a:t>
            </a:r>
            <a:r>
              <a:rPr lang="en-US" sz="1100" b="1">
                <a:ea typeface="+mn-lt"/>
                <a:cs typeface="+mn-lt"/>
              </a:rPr>
              <a:t>Tax Inquiry</a:t>
            </a:r>
            <a:r>
              <a:rPr lang="en-US" sz="1100">
                <a:ea typeface="+mn-lt"/>
                <a:cs typeface="+mn-lt"/>
              </a:rPr>
              <a:t> then </a:t>
            </a:r>
            <a:r>
              <a:rPr lang="en-US" sz="1100" b="1">
                <a:ea typeface="+mn-lt"/>
                <a:cs typeface="+mn-lt"/>
              </a:rPr>
              <a:t>Employer Tax Payments</a:t>
            </a:r>
            <a:r>
              <a:rPr lang="en-US" sz="1100">
                <a:ea typeface="+mn-lt"/>
                <a:cs typeface="+mn-lt"/>
              </a:rPr>
              <a:t>.</a:t>
            </a:r>
            <a:endParaRPr lang="en-US" sz="11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CA27A-9AC4-DEDC-F203-830572FC43C7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Employer Tax Payments Inquiry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5A6B2FD-C9E8-2347-3F76-CB4D6F9F91C7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8" name="Rectangle 71">
            <a:extLst>
              <a:ext uri="{FF2B5EF4-FFF2-40B4-BE49-F238E27FC236}">
                <a16:creationId xmlns:a16="http://schemas.microsoft.com/office/drawing/2014/main" id="{F58F7C79-83B6-7C5E-6D00-644C2BDBF1D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127</a:t>
            </a:fld>
            <a:r>
              <a:rPr lang="en-US" sz="1067" noProof="0" dirty="0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6C1A9A0-49F0-A78A-813F-1104EBCF1485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615492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3CC4512-1C0F-16F9-5BAA-3AC35AEA8F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921C59DD-C975-913E-AD7A-0124FD7EF0F6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DA2DCC46-3234-9858-C416-95485CF4AB6F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128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A087F6-DF47-B581-5394-1767E1D70AC3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1723408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56840B-7B1C-518B-3D88-1598234F9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112C5B1C-EA63-4780-343F-7ECB54746630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557A8B28-5C58-FE3A-E420-E8BF9A311E1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129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D4A5AD-2133-09EA-24B4-690688BDDF8E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622786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7A3E4F-CB3C-4CDC-9CC3-03023BE94BDE}"/>
              </a:ext>
            </a:extLst>
          </p:cNvPr>
          <p:cNvSpPr txBox="1"/>
          <p:nvPr/>
        </p:nvSpPr>
        <p:spPr>
          <a:xfrm>
            <a:off x="1902646" y="699953"/>
            <a:ext cx="5469261" cy="6924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>
                <a:cs typeface="Calibri"/>
              </a:rPr>
              <a:t>Employer Registration</a:t>
            </a:r>
            <a:endParaRPr lang="en-US" sz="1850">
              <a:ea typeface="+mn-lt"/>
              <a:cs typeface="+mn-lt"/>
            </a:endParaRPr>
          </a:p>
          <a:p>
            <a:endParaRPr lang="en-US" sz="1850" b="1"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Registration</a:t>
            </a:r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F91220D-D58C-96A5-5590-09FA748A9230}"/>
              </a:ext>
            </a:extLst>
          </p:cNvPr>
          <p:cNvSpPr/>
          <p:nvPr/>
        </p:nvSpPr>
        <p:spPr>
          <a:xfrm>
            <a:off x="1206534" y="5227813"/>
            <a:ext cx="3775554" cy="7256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cs typeface="Calibri"/>
              </a:rPr>
              <a:t>Finish Later </a:t>
            </a:r>
            <a:r>
              <a:rPr lang="en-US" sz="1200">
                <a:cs typeface="Calibri"/>
              </a:rPr>
              <a:t>will save data and allow user to complete registration within 30 days of starting application.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157F7EAF-4210-D2BE-5540-B127CCA51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460" y="1395371"/>
            <a:ext cx="8123101" cy="35347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5810FF-527F-A685-A36E-A4DA3DB807BC}"/>
              </a:ext>
            </a:extLst>
          </p:cNvPr>
          <p:cNvSpPr/>
          <p:nvPr/>
        </p:nvSpPr>
        <p:spPr>
          <a:xfrm>
            <a:off x="1210099" y="1964416"/>
            <a:ext cx="8035127" cy="25369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118F63-5245-CC8F-5050-33E37EFBD31D}"/>
              </a:ext>
            </a:extLst>
          </p:cNvPr>
          <p:cNvSpPr/>
          <p:nvPr/>
        </p:nvSpPr>
        <p:spPr>
          <a:xfrm>
            <a:off x="8255806" y="4640196"/>
            <a:ext cx="563217" cy="182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A15CE8-0E37-48EF-8737-09EBAD66A85B}"/>
              </a:ext>
            </a:extLst>
          </p:cNvPr>
          <p:cNvSpPr/>
          <p:nvPr/>
        </p:nvSpPr>
        <p:spPr>
          <a:xfrm>
            <a:off x="7361211" y="1177718"/>
            <a:ext cx="3665386" cy="725613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cs typeface="Calibri"/>
              </a:rPr>
              <a:t>Add Business Location</a:t>
            </a:r>
            <a:r>
              <a:rPr lang="en-US" sz="1200">
                <a:cs typeface="Calibri"/>
              </a:rPr>
              <a:t> screen is displayed.  Enter the required information in the mandatory fields. After entering all the required information, click </a:t>
            </a:r>
            <a:r>
              <a:rPr lang="en-US" sz="1200" b="1">
                <a:cs typeface="Calibri"/>
              </a:rPr>
              <a:t>Next</a:t>
            </a:r>
            <a:r>
              <a:rPr lang="en-US" sz="1200">
                <a:cs typeface="Calibri"/>
              </a:rPr>
              <a:t>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BAC86C-1E7A-D8CD-3842-895C2725133C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45FD4A8F-9B2B-74D9-4CA9-127DCD4B3410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2" name="Rectangle 71">
              <a:extLst>
                <a:ext uri="{FF2B5EF4-FFF2-40B4-BE49-F238E27FC236}">
                  <a16:creationId xmlns:a16="http://schemas.microsoft.com/office/drawing/2014/main" id="{88C67CEB-E199-F7CD-9445-EDFE3B4D3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4" name="Text Placeholder 4">
              <a:extLst>
                <a:ext uri="{FF2B5EF4-FFF2-40B4-BE49-F238E27FC236}">
                  <a16:creationId xmlns:a16="http://schemas.microsoft.com/office/drawing/2014/main" id="{B8F8F50F-5078-FCC8-5591-D0060DB1F693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887102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CCE278-56DD-4DE6-9E2C-60C42E5F0D53}"/>
              </a:ext>
            </a:extLst>
          </p:cNvPr>
          <p:cNvPicPr/>
          <p:nvPr/>
        </p:nvPicPr>
        <p:blipFill rotWithShape="1">
          <a:blip r:embed="rId3"/>
          <a:srcRect l="21609" t="18765" r="21759" b="31598"/>
          <a:stretch/>
        </p:blipFill>
        <p:spPr bwMode="auto">
          <a:xfrm>
            <a:off x="1446813" y="1310929"/>
            <a:ext cx="7204355" cy="33977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E82EA6-BF7B-0CF8-904D-F689925253EB}"/>
              </a:ext>
            </a:extLst>
          </p:cNvPr>
          <p:cNvSpPr txBox="1"/>
          <p:nvPr/>
        </p:nvSpPr>
        <p:spPr>
          <a:xfrm>
            <a:off x="2554336" y="1895394"/>
            <a:ext cx="1200922" cy="2134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7D75CD-579A-29D2-90F1-79B6BA375FF1}"/>
              </a:ext>
            </a:extLst>
          </p:cNvPr>
          <p:cNvSpPr/>
          <p:nvPr/>
        </p:nvSpPr>
        <p:spPr>
          <a:xfrm>
            <a:off x="8921213" y="946421"/>
            <a:ext cx="2267280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Select </a:t>
            </a:r>
            <a:r>
              <a:rPr lang="en-US" sz="1100" b="1">
                <a:ea typeface="+mn-lt"/>
                <a:cs typeface="+mn-lt"/>
              </a:rPr>
              <a:t>Tax Inquiry</a:t>
            </a:r>
            <a:r>
              <a:rPr lang="en-US" sz="1100">
                <a:ea typeface="+mn-lt"/>
                <a:cs typeface="+mn-lt"/>
              </a:rPr>
              <a:t> then </a:t>
            </a:r>
            <a:r>
              <a:rPr lang="en-US" sz="1100" b="1">
                <a:ea typeface="+mn-lt"/>
                <a:cs typeface="+mn-lt"/>
              </a:rPr>
              <a:t>Account Information</a:t>
            </a:r>
            <a:r>
              <a:rPr lang="en-US" sz="1100">
                <a:ea typeface="+mn-lt"/>
                <a:cs typeface="+mn-lt"/>
              </a:rPr>
              <a:t>.</a:t>
            </a:r>
            <a:endParaRPr lang="en-US" sz="11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792250-6821-F24F-4FD3-2FBC6F0A7DBC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Account Information Inquiry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314135C-7BDE-3891-85CF-3020F5068355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8" name="Rectangle 71">
            <a:extLst>
              <a:ext uri="{FF2B5EF4-FFF2-40B4-BE49-F238E27FC236}">
                <a16:creationId xmlns:a16="http://schemas.microsoft.com/office/drawing/2014/main" id="{FE2CC467-AFE4-E945-4591-B63CAED15A1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130</a:t>
            </a:fld>
            <a:r>
              <a:rPr lang="en-US" sz="1067" noProof="0" dirty="0"/>
              <a:t> 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7B7135-EE7D-CB6A-AD10-8DCF6470680F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1395673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046653E-11F2-FBA4-7B9E-9D3B3EE594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440B7199-710D-A703-64FE-F438D95715CD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C6CAD858-D492-D127-BFB6-6F580CDA3D6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131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36DCA-5F3D-39D3-C6DD-915225D1F120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59640404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9DE1C363-E733-6D2F-E69D-95EF003969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862CD4E-EACB-93B8-B0D7-BF29D3F62920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19587587-5537-FBBA-19E8-9C8DE31B9F4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132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1DD61A-55B0-DDF8-48BE-DBABA6A7AB16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89586416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F04AE4BB-E447-8271-C726-D8240A184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DAFF254-7453-F393-B4A4-1F350047B4F3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2D47AA24-FAC1-1F98-C312-5E03A482B630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133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620C2B-CF92-8279-B4D6-3696BF7F8735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600308457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8AE860-C73A-46B4-9583-31D29C5000C0}"/>
              </a:ext>
            </a:extLst>
          </p:cNvPr>
          <p:cNvPicPr/>
          <p:nvPr/>
        </p:nvPicPr>
        <p:blipFill rotWithShape="1">
          <a:blip r:embed="rId3"/>
          <a:srcRect l="21569" t="18412" r="22138" b="32250"/>
          <a:stretch/>
        </p:blipFill>
        <p:spPr bwMode="auto">
          <a:xfrm>
            <a:off x="1398366" y="1710565"/>
            <a:ext cx="8272679" cy="4167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17E843-E1C4-BAEC-5D2C-19B87101F0EF}"/>
              </a:ext>
            </a:extLst>
          </p:cNvPr>
          <p:cNvSpPr/>
          <p:nvPr/>
        </p:nvSpPr>
        <p:spPr>
          <a:xfrm>
            <a:off x="5003539" y="896726"/>
            <a:ext cx="2267280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ea typeface="+mn-lt"/>
                <a:cs typeface="+mn-lt"/>
              </a:rPr>
              <a:t>Select Correspondence</a:t>
            </a:r>
            <a:r>
              <a:rPr lang="en-US" sz="1100">
                <a:ea typeface="+mn-lt"/>
                <a:cs typeface="+mn-lt"/>
              </a:rPr>
              <a:t> then </a:t>
            </a:r>
            <a:r>
              <a:rPr lang="en-US" sz="1100" b="1">
                <a:ea typeface="+mn-lt"/>
                <a:cs typeface="+mn-lt"/>
              </a:rPr>
              <a:t>Respond to Correspondence</a:t>
            </a:r>
            <a:r>
              <a:rPr lang="en-US" sz="1100">
                <a:ea typeface="+mn-lt"/>
                <a:cs typeface="+mn-lt"/>
              </a:rPr>
              <a:t>.</a:t>
            </a:r>
            <a:endParaRPr lang="en-US" sz="11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2ABD1D-8BD7-28D2-0335-FDE64866588C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Respond to Correspondence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DABB8-DEBB-CC17-3B43-BD890B1F6DC1}"/>
              </a:ext>
            </a:extLst>
          </p:cNvPr>
          <p:cNvSpPr txBox="1"/>
          <p:nvPr/>
        </p:nvSpPr>
        <p:spPr>
          <a:xfrm>
            <a:off x="2708156" y="2500870"/>
            <a:ext cx="1416270" cy="3708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130057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1536310-D4B5-9F9B-DC44-9397AFEFFB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A9AF35C-A2DB-5604-2D5B-0AA4CAD172E7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AF0B8F4C-09CC-2933-E051-9FA70EEA7AF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135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31D1F5-C6DD-E015-4A98-481F823C3356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009598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14FA7A-F6EE-447D-848D-61EA06B86CFB}"/>
              </a:ext>
            </a:extLst>
          </p:cNvPr>
          <p:cNvPicPr/>
          <p:nvPr/>
        </p:nvPicPr>
        <p:blipFill rotWithShape="1">
          <a:blip r:embed="rId3"/>
          <a:srcRect l="21537" t="23665" r="21641" b="43238"/>
          <a:stretch/>
        </p:blipFill>
        <p:spPr bwMode="auto">
          <a:xfrm>
            <a:off x="1478610" y="2075732"/>
            <a:ext cx="9008006" cy="30822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32555-4A2E-D4F8-C4C5-DD7E25B1D8DA}"/>
              </a:ext>
            </a:extLst>
          </p:cNvPr>
          <p:cNvSpPr/>
          <p:nvPr/>
        </p:nvSpPr>
        <p:spPr>
          <a:xfrm>
            <a:off x="4962126" y="1054095"/>
            <a:ext cx="2267280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Select desired </a:t>
            </a:r>
            <a:r>
              <a:rPr lang="en-US" sz="1100" b="1">
                <a:ea typeface="+mn-lt"/>
                <a:cs typeface="+mn-lt"/>
              </a:rPr>
              <a:t>Correspondence Type </a:t>
            </a:r>
            <a:r>
              <a:rPr lang="en-US" sz="1100">
                <a:ea typeface="+mn-lt"/>
                <a:cs typeface="+mn-lt"/>
              </a:rPr>
              <a:t>and click </a:t>
            </a:r>
            <a:r>
              <a:rPr lang="en-US" sz="1100" b="1">
                <a:ea typeface="+mn-lt"/>
                <a:cs typeface="+mn-lt"/>
              </a:rPr>
              <a:t>Search</a:t>
            </a:r>
            <a:r>
              <a:rPr lang="en-US" sz="1100">
                <a:ea typeface="+mn-lt"/>
                <a:cs typeface="+mn-lt"/>
              </a:rPr>
              <a:t>.</a:t>
            </a:r>
            <a:endParaRPr lang="en-US" sz="110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CB0DB9-0A76-897B-B72B-C24C0A1755FC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Respond to Correspondence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7D6495-B263-4CE2-6BE2-7AE6EEC1F93C}"/>
              </a:ext>
            </a:extLst>
          </p:cNvPr>
          <p:cNvSpPr txBox="1"/>
          <p:nvPr/>
        </p:nvSpPr>
        <p:spPr>
          <a:xfrm>
            <a:off x="5789286" y="4298196"/>
            <a:ext cx="554879" cy="1803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79FFF4-F428-9D77-C48F-3D4C439D69F1}"/>
              </a:ext>
            </a:extLst>
          </p:cNvPr>
          <p:cNvSpPr txBox="1"/>
          <p:nvPr/>
        </p:nvSpPr>
        <p:spPr>
          <a:xfrm>
            <a:off x="5019004" y="3370544"/>
            <a:ext cx="3445509" cy="2217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71563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083AFA-33E1-4191-A05D-8D143BB25BEE}"/>
              </a:ext>
            </a:extLst>
          </p:cNvPr>
          <p:cNvPicPr/>
          <p:nvPr/>
        </p:nvPicPr>
        <p:blipFill rotWithShape="1">
          <a:blip r:embed="rId3"/>
          <a:srcRect l="21625" t="23820" r="21975" b="39078"/>
          <a:stretch/>
        </p:blipFill>
        <p:spPr bwMode="auto">
          <a:xfrm>
            <a:off x="2071632" y="2292212"/>
            <a:ext cx="7996723" cy="27978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32555-4A2E-D4F8-C4C5-DD7E25B1D8DA}"/>
              </a:ext>
            </a:extLst>
          </p:cNvPr>
          <p:cNvSpPr/>
          <p:nvPr/>
        </p:nvSpPr>
        <p:spPr>
          <a:xfrm>
            <a:off x="4920714" y="1203183"/>
            <a:ext cx="2524040" cy="67417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cs typeface="Calibri"/>
              </a:rPr>
              <a:t>Correspondence list displays based on search criteria. Select from list displayed.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3BDA45-30EA-4E22-0F59-9A8AC168DD5F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Respond to Correspondence</a:t>
            </a:r>
          </a:p>
        </p:txBody>
      </p:sp>
    </p:spTree>
    <p:extLst>
      <p:ext uri="{BB962C8B-B14F-4D97-AF65-F5344CB8AC3E}">
        <p14:creationId xmlns:p14="http://schemas.microsoft.com/office/powerpoint/2010/main" val="92570398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ECC9B7-BDBF-4D94-8670-8CB1F362B6EC}"/>
              </a:ext>
            </a:extLst>
          </p:cNvPr>
          <p:cNvPicPr/>
          <p:nvPr/>
        </p:nvPicPr>
        <p:blipFill rotWithShape="1">
          <a:blip r:embed="rId3"/>
          <a:srcRect l="21617" t="19020" r="21617" b="31855"/>
          <a:stretch/>
        </p:blipFill>
        <p:spPr bwMode="auto">
          <a:xfrm>
            <a:off x="1758963" y="2247334"/>
            <a:ext cx="8204033" cy="34887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32555-4A2E-D4F8-C4C5-DD7E25B1D8DA}"/>
              </a:ext>
            </a:extLst>
          </p:cNvPr>
          <p:cNvSpPr/>
          <p:nvPr/>
        </p:nvSpPr>
        <p:spPr>
          <a:xfrm>
            <a:off x="5243735" y="1095508"/>
            <a:ext cx="2267280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Select </a:t>
            </a:r>
            <a:r>
              <a:rPr lang="en-US" sz="1100" b="1">
                <a:ea typeface="+mn-lt"/>
                <a:cs typeface="+mn-lt"/>
              </a:rPr>
              <a:t>Correspondence </a:t>
            </a:r>
            <a:r>
              <a:rPr lang="en-US" sz="1100">
                <a:ea typeface="+mn-lt"/>
                <a:cs typeface="+mn-lt"/>
              </a:rPr>
              <a:t>then </a:t>
            </a:r>
            <a:r>
              <a:rPr lang="en-US" sz="1100" b="1">
                <a:ea typeface="+mn-lt"/>
                <a:cs typeface="+mn-lt"/>
              </a:rPr>
              <a:t>View Correspondence.</a:t>
            </a:r>
            <a:endParaRPr lang="en-US" sz="1100" b="1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9610F7-6D2A-F39F-6052-D978F470A1EE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View Correspondence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95A14-F854-9145-5A0C-B30DA4CF73A3}"/>
              </a:ext>
            </a:extLst>
          </p:cNvPr>
          <p:cNvSpPr txBox="1"/>
          <p:nvPr/>
        </p:nvSpPr>
        <p:spPr>
          <a:xfrm>
            <a:off x="3047743" y="3138630"/>
            <a:ext cx="1374857" cy="2797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280753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735C117D-63A8-7135-1FF2-684699D33B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A26130A8-7DBA-E0D3-DF19-E1873C40130B}"/>
              </a:ext>
            </a:extLst>
          </p:cNvPr>
          <p:cNvSpPr txBox="1">
            <a:spLocks/>
          </p:cNvSpPr>
          <p:nvPr/>
        </p:nvSpPr>
        <p:spPr>
          <a:xfrm>
            <a:off x="6063875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995DCE0D-584E-B248-6CD5-7EA2A18FA1F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605272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139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12DC3A-CA7D-37A5-D49C-CE4339EAB7DB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2696364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7A3E4F-CB3C-4CDC-9CC3-03023BE94BDE}"/>
              </a:ext>
            </a:extLst>
          </p:cNvPr>
          <p:cNvSpPr txBox="1"/>
          <p:nvPr/>
        </p:nvSpPr>
        <p:spPr>
          <a:xfrm>
            <a:off x="1902646" y="699953"/>
            <a:ext cx="5469261" cy="6924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>
                <a:cs typeface="Calibri"/>
              </a:rPr>
              <a:t>Employer Registration</a:t>
            </a:r>
            <a:endParaRPr lang="en-US" sz="1850">
              <a:ea typeface="+mn-lt"/>
              <a:cs typeface="+mn-lt"/>
            </a:endParaRPr>
          </a:p>
          <a:p>
            <a:endParaRPr lang="en-US" sz="1850" b="1"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Registration</a:t>
            </a:r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21047A-82F6-4388-AC10-12518A274761}"/>
              </a:ext>
            </a:extLst>
          </p:cNvPr>
          <p:cNvSpPr/>
          <p:nvPr/>
        </p:nvSpPr>
        <p:spPr>
          <a:xfrm>
            <a:off x="7070652" y="1096255"/>
            <a:ext cx="3708200" cy="10461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cs typeface="Calibri"/>
              </a:rPr>
              <a:t>Business Location Details</a:t>
            </a:r>
            <a:r>
              <a:rPr lang="en-US" sz="1200">
                <a:cs typeface="Calibri"/>
              </a:rPr>
              <a:t> screen is displayed. To add another business location, click the </a:t>
            </a:r>
            <a:r>
              <a:rPr lang="en-US" sz="1200" b="1">
                <a:cs typeface="Calibri"/>
              </a:rPr>
              <a:t>Add Another Business Location </a:t>
            </a:r>
            <a:r>
              <a:rPr lang="en-US" sz="1200">
                <a:cs typeface="Calibri"/>
              </a:rPr>
              <a:t>link. The </a:t>
            </a:r>
            <a:r>
              <a:rPr lang="en-US" sz="1200" b="1">
                <a:cs typeface="Calibri"/>
              </a:rPr>
              <a:t>Add Business Location </a:t>
            </a:r>
            <a:r>
              <a:rPr lang="en-US" sz="1200">
                <a:cs typeface="Calibri"/>
              </a:rPr>
              <a:t>screen will be displayed.</a:t>
            </a:r>
          </a:p>
          <a:p>
            <a:r>
              <a:rPr lang="en-US" sz="1200">
                <a:cs typeface="Calibri"/>
              </a:rPr>
              <a:t>Click </a:t>
            </a:r>
            <a:r>
              <a:rPr lang="en-US" sz="1200" b="1">
                <a:cs typeface="Calibri"/>
              </a:rPr>
              <a:t>Next</a:t>
            </a:r>
            <a:r>
              <a:rPr lang="en-US" sz="1200">
                <a:cs typeface="Calibri"/>
              </a:rPr>
              <a:t>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CE6CB15B-1420-DC04-325C-1BB2ECCEEE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015" y="2190605"/>
            <a:ext cx="9344138" cy="19810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91CA0F5-2E3D-F5C8-DFA2-ACE87C146856}"/>
              </a:ext>
            </a:extLst>
          </p:cNvPr>
          <p:cNvSpPr/>
          <p:nvPr/>
        </p:nvSpPr>
        <p:spPr>
          <a:xfrm>
            <a:off x="9330449" y="3900948"/>
            <a:ext cx="563217" cy="182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4270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6A7165-C693-45F7-B595-6DA11E252D48}"/>
              </a:ext>
            </a:extLst>
          </p:cNvPr>
          <p:cNvPicPr/>
          <p:nvPr/>
        </p:nvPicPr>
        <p:blipFill rotWithShape="1">
          <a:blip r:embed="rId3"/>
          <a:srcRect l="21707" t="23804" r="21707" b="44891"/>
          <a:stretch/>
        </p:blipFill>
        <p:spPr bwMode="auto">
          <a:xfrm>
            <a:off x="2424388" y="2298630"/>
            <a:ext cx="7690271" cy="23868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32555-4A2E-D4F8-C4C5-DD7E25B1D8DA}"/>
              </a:ext>
            </a:extLst>
          </p:cNvPr>
          <p:cNvSpPr/>
          <p:nvPr/>
        </p:nvSpPr>
        <p:spPr>
          <a:xfrm>
            <a:off x="4746779" y="1070661"/>
            <a:ext cx="2789084" cy="64104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>
                <a:ea typeface="+mn-lt"/>
                <a:cs typeface="+mn-lt"/>
              </a:rPr>
              <a:t>Employer Recent Correspondences</a:t>
            </a:r>
            <a:r>
              <a:rPr lang="en-US" sz="1100">
                <a:ea typeface="+mn-lt"/>
                <a:cs typeface="+mn-lt"/>
              </a:rPr>
              <a:t> screen is displayed. Select </a:t>
            </a:r>
            <a:r>
              <a:rPr lang="en-US" sz="1100" b="1">
                <a:ea typeface="+mn-lt"/>
                <a:cs typeface="+mn-lt"/>
              </a:rPr>
              <a:t>Tax</a:t>
            </a:r>
            <a:r>
              <a:rPr lang="en-US" sz="1100">
                <a:ea typeface="+mn-lt"/>
                <a:cs typeface="+mn-lt"/>
              </a:rPr>
              <a:t> from </a:t>
            </a:r>
            <a:r>
              <a:rPr lang="en-US" sz="1100" b="1">
                <a:ea typeface="+mn-lt"/>
                <a:cs typeface="+mn-lt"/>
              </a:rPr>
              <a:t>Correspondence Search Type and </a:t>
            </a:r>
            <a:r>
              <a:rPr lang="en-US" sz="1100">
                <a:ea typeface="+mn-lt"/>
                <a:cs typeface="+mn-lt"/>
              </a:rPr>
              <a:t>click</a:t>
            </a:r>
            <a:r>
              <a:rPr lang="en-US" sz="1100" b="1">
                <a:ea typeface="+mn-lt"/>
                <a:cs typeface="+mn-lt"/>
              </a:rPr>
              <a:t> Search</a:t>
            </a:r>
            <a:r>
              <a:rPr lang="en-US" sz="1100">
                <a:ea typeface="+mn-lt"/>
                <a:cs typeface="+mn-lt"/>
              </a:rPr>
              <a:t>.</a:t>
            </a:r>
            <a:endParaRPr lang="en-US" sz="1100" b="1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DF482C-E82E-781A-3A50-FDD63DA8FDBA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View Correspondence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D35851-52B5-8566-B693-503C4760BD10}"/>
              </a:ext>
            </a:extLst>
          </p:cNvPr>
          <p:cNvSpPr txBox="1"/>
          <p:nvPr/>
        </p:nvSpPr>
        <p:spPr>
          <a:xfrm>
            <a:off x="5971504" y="3925479"/>
            <a:ext cx="554879" cy="1803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D86DEE-DD61-49C0-DEF9-12122B4BADB7}"/>
              </a:ext>
            </a:extLst>
          </p:cNvPr>
          <p:cNvSpPr txBox="1"/>
          <p:nvPr/>
        </p:nvSpPr>
        <p:spPr>
          <a:xfrm>
            <a:off x="6339252" y="2736096"/>
            <a:ext cx="745378" cy="4702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824312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445CBF-DDC7-4EC9-96AF-6A70DFED0D21}"/>
              </a:ext>
            </a:extLst>
          </p:cNvPr>
          <p:cNvPicPr/>
          <p:nvPr/>
        </p:nvPicPr>
        <p:blipFill rotWithShape="1">
          <a:blip r:embed="rId3"/>
          <a:srcRect l="21109" t="23645" r="21166" b="28143"/>
          <a:stretch/>
        </p:blipFill>
        <p:spPr bwMode="auto">
          <a:xfrm>
            <a:off x="1588189" y="2149558"/>
            <a:ext cx="8453508" cy="34609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E32555-4A2E-D4F8-C4C5-DD7E25B1D8DA}"/>
              </a:ext>
            </a:extLst>
          </p:cNvPr>
          <p:cNvSpPr/>
          <p:nvPr/>
        </p:nvSpPr>
        <p:spPr>
          <a:xfrm>
            <a:off x="4572843" y="1062378"/>
            <a:ext cx="2267280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Select desired </a:t>
            </a:r>
            <a:r>
              <a:rPr lang="en-US" sz="1100" b="1">
                <a:ea typeface="+mn-lt"/>
                <a:cs typeface="+mn-lt"/>
              </a:rPr>
              <a:t>Correspondence.</a:t>
            </a:r>
            <a:endParaRPr lang="en-US" sz="1100" b="1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8985FF-6BB6-67F6-4E4D-DC5A662C803D}"/>
              </a:ext>
            </a:extLst>
          </p:cNvPr>
          <p:cNvSpPr txBox="1"/>
          <p:nvPr/>
        </p:nvSpPr>
        <p:spPr>
          <a:xfrm>
            <a:off x="1772221" y="4356174"/>
            <a:ext cx="1416270" cy="17205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BB5332-8F43-07DE-C561-F622BDA3B09B}"/>
              </a:ext>
            </a:extLst>
          </p:cNvPr>
          <p:cNvSpPr txBox="1"/>
          <p:nvPr/>
        </p:nvSpPr>
        <p:spPr>
          <a:xfrm>
            <a:off x="1862837" y="213816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View Correspondence</a:t>
            </a:r>
          </a:p>
        </p:txBody>
      </p:sp>
    </p:spTree>
    <p:extLst>
      <p:ext uri="{BB962C8B-B14F-4D97-AF65-F5344CB8AC3E}">
        <p14:creationId xmlns:p14="http://schemas.microsoft.com/office/powerpoint/2010/main" val="207582833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DD78667-23D0-1C3E-CA89-8BD95F8FB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" y="41672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E7F064BB-A3FF-2BD1-27DA-B6DF857385BA}"/>
              </a:ext>
            </a:extLst>
          </p:cNvPr>
          <p:cNvSpPr txBox="1">
            <a:spLocks/>
          </p:cNvSpPr>
          <p:nvPr/>
        </p:nvSpPr>
        <p:spPr>
          <a:xfrm>
            <a:off x="6265043" y="6529069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1E857987-C846-2769-4CEB-68859D8135D7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06440" y="6542471"/>
            <a:ext cx="511364" cy="2818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142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BEA2A7-70FC-199B-62B3-FDC713C788C4}"/>
              </a:ext>
            </a:extLst>
          </p:cNvPr>
          <p:cNvSpPr txBox="1">
            <a:spLocks/>
          </p:cNvSpPr>
          <p:nvPr/>
        </p:nvSpPr>
        <p:spPr>
          <a:xfrm>
            <a:off x="6220967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93580972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D88773C5-D10D-49D3-9581-6CD8CA69F0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 descr="Handshake with solid fill">
            <a:extLst>
              <a:ext uri="{FF2B5EF4-FFF2-40B4-BE49-F238E27FC236}">
                <a16:creationId xmlns:a16="http://schemas.microsoft.com/office/drawing/2014/main" id="{9834BEE4-BEF4-435D-A55E-A0405D88B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1671" y="3173375"/>
            <a:ext cx="3550023" cy="355002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8D4F019C-20E1-4F4B-8B4E-DDFCAD7F8452}"/>
              </a:ext>
            </a:extLst>
          </p:cNvPr>
          <p:cNvSpPr/>
          <p:nvPr/>
        </p:nvSpPr>
        <p:spPr>
          <a:xfrm>
            <a:off x="-5751" y="3035062"/>
            <a:ext cx="5175848" cy="1006415"/>
          </a:xfrm>
          <a:custGeom>
            <a:avLst/>
            <a:gdLst>
              <a:gd name="connsiteX0" fmla="*/ 0 w 3881886"/>
              <a:gd name="connsiteY0" fmla="*/ 0 h 754811"/>
              <a:gd name="connsiteX1" fmla="*/ 3881886 w 3881886"/>
              <a:gd name="connsiteY1" fmla="*/ 0 h 754811"/>
              <a:gd name="connsiteX2" fmla="*/ 3881886 w 3881886"/>
              <a:gd name="connsiteY2" fmla="*/ 754811 h 754811"/>
              <a:gd name="connsiteX3" fmla="*/ 0 w 3881886"/>
              <a:gd name="connsiteY3" fmla="*/ 754811 h 754811"/>
              <a:gd name="connsiteX4" fmla="*/ 0 w 3881886"/>
              <a:gd name="connsiteY4" fmla="*/ 0 h 754811"/>
              <a:gd name="connsiteX0" fmla="*/ 0 w 3881886"/>
              <a:gd name="connsiteY0" fmla="*/ 0 h 754811"/>
              <a:gd name="connsiteX1" fmla="*/ 3881886 w 3881886"/>
              <a:gd name="connsiteY1" fmla="*/ 0 h 754811"/>
              <a:gd name="connsiteX2" fmla="*/ 3596136 w 3881886"/>
              <a:gd name="connsiteY2" fmla="*/ 745286 h 754811"/>
              <a:gd name="connsiteX3" fmla="*/ 0 w 3881886"/>
              <a:gd name="connsiteY3" fmla="*/ 754811 h 754811"/>
              <a:gd name="connsiteX4" fmla="*/ 0 w 3881886"/>
              <a:gd name="connsiteY4" fmla="*/ 0 h 75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1886" h="754811">
                <a:moveTo>
                  <a:pt x="0" y="0"/>
                </a:moveTo>
                <a:lnTo>
                  <a:pt x="3881886" y="0"/>
                </a:lnTo>
                <a:lnTo>
                  <a:pt x="3596136" y="745286"/>
                </a:lnTo>
                <a:lnTo>
                  <a:pt x="0" y="754811"/>
                </a:lnTo>
                <a:lnTo>
                  <a:pt x="0" y="0"/>
                </a:lnTo>
                <a:close/>
              </a:path>
            </a:pathLst>
          </a:custGeom>
          <a:solidFill>
            <a:srgbClr val="1A568A"/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733" dirty="0">
                <a:cs typeface="Calibri"/>
              </a:rPr>
              <a:t>THANK YOU!</a:t>
            </a:r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5BC82196-850C-46C3-A5B4-4E4D5736A402}"/>
              </a:ext>
            </a:extLst>
          </p:cNvPr>
          <p:cNvSpPr/>
          <p:nvPr/>
        </p:nvSpPr>
        <p:spPr>
          <a:xfrm>
            <a:off x="4839897" y="3035062"/>
            <a:ext cx="608403" cy="1006415"/>
          </a:xfrm>
          <a:prstGeom prst="parallelogram">
            <a:avLst>
              <a:gd name="adj" fmla="val 64662"/>
            </a:avLst>
          </a:prstGeom>
          <a:solidFill>
            <a:srgbClr val="00AD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67"/>
          </a:p>
        </p:txBody>
      </p:sp>
    </p:spTree>
    <p:extLst>
      <p:ext uri="{BB962C8B-B14F-4D97-AF65-F5344CB8AC3E}">
        <p14:creationId xmlns:p14="http://schemas.microsoft.com/office/powerpoint/2010/main" val="696771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2FC0D4-C1F9-9EEE-ABAA-26845A8ABF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4A96D23-332E-13A7-5C39-A685D9712561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37214C48-BFD6-9CFB-A62D-62C9BB7A9434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5D23EB94-B1F7-D328-61B7-EF82B81102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15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0F45A329-1816-D9E4-8633-2CBD7C180A6C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3020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1B1779-D34F-5F17-B0F8-7AEE52D01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42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6179F009-4265-5CE5-0496-E07AB434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DBBD595-2B8F-DFD7-0D5F-636F3FEF1106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793AD4FC-07A5-2445-D868-AA20BF504B1F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7C3036CF-244E-2136-AE74-11C8B7C20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17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C73A0900-5AFB-F510-F405-975B32D65D98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7613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7A3E4F-CB3C-4CDC-9CC3-03023BE94BDE}"/>
              </a:ext>
            </a:extLst>
          </p:cNvPr>
          <p:cNvSpPr txBox="1"/>
          <p:nvPr/>
        </p:nvSpPr>
        <p:spPr>
          <a:xfrm>
            <a:off x="1902646" y="699953"/>
            <a:ext cx="5469261" cy="6924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>
                <a:cs typeface="Calibri"/>
              </a:rPr>
              <a:t>Employer Registration</a:t>
            </a:r>
            <a:endParaRPr lang="en-US" sz="1850">
              <a:ea typeface="+mn-lt"/>
              <a:cs typeface="+mn-lt"/>
            </a:endParaRPr>
          </a:p>
          <a:p>
            <a:endParaRPr lang="en-US" sz="1850" b="1"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Registration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37029-52E4-4D5F-9570-57F182B63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96" t="18946" r="21958" b="11794"/>
          <a:stretch/>
        </p:blipFill>
        <p:spPr>
          <a:xfrm>
            <a:off x="1278481" y="1277502"/>
            <a:ext cx="7192273" cy="477269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8C8BAD6-FA20-6BE8-BC5C-FB696FDCE94C}"/>
              </a:ext>
            </a:extLst>
          </p:cNvPr>
          <p:cNvSpPr/>
          <p:nvPr/>
        </p:nvSpPr>
        <p:spPr>
          <a:xfrm>
            <a:off x="8880130" y="1134651"/>
            <a:ext cx="2640051" cy="171905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ea typeface="+mn-lt"/>
                <a:cs typeface="+mn-lt"/>
              </a:rPr>
              <a:t>Business Acquisition</a:t>
            </a:r>
            <a:r>
              <a:rPr lang="en-US" sz="1200">
                <a:ea typeface="+mn-lt"/>
                <a:cs typeface="+mn-lt"/>
              </a:rPr>
              <a:t> screen is displayed. Select Yes/No response to the question</a:t>
            </a:r>
            <a:r>
              <a:rPr lang="en-US" sz="1200" b="1">
                <a:ea typeface="+mn-lt"/>
                <a:cs typeface="+mn-lt"/>
              </a:rPr>
              <a:t> Did you acquire (purchase, inherit, merge, change organization type, etc.) this business? </a:t>
            </a:r>
            <a:r>
              <a:rPr lang="en-US" sz="1200">
                <a:ea typeface="+mn-lt"/>
                <a:cs typeface="+mn-lt"/>
              </a:rPr>
              <a:t>and click the</a:t>
            </a:r>
            <a:r>
              <a:rPr lang="en-US" sz="1200" b="1">
                <a:ea typeface="+mn-lt"/>
                <a:cs typeface="+mn-lt"/>
              </a:rPr>
              <a:t> Next</a:t>
            </a:r>
            <a:r>
              <a:rPr lang="en-US" sz="1200">
                <a:ea typeface="+mn-lt"/>
                <a:cs typeface="+mn-lt"/>
              </a:rPr>
              <a:t>.  </a:t>
            </a:r>
            <a:endParaRPr lang="en-US" sz="1200" b="1">
              <a:ea typeface="+mn-lt"/>
              <a:cs typeface="+mn-lt"/>
            </a:endParaRPr>
          </a:p>
          <a:p>
            <a:endParaRPr lang="en-US" sz="1200">
              <a:ea typeface="+mn-lt"/>
              <a:cs typeface="+mn-lt"/>
            </a:endParaRPr>
          </a:p>
          <a:p>
            <a:r>
              <a:rPr lang="en-US" sz="1200">
                <a:ea typeface="+mn-lt"/>
                <a:cs typeface="+mn-lt"/>
              </a:rPr>
              <a:t>If yes is selected, responses are required for a-j. </a:t>
            </a:r>
            <a:endParaRPr lang="en-US" sz="1200" b="1">
              <a:ea typeface="+mn-lt"/>
              <a:cs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82EC0D-DC18-F7BD-CF23-6912DBEFB7C8}"/>
              </a:ext>
            </a:extLst>
          </p:cNvPr>
          <p:cNvSpPr/>
          <p:nvPr/>
        </p:nvSpPr>
        <p:spPr>
          <a:xfrm>
            <a:off x="1373257" y="1754256"/>
            <a:ext cx="7015369" cy="39425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217AB0-521E-7A27-07F2-05643CEB4F3B}"/>
              </a:ext>
            </a:extLst>
          </p:cNvPr>
          <p:cNvSpPr/>
          <p:nvPr/>
        </p:nvSpPr>
        <p:spPr>
          <a:xfrm>
            <a:off x="7593496" y="5862430"/>
            <a:ext cx="480391" cy="1656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51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CB16E4-E2AA-D6F9-BCB5-5CB1C15AAC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047D4AA-341F-DBAC-28F9-48B900ACD19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A444012B-F786-A723-7192-CA744907D3C9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3F0011A8-7BB1-8475-172C-C99AA27252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19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01890E3C-79D7-F9BC-7325-963A98BC2C5D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5776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9132B-8362-3128-38D9-7F4C10808E63}"/>
              </a:ext>
            </a:extLst>
          </p:cNvPr>
          <p:cNvSpPr txBox="1"/>
          <p:nvPr/>
        </p:nvSpPr>
        <p:spPr>
          <a:xfrm>
            <a:off x="1902646" y="699953"/>
            <a:ext cx="5469261" cy="5924699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cs typeface="Calibri"/>
              </a:rPr>
              <a:t>Table of Content</a:t>
            </a:r>
          </a:p>
          <a:p>
            <a:endParaRPr lang="en-US" sz="2000" b="1" dirty="0">
              <a:ea typeface="+mn-lt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Create an Account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Employer Registration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File Tax and Wage Report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Adjust Tax and Wage Report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Upload Tax and Wage Report File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Make Online Payment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Cancel Scheduled Payment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Acquisition Notification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Request to Close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Maintain Address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My User Profile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Email </a:t>
            </a:r>
            <a:r>
              <a:rPr lang="en-US" sz="2000" b="1" dirty="0" err="1">
                <a:ea typeface="+mn-lt"/>
                <a:cs typeface="Calibri"/>
              </a:rPr>
              <a:t>SignUp</a:t>
            </a:r>
            <a:endParaRPr lang="en-US" sz="2000" b="1" dirty="0">
              <a:ea typeface="+mn-lt"/>
              <a:cs typeface="Calibri"/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Audits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940 Certification Request</a:t>
            </a:r>
          </a:p>
          <a:p>
            <a:pPr marL="457200" indent="-457200">
              <a:buAutoNum type="arabicPeriod"/>
            </a:pPr>
            <a:r>
              <a:rPr lang="en-US" sz="2000" b="1" dirty="0">
                <a:ea typeface="+mn-lt"/>
                <a:cs typeface="Calibri"/>
              </a:rPr>
              <a:t>Employer Inquiry</a:t>
            </a:r>
          </a:p>
          <a:p>
            <a:pPr marL="457200" indent="-457200">
              <a:buAutoNum type="arabicPeriod"/>
            </a:pPr>
            <a:endParaRPr lang="en-US" sz="1850" dirty="0">
              <a:ea typeface="+mn-lt"/>
              <a:cs typeface="+mn-lt"/>
            </a:endParaRPr>
          </a:p>
          <a:p>
            <a:endParaRPr lang="en-US" sz="185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7024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E80586A-2C85-8E37-B998-C2C6ECEBD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DFE48B5-7BEA-781B-8CFF-3C631885120E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DC713FD6-616E-D096-6FC9-D7A23775394B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4E5E4195-A4DE-597F-A35A-5C54775741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B79A0AFE-AD8F-B4C6-AED0-5D4ADC0E8F48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3018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386662-57B0-4820-7E20-2AEFAA99A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C5C9D53-75A6-5968-2C46-C7DDAA834394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ACD0C5CB-0AFE-C263-CF30-E6543FAC339F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6" name="Rectangle 71">
              <a:extLst>
                <a:ext uri="{FF2B5EF4-FFF2-40B4-BE49-F238E27FC236}">
                  <a16:creationId xmlns:a16="http://schemas.microsoft.com/office/drawing/2014/main" id="{B3814B3F-2884-4721-9F8B-44FEDD0E1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7" name="Text Placeholder 4">
              <a:extLst>
                <a:ext uri="{FF2B5EF4-FFF2-40B4-BE49-F238E27FC236}">
                  <a16:creationId xmlns:a16="http://schemas.microsoft.com/office/drawing/2014/main" id="{3E985BBA-917D-B539-3D69-B7E2A3110ABD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4310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943003" y="2704877"/>
            <a:ext cx="7815079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3. </a:t>
            </a:r>
            <a:r>
              <a:rPr lang="en-US" sz="3200" b="1" dirty="0">
                <a:ea typeface="+mn-lt"/>
                <a:cs typeface="+mn-lt"/>
              </a:rPr>
              <a:t>File Tax and Wage Report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79489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CBEA12-6DAA-485F-B70B-84B5415A8E6C}"/>
              </a:ext>
            </a:extLst>
          </p:cNvPr>
          <p:cNvSpPr txBox="1"/>
          <p:nvPr/>
        </p:nvSpPr>
        <p:spPr>
          <a:xfrm>
            <a:off x="1918940" y="87393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Tax Wage Reports </a:t>
            </a:r>
            <a:endParaRPr lang="en-US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66869E-25B2-4F2C-9E6C-27890689C0BE}"/>
              </a:ext>
            </a:extLst>
          </p:cNvPr>
          <p:cNvSpPr txBox="1"/>
          <p:nvPr/>
        </p:nvSpPr>
        <p:spPr>
          <a:xfrm>
            <a:off x="1828800" y="780288"/>
            <a:ext cx="4958080" cy="358645"/>
          </a:xfrm>
          <a:prstGeom prst="rect">
            <a:avLst/>
          </a:prstGeom>
        </p:spPr>
        <p:txBody>
          <a:bodyPr lIns="121920" tIns="60960" rIns="121920" bIns="60960" anchor="t"/>
          <a:lstStyle>
            <a:defPPr>
              <a:defRPr lang="en-US"/>
            </a:defPPr>
            <a:lvl1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400" b="1">
                <a:ea typeface="ＭＳ Ｐゴシック"/>
                <a:cs typeface="CiscoSans"/>
              </a:defRPr>
            </a:lvl1pPr>
            <a:lvl2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2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50"/>
              <a:t>File Tax and Wage Report</a:t>
            </a:r>
            <a:r>
              <a:rPr lang="en-US" sz="1850">
                <a:ea typeface="+mn-lt"/>
                <a:cs typeface="+mn-lt"/>
              </a:rPr>
              <a:t> </a:t>
            </a:r>
            <a:endParaRPr lang="en-IN" sz="185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03976E-3DE7-4625-9AD5-3E29C4BCC1DF}"/>
              </a:ext>
            </a:extLst>
          </p:cNvPr>
          <p:cNvCxnSpPr>
            <a:cxnSpLocks/>
          </p:cNvCxnSpPr>
          <p:nvPr/>
        </p:nvCxnSpPr>
        <p:spPr>
          <a:xfrm flipV="1">
            <a:off x="1977707" y="1097280"/>
            <a:ext cx="3535680" cy="10317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5F9FB842-CFED-C7C7-52C5-5E28819108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11" t="18837" r="22131" b="30973"/>
          <a:stretch/>
        </p:blipFill>
        <p:spPr>
          <a:xfrm>
            <a:off x="1329378" y="1474794"/>
            <a:ext cx="6864186" cy="329086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51BC2A-32D5-89A3-3812-5F20C656207F}"/>
              </a:ext>
            </a:extLst>
          </p:cNvPr>
          <p:cNvSpPr/>
          <p:nvPr/>
        </p:nvSpPr>
        <p:spPr>
          <a:xfrm>
            <a:off x="8222763" y="1475185"/>
            <a:ext cx="2879941" cy="59059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ea typeface="+mn-lt"/>
                <a:cs typeface="+mn-lt"/>
              </a:rPr>
              <a:t>Select Tax &amp; Wage Report then File Tax &amp; Wage Report.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17F7A-0662-3158-D3C2-9ED036159E08}"/>
              </a:ext>
            </a:extLst>
          </p:cNvPr>
          <p:cNvSpPr/>
          <p:nvPr/>
        </p:nvSpPr>
        <p:spPr>
          <a:xfrm flipV="1">
            <a:off x="5631637" y="1627517"/>
            <a:ext cx="1116569" cy="1792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91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C6D33B0-6BC2-F129-580B-78D417120DF8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4971B94E-70AF-8FFC-9509-28C12236FD71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0" name="Rectangle 71">
              <a:extLst>
                <a:ext uri="{FF2B5EF4-FFF2-40B4-BE49-F238E27FC236}">
                  <a16:creationId xmlns:a16="http://schemas.microsoft.com/office/drawing/2014/main" id="{A28BD6ED-B8FE-DA87-DADE-7834488AE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CB28668C-C0E4-66FD-9004-62608B9900E4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9101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3C6F5D-3F79-B0EB-FC98-A5D2EA60C8E8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File Tax &amp; Wage Report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F41A6B-8429-9F6B-A136-8EC3DFEA6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86" y="1581381"/>
            <a:ext cx="10771428" cy="3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444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09D3436-94D2-BC65-6D64-89FD98C44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CA45FFC-E71A-249B-2187-A4315DC1E06F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FFCD5409-DEB9-6A04-B4D8-158B34679073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99CF422B-AFF5-DE59-575A-B2E90E789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25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82431720-D0BB-E73C-A5B5-FB3004F23B4F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03939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688098-3E39-5D9F-211D-E3C0FD9AA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0C9D0E-71E5-A8CB-CE26-1D23BB061155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66FE0CCF-53B0-F1E0-AF13-FE51CE7E3BCB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83CB4E63-0EBF-EED9-BBA9-537E714399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26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8C512454-B272-3256-5F7C-468E00CE65FA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0922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E8752B-D12E-7058-6985-5F78DB6BEB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4443EF7-2F9F-BFAC-8986-204DEAED24FC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2D962087-2BD8-5444-F18A-4755B858252E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A20D7BE8-0554-6651-0189-919AD67170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27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20A6DF0F-2219-4010-2E6C-A05E39640083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1675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394387-8BF5-B0A4-BA45-4A8189FE5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08F0A6B-073C-8F27-8F14-3232A453DB34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01D13666-37FE-2436-BC82-7C596C46E2B7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B4397C4F-86BE-F08B-AC3E-BE7E038BEA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A2112F8-264E-0AC6-E9F6-EC5A390324F6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354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2AB891-6F2B-B613-87C1-624791486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064A23E-6261-4DEB-68FE-2CB00EE7A52A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EDB065F0-21EB-B669-444E-08832A3FDBC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7B536278-6E61-01BB-ED3C-93BDD90743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29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646FD975-8531-67E9-4358-2D8F811B4AEF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5604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684233" y="2704877"/>
            <a:ext cx="8416030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marL="514350" indent="-514350" algn="ctr">
              <a:buAutoNum type="arabicPeriod"/>
            </a:pPr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Create an Account</a:t>
            </a:r>
            <a:endParaRPr lang="en-US" sz="16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76259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D30D36CA-66C6-F762-234E-20878B40D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58EA09F-FBB0-C569-B9ED-51121F066CF1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B65A74F1-9FBE-0DB3-CAA0-9579C01EA8A1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654136DB-8E81-B1C6-341C-83FE5D7B23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C1E4E59E-BABA-0D1E-998A-A0A9D7007D80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40380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4D51B6E-8666-7D10-A75F-9B1D27BC16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C219C76-BDC0-F695-9F00-3960AA91C570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A0C1B028-3917-6222-CFA2-08282E8CF19E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B7C3C7C4-D9F1-6460-076A-0A9F732895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7EE85720-0DFF-B1CC-8806-377750BD1B5B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4280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A8A54C1-2415-7184-B045-9EEEB083B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650FD98-FFF8-F4FD-A41D-7FFC742CF833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F0C894E9-23B6-4989-1659-1B6B6BE4DD50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CA31F599-C52A-6AE2-1B55-BECED21B3F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32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2E0BE29C-77EB-091F-1B07-838901FC2813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4587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03DBCC9-CFEE-8D2D-7700-CC0656B2B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6560D86-4E65-C59D-8D01-F330AA49EA25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8A4417B1-B11E-FB4C-A781-10C9E878D2F4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15A61468-4DCF-E2AA-78A3-A5A4F7A493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6BE487CE-0258-A8DD-1B2D-F3E3F5C2EB77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96347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49EA799-F041-B2DD-99CF-4EE5EA43D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517B48-78A1-3159-7676-4CD1125886FD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D5302894-7B62-56E9-4A4E-BC10D2B9A1B2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C7A878F2-6B99-9C89-9B70-0297138DD1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34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6105B639-17A0-B6B1-C9C5-D8BADE71A126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7502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3DA45-3E96-450C-8604-F9B7955461F2}"/>
              </a:ext>
            </a:extLst>
          </p:cNvPr>
          <p:cNvSpPr txBox="1"/>
          <p:nvPr/>
        </p:nvSpPr>
        <p:spPr>
          <a:xfrm>
            <a:off x="1918940" y="87393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71DB3-2359-484E-96B7-030DAA576D88}"/>
              </a:ext>
            </a:extLst>
          </p:cNvPr>
          <p:cNvSpPr/>
          <p:nvPr/>
        </p:nvSpPr>
        <p:spPr>
          <a:xfrm>
            <a:off x="4547856" y="2949293"/>
            <a:ext cx="5867595" cy="1305673"/>
          </a:xfrm>
          <a:prstGeom prst="rect">
            <a:avLst/>
          </a:prstGeom>
          <a:solidFill>
            <a:srgbClr val="E5954E"/>
          </a:solidFill>
          <a:ln>
            <a:solidFill>
              <a:srgbClr val="E5954E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  4. </a:t>
            </a:r>
            <a:r>
              <a:rPr lang="en-US" sz="3200" b="1" dirty="0">
                <a:ea typeface="+mn-lt"/>
                <a:cs typeface="+mn-lt"/>
              </a:rPr>
              <a:t>Adjust Tax &amp; Wage Report</a:t>
            </a:r>
            <a:endParaRPr lang="en-US" sz="32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B88C782-0284-4D88-936E-901A8335D094}"/>
              </a:ext>
            </a:extLst>
          </p:cNvPr>
          <p:cNvSpPr/>
          <p:nvPr/>
        </p:nvSpPr>
        <p:spPr>
          <a:xfrm>
            <a:off x="948394" y="1959179"/>
            <a:ext cx="3599463" cy="3291840"/>
          </a:xfrm>
          <a:prstGeom prst="hexagon">
            <a:avLst/>
          </a:prstGeom>
          <a:solidFill>
            <a:srgbClr val="CC7529"/>
          </a:solidFill>
          <a:ln>
            <a:solidFill>
              <a:srgbClr val="E5954E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3A948AA8-7CA1-45D3-921A-42BA9F323648}"/>
              </a:ext>
            </a:extLst>
          </p:cNvPr>
          <p:cNvSpPr/>
          <p:nvPr/>
        </p:nvSpPr>
        <p:spPr>
          <a:xfrm>
            <a:off x="778117" y="1972431"/>
            <a:ext cx="3599463" cy="3243072"/>
          </a:xfrm>
          <a:prstGeom prst="hexagon">
            <a:avLst/>
          </a:prstGeom>
          <a:solidFill>
            <a:srgbClr val="DB8132"/>
          </a:solidFill>
          <a:ln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CE4894-1C63-44AC-B16F-D82C00D95489}"/>
              </a:ext>
            </a:extLst>
          </p:cNvPr>
          <p:cNvSpPr/>
          <p:nvPr/>
        </p:nvSpPr>
        <p:spPr>
          <a:xfrm>
            <a:off x="619966" y="1985683"/>
            <a:ext cx="3599463" cy="3243072"/>
          </a:xfrm>
          <a:prstGeom prst="hexagon">
            <a:avLst/>
          </a:prstGeom>
          <a:solidFill>
            <a:srgbClr val="F3F6FB"/>
          </a:solidFill>
          <a:ln w="38100"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0A11E-D796-4A44-9754-771F3D440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773" y="2128374"/>
            <a:ext cx="2601252" cy="26012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A13E62-E7A4-B60D-5F0E-1A7671ADD22E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FC3D4E37-C6A2-CDB5-A451-968348AE339D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AD50F775-11DE-DCE3-0AF7-1380C4E3E7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35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6" name="Text Placeholder 4">
              <a:extLst>
                <a:ext uri="{FF2B5EF4-FFF2-40B4-BE49-F238E27FC236}">
                  <a16:creationId xmlns:a16="http://schemas.microsoft.com/office/drawing/2014/main" id="{4C396CB5-A574-AE22-ACD6-468E55B5BD40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61584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CBEA12-6DAA-485F-B70B-84B5415A8E6C}"/>
              </a:ext>
            </a:extLst>
          </p:cNvPr>
          <p:cNvSpPr txBox="1"/>
          <p:nvPr/>
        </p:nvSpPr>
        <p:spPr>
          <a:xfrm>
            <a:off x="1918940" y="87393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Tax Wage Reports </a:t>
            </a:r>
            <a:endParaRPr lang="en-US" sz="24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66869E-25B2-4F2C-9E6C-27890689C0BE}"/>
              </a:ext>
            </a:extLst>
          </p:cNvPr>
          <p:cNvSpPr txBox="1"/>
          <p:nvPr/>
        </p:nvSpPr>
        <p:spPr>
          <a:xfrm>
            <a:off x="1828800" y="780288"/>
            <a:ext cx="4958080" cy="358645"/>
          </a:xfrm>
          <a:prstGeom prst="rect">
            <a:avLst/>
          </a:prstGeom>
        </p:spPr>
        <p:txBody>
          <a:bodyPr lIns="121920" tIns="60960" rIns="121920" bIns="60960" anchor="t"/>
          <a:lstStyle>
            <a:defPPr>
              <a:defRPr lang="en-US"/>
            </a:defPPr>
            <a:lvl1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400" b="1">
                <a:ea typeface="ＭＳ Ｐゴシック"/>
                <a:cs typeface="CiscoSans"/>
              </a:defRPr>
            </a:lvl1pPr>
            <a:lvl2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2pPr>
            <a:lvl3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3pPr>
            <a:lvl4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4pPr>
            <a:lvl5pPr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  <a:cs typeface="CiscoSans" pitchFamily="34" charset="0"/>
              </a:defRPr>
            </a:lvl5pPr>
            <a:lvl6pPr marL="4572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6pPr>
            <a:lvl7pPr marL="9144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7pPr>
            <a:lvl8pPr marL="13716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8pPr>
            <a:lvl9pPr marL="1828800" defTabSz="684213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rgbClr val="676767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67"/>
              <a:t>File Tax and Wage Report</a:t>
            </a:r>
            <a:r>
              <a:rPr lang="en-US" sz="1867">
                <a:ea typeface="+mn-lt"/>
                <a:cs typeface="+mn-lt"/>
              </a:rPr>
              <a:t> – Scenario</a:t>
            </a:r>
            <a:endParaRPr lang="en-IN" sz="1867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03976E-3DE7-4625-9AD5-3E29C4BCC1DF}"/>
              </a:ext>
            </a:extLst>
          </p:cNvPr>
          <p:cNvCxnSpPr>
            <a:cxnSpLocks/>
          </p:cNvCxnSpPr>
          <p:nvPr/>
        </p:nvCxnSpPr>
        <p:spPr>
          <a:xfrm flipV="1">
            <a:off x="1977707" y="1097280"/>
            <a:ext cx="3535680" cy="10317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1515B853-EDE9-1BB5-CA3A-BEFFDEE50AC1}"/>
              </a:ext>
            </a:extLst>
          </p:cNvPr>
          <p:cNvGrpSpPr/>
          <p:nvPr/>
        </p:nvGrpSpPr>
        <p:grpSpPr>
          <a:xfrm>
            <a:off x="1321161" y="1555976"/>
            <a:ext cx="8090271" cy="3900334"/>
            <a:chOff x="1976645" y="2277008"/>
            <a:chExt cx="7664207" cy="348246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B58D07-2D92-45F0-B370-B02760716B95}"/>
                </a:ext>
              </a:extLst>
            </p:cNvPr>
            <p:cNvPicPr/>
            <p:nvPr/>
          </p:nvPicPr>
          <p:blipFill rotWithShape="1">
            <a:blip r:embed="rId3"/>
            <a:srcRect l="21843" t="16647" r="21726" b="33176"/>
            <a:stretch/>
          </p:blipFill>
          <p:spPr bwMode="auto">
            <a:xfrm>
              <a:off x="1976645" y="2277008"/>
              <a:ext cx="7664207" cy="3482464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0458D3A-BCE6-F6F4-C579-C6CB81B88C3D}"/>
                </a:ext>
              </a:extLst>
            </p:cNvPr>
            <p:cNvSpPr txBox="1"/>
            <p:nvPr/>
          </p:nvSpPr>
          <p:spPr>
            <a:xfrm>
              <a:off x="6757135" y="2681003"/>
              <a:ext cx="1160922" cy="29257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endParaRPr lang="en-US" sz="600">
                <a:cs typeface="Calibri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DF0EDE3-91F5-CB35-B379-31B2444DA20F}"/>
              </a:ext>
            </a:extLst>
          </p:cNvPr>
          <p:cNvSpPr/>
          <p:nvPr/>
        </p:nvSpPr>
        <p:spPr>
          <a:xfrm>
            <a:off x="8269902" y="3127683"/>
            <a:ext cx="2395378" cy="8683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ea typeface="+mn-lt"/>
                <a:cs typeface="+mn-lt"/>
              </a:rPr>
              <a:t>Select </a:t>
            </a:r>
            <a:r>
              <a:rPr lang="en-US" sz="1200" b="1">
                <a:ea typeface="+mn-lt"/>
                <a:cs typeface="+mn-lt"/>
              </a:rPr>
              <a:t>Tax and Wage Report </a:t>
            </a:r>
            <a:endParaRPr lang="en-US" sz="1200">
              <a:ea typeface="+mn-lt"/>
              <a:cs typeface="+mn-lt"/>
            </a:endParaRPr>
          </a:p>
          <a:p>
            <a:r>
              <a:rPr lang="en-US" sz="1200">
                <a:ea typeface="+mn-lt"/>
                <a:cs typeface="+mn-lt"/>
              </a:rPr>
              <a:t>then  </a:t>
            </a:r>
            <a:r>
              <a:rPr lang="en-US" sz="1200" b="1">
                <a:ea typeface="+mn-lt"/>
                <a:cs typeface="+mn-lt"/>
              </a:rPr>
              <a:t>Adjust Tax and Wage Report </a:t>
            </a:r>
            <a:endParaRPr lang="en-US" sz="1200"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17AC735-6FD0-26AD-5839-3D6913A5042A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885869D7-4F44-67DE-2F29-BD19E5920A3E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E2E004CE-3A0E-87B4-1521-812B2334CE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36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0125ECC1-4941-831B-9974-AB4B3E9E6EAB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52519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7FC9EC-C195-4C36-6408-DA19A628C044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Adjust Tax &amp; Wage Report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2E335B-B9C9-3992-33A8-E4208859EC3B}"/>
              </a:ext>
            </a:extLst>
          </p:cNvPr>
          <p:cNvSpPr/>
          <p:nvPr/>
        </p:nvSpPr>
        <p:spPr>
          <a:xfrm flipV="1">
            <a:off x="5923682" y="2272144"/>
            <a:ext cx="346363" cy="124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C56487-463C-ADAB-A62E-8DE8EF463783}"/>
              </a:ext>
            </a:extLst>
          </p:cNvPr>
          <p:cNvSpPr/>
          <p:nvPr/>
        </p:nvSpPr>
        <p:spPr>
          <a:xfrm flipV="1">
            <a:off x="5571257" y="2262619"/>
            <a:ext cx="213013" cy="1532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9CFF92E-F645-36CA-A4B4-58C0EA71F5D4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0E9BD2A0-5AF1-24B9-838E-393A8710062E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2" name="Rectangle 71">
              <a:extLst>
                <a:ext uri="{FF2B5EF4-FFF2-40B4-BE49-F238E27FC236}">
                  <a16:creationId xmlns:a16="http://schemas.microsoft.com/office/drawing/2014/main" id="{10FC1121-4CB4-7B86-AC39-30477E0B25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37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3" name="Text Placeholder 4">
              <a:extLst>
                <a:ext uri="{FF2B5EF4-FFF2-40B4-BE49-F238E27FC236}">
                  <a16:creationId xmlns:a16="http://schemas.microsoft.com/office/drawing/2014/main" id="{E2DEFE6F-4D51-8991-2D95-961C9E08ACD6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06B4AE94-00E3-4DFB-D8BE-4B547FED6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90" y="1281381"/>
            <a:ext cx="10847619" cy="4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337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8789DEC-235F-2238-A23B-22BFFDC17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CFA3E83-53E3-2D28-0608-75D1C10AEBD7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B23BD6C7-B52F-3114-5B72-345EBFF5BEBB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3F919E5A-16CF-078B-3046-05F3EA44A0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92E8F2DD-F96D-D0A8-1007-19B28A4D877F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779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F5E3372-C54D-D48E-DCA9-79B7C32F9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C63193-7772-3B76-EC2B-81FAB3BB748E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D183F425-2925-3F7A-08AD-393CB5CF9CAF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DDC8C49E-FAC9-D412-5842-5805934C8A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39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1B46DEA2-FF4A-9DA9-7857-2153BBBF26E9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8921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7A3E4F-CB3C-4CDC-9CC3-03023BE94BDE}"/>
              </a:ext>
            </a:extLst>
          </p:cNvPr>
          <p:cNvSpPr txBox="1"/>
          <p:nvPr/>
        </p:nvSpPr>
        <p:spPr>
          <a:xfrm>
            <a:off x="2048275" y="704467"/>
            <a:ext cx="5469261" cy="6924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 dirty="0">
                <a:cs typeface="Calibri"/>
              </a:rPr>
              <a:t>Create an Account</a:t>
            </a:r>
            <a:endParaRPr lang="en-US" sz="1850" dirty="0">
              <a:ea typeface="+mn-lt"/>
              <a:cs typeface="+mn-lt"/>
            </a:endParaRPr>
          </a:p>
          <a:p>
            <a:endParaRPr lang="en-US" sz="1850" b="1" dirty="0"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b="1" dirty="0">
                <a:cs typeface="Calibri"/>
              </a:rPr>
              <a:t>Create an Account</a:t>
            </a:r>
            <a:endParaRPr lang="en-US" sz="2400" dirty="0">
              <a:ea typeface="+mn-lt"/>
              <a:cs typeface="+mn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28C277E-10A0-4653-9221-49A83ED00781}"/>
              </a:ext>
            </a:extLst>
          </p:cNvPr>
          <p:cNvSpPr/>
          <p:nvPr/>
        </p:nvSpPr>
        <p:spPr>
          <a:xfrm>
            <a:off x="5663436" y="911967"/>
            <a:ext cx="3708200" cy="10461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Employers who are already registered with CTDOL must follow the following step to create credentials to access their account online.</a:t>
            </a:r>
          </a:p>
          <a:p>
            <a:endParaRPr lang="en-US" sz="1200">
              <a:cs typeface="Calibri"/>
            </a:endParaRPr>
          </a:p>
          <a:p>
            <a:r>
              <a:rPr lang="en-US" sz="1200">
                <a:cs typeface="Calibri"/>
              </a:rPr>
              <a:t>Click </a:t>
            </a:r>
            <a:r>
              <a:rPr lang="en-US" sz="1200" b="1">
                <a:cs typeface="Calibri"/>
              </a:rPr>
              <a:t>Create an Account.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B952CB-D389-7293-E916-1088CC0BD5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78" t="18379" r="21639" b="34881"/>
          <a:stretch/>
        </p:blipFill>
        <p:spPr>
          <a:xfrm>
            <a:off x="1038639" y="2315726"/>
            <a:ext cx="8803467" cy="391805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C2C69F3-FB61-DA68-1953-9D2A40178F73}"/>
              </a:ext>
            </a:extLst>
          </p:cNvPr>
          <p:cNvSpPr/>
          <p:nvPr/>
        </p:nvSpPr>
        <p:spPr>
          <a:xfrm flipV="1">
            <a:off x="3509508" y="4134743"/>
            <a:ext cx="1206698" cy="17102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91"/>
          </a:p>
        </p:txBody>
      </p:sp>
    </p:spTree>
    <p:extLst>
      <p:ext uri="{BB962C8B-B14F-4D97-AF65-F5344CB8AC3E}">
        <p14:creationId xmlns:p14="http://schemas.microsoft.com/office/powerpoint/2010/main" val="41630751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6E0CA8EA-AA39-0F5C-A36B-112878BD7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CC959F7-3AF3-D839-9DD4-DF5A72BF76A6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406A1E17-7514-7EE5-3B61-22CB47D58630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DED5261A-AFF4-4A88-82ED-00871644F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40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FE1EC896-E052-8E05-E6EE-CC78E8EA3A31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3865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F4E0E0-01C7-B05A-EEFA-EAC70771C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891" y="2540322"/>
            <a:ext cx="9198633" cy="1403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04F7FE-0DDE-565E-840D-A792C4B979D1}"/>
              </a:ext>
            </a:extLst>
          </p:cNvPr>
          <p:cNvSpPr txBox="1"/>
          <p:nvPr/>
        </p:nvSpPr>
        <p:spPr>
          <a:xfrm>
            <a:off x="9638861" y="3642088"/>
            <a:ext cx="599573" cy="1933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B07E886-5D43-1EC0-F784-DB9FFD55506A}"/>
              </a:ext>
            </a:extLst>
          </p:cNvPr>
          <p:cNvSpPr/>
          <p:nvPr/>
        </p:nvSpPr>
        <p:spPr>
          <a:xfrm>
            <a:off x="1818487" y="1069630"/>
            <a:ext cx="6045478" cy="768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ea typeface="+mn-lt"/>
                <a:cs typeface="+mn-lt"/>
              </a:rPr>
              <a:t>The</a:t>
            </a:r>
            <a:r>
              <a:rPr lang="en-US" sz="1200" b="1">
                <a:ea typeface="+mn-lt"/>
                <a:cs typeface="+mn-lt"/>
              </a:rPr>
              <a:t> Wage Report Confirmation </a:t>
            </a:r>
            <a:r>
              <a:rPr lang="en-US" sz="1200">
                <a:ea typeface="+mn-lt"/>
                <a:cs typeface="+mn-lt"/>
              </a:rPr>
              <a:t>screen is displayed. This screen confirms that the wage report has been successfully corrected. Click </a:t>
            </a:r>
            <a:r>
              <a:rPr lang="en-US" sz="1200" b="1">
                <a:ea typeface="+mn-lt"/>
                <a:cs typeface="+mn-lt"/>
              </a:rPr>
              <a:t>Next</a:t>
            </a:r>
            <a:r>
              <a:rPr lang="en-US" sz="1200">
                <a:ea typeface="+mn-lt"/>
                <a:cs typeface="+mn-lt"/>
              </a:rPr>
              <a:t>.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C2DBA5-9B85-FA77-6C92-027DC5F14F2F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Adjust Tax &amp; Wage Report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30A720-A846-82B8-07D9-25E9AA00F8BF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7" name="Text Placeholder 4">
              <a:extLst>
                <a:ext uri="{FF2B5EF4-FFF2-40B4-BE49-F238E27FC236}">
                  <a16:creationId xmlns:a16="http://schemas.microsoft.com/office/drawing/2014/main" id="{96D958C5-036D-0B45-4E79-6274085A8D5B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8" name="Rectangle 71">
              <a:extLst>
                <a:ext uri="{FF2B5EF4-FFF2-40B4-BE49-F238E27FC236}">
                  <a16:creationId xmlns:a16="http://schemas.microsoft.com/office/drawing/2014/main" id="{75853C5D-1B7B-3533-BAB4-9F442DE177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41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68EA4A31-2FB3-6D10-6EA5-92ABC49BBDF1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81425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EBC0A2-A511-9856-96F7-4F5A02FF98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0BF56ED-0333-94B0-16BA-0F0207B54384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B5B06827-1261-A54E-9320-B01BAADDEAD8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6C4D17FB-FB92-11FF-905B-0900C897CB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42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145FA64-C4DB-766F-7444-FD308164AB57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10300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4D91AC3-5B6F-FF24-1F3F-2DE767742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84E986-98AD-4EE1-9DE5-994BAA2E690E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DCF2B856-329D-E072-5C00-F629D81854E4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D1190767-70CA-A892-2BEB-F06C67E70F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43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7E14BF74-85C8-AAF3-AB8D-BC6AD71E67D7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67850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BB5CABC-F72F-4D80-9EFA-F3064CB1E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173" y="1894196"/>
            <a:ext cx="10981427" cy="20200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D8F925-D9A7-E4D0-ED3A-D34EC6B624FA}"/>
              </a:ext>
            </a:extLst>
          </p:cNvPr>
          <p:cNvSpPr txBox="1"/>
          <p:nvPr/>
        </p:nvSpPr>
        <p:spPr>
          <a:xfrm>
            <a:off x="9699474" y="3642087"/>
            <a:ext cx="1612685" cy="1846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B113C-15FD-DBD7-189A-60BC1AF33346}"/>
              </a:ext>
            </a:extLst>
          </p:cNvPr>
          <p:cNvSpPr txBox="1"/>
          <p:nvPr/>
        </p:nvSpPr>
        <p:spPr>
          <a:xfrm>
            <a:off x="3565375" y="3171032"/>
            <a:ext cx="1266322" cy="1413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6AE4EE-3849-A133-436C-08C4C4A9659D}"/>
              </a:ext>
            </a:extLst>
          </p:cNvPr>
          <p:cNvSpPr txBox="1"/>
          <p:nvPr/>
        </p:nvSpPr>
        <p:spPr>
          <a:xfrm>
            <a:off x="9354842" y="3020365"/>
            <a:ext cx="1119118" cy="1673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6C4636-DA99-C62A-F411-AE8E6A22FC5E}"/>
              </a:ext>
            </a:extLst>
          </p:cNvPr>
          <p:cNvSpPr/>
          <p:nvPr/>
        </p:nvSpPr>
        <p:spPr>
          <a:xfrm>
            <a:off x="1835805" y="1069630"/>
            <a:ext cx="6045478" cy="768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ea typeface="+mn-lt"/>
                <a:cs typeface="+mn-lt"/>
              </a:rPr>
              <a:t>The</a:t>
            </a:r>
            <a:r>
              <a:rPr lang="en-US" sz="1200" b="1">
                <a:ea typeface="+mn-lt"/>
                <a:cs typeface="+mn-lt"/>
              </a:rPr>
              <a:t> Tax &amp; Wage Report Adjustment Confirmation </a:t>
            </a:r>
            <a:r>
              <a:rPr lang="en-US" sz="1200">
                <a:ea typeface="+mn-lt"/>
                <a:cs typeface="+mn-lt"/>
              </a:rPr>
              <a:t>screen is displayed. This screen confirms that the Tax and Wage Report has been successfully corrected. Click </a:t>
            </a:r>
            <a:r>
              <a:rPr lang="en-US" sz="1200" b="1">
                <a:ea typeface="+mn-lt"/>
                <a:cs typeface="+mn-lt"/>
              </a:rPr>
              <a:t>Next</a:t>
            </a:r>
            <a:r>
              <a:rPr lang="en-US" sz="1200">
                <a:ea typeface="+mn-lt"/>
                <a:cs typeface="+mn-lt"/>
              </a:rPr>
              <a:t>.</a:t>
            </a:r>
            <a:endParaRPr lang="en-US" sz="800">
              <a:ea typeface="+mn-lt"/>
              <a:cs typeface="+mn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FA75FB-2E3E-F4A0-C5B9-8D9786008C4B}"/>
              </a:ext>
            </a:extLst>
          </p:cNvPr>
          <p:cNvSpPr/>
          <p:nvPr/>
        </p:nvSpPr>
        <p:spPr>
          <a:xfrm>
            <a:off x="7484963" y="4069760"/>
            <a:ext cx="2465516" cy="22029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ea typeface="+mn-lt"/>
                <a:cs typeface="+mn-lt"/>
              </a:rPr>
              <a:t> To Print a copy of the Tax Report, click the </a:t>
            </a:r>
            <a:r>
              <a:rPr lang="en-US" sz="1200" b="1">
                <a:ea typeface="+mn-lt"/>
                <a:cs typeface="+mn-lt"/>
              </a:rPr>
              <a:t>Print Tax Report </a:t>
            </a:r>
            <a:r>
              <a:rPr lang="en-US" sz="1200">
                <a:ea typeface="+mn-lt"/>
                <a:cs typeface="+mn-lt"/>
              </a:rPr>
              <a:t>link. </a:t>
            </a:r>
            <a:endParaRPr lang="en-US" sz="800">
              <a:cs typeface="Calibri"/>
            </a:endParaRPr>
          </a:p>
          <a:p>
            <a:r>
              <a:rPr lang="en-US" sz="1200">
                <a:ea typeface="+mn-lt"/>
                <a:cs typeface="+mn-lt"/>
              </a:rPr>
              <a:t>To Print a copy of the Wage Report, click the </a:t>
            </a:r>
            <a:r>
              <a:rPr lang="en-US" sz="1200" b="1">
                <a:ea typeface="+mn-lt"/>
                <a:cs typeface="+mn-lt"/>
              </a:rPr>
              <a:t>Print  Wage Report </a:t>
            </a:r>
            <a:r>
              <a:rPr lang="en-US" sz="1200">
                <a:ea typeface="+mn-lt"/>
                <a:cs typeface="+mn-lt"/>
              </a:rPr>
              <a:t>link. </a:t>
            </a:r>
          </a:p>
          <a:p>
            <a:endParaRPr lang="en-US" sz="1200">
              <a:ea typeface="+mn-lt"/>
              <a:cs typeface="+mn-lt"/>
            </a:endParaRPr>
          </a:p>
          <a:p>
            <a:r>
              <a:rPr lang="en-US" sz="1200">
                <a:ea typeface="+mn-lt"/>
                <a:cs typeface="+mn-lt"/>
              </a:rPr>
              <a:t>To make an Online Payment, click </a:t>
            </a:r>
            <a:r>
              <a:rPr lang="en-US" sz="1200" b="1">
                <a:ea typeface="+mn-lt"/>
                <a:cs typeface="+mn-lt"/>
              </a:rPr>
              <a:t>Make Online Payment</a:t>
            </a:r>
            <a:r>
              <a:rPr lang="en-US" sz="1200">
                <a:ea typeface="+mn-lt"/>
                <a:cs typeface="+mn-lt"/>
              </a:rPr>
              <a:t>.</a:t>
            </a:r>
          </a:p>
          <a:p>
            <a:endParaRPr lang="en-US" sz="1200">
              <a:ea typeface="+mn-lt"/>
              <a:cs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78B2D-2FEC-E85D-646B-6863348C9417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Adjust Tax &amp; Wage Report - Confirmation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B696042-906D-9596-61BC-79E1257DAB8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6B1EB989-9FAD-F482-55EA-C808541E5F76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2741D723-86F7-B6F9-478D-D85A076CCD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44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14F5E16C-49A8-E1F1-7715-A1A07772FC39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0110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474787" y="2704877"/>
            <a:ext cx="8166136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5. Upload Tax and Wage Report File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7750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4C355C-8E8E-8F7C-6044-8C5283E88210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Upload Tax &amp; Wage Report File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3B5B86-880F-D2CD-9CA4-593511E53576}"/>
              </a:ext>
            </a:extLst>
          </p:cNvPr>
          <p:cNvSpPr/>
          <p:nvPr/>
        </p:nvSpPr>
        <p:spPr>
          <a:xfrm>
            <a:off x="9640111" y="2120241"/>
            <a:ext cx="1958633" cy="95354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Select </a:t>
            </a:r>
            <a:r>
              <a:rPr lang="en-US" sz="1400" b="1">
                <a:ea typeface="+mn-lt"/>
                <a:cs typeface="+mn-lt"/>
              </a:rPr>
              <a:t>Tax &amp; Wage Report</a:t>
            </a:r>
            <a:r>
              <a:rPr lang="en-US" sz="1400">
                <a:ea typeface="+mn-lt"/>
                <a:cs typeface="+mn-lt"/>
              </a:rPr>
              <a:t> then </a:t>
            </a:r>
            <a:r>
              <a:rPr lang="en-US" sz="1400" b="1">
                <a:ea typeface="+mn-lt"/>
                <a:cs typeface="+mn-lt"/>
              </a:rPr>
              <a:t>Upload Individual Tax and Wage Report File</a:t>
            </a:r>
            <a:endParaRPr lang="en-US" sz="1400" b="1">
              <a:cs typeface="Calibri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F6190C2-9539-188F-171C-5579C1233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3" r="-122" b="-253"/>
          <a:stretch/>
        </p:blipFill>
        <p:spPr>
          <a:xfrm>
            <a:off x="1141771" y="1326459"/>
            <a:ext cx="8408512" cy="3966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4F8CFE-40D4-F111-6045-1C9E598F3E4D}"/>
              </a:ext>
            </a:extLst>
          </p:cNvPr>
          <p:cNvSpPr txBox="1"/>
          <p:nvPr/>
        </p:nvSpPr>
        <p:spPr>
          <a:xfrm>
            <a:off x="6460875" y="2189393"/>
            <a:ext cx="1248627" cy="3168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6923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FA217B5-E797-C633-4606-23FB6CB020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01" t="7400" r="376" b="-600"/>
          <a:stretch/>
        </p:blipFill>
        <p:spPr>
          <a:xfrm>
            <a:off x="643467" y="1651580"/>
            <a:ext cx="10896887" cy="38171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8E9BCC-D67E-2977-2529-8C557BD6365D}"/>
              </a:ext>
            </a:extLst>
          </p:cNvPr>
          <p:cNvSpPr txBox="1"/>
          <p:nvPr/>
        </p:nvSpPr>
        <p:spPr>
          <a:xfrm>
            <a:off x="4197489" y="2989191"/>
            <a:ext cx="3768799" cy="20810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D1F91C-89ED-F4A9-39AF-F965F9D91CC5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Upload Tax &amp; Wage Report File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CC79998-04BC-0B36-3FEA-D5F5FCF4F91B}"/>
              </a:ext>
            </a:extLst>
          </p:cNvPr>
          <p:cNvSpPr/>
          <p:nvPr/>
        </p:nvSpPr>
        <p:spPr>
          <a:xfrm>
            <a:off x="8086223" y="2724236"/>
            <a:ext cx="2718400" cy="69134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The user enters information of the person submitting the file and click </a:t>
            </a:r>
            <a:r>
              <a:rPr lang="en-US" sz="1400" b="1">
                <a:ea typeface="+mn-lt"/>
                <a:cs typeface="+mn-lt"/>
              </a:rPr>
              <a:t>Next</a:t>
            </a:r>
            <a:r>
              <a:rPr lang="en-US" sz="1400">
                <a:ea typeface="+mn-lt"/>
                <a:cs typeface="+mn-lt"/>
              </a:rPr>
              <a:t>.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0785B5-6B0A-9AE8-E4AD-C65D80438984}"/>
              </a:ext>
            </a:extLst>
          </p:cNvPr>
          <p:cNvSpPr txBox="1"/>
          <p:nvPr/>
        </p:nvSpPr>
        <p:spPr>
          <a:xfrm>
            <a:off x="10126097" y="5069349"/>
            <a:ext cx="741472" cy="2092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08907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8AE2D25-B1AF-3588-9ED8-64A3AFFC5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D69FD90-367A-6F80-4F32-B55D8008903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81E25AFE-1CE8-49B4-6157-9315B50C9FF7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7B8B9928-DBD7-77E0-379B-130F8255A2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48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4DCC43D4-DEA0-29FC-DFEB-7D45C600E808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0887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5C64C8A-5C74-FFD7-2A46-29BF86413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F67B4FA-7916-F934-30CE-DCD1B4B9B032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F68E2B17-36D7-930E-47A6-A77D6C50F6D9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E4AAF8BB-3828-AC0C-720F-229EE2CFE9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49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EAF48656-66A7-7D67-D4CB-36E9C7DD7CED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17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b="1" dirty="0">
                <a:cs typeface="Calibri"/>
              </a:rPr>
              <a:t>Create an Account</a:t>
            </a:r>
            <a:endParaRPr lang="en-US" sz="2400" dirty="0">
              <a:ea typeface="+mn-lt"/>
              <a:cs typeface="+mn-lt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936A2160-A362-BCD1-DD42-11FA05F52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8" y="1617141"/>
            <a:ext cx="9303025" cy="42035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3D250C7-B4E7-94DA-297A-B498C4DE3D05}"/>
              </a:ext>
            </a:extLst>
          </p:cNvPr>
          <p:cNvSpPr/>
          <p:nvPr/>
        </p:nvSpPr>
        <p:spPr>
          <a:xfrm>
            <a:off x="8255893" y="1259837"/>
            <a:ext cx="3012462" cy="90532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ea typeface="+mn-lt"/>
                <a:cs typeface="+mn-lt"/>
              </a:rPr>
              <a:t>Employer Signup </a:t>
            </a:r>
            <a:r>
              <a:rPr lang="en-US" sz="1200">
                <a:ea typeface="+mn-lt"/>
                <a:cs typeface="+mn-lt"/>
              </a:rPr>
              <a:t>screen is displayed. Create</a:t>
            </a:r>
            <a:r>
              <a:rPr lang="en-US" sz="1200" b="1">
                <a:ea typeface="+mn-lt"/>
                <a:cs typeface="+mn-lt"/>
              </a:rPr>
              <a:t> User ID and Password</a:t>
            </a:r>
            <a:r>
              <a:rPr lang="en-US" sz="1200">
                <a:ea typeface="+mn-lt"/>
                <a:cs typeface="+mn-lt"/>
              </a:rPr>
              <a:t>. Enter additional company information. Click </a:t>
            </a:r>
            <a:r>
              <a:rPr lang="en-US" sz="1200" b="1">
                <a:ea typeface="+mn-lt"/>
                <a:cs typeface="+mn-lt"/>
              </a:rPr>
              <a:t>Submit</a:t>
            </a:r>
            <a:r>
              <a:rPr lang="en-US" sz="1200">
                <a:ea typeface="+mn-lt"/>
                <a:cs typeface="+mn-lt"/>
              </a:rPr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2C29548-4033-361A-4C14-8635C9939E67}"/>
              </a:ext>
            </a:extLst>
          </p:cNvPr>
          <p:cNvSpPr/>
          <p:nvPr/>
        </p:nvSpPr>
        <p:spPr>
          <a:xfrm>
            <a:off x="8358372" y="3646577"/>
            <a:ext cx="2646436" cy="129090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Note: Passwords must be 8 to 15 characters.</a:t>
            </a:r>
            <a:br>
              <a:rPr lang="en-US" sz="1200"/>
            </a:br>
            <a:r>
              <a:rPr lang="en-US" sz="1200"/>
              <a:t>The password must contain at least one uppercase letter, one lowercase letter, one number and two symbols (i.e., !@#$*._).</a:t>
            </a:r>
            <a:endParaRPr lang="en-US" sz="1200">
              <a:cs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1A8E01-4AC7-B265-2FE4-71377C722C48}"/>
              </a:ext>
            </a:extLst>
          </p:cNvPr>
          <p:cNvSpPr/>
          <p:nvPr/>
        </p:nvSpPr>
        <p:spPr>
          <a:xfrm flipV="1">
            <a:off x="1563095" y="2345700"/>
            <a:ext cx="6698067" cy="30782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9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4D61AD-813C-874F-7FA8-3001B43E191F}"/>
              </a:ext>
            </a:extLst>
          </p:cNvPr>
          <p:cNvSpPr/>
          <p:nvPr/>
        </p:nvSpPr>
        <p:spPr>
          <a:xfrm flipV="1">
            <a:off x="8818660" y="5567634"/>
            <a:ext cx="593785" cy="1793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09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BDDADB-4DDF-574B-D9AF-006019B99F9C}"/>
              </a:ext>
            </a:extLst>
          </p:cNvPr>
          <p:cNvSpPr txBox="1"/>
          <p:nvPr/>
        </p:nvSpPr>
        <p:spPr>
          <a:xfrm>
            <a:off x="1902646" y="699953"/>
            <a:ext cx="5469261" cy="6924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>
                <a:cs typeface="Calibri"/>
              </a:rPr>
              <a:t>Create an Account</a:t>
            </a:r>
            <a:endParaRPr lang="en-US" sz="1850">
              <a:ea typeface="+mn-lt"/>
              <a:cs typeface="+mn-lt"/>
            </a:endParaRPr>
          </a:p>
          <a:p>
            <a:endParaRPr lang="en-US" sz="185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27613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17AE24C-7903-84D1-FBAB-3520217EF5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00" b="444"/>
          <a:stretch/>
        </p:blipFill>
        <p:spPr>
          <a:xfrm>
            <a:off x="887597" y="2398769"/>
            <a:ext cx="9897260" cy="1398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4F5EFA-11EC-BBB4-75C1-6D989D36B19C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Upload Tax &amp; Wage Report File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5233668-5EE5-50F8-1C56-8AC29A710ECA}"/>
              </a:ext>
            </a:extLst>
          </p:cNvPr>
          <p:cNvSpPr/>
          <p:nvPr/>
        </p:nvSpPr>
        <p:spPr>
          <a:xfrm>
            <a:off x="7144896" y="1312432"/>
            <a:ext cx="3811865" cy="1032312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The file is submitted and a confirmation number is generated. The confirmation number can be used to make a online payment or resubmit the tax and wage report file.</a:t>
            </a:r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7A8E1D-588B-2D4E-13DF-1DC8DF9DC355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6A4BE955-E5D3-E0B5-BE3D-2AB02C6894D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7" name="Rectangle 71">
              <a:extLst>
                <a:ext uri="{FF2B5EF4-FFF2-40B4-BE49-F238E27FC236}">
                  <a16:creationId xmlns:a16="http://schemas.microsoft.com/office/drawing/2014/main" id="{367CEEC0-DBDF-A4F9-EFAE-2294C4F9F8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F89CEE5F-2843-32D3-87E7-0F867A846A9D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54368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943003" y="2704877"/>
            <a:ext cx="7815079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6. </a:t>
            </a:r>
            <a:r>
              <a:rPr lang="en-US" sz="3200" dirty="0">
                <a:ea typeface="+mn-lt"/>
                <a:cs typeface="+mn-lt"/>
              </a:rPr>
              <a:t> Make Online Payment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BE3112E-859C-4F8D-214B-4F281C3DA73D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38A8F471-4E5B-3F3A-ADF2-15B565A938B6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0" name="Rectangle 71">
              <a:extLst>
                <a:ext uri="{FF2B5EF4-FFF2-40B4-BE49-F238E27FC236}">
                  <a16:creationId xmlns:a16="http://schemas.microsoft.com/office/drawing/2014/main" id="{216B9D61-F3CD-AE9D-E0C3-8B9D41D51A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95DB20A8-46EB-B158-DD47-895A5E65E8BF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26281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BDB4D6-D80E-8212-B89C-87EA0631CE37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Make Online Payment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D97232D-0413-F32B-CF80-DA55FBAEE49B}"/>
              </a:ext>
            </a:extLst>
          </p:cNvPr>
          <p:cNvSpPr/>
          <p:nvPr/>
        </p:nvSpPr>
        <p:spPr>
          <a:xfrm>
            <a:off x="4138090" y="1234419"/>
            <a:ext cx="1854912" cy="39154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Click  </a:t>
            </a:r>
            <a:r>
              <a:rPr lang="en-US" sz="1400" b="1">
                <a:ea typeface="+mn-lt"/>
                <a:cs typeface="+mn-lt"/>
              </a:rPr>
              <a:t>Online Payment</a:t>
            </a:r>
            <a:endParaRPr lang="en-US" sz="140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4F5135-6014-70DB-F700-66F09B8ED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5" r="2692" b="3609"/>
          <a:stretch/>
        </p:blipFill>
        <p:spPr>
          <a:xfrm>
            <a:off x="1212574" y="1800194"/>
            <a:ext cx="8524417" cy="4019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0F2120-CA93-D542-FBCB-1F66E8D021CD}"/>
              </a:ext>
            </a:extLst>
          </p:cNvPr>
          <p:cNvSpPr txBox="1"/>
          <p:nvPr/>
        </p:nvSpPr>
        <p:spPr>
          <a:xfrm>
            <a:off x="2671228" y="2229827"/>
            <a:ext cx="1361572" cy="2106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01417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DC3CEBE-48E6-78F4-38B7-418AE5F835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839D9B7-2760-9A14-F11F-4EF4C317CB4C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8AB0B429-3BB0-9655-8026-DBC5B977AE9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6" name="Rectangle 71">
              <a:extLst>
                <a:ext uri="{FF2B5EF4-FFF2-40B4-BE49-F238E27FC236}">
                  <a16:creationId xmlns:a16="http://schemas.microsoft.com/office/drawing/2014/main" id="{830E53C0-3754-C49F-6E01-49762DB5CC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7" name="Text Placeholder 4">
              <a:extLst>
                <a:ext uri="{FF2B5EF4-FFF2-40B4-BE49-F238E27FC236}">
                  <a16:creationId xmlns:a16="http://schemas.microsoft.com/office/drawing/2014/main" id="{E4060DEA-FB97-BA94-C757-90B0EADBE1E2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617201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92E00B1-9C4B-B82B-F63A-5734852EB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1427BE9-3A40-C7FA-A4E4-BEE48DE8FC1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948F01A7-F55F-8472-58A9-BE402C9F6F10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A0ED63A9-496A-743D-6A3D-2B03981DE8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54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6889B56E-557A-1041-9C94-92184F568B76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969608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F2D48E6-2B48-BB88-3748-4068A7937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91A5D3F-BA5C-2070-C484-724D4A307937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A1DE4B7F-ECE1-A128-A8C0-E270ECBF5CF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CA0E7000-91EC-9F86-90B0-F3B187E3C7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55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27122907-C7CC-4AD4-B61C-EE564A3B860D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0580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E346943-4F88-211B-3DBD-CD03E38E7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021D12F-4528-85ED-0008-CD58B75BA2A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23A45266-BD6B-C9D8-B3D7-97B06124725E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A64D1176-A4CE-102C-A115-819CFA0D4B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56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813DADAD-5CEB-339F-76B7-BC68BC4350C4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5693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F135940-D346-66CA-8988-42A8FEDCD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F910767-6068-0B2F-18CD-2178F66EA498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6BE23ABD-408F-4F70-D735-58AE0900986B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19AC921A-FD56-8A05-FABB-F9CB29C8A4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57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8701D351-EF7B-B602-65F4-A5587BE94B2A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0999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175CEEA-24F6-1687-6A7F-472D0F717E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F2B0073-303F-35E7-B022-01EBC861AB2E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5B05A861-FD23-FDDA-E47A-95B72BF1F700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22587916-83E5-F688-B757-3C3696BEB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43CC62CB-46A3-01AE-E666-94E18985DA01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86274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7CFD78-9E64-ECC5-909F-5D8711EDB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36CF114-A743-72B6-E97D-F224940AADF3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D8356B69-4AE1-13B4-7A05-CEC9613BA5BF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C59CA203-3F09-A9DE-F832-D92AE241B6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59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4584CF53-71C6-EDE7-8A24-A5BC456C4043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1095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b="1" dirty="0">
                <a:cs typeface="Calibri"/>
              </a:rPr>
              <a:t>Create an Account</a:t>
            </a:r>
            <a:endParaRPr lang="en-US" sz="2400" dirty="0">
              <a:ea typeface="+mn-lt"/>
              <a:cs typeface="+mn-l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EB2A69F-5AB8-197E-9444-8A0C2CE91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" t="2410" r="-84" b="602"/>
          <a:stretch/>
        </p:blipFill>
        <p:spPr>
          <a:xfrm>
            <a:off x="881270" y="2648550"/>
            <a:ext cx="9833109" cy="132912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DEBED1-48CE-ECF4-3B9E-9B2BBFDA06C0}"/>
              </a:ext>
            </a:extLst>
          </p:cNvPr>
          <p:cNvSpPr/>
          <p:nvPr/>
        </p:nvSpPr>
        <p:spPr>
          <a:xfrm>
            <a:off x="6577989" y="1335730"/>
            <a:ext cx="3977298" cy="762326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cs typeface="Calibri" panose="020F0502020204030204"/>
              </a:rPr>
              <a:t>Employer Signup </a:t>
            </a:r>
            <a:r>
              <a:rPr lang="en-US" sz="1400">
                <a:cs typeface="Calibri" panose="020F0502020204030204"/>
              </a:rPr>
              <a:t>screen is displayed. Account has been created.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9132B-8362-3128-38D9-7F4C10808E63}"/>
              </a:ext>
            </a:extLst>
          </p:cNvPr>
          <p:cNvSpPr txBox="1"/>
          <p:nvPr/>
        </p:nvSpPr>
        <p:spPr>
          <a:xfrm>
            <a:off x="1902646" y="699953"/>
            <a:ext cx="5469261" cy="6924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 dirty="0">
                <a:cs typeface="Calibri"/>
              </a:rPr>
              <a:t>Create an Account</a:t>
            </a:r>
            <a:endParaRPr lang="en-US" sz="1850" dirty="0">
              <a:ea typeface="+mn-lt"/>
              <a:cs typeface="+mn-lt"/>
            </a:endParaRPr>
          </a:p>
          <a:p>
            <a:endParaRPr lang="en-US" sz="185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323035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3DA45-3E96-450C-8604-F9B7955461F2}"/>
              </a:ext>
            </a:extLst>
          </p:cNvPr>
          <p:cNvSpPr txBox="1"/>
          <p:nvPr/>
        </p:nvSpPr>
        <p:spPr>
          <a:xfrm>
            <a:off x="1963329" y="105149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71DB3-2359-484E-96B7-030DAA576D88}"/>
              </a:ext>
            </a:extLst>
          </p:cNvPr>
          <p:cNvSpPr/>
          <p:nvPr/>
        </p:nvSpPr>
        <p:spPr>
          <a:xfrm>
            <a:off x="4547856" y="2949293"/>
            <a:ext cx="5867595" cy="1305673"/>
          </a:xfrm>
          <a:prstGeom prst="rect">
            <a:avLst/>
          </a:prstGeom>
          <a:solidFill>
            <a:srgbClr val="E5954E"/>
          </a:solidFill>
          <a:ln>
            <a:solidFill>
              <a:srgbClr val="E5954E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 7. </a:t>
            </a:r>
            <a:r>
              <a:rPr lang="en-US" sz="3200" b="1" dirty="0">
                <a:ea typeface="+mn-lt"/>
                <a:cs typeface="+mn-lt"/>
              </a:rPr>
              <a:t>Cancel Scheduled Payment</a:t>
            </a:r>
            <a:endParaRPr lang="en-US" sz="3200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B88C782-0284-4D88-936E-901A8335D094}"/>
              </a:ext>
            </a:extLst>
          </p:cNvPr>
          <p:cNvSpPr/>
          <p:nvPr/>
        </p:nvSpPr>
        <p:spPr>
          <a:xfrm>
            <a:off x="948394" y="1959179"/>
            <a:ext cx="3599463" cy="3291840"/>
          </a:xfrm>
          <a:prstGeom prst="hexagon">
            <a:avLst/>
          </a:prstGeom>
          <a:solidFill>
            <a:srgbClr val="CC7529"/>
          </a:solidFill>
          <a:ln>
            <a:solidFill>
              <a:srgbClr val="E5954E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3A948AA8-7CA1-45D3-921A-42BA9F323648}"/>
              </a:ext>
            </a:extLst>
          </p:cNvPr>
          <p:cNvSpPr/>
          <p:nvPr/>
        </p:nvSpPr>
        <p:spPr>
          <a:xfrm>
            <a:off x="778117" y="1972431"/>
            <a:ext cx="3599463" cy="3243072"/>
          </a:xfrm>
          <a:prstGeom prst="hexagon">
            <a:avLst/>
          </a:prstGeom>
          <a:solidFill>
            <a:srgbClr val="DB8132"/>
          </a:solidFill>
          <a:ln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CE4894-1C63-44AC-B16F-D82C00D95489}"/>
              </a:ext>
            </a:extLst>
          </p:cNvPr>
          <p:cNvSpPr/>
          <p:nvPr/>
        </p:nvSpPr>
        <p:spPr>
          <a:xfrm>
            <a:off x="619966" y="1985683"/>
            <a:ext cx="3599463" cy="3243072"/>
          </a:xfrm>
          <a:prstGeom prst="hexagon">
            <a:avLst/>
          </a:prstGeom>
          <a:solidFill>
            <a:srgbClr val="F3F6FB"/>
          </a:solidFill>
          <a:ln w="38100"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0A11E-D796-4A44-9754-771F3D440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773" y="2128374"/>
            <a:ext cx="2601252" cy="26012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688024-62BB-7C13-C751-680A54DE5C8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06BDC716-D124-472D-3CAD-7F147F572C7D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9E51BC5C-5533-F8FF-4390-41A1645856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6" name="Text Placeholder 4">
              <a:extLst>
                <a:ext uri="{FF2B5EF4-FFF2-40B4-BE49-F238E27FC236}">
                  <a16:creationId xmlns:a16="http://schemas.microsoft.com/office/drawing/2014/main" id="{DE9B528F-9C6E-0351-5D29-C451444024C3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04356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498696-BE4D-17D0-3F85-19807EC2FA60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Cancel Scheduled Payment 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7D4606F-7151-D968-C385-46E12570106E}"/>
              </a:ext>
            </a:extLst>
          </p:cNvPr>
          <p:cNvSpPr/>
          <p:nvPr/>
        </p:nvSpPr>
        <p:spPr>
          <a:xfrm>
            <a:off x="2087894" y="1183383"/>
            <a:ext cx="2097366" cy="43483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Click  </a:t>
            </a:r>
            <a:r>
              <a:rPr lang="en-US" sz="1400" b="1">
                <a:ea typeface="+mn-lt"/>
                <a:cs typeface="+mn-lt"/>
              </a:rPr>
              <a:t>Cancel Scheduled Payments</a:t>
            </a:r>
            <a:endParaRPr lang="en-US" sz="1400">
              <a:cs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AED6F48-87C7-4D08-1EE7-C86826B72C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5" r="2692" b="3609"/>
          <a:stretch/>
        </p:blipFill>
        <p:spPr>
          <a:xfrm>
            <a:off x="1113183" y="1974129"/>
            <a:ext cx="8737716" cy="41222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84AFDB-77C2-EF9A-F55F-ED3667EBCBB6}"/>
              </a:ext>
            </a:extLst>
          </p:cNvPr>
          <p:cNvSpPr txBox="1"/>
          <p:nvPr/>
        </p:nvSpPr>
        <p:spPr>
          <a:xfrm>
            <a:off x="2606001" y="2690415"/>
            <a:ext cx="1396884" cy="3353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8928BE-6893-3727-B143-142E57F47A81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3D013BB3-8713-FF09-8417-AAEFCD72C03B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9" name="Rectangle 71">
              <a:extLst>
                <a:ext uri="{FF2B5EF4-FFF2-40B4-BE49-F238E27FC236}">
                  <a16:creationId xmlns:a16="http://schemas.microsoft.com/office/drawing/2014/main" id="{D577769D-D6DC-FF8B-64DD-B49006C379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02BFCAC9-01B6-DA3A-E54A-93CE63F2CD3A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44531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1AC4C0A-2096-5986-247B-46132B735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40D113C-4A20-25E4-0C88-829E93619090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163634EF-A67A-865C-5D1C-4A17F72E50E2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B85CF9D0-8E52-0E7B-DDBD-33A7CBE1FF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62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01D454F3-E4F0-DFDA-5D81-B616FCBD2DC0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58792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63B3AA0-459A-8EED-F3EE-77DA5C247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40271E-7265-4E20-7E22-6BF4AA986F23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3B032AAB-1F7B-021E-754E-DD51974605C0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BD015656-71E2-A9D5-7332-5F3B04996F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2C427AD4-A3A9-850C-AFCA-3F6FAAAEA61C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8645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3AC6474-0ED0-6962-B570-666B1C480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3778A69-7735-E02B-6418-7596DE73F2E9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9109AE00-4463-FF32-F055-E74136528C52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BF919C30-38B4-AE10-C77D-4D08B71D6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64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1317546E-639E-B463-A032-B8DFDC30719C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7461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B0BEC8E-6E66-72C2-A46F-874B619C0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706AD5-AE8B-6595-A2BB-87ED095DD231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F5B245D3-FC2E-F1A6-3732-C83E340B1188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46DFE030-F45D-9A3C-2102-311574BA37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65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FE5FC89D-889E-43C6-1A49-1CD9E4345485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02676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943003" y="2704877"/>
            <a:ext cx="7815079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8. </a:t>
            </a:r>
            <a:r>
              <a:rPr lang="en-US" sz="3200" b="1" dirty="0">
                <a:ea typeface="+mn-lt"/>
                <a:cs typeface="+mn-lt"/>
              </a:rPr>
              <a:t>Acquisition Notification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837A74F-5CC6-C14E-E466-EAB2B689AF44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65D9FE25-2175-2308-4A9A-4D291A2F0606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0" name="Rectangle 71">
              <a:extLst>
                <a:ext uri="{FF2B5EF4-FFF2-40B4-BE49-F238E27FC236}">
                  <a16:creationId xmlns:a16="http://schemas.microsoft.com/office/drawing/2014/main" id="{8F38A86F-BF7A-725C-3D22-5B8DCF76AA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66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6B646096-AAE6-B15C-3123-D141E91AFFC0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33615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B338D3D-8147-484B-550A-AB85FC6A8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" t="993" r="-233" b="496"/>
          <a:stretch/>
        </p:blipFill>
        <p:spPr>
          <a:xfrm>
            <a:off x="1642534" y="1538166"/>
            <a:ext cx="8695247" cy="4035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6D5726-93E0-6931-4E8E-6AE44ADC86E8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Acquisition Notification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D38ECA-0672-7693-0C93-53C082DBEA8C}"/>
              </a:ext>
            </a:extLst>
          </p:cNvPr>
          <p:cNvSpPr txBox="1"/>
          <p:nvPr/>
        </p:nvSpPr>
        <p:spPr>
          <a:xfrm>
            <a:off x="2270652" y="1811555"/>
            <a:ext cx="1342371" cy="241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B3A61D-B480-55D4-7A28-3BC343DEBD15}"/>
              </a:ext>
            </a:extLst>
          </p:cNvPr>
          <p:cNvSpPr/>
          <p:nvPr/>
        </p:nvSpPr>
        <p:spPr>
          <a:xfrm>
            <a:off x="7593958" y="1281706"/>
            <a:ext cx="2768257" cy="43483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Click  </a:t>
            </a:r>
            <a:r>
              <a:rPr lang="en-US" sz="1400" b="1">
                <a:ea typeface="+mn-lt"/>
                <a:cs typeface="+mn-lt"/>
              </a:rPr>
              <a:t>Acquisition Notification</a:t>
            </a:r>
            <a:endParaRPr lang="en-US" sz="1400" b="1"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F0AEEC-2BC9-14B6-CBEB-E2FF7BC6765E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3136D5DF-50CB-EA5A-F2EC-52E223C21D0F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0" name="Rectangle 71">
              <a:extLst>
                <a:ext uri="{FF2B5EF4-FFF2-40B4-BE49-F238E27FC236}">
                  <a16:creationId xmlns:a16="http://schemas.microsoft.com/office/drawing/2014/main" id="{963DE35E-24BD-8657-82CF-9D1DDD759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67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D776851D-B14E-072F-3BDC-53D6ED470C2D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36382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A75FE99-A773-9D29-CE77-3A4906B75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85EBC94-B6BB-296C-BDE0-8616818B71DF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22B2F80D-E7E1-EBC3-3882-AC19B9730285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B24037B7-7D4C-0FBE-F4C8-5B11C155CD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0BBB0C9F-B009-53A6-ADC1-64711C2DBCFB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9034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1BBDFB02-C871-ECE5-A41C-B49F772CB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8FEC7FF-8CF0-CF14-7100-F073A450365B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49645666-CCD0-3A7D-584B-2E0C7BAF7411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AD9C5ECE-916D-3AE9-BE88-BB4313CA6B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69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F659963B-6121-313E-AC0D-1C1514F1478E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2258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835152" y="2704877"/>
            <a:ext cx="8356847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2. Employer Registration-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For Employers who are not currently registered</a:t>
            </a:r>
            <a:endParaRPr lang="en-US" sz="1600" b="1" dirty="0">
              <a:solidFill>
                <a:schemeClr val="bg1"/>
              </a:solidFill>
              <a:ea typeface="Calibri"/>
              <a:cs typeface="Calibri"/>
            </a:endParaRPr>
          </a:p>
          <a:p>
            <a:pPr algn="ctr"/>
            <a:endParaRPr lang="en-US" sz="16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7433850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3B91EB-A54A-9001-C30D-1B9B579D67ED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Acquisition Notification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01C7C11-E66D-A68F-8ABA-6F4A385DD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7" b="334"/>
          <a:stretch/>
        </p:blipFill>
        <p:spPr>
          <a:xfrm>
            <a:off x="1142999" y="2122582"/>
            <a:ext cx="10143067" cy="13684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B6D60D4-D5A5-3C9D-C9E7-119256C2D520}"/>
              </a:ext>
            </a:extLst>
          </p:cNvPr>
          <p:cNvSpPr/>
          <p:nvPr/>
        </p:nvSpPr>
        <p:spPr>
          <a:xfrm>
            <a:off x="8514219" y="2506731"/>
            <a:ext cx="2702441" cy="1180181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ea typeface="+mn-lt"/>
                <a:cs typeface="+mn-lt"/>
              </a:rPr>
              <a:t>Acquisition Notification Confirmation</a:t>
            </a:r>
            <a:r>
              <a:rPr lang="en-US" sz="1400">
                <a:ea typeface="+mn-lt"/>
                <a:cs typeface="+mn-lt"/>
              </a:rPr>
              <a:t> screen is displayed.  Acquisition notification has been received successfully.</a:t>
            </a:r>
            <a:endParaRPr lang="en-US" sz="1400" b="1">
              <a:cs typeface="Calibri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358686-F364-0B4F-D2E0-92350035DB38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9FAF78DB-70EB-9C00-CEB2-2D2E82DF96F5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7" name="Rectangle 71">
              <a:extLst>
                <a:ext uri="{FF2B5EF4-FFF2-40B4-BE49-F238E27FC236}">
                  <a16:creationId xmlns:a16="http://schemas.microsoft.com/office/drawing/2014/main" id="{3B2636A8-17BB-5ED5-110B-1CCF53D6DF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48B15FB0-AFD3-C291-068F-5377DEBE76FB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63660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474787" y="2704877"/>
            <a:ext cx="7897705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9. Request to Close</a:t>
            </a:r>
            <a:endParaRPr lang="en-US" sz="24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EB6B02-B6A7-B15E-F365-1CD7C3F13997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78627684-DF34-1827-9E55-03356718C55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0" name="Rectangle 71">
              <a:extLst>
                <a:ext uri="{FF2B5EF4-FFF2-40B4-BE49-F238E27FC236}">
                  <a16:creationId xmlns:a16="http://schemas.microsoft.com/office/drawing/2014/main" id="{748A504A-96C7-FE66-13B8-0F6B612464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BD0CD0DE-EAFD-44D4-1681-D218E27CAE3B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57389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B9DABA83-E807-EFA3-CBBF-4BAE2661E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737781"/>
            <a:ext cx="8899813" cy="18064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8C210D-16BE-25AB-EAD1-0D35F159E6F0}"/>
              </a:ext>
            </a:extLst>
          </p:cNvPr>
          <p:cNvSpPr txBox="1"/>
          <p:nvPr/>
        </p:nvSpPr>
        <p:spPr>
          <a:xfrm>
            <a:off x="1798920" y="1976078"/>
            <a:ext cx="1422185" cy="4011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94282E-EFBA-8388-6040-628D9A786E8A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Request to Close Account  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902284E-7651-25C3-E347-ED8E917F5658}"/>
              </a:ext>
            </a:extLst>
          </p:cNvPr>
          <p:cNvSpPr/>
          <p:nvPr/>
        </p:nvSpPr>
        <p:spPr>
          <a:xfrm>
            <a:off x="4708539" y="788881"/>
            <a:ext cx="2641580" cy="72571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latin typeface="Calibri"/>
                <a:ea typeface="+mn-lt"/>
                <a:cs typeface="+mn-lt"/>
              </a:rPr>
              <a:t>From the home screen, select </a:t>
            </a:r>
            <a:r>
              <a:rPr lang="en-US" sz="1100" b="1">
                <a:latin typeface="Calibri"/>
                <a:ea typeface="+mn-lt"/>
                <a:cs typeface="+mn-lt"/>
              </a:rPr>
              <a:t>Account Maintenance tab </a:t>
            </a:r>
            <a:r>
              <a:rPr lang="en-US" sz="1100">
                <a:latin typeface="Calibri"/>
                <a:ea typeface="+mn-lt"/>
                <a:cs typeface="+mn-lt"/>
              </a:rPr>
              <a:t>then click the </a:t>
            </a:r>
            <a:r>
              <a:rPr lang="en-US" sz="1100" b="1">
                <a:ea typeface="+mn-lt"/>
                <a:cs typeface="+mn-lt"/>
              </a:rPr>
              <a:t>Request to Close Account</a:t>
            </a:r>
            <a:r>
              <a:rPr lang="en-US" sz="1100">
                <a:ea typeface="+mn-lt"/>
                <a:cs typeface="+mn-lt"/>
              </a:rPr>
              <a:t> </a:t>
            </a:r>
            <a:r>
              <a:rPr lang="en-US" sz="1100">
                <a:latin typeface="Calibri"/>
                <a:ea typeface="+mn-lt"/>
                <a:cs typeface="Arial"/>
              </a:rPr>
              <a:t>option </a:t>
            </a:r>
            <a:r>
              <a:rPr lang="en-US" sz="1100">
                <a:latin typeface="Calibri"/>
                <a:ea typeface="+mn-lt"/>
                <a:cs typeface="Calibri"/>
              </a:rPr>
              <a:t>from</a:t>
            </a:r>
            <a:r>
              <a:rPr lang="en-US" sz="1100">
                <a:latin typeface="Calibri"/>
                <a:ea typeface="+mn-lt"/>
                <a:cs typeface="+mn-lt"/>
              </a:rPr>
              <a:t> the menu.</a:t>
            </a:r>
            <a:endParaRPr lang="en-US" sz="1100">
              <a:latin typeface="Calibri"/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3D4DF3-E0C7-932D-1F02-EFEB91E551BA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089146A9-40DC-B9C1-4412-9131D8546AEA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9" name="Rectangle 71">
              <a:extLst>
                <a:ext uri="{FF2B5EF4-FFF2-40B4-BE49-F238E27FC236}">
                  <a16:creationId xmlns:a16="http://schemas.microsoft.com/office/drawing/2014/main" id="{2F74355F-2D24-C8A5-0F39-075703AE57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72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08DD237A-A50B-4844-EE39-1802DB3BDCF5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41546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BDD7395-84A1-1314-727F-4DE8FE30B0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7C537-342F-2A6B-654F-B12D689C7F43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E0A8D09B-1810-A82E-999C-833C417FF761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0293F8A1-6B14-C61A-6940-F0C68726CE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89DEDD68-49C9-4DA7-33AB-86330AFAAF9F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87525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B076C24-4484-9F0B-41F2-6140E42E6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3548F29-EA32-FA0F-F611-A99CC97D9525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41A9A10F-4C74-E695-EAD1-C93703B9530A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CF1DBFF3-402B-BA71-BBB8-9C5A7C4026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74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06191B47-DBFB-71D8-F910-6D94E358F3FF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031413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DF54B5D-900D-499F-73CC-DC2D952DE1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7FF6A5-ACBF-3898-5240-9F7F876D5939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BD62ED1F-F306-50D4-A562-441B6417DB09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7FC121AC-04D6-542F-EF6E-65A4832AF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75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E8FB9D4-D7B2-E0CF-C41C-D525A2AA6B2A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568954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833D6C8F-65CB-3B6A-26F7-EF68ED6ED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445" y="1180873"/>
            <a:ext cx="8795904" cy="41672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012E81-7D30-7A4C-743A-ECCD95EDB753}"/>
              </a:ext>
            </a:extLst>
          </p:cNvPr>
          <p:cNvSpPr txBox="1"/>
          <p:nvPr/>
        </p:nvSpPr>
        <p:spPr>
          <a:xfrm>
            <a:off x="6890466" y="1179441"/>
            <a:ext cx="2660435" cy="38301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3FA65-2D59-4615-9E49-FCB477883100}"/>
              </a:ext>
            </a:extLst>
          </p:cNvPr>
          <p:cNvSpPr txBox="1"/>
          <p:nvPr/>
        </p:nvSpPr>
        <p:spPr>
          <a:xfrm>
            <a:off x="9289034" y="5102010"/>
            <a:ext cx="521640" cy="1760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8837F5-E27A-4ABF-0FCF-F3C6E66889F3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Request to Close Account 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045E120-D191-0D32-D153-97AE88416D6E}"/>
              </a:ext>
            </a:extLst>
          </p:cNvPr>
          <p:cNvSpPr/>
          <p:nvPr/>
        </p:nvSpPr>
        <p:spPr>
          <a:xfrm>
            <a:off x="9693443" y="1570246"/>
            <a:ext cx="1878228" cy="77861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Enter the termination details.  Click </a:t>
            </a:r>
            <a:r>
              <a:rPr lang="en-US" sz="1100" b="1">
                <a:ea typeface="+mn-lt"/>
                <a:cs typeface="+mn-lt"/>
              </a:rPr>
              <a:t>Next</a:t>
            </a:r>
            <a:r>
              <a:rPr lang="en-US" sz="1100">
                <a:ea typeface="+mn-lt"/>
                <a:cs typeface="+mn-lt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B96176E-2226-380E-C7E5-F502A1E68081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87530184-7D39-9DCB-A8E6-E6ED3C49C81D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0" name="Rectangle 71">
              <a:extLst>
                <a:ext uri="{FF2B5EF4-FFF2-40B4-BE49-F238E27FC236}">
                  <a16:creationId xmlns:a16="http://schemas.microsoft.com/office/drawing/2014/main" id="{880DF69B-2073-AA17-253B-9B4F385E99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76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1" name="Text Placeholder 4">
              <a:extLst>
                <a:ext uri="{FF2B5EF4-FFF2-40B4-BE49-F238E27FC236}">
                  <a16:creationId xmlns:a16="http://schemas.microsoft.com/office/drawing/2014/main" id="{C3C2ED25-1A98-87F4-B134-335EA5FBC51C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26818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537BCFA-8B40-BB23-C1DA-8C4104DB7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058C9A5-28A3-6BAF-4F2B-20478884EAD2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0C925B00-D635-A66C-3283-C0B2166AD915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9A4E6F3A-F23A-E1FD-524E-8CB00C511C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77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D17C132F-8A14-D173-A56B-04CB21FAA5D6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84848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82DA326-5A95-3F2C-DA8F-C34CFD8DA1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690123E-A670-20C7-5B6B-C2B22260D299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CBD96FC6-C573-08C2-5DD9-5AE1C506F8A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BFE2331C-307C-0775-9F1E-816C940AE6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14473DE0-7820-8FFE-6FC2-3E090A5E11A6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79ECD9A-D956-E707-B1AF-9DBD816BE40E}"/>
              </a:ext>
            </a:extLst>
          </p:cNvPr>
          <p:cNvGrpSpPr/>
          <p:nvPr/>
        </p:nvGrpSpPr>
        <p:grpSpPr>
          <a:xfrm>
            <a:off x="5744352" y="6536823"/>
            <a:ext cx="1420192" cy="310254"/>
            <a:chOff x="5744352" y="6522345"/>
            <a:chExt cx="1420192" cy="310254"/>
          </a:xfrm>
        </p:grpSpPr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B8ECFBB9-18B6-D8A3-517C-1DC03836214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9" name="Rectangle 71">
              <a:extLst>
                <a:ext uri="{FF2B5EF4-FFF2-40B4-BE49-F238E27FC236}">
                  <a16:creationId xmlns:a16="http://schemas.microsoft.com/office/drawing/2014/main" id="{3C890FC4-0C83-38D5-CA15-21EE9B1B46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78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8BDD73B1-86AA-6964-A415-5DA39A784C2D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68366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AA16467-F2D2-CF8B-C35C-B0C356FC64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" r="94" b="-680"/>
          <a:stretch/>
        </p:blipFill>
        <p:spPr>
          <a:xfrm>
            <a:off x="1624447" y="2332948"/>
            <a:ext cx="9124981" cy="12829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371601-62C1-A8BE-E02D-2D28FB94C2B2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Request to Close Account - Confirmation  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0245960-FB4D-7156-A3D8-F8BE479ABDFB}"/>
              </a:ext>
            </a:extLst>
          </p:cNvPr>
          <p:cNvSpPr/>
          <p:nvPr/>
        </p:nvSpPr>
        <p:spPr>
          <a:xfrm>
            <a:off x="6843016" y="1333945"/>
            <a:ext cx="2684713" cy="54993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ea typeface="+mn-lt"/>
                <a:cs typeface="+mn-lt"/>
              </a:rPr>
              <a:t>The </a:t>
            </a:r>
            <a:r>
              <a:rPr lang="en-US" sz="1100" b="1">
                <a:ea typeface="+mn-lt"/>
                <a:cs typeface="+mn-lt"/>
              </a:rPr>
              <a:t>Request to Close Account Confirmation</a:t>
            </a:r>
            <a:r>
              <a:rPr lang="en-US" sz="1100">
                <a:ea typeface="+mn-lt"/>
                <a:cs typeface="+mn-lt"/>
              </a:rPr>
              <a:t> screen is displayed.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92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F7A3E4F-CB3C-4CDC-9CC3-03023BE94BDE}"/>
              </a:ext>
            </a:extLst>
          </p:cNvPr>
          <p:cNvSpPr txBox="1"/>
          <p:nvPr/>
        </p:nvSpPr>
        <p:spPr>
          <a:xfrm>
            <a:off x="1902646" y="699953"/>
            <a:ext cx="5469261" cy="692497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" b="1">
                <a:cs typeface="Calibri"/>
              </a:rPr>
              <a:t>Employer Registration</a:t>
            </a:r>
            <a:endParaRPr lang="en-US" sz="1850">
              <a:ea typeface="+mn-lt"/>
              <a:cs typeface="+mn-lt"/>
            </a:endParaRPr>
          </a:p>
          <a:p>
            <a:endParaRPr lang="en-US" sz="1850" b="1"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55F9C4-9DA4-4F22-BB1D-85110E4E5621}"/>
              </a:ext>
            </a:extLst>
          </p:cNvPr>
          <p:cNvCxnSpPr>
            <a:cxnSpLocks/>
          </p:cNvCxnSpPr>
          <p:nvPr/>
        </p:nvCxnSpPr>
        <p:spPr>
          <a:xfrm flipV="1">
            <a:off x="1987136" y="1050716"/>
            <a:ext cx="3273306" cy="0"/>
          </a:xfrm>
          <a:prstGeom prst="line">
            <a:avLst/>
          </a:prstGeom>
          <a:ln w="19050">
            <a:solidFill>
              <a:srgbClr val="00ADEF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AAF17FE-21A6-4D1C-9B61-D8D12BC72752}"/>
              </a:ext>
            </a:extLst>
          </p:cNvPr>
          <p:cNvSpPr txBox="1"/>
          <p:nvPr/>
        </p:nvSpPr>
        <p:spPr>
          <a:xfrm>
            <a:off x="1902645" y="71098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DE30FE-2E3D-492B-BABA-4180A6A8BD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78" t="18379" r="21639" b="34881"/>
          <a:stretch/>
        </p:blipFill>
        <p:spPr>
          <a:xfrm>
            <a:off x="1825487" y="1661400"/>
            <a:ext cx="8803467" cy="391805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E41E0FD-F7E6-C79E-DB6E-BDD702F620F0}"/>
              </a:ext>
            </a:extLst>
          </p:cNvPr>
          <p:cNvSpPr/>
          <p:nvPr/>
        </p:nvSpPr>
        <p:spPr>
          <a:xfrm>
            <a:off x="2615648" y="3477039"/>
            <a:ext cx="737151" cy="182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820C16-92AD-F303-3975-85859094E628}"/>
              </a:ext>
            </a:extLst>
          </p:cNvPr>
          <p:cNvSpPr/>
          <p:nvPr/>
        </p:nvSpPr>
        <p:spPr>
          <a:xfrm>
            <a:off x="494549" y="1690066"/>
            <a:ext cx="2145533" cy="399357"/>
          </a:xfrm>
          <a:prstGeom prst="roundRect">
            <a:avLst>
              <a:gd name="adj" fmla="val 12591"/>
            </a:avLst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cs typeface="Calibri"/>
              </a:rPr>
              <a:t>For new employers, click </a:t>
            </a:r>
            <a:r>
              <a:rPr lang="en-US" sz="1200" b="1">
                <a:cs typeface="Calibri"/>
              </a:rPr>
              <a:t>Register</a:t>
            </a:r>
            <a:r>
              <a:rPr lang="en-US" sz="1200"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18887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474787" y="2704877"/>
            <a:ext cx="7897705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10. Maintain Address</a:t>
            </a:r>
            <a:endParaRPr lang="en-US" sz="24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80697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9B0D68F-09CE-DE0E-D301-E1B938BE3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" r="-96" b="3015"/>
          <a:stretch/>
        </p:blipFill>
        <p:spPr>
          <a:xfrm>
            <a:off x="1281673" y="2169647"/>
            <a:ext cx="9028831" cy="16738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360CB-A5FB-0969-E372-508CA1054812}"/>
              </a:ext>
            </a:extLst>
          </p:cNvPr>
          <p:cNvSpPr txBox="1"/>
          <p:nvPr/>
        </p:nvSpPr>
        <p:spPr>
          <a:xfrm>
            <a:off x="1876852" y="2764054"/>
            <a:ext cx="1422185" cy="3145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 sz="6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325A1A-FC11-65C6-AAB2-7BE0A34CC38A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Maintain Address 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A8C3389-2135-06A3-73E0-7FCCFE314D6F}"/>
              </a:ext>
            </a:extLst>
          </p:cNvPr>
          <p:cNvSpPr/>
          <p:nvPr/>
        </p:nvSpPr>
        <p:spPr>
          <a:xfrm>
            <a:off x="5635062" y="1152563"/>
            <a:ext cx="2027065" cy="56184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07783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15566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623349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31132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038915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246698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454481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662264" algn="l" defTabSz="415566" rtl="0" eaLnBrk="1" latinLnBrk="0" hangingPunct="1">
              <a:defRPr sz="818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>
                <a:latin typeface="Calibri"/>
                <a:ea typeface="+mn-lt"/>
                <a:cs typeface="+mn-lt"/>
              </a:rPr>
              <a:t>Select </a:t>
            </a:r>
            <a:r>
              <a:rPr lang="en-US" sz="1100" b="1">
                <a:latin typeface="Calibri"/>
                <a:ea typeface="+mn-lt"/>
                <a:cs typeface="+mn-lt"/>
              </a:rPr>
              <a:t>Account Maintenance </a:t>
            </a:r>
            <a:r>
              <a:rPr lang="en-US" sz="1100">
                <a:latin typeface="Calibri"/>
                <a:ea typeface="+mn-lt"/>
                <a:cs typeface="+mn-lt"/>
              </a:rPr>
              <a:t>then </a:t>
            </a:r>
            <a:r>
              <a:rPr lang="en-US" sz="1100" b="1">
                <a:latin typeface="Calibri"/>
                <a:ea typeface="+mn-lt"/>
                <a:cs typeface="+mn-lt"/>
              </a:rPr>
              <a:t>Maintain</a:t>
            </a:r>
            <a:r>
              <a:rPr lang="en-US" sz="1100" b="1">
                <a:ea typeface="+mn-lt"/>
                <a:cs typeface="+mn-lt"/>
              </a:rPr>
              <a:t> Address</a:t>
            </a:r>
            <a:r>
              <a:rPr lang="en-US" sz="1100">
                <a:latin typeface="Calibri"/>
                <a:ea typeface="+mn-lt"/>
                <a:cs typeface="+mn-lt"/>
              </a:rPr>
              <a:t>.</a:t>
            </a:r>
            <a:endParaRPr lang="en-US" sz="11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23296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0BE4A2A-30B6-30DE-458B-300E94DE32ED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Maintain Address 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E76478-CBE0-87D0-E4BD-029307A69193}"/>
              </a:ext>
            </a:extLst>
          </p:cNvPr>
          <p:cNvSpPr/>
          <p:nvPr/>
        </p:nvSpPr>
        <p:spPr>
          <a:xfrm flipV="1">
            <a:off x="5523632" y="3129394"/>
            <a:ext cx="346363" cy="16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AE783A5-34A6-54D1-D4F0-939DA90E2D40}"/>
              </a:ext>
            </a:extLst>
          </p:cNvPr>
          <p:cNvSpPr/>
          <p:nvPr/>
        </p:nvSpPr>
        <p:spPr>
          <a:xfrm flipV="1">
            <a:off x="5114057" y="3129394"/>
            <a:ext cx="193963" cy="16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5D861E-21C1-16C9-3DF7-14559F1E7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57" y="1700428"/>
            <a:ext cx="11114286" cy="3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8914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7816EFC-5257-7195-DFE1-2842925DD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6814C77-1CF5-84F4-0114-C14969CA0EE0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92073DF7-AB63-19BA-0187-1C00F85EED1F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8189C7FC-5E02-F36D-5FF2-BA458DA57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83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3094FB73-3A4D-833C-5749-5FD43720A96E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941992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102DF7-16ED-6CD5-7931-3A0CB46D3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5A57AAB-0294-B605-CC9A-9125E8A351F7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288C3FF2-DBF4-33FE-1999-F1D18E5A0483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08E43EC8-8091-3288-2173-AE92CEA0B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84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BDAA6DED-5B30-0C61-2366-1590097188C2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72246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4E94794-3CA6-84AC-04DA-76836A6E7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0" r="76" b="-562"/>
          <a:stretch/>
        </p:blipFill>
        <p:spPr>
          <a:xfrm>
            <a:off x="1201840" y="2234525"/>
            <a:ext cx="9546126" cy="1305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AE1159-AA20-8CDD-24BB-A8DEE119D548}"/>
              </a:ext>
            </a:extLst>
          </p:cNvPr>
          <p:cNvSpPr txBox="1"/>
          <p:nvPr/>
        </p:nvSpPr>
        <p:spPr>
          <a:xfrm>
            <a:off x="1920815" y="238664"/>
            <a:ext cx="891419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Maintain Address - Confirmation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F4D3DD-D622-79EB-5038-9F1ECBF851A7}"/>
              </a:ext>
            </a:extLst>
          </p:cNvPr>
          <p:cNvSpPr/>
          <p:nvPr/>
        </p:nvSpPr>
        <p:spPr>
          <a:xfrm>
            <a:off x="5357999" y="1058357"/>
            <a:ext cx="5060570" cy="772783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>
              <a:defRPr/>
            </a:pPr>
            <a:r>
              <a:rPr lang="en-US" sz="1400">
                <a:ea typeface="+mn-lt"/>
                <a:cs typeface="+mn-lt"/>
              </a:rPr>
              <a:t>The </a:t>
            </a:r>
            <a:r>
              <a:rPr lang="en-US" sz="1400" b="1">
                <a:ea typeface="+mn-lt"/>
                <a:cs typeface="+mn-lt"/>
              </a:rPr>
              <a:t>Employer</a:t>
            </a:r>
            <a:r>
              <a:rPr lang="en-US" sz="1400">
                <a:ea typeface="+mn-lt"/>
                <a:cs typeface="+mn-lt"/>
              </a:rPr>
              <a:t> </a:t>
            </a:r>
            <a:r>
              <a:rPr lang="en-US" sz="1400" b="1">
                <a:ea typeface="+mn-lt"/>
                <a:cs typeface="+mn-lt"/>
              </a:rPr>
              <a:t>Contact Maintenance Confirmation</a:t>
            </a:r>
            <a:r>
              <a:rPr lang="en-US" sz="1400">
                <a:ea typeface="+mn-lt"/>
                <a:cs typeface="+mn-lt"/>
              </a:rPr>
              <a:t> screen is displayed.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2919502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3CDFA34-6024-4C17-BAC5-6D355A235F52}"/>
              </a:ext>
            </a:extLst>
          </p:cNvPr>
          <p:cNvSpPr txBox="1"/>
          <p:nvPr/>
        </p:nvSpPr>
        <p:spPr>
          <a:xfrm>
            <a:off x="6223676" y="3028819"/>
            <a:ext cx="925936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33">
                <a:solidFill>
                  <a:schemeClr val="bg1"/>
                </a:solidFill>
              </a:rPr>
              <a:t>Text 03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169C1E-5C15-4B31-8C1D-DFBBA6D4DB35}"/>
              </a:ext>
            </a:extLst>
          </p:cNvPr>
          <p:cNvSpPr/>
          <p:nvPr/>
        </p:nvSpPr>
        <p:spPr>
          <a:xfrm>
            <a:off x="3474787" y="2704877"/>
            <a:ext cx="7897705" cy="1305673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11. My User Profile</a:t>
            </a:r>
            <a:endParaRPr lang="en-US" sz="2400" b="1" dirty="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95362-80E3-3D8E-568B-B65D24F9CF2C}"/>
              </a:ext>
            </a:extLst>
          </p:cNvPr>
          <p:cNvSpPr txBox="1"/>
          <p:nvPr/>
        </p:nvSpPr>
        <p:spPr>
          <a:xfrm>
            <a:off x="1902645" y="71098"/>
            <a:ext cx="5561929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Employer User Guide</a:t>
            </a: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5F9F646-E154-45E7-A63C-58CE7A1D470F}"/>
              </a:ext>
            </a:extLst>
          </p:cNvPr>
          <p:cNvSpPr/>
          <p:nvPr/>
        </p:nvSpPr>
        <p:spPr>
          <a:xfrm>
            <a:off x="721032" y="1783078"/>
            <a:ext cx="3291840" cy="3291840"/>
          </a:xfrm>
          <a:prstGeom prst="ellipse">
            <a:avLst/>
          </a:prstGeom>
          <a:solidFill>
            <a:schemeClr val="bg1"/>
          </a:solidFill>
          <a:ln w="5715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FB28BE77-2FE1-6EE6-615B-E203C5BBF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445" y="2349500"/>
            <a:ext cx="2262442" cy="22624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2565505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F95494F-3F07-578E-8DFA-D8FF09EB3B82}"/>
              </a:ext>
            </a:extLst>
          </p:cNvPr>
          <p:cNvSpPr txBox="1"/>
          <p:nvPr/>
        </p:nvSpPr>
        <p:spPr>
          <a:xfrm>
            <a:off x="1920815" y="238664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My User Profile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63CEB0B-15B5-5799-6156-4FAD16043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36" t="16985" r="68135" b="79192"/>
          <a:stretch/>
        </p:blipFill>
        <p:spPr>
          <a:xfrm>
            <a:off x="956734" y="1750534"/>
            <a:ext cx="10508735" cy="5929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459107D-24E2-E9AA-4A2C-A7EEF27E20C5}"/>
              </a:ext>
            </a:extLst>
          </p:cNvPr>
          <p:cNvSpPr/>
          <p:nvPr/>
        </p:nvSpPr>
        <p:spPr>
          <a:xfrm>
            <a:off x="3917638" y="958150"/>
            <a:ext cx="2112506" cy="631214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Select </a:t>
            </a:r>
            <a:r>
              <a:rPr lang="en-US" sz="1400" b="1">
                <a:ea typeface="+mn-lt"/>
                <a:cs typeface="+mn-lt"/>
              </a:rPr>
              <a:t>My User Profile </a:t>
            </a:r>
            <a:r>
              <a:rPr lang="en-US" sz="1400">
                <a:ea typeface="+mn-lt"/>
                <a:cs typeface="+mn-lt"/>
              </a:rPr>
              <a:t>to edit user information or add new user to account.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88759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E7564ED-61DF-E3A4-890B-CC977DCF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A48514A-770A-5FFE-32F0-B2B23E03725F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99D3B4C1-C4E9-3695-1FE5-FE323C9845E5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0D639251-C8BA-502A-2A55-C949E30208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88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15C9644F-FF14-243B-3C7A-F37B8D4BA68B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43586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42FF8C1-AAAD-E50C-3277-CA911051D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B8484CF-1A49-8F4C-56D0-C77FD1A32771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FC6B5967-8508-F3CA-63D5-73DA03994276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E2C36143-5512-8E22-7358-EFABCB7DC7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89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7" name="Text Placeholder 4">
              <a:extLst>
                <a:ext uri="{FF2B5EF4-FFF2-40B4-BE49-F238E27FC236}">
                  <a16:creationId xmlns:a16="http://schemas.microsoft.com/office/drawing/2014/main" id="{D80898F8-ACFF-C888-CFFA-20ECEA946192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1242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B86FB7-D200-7DC5-7340-2B437578A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0DE1ABE-237A-C1EA-9255-4A0A76652775}"/>
              </a:ext>
            </a:extLst>
          </p:cNvPr>
          <p:cNvSpPr txBox="1">
            <a:spLocks/>
          </p:cNvSpPr>
          <p:nvPr/>
        </p:nvSpPr>
        <p:spPr>
          <a:xfrm>
            <a:off x="6070599" y="6522345"/>
            <a:ext cx="1100669" cy="287259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CTDOL confidential</a:t>
            </a:r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9CC155B5-9362-E91C-A6A8-4BDC3DF9D4E8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67400" y="6409590"/>
            <a:ext cx="160865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 b="1">
                <a:solidFill>
                  <a:schemeClr val="bg1">
                    <a:lumMod val="50000"/>
                  </a:schemeClr>
                </a:solidFill>
                <a:latin typeface="+mj-lt"/>
                <a:cs typeface="Arial" pitchFamily="34" charset="0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067" noProof="0" dirty="0"/>
              <a:t> </a:t>
            </a:r>
            <a:fld id="{13B55AB4-0D57-4FBE-946B-A81E4A9D2A4C}" type="slidenum">
              <a:rPr lang="en-US" sz="1067" noProof="0" smtClean="0"/>
              <a:pPr lvl="0"/>
              <a:t>9</a:t>
            </a:fld>
            <a:r>
              <a:rPr lang="en-US" sz="1067" noProof="0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6D1F5-B960-2BB5-611A-006B459DF489}"/>
              </a:ext>
            </a:extLst>
          </p:cNvPr>
          <p:cNvSpPr txBox="1">
            <a:spLocks/>
          </p:cNvSpPr>
          <p:nvPr/>
        </p:nvSpPr>
        <p:spPr>
          <a:xfrm>
            <a:off x="6019799" y="6522345"/>
            <a:ext cx="76201" cy="310254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 anchorCtr="0">
            <a:noAutofit/>
          </a:bodyPr>
          <a:lstStyle>
            <a:defPPr>
              <a:defRPr lang="en-US"/>
            </a:defPPr>
            <a:lvl1pPr defTabSz="914400">
              <a:defRPr sz="800" b="1">
                <a:solidFill>
                  <a:schemeClr val="tx1">
                    <a:lumMod val="75000"/>
                  </a:schemeClr>
                </a:solidFill>
                <a:latin typeface="+mj-lt"/>
              </a:defRPr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pPr lvl="0"/>
            <a:r>
              <a:rPr lang="en-US" sz="1600" b="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4948135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30C0A7E3-1032-5166-1CF6-B5765FD78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FC67B95-340B-B748-2E07-AC6029E99FC8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1C3E3A2B-398A-5046-F988-EA2095FB5309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0A9CA5D6-4BCC-B815-669D-EAAE156192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90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2330E492-80EC-0CF1-7478-7A6EAEC95358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62059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3DA45-3E96-450C-8604-F9B7955461F2}"/>
              </a:ext>
            </a:extLst>
          </p:cNvPr>
          <p:cNvSpPr txBox="1"/>
          <p:nvPr/>
        </p:nvSpPr>
        <p:spPr>
          <a:xfrm>
            <a:off x="1918940" y="87393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71DB3-2359-484E-96B7-030DAA576D88}"/>
              </a:ext>
            </a:extLst>
          </p:cNvPr>
          <p:cNvSpPr/>
          <p:nvPr/>
        </p:nvSpPr>
        <p:spPr>
          <a:xfrm>
            <a:off x="4547856" y="2949293"/>
            <a:ext cx="5867595" cy="1305673"/>
          </a:xfrm>
          <a:prstGeom prst="rect">
            <a:avLst/>
          </a:prstGeom>
          <a:solidFill>
            <a:srgbClr val="E5954E"/>
          </a:solidFill>
          <a:ln>
            <a:solidFill>
              <a:srgbClr val="E5954E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 12. </a:t>
            </a:r>
            <a:r>
              <a:rPr lang="en-US" sz="3200" b="1" dirty="0">
                <a:ea typeface="+mn-lt"/>
                <a:cs typeface="+mn-lt"/>
              </a:rPr>
              <a:t>Email </a:t>
            </a:r>
            <a:r>
              <a:rPr lang="en-US" sz="3200" b="1" dirty="0" err="1">
                <a:ea typeface="+mn-lt"/>
                <a:cs typeface="+mn-lt"/>
              </a:rPr>
              <a:t>SignUp</a:t>
            </a:r>
            <a:endParaRPr lang="en-US" sz="32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B88C782-0284-4D88-936E-901A8335D094}"/>
              </a:ext>
            </a:extLst>
          </p:cNvPr>
          <p:cNvSpPr/>
          <p:nvPr/>
        </p:nvSpPr>
        <p:spPr>
          <a:xfrm>
            <a:off x="948394" y="1959179"/>
            <a:ext cx="3599463" cy="3291840"/>
          </a:xfrm>
          <a:prstGeom prst="hexagon">
            <a:avLst/>
          </a:prstGeom>
          <a:solidFill>
            <a:srgbClr val="CC7529"/>
          </a:solidFill>
          <a:ln>
            <a:solidFill>
              <a:srgbClr val="E5954E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3A948AA8-7CA1-45D3-921A-42BA9F323648}"/>
              </a:ext>
            </a:extLst>
          </p:cNvPr>
          <p:cNvSpPr/>
          <p:nvPr/>
        </p:nvSpPr>
        <p:spPr>
          <a:xfrm>
            <a:off x="778117" y="1972431"/>
            <a:ext cx="3599463" cy="3243072"/>
          </a:xfrm>
          <a:prstGeom prst="hexagon">
            <a:avLst/>
          </a:prstGeom>
          <a:solidFill>
            <a:srgbClr val="DB8132"/>
          </a:solidFill>
          <a:ln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CE4894-1C63-44AC-B16F-D82C00D95489}"/>
              </a:ext>
            </a:extLst>
          </p:cNvPr>
          <p:cNvSpPr/>
          <p:nvPr/>
        </p:nvSpPr>
        <p:spPr>
          <a:xfrm>
            <a:off x="619966" y="1985683"/>
            <a:ext cx="3599463" cy="3243072"/>
          </a:xfrm>
          <a:prstGeom prst="hexagon">
            <a:avLst/>
          </a:prstGeom>
          <a:solidFill>
            <a:srgbClr val="F3F6FB"/>
          </a:solidFill>
          <a:ln w="38100"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0A11E-D796-4A44-9754-771F3D440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773" y="2128374"/>
            <a:ext cx="2601252" cy="260125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3E3AF5B-E2F2-6F9C-1DDD-FD23202F2F1E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9" name="Text Placeholder 4">
              <a:extLst>
                <a:ext uri="{FF2B5EF4-FFF2-40B4-BE49-F238E27FC236}">
                  <a16:creationId xmlns:a16="http://schemas.microsoft.com/office/drawing/2014/main" id="{450F706D-6377-818A-2B7F-C568C4B394C6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11" name="Rectangle 71">
              <a:extLst>
                <a:ext uri="{FF2B5EF4-FFF2-40B4-BE49-F238E27FC236}">
                  <a16:creationId xmlns:a16="http://schemas.microsoft.com/office/drawing/2014/main" id="{4F104EBD-8F3C-BB08-4DE9-84F323D8DD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91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16" name="Text Placeholder 4">
              <a:extLst>
                <a:ext uri="{FF2B5EF4-FFF2-40B4-BE49-F238E27FC236}">
                  <a16:creationId xmlns:a16="http://schemas.microsoft.com/office/drawing/2014/main" id="{063CA0D1-2EB4-F92A-0939-33FEDF2CBF21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31181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49D86FE-592E-7F73-D6F1-5E07CD45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62" y="1796018"/>
            <a:ext cx="9027923" cy="4283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49642E-1D72-9408-415F-119329025617}"/>
              </a:ext>
            </a:extLst>
          </p:cNvPr>
          <p:cNvSpPr txBox="1"/>
          <p:nvPr/>
        </p:nvSpPr>
        <p:spPr>
          <a:xfrm>
            <a:off x="1920815" y="238664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Email </a:t>
            </a:r>
            <a:r>
              <a:rPr lang="en-US" sz="2400" b="1" err="1">
                <a:solidFill>
                  <a:srgbClr val="2F5496"/>
                </a:solidFill>
                <a:cs typeface="Calibri"/>
              </a:rPr>
              <a:t>SignUp</a:t>
            </a:r>
            <a:r>
              <a:rPr lang="en-US" sz="2400" b="1">
                <a:solidFill>
                  <a:srgbClr val="2F5496"/>
                </a:solidFill>
                <a:cs typeface="Calibri"/>
              </a:rPr>
              <a:t>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204EF35-8DDA-B3FD-F15F-94D3B4F6F411}"/>
              </a:ext>
            </a:extLst>
          </p:cNvPr>
          <p:cNvSpPr/>
          <p:nvPr/>
        </p:nvSpPr>
        <p:spPr>
          <a:xfrm>
            <a:off x="6973832" y="745119"/>
            <a:ext cx="2137086" cy="844246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ea typeface="+mn-lt"/>
                <a:cs typeface="+mn-lt"/>
              </a:rPr>
              <a:t>Select </a:t>
            </a:r>
            <a:r>
              <a:rPr lang="en-US" sz="1400" b="1">
                <a:ea typeface="+mn-lt"/>
                <a:cs typeface="+mn-lt"/>
              </a:rPr>
              <a:t>Email </a:t>
            </a:r>
            <a:r>
              <a:rPr lang="en-US" sz="1400" b="1" err="1">
                <a:ea typeface="+mn-lt"/>
                <a:cs typeface="+mn-lt"/>
              </a:rPr>
              <a:t>SignUp</a:t>
            </a:r>
            <a:r>
              <a:rPr lang="en-US" sz="1400">
                <a:ea typeface="+mn-lt"/>
                <a:cs typeface="+mn-lt"/>
              </a:rPr>
              <a:t> then</a:t>
            </a:r>
            <a:r>
              <a:rPr lang="en-US" sz="1400" b="1">
                <a:ea typeface="+mn-lt"/>
                <a:cs typeface="+mn-lt"/>
              </a:rPr>
              <a:t> Email </a:t>
            </a:r>
            <a:r>
              <a:rPr lang="en-US" sz="1400" b="1" err="1">
                <a:ea typeface="+mn-lt"/>
                <a:cs typeface="+mn-lt"/>
              </a:rPr>
              <a:t>SignUp</a:t>
            </a:r>
            <a:endParaRPr lang="en-US" sz="140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98886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541257-60FF-8AD6-0F35-BA3763E1BA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1A656F-C329-F0CB-71F5-C549ED350C5F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CDD7DCBC-7B81-EB0C-2428-0913CFB2D299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ADF6D926-48F3-2D39-AC2C-F2FBD050D4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93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E91A4D5F-44EF-0FDC-0C89-9E27EA18AB97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13423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0BEE59A-F45E-4EC4-8B47-CE8F7FA976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60A50A4-35FF-072E-FE37-2AF5DC2E667A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373DAC93-C3B5-9364-7B6A-7C8E3C77AFA2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15779C1B-E345-716E-1E95-F1274041BD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94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BF7C15EA-8857-974D-98E4-06DFA4E3426F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624491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24C177B-83CF-729B-C48E-766AB711F0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4" b="709"/>
          <a:stretch/>
        </p:blipFill>
        <p:spPr>
          <a:xfrm>
            <a:off x="1627239" y="2258557"/>
            <a:ext cx="8069026" cy="114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61EC92-D8DE-B6D3-053F-80E8E92F3EDC}"/>
              </a:ext>
            </a:extLst>
          </p:cNvPr>
          <p:cNvSpPr txBox="1"/>
          <p:nvPr/>
        </p:nvSpPr>
        <p:spPr>
          <a:xfrm>
            <a:off x="1920815" y="238664"/>
            <a:ext cx="6873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2F5496"/>
                </a:solidFill>
                <a:cs typeface="Calibri"/>
              </a:rPr>
              <a:t>Email </a:t>
            </a:r>
            <a:r>
              <a:rPr lang="en-US" sz="2400" b="1" err="1">
                <a:solidFill>
                  <a:srgbClr val="2F5496"/>
                </a:solidFill>
                <a:cs typeface="Calibri"/>
              </a:rPr>
              <a:t>SignUp</a:t>
            </a:r>
            <a:r>
              <a:rPr lang="en-US" sz="2400" b="1">
                <a:solidFill>
                  <a:srgbClr val="2F5496"/>
                </a:solidFill>
                <a:cs typeface="Calibri"/>
              </a:rPr>
              <a:t>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6A1335E-D59D-CF3E-98C1-588B2E0FD521}"/>
              </a:ext>
            </a:extLst>
          </p:cNvPr>
          <p:cNvSpPr/>
          <p:nvPr/>
        </p:nvSpPr>
        <p:spPr>
          <a:xfrm>
            <a:off x="7022994" y="794280"/>
            <a:ext cx="3185860" cy="1073665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>
                <a:ea typeface="+mn-lt"/>
                <a:cs typeface="+mn-lt"/>
              </a:rPr>
              <a:t>Email Registration Confirmation </a:t>
            </a:r>
            <a:r>
              <a:rPr lang="en-US" sz="1400">
                <a:ea typeface="+mn-lt"/>
                <a:cs typeface="+mn-lt"/>
              </a:rPr>
              <a:t>screen is displayed.  Email notification information has been saved.</a:t>
            </a:r>
            <a:endParaRPr lang="en-US" sz="1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503339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053DA45-3E96-450C-8604-F9B7955461F2}"/>
              </a:ext>
            </a:extLst>
          </p:cNvPr>
          <p:cNvSpPr txBox="1"/>
          <p:nvPr/>
        </p:nvSpPr>
        <p:spPr>
          <a:xfrm>
            <a:off x="1918940" y="87393"/>
            <a:ext cx="4958080" cy="49244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en-US" sz="2400" dirty="0">
                <a:ea typeface="+mn-lt"/>
                <a:cs typeface="+mn-lt"/>
              </a:rPr>
              <a:t>Employer User Guide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171DB3-2359-484E-96B7-030DAA576D88}"/>
              </a:ext>
            </a:extLst>
          </p:cNvPr>
          <p:cNvSpPr/>
          <p:nvPr/>
        </p:nvSpPr>
        <p:spPr>
          <a:xfrm>
            <a:off x="4547856" y="2949293"/>
            <a:ext cx="5867595" cy="1305673"/>
          </a:xfrm>
          <a:prstGeom prst="rect">
            <a:avLst/>
          </a:prstGeom>
          <a:solidFill>
            <a:srgbClr val="E5954E"/>
          </a:solidFill>
          <a:ln>
            <a:solidFill>
              <a:srgbClr val="E5954E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ea typeface="+mn-lt"/>
                <a:cs typeface="+mn-lt"/>
              </a:rPr>
              <a:t>  13. </a:t>
            </a:r>
            <a:r>
              <a:rPr lang="en-US" sz="3200" b="1" dirty="0">
                <a:ea typeface="+mn-lt"/>
                <a:cs typeface="+mn-lt"/>
              </a:rPr>
              <a:t>Audits</a:t>
            </a:r>
            <a:endParaRPr lang="en-US" sz="3200" b="1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5B88C782-0284-4D88-936E-901A8335D094}"/>
              </a:ext>
            </a:extLst>
          </p:cNvPr>
          <p:cNvSpPr/>
          <p:nvPr/>
        </p:nvSpPr>
        <p:spPr>
          <a:xfrm>
            <a:off x="948394" y="1959179"/>
            <a:ext cx="3599463" cy="3291840"/>
          </a:xfrm>
          <a:prstGeom prst="hexagon">
            <a:avLst/>
          </a:prstGeom>
          <a:solidFill>
            <a:srgbClr val="CC7529"/>
          </a:solidFill>
          <a:ln>
            <a:solidFill>
              <a:srgbClr val="E5954E"/>
            </a:solidFill>
          </a:ln>
          <a:effectLst>
            <a:outerShdw blurRad="50800" dist="50800" dir="2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3A948AA8-7CA1-45D3-921A-42BA9F323648}"/>
              </a:ext>
            </a:extLst>
          </p:cNvPr>
          <p:cNvSpPr/>
          <p:nvPr/>
        </p:nvSpPr>
        <p:spPr>
          <a:xfrm>
            <a:off x="778117" y="1972431"/>
            <a:ext cx="3599463" cy="3243072"/>
          </a:xfrm>
          <a:prstGeom prst="hexagon">
            <a:avLst/>
          </a:prstGeom>
          <a:solidFill>
            <a:srgbClr val="DB8132"/>
          </a:solidFill>
          <a:ln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CE4894-1C63-44AC-B16F-D82C00D95489}"/>
              </a:ext>
            </a:extLst>
          </p:cNvPr>
          <p:cNvSpPr/>
          <p:nvPr/>
        </p:nvSpPr>
        <p:spPr>
          <a:xfrm>
            <a:off x="619966" y="1985683"/>
            <a:ext cx="3599463" cy="3243072"/>
          </a:xfrm>
          <a:prstGeom prst="hexagon">
            <a:avLst/>
          </a:prstGeom>
          <a:solidFill>
            <a:srgbClr val="F3F6FB"/>
          </a:solidFill>
          <a:ln w="38100">
            <a:solidFill>
              <a:srgbClr val="E595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v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B80A11E-D796-4A44-9754-771F3D440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773" y="2128374"/>
            <a:ext cx="2601252" cy="260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1115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A1ADD07-CD7A-22A7-A61A-8476EA86849D}"/>
              </a:ext>
            </a:extLst>
          </p:cNvPr>
          <p:cNvSpPr/>
          <p:nvPr/>
        </p:nvSpPr>
        <p:spPr>
          <a:xfrm>
            <a:off x="5630301" y="911321"/>
            <a:ext cx="3208989" cy="748238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cs typeface="Calibri"/>
              </a:rPr>
              <a:t>To complete Audit Questionnaire, select Audit then Enter Audit Questionnaire.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0878D6F-D4EA-4793-DC6A-2B1ED5DE96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1" t="1312" r="247" b="525"/>
          <a:stretch/>
        </p:blipFill>
        <p:spPr>
          <a:xfrm>
            <a:off x="848852" y="1784924"/>
            <a:ext cx="8937536" cy="416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7301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0168CE-69ED-9FDC-AC8E-59CEE8D5E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261ECA9-0CCB-8E3E-A54F-0068FB53A771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A63C458D-9A60-F8EA-A038-DEA9878FB23C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0381B2BD-856C-C9DD-0B57-696B3137E2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98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4ECD8DDA-69A7-2A9B-2466-8DB337718E94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95887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4246B52-F1C0-7ABF-88AA-63CB1AAB7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314789-4A04-6A8D-C7B9-1CD4976A8C25}"/>
              </a:ext>
            </a:extLst>
          </p:cNvPr>
          <p:cNvGrpSpPr/>
          <p:nvPr/>
        </p:nvGrpSpPr>
        <p:grpSpPr>
          <a:xfrm>
            <a:off x="5744352" y="6522345"/>
            <a:ext cx="1420192" cy="310254"/>
            <a:chOff x="5744352" y="6522345"/>
            <a:chExt cx="1420192" cy="310254"/>
          </a:xfrm>
        </p:grpSpPr>
        <p:sp>
          <p:nvSpPr>
            <p:cNvPr id="4" name="Text Placeholder 4">
              <a:extLst>
                <a:ext uri="{FF2B5EF4-FFF2-40B4-BE49-F238E27FC236}">
                  <a16:creationId xmlns:a16="http://schemas.microsoft.com/office/drawing/2014/main" id="{7C9A0066-66AF-6D8C-639D-ECF5D09639D0}"/>
                </a:ext>
              </a:extLst>
            </p:cNvPr>
            <p:cNvSpPr txBox="1">
              <a:spLocks/>
            </p:cNvSpPr>
            <p:nvPr/>
          </p:nvSpPr>
          <p:spPr>
            <a:xfrm>
              <a:off x="6063875" y="6529069"/>
              <a:ext cx="1100669" cy="28725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CTDOL confidential</a:t>
              </a:r>
            </a:p>
          </p:txBody>
        </p:sp>
        <p:sp>
          <p:nvSpPr>
            <p:cNvPr id="5" name="Rectangle 71">
              <a:extLst>
                <a:ext uri="{FF2B5EF4-FFF2-40B4-BE49-F238E27FC236}">
                  <a16:creationId xmlns:a16="http://schemas.microsoft.com/office/drawing/2014/main" id="{1BFE6C17-E30F-1F79-1051-0F05117FFB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flipH="1">
              <a:off x="5744352" y="6542471"/>
              <a:ext cx="372284" cy="2818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00" b="1">
                  <a:solidFill>
                    <a:schemeClr val="bg1">
                      <a:lumMod val="50000"/>
                    </a:schemeClr>
                  </a:solidFill>
                  <a:latin typeface="+mj-lt"/>
                  <a:cs typeface="Arial" pitchFamily="34" charset="0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067" noProof="0" dirty="0"/>
                <a:t> </a:t>
              </a:r>
              <a:fld id="{13B55AB4-0D57-4FBE-946B-A81E4A9D2A4C}" type="slidenum">
                <a:rPr lang="en-US" sz="1067" noProof="0" smtClean="0"/>
                <a:pPr lvl="0"/>
                <a:t>99</a:t>
              </a:fld>
              <a:r>
                <a:rPr lang="en-US" sz="1067" noProof="0" dirty="0"/>
                <a:t> </a:t>
              </a:r>
            </a:p>
          </p:txBody>
        </p:sp>
        <p:sp>
          <p:nvSpPr>
            <p:cNvPr id="6" name="Text Placeholder 4">
              <a:extLst>
                <a:ext uri="{FF2B5EF4-FFF2-40B4-BE49-F238E27FC236}">
                  <a16:creationId xmlns:a16="http://schemas.microsoft.com/office/drawing/2014/main" id="{CE724F10-32DD-7096-8195-91B71496CF8C}"/>
                </a:ext>
              </a:extLst>
            </p:cNvPr>
            <p:cNvSpPr txBox="1">
              <a:spLocks/>
            </p:cNvSpPr>
            <p:nvPr/>
          </p:nvSpPr>
          <p:spPr>
            <a:xfrm>
              <a:off x="6019799" y="6522345"/>
              <a:ext cx="76201" cy="3102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 anchorCtr="0">
              <a:noAutofit/>
            </a:bodyPr>
            <a:lstStyle>
              <a:defPPr>
                <a:defRPr lang="en-US"/>
              </a:defPPr>
              <a:lvl1pPr defTabSz="914400">
                <a:defRPr sz="800" b="1">
                  <a:solidFill>
                    <a:schemeClr val="tx1">
                      <a:lumMod val="75000"/>
                    </a:schemeClr>
                  </a:solidFill>
                  <a:latin typeface="+mj-lt"/>
                </a:defRPr>
              </a:lvl1pPr>
              <a:lvl2pPr marL="457200" defTabSz="914400">
                <a:defRPr sz="1800"/>
              </a:lvl2pPr>
              <a:lvl3pPr marL="914400" defTabSz="914400">
                <a:defRPr sz="1800"/>
              </a:lvl3pPr>
              <a:lvl4pPr marL="1371600" defTabSz="914400">
                <a:defRPr sz="1800"/>
              </a:lvl4pPr>
              <a:lvl5pPr marL="1828800" defTabSz="914400">
                <a:defRPr sz="1800"/>
              </a:lvl5pPr>
              <a:lvl6pPr marL="2286000" defTabSz="914400">
                <a:defRPr sz="1800"/>
              </a:lvl6pPr>
              <a:lvl7pPr marL="2743200" defTabSz="914400">
                <a:defRPr sz="1800"/>
              </a:lvl7pPr>
              <a:lvl8pPr marL="3200400" defTabSz="914400">
                <a:defRPr sz="1800"/>
              </a:lvl8pPr>
              <a:lvl9pPr marL="3657600" defTabSz="914400">
                <a:defRPr sz="1800"/>
              </a:lvl9pPr>
            </a:lstStyle>
            <a:p>
              <a:pPr lvl="0"/>
              <a:r>
                <a:rPr lang="en-US" sz="1600" b="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686105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1F6440E06066459602711D0CF6B953" ma:contentTypeVersion="12" ma:contentTypeDescription="Create a new document." ma:contentTypeScope="" ma:versionID="b037f15573df2de4f3a4c0e59a93de86">
  <xsd:schema xmlns:xsd="http://www.w3.org/2001/XMLSchema" xmlns:xs="http://www.w3.org/2001/XMLSchema" xmlns:p="http://schemas.microsoft.com/office/2006/metadata/properties" xmlns:ns2="538216d9-ff6e-4364-8244-5c22dffbd803" xmlns:ns3="35dffed0-67da-45ba-bdd4-1711cca3276d" targetNamespace="http://schemas.microsoft.com/office/2006/metadata/properties" ma:root="true" ma:fieldsID="a8b230f2c8d8cb5a6214ddc3d564a8af" ns2:_="" ns3:_="">
    <xsd:import namespace="538216d9-ff6e-4364-8244-5c22dffbd803"/>
    <xsd:import namespace="35dffed0-67da-45ba-bdd4-1711cca327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8216d9-ff6e-4364-8244-5c22dffbd8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9be3ee5-5d72-4a78-bfe6-04ec158992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dffed0-67da-45ba-bdd4-1711cca3276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774b68d1-7512-42a1-8f5c-92f53640b93a}" ma:internalName="TaxCatchAll" ma:showField="CatchAllData" ma:web="35dffed0-67da-45ba-bdd4-1711cca3276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35dffed0-67da-45ba-bdd4-1711cca3276d">
      <UserInfo>
        <DisplayName>Wardlow, Debra</DisplayName>
        <AccountId>67</AccountId>
        <AccountType/>
      </UserInfo>
      <UserInfo>
        <DisplayName>Williams, Wilbert</DisplayName>
        <AccountId>46</AccountId>
        <AccountType/>
      </UserInfo>
    </SharedWithUsers>
    <TaxCatchAll xmlns="35dffed0-67da-45ba-bdd4-1711cca3276d" xsi:nil="true"/>
    <lcf76f155ced4ddcb4097134ff3c332f xmlns="538216d9-ff6e-4364-8244-5c22dffbd80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F7BE61-D9E5-4D99-B329-EA2AD6BC095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8216d9-ff6e-4364-8244-5c22dffbd803"/>
    <ds:schemaRef ds:uri="35dffed0-67da-45ba-bdd4-1711cca327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4B065F3-B3B0-433B-8FA9-5432A15112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FF05E17-23BB-44C1-938A-2BED608D9BED}">
  <ds:schemaRefs>
    <ds:schemaRef ds:uri="35dffed0-67da-45ba-bdd4-1711cca3276d"/>
    <ds:schemaRef ds:uri="83ecb42a-3556-479a-a2f0-e0cb40fe8e1e"/>
    <ds:schemaRef ds:uri="84acf883-6e23-4b43-9e72-da4e1a2a931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38216d9-ff6e-4364-8244-5c22dffbd80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</TotalTime>
  <Words>5684</Words>
  <Application>Microsoft Office PowerPoint</Application>
  <PresentationFormat>Widescreen</PresentationFormat>
  <Paragraphs>1009</Paragraphs>
  <Slides>143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49" baseType="lpstr">
      <vt:lpstr>Arial</vt:lpstr>
      <vt:lpstr>Arial,Sans-Serif</vt:lpstr>
      <vt:lpstr>Calibri</vt:lpstr>
      <vt:lpstr>Calibri Light</vt:lpstr>
      <vt:lpstr>Courier New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Ralitsa Mileva</dc:creator>
  <cp:lastModifiedBy>Lucente, Michael</cp:lastModifiedBy>
  <cp:revision>30</cp:revision>
  <dcterms:created xsi:type="dcterms:W3CDTF">2022-02-16T07:10:42Z</dcterms:created>
  <dcterms:modified xsi:type="dcterms:W3CDTF">2023-07-20T15:35:41Z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0x0101009A1F6440E06066459602711D0CF6B953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</Properties>
</file>